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1"/>
  </p:notesMasterIdLst>
  <p:handoutMasterIdLst>
    <p:handoutMasterId r:id="rId22"/>
  </p:handoutMasterIdLst>
  <p:sldIdLst>
    <p:sldId id="286" r:id="rId13"/>
    <p:sldId id="289" r:id="rId14"/>
    <p:sldId id="428" r:id="rId15"/>
    <p:sldId id="429" r:id="rId16"/>
    <p:sldId id="424" r:id="rId17"/>
    <p:sldId id="451" r:id="rId18"/>
    <p:sldId id="452" r:id="rId19"/>
    <p:sldId id="417" r:id="rId2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ves ZINCK" initials="YZ" lastIdx="1" clrIdx="0">
    <p:extLst>
      <p:ext uri="{19B8F6BF-5375-455C-9EA6-DF929625EA0E}">
        <p15:presenceInfo xmlns:p15="http://schemas.microsoft.com/office/powerpoint/2012/main" userId="Yves ZIN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1D41"/>
    <a:srgbClr val="BFBFBF"/>
    <a:srgbClr val="DE6225"/>
    <a:srgbClr val="F7DAAF"/>
    <a:srgbClr val="A79C86"/>
    <a:srgbClr val="EB0F2D"/>
    <a:srgbClr val="EA9922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61" d="100"/>
          <a:sy n="61" d="100"/>
        </p:scale>
        <p:origin x="852" y="6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10/12/2021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10/12/2021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750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70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75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093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518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7" name="Rectangle 6"/>
          <p:cNvSpPr/>
          <p:nvPr userDrawn="1"/>
        </p:nvSpPr>
        <p:spPr>
          <a:xfrm>
            <a:off x="4998452" y="6389363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2021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Rectangle 8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2021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12" name="Rectangle 11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34" y="6286075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S47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dirty="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 smtClean="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 dirty="0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smtClean="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 smtClean="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 dirty="0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 smtClean="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erciaux.celca.caisse-epargne.fr/download/1691/payplug/24427/outil-decision-lead-payplug-ou-propo-directe-systempay.ppt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1691/payplug/18425/presentation-payplug.pptx" TargetMode="External"/><Relationship Id="rId4" Type="http://schemas.openxmlformats.org/officeDocument/2006/relationships/hyperlink" Target="http://commerciaux.celca.caisse-epargne.fr/download/1691/payplug/24427/outil-decision-lead-payplug-ou-propo-directe-systempay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10/</a:t>
            </a:r>
            <a:r>
              <a:rPr lang="fr-FR" sz="2000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12/2021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Semaine 49 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1" y="1253598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728" y="6279956"/>
            <a:ext cx="3023668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  <a:cs typeface="Aharoni" panose="02010803020104030203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1053044" y="2135733"/>
            <a:ext cx="10294359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</a:t>
            </a:r>
            <a:r>
              <a:rPr lang="fr-F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…</a:t>
            </a:r>
          </a:p>
          <a:p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Prise en charge des KO </a:t>
            </a:r>
            <a:r>
              <a:rPr lang="fr-FR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Payplug</a:t>
            </a:r>
            <a:r>
              <a:rPr lang="fr-F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par NPS</a:t>
            </a:r>
          </a:p>
          <a:p>
            <a:pPr lvl="3">
              <a:defRPr/>
            </a:pPr>
            <a:endParaRPr lang="fr-FR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6250">
            <a:off x="7938308" y="1687102"/>
            <a:ext cx="3054706" cy="88495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69372">
            <a:off x="832840" y="4714429"/>
            <a:ext cx="2114845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716" y="628041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latin typeface="Montserrat Black" panose="00000A00000000000000" pitchFamily="2" charset="0"/>
              </a:rPr>
              <a:t>Rappel du </a:t>
            </a:r>
            <a:r>
              <a:rPr lang="fr-FR" sz="2000" spc="30" dirty="0" err="1" smtClean="0">
                <a:latin typeface="Montserrat Black" panose="00000A00000000000000" pitchFamily="2" charset="0"/>
              </a:rPr>
              <a:t>process</a:t>
            </a:r>
            <a:r>
              <a:rPr lang="fr-FR" sz="2000" spc="30" dirty="0" smtClean="0">
                <a:latin typeface="Montserrat Black" panose="00000A00000000000000" pitchFamily="2" charset="0"/>
              </a:rPr>
              <a:t> actuel et constats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6168" y="3106160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Découverte client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03229" y="3106160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aisie le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 dans </a:t>
            </a:r>
            <a:r>
              <a:rPr kumimoji="0" lang="fr-F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Monexpert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35538" y="3106160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Transmission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aux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spécialistes E-commerce de nos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partenaires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938219" y="3103685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spécialiste  contacte le client, analyse le besoin et fait une proposition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4947" y="2438330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Contractualisation et info dans </a:t>
            </a:r>
            <a:r>
              <a:rPr kumimoji="0" lang="fr-FR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Monexpert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311493" y="3795388"/>
            <a:ext cx="1456491" cy="84860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Reprend contact avec le client puis proposition SP+ le cas échéant. Gère la contractualisation du contrat.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9" name="Connecteur droit 28"/>
          <p:cNvCxnSpPr>
            <a:stCxn id="14" idx="3"/>
          </p:cNvCxnSpPr>
          <p:nvPr/>
        </p:nvCxnSpPr>
        <p:spPr>
          <a:xfrm flipV="1">
            <a:off x="1702659" y="3434586"/>
            <a:ext cx="399502" cy="2475"/>
          </a:xfrm>
          <a:prstGeom prst="line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5492029" y="3434586"/>
            <a:ext cx="446190" cy="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3559720" y="3434586"/>
            <a:ext cx="446190" cy="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V="1">
            <a:off x="7418073" y="2777302"/>
            <a:ext cx="865629" cy="657284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 rot="19330628">
            <a:off x="7567901" y="2852211"/>
            <a:ext cx="500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 ok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ZoneTexte 34"/>
          <p:cNvSpPr txBox="1"/>
          <p:nvPr/>
        </p:nvSpPr>
        <p:spPr>
          <a:xfrm rot="2418528">
            <a:off x="7545051" y="3750146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 ko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46167" y="2374346"/>
            <a:ext cx="5245862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 Pro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38218" y="2374346"/>
            <a:ext cx="1452064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294947" y="1915483"/>
            <a:ext cx="1456491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311493" y="3246281"/>
            <a:ext cx="1456491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 Pro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0282001" y="3795387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Suivi et alimentation du Lead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Monexpert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1" name="Connecteur droit 40"/>
          <p:cNvCxnSpPr/>
          <p:nvPr/>
        </p:nvCxnSpPr>
        <p:spPr>
          <a:xfrm>
            <a:off x="9818559" y="4126287"/>
            <a:ext cx="446190" cy="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0297820" y="3246281"/>
            <a:ext cx="1456491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Marché des pros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4" name="Connecteur droit 43"/>
          <p:cNvCxnSpPr/>
          <p:nvPr/>
        </p:nvCxnSpPr>
        <p:spPr>
          <a:xfrm>
            <a:off x="7418073" y="3458497"/>
            <a:ext cx="879525" cy="716406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415636" y="1454727"/>
            <a:ext cx="1086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/>
              <a:t>Dans le cadre du </a:t>
            </a:r>
            <a:r>
              <a:rPr lang="fr-FR" dirty="0" err="1" smtClean="0"/>
              <a:t>process</a:t>
            </a:r>
            <a:r>
              <a:rPr lang="fr-FR" dirty="0" smtClean="0"/>
              <a:t> de commercialisation de nos solutions de paiement e-commerce, voici un rappel de qui fait quoi.</a:t>
            </a:r>
            <a:endParaRPr lang="fr-FR" dirty="0"/>
          </a:p>
        </p:txBody>
      </p:sp>
      <p:sp>
        <p:nvSpPr>
          <p:cNvPr id="45" name="ZoneTexte 44"/>
          <p:cNvSpPr txBox="1"/>
          <p:nvPr/>
        </p:nvSpPr>
        <p:spPr>
          <a:xfrm>
            <a:off x="415635" y="4005440"/>
            <a:ext cx="1183048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/>
              <a:t>Dans l’idéal, la vente est faite par </a:t>
            </a:r>
            <a:r>
              <a:rPr lang="fr-FR" dirty="0" err="1" smtClean="0"/>
              <a:t>Payplug</a:t>
            </a:r>
            <a:r>
              <a:rPr lang="fr-FR" dirty="0" smtClean="0"/>
              <a:t> et le Lead s’</a:t>
            </a:r>
            <a:r>
              <a:rPr lang="fr-FR" dirty="0"/>
              <a:t>é</a:t>
            </a:r>
            <a:r>
              <a:rPr lang="fr-FR" dirty="0" smtClean="0"/>
              <a:t>teint.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/>
              <a:t>Plusieurs raisons font que le Lead peut passer en : </a:t>
            </a:r>
            <a:r>
              <a:rPr lang="fr-FR" i="1" dirty="0" smtClean="0"/>
              <a:t>KO </a:t>
            </a:r>
            <a:r>
              <a:rPr lang="fr-FR" i="1" dirty="0" err="1" smtClean="0"/>
              <a:t>Payplug</a:t>
            </a:r>
            <a:r>
              <a:rPr lang="fr-FR" i="1" dirty="0" smtClean="0"/>
              <a:t> - A traiter </a:t>
            </a:r>
            <a:r>
              <a:rPr lang="fr-FR" i="1" dirty="0"/>
              <a:t>B</a:t>
            </a:r>
            <a:r>
              <a:rPr lang="fr-FR" i="1" dirty="0" smtClean="0"/>
              <a:t>anque </a:t>
            </a:r>
          </a:p>
          <a:p>
            <a:pPr>
              <a:buClr>
                <a:srgbClr val="C00000"/>
              </a:buClr>
            </a:pPr>
            <a:r>
              <a:rPr lang="fr-FR" dirty="0"/>
              <a:t> </a:t>
            </a:r>
            <a:r>
              <a:rPr lang="fr-FR" dirty="0" smtClean="0"/>
              <a:t>    (CMS incompatible, fonctionnalité ou activité non prise en charge, prix…).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/>
              <a:t>Dans ce cas le Lead doit être repris en main par le CA Pro pour traitement (proposition SP+/JPEL).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/>
              <a:t>Nous constatons que de nombreux Lead sont pris en main trop tardivement ou ne sont pas repris et nous passons à coté de potentiels </a:t>
            </a:r>
          </a:p>
          <a:p>
            <a:pPr>
              <a:buClr>
                <a:srgbClr val="C00000"/>
              </a:buClr>
            </a:pPr>
            <a:r>
              <a:rPr lang="fr-FR" dirty="0" smtClean="0"/>
              <a:t>     contrats. 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/>
          </a:p>
          <a:p>
            <a:pPr algn="ctr"/>
            <a:r>
              <a:rPr lang="fr-FR" b="1" dirty="0" smtClean="0"/>
              <a:t>Fort de ce constat voici le nouveau </a:t>
            </a:r>
            <a:r>
              <a:rPr lang="fr-FR" b="1" dirty="0" err="1" smtClean="0"/>
              <a:t>process</a:t>
            </a:r>
            <a:r>
              <a:rPr lang="fr-FR" b="1" dirty="0" smtClean="0"/>
              <a:t> que nous vous proposons dès le </a:t>
            </a:r>
            <a:r>
              <a:rPr lang="fr-FR" b="1" dirty="0" smtClean="0"/>
              <a:t>Lundi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0709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latin typeface="Montserrat Black" panose="00000A00000000000000" pitchFamily="2" charset="0"/>
              </a:rPr>
              <a:t>Nouveau </a:t>
            </a:r>
            <a:r>
              <a:rPr lang="fr-FR" sz="2000" spc="30" dirty="0" err="1" smtClean="0">
                <a:latin typeface="Montserrat Black" panose="00000A00000000000000" pitchFamily="2" charset="0"/>
              </a:rPr>
              <a:t>process</a:t>
            </a:r>
            <a:r>
              <a:rPr lang="fr-FR" sz="2000" spc="30" dirty="0" smtClean="0">
                <a:latin typeface="Montserrat Black" panose="00000A00000000000000" pitchFamily="2" charset="0"/>
              </a:rPr>
              <a:t> 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03212" y="4572976"/>
            <a:ext cx="3676657" cy="15609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10667" y="5517871"/>
            <a:ext cx="3907406" cy="573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Partie reprise par Natixis </a:t>
            </a:r>
            <a:r>
              <a:rPr kumimoji="0" lang="fr-F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Payment</a:t>
            </a: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 flipH="1">
            <a:off x="7452574" y="5799807"/>
            <a:ext cx="68541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46168" y="4519362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Découverte client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03229" y="4519362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aisie le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 dans </a:t>
            </a:r>
            <a:r>
              <a:rPr kumimoji="0" lang="fr-F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Monexpert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35538" y="4519362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Transmission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aux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spécialistes E-commerce de nos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partenaires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938219" y="4516887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spécialiste  contacte le client, analyse le besoin et fait une proposition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94947" y="3851532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Contractualisation et info dans </a:t>
            </a:r>
            <a:r>
              <a:rPr kumimoji="0" lang="fr-FR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Monexpert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311493" y="5208590"/>
            <a:ext cx="1456491" cy="84860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Reprend contact avec le client puis proposition SP+ le cas échéant. Gère la contractualisation du contrat.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5" name="Connecteur droit 24"/>
          <p:cNvCxnSpPr>
            <a:stCxn id="19" idx="3"/>
          </p:cNvCxnSpPr>
          <p:nvPr/>
        </p:nvCxnSpPr>
        <p:spPr>
          <a:xfrm flipV="1">
            <a:off x="1702659" y="4847788"/>
            <a:ext cx="399502" cy="2475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5492029" y="4847788"/>
            <a:ext cx="446190" cy="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3559720" y="4847788"/>
            <a:ext cx="446190" cy="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V="1">
            <a:off x="7418073" y="4190504"/>
            <a:ext cx="865629" cy="657284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 rot="19330628">
            <a:off x="7567901" y="4265413"/>
            <a:ext cx="500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 ok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ZoneTexte 29"/>
          <p:cNvSpPr txBox="1"/>
          <p:nvPr/>
        </p:nvSpPr>
        <p:spPr>
          <a:xfrm rot="2418528">
            <a:off x="7545051" y="5163348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 ko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6167" y="3787548"/>
            <a:ext cx="5245862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 Pro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38218" y="3787548"/>
            <a:ext cx="1452064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94947" y="3328685"/>
            <a:ext cx="1456491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311493" y="4659483"/>
            <a:ext cx="1456491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 Pro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282001" y="5208589"/>
            <a:ext cx="1456491" cy="66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Suivi et alimentation du Lead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Monexpert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6" name="Connecteur droit 35"/>
          <p:cNvCxnSpPr/>
          <p:nvPr/>
        </p:nvCxnSpPr>
        <p:spPr>
          <a:xfrm>
            <a:off x="9818559" y="5539489"/>
            <a:ext cx="446190" cy="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297820" y="4659483"/>
            <a:ext cx="1456491" cy="402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Marché des pros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8" name="Connecteur droit 37"/>
          <p:cNvCxnSpPr/>
          <p:nvPr/>
        </p:nvCxnSpPr>
        <p:spPr>
          <a:xfrm>
            <a:off x="7418073" y="4871699"/>
            <a:ext cx="879525" cy="716406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573291" y="1334753"/>
            <a:ext cx="886896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/>
              <a:t>En cas de KO </a:t>
            </a:r>
            <a:r>
              <a:rPr lang="fr-FR" dirty="0" err="1" smtClean="0"/>
              <a:t>Payplug</a:t>
            </a:r>
            <a:r>
              <a:rPr lang="fr-FR" dirty="0" smtClean="0"/>
              <a:t>, le Lead est désormais repris par l’expert de </a:t>
            </a:r>
            <a:r>
              <a:rPr lang="fr-FR" dirty="0" err="1" smtClean="0"/>
              <a:t>Natixis</a:t>
            </a:r>
            <a:r>
              <a:rPr lang="fr-FR" dirty="0" smtClean="0"/>
              <a:t> </a:t>
            </a:r>
            <a:r>
              <a:rPr lang="fr-FR" dirty="0" err="1" smtClean="0"/>
              <a:t>Payments</a:t>
            </a:r>
            <a:r>
              <a:rPr lang="fr-FR" dirty="0" smtClean="0"/>
              <a:t> qui </a:t>
            </a:r>
            <a:r>
              <a:rPr lang="fr-FR" dirty="0" smtClean="0"/>
              <a:t>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/>
              <a:t>Se substituera au CA Pro et prendra contact rapidement avec le client pour analyser le besoin,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/>
              <a:t>Fera une proposition SP+ ou </a:t>
            </a:r>
            <a:r>
              <a:rPr lang="fr-FR" dirty="0" err="1" smtClean="0"/>
              <a:t>JePaieEnLigne</a:t>
            </a:r>
            <a:r>
              <a:rPr lang="fr-FR" dirty="0" smtClean="0"/>
              <a:t> s’il y a lieu,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/>
              <a:t>Contractualisera l’offre,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 smtClean="0"/>
              <a:t>Alimentera le Lead et tiendra le </a:t>
            </a:r>
            <a:r>
              <a:rPr lang="fr-FR" dirty="0" err="1" smtClean="0"/>
              <a:t>CAPro</a:t>
            </a:r>
            <a:r>
              <a:rPr lang="fr-FR" dirty="0" smtClean="0"/>
              <a:t> informé de l’avancement du traitement.</a:t>
            </a:r>
          </a:p>
          <a:p>
            <a:r>
              <a:rPr lang="fr-FR" dirty="0" smtClean="0"/>
              <a:t>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16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71" y="6280419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latin typeface="Montserrat Black" panose="00000A00000000000000" pitchFamily="2" charset="0"/>
              </a:rPr>
              <a:t>Mais qu’est ce que j’y gagne ?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1110002" y="1572200"/>
            <a:ext cx="10278434" cy="3672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40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800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Je n’ai plus de questions à me poser sur le fait de savoir si je vais pouvoir/savoir répondre aux interrogations du client, (comment je souscris le contrat, combien ça coûte…) Ce temps gagné, n</a:t>
            </a:r>
            <a:r>
              <a:rPr lang="fr-FR" sz="1800" kern="1200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ous devons l’utiliser à porter nos efforts sur la partie découverte et </a:t>
            </a:r>
            <a:r>
              <a:rPr lang="fr-FR" sz="1800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nous préparer à aborder le plus systématiquement possible ces sujets avec tous nos clients en </a:t>
            </a:r>
            <a:r>
              <a:rPr lang="fr-FR" sz="1800" kern="1200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posant quelques questions simples. </a:t>
            </a:r>
          </a:p>
          <a:p>
            <a:pPr>
              <a:spcBef>
                <a:spcPts val="40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800" dirty="0">
              <a:solidFill>
                <a:schemeClr val="tx1"/>
              </a:solidFill>
              <a:latin typeface="+mj-lt"/>
              <a:cs typeface="Calibri Light" panose="020F0302020204030204" pitchFamily="34" charset="0"/>
            </a:endParaRPr>
          </a:p>
          <a:p>
            <a:pPr>
              <a:spcBef>
                <a:spcPts val="40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800" dirty="0" smtClean="0">
                <a:solidFill>
                  <a:schemeClr val="tx1"/>
                </a:solidFill>
                <a:cs typeface="Calibri Light" panose="020F0302020204030204" pitchFamily="34" charset="0"/>
              </a:rPr>
              <a:t>Une fois le client convaincu que vendre ou encaisser en ligne est primordial pour lui, toute </a:t>
            </a:r>
            <a:r>
              <a:rPr lang="fr-FR" sz="1800" dirty="0">
                <a:solidFill>
                  <a:schemeClr val="tx1"/>
                </a:solidFill>
                <a:cs typeface="Calibri Light" panose="020F0302020204030204" pitchFamily="34" charset="0"/>
              </a:rPr>
              <a:t>la partie complexe et technique de la vente est externalisée. Ce sont les experts de </a:t>
            </a:r>
            <a:r>
              <a:rPr lang="fr-FR" sz="1800" dirty="0" err="1">
                <a:solidFill>
                  <a:schemeClr val="tx1"/>
                </a:solidFill>
                <a:cs typeface="Calibri Light" panose="020F0302020204030204" pitchFamily="34" charset="0"/>
              </a:rPr>
              <a:t>Payplug</a:t>
            </a:r>
            <a:r>
              <a:rPr lang="fr-FR" sz="1800" dirty="0">
                <a:solidFill>
                  <a:schemeClr val="tx1"/>
                </a:solidFill>
                <a:cs typeface="Calibri Light" panose="020F0302020204030204" pitchFamily="34" charset="0"/>
              </a:rPr>
              <a:t> puis de </a:t>
            </a:r>
            <a:r>
              <a:rPr lang="fr-FR" sz="1800" dirty="0" err="1">
                <a:solidFill>
                  <a:schemeClr val="tx1"/>
                </a:solidFill>
                <a:cs typeface="Calibri Light" panose="020F0302020204030204" pitchFamily="34" charset="0"/>
              </a:rPr>
              <a:t>Natixis</a:t>
            </a:r>
            <a:r>
              <a:rPr lang="fr-FR" sz="1800" dirty="0">
                <a:solidFill>
                  <a:schemeClr val="tx1"/>
                </a:solidFill>
                <a:cs typeface="Calibri Light" panose="020F0302020204030204" pitchFamily="34" charset="0"/>
              </a:rPr>
              <a:t> </a:t>
            </a:r>
            <a:r>
              <a:rPr lang="fr-FR" sz="1800" dirty="0" err="1">
                <a:solidFill>
                  <a:schemeClr val="tx1"/>
                </a:solidFill>
                <a:cs typeface="Calibri Light" panose="020F0302020204030204" pitchFamily="34" charset="0"/>
              </a:rPr>
              <a:t>payments</a:t>
            </a:r>
            <a:r>
              <a:rPr lang="fr-FR" sz="1800" dirty="0">
                <a:solidFill>
                  <a:schemeClr val="tx1"/>
                </a:solidFill>
                <a:cs typeface="Calibri Light" panose="020F0302020204030204" pitchFamily="34" charset="0"/>
              </a:rPr>
              <a:t> (si besoin) qui proposent, répondent aux questions et aux objections puis contractualisent</a:t>
            </a:r>
            <a:r>
              <a:rPr lang="fr-FR" sz="1800" dirty="0" smtClean="0">
                <a:solidFill>
                  <a:schemeClr val="tx1"/>
                </a:solidFill>
                <a:cs typeface="Calibri Light" panose="020F0302020204030204" pitchFamily="34" charset="0"/>
              </a:rPr>
              <a:t>.</a:t>
            </a:r>
          </a:p>
          <a:p>
            <a:pPr>
              <a:spcBef>
                <a:spcPts val="40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sz="1800" dirty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pPr>
              <a:spcBef>
                <a:spcPts val="40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800" dirty="0" smtClean="0">
                <a:solidFill>
                  <a:schemeClr val="tx1"/>
                </a:solidFill>
                <a:cs typeface="Calibri Light" panose="020F0302020204030204" pitchFamily="34" charset="0"/>
              </a:rPr>
              <a:t>Il vous reste à saisir le Lead.</a:t>
            </a:r>
            <a:endParaRPr lang="fr-FR" sz="1800" kern="1200" dirty="0" smtClean="0">
              <a:solidFill>
                <a:schemeClr val="tx1"/>
              </a:solidFill>
              <a:latin typeface="+mj-lt"/>
              <a:cs typeface="Calibri Light" panose="020F0302020204030204" pitchFamily="34" charset="0"/>
            </a:endParaRPr>
          </a:p>
          <a:p>
            <a:pPr marL="0" indent="0">
              <a:spcBef>
                <a:spcPts val="400"/>
              </a:spcBef>
              <a:buNone/>
            </a:pPr>
            <a:endParaRPr lang="fr-FR" sz="1800" dirty="0">
              <a:solidFill>
                <a:schemeClr val="tx1"/>
              </a:solidFill>
              <a:latin typeface="+mj-lt"/>
              <a:cs typeface="Calibri Light" panose="020F0302020204030204" pitchFamily="34" charset="0"/>
            </a:endParaRPr>
          </a:p>
          <a:p>
            <a:pPr marL="0" indent="0" algn="ctr">
              <a:spcBef>
                <a:spcPts val="400"/>
              </a:spcBef>
              <a:buNone/>
            </a:pPr>
            <a:r>
              <a:rPr lang="fr-FR" sz="1800" b="1" kern="1200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Mais avant cela et afin que le client comprenne le </a:t>
            </a:r>
            <a:r>
              <a:rPr lang="fr-FR" sz="1800" b="1" kern="1200" dirty="0" err="1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process</a:t>
            </a:r>
            <a:r>
              <a:rPr lang="fr-FR" sz="1800" b="1" kern="1200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 dans lequel il va entrer, </a:t>
            </a:r>
            <a:r>
              <a:rPr lang="fr-FR" sz="1800" b="1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expliquons lui !</a:t>
            </a:r>
            <a:endParaRPr lang="fr-FR" sz="1800" b="1" kern="1200" dirty="0">
              <a:solidFill>
                <a:schemeClr val="tx1"/>
              </a:solidFill>
              <a:latin typeface="+mj-lt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None/>
              <a:tabLst/>
              <a:defRPr/>
            </a:pPr>
            <a:endParaRPr lang="fr-FR" sz="1400" b="1" dirty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pPr marL="3365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sym typeface="Arial"/>
            </a:endParaRPr>
          </a:p>
          <a:p>
            <a:pPr marL="3365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745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71" y="6280419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Ce que nous devons dire à notre </a:t>
            </a:r>
            <a:r>
              <a:rPr lang="fr-FR" sz="2000" spc="30" dirty="0" smtClean="0">
                <a:latin typeface="Montserrat Black" panose="00000A00000000000000" pitchFamily="2" charset="0"/>
              </a:rPr>
              <a:t>client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91579" y="1383733"/>
            <a:ext cx="1081852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>
                <a:latin typeface="+mj-lt"/>
                <a:cs typeface="Calibri Light" panose="020F0302020204030204" pitchFamily="34" charset="0"/>
              </a:rPr>
              <a:t>Il nous faut présenter le parcours au client pour qu’il ne soit pas surpris.</a:t>
            </a:r>
          </a:p>
          <a:p>
            <a:pPr marL="285750" indent="-285750">
              <a:spcBef>
                <a:spcPts val="40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fr-FR" b="1" dirty="0" smtClean="0">
              <a:latin typeface="+mj-lt"/>
              <a:cs typeface="Calibri Light" panose="020F0302020204030204" pitchFamily="34" charset="0"/>
            </a:endParaRPr>
          </a:p>
          <a:p>
            <a:pPr>
              <a:spcBef>
                <a:spcPts val="400"/>
              </a:spcBef>
              <a:buClr>
                <a:srgbClr val="C00000"/>
              </a:buClr>
            </a:pPr>
            <a:endParaRPr lang="fr-FR" b="1" dirty="0" smtClean="0">
              <a:latin typeface="+mj-lt"/>
              <a:cs typeface="Calibri Light" panose="020F0302020204030204" pitchFamily="34" charset="0"/>
            </a:endParaRPr>
          </a:p>
          <a:p>
            <a:pPr>
              <a:spcBef>
                <a:spcPts val="400"/>
              </a:spcBef>
              <a:buClr>
                <a:srgbClr val="C00000"/>
              </a:buClr>
            </a:pPr>
            <a:endParaRPr lang="fr-FR" b="1" dirty="0" smtClean="0">
              <a:latin typeface="+mj-lt"/>
              <a:cs typeface="Calibri Light" panose="020F0302020204030204" pitchFamily="34" charset="0"/>
            </a:endParaRPr>
          </a:p>
          <a:p>
            <a:pPr algn="just">
              <a:spcBef>
                <a:spcPts val="400"/>
              </a:spcBef>
              <a:buClr>
                <a:srgbClr val="C00000"/>
              </a:buClr>
            </a:pPr>
            <a:r>
              <a:rPr lang="fr-FR" b="1" kern="1200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Voici donc la phrase de transition à utiliser !</a:t>
            </a:r>
            <a:endParaRPr lang="fr-FR" b="1" kern="1200" dirty="0">
              <a:solidFill>
                <a:schemeClr val="tx1"/>
              </a:solidFill>
              <a:latin typeface="+mj-lt"/>
              <a:cs typeface="Calibri Light" panose="020F0302020204030204" pitchFamily="34" charset="0"/>
            </a:endParaRPr>
          </a:p>
          <a:p>
            <a:pPr marL="266700" indent="-266700" algn="just">
              <a:spcBef>
                <a:spcPts val="400"/>
              </a:spcBef>
              <a:buClr>
                <a:srgbClr val="B24388"/>
              </a:buClr>
              <a:buFont typeface="Wingdings" panose="05000000000000000000" pitchFamily="2" charset="2"/>
              <a:buChar char="§"/>
            </a:pPr>
            <a:endParaRPr lang="fr-FR" sz="600" b="1" kern="1200" dirty="0">
              <a:solidFill>
                <a:schemeClr val="tx1"/>
              </a:solidFill>
              <a:latin typeface="+mj-lt"/>
              <a:cs typeface="Calibri Light" panose="020F0302020204030204" pitchFamily="34" charset="0"/>
            </a:endParaRPr>
          </a:p>
          <a:p>
            <a:pPr marL="0" lvl="1" algn="just">
              <a:spcBef>
                <a:spcPts val="400"/>
              </a:spcBef>
              <a:buClr>
                <a:srgbClr val="C00000"/>
              </a:buClr>
            </a:pPr>
            <a:r>
              <a:rPr lang="fr-FR" i="1" kern="1200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La Caisse d’</a:t>
            </a:r>
            <a:r>
              <a:rPr lang="fr-FR" i="1" dirty="0">
                <a:latin typeface="+mj-lt"/>
                <a:cs typeface="Calibri Light" panose="020F0302020204030204" pitchFamily="34" charset="0"/>
              </a:rPr>
              <a:t>E</a:t>
            </a:r>
            <a:r>
              <a:rPr lang="fr-FR" i="1" kern="1200" dirty="0" smtClean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pargne propose aujourd</a:t>
            </a:r>
            <a:r>
              <a:rPr lang="fr-FR" i="1" dirty="0" smtClean="0">
                <a:latin typeface="+mj-lt"/>
                <a:cs typeface="Calibri Light" panose="020F0302020204030204" pitchFamily="34" charset="0"/>
              </a:rPr>
              <a:t>’hui 2 solutions de paiements en ligne (avec ou sans site internet), la première est moderne, simple à mettre en œuvre, avec un concept « start-up ». La seconde est notre solution historique, très complète mais un peu plus technique à installer. Je vous propose de vous mettre en relation avec un expert </a:t>
            </a:r>
            <a:r>
              <a:rPr lang="fr-FR" i="1" dirty="0" err="1" smtClean="0">
                <a:latin typeface="+mj-lt"/>
                <a:cs typeface="Calibri Light" panose="020F0302020204030204" pitchFamily="34" charset="0"/>
              </a:rPr>
              <a:t>Payplug</a:t>
            </a:r>
            <a:r>
              <a:rPr lang="fr-FR" i="1" dirty="0" smtClean="0">
                <a:latin typeface="+mj-lt"/>
                <a:cs typeface="Calibri Light" panose="020F0302020204030204" pitchFamily="34" charset="0"/>
              </a:rPr>
              <a:t> dans une premier temps. Il analysera votre demande et vous fera une proposition adaptée. Si pour quelque raison que ce soit il ne pouvait répondre à vos besoins, vous seriez alors pris en charge par un autre collègue expert qui s’efforcera de répondre à vos besoins. Tout cela s’enchainera dans un laps de temps très court (48 à 72 heures). Vous serez très rapidement appelé depuis un portable commençant par 07.</a:t>
            </a:r>
            <a:endParaRPr lang="fr-FR" i="1" kern="1200" dirty="0">
              <a:solidFill>
                <a:schemeClr val="tx1"/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4291" y="2563077"/>
            <a:ext cx="11028218" cy="2876353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017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71" y="6280419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8273722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Lead </a:t>
            </a:r>
            <a:r>
              <a:rPr lang="fr-FR" sz="2000" spc="30" dirty="0" err="1">
                <a:latin typeface="Montserrat Black" panose="00000A00000000000000" pitchFamily="2" charset="0"/>
              </a:rPr>
              <a:t>payplug</a:t>
            </a:r>
            <a:r>
              <a:rPr lang="fr-FR" sz="2000" spc="30" dirty="0">
                <a:latin typeface="Montserrat Black" panose="00000A00000000000000" pitchFamily="2" charset="0"/>
              </a:rPr>
              <a:t> ou proposition </a:t>
            </a:r>
            <a:r>
              <a:rPr lang="fr-FR" sz="2000" spc="30" dirty="0" err="1">
                <a:latin typeface="Montserrat Black" panose="00000A00000000000000" pitchFamily="2" charset="0"/>
              </a:rPr>
              <a:t>Sp</a:t>
            </a:r>
            <a:r>
              <a:rPr lang="fr-FR" sz="2000" spc="30" dirty="0">
                <a:latin typeface="Montserrat Black" panose="00000A00000000000000" pitchFamily="2" charset="0"/>
              </a:rPr>
              <a:t>+/JPEL en direct 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71056" y="1829859"/>
            <a:ext cx="1134687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/>
              <a:t>Si vous êtes </a:t>
            </a:r>
            <a:r>
              <a:rPr lang="fr-FR" b="1" dirty="0" smtClean="0"/>
              <a:t>un expert </a:t>
            </a:r>
            <a:r>
              <a:rPr lang="fr-FR" dirty="0" smtClean="0"/>
              <a:t>et </a:t>
            </a:r>
            <a:r>
              <a:rPr lang="fr-FR" b="1" dirty="0" smtClean="0"/>
              <a:t>parvenez à déterminer </a:t>
            </a:r>
            <a:r>
              <a:rPr lang="fr-FR" dirty="0" smtClean="0"/>
              <a:t>(au moyen de l’outil ci-dessous) que Le Lead passera en </a:t>
            </a:r>
            <a:r>
              <a:rPr lang="fr-FR" b="1" i="1" dirty="0" smtClean="0"/>
              <a:t>KO </a:t>
            </a:r>
            <a:r>
              <a:rPr lang="fr-FR" b="1" i="1" dirty="0" err="1" smtClean="0"/>
              <a:t>Payplug</a:t>
            </a:r>
            <a:r>
              <a:rPr lang="fr-FR" dirty="0" smtClean="0"/>
              <a:t> vous pouvez envisager de proposer et de vendre </a:t>
            </a:r>
            <a:r>
              <a:rPr lang="fr-FR" b="1" dirty="0" smtClean="0"/>
              <a:t>SP+/JPEL </a:t>
            </a:r>
            <a:r>
              <a:rPr lang="fr-FR" dirty="0" smtClean="0"/>
              <a:t>en </a:t>
            </a:r>
            <a:r>
              <a:rPr lang="fr-FR" dirty="0"/>
              <a:t>direct (et ainsi faire gagner 6 jours à votre client</a:t>
            </a:r>
            <a:r>
              <a:rPr lang="fr-FR" dirty="0" smtClean="0"/>
              <a:t>).</a:t>
            </a:r>
          </a:p>
          <a:p>
            <a:pPr>
              <a:buClr>
                <a:srgbClr val="C00000"/>
              </a:buClr>
            </a:pPr>
            <a:endParaRPr lang="fr-FR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 smtClean="0"/>
              <a:t>Pour accéder à l’outil cliquez </a:t>
            </a:r>
            <a:r>
              <a:rPr lang="fr-FR" dirty="0" smtClean="0">
                <a:hlinkClick r:id="rId4"/>
              </a:rPr>
              <a:t>ici</a:t>
            </a:r>
            <a:r>
              <a:rPr lang="fr-FR" dirty="0" smtClean="0"/>
              <a:t>. </a:t>
            </a:r>
            <a:endParaRPr lang="fr-FR" dirty="0"/>
          </a:p>
          <a:p>
            <a:endParaRPr lang="fr-FR" dirty="0" smtClean="0"/>
          </a:p>
          <a:p>
            <a:endParaRPr lang="fr-FR" sz="17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406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261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846" y="1417066"/>
            <a:ext cx="885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dirty="0">
                <a:cs typeface="Calibri" panose="020F0502020204030204" pitchFamily="34" charset="0"/>
              </a:rPr>
              <a:t>Retrouvez la documentation </a:t>
            </a:r>
            <a:r>
              <a:rPr lang="fr-FR" dirty="0" smtClean="0">
                <a:cs typeface="Calibri" panose="020F0502020204030204" pitchFamily="34" charset="0"/>
              </a:rPr>
              <a:t>disponible sous la Rubrique des Commerciaux et </a:t>
            </a:r>
            <a:r>
              <a:rPr lang="fr-FR" dirty="0" smtClean="0">
                <a:cs typeface="Calibri" panose="020F0502020204030204" pitchFamily="34" charset="0"/>
              </a:rPr>
              <a:t>les liens concernant </a:t>
            </a:r>
            <a:r>
              <a:rPr lang="fr-FR" dirty="0" smtClean="0">
                <a:cs typeface="Calibri" panose="020F0502020204030204" pitchFamily="34" charset="0"/>
              </a:rPr>
              <a:t>:</a:t>
            </a: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 </a:t>
            </a:r>
            <a:endParaRPr lang="fr-FR" dirty="0"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8741" y="1939993"/>
            <a:ext cx="1027276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</a:rPr>
              <a:t>Lien vers l’outil pour déterminer si </a:t>
            </a:r>
            <a:r>
              <a:rPr lang="fr-FR" dirty="0" err="1" smtClean="0">
                <a:ea typeface="Calibri" panose="020F0502020204030204" pitchFamily="34" charset="0"/>
                <a:cs typeface="Calibri" panose="020F0502020204030204" pitchFamily="34" charset="0"/>
              </a:rPr>
              <a:t>Payplug</a:t>
            </a: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</a:rPr>
              <a:t> pourra intervenir : clic </a:t>
            </a: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</a:rPr>
              <a:t>Lien vers la présentation </a:t>
            </a:r>
            <a:r>
              <a:rPr lang="fr-FR" dirty="0" err="1" smtClean="0">
                <a:ea typeface="Calibri" panose="020F0502020204030204" pitchFamily="34" charset="0"/>
                <a:cs typeface="Calibri" panose="020F0502020204030204" pitchFamily="34" charset="0"/>
              </a:rPr>
              <a:t>Payplug</a:t>
            </a: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</a:rPr>
              <a:t> : clic </a:t>
            </a: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 smtClean="0">
                <a:latin typeface="Montserrat Black" panose="00000A00000000000000" pitchFamily="2" charset="0"/>
              </a:rPr>
              <a:t>Documentation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</a:t>
            </a:r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249845" y="2934065"/>
            <a:ext cx="9661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3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df2096ab-7d57-4ad3-817e-19c322fe2331"/>
    <ds:schemaRef ds:uri="a6eaa20e-8785-4f6a-ad54-680d61602c43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15993</TotalTime>
  <Words>856</Words>
  <Application>Microsoft Office PowerPoint</Application>
  <PresentationFormat>Grand écran</PresentationFormat>
  <Paragraphs>97</Paragraphs>
  <Slides>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8</vt:i4>
      </vt:variant>
    </vt:vector>
  </HeadingPairs>
  <TitlesOfParts>
    <vt:vector size="28" baseType="lpstr">
      <vt:lpstr>Aharoni</vt:lpstr>
      <vt:lpstr>Arial</vt:lpstr>
      <vt:lpstr>Arial Black</vt:lpstr>
      <vt:lpstr>Arial Narrow</vt:lpstr>
      <vt:lpstr>Calibri</vt:lpstr>
      <vt:lpstr>Calibri Light</vt:lpstr>
      <vt:lpstr>Cambria Math</vt:lpstr>
      <vt:lpstr>Montserrat Black</vt:lpstr>
      <vt:lpstr>Segoe Print</vt:lpstr>
      <vt:lpstr>Symbol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683</cp:revision>
  <cp:lastPrinted>2020-01-23T16:40:35Z</cp:lastPrinted>
  <dcterms:created xsi:type="dcterms:W3CDTF">2016-06-03T08:10:53Z</dcterms:created>
  <dcterms:modified xsi:type="dcterms:W3CDTF">2021-12-10T12:29:00Z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