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mf" ContentType="image/x-wmf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5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6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7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8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9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7" r:id="rId4"/>
    <p:sldMasterId id="2147483776" r:id="rId5"/>
    <p:sldMasterId id="2147483795" r:id="rId6"/>
    <p:sldMasterId id="2147483785" r:id="rId7"/>
    <p:sldMasterId id="2147483818" r:id="rId8"/>
    <p:sldMasterId id="2147483826" r:id="rId9"/>
    <p:sldMasterId id="2147483834" r:id="rId10"/>
    <p:sldMasterId id="2147483842" r:id="rId11"/>
    <p:sldMasterId id="2147483858" r:id="rId12"/>
  </p:sldMasterIdLst>
  <p:notesMasterIdLst>
    <p:notesMasterId r:id="rId26"/>
  </p:notesMasterIdLst>
  <p:handoutMasterIdLst>
    <p:handoutMasterId r:id="rId27"/>
  </p:handoutMasterIdLst>
  <p:sldIdLst>
    <p:sldId id="286" r:id="rId13"/>
    <p:sldId id="289" r:id="rId14"/>
    <p:sldId id="428" r:id="rId15"/>
    <p:sldId id="429" r:id="rId16"/>
    <p:sldId id="420" r:id="rId17"/>
    <p:sldId id="414" r:id="rId18"/>
    <p:sldId id="450" r:id="rId19"/>
    <p:sldId id="453" r:id="rId20"/>
    <p:sldId id="452" r:id="rId21"/>
    <p:sldId id="454" r:id="rId22"/>
    <p:sldId id="459" r:id="rId23"/>
    <p:sldId id="461" r:id="rId24"/>
    <p:sldId id="417" r:id="rId25"/>
  </p:sldIdLst>
  <p:sldSz cx="12192000" cy="6858000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93" userDrawn="1">
          <p15:clr>
            <a:srgbClr val="A4A3A4"/>
          </p15:clr>
        </p15:guide>
        <p15:guide id="2" orient="horz" pos="4005" userDrawn="1">
          <p15:clr>
            <a:srgbClr val="A4A3A4"/>
          </p15:clr>
        </p15:guide>
        <p15:guide id="3" orient="horz" pos="4319" userDrawn="1">
          <p15:clr>
            <a:srgbClr val="A4A3A4"/>
          </p15:clr>
        </p15:guide>
        <p15:guide id="4" orient="horz" pos="167" userDrawn="1">
          <p15:clr>
            <a:srgbClr val="A4A3A4"/>
          </p15:clr>
        </p15:guide>
        <p15:guide id="5" orient="horz" pos="853" userDrawn="1">
          <p15:clr>
            <a:srgbClr val="A4A3A4"/>
          </p15:clr>
        </p15:guide>
        <p15:guide id="6" pos="251" userDrawn="1">
          <p15:clr>
            <a:srgbClr val="A4A3A4"/>
          </p15:clr>
        </p15:guide>
        <p15:guide id="7" pos="7469" userDrawn="1">
          <p15:clr>
            <a:srgbClr val="A4A3A4"/>
          </p15:clr>
        </p15:guide>
        <p15:guide id="8" pos="64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6">
          <p15:clr>
            <a:srgbClr val="A4A3A4"/>
          </p15:clr>
        </p15:guide>
        <p15:guide id="2" pos="214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Yves ZINCK" initials="YZ" lastIdx="2" clrIdx="0">
    <p:extLst>
      <p:ext uri="{19B8F6BF-5375-455C-9EA6-DF929625EA0E}">
        <p15:presenceInfo xmlns:p15="http://schemas.microsoft.com/office/powerpoint/2012/main" userId="Yves ZINCK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81D41"/>
    <a:srgbClr val="BFBFBF"/>
    <a:srgbClr val="DE6225"/>
    <a:srgbClr val="F7DAAF"/>
    <a:srgbClr val="A79C86"/>
    <a:srgbClr val="EB0F2D"/>
    <a:srgbClr val="EA9922"/>
    <a:srgbClr val="FFDDED"/>
    <a:srgbClr val="FFDDDD"/>
    <a:srgbClr val="D3CEC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041" autoAdjust="0"/>
    <p:restoredTop sz="94629" autoAdjust="0"/>
  </p:normalViewPr>
  <p:slideViewPr>
    <p:cSldViewPr snapToGrid="0">
      <p:cViewPr varScale="1">
        <p:scale>
          <a:sx n="110" d="100"/>
          <a:sy n="110" d="100"/>
        </p:scale>
        <p:origin x="402" y="114"/>
      </p:cViewPr>
      <p:guideLst>
        <p:guide orient="horz" pos="693"/>
        <p:guide orient="horz" pos="4005"/>
        <p:guide orient="horz" pos="4319"/>
        <p:guide orient="horz" pos="167"/>
        <p:guide orient="horz" pos="853"/>
        <p:guide pos="251"/>
        <p:guide pos="7469"/>
        <p:guide pos="64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78" d="100"/>
          <a:sy n="78" d="100"/>
        </p:scale>
        <p:origin x="4062" y="102"/>
      </p:cViewPr>
      <p:guideLst>
        <p:guide orient="horz" pos="3126"/>
        <p:guide pos="214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9.xml"/><Relationship Id="rId7" Type="http://schemas.openxmlformats.org/officeDocument/2006/relationships/slideMaster" Target="slideMasters/slideMaster4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5.xml"/><Relationship Id="rId25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4.xml"/><Relationship Id="rId20" Type="http://schemas.openxmlformats.org/officeDocument/2006/relationships/slide" Target="slides/slide8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12.xml"/><Relationship Id="rId32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3.xml"/><Relationship Id="rId23" Type="http://schemas.openxmlformats.org/officeDocument/2006/relationships/slide" Target="slides/slide11.xml"/><Relationship Id="rId28" Type="http://schemas.openxmlformats.org/officeDocument/2006/relationships/commentAuthors" Target="commentAuthors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7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2.xml"/><Relationship Id="rId22" Type="http://schemas.openxmlformats.org/officeDocument/2006/relationships/slide" Target="slides/slide10.xml"/><Relationship Id="rId27" Type="http://schemas.openxmlformats.org/officeDocument/2006/relationships/handoutMaster" Target="handoutMasters/handoutMaster1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valeurs</c:v>
                </c:pt>
              </c:strCache>
            </c:strRef>
          </c:tx>
          <c:explosion val="25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F2D2-45AB-98E9-16E876EBCA9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F2D2-45AB-98E9-16E876EBCA92}"/>
              </c:ext>
            </c:extLst>
          </c:dPt>
          <c:dPt>
            <c:idx val="2"/>
            <c:bubble3D val="0"/>
            <c:spPr>
              <a:solidFill>
                <a:schemeClr val="tx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F2D2-45AB-98E9-16E876EBCA92}"/>
              </c:ext>
            </c:extLst>
          </c:dPt>
          <c:cat>
            <c:strRef>
              <c:f>Feuil1!$A$2:$A$4</c:f>
              <c:strCache>
                <c:ptCount val="3"/>
                <c:pt idx="0">
                  <c:v>item1</c:v>
                </c:pt>
                <c:pt idx="1">
                  <c:v>item2</c:v>
                </c:pt>
                <c:pt idx="2">
                  <c:v>3e trim.</c:v>
                </c:pt>
              </c:strCache>
            </c:strRef>
          </c:cat>
          <c:val>
            <c:numRef>
              <c:f>Feuil1!$B$2:$B$4</c:f>
              <c:numCache>
                <c:formatCode>General</c:formatCode>
                <c:ptCount val="3"/>
                <c:pt idx="0">
                  <c:v>10</c:v>
                </c:pt>
                <c:pt idx="1">
                  <c:v>9</c:v>
                </c:pt>
                <c:pt idx="2">
                  <c:v>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F2D2-45AB-98E9-16E876EBCA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valeurs</c:v>
                </c:pt>
              </c:strCache>
            </c:strRef>
          </c:tx>
          <c:spPr>
            <a:solidFill>
              <a:schemeClr val="tx2"/>
            </a:solidFill>
          </c:spPr>
          <c:dPt>
            <c:idx val="0"/>
            <c:bubble3D val="0"/>
            <c:spPr>
              <a:solidFill>
                <a:schemeClr val="tx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58A2-44CE-93A8-F365771426C6}"/>
              </c:ext>
            </c:extLst>
          </c:dPt>
          <c:dPt>
            <c:idx val="1"/>
            <c:bubble3D val="0"/>
            <c:explosion val="14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58A2-44CE-93A8-F365771426C6}"/>
              </c:ext>
            </c:extLst>
          </c:dPt>
          <c:cat>
            <c:strRef>
              <c:f>Feuil1!$A$2:$A$3</c:f>
              <c:strCache>
                <c:ptCount val="2"/>
                <c:pt idx="0">
                  <c:v>item1</c:v>
                </c:pt>
                <c:pt idx="1">
                  <c:v>item2</c:v>
                </c:pt>
              </c:strCache>
            </c:strRef>
          </c:cat>
          <c:val>
            <c:numRef>
              <c:f>Feuil1!$B$2:$B$3</c:f>
              <c:numCache>
                <c:formatCode>General</c:formatCode>
                <c:ptCount val="2"/>
                <c:pt idx="0">
                  <c:v>70</c:v>
                </c:pt>
                <c:pt idx="1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8A2-44CE-93A8-F365771426C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valeurs</c:v>
                </c:pt>
              </c:strCache>
            </c:strRef>
          </c:tx>
          <c:spPr>
            <a:solidFill>
              <a:schemeClr val="tx2"/>
            </a:solidFill>
          </c:spPr>
          <c:dPt>
            <c:idx val="0"/>
            <c:bubble3D val="0"/>
            <c:spPr>
              <a:solidFill>
                <a:schemeClr val="tx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BC7-44FA-9F21-C46192642C9F}"/>
              </c:ext>
            </c:extLst>
          </c:dPt>
          <c:dPt>
            <c:idx val="1"/>
            <c:bubble3D val="0"/>
            <c:explosion val="15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BC7-44FA-9F21-C46192642C9F}"/>
              </c:ext>
            </c:extLst>
          </c:dPt>
          <c:cat>
            <c:strRef>
              <c:f>Feuil1!$A$2:$A$3</c:f>
              <c:strCache>
                <c:ptCount val="2"/>
                <c:pt idx="0">
                  <c:v>item1</c:v>
                </c:pt>
                <c:pt idx="1">
                  <c:v>item2</c:v>
                </c:pt>
              </c:strCache>
            </c:strRef>
          </c:cat>
          <c:val>
            <c:numRef>
              <c:f>Feuil1!$B$2:$B$3</c:f>
              <c:numCache>
                <c:formatCode>General</c:formatCode>
                <c:ptCount val="2"/>
                <c:pt idx="0">
                  <c:v>52</c:v>
                </c:pt>
                <c:pt idx="1">
                  <c:v>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BC7-44FA-9F21-C46192642C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1-11-17T16:47:43.949" idx="2">
    <p:pos x="10" y="10"/>
    <p:text/>
    <p:extLst>
      <p:ext uri="{C676402C-5697-4E1C-873F-D02D1690AC5C}">
        <p15:threadingInfo xmlns:p15="http://schemas.microsoft.com/office/powerpoint/2012/main" timeZoneBias="-60"/>
      </p:ext>
    </p:extLst>
  </p:cm>
</p:cmLst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1941295-886F-48DD-8CAE-BE1C3261B559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000CA9CE-905D-4860-8288-1589464F817D}">
      <dgm:prSet phldrT="[Texte]" custT="1"/>
      <dgm:spPr>
        <a:xfrm>
          <a:off x="336911" y="236849"/>
          <a:ext cx="3509809" cy="485487"/>
        </a:xfrm>
        <a:prstGeom prst="rect">
          <a:avLst/>
        </a:prstGeom>
        <a:solidFill>
          <a:srgbClr val="D6D2E3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fr-FR" sz="1200">
              <a:solidFill>
                <a:srgbClr val="000000"/>
              </a:solidFill>
              <a:latin typeface="Arial"/>
              <a:ea typeface="+mn-ea"/>
              <a:cs typeface="+mn-cs"/>
            </a:rPr>
            <a:t>Professions libérales de Santé (dentaire, optique,…) génératrices de financements élevés</a:t>
          </a:r>
        </a:p>
      </dgm:t>
    </dgm:pt>
    <dgm:pt modelId="{934F502B-69EE-4587-BCEC-803C2F66FE53}" type="parTrans" cxnId="{8233907B-0496-4A84-BE73-8EF9E571F548}">
      <dgm:prSet/>
      <dgm:spPr/>
      <dgm:t>
        <a:bodyPr/>
        <a:lstStyle/>
        <a:p>
          <a:endParaRPr lang="fr-FR"/>
        </a:p>
      </dgm:t>
    </dgm:pt>
    <dgm:pt modelId="{98353E0A-7A29-43FF-B65D-7CA89B1901BB}" type="sibTrans" cxnId="{8233907B-0496-4A84-BE73-8EF9E571F548}">
      <dgm:prSet/>
      <dgm:spPr>
        <a:xfrm>
          <a:off x="-2742759" y="-422919"/>
          <a:ext cx="3273276" cy="3273276"/>
        </a:xfrm>
        <a:prstGeom prst="blockArc">
          <a:avLst>
            <a:gd name="adj1" fmla="val 18900000"/>
            <a:gd name="adj2" fmla="val 2700000"/>
            <a:gd name="adj3" fmla="val 660"/>
          </a:avLst>
        </a:prstGeom>
        <a:noFill/>
        <a:ln w="25400" cap="flat" cmpd="sng" algn="ctr">
          <a:solidFill>
            <a:srgbClr val="581D74">
              <a:shade val="6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fr-FR"/>
        </a:p>
      </dgm:t>
    </dgm:pt>
    <dgm:pt modelId="{54ACCAC9-A6EE-4374-BB44-23B1D11F4510}">
      <dgm:prSet phldrT="[Texte]" custT="1"/>
      <dgm:spPr>
        <a:xfrm>
          <a:off x="517562" y="970975"/>
          <a:ext cx="3333335" cy="485487"/>
        </a:xfrm>
        <a:prstGeom prst="rect">
          <a:avLst/>
        </a:prstGeom>
        <a:solidFill>
          <a:srgbClr val="D6D2E3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fr-FR" sz="1200">
              <a:solidFill>
                <a:srgbClr val="000000"/>
              </a:solidFill>
              <a:latin typeface="Arial"/>
              <a:ea typeface="+mn-ea"/>
              <a:cs typeface="+mn-cs"/>
            </a:rPr>
            <a:t>Clients non équipés de TPE</a:t>
          </a:r>
        </a:p>
      </dgm:t>
    </dgm:pt>
    <dgm:pt modelId="{754D57ED-AA70-4865-B21C-CBB21841E00B}" type="parTrans" cxnId="{C7250E53-80D7-4CFC-91D5-C999072C7DE9}">
      <dgm:prSet/>
      <dgm:spPr/>
      <dgm:t>
        <a:bodyPr/>
        <a:lstStyle/>
        <a:p>
          <a:endParaRPr lang="fr-FR"/>
        </a:p>
      </dgm:t>
    </dgm:pt>
    <dgm:pt modelId="{10C496F9-D5C5-4804-B5DD-F09964B1156F}" type="sibTrans" cxnId="{C7250E53-80D7-4CFC-91D5-C999072C7DE9}">
      <dgm:prSet/>
      <dgm:spPr/>
      <dgm:t>
        <a:bodyPr/>
        <a:lstStyle/>
        <a:p>
          <a:endParaRPr lang="fr-FR"/>
        </a:p>
      </dgm:t>
    </dgm:pt>
    <dgm:pt modelId="{2C43D4D7-AEB3-4583-8D00-17E048A82091}" type="pres">
      <dgm:prSet presAssocID="{91941295-886F-48DD-8CAE-BE1C3261B559}" presName="Name0" presStyleCnt="0">
        <dgm:presLayoutVars>
          <dgm:chMax val="7"/>
          <dgm:chPref val="7"/>
          <dgm:dir/>
        </dgm:presLayoutVars>
      </dgm:prSet>
      <dgm:spPr/>
    </dgm:pt>
    <dgm:pt modelId="{A82A3251-A29F-4AA8-946B-1F30255B74B8}" type="pres">
      <dgm:prSet presAssocID="{91941295-886F-48DD-8CAE-BE1C3261B559}" presName="Name1" presStyleCnt="0"/>
      <dgm:spPr/>
    </dgm:pt>
    <dgm:pt modelId="{AA4F71D0-435F-4144-97A8-4B9F89272EC3}" type="pres">
      <dgm:prSet presAssocID="{91941295-886F-48DD-8CAE-BE1C3261B559}" presName="cycle" presStyleCnt="0"/>
      <dgm:spPr/>
    </dgm:pt>
    <dgm:pt modelId="{FFBA794A-6422-4AB5-B18B-DCEF6D4ADC7B}" type="pres">
      <dgm:prSet presAssocID="{91941295-886F-48DD-8CAE-BE1C3261B559}" presName="srcNode" presStyleLbl="node1" presStyleIdx="0" presStyleCnt="2"/>
      <dgm:spPr/>
    </dgm:pt>
    <dgm:pt modelId="{129B92C4-4CCE-4D7C-9F3A-B486673EC451}" type="pres">
      <dgm:prSet presAssocID="{91941295-886F-48DD-8CAE-BE1C3261B559}" presName="conn" presStyleLbl="parChTrans1D2" presStyleIdx="0" presStyleCnt="1"/>
      <dgm:spPr/>
    </dgm:pt>
    <dgm:pt modelId="{B3E985B2-8628-459B-8467-0512C5C057B0}" type="pres">
      <dgm:prSet presAssocID="{91941295-886F-48DD-8CAE-BE1C3261B559}" presName="extraNode" presStyleLbl="node1" presStyleIdx="0" presStyleCnt="2"/>
      <dgm:spPr/>
    </dgm:pt>
    <dgm:pt modelId="{1E34A262-D525-4BC9-A98D-094F2057D8E2}" type="pres">
      <dgm:prSet presAssocID="{91941295-886F-48DD-8CAE-BE1C3261B559}" presName="dstNode" presStyleLbl="node1" presStyleIdx="0" presStyleCnt="2"/>
      <dgm:spPr/>
    </dgm:pt>
    <dgm:pt modelId="{279CAC74-2A82-461D-8816-EBE721D32C0D}" type="pres">
      <dgm:prSet presAssocID="{000CA9CE-905D-4860-8288-1589464F817D}" presName="text_1" presStyleLbl="node1" presStyleIdx="0" presStyleCnt="2" custScaleY="135382" custLinFactNeighborX="-119" custLinFactNeighborY="-1214">
        <dgm:presLayoutVars>
          <dgm:bulletEnabled val="1"/>
        </dgm:presLayoutVars>
      </dgm:prSet>
      <dgm:spPr/>
    </dgm:pt>
    <dgm:pt modelId="{4601441F-9D77-4152-9585-2908B70F7BC4}" type="pres">
      <dgm:prSet presAssocID="{000CA9CE-905D-4860-8288-1589464F817D}" presName="accent_1" presStyleCnt="0"/>
      <dgm:spPr/>
    </dgm:pt>
    <dgm:pt modelId="{B735BB5E-91BF-4F9A-BCBA-DE785B695624}" type="pres">
      <dgm:prSet presAssocID="{000CA9CE-905D-4860-8288-1589464F817D}" presName="accentRepeatNode" presStyleLbl="solidFgAcc1" presStyleIdx="0" presStyleCnt="2"/>
      <dgm:spPr>
        <a:xfrm>
          <a:off x="37658" y="182057"/>
          <a:ext cx="606859" cy="606859"/>
        </a:xfrm>
        <a:prstGeom prst="ellipse">
          <a:avLst/>
        </a:prstGeom>
        <a:solidFill>
          <a:srgbClr val="FFFFFF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581D74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</dgm:pt>
    <dgm:pt modelId="{879C56DC-110A-400C-9CD8-AFB958438079}" type="pres">
      <dgm:prSet presAssocID="{54ACCAC9-A6EE-4374-BB44-23B1D11F4510}" presName="text_2" presStyleLbl="node1" presStyleIdx="1" presStyleCnt="2">
        <dgm:presLayoutVars>
          <dgm:bulletEnabled val="1"/>
        </dgm:presLayoutVars>
      </dgm:prSet>
      <dgm:spPr/>
    </dgm:pt>
    <dgm:pt modelId="{92969B3B-C464-4CFD-9BDA-3304FF13D2D0}" type="pres">
      <dgm:prSet presAssocID="{54ACCAC9-A6EE-4374-BB44-23B1D11F4510}" presName="accent_2" presStyleCnt="0"/>
      <dgm:spPr/>
    </dgm:pt>
    <dgm:pt modelId="{1ACF8E38-728C-49BE-85A4-A87726EBBFBB}" type="pres">
      <dgm:prSet presAssocID="{54ACCAC9-A6EE-4374-BB44-23B1D11F4510}" presName="accentRepeatNode" presStyleLbl="solidFgAcc1" presStyleIdx="1" presStyleCnt="2"/>
      <dgm:spPr>
        <a:xfrm>
          <a:off x="214133" y="910289"/>
          <a:ext cx="606859" cy="606859"/>
        </a:xfrm>
        <a:prstGeom prst="ellipse">
          <a:avLst/>
        </a:prstGeom>
        <a:solidFill>
          <a:srgbClr val="FFFFFF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581D74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</dgm:pt>
  </dgm:ptLst>
  <dgm:cxnLst>
    <dgm:cxn modelId="{0CB76102-CC9F-4DBD-A3B0-D2240A8F239A}" type="presOf" srcId="{91941295-886F-48DD-8CAE-BE1C3261B559}" destId="{2C43D4D7-AEB3-4583-8D00-17E048A82091}" srcOrd="0" destOrd="0" presId="urn:microsoft.com/office/officeart/2008/layout/VerticalCurvedList"/>
    <dgm:cxn modelId="{C7250E53-80D7-4CFC-91D5-C999072C7DE9}" srcId="{91941295-886F-48DD-8CAE-BE1C3261B559}" destId="{54ACCAC9-A6EE-4374-BB44-23B1D11F4510}" srcOrd="1" destOrd="0" parTransId="{754D57ED-AA70-4865-B21C-CBB21841E00B}" sibTransId="{10C496F9-D5C5-4804-B5DD-F09964B1156F}"/>
    <dgm:cxn modelId="{15AB5074-CC70-4FCD-9356-40945B3EAF62}" type="presOf" srcId="{54ACCAC9-A6EE-4374-BB44-23B1D11F4510}" destId="{879C56DC-110A-400C-9CD8-AFB958438079}" srcOrd="0" destOrd="0" presId="urn:microsoft.com/office/officeart/2008/layout/VerticalCurvedList"/>
    <dgm:cxn modelId="{8233907B-0496-4A84-BE73-8EF9E571F548}" srcId="{91941295-886F-48DD-8CAE-BE1C3261B559}" destId="{000CA9CE-905D-4860-8288-1589464F817D}" srcOrd="0" destOrd="0" parTransId="{934F502B-69EE-4587-BCEC-803C2F66FE53}" sibTransId="{98353E0A-7A29-43FF-B65D-7CA89B1901BB}"/>
    <dgm:cxn modelId="{D13817B6-270F-44F4-84A7-ADD5F0D99510}" type="presOf" srcId="{98353E0A-7A29-43FF-B65D-7CA89B1901BB}" destId="{129B92C4-4CCE-4D7C-9F3A-B486673EC451}" srcOrd="0" destOrd="0" presId="urn:microsoft.com/office/officeart/2008/layout/VerticalCurvedList"/>
    <dgm:cxn modelId="{946455FD-8AB8-47FB-81E9-046BCF2478E9}" type="presOf" srcId="{000CA9CE-905D-4860-8288-1589464F817D}" destId="{279CAC74-2A82-461D-8816-EBE721D32C0D}" srcOrd="0" destOrd="0" presId="urn:microsoft.com/office/officeart/2008/layout/VerticalCurvedList"/>
    <dgm:cxn modelId="{89C117FC-CE0D-4889-B62C-D156EA7E45CE}" type="presParOf" srcId="{2C43D4D7-AEB3-4583-8D00-17E048A82091}" destId="{A82A3251-A29F-4AA8-946B-1F30255B74B8}" srcOrd="0" destOrd="0" presId="urn:microsoft.com/office/officeart/2008/layout/VerticalCurvedList"/>
    <dgm:cxn modelId="{337F1A49-3009-402D-913B-29C0EDADB02F}" type="presParOf" srcId="{A82A3251-A29F-4AA8-946B-1F30255B74B8}" destId="{AA4F71D0-435F-4144-97A8-4B9F89272EC3}" srcOrd="0" destOrd="0" presId="urn:microsoft.com/office/officeart/2008/layout/VerticalCurvedList"/>
    <dgm:cxn modelId="{20BC200A-DF0B-45B9-89B7-135505883AF6}" type="presParOf" srcId="{AA4F71D0-435F-4144-97A8-4B9F89272EC3}" destId="{FFBA794A-6422-4AB5-B18B-DCEF6D4ADC7B}" srcOrd="0" destOrd="0" presId="urn:microsoft.com/office/officeart/2008/layout/VerticalCurvedList"/>
    <dgm:cxn modelId="{A08AD82E-07E9-4A34-B55A-549AFE2D6F38}" type="presParOf" srcId="{AA4F71D0-435F-4144-97A8-4B9F89272EC3}" destId="{129B92C4-4CCE-4D7C-9F3A-B486673EC451}" srcOrd="1" destOrd="0" presId="urn:microsoft.com/office/officeart/2008/layout/VerticalCurvedList"/>
    <dgm:cxn modelId="{C469ACCA-B858-4F33-B8D5-855DAE67C91F}" type="presParOf" srcId="{AA4F71D0-435F-4144-97A8-4B9F89272EC3}" destId="{B3E985B2-8628-459B-8467-0512C5C057B0}" srcOrd="2" destOrd="0" presId="urn:microsoft.com/office/officeart/2008/layout/VerticalCurvedList"/>
    <dgm:cxn modelId="{F822562E-BC10-4DDD-A275-3FB9D1E521D2}" type="presParOf" srcId="{AA4F71D0-435F-4144-97A8-4B9F89272EC3}" destId="{1E34A262-D525-4BC9-A98D-094F2057D8E2}" srcOrd="3" destOrd="0" presId="urn:microsoft.com/office/officeart/2008/layout/VerticalCurvedList"/>
    <dgm:cxn modelId="{A84BC176-DD29-4F3C-8459-F92F401725F7}" type="presParOf" srcId="{A82A3251-A29F-4AA8-946B-1F30255B74B8}" destId="{279CAC74-2A82-461D-8816-EBE721D32C0D}" srcOrd="1" destOrd="0" presId="urn:microsoft.com/office/officeart/2008/layout/VerticalCurvedList"/>
    <dgm:cxn modelId="{3DD032F7-7FD2-4F9C-A509-B4B8BC03A7D9}" type="presParOf" srcId="{A82A3251-A29F-4AA8-946B-1F30255B74B8}" destId="{4601441F-9D77-4152-9585-2908B70F7BC4}" srcOrd="2" destOrd="0" presId="urn:microsoft.com/office/officeart/2008/layout/VerticalCurvedList"/>
    <dgm:cxn modelId="{5FFAE8E4-5C26-4D67-91DF-1A22B17060C2}" type="presParOf" srcId="{4601441F-9D77-4152-9585-2908B70F7BC4}" destId="{B735BB5E-91BF-4F9A-BCBA-DE785B695624}" srcOrd="0" destOrd="0" presId="urn:microsoft.com/office/officeart/2008/layout/VerticalCurvedList"/>
    <dgm:cxn modelId="{69BFF3DE-682B-4951-B426-CC7FEFB9B95B}" type="presParOf" srcId="{A82A3251-A29F-4AA8-946B-1F30255B74B8}" destId="{879C56DC-110A-400C-9CD8-AFB958438079}" srcOrd="3" destOrd="0" presId="urn:microsoft.com/office/officeart/2008/layout/VerticalCurvedList"/>
    <dgm:cxn modelId="{FC2C3CCC-9D8F-4FF7-A491-4EC5B44392A0}" type="presParOf" srcId="{A82A3251-A29F-4AA8-946B-1F30255B74B8}" destId="{92969B3B-C464-4CFD-9BDA-3304FF13D2D0}" srcOrd="4" destOrd="0" presId="urn:microsoft.com/office/officeart/2008/layout/VerticalCurvedList"/>
    <dgm:cxn modelId="{6EFA543F-D020-47B3-A8BE-C1C5D6AE5092}" type="presParOf" srcId="{92969B3B-C464-4CFD-9BDA-3304FF13D2D0}" destId="{1ACF8E38-728C-49BE-85A4-A87726EBBFBB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9B92C4-4CCE-4D7C-9F3A-B486673EC451}">
      <dsp:nvSpPr>
        <dsp:cNvPr id="0" name=""/>
        <dsp:cNvSpPr/>
      </dsp:nvSpPr>
      <dsp:spPr>
        <a:xfrm>
          <a:off x="-2030636" y="-316179"/>
          <a:ext cx="2439213" cy="2439213"/>
        </a:xfrm>
        <a:prstGeom prst="blockArc">
          <a:avLst>
            <a:gd name="adj1" fmla="val 18900000"/>
            <a:gd name="adj2" fmla="val 2700000"/>
            <a:gd name="adj3" fmla="val 660"/>
          </a:avLst>
        </a:prstGeom>
        <a:noFill/>
        <a:ln w="25400" cap="flat" cmpd="sng" algn="ctr">
          <a:solidFill>
            <a:srgbClr val="581D74">
              <a:shade val="6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79CAC74-2A82-461D-8816-EBE721D32C0D}">
      <dsp:nvSpPr>
        <dsp:cNvPr id="0" name=""/>
        <dsp:cNvSpPr/>
      </dsp:nvSpPr>
      <dsp:spPr>
        <a:xfrm>
          <a:off x="326994" y="160543"/>
          <a:ext cx="4328441" cy="698817"/>
        </a:xfrm>
        <a:prstGeom prst="rect">
          <a:avLst/>
        </a:prstGeom>
        <a:solidFill>
          <a:srgbClr val="D6D2E3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9720" tIns="30480" rIns="30480" bIns="3048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200" kern="1200">
              <a:solidFill>
                <a:srgbClr val="000000"/>
              </a:solidFill>
              <a:latin typeface="Arial"/>
              <a:ea typeface="+mn-ea"/>
              <a:cs typeface="+mn-cs"/>
            </a:rPr>
            <a:t>Professions libérales de Santé (dentaire, optique,…) génératrices de financements élevés</a:t>
          </a:r>
        </a:p>
      </dsp:txBody>
      <dsp:txXfrm>
        <a:off x="326994" y="160543"/>
        <a:ext cx="4328441" cy="698817"/>
      </dsp:txXfrm>
    </dsp:sp>
    <dsp:sp modelId="{B735BB5E-91BF-4F9A-BCBA-DE785B695624}">
      <dsp:nvSpPr>
        <dsp:cNvPr id="0" name=""/>
        <dsp:cNvSpPr/>
      </dsp:nvSpPr>
      <dsp:spPr>
        <a:xfrm>
          <a:off x="9531" y="193604"/>
          <a:ext cx="645227" cy="645227"/>
        </a:xfrm>
        <a:prstGeom prst="ellipse">
          <a:avLst/>
        </a:prstGeom>
        <a:solidFill>
          <a:srgbClr val="FFFFFF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581D74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79C56DC-110A-400C-9CD8-AFB958438079}">
      <dsp:nvSpPr>
        <dsp:cNvPr id="0" name=""/>
        <dsp:cNvSpPr/>
      </dsp:nvSpPr>
      <dsp:spPr>
        <a:xfrm>
          <a:off x="332145" y="1032545"/>
          <a:ext cx="4328441" cy="516182"/>
        </a:xfrm>
        <a:prstGeom prst="rect">
          <a:avLst/>
        </a:prstGeom>
        <a:solidFill>
          <a:srgbClr val="D6D2E3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9720" tIns="30480" rIns="30480" bIns="3048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200" kern="1200">
              <a:solidFill>
                <a:srgbClr val="000000"/>
              </a:solidFill>
              <a:latin typeface="Arial"/>
              <a:ea typeface="+mn-ea"/>
              <a:cs typeface="+mn-cs"/>
            </a:rPr>
            <a:t>Clients non équipés de TPE</a:t>
          </a:r>
        </a:p>
      </dsp:txBody>
      <dsp:txXfrm>
        <a:off x="332145" y="1032545"/>
        <a:ext cx="4328441" cy="516182"/>
      </dsp:txXfrm>
    </dsp:sp>
    <dsp:sp modelId="{1ACF8E38-728C-49BE-85A4-A87726EBBFBB}">
      <dsp:nvSpPr>
        <dsp:cNvPr id="0" name=""/>
        <dsp:cNvSpPr/>
      </dsp:nvSpPr>
      <dsp:spPr>
        <a:xfrm>
          <a:off x="9531" y="968022"/>
          <a:ext cx="645227" cy="645227"/>
        </a:xfrm>
        <a:prstGeom prst="ellipse">
          <a:avLst/>
        </a:prstGeom>
        <a:solidFill>
          <a:srgbClr val="FFFFFF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581D74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r">
              <a:defRPr sz="1300"/>
            </a:lvl1pPr>
          </a:lstStyle>
          <a:p>
            <a:fld id="{F77A0AB4-7775-4FC7-B8A1-46CFA9F0F0E9}" type="datetimeFigureOut">
              <a:rPr lang="fr-FR" smtClean="0"/>
              <a:t>30/01/2024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0443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r">
              <a:defRPr sz="1300"/>
            </a:lvl1pPr>
          </a:lstStyle>
          <a:p>
            <a:fld id="{964C3968-A1B5-4F38-B712-C964C7D4F43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89703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r">
              <a:defRPr sz="1300"/>
            </a:lvl1pPr>
          </a:lstStyle>
          <a:p>
            <a:fld id="{11D46B69-4552-46CB-8059-651E9FE79FD0}" type="datetimeFigureOut">
              <a:rPr lang="fr-FR" smtClean="0"/>
              <a:t>30/01/2024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38" tIns="46069" rIns="92138" bIns="46069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</p:spPr>
        <p:txBody>
          <a:bodyPr vert="horz" lIns="92138" tIns="46069" rIns="92138" bIns="46069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r">
              <a:defRPr sz="1300"/>
            </a:lvl1pPr>
          </a:lstStyle>
          <a:p>
            <a:fld id="{5E6C0AB7-84EE-46A7-ACC8-EBAB7933124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61873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74964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997504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69700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10710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29858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49627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79993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99277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3545023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3799182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458907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jp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7.jpg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7.jpg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7.jpg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7.jpg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7.jpg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7.jpg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7.jpg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397932" y="265113"/>
            <a:ext cx="114336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681734" y="5961381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7933" y="3174242"/>
            <a:ext cx="11434233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7933" y="3902158"/>
            <a:ext cx="11434233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397932" y="4708956"/>
            <a:ext cx="11434233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681734" y="6424557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13" name="Image 12" descr="logoterritoiredavenir2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7640" y="6268551"/>
            <a:ext cx="280381" cy="306554"/>
          </a:xfrm>
          <a:prstGeom prst="rect">
            <a:avLst/>
          </a:prstGeom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3725" y="6201437"/>
            <a:ext cx="1357807" cy="446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85058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330" y="202540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249471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330" y="202540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4407" y="6281674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  <p:sp>
        <p:nvSpPr>
          <p:cNvPr id="7" name="Rectangle 6"/>
          <p:cNvSpPr/>
          <p:nvPr userDrawn="1"/>
        </p:nvSpPr>
        <p:spPr>
          <a:xfrm>
            <a:off x="4998452" y="6389363"/>
            <a:ext cx="232499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Semaine S50 2021</a:t>
            </a:r>
          </a:p>
        </p:txBody>
      </p:sp>
    </p:spTree>
    <p:extLst>
      <p:ext uri="{BB962C8B-B14F-4D97-AF65-F5344CB8AC3E}">
        <p14:creationId xmlns:p14="http://schemas.microsoft.com/office/powerpoint/2010/main" val="5913089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330" y="202540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4407" y="6281674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  <p:sp>
        <p:nvSpPr>
          <p:cNvPr id="9" name="Rectangle 8"/>
          <p:cNvSpPr/>
          <p:nvPr userDrawn="1"/>
        </p:nvSpPr>
        <p:spPr>
          <a:xfrm>
            <a:off x="4998452" y="6389363"/>
            <a:ext cx="232499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Semaine S50 2021</a:t>
            </a:r>
          </a:p>
        </p:txBody>
      </p:sp>
    </p:spTree>
    <p:extLst>
      <p:ext uri="{BB962C8B-B14F-4D97-AF65-F5344CB8AC3E}">
        <p14:creationId xmlns:p14="http://schemas.microsoft.com/office/powerpoint/2010/main" val="31594178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330" y="202540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4407" y="6281674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  <p:sp>
        <p:nvSpPr>
          <p:cNvPr id="12" name="Rectangle 11"/>
          <p:cNvSpPr/>
          <p:nvPr userDrawn="1"/>
        </p:nvSpPr>
        <p:spPr>
          <a:xfrm>
            <a:off x="4998452" y="6389363"/>
            <a:ext cx="232499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Semaine S50 2021</a:t>
            </a:r>
          </a:p>
        </p:txBody>
      </p:sp>
    </p:spTree>
    <p:extLst>
      <p:ext uri="{BB962C8B-B14F-4D97-AF65-F5344CB8AC3E}">
        <p14:creationId xmlns:p14="http://schemas.microsoft.com/office/powerpoint/2010/main" val="40079829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330" y="202540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4407" y="6281674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  <p:sp>
        <p:nvSpPr>
          <p:cNvPr id="12" name="Rectangle 11"/>
          <p:cNvSpPr/>
          <p:nvPr userDrawn="1"/>
        </p:nvSpPr>
        <p:spPr>
          <a:xfrm>
            <a:off x="4998452" y="6389363"/>
            <a:ext cx="232499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Semaine S50 2021</a:t>
            </a:r>
          </a:p>
        </p:txBody>
      </p:sp>
    </p:spTree>
    <p:extLst>
      <p:ext uri="{BB962C8B-B14F-4D97-AF65-F5344CB8AC3E}">
        <p14:creationId xmlns:p14="http://schemas.microsoft.com/office/powerpoint/2010/main" val="23892909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955" y="2755385"/>
            <a:ext cx="7579100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2749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1"/>
            <a:ext cx="12192000" cy="61211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" name="Rectangle 1"/>
          <p:cNvSpPr/>
          <p:nvPr userDrawn="1"/>
        </p:nvSpPr>
        <p:spPr>
          <a:xfrm>
            <a:off x="-1" y="6260952"/>
            <a:ext cx="9357756" cy="5970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FR" sz="1800"/>
          </a:p>
        </p:txBody>
      </p:sp>
    </p:spTree>
    <p:extLst>
      <p:ext uri="{BB962C8B-B14F-4D97-AF65-F5344CB8AC3E}">
        <p14:creationId xmlns:p14="http://schemas.microsoft.com/office/powerpoint/2010/main" val="12391193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</p:spTree>
    <p:extLst>
      <p:ext uri="{BB962C8B-B14F-4D97-AF65-F5344CB8AC3E}">
        <p14:creationId xmlns:p14="http://schemas.microsoft.com/office/powerpoint/2010/main" val="11250143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397932" y="265113"/>
            <a:ext cx="114336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411713" y="6407621"/>
            <a:ext cx="1031008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397933" y="5961381"/>
            <a:ext cx="128380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681734" y="5961381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7933" y="3174242"/>
            <a:ext cx="11434233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7933" y="3902158"/>
            <a:ext cx="11434233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397932" y="4708956"/>
            <a:ext cx="11434233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681734" y="6424557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77" y="5438585"/>
            <a:ext cx="243371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" y="1"/>
            <a:ext cx="3111500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12481087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7923805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06721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8311949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5906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955" y="2755385"/>
            <a:ext cx="7579100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6870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397932" y="265113"/>
            <a:ext cx="114336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411713" y="6407621"/>
            <a:ext cx="1031008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397933" y="5961381"/>
            <a:ext cx="128380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681734" y="5961381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7933" y="3174242"/>
            <a:ext cx="11434233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7933" y="3902158"/>
            <a:ext cx="11434233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397932" y="4708956"/>
            <a:ext cx="11434233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681734" y="6424557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77" y="5438585"/>
            <a:ext cx="243371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" y="1"/>
            <a:ext cx="3111500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158140126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97433900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07614672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67705089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441917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1" y="6404445"/>
            <a:ext cx="1857873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218390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1" y="6404445"/>
            <a:ext cx="1857873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592923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1" y="6404445"/>
            <a:ext cx="1857873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853567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rgbClr val="F7DAAF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rgbClr val="F7DAAF"/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1" y="6404445"/>
            <a:ext cx="1857873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602663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1" y="6404445"/>
            <a:ext cx="1857873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1504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0" y="6416911"/>
            <a:ext cx="1857873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536272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0" y="6416911"/>
            <a:ext cx="1857873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731237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0" y="6416911"/>
            <a:ext cx="1857873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362197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0" y="6416911"/>
            <a:ext cx="1857873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95038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0" y="6416911"/>
            <a:ext cx="1857873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664688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pic>
        <p:nvPicPr>
          <p:cNvPr id="6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0" y="6417083"/>
            <a:ext cx="1857873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834372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3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0" y="6417083"/>
            <a:ext cx="1857873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644045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3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9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0" y="6417083"/>
            <a:ext cx="1857873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68901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pic>
        <p:nvPicPr>
          <p:cNvPr id="10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0" y="6417083"/>
            <a:ext cx="1857873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115856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0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0" y="6417083"/>
            <a:ext cx="1857873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198282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955" y="2755385"/>
            <a:ext cx="7579100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566512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397932" y="265113"/>
            <a:ext cx="114336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411713" y="6407621"/>
            <a:ext cx="1031008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397933" y="5961381"/>
            <a:ext cx="128380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681734" y="5961381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7933" y="3174242"/>
            <a:ext cx="11434233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7933" y="3902158"/>
            <a:ext cx="11434233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397932" y="4708956"/>
            <a:ext cx="11434233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681734" y="6424557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77" y="5438585"/>
            <a:ext cx="243371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" y="1"/>
            <a:ext cx="3111500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61001404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80660120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409979163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7704734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749857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955" y="2755385"/>
            <a:ext cx="7579100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26258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/>
          <p:nvPr userDrawn="1"/>
        </p:nvSpPr>
        <p:spPr>
          <a:xfrm>
            <a:off x="411713" y="6407621"/>
            <a:ext cx="1031008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397933" y="5961381"/>
            <a:ext cx="128380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681734" y="5961381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14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397932" y="265113"/>
            <a:ext cx="114336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7933" y="3174242"/>
            <a:ext cx="11434233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7933" y="3902158"/>
            <a:ext cx="11434233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397932" y="4708956"/>
            <a:ext cx="11434233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681734" y="6424557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77" y="5438585"/>
            <a:ext cx="243371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" y="1"/>
            <a:ext cx="3111500" cy="2447925"/>
          </a:xfrm>
          <a:prstGeom prst="rect">
            <a:avLst/>
          </a:prstGeom>
        </p:spPr>
      </p:pic>
      <p:pic>
        <p:nvPicPr>
          <p:cNvPr id="20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7233609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1"/>
            <a:ext cx="53848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91330986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67626845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820455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574368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955" y="2755385"/>
            <a:ext cx="7579100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375026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397932" y="265113"/>
            <a:ext cx="114336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411713" y="6407621"/>
            <a:ext cx="1031008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397933" y="5961381"/>
            <a:ext cx="128380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681734" y="5961381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7933" y="3174242"/>
            <a:ext cx="11434233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7933" y="3902158"/>
            <a:ext cx="11434233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397932" y="4708956"/>
            <a:ext cx="11434233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681734" y="6424557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77" y="5438585"/>
            <a:ext cx="243371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" y="1"/>
            <a:ext cx="3111500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210733" y="1321481"/>
            <a:ext cx="11389784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16852180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1"/>
            <a:ext cx="53848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757427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00388019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019237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9320540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955" y="2755385"/>
            <a:ext cx="7579100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61096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397932" y="265113"/>
            <a:ext cx="114336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411713" y="6407621"/>
            <a:ext cx="1031008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397933" y="5961381"/>
            <a:ext cx="128380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681734" y="5961381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7933" y="3174242"/>
            <a:ext cx="11434233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7933" y="3902158"/>
            <a:ext cx="11434233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397932" y="4708956"/>
            <a:ext cx="11434233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681734" y="6424557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77" y="5438585"/>
            <a:ext cx="243371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" y="1"/>
            <a:ext cx="3111500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943169202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1"/>
            <a:ext cx="53848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46401811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77905949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095553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988728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955" y="2755385"/>
            <a:ext cx="7579100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595330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397932" y="265113"/>
            <a:ext cx="114336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411713" y="6407621"/>
            <a:ext cx="1031008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397933" y="5961381"/>
            <a:ext cx="128380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681734" y="5961381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7933" y="3174242"/>
            <a:ext cx="11434233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7933" y="3902158"/>
            <a:ext cx="11434233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397932" y="4708956"/>
            <a:ext cx="11434233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681734" y="6424557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77" y="5438585"/>
            <a:ext cx="243371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" y="1"/>
            <a:ext cx="3111500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8582910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41476" y="1621971"/>
            <a:ext cx="53848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68128185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78357415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8840676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3242985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955" y="2755385"/>
            <a:ext cx="7579100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935743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397932" y="265113"/>
            <a:ext cx="114336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411713" y="6407621"/>
            <a:ext cx="1031008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397933" y="5961381"/>
            <a:ext cx="128380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681734" y="5961381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7933" y="3174242"/>
            <a:ext cx="11434233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7933" y="3902158"/>
            <a:ext cx="11434233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397932" y="4708956"/>
            <a:ext cx="11434233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681734" y="6424557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77" y="5438585"/>
            <a:ext cx="243371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" y="1"/>
            <a:ext cx="3111500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698616553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1"/>
            <a:ext cx="53848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4066188927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54766579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1820333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143386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955" y="2755385"/>
            <a:ext cx="7579100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4210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4.xml"/><Relationship Id="rId10" Type="http://schemas.openxmlformats.org/officeDocument/2006/relationships/image" Target="../media/image7.jpg"/><Relationship Id="rId4" Type="http://schemas.openxmlformats.org/officeDocument/2006/relationships/slideLayout" Target="../slideLayouts/slideLayout13.xml"/><Relationship Id="rId9" Type="http://schemas.openxmlformats.org/officeDocument/2006/relationships/image" Target="../media/image6.emf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18" Type="http://schemas.openxmlformats.org/officeDocument/2006/relationships/slideLayout" Target="../slideLayouts/slideLayout34.xml"/><Relationship Id="rId3" Type="http://schemas.openxmlformats.org/officeDocument/2006/relationships/slideLayout" Target="../slideLayouts/slideLayout19.xml"/><Relationship Id="rId21" Type="http://schemas.openxmlformats.org/officeDocument/2006/relationships/slideLayout" Target="../slideLayouts/slideLayout37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slideLayout" Target="../slideLayouts/slideLayout33.xml"/><Relationship Id="rId25" Type="http://schemas.openxmlformats.org/officeDocument/2006/relationships/image" Target="../media/image7.jpg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20" Type="http://schemas.openxmlformats.org/officeDocument/2006/relationships/slideLayout" Target="../slideLayouts/slideLayout36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24" Type="http://schemas.openxmlformats.org/officeDocument/2006/relationships/image" Target="../media/image9.emf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23" Type="http://schemas.openxmlformats.org/officeDocument/2006/relationships/theme" Target="../theme/theme3.xml"/><Relationship Id="rId10" Type="http://schemas.openxmlformats.org/officeDocument/2006/relationships/slideLayout" Target="../slideLayouts/slideLayout26.xml"/><Relationship Id="rId19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Relationship Id="rId22" Type="http://schemas.openxmlformats.org/officeDocument/2006/relationships/slideLayout" Target="../slideLayouts/slideLayout38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heme" Target="../theme/theme4.xml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5" Type="http://schemas.openxmlformats.org/officeDocument/2006/relationships/slideLayout" Target="../slideLayouts/slideLayout43.xml"/><Relationship Id="rId10" Type="http://schemas.openxmlformats.org/officeDocument/2006/relationships/image" Target="../media/image7.jpg"/><Relationship Id="rId4" Type="http://schemas.openxmlformats.org/officeDocument/2006/relationships/slideLayout" Target="../slideLayouts/slideLayout42.xml"/><Relationship Id="rId9" Type="http://schemas.openxmlformats.org/officeDocument/2006/relationships/image" Target="../media/image13.jpe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theme" Target="../theme/theme5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5" Type="http://schemas.openxmlformats.org/officeDocument/2006/relationships/slideLayout" Target="../slideLayouts/slideLayout50.xml"/><Relationship Id="rId4" Type="http://schemas.openxmlformats.org/officeDocument/2006/relationships/slideLayout" Target="../slideLayouts/slideLayout49.xml"/><Relationship Id="rId9" Type="http://schemas.openxmlformats.org/officeDocument/2006/relationships/image" Target="../media/image7.jp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theme" Target="../theme/theme6.xml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2" Type="http://schemas.openxmlformats.org/officeDocument/2006/relationships/slideLayout" Target="../slideLayouts/slideLayout54.xml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6.xml"/><Relationship Id="rId9" Type="http://schemas.openxmlformats.org/officeDocument/2006/relationships/image" Target="../media/image7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theme" Target="../theme/theme7.xml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2" Type="http://schemas.openxmlformats.org/officeDocument/2006/relationships/slideLayout" Target="../slideLayouts/slideLayout61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5" Type="http://schemas.openxmlformats.org/officeDocument/2006/relationships/slideLayout" Target="../slideLayouts/slideLayout64.xml"/><Relationship Id="rId4" Type="http://schemas.openxmlformats.org/officeDocument/2006/relationships/slideLayout" Target="../slideLayouts/slideLayout63.xml"/><Relationship Id="rId9" Type="http://schemas.openxmlformats.org/officeDocument/2006/relationships/image" Target="../media/image7.jp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theme" Target="../theme/theme8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5" Type="http://schemas.openxmlformats.org/officeDocument/2006/relationships/slideLayout" Target="../slideLayouts/slideLayout71.xml"/><Relationship Id="rId4" Type="http://schemas.openxmlformats.org/officeDocument/2006/relationships/slideLayout" Target="../slideLayouts/slideLayout70.xml"/><Relationship Id="rId9" Type="http://schemas.openxmlformats.org/officeDocument/2006/relationships/image" Target="../media/image7.jp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theme" Target="../theme/theme9.xml"/><Relationship Id="rId3" Type="http://schemas.openxmlformats.org/officeDocument/2006/relationships/slideLayout" Target="../slideLayouts/slideLayout76.xml"/><Relationship Id="rId7" Type="http://schemas.openxmlformats.org/officeDocument/2006/relationships/slideLayout" Target="../slideLayouts/slideLayout80.xml"/><Relationship Id="rId2" Type="http://schemas.openxmlformats.org/officeDocument/2006/relationships/slideLayout" Target="../slideLayouts/slideLayout75.xml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5" Type="http://schemas.openxmlformats.org/officeDocument/2006/relationships/slideLayout" Target="../slideLayouts/slideLayout78.xml"/><Relationship Id="rId4" Type="http://schemas.openxmlformats.org/officeDocument/2006/relationships/slideLayout" Target="../slideLayouts/slideLayout77.xml"/><Relationship Id="rId9" Type="http://schemas.openxmlformats.org/officeDocument/2006/relationships/image" Target="../media/image7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2"/>
          <p:cNvPicPr>
            <a:picLocks noChangeAspect="1" noChangeArrowheads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7334" y="6286075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  <p:grpSp>
        <p:nvGrpSpPr>
          <p:cNvPr id="12" name="Groupe 11"/>
          <p:cNvGrpSpPr/>
          <p:nvPr userDrawn="1"/>
        </p:nvGrpSpPr>
        <p:grpSpPr>
          <a:xfrm>
            <a:off x="308509" y="357376"/>
            <a:ext cx="11460016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BFBFB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020232" y="379825"/>
            <a:ext cx="107568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397424" y="6205710"/>
            <a:ext cx="1137110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377578" y="6358677"/>
            <a:ext cx="370417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pic>
        <p:nvPicPr>
          <p:cNvPr id="17" name="Image 16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8610" y="6360547"/>
            <a:ext cx="1153004" cy="378932"/>
          </a:xfrm>
          <a:prstGeom prst="rect">
            <a:avLst/>
          </a:prstGeom>
        </p:spPr>
      </p:pic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330" y="202540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Rectangle 17"/>
          <p:cNvSpPr/>
          <p:nvPr userDrawn="1"/>
        </p:nvSpPr>
        <p:spPr>
          <a:xfrm>
            <a:off x="4998452" y="6389363"/>
            <a:ext cx="232499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Semaine S50 2021</a:t>
            </a:r>
          </a:p>
        </p:txBody>
      </p:sp>
    </p:spTree>
    <p:extLst>
      <p:ext uri="{BB962C8B-B14F-4D97-AF65-F5344CB8AC3E}">
        <p14:creationId xmlns:p14="http://schemas.microsoft.com/office/powerpoint/2010/main" val="918055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8" r:id="rId1"/>
    <p:sldLayoutId id="2147483769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882" r:id="rId8"/>
    <p:sldLayoutId id="2147483881" r:id="rId9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308509" y="357376"/>
            <a:ext cx="11460016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020232" y="379825"/>
            <a:ext cx="107568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397424" y="6205710"/>
            <a:ext cx="1137110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377578" y="6358677"/>
            <a:ext cx="370417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1022651" y="6357938"/>
            <a:ext cx="8617536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6" name="Image 15" descr="Griffetaupe.pdf"/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05" t="18838" r="13858" b="13592"/>
          <a:stretch/>
        </p:blipFill>
        <p:spPr>
          <a:xfrm>
            <a:off x="865760" y="6343712"/>
            <a:ext cx="1616712" cy="311074"/>
          </a:xfrm>
          <a:prstGeom prst="rect">
            <a:avLst/>
          </a:prstGeom>
        </p:spPr>
      </p:pic>
      <p:pic>
        <p:nvPicPr>
          <p:cNvPr id="17" name="Image 1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3303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9" r:id="rId1"/>
    <p:sldLayoutId id="2147483778" r:id="rId2"/>
    <p:sldLayoutId id="2147483779" r:id="rId3"/>
    <p:sldLayoutId id="2147483780" r:id="rId4"/>
    <p:sldLayoutId id="2147483781" r:id="rId5"/>
    <p:sldLayoutId id="2147483782" r:id="rId6"/>
    <p:sldLayoutId id="2147483783" r:id="rId7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308509" y="357376"/>
            <a:ext cx="11460016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020232" y="379825"/>
            <a:ext cx="107568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397424" y="6205710"/>
            <a:ext cx="1137110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377578" y="6358677"/>
            <a:ext cx="370417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1022651" y="6357938"/>
            <a:ext cx="8617536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7" name="Image 16" descr="GRIFFE_PRO 2.pdf"/>
          <p:cNvPicPr>
            <a:picLocks noChangeAspect="1"/>
          </p:cNvPicPr>
          <p:nvPr userDrawn="1"/>
        </p:nvPicPr>
        <p:blipFill rotWithShape="1"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4" t="31060" r="9107" b="31740"/>
          <a:stretch/>
        </p:blipFill>
        <p:spPr>
          <a:xfrm>
            <a:off x="859621" y="6405773"/>
            <a:ext cx="1857873" cy="154101"/>
          </a:xfrm>
          <a:prstGeom prst="rect">
            <a:avLst/>
          </a:prstGeom>
        </p:spPr>
      </p:pic>
      <p:pic>
        <p:nvPicPr>
          <p:cNvPr id="16" name="Image 1"/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9206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0" r:id="rId1"/>
    <p:sldLayoutId id="2147483797" r:id="rId2"/>
    <p:sldLayoutId id="2147483798" r:id="rId3"/>
    <p:sldLayoutId id="2147483799" r:id="rId4"/>
    <p:sldLayoutId id="2147483800" r:id="rId5"/>
    <p:sldLayoutId id="2147483801" r:id="rId6"/>
    <p:sldLayoutId id="2147483802" r:id="rId7"/>
    <p:sldLayoutId id="2147483803" r:id="rId8"/>
    <p:sldLayoutId id="2147483804" r:id="rId9"/>
    <p:sldLayoutId id="2147483805" r:id="rId10"/>
    <p:sldLayoutId id="2147483806" r:id="rId11"/>
    <p:sldLayoutId id="2147483807" r:id="rId12"/>
    <p:sldLayoutId id="2147483808" r:id="rId13"/>
    <p:sldLayoutId id="2147483809" r:id="rId14"/>
    <p:sldLayoutId id="2147483810" r:id="rId15"/>
    <p:sldLayoutId id="2147483811" r:id="rId16"/>
    <p:sldLayoutId id="2147483812" r:id="rId17"/>
    <p:sldLayoutId id="2147483813" r:id="rId18"/>
    <p:sldLayoutId id="2147483814" r:id="rId19"/>
    <p:sldLayoutId id="2147483815" r:id="rId20"/>
    <p:sldLayoutId id="2147483816" r:id="rId21"/>
    <p:sldLayoutId id="2147483817" r:id="rId22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308509" y="357376"/>
            <a:ext cx="11460016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020232" y="379825"/>
            <a:ext cx="107568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397424" y="6205710"/>
            <a:ext cx="1137110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377578" y="6358677"/>
            <a:ext cx="370417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1022651" y="6357938"/>
            <a:ext cx="8617536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7" name="Image 16" descr="Capture d’écran 2014-02-18 à 17.45.05.jpg"/>
          <p:cNvPicPr>
            <a:picLocks noChangeAspect="1"/>
          </p:cNvPicPr>
          <p:nvPr userDrawn="1"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96" b="6648"/>
          <a:stretch/>
        </p:blipFill>
        <p:spPr>
          <a:xfrm>
            <a:off x="854480" y="6334332"/>
            <a:ext cx="1892393" cy="349920"/>
          </a:xfrm>
          <a:prstGeom prst="rect">
            <a:avLst/>
          </a:prstGeom>
        </p:spPr>
      </p:pic>
      <p:pic>
        <p:nvPicPr>
          <p:cNvPr id="16" name="Image 1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0459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1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397424" y="6205710"/>
            <a:ext cx="1137110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6" name="Groupe 25"/>
          <p:cNvGrpSpPr/>
          <p:nvPr userDrawn="1"/>
        </p:nvGrpSpPr>
        <p:grpSpPr>
          <a:xfrm>
            <a:off x="308509" y="357376"/>
            <a:ext cx="11460016" cy="709424"/>
            <a:chOff x="231382" y="357376"/>
            <a:chExt cx="8595012" cy="709424"/>
          </a:xfrm>
        </p:grpSpPr>
        <p:sp>
          <p:nvSpPr>
            <p:cNvPr id="27" name="Rectangle 26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9E0827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>
                <a:solidFill>
                  <a:srgbClr val="FF0000"/>
                </a:solidFill>
              </a:endParaRPr>
            </a:p>
          </p:txBody>
        </p:sp>
        <p:sp>
          <p:nvSpPr>
            <p:cNvPr id="28" name="Rectangle 27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9" name="Rectangle 28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</p:grpSp>
      <p:sp>
        <p:nvSpPr>
          <p:cNvPr id="31" name="Espace réservé du texte 22"/>
          <p:cNvSpPr txBox="1">
            <a:spLocks/>
          </p:cNvSpPr>
          <p:nvPr userDrawn="1"/>
        </p:nvSpPr>
        <p:spPr>
          <a:xfrm>
            <a:off x="1022651" y="357374"/>
            <a:ext cx="10745875" cy="709426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28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/>
              <a:t>TITRE DE LA partie</a:t>
            </a:r>
            <a:endParaRPr lang="fr-FR" sz="2800" dirty="0"/>
          </a:p>
        </p:txBody>
      </p:sp>
      <p:sp>
        <p:nvSpPr>
          <p:cNvPr id="32" name="ZoneTexte 31"/>
          <p:cNvSpPr txBox="1"/>
          <p:nvPr userDrawn="1"/>
        </p:nvSpPr>
        <p:spPr>
          <a:xfrm>
            <a:off x="839606" y="6394320"/>
            <a:ext cx="2436075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l"/>
            <a:r>
              <a:rPr lang="fr-FR" sz="900" b="1" dirty="0">
                <a:solidFill>
                  <a:srgbClr val="9E0827"/>
                </a:solidFill>
                <a:latin typeface="Arial Narrow" panose="020B0606020202030204" pitchFamily="34" charset="0"/>
              </a:rPr>
              <a:t>ENTREPRISES</a:t>
            </a:r>
          </a:p>
        </p:txBody>
      </p:sp>
      <p:sp>
        <p:nvSpPr>
          <p:cNvPr id="33" name="Rectangle 32"/>
          <p:cNvSpPr/>
          <p:nvPr userDrawn="1"/>
        </p:nvSpPr>
        <p:spPr bwMode="auto">
          <a:xfrm>
            <a:off x="398126" y="6372222"/>
            <a:ext cx="366412" cy="264474"/>
          </a:xfrm>
          <a:prstGeom prst="rect">
            <a:avLst/>
          </a:prstGeom>
          <a:solidFill>
            <a:srgbClr val="9E0827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34" name="Espace réservé du numéro de diapositive 1"/>
          <p:cNvSpPr txBox="1">
            <a:spLocks/>
          </p:cNvSpPr>
          <p:nvPr userDrawn="1"/>
        </p:nvSpPr>
        <p:spPr>
          <a:xfrm>
            <a:off x="142875" y="6365078"/>
            <a:ext cx="879776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z="700" smtClean="0"/>
              <a:pPr/>
              <a:t>‹N°›</a:t>
            </a:fld>
            <a:endParaRPr lang="fr-FR" sz="700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14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2366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2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C00000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397424" y="6205710"/>
            <a:ext cx="1137110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3" name="Groupe 12"/>
          <p:cNvGrpSpPr/>
          <p:nvPr userDrawn="1"/>
        </p:nvGrpSpPr>
        <p:grpSpPr>
          <a:xfrm>
            <a:off x="308509" y="357376"/>
            <a:ext cx="11460016" cy="709424"/>
            <a:chOff x="231382" y="357376"/>
            <a:chExt cx="8595012" cy="709424"/>
          </a:xfrm>
        </p:grpSpPr>
        <p:sp>
          <p:nvSpPr>
            <p:cNvPr id="14" name="Rectangle 1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DE622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 b="1">
                <a:solidFill>
                  <a:srgbClr val="FF0000"/>
                </a:solidFill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6" name="Rectangle 1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 b="1"/>
            </a:p>
          </p:txBody>
        </p:sp>
      </p:grpSp>
      <p:sp>
        <p:nvSpPr>
          <p:cNvPr id="17" name="Rectangle 16"/>
          <p:cNvSpPr/>
          <p:nvPr userDrawn="1"/>
        </p:nvSpPr>
        <p:spPr bwMode="auto">
          <a:xfrm>
            <a:off x="398126" y="6372222"/>
            <a:ext cx="366412" cy="264474"/>
          </a:xfrm>
          <a:prstGeom prst="rect">
            <a:avLst/>
          </a:prstGeom>
          <a:solidFill>
            <a:srgbClr val="DE622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9" name="Espace réservé du texte 22"/>
          <p:cNvSpPr txBox="1">
            <a:spLocks/>
          </p:cNvSpPr>
          <p:nvPr userDrawn="1"/>
        </p:nvSpPr>
        <p:spPr>
          <a:xfrm>
            <a:off x="1257640" y="415636"/>
            <a:ext cx="10380179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200"/>
              <a:t>TITRE DE LA partie</a:t>
            </a:r>
            <a:endParaRPr lang="fr-FR" sz="3200" dirty="0"/>
          </a:p>
        </p:txBody>
      </p:sp>
      <p:sp>
        <p:nvSpPr>
          <p:cNvPr id="20" name="ZoneTexte 19"/>
          <p:cNvSpPr txBox="1"/>
          <p:nvPr userDrawn="1"/>
        </p:nvSpPr>
        <p:spPr>
          <a:xfrm>
            <a:off x="839606" y="6328218"/>
            <a:ext cx="24360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>
                <a:solidFill>
                  <a:srgbClr val="DE6225"/>
                </a:solidFill>
                <a:latin typeface="Arial Narrow" panose="020B0606020202030204" pitchFamily="34" charset="0"/>
              </a:rPr>
              <a:t>ECONOMIE SOCIALE</a:t>
            </a:r>
            <a:br>
              <a:rPr lang="fr-FR" sz="900" b="1" dirty="0">
                <a:solidFill>
                  <a:srgbClr val="DE6225"/>
                </a:solidFill>
                <a:latin typeface="Arial Narrow" panose="020B0606020202030204" pitchFamily="34" charset="0"/>
              </a:rPr>
            </a:br>
            <a:r>
              <a:rPr lang="fr-FR" sz="900" b="1" dirty="0">
                <a:solidFill>
                  <a:srgbClr val="DE6225"/>
                </a:solidFill>
                <a:latin typeface="Arial Narrow" panose="020B0606020202030204" pitchFamily="34" charset="0"/>
              </a:rPr>
              <a:t>ET INSTITUIONNELS</a:t>
            </a:r>
          </a:p>
        </p:txBody>
      </p:sp>
      <p:sp>
        <p:nvSpPr>
          <p:cNvPr id="21" name="Espace réservé du numéro de diapositive 1"/>
          <p:cNvSpPr txBox="1">
            <a:spLocks/>
          </p:cNvSpPr>
          <p:nvPr userDrawn="1"/>
        </p:nvSpPr>
        <p:spPr>
          <a:xfrm>
            <a:off x="142875" y="6365078"/>
            <a:ext cx="879776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z="700" smtClean="0"/>
              <a:pPr/>
              <a:t>‹N°›</a:t>
            </a:fld>
            <a:endParaRPr lang="fr-FR" sz="700" dirty="0"/>
          </a:p>
        </p:txBody>
      </p:sp>
      <p:sp>
        <p:nvSpPr>
          <p:cNvPr id="22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18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225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3" r:id="rId1"/>
    <p:sldLayoutId id="2147483828" r:id="rId2"/>
    <p:sldLayoutId id="2147483829" r:id="rId3"/>
    <p:sldLayoutId id="2147483830" r:id="rId4"/>
    <p:sldLayoutId id="2147483831" r:id="rId5"/>
    <p:sldLayoutId id="2147483832" r:id="rId6"/>
    <p:sldLayoutId id="2147483833" r:id="rId7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397424" y="6205710"/>
            <a:ext cx="1137110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2" name="Groupe 21"/>
          <p:cNvGrpSpPr/>
          <p:nvPr userDrawn="1"/>
        </p:nvGrpSpPr>
        <p:grpSpPr>
          <a:xfrm>
            <a:off x="308509" y="357376"/>
            <a:ext cx="11460016" cy="709424"/>
            <a:chOff x="231382" y="357376"/>
            <a:chExt cx="8595012" cy="709424"/>
          </a:xfrm>
        </p:grpSpPr>
        <p:sp>
          <p:nvSpPr>
            <p:cNvPr id="23" name="Rectangle 2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DE622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 b="1">
                <a:solidFill>
                  <a:srgbClr val="FF0000"/>
                </a:solidFill>
              </a:endParaRPr>
            </a:p>
          </p:txBody>
        </p:sp>
        <p:sp>
          <p:nvSpPr>
            <p:cNvPr id="24" name="Rectangle 2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5" name="Rectangle 2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 b="1"/>
            </a:p>
          </p:txBody>
        </p:sp>
      </p:grpSp>
      <p:sp>
        <p:nvSpPr>
          <p:cNvPr id="26" name="ZoneTexte 25"/>
          <p:cNvSpPr txBox="1"/>
          <p:nvPr userDrawn="1"/>
        </p:nvSpPr>
        <p:spPr>
          <a:xfrm>
            <a:off x="844010" y="6390640"/>
            <a:ext cx="24360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algn="l">
              <a:defRPr sz="900" b="1">
                <a:solidFill>
                  <a:srgbClr val="DE6225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fr-FR" sz="900" dirty="0"/>
              <a:t>PERSONNES PROTEGEES</a:t>
            </a:r>
          </a:p>
        </p:txBody>
      </p:sp>
      <p:sp>
        <p:nvSpPr>
          <p:cNvPr id="28" name="Espace réservé du texte 22"/>
          <p:cNvSpPr txBox="1">
            <a:spLocks/>
          </p:cNvSpPr>
          <p:nvPr userDrawn="1"/>
        </p:nvSpPr>
        <p:spPr>
          <a:xfrm>
            <a:off x="1022651" y="357376"/>
            <a:ext cx="10745875" cy="709424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28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/>
              <a:t>TITRE DE LA partie</a:t>
            </a:r>
            <a:endParaRPr lang="fr-FR" sz="2800" dirty="0"/>
          </a:p>
        </p:txBody>
      </p:sp>
      <p:sp>
        <p:nvSpPr>
          <p:cNvPr id="29" name="Rectangle 28"/>
          <p:cNvSpPr/>
          <p:nvPr userDrawn="1"/>
        </p:nvSpPr>
        <p:spPr bwMode="auto">
          <a:xfrm>
            <a:off x="398126" y="6372222"/>
            <a:ext cx="366412" cy="264474"/>
          </a:xfrm>
          <a:prstGeom prst="rect">
            <a:avLst/>
          </a:prstGeom>
          <a:solidFill>
            <a:srgbClr val="DE622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30" name="Espace réservé du numéro de diapositive 1"/>
          <p:cNvSpPr txBox="1">
            <a:spLocks/>
          </p:cNvSpPr>
          <p:nvPr userDrawn="1"/>
        </p:nvSpPr>
        <p:spPr>
          <a:xfrm>
            <a:off x="142875" y="6365078"/>
            <a:ext cx="879776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z="700" smtClean="0"/>
              <a:pPr/>
              <a:t>‹N°›</a:t>
            </a:fld>
            <a:endParaRPr lang="fr-FR" sz="700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14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3763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4" r:id="rId1"/>
    <p:sldLayoutId id="2147483836" r:id="rId2"/>
    <p:sldLayoutId id="2147483837" r:id="rId3"/>
    <p:sldLayoutId id="2147483838" r:id="rId4"/>
    <p:sldLayoutId id="2147483839" r:id="rId5"/>
    <p:sldLayoutId id="2147483840" r:id="rId6"/>
    <p:sldLayoutId id="2147483841" r:id="rId7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397424" y="6205710"/>
            <a:ext cx="1137110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3" name="Groupe 12"/>
          <p:cNvGrpSpPr/>
          <p:nvPr userDrawn="1"/>
        </p:nvGrpSpPr>
        <p:grpSpPr>
          <a:xfrm>
            <a:off x="308509" y="357376"/>
            <a:ext cx="11460016" cy="709424"/>
            <a:chOff x="231382" y="357376"/>
            <a:chExt cx="8595012" cy="709424"/>
          </a:xfrm>
        </p:grpSpPr>
        <p:sp>
          <p:nvSpPr>
            <p:cNvPr id="14" name="Rectangle 1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581D4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 b="1">
                <a:solidFill>
                  <a:srgbClr val="FF0000"/>
                </a:solidFill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6" name="Rectangle 1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 b="1"/>
            </a:p>
          </p:txBody>
        </p:sp>
      </p:grpSp>
      <p:sp>
        <p:nvSpPr>
          <p:cNvPr id="17" name="Rectangle 16"/>
          <p:cNvSpPr/>
          <p:nvPr userDrawn="1"/>
        </p:nvSpPr>
        <p:spPr bwMode="auto">
          <a:xfrm>
            <a:off x="398126" y="6372222"/>
            <a:ext cx="366412" cy="264474"/>
          </a:xfrm>
          <a:prstGeom prst="rect">
            <a:avLst/>
          </a:prstGeom>
          <a:solidFill>
            <a:srgbClr val="581D4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9" name="Espace réservé du texte 22"/>
          <p:cNvSpPr txBox="1">
            <a:spLocks/>
          </p:cNvSpPr>
          <p:nvPr userDrawn="1"/>
        </p:nvSpPr>
        <p:spPr>
          <a:xfrm>
            <a:off x="1257640" y="415636"/>
            <a:ext cx="10380179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200"/>
              <a:t>TITRE DE LA partie</a:t>
            </a:r>
            <a:endParaRPr lang="fr-FR" sz="3200" dirty="0"/>
          </a:p>
        </p:txBody>
      </p:sp>
      <p:sp>
        <p:nvSpPr>
          <p:cNvPr id="20" name="ZoneTexte 19"/>
          <p:cNvSpPr txBox="1"/>
          <p:nvPr userDrawn="1"/>
        </p:nvSpPr>
        <p:spPr>
          <a:xfrm>
            <a:off x="839606" y="6394320"/>
            <a:ext cx="24360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>
                <a:solidFill>
                  <a:srgbClr val="581D41"/>
                </a:solidFill>
                <a:latin typeface="Arial Narrow" panose="020B0606020202030204" pitchFamily="34" charset="0"/>
              </a:rPr>
              <a:t>IMMOBILIER PROFESSIONNEL</a:t>
            </a:r>
          </a:p>
        </p:txBody>
      </p:sp>
      <p:sp>
        <p:nvSpPr>
          <p:cNvPr id="21" name="Espace réservé du numéro de diapositive 1"/>
          <p:cNvSpPr txBox="1">
            <a:spLocks/>
          </p:cNvSpPr>
          <p:nvPr userDrawn="1"/>
        </p:nvSpPr>
        <p:spPr>
          <a:xfrm>
            <a:off x="142875" y="6365078"/>
            <a:ext cx="879776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z="700" smtClean="0"/>
              <a:pPr/>
              <a:t>‹N°›</a:t>
            </a:fld>
            <a:endParaRPr lang="fr-FR" sz="700" dirty="0"/>
          </a:p>
        </p:txBody>
      </p:sp>
      <p:sp>
        <p:nvSpPr>
          <p:cNvPr id="22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18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2507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5" r:id="rId1"/>
    <p:sldLayoutId id="2147483844" r:id="rId2"/>
    <p:sldLayoutId id="2147483845" r:id="rId3"/>
    <p:sldLayoutId id="2147483846" r:id="rId4"/>
    <p:sldLayoutId id="2147483847" r:id="rId5"/>
    <p:sldLayoutId id="2147483848" r:id="rId6"/>
    <p:sldLayoutId id="2147483849" r:id="rId7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581D41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397424" y="6205710"/>
            <a:ext cx="1137110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2" name="Groupe 21"/>
          <p:cNvGrpSpPr/>
          <p:nvPr userDrawn="1"/>
        </p:nvGrpSpPr>
        <p:grpSpPr>
          <a:xfrm>
            <a:off x="308509" y="357376"/>
            <a:ext cx="11460016" cy="709424"/>
            <a:chOff x="231382" y="357376"/>
            <a:chExt cx="8595012" cy="709424"/>
          </a:xfrm>
        </p:grpSpPr>
        <p:sp>
          <p:nvSpPr>
            <p:cNvPr id="23" name="Rectangle 2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EA992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 b="1">
                <a:solidFill>
                  <a:srgbClr val="FF0000"/>
                </a:solidFill>
              </a:endParaRPr>
            </a:p>
          </p:txBody>
        </p:sp>
        <p:sp>
          <p:nvSpPr>
            <p:cNvPr id="24" name="Rectangle 2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5" name="Rectangle 2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 b="1"/>
            </a:p>
          </p:txBody>
        </p:sp>
      </p:grpSp>
      <p:sp>
        <p:nvSpPr>
          <p:cNvPr id="26" name="Rectangle 25"/>
          <p:cNvSpPr/>
          <p:nvPr userDrawn="1"/>
        </p:nvSpPr>
        <p:spPr bwMode="auto">
          <a:xfrm>
            <a:off x="398126" y="6372222"/>
            <a:ext cx="366412" cy="264474"/>
          </a:xfrm>
          <a:prstGeom prst="rect">
            <a:avLst/>
          </a:prstGeom>
          <a:solidFill>
            <a:srgbClr val="EA992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27" name="ZoneTexte 26"/>
          <p:cNvSpPr txBox="1"/>
          <p:nvPr userDrawn="1"/>
        </p:nvSpPr>
        <p:spPr>
          <a:xfrm>
            <a:off x="839607" y="6394320"/>
            <a:ext cx="15547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>
                <a:solidFill>
                  <a:srgbClr val="EA9922"/>
                </a:solidFill>
                <a:latin typeface="Arial Narrow" panose="020B0606020202030204" pitchFamily="34" charset="0"/>
              </a:rPr>
              <a:t>SECTEUR PUBLIC</a:t>
            </a:r>
          </a:p>
        </p:txBody>
      </p:sp>
      <p:sp>
        <p:nvSpPr>
          <p:cNvPr id="29" name="Espace réservé du texte 22"/>
          <p:cNvSpPr txBox="1">
            <a:spLocks/>
          </p:cNvSpPr>
          <p:nvPr userDrawn="1"/>
        </p:nvSpPr>
        <p:spPr>
          <a:xfrm>
            <a:off x="1257640" y="415636"/>
            <a:ext cx="10380179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200"/>
              <a:t>TITRE DE LA partie</a:t>
            </a:r>
            <a:endParaRPr lang="fr-FR" sz="3200" dirty="0"/>
          </a:p>
        </p:txBody>
      </p:sp>
      <p:sp>
        <p:nvSpPr>
          <p:cNvPr id="30" name="Espace réservé du numéro de diapositive 1"/>
          <p:cNvSpPr txBox="1">
            <a:spLocks/>
          </p:cNvSpPr>
          <p:nvPr userDrawn="1"/>
        </p:nvSpPr>
        <p:spPr>
          <a:xfrm>
            <a:off x="142875" y="6365078"/>
            <a:ext cx="879776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z="700" smtClean="0"/>
              <a:pPr/>
              <a:t>‹N°›</a:t>
            </a:fld>
            <a:endParaRPr lang="fr-FR" sz="700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14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50624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60" r:id="rId2"/>
    <p:sldLayoutId id="2147483861" r:id="rId3"/>
    <p:sldLayoutId id="2147483862" r:id="rId4"/>
    <p:sldLayoutId id="2147483863" r:id="rId5"/>
    <p:sldLayoutId id="2147483864" r:id="rId6"/>
    <p:sldLayoutId id="2147483865" r:id="rId7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EA992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commerciaux.celca.caisse-epargne.fr/download/445/oney-proxi-paiement-en-n-fois/32445/tarification-oney-au-15-fevrier-2024.pptx" TargetMode="Externa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.xml"/><Relationship Id="rId3" Type="http://schemas.openxmlformats.org/officeDocument/2006/relationships/image" Target="../media/image20.png"/><Relationship Id="rId7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svg"/><Relationship Id="rId5" Type="http://schemas.openxmlformats.org/officeDocument/2006/relationships/image" Target="../media/image22.png"/><Relationship Id="rId4" Type="http://schemas.openxmlformats.org/officeDocument/2006/relationships/image" Target="../media/image21.svg"/><Relationship Id="rId9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://commerciaux.celca.caisse-epargne.fr/download/445/oney-proxi-paiement-en-n-fois/32445/tarification-oney-au-15-fevrier-2024.pptx" TargetMode="External"/><Relationship Id="rId3" Type="http://schemas.openxmlformats.org/officeDocument/2006/relationships/image" Target="../media/image3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png"/><Relationship Id="rId7" Type="http://schemas.openxmlformats.org/officeDocument/2006/relationships/image" Target="../media/image3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svg"/><Relationship Id="rId5" Type="http://schemas.openxmlformats.org/officeDocument/2006/relationships/image" Target="../media/image30.png"/><Relationship Id="rId4" Type="http://schemas.openxmlformats.org/officeDocument/2006/relationships/image" Target="../media/image29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hyperlink" Target="http://commerciaux.celca.caisse-epargne.fr/download/445/paiement-en-n-fois/24686/video-oney.mp4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13" Type="http://schemas.openxmlformats.org/officeDocument/2006/relationships/image" Target="../media/image44.png"/><Relationship Id="rId3" Type="http://schemas.openxmlformats.org/officeDocument/2006/relationships/image" Target="../media/image35.png"/><Relationship Id="rId7" Type="http://schemas.openxmlformats.org/officeDocument/2006/relationships/image" Target="../media/image38.svg"/><Relationship Id="rId12" Type="http://schemas.openxmlformats.org/officeDocument/2006/relationships/image" Target="../media/image43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11" Type="http://schemas.openxmlformats.org/officeDocument/2006/relationships/image" Target="../media/image42.png"/><Relationship Id="rId5" Type="http://schemas.openxmlformats.org/officeDocument/2006/relationships/image" Target="../media/image16.png"/><Relationship Id="rId10" Type="http://schemas.openxmlformats.org/officeDocument/2006/relationships/image" Target="../media/image41.svg"/><Relationship Id="rId4" Type="http://schemas.openxmlformats.org/officeDocument/2006/relationships/image" Target="../media/image36.png"/><Relationship Id="rId9" Type="http://schemas.openxmlformats.org/officeDocument/2006/relationships/image" Target="../media/image40.png"/><Relationship Id="rId14" Type="http://schemas.openxmlformats.org/officeDocument/2006/relationships/image" Target="../media/image4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comments" Target="../comments/comment1.xml"/><Relationship Id="rId3" Type="http://schemas.openxmlformats.org/officeDocument/2006/relationships/image" Target="../media/image46.jpe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13" Type="http://schemas.openxmlformats.org/officeDocument/2006/relationships/image" Target="../media/image56.png"/><Relationship Id="rId18" Type="http://schemas.openxmlformats.org/officeDocument/2006/relationships/image" Target="../media/image61.svg"/><Relationship Id="rId26" Type="http://schemas.openxmlformats.org/officeDocument/2006/relationships/image" Target="../media/image69.svg"/><Relationship Id="rId3" Type="http://schemas.openxmlformats.org/officeDocument/2006/relationships/diagramData" Target="../diagrams/data1.xml"/><Relationship Id="rId21" Type="http://schemas.openxmlformats.org/officeDocument/2006/relationships/image" Target="../media/image64.png"/><Relationship Id="rId7" Type="http://schemas.microsoft.com/office/2007/relationships/diagramDrawing" Target="../diagrams/drawing1.xml"/><Relationship Id="rId12" Type="http://schemas.openxmlformats.org/officeDocument/2006/relationships/image" Target="../media/image55.svg"/><Relationship Id="rId17" Type="http://schemas.openxmlformats.org/officeDocument/2006/relationships/image" Target="../media/image60.png"/><Relationship Id="rId25" Type="http://schemas.openxmlformats.org/officeDocument/2006/relationships/image" Target="../media/image68.png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59.svg"/><Relationship Id="rId20" Type="http://schemas.openxmlformats.org/officeDocument/2006/relationships/image" Target="../media/image63.svg"/><Relationship Id="rId29" Type="http://schemas.openxmlformats.org/officeDocument/2006/relationships/image" Target="../media/image72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54.png"/><Relationship Id="rId24" Type="http://schemas.openxmlformats.org/officeDocument/2006/relationships/image" Target="../media/image67.svg"/><Relationship Id="rId5" Type="http://schemas.openxmlformats.org/officeDocument/2006/relationships/diagramQuickStyle" Target="../diagrams/quickStyle1.xml"/><Relationship Id="rId15" Type="http://schemas.openxmlformats.org/officeDocument/2006/relationships/image" Target="../media/image58.png"/><Relationship Id="rId23" Type="http://schemas.openxmlformats.org/officeDocument/2006/relationships/image" Target="../media/image66.png"/><Relationship Id="rId28" Type="http://schemas.openxmlformats.org/officeDocument/2006/relationships/image" Target="../media/image71.svg"/><Relationship Id="rId10" Type="http://schemas.openxmlformats.org/officeDocument/2006/relationships/image" Target="../media/image53.png"/><Relationship Id="rId19" Type="http://schemas.openxmlformats.org/officeDocument/2006/relationships/image" Target="../media/image62.png"/><Relationship Id="rId4" Type="http://schemas.openxmlformats.org/officeDocument/2006/relationships/diagramLayout" Target="../diagrams/layout1.xml"/><Relationship Id="rId9" Type="http://schemas.openxmlformats.org/officeDocument/2006/relationships/image" Target="../media/image52.svg"/><Relationship Id="rId14" Type="http://schemas.openxmlformats.org/officeDocument/2006/relationships/image" Target="../media/image57.svg"/><Relationship Id="rId22" Type="http://schemas.openxmlformats.org/officeDocument/2006/relationships/image" Target="../media/image65.svg"/><Relationship Id="rId27" Type="http://schemas.openxmlformats.org/officeDocument/2006/relationships/image" Target="../media/image7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3.w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app=desktop&amp;v=gBJybUvEkz8" TargetMode="External"/><Relationship Id="rId3" Type="http://schemas.openxmlformats.org/officeDocument/2006/relationships/image" Target="../media/image1.png"/><Relationship Id="rId7" Type="http://schemas.openxmlformats.org/officeDocument/2006/relationships/hyperlink" Target="https://formation.laboney.fr/formation/bpcefi/SCO_0001/index.html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formation.laboney.fr/formation/nem/SCO_0001/index.html" TargetMode="External"/><Relationship Id="rId5" Type="http://schemas.openxmlformats.org/officeDocument/2006/relationships/hyperlink" Target="http://commerciaux.celca.caisse-epargne.fr/download/445/oney-proxi-paiement-en-n-fois/24742/presentation-oney-en-proximite-commerciaux1.pptx" TargetMode="External"/><Relationship Id="rId4" Type="http://schemas.openxmlformats.org/officeDocument/2006/relationships/hyperlink" Target="http://commerciaux.celca.caisse-epargne.fr/download/445/paiement-en-n-fois/24741/fiche-produit-oney-proxi-2021.pdf" TargetMode="External"/><Relationship Id="rId9" Type="http://schemas.openxmlformats.org/officeDocument/2006/relationships/hyperlink" Target="http://commerciaux.celca.caisse-epargne.fr/download/445/oney-proxi-paiement-en-n-fois/24745/note-dinformation-oney-proxi-1.doc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2"/>
          <p:cNvPicPr>
            <a:picLocks noGrp="1" noChangeAspect="1"/>
          </p:cNvPicPr>
          <p:nvPr>
            <p:ph type="pic" sz="quarter" idx="2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" r="465"/>
          <a:stretch>
            <a:fillRect/>
          </a:stretch>
        </p:blipFill>
        <p:spPr>
          <a:xfrm>
            <a:off x="1409893" y="260890"/>
            <a:ext cx="9002429" cy="5849456"/>
          </a:xfrm>
        </p:spPr>
      </p:pic>
      <p:sp>
        <p:nvSpPr>
          <p:cNvPr id="12" name="Espace réservé du texte 11"/>
          <p:cNvSpPr>
            <a:spLocks noGrp="1"/>
          </p:cNvSpPr>
          <p:nvPr>
            <p:ph type="body" sz="quarter" idx="10"/>
          </p:nvPr>
        </p:nvSpPr>
        <p:spPr>
          <a:xfrm>
            <a:off x="3569559" y="6325516"/>
            <a:ext cx="4683096" cy="346075"/>
          </a:xfrm>
        </p:spPr>
        <p:txBody>
          <a:bodyPr/>
          <a:lstStyle/>
          <a:p>
            <a:r>
              <a:rPr lang="fr-FR" dirty="0">
                <a:solidFill>
                  <a:schemeClr val="bg2">
                    <a:lumMod val="2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Edition du 14/</a:t>
            </a:r>
            <a:r>
              <a:rPr lang="fr-FR" sz="2000" dirty="0">
                <a:solidFill>
                  <a:schemeClr val="bg2">
                    <a:lumMod val="2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12/2021</a:t>
            </a:r>
            <a:r>
              <a:rPr lang="fr-FR" dirty="0">
                <a:solidFill>
                  <a:schemeClr val="bg2">
                    <a:lumMod val="2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– Semaine 50 </a:t>
            </a:r>
          </a:p>
          <a:p>
            <a:endParaRPr lang="fr-FR" dirty="0"/>
          </a:p>
        </p:txBody>
      </p:sp>
      <p:pic>
        <p:nvPicPr>
          <p:cNvPr id="68" name="Image 6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4796" y="69536"/>
            <a:ext cx="2333625" cy="2447925"/>
          </a:xfrm>
          <a:prstGeom prst="rect">
            <a:avLst/>
          </a:prstGeom>
        </p:spPr>
      </p:pic>
      <p:sp>
        <p:nvSpPr>
          <p:cNvPr id="11" name="Ellipse 10"/>
          <p:cNvSpPr/>
          <p:nvPr/>
        </p:nvSpPr>
        <p:spPr>
          <a:xfrm>
            <a:off x="2554094" y="2741660"/>
            <a:ext cx="7186607" cy="1103086"/>
          </a:xfrm>
          <a:prstGeom prst="ellips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60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L’Hebdo pro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906247" y="4774033"/>
            <a:ext cx="800972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Black" panose="00000A00000000000000" pitchFamily="2" charset="0"/>
                <a:cs typeface="Aharoni" panose="02010803020104030203" pitchFamily="2" charset="-79"/>
              </a:rPr>
              <a:t>L’ESSENTIEL DE VOS INFOS </a:t>
            </a:r>
            <a:r>
              <a:rPr lang="fr-FR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Black" panose="00000A00000000000000" pitchFamily="2" charset="0"/>
                <a:cs typeface="Aharoni" panose="02010803020104030203" pitchFamily="2" charset="-79"/>
              </a:rPr>
              <a:t>MARCHÉ</a:t>
            </a:r>
          </a:p>
        </p:txBody>
      </p:sp>
      <p:pic>
        <p:nvPicPr>
          <p:cNvPr id="27" name="Picture 4" descr="https://www.hebdo.ch/sites/www.hebdo.ch/themes/hebdo/img/logo_hebdo_squar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1956" y="432928"/>
            <a:ext cx="1669142" cy="1669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53895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05441" y="1347835"/>
            <a:ext cx="11378241" cy="4675516"/>
          </a:xfrm>
          <a:prstGeom prst="rect">
            <a:avLst/>
          </a:prstGeom>
          <a:solidFill>
            <a:srgbClr val="BFBFB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2728" y="6279956"/>
            <a:ext cx="3023668" cy="47856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  <p:sp>
        <p:nvSpPr>
          <p:cNvPr id="3" name="Titre 2"/>
          <p:cNvSpPr>
            <a:spLocks noGrp="1"/>
          </p:cNvSpPr>
          <p:nvPr>
            <p:ph type="title" idx="4294967295"/>
          </p:nvPr>
        </p:nvSpPr>
        <p:spPr>
          <a:xfrm>
            <a:off x="821824" y="376255"/>
            <a:ext cx="10756800" cy="709200"/>
          </a:xfrm>
        </p:spPr>
        <p:txBody>
          <a:bodyPr/>
          <a:lstStyle/>
          <a:p>
            <a:pPr algn="r"/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Black" panose="00000A00000000000000" pitchFamily="2" charset="0"/>
                <a:cs typeface="Aharoni" panose="02010803020104030203" pitchFamily="2" charset="-79"/>
              </a:rPr>
              <a:t>sommaire</a:t>
            </a:r>
          </a:p>
        </p:txBody>
      </p:sp>
      <p:sp>
        <p:nvSpPr>
          <p:cNvPr id="7" name="Rectangle 6"/>
          <p:cNvSpPr/>
          <p:nvPr/>
        </p:nvSpPr>
        <p:spPr>
          <a:xfrm>
            <a:off x="4998452" y="6389363"/>
            <a:ext cx="232499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Semaine S50 2021</a:t>
            </a:r>
          </a:p>
        </p:txBody>
      </p:sp>
      <p:sp>
        <p:nvSpPr>
          <p:cNvPr id="8" name="Rectangle 7"/>
          <p:cNvSpPr/>
          <p:nvPr/>
        </p:nvSpPr>
        <p:spPr>
          <a:xfrm>
            <a:off x="1107026" y="2113868"/>
            <a:ext cx="9975070" cy="21082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haroni" panose="02010803020104030203" pitchFamily="2" charset="-79"/>
              </a:rPr>
              <a:t>Votre actualité…</a:t>
            </a:r>
          </a:p>
          <a:p>
            <a:endParaRPr lang="fr-FR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cs typeface="Aharoni" panose="02010803020104030203" pitchFamily="2" charset="-79"/>
            </a:endParaRPr>
          </a:p>
          <a:p>
            <a:endParaRPr lang="fr-FR" sz="1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cs typeface="Aharoni" panose="02010803020104030203" pitchFamily="2" charset="-79"/>
            </a:endParaRPr>
          </a:p>
          <a:p>
            <a:pPr marL="1828800" lvl="3" indent="-457200">
              <a:buFont typeface="Wingdings" panose="05000000000000000000" pitchFamily="2" charset="2"/>
              <a:buChar char="Ø"/>
              <a:defRPr/>
            </a:pPr>
            <a:r>
              <a:rPr lang="fr-FR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Mise </a:t>
            </a:r>
            <a:r>
              <a:rPr lang="fr-FR" sz="2800" b="1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en marché 3X4X </a:t>
            </a:r>
            <a:r>
              <a:rPr lang="fr-FR" sz="28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Oney</a:t>
            </a:r>
            <a:r>
              <a:rPr lang="fr-FR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 en Proximité</a:t>
            </a:r>
          </a:p>
          <a:p>
            <a:pPr lvl="3">
              <a:defRPr/>
            </a:pPr>
            <a:endParaRPr lang="fr-FR" sz="2800" b="1" dirty="0">
              <a:solidFill>
                <a:schemeClr val="tx1">
                  <a:lumMod val="75000"/>
                  <a:lumOff val="25000"/>
                </a:schemeClr>
              </a:solidFill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0ECAA113-0A3B-4A61-BB22-65BBA8E73D1C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91571">
            <a:off x="8875065" y="2110091"/>
            <a:ext cx="2156438" cy="4590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0E31587-ABA9-4F20-85D0-2DCE83036D5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4083" y="4058026"/>
            <a:ext cx="2414811" cy="1627482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3C267A38-2F58-4278-B77C-D5E1F43CFFAF}"/>
              </a:ext>
            </a:extLst>
          </p:cNvPr>
          <p:cNvSpPr txBox="1"/>
          <p:nvPr/>
        </p:nvSpPr>
        <p:spPr>
          <a:xfrm>
            <a:off x="4020457" y="4363707"/>
            <a:ext cx="66688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/>
              <a:t>La tarification ONEY évolue régulièrement.</a:t>
            </a:r>
          </a:p>
          <a:p>
            <a:r>
              <a:rPr lang="fr-FR" sz="2000" b="1" dirty="0"/>
              <a:t>Pour consulter la tarification en vigueur clic </a:t>
            </a:r>
            <a:r>
              <a:rPr lang="fr-FR" sz="2000" b="1" dirty="0">
                <a:hlinkClick r:id="rId6"/>
              </a:rPr>
              <a:t>ici</a:t>
            </a:r>
            <a:endParaRPr lang="fr-FR" sz="2000" b="1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D9728F0-B0AA-45CD-9A98-8C032B9B6C87}"/>
              </a:ext>
            </a:extLst>
          </p:cNvPr>
          <p:cNvSpPr/>
          <p:nvPr/>
        </p:nvSpPr>
        <p:spPr>
          <a:xfrm>
            <a:off x="1901372" y="3929723"/>
            <a:ext cx="8868228" cy="188408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004863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2"/>
          <p:cNvSpPr txBox="1">
            <a:spLocks/>
          </p:cNvSpPr>
          <p:nvPr/>
        </p:nvSpPr>
        <p:spPr>
          <a:xfrm>
            <a:off x="3203575" y="390665"/>
            <a:ext cx="7910077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defRPr/>
            </a:pPr>
            <a:r>
              <a:rPr lang="fr-FR" sz="2000" spc="30" dirty="0">
                <a:latin typeface="Montserrat Black" panose="00000A00000000000000" pitchFamily="2" charset="0"/>
              </a:rPr>
              <a:t>Contexte</a:t>
            </a:r>
          </a:p>
        </p:txBody>
      </p:sp>
      <p:sp>
        <p:nvSpPr>
          <p:cNvPr id="46" name="Espace réservé du contenu 1">
            <a:extLst>
              <a:ext uri="{FF2B5EF4-FFF2-40B4-BE49-F238E27FC236}">
                <a16:creationId xmlns:a16="http://schemas.microsoft.com/office/drawing/2014/main" id="{8E28659E-EE7C-47A4-8979-F0C6544AF6CF}"/>
              </a:ext>
            </a:extLst>
          </p:cNvPr>
          <p:cNvSpPr txBox="1">
            <a:spLocks/>
          </p:cNvSpPr>
          <p:nvPr/>
        </p:nvSpPr>
        <p:spPr>
          <a:xfrm>
            <a:off x="5487452" y="2350988"/>
            <a:ext cx="5420033" cy="19107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66700" marR="0" lvl="0" indent="-2667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Font typeface="Cambria Math" panose="02040503050406030204" pitchFamily="18" charset="0"/>
              <a:buChar char="ʘ"/>
              <a:defRPr sz="20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1pPr>
            <a:lvl2pPr marL="541338" marR="0" lvl="1" indent="-20478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Char char="·"/>
              <a:defRPr sz="18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808038" marR="0" lvl="2" indent="-19843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624A"/>
              </a:buClr>
              <a:buFont typeface="Courier New" panose="02070309020205020404" pitchFamily="49" charset="0"/>
              <a:buChar char="o"/>
              <a:defRPr sz="16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165225" marR="0" lvl="3" indent="-1968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4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541338" marR="0" lvl="1" indent="-204788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à"/>
              <a:tabLst/>
              <a:defRPr/>
            </a:pPr>
            <a:r>
              <a:rPr kumimoji="0" lang="fr-FR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Contribuer </a:t>
            </a:r>
            <a:r>
              <a:rPr kumimoji="0" lang="fr-FR" sz="1100" b="0" i="0" u="none" strike="noStrike" kern="0" cap="none" spc="0" normalizeH="0" baseline="0" noProof="0" dirty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à </a:t>
            </a:r>
            <a:r>
              <a:rPr kumimoji="0" lang="fr-FR" sz="11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l’augmentation du Chiffre d’Affaires des commerçants</a:t>
            </a:r>
          </a:p>
          <a:p>
            <a:pPr marL="541338" marR="0" lvl="1" indent="-204788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à"/>
              <a:tabLst/>
              <a:defRPr/>
            </a:pPr>
            <a:r>
              <a:rPr kumimoji="0" lang="fr-FR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Basculer</a:t>
            </a:r>
            <a:r>
              <a:rPr kumimoji="0" lang="fr-FR" sz="1100" b="0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l’ensemble du stock actuel (PNF) sur la nouvelle offre pour fin juin 2022</a:t>
            </a:r>
            <a:endParaRPr kumimoji="0" lang="fr-FR" sz="11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  <a:p>
            <a:pPr marL="336550" marR="0" lvl="1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SzTx/>
              <a:buNone/>
              <a:tabLst/>
              <a:defRPr/>
            </a:pPr>
            <a:endParaRPr kumimoji="0" lang="fr-FR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grpSp>
        <p:nvGrpSpPr>
          <p:cNvPr id="47" name="Groupe 46">
            <a:extLst>
              <a:ext uri="{FF2B5EF4-FFF2-40B4-BE49-F238E27FC236}">
                <a16:creationId xmlns:a16="http://schemas.microsoft.com/office/drawing/2014/main" id="{86019CC1-1F30-4FAD-A485-5170618B97EE}"/>
              </a:ext>
            </a:extLst>
          </p:cNvPr>
          <p:cNvGrpSpPr/>
          <p:nvPr/>
        </p:nvGrpSpPr>
        <p:grpSpPr>
          <a:xfrm>
            <a:off x="5999919" y="1722882"/>
            <a:ext cx="434964" cy="301963"/>
            <a:chOff x="1557058" y="3066820"/>
            <a:chExt cx="515938" cy="409576"/>
          </a:xfrm>
          <a:noFill/>
        </p:grpSpPr>
        <p:sp>
          <p:nvSpPr>
            <p:cNvPr id="48" name="Freeform 29">
              <a:extLst>
                <a:ext uri="{FF2B5EF4-FFF2-40B4-BE49-F238E27FC236}">
                  <a16:creationId xmlns:a16="http://schemas.microsoft.com/office/drawing/2014/main" id="{49A78707-9F37-490D-9FCE-72ADA1FEA0FE}"/>
                </a:ext>
              </a:extLst>
            </p:cNvPr>
            <p:cNvSpPr>
              <a:spLocks/>
            </p:cNvSpPr>
            <p:nvPr/>
          </p:nvSpPr>
          <p:spPr bwMode="auto">
            <a:xfrm>
              <a:off x="1560233" y="3398608"/>
              <a:ext cx="34925" cy="49213"/>
            </a:xfrm>
            <a:custGeom>
              <a:avLst/>
              <a:gdLst>
                <a:gd name="T0" fmla="*/ 2 w 11"/>
                <a:gd name="T1" fmla="*/ 0 h 15"/>
                <a:gd name="T2" fmla="*/ 2 w 11"/>
                <a:gd name="T3" fmla="*/ 4 h 15"/>
                <a:gd name="T4" fmla="*/ 11 w 11"/>
                <a:gd name="T5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15">
                  <a:moveTo>
                    <a:pt x="2" y="0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0" y="15"/>
                    <a:pt x="11" y="15"/>
                  </a:cubicBezTo>
                </a:path>
              </a:pathLst>
            </a:custGeom>
            <a:grpFill/>
            <a:ln w="19050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9" name="Freeform 30">
              <a:extLst>
                <a:ext uri="{FF2B5EF4-FFF2-40B4-BE49-F238E27FC236}">
                  <a16:creationId xmlns:a16="http://schemas.microsoft.com/office/drawing/2014/main" id="{992F5B69-9BFF-4368-B5BD-C987F59045AD}"/>
                </a:ext>
              </a:extLst>
            </p:cNvPr>
            <p:cNvSpPr>
              <a:spLocks/>
            </p:cNvSpPr>
            <p:nvPr/>
          </p:nvSpPr>
          <p:spPr bwMode="auto">
            <a:xfrm>
              <a:off x="1557058" y="3274783"/>
              <a:ext cx="85725" cy="107950"/>
            </a:xfrm>
            <a:custGeom>
              <a:avLst/>
              <a:gdLst>
                <a:gd name="T0" fmla="*/ 19 w 27"/>
                <a:gd name="T1" fmla="*/ 9 h 34"/>
                <a:gd name="T2" fmla="*/ 23 w 27"/>
                <a:gd name="T3" fmla="*/ 11 h 34"/>
                <a:gd name="T4" fmla="*/ 27 w 27"/>
                <a:gd name="T5" fmla="*/ 6 h 34"/>
                <a:gd name="T6" fmla="*/ 20 w 27"/>
                <a:gd name="T7" fmla="*/ 0 h 34"/>
                <a:gd name="T8" fmla="*/ 17 w 27"/>
                <a:gd name="T9" fmla="*/ 4 h 34"/>
                <a:gd name="T10" fmla="*/ 3 w 27"/>
                <a:gd name="T11" fmla="*/ 23 h 34"/>
                <a:gd name="T12" fmla="*/ 3 w 27"/>
                <a:gd name="T13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" h="34">
                  <a:moveTo>
                    <a:pt x="19" y="9"/>
                  </a:moveTo>
                  <a:cubicBezTo>
                    <a:pt x="23" y="11"/>
                    <a:pt x="23" y="11"/>
                    <a:pt x="23" y="11"/>
                  </a:cubicBezTo>
                  <a:cubicBezTo>
                    <a:pt x="27" y="6"/>
                    <a:pt x="27" y="6"/>
                    <a:pt x="27" y="6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0" y="10"/>
                    <a:pt x="3" y="23"/>
                    <a:pt x="3" y="23"/>
                  </a:cubicBezTo>
                  <a:cubicBezTo>
                    <a:pt x="3" y="34"/>
                    <a:pt x="3" y="34"/>
                    <a:pt x="3" y="34"/>
                  </a:cubicBezTo>
                </a:path>
              </a:pathLst>
            </a:custGeom>
            <a:grpFill/>
            <a:ln w="19050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0" name="Freeform 31">
              <a:extLst>
                <a:ext uri="{FF2B5EF4-FFF2-40B4-BE49-F238E27FC236}">
                  <a16:creationId xmlns:a16="http://schemas.microsoft.com/office/drawing/2014/main" id="{84835738-6A45-4979-9DB9-8F74A4748F57}"/>
                </a:ext>
              </a:extLst>
            </p:cNvPr>
            <p:cNvSpPr>
              <a:spLocks/>
            </p:cNvSpPr>
            <p:nvPr/>
          </p:nvSpPr>
          <p:spPr bwMode="auto">
            <a:xfrm>
              <a:off x="1645958" y="3274783"/>
              <a:ext cx="84138" cy="117475"/>
            </a:xfrm>
            <a:custGeom>
              <a:avLst/>
              <a:gdLst>
                <a:gd name="T0" fmla="*/ 3 w 26"/>
                <a:gd name="T1" fmla="*/ 11 h 37"/>
                <a:gd name="T2" fmla="*/ 0 w 26"/>
                <a:gd name="T3" fmla="*/ 6 h 37"/>
                <a:gd name="T4" fmla="*/ 6 w 26"/>
                <a:gd name="T5" fmla="*/ 0 h 37"/>
                <a:gd name="T6" fmla="*/ 10 w 26"/>
                <a:gd name="T7" fmla="*/ 4 h 37"/>
                <a:gd name="T8" fmla="*/ 24 w 26"/>
                <a:gd name="T9" fmla="*/ 23 h 37"/>
                <a:gd name="T10" fmla="*/ 24 w 26"/>
                <a:gd name="T11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" h="37">
                  <a:moveTo>
                    <a:pt x="3" y="11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26" y="10"/>
                    <a:pt x="24" y="23"/>
                    <a:pt x="24" y="23"/>
                  </a:cubicBezTo>
                  <a:cubicBezTo>
                    <a:pt x="24" y="37"/>
                    <a:pt x="24" y="37"/>
                    <a:pt x="24" y="37"/>
                  </a:cubicBezTo>
                </a:path>
              </a:pathLst>
            </a:custGeom>
            <a:grpFill/>
            <a:ln w="19050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1" name="Freeform 32">
              <a:extLst>
                <a:ext uri="{FF2B5EF4-FFF2-40B4-BE49-F238E27FC236}">
                  <a16:creationId xmlns:a16="http://schemas.microsoft.com/office/drawing/2014/main" id="{1CBAE6BD-AF6D-4EE7-8507-602D49ADB76E}"/>
                </a:ext>
              </a:extLst>
            </p:cNvPr>
            <p:cNvSpPr>
              <a:spLocks/>
            </p:cNvSpPr>
            <p:nvPr/>
          </p:nvSpPr>
          <p:spPr bwMode="auto">
            <a:xfrm>
              <a:off x="1604683" y="3233508"/>
              <a:ext cx="38100" cy="34925"/>
            </a:xfrm>
            <a:custGeom>
              <a:avLst/>
              <a:gdLst>
                <a:gd name="T0" fmla="*/ 12 w 12"/>
                <a:gd name="T1" fmla="*/ 11 h 11"/>
                <a:gd name="T2" fmla="*/ 0 w 12"/>
                <a:gd name="T3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2" h="11">
                  <a:moveTo>
                    <a:pt x="12" y="11"/>
                  </a:moveTo>
                  <a:cubicBezTo>
                    <a:pt x="7" y="11"/>
                    <a:pt x="2" y="6"/>
                    <a:pt x="0" y="0"/>
                  </a:cubicBezTo>
                </a:path>
              </a:pathLst>
            </a:custGeom>
            <a:grpFill/>
            <a:ln w="19050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2" name="Freeform 33">
              <a:extLst>
                <a:ext uri="{FF2B5EF4-FFF2-40B4-BE49-F238E27FC236}">
                  <a16:creationId xmlns:a16="http://schemas.microsoft.com/office/drawing/2014/main" id="{D79B8050-A9FF-40F8-A369-560E7BB8453A}"/>
                </a:ext>
              </a:extLst>
            </p:cNvPr>
            <p:cNvSpPr>
              <a:spLocks/>
            </p:cNvSpPr>
            <p:nvPr/>
          </p:nvSpPr>
          <p:spPr bwMode="auto">
            <a:xfrm>
              <a:off x="1604683" y="3160483"/>
              <a:ext cx="38100" cy="50800"/>
            </a:xfrm>
            <a:custGeom>
              <a:avLst/>
              <a:gdLst>
                <a:gd name="T0" fmla="*/ 0 w 12"/>
                <a:gd name="T1" fmla="*/ 16 h 16"/>
                <a:gd name="T2" fmla="*/ 12 w 12"/>
                <a:gd name="T3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2" h="16">
                  <a:moveTo>
                    <a:pt x="0" y="16"/>
                  </a:moveTo>
                  <a:cubicBezTo>
                    <a:pt x="0" y="7"/>
                    <a:pt x="6" y="0"/>
                    <a:pt x="12" y="0"/>
                  </a:cubicBezTo>
                </a:path>
              </a:pathLst>
            </a:custGeom>
            <a:grpFill/>
            <a:ln w="19050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3" name="Freeform 34">
              <a:extLst>
                <a:ext uri="{FF2B5EF4-FFF2-40B4-BE49-F238E27FC236}">
                  <a16:creationId xmlns:a16="http://schemas.microsoft.com/office/drawing/2014/main" id="{8D85F222-4A3A-4664-8563-B8A8DD73F07A}"/>
                </a:ext>
              </a:extLst>
            </p:cNvPr>
            <p:cNvSpPr>
              <a:spLocks/>
            </p:cNvSpPr>
            <p:nvPr/>
          </p:nvSpPr>
          <p:spPr bwMode="auto">
            <a:xfrm>
              <a:off x="1595158" y="3211283"/>
              <a:ext cx="9525" cy="22225"/>
            </a:xfrm>
            <a:custGeom>
              <a:avLst/>
              <a:gdLst>
                <a:gd name="T0" fmla="*/ 3 w 3"/>
                <a:gd name="T1" fmla="*/ 7 h 7"/>
                <a:gd name="T2" fmla="*/ 0 w 3"/>
                <a:gd name="T3" fmla="*/ 3 h 7"/>
                <a:gd name="T4" fmla="*/ 3 w 3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7">
                  <a:moveTo>
                    <a:pt x="3" y="7"/>
                  </a:moveTo>
                  <a:cubicBezTo>
                    <a:pt x="1" y="7"/>
                    <a:pt x="0" y="5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</a:path>
              </a:pathLst>
            </a:custGeom>
            <a:grpFill/>
            <a:ln w="19050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4" name="Freeform 35">
              <a:extLst>
                <a:ext uri="{FF2B5EF4-FFF2-40B4-BE49-F238E27FC236}">
                  <a16:creationId xmlns:a16="http://schemas.microsoft.com/office/drawing/2014/main" id="{F523A3DF-4D41-419C-B51D-ADE5E60B77EC}"/>
                </a:ext>
              </a:extLst>
            </p:cNvPr>
            <p:cNvSpPr>
              <a:spLocks/>
            </p:cNvSpPr>
            <p:nvPr/>
          </p:nvSpPr>
          <p:spPr bwMode="auto">
            <a:xfrm>
              <a:off x="1642783" y="3233508"/>
              <a:ext cx="38100" cy="34925"/>
            </a:xfrm>
            <a:custGeom>
              <a:avLst/>
              <a:gdLst>
                <a:gd name="T0" fmla="*/ 0 w 12"/>
                <a:gd name="T1" fmla="*/ 11 h 11"/>
                <a:gd name="T2" fmla="*/ 12 w 12"/>
                <a:gd name="T3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2" h="11">
                  <a:moveTo>
                    <a:pt x="0" y="11"/>
                  </a:moveTo>
                  <a:cubicBezTo>
                    <a:pt x="6" y="11"/>
                    <a:pt x="10" y="6"/>
                    <a:pt x="12" y="0"/>
                  </a:cubicBezTo>
                </a:path>
              </a:pathLst>
            </a:custGeom>
            <a:grpFill/>
            <a:ln w="19050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5" name="Freeform 36">
              <a:extLst>
                <a:ext uri="{FF2B5EF4-FFF2-40B4-BE49-F238E27FC236}">
                  <a16:creationId xmlns:a16="http://schemas.microsoft.com/office/drawing/2014/main" id="{3841EAF6-65C6-45F8-89BB-8A2E9242D420}"/>
                </a:ext>
              </a:extLst>
            </p:cNvPr>
            <p:cNvSpPr>
              <a:spLocks/>
            </p:cNvSpPr>
            <p:nvPr/>
          </p:nvSpPr>
          <p:spPr bwMode="auto">
            <a:xfrm>
              <a:off x="1642783" y="3160483"/>
              <a:ext cx="41275" cy="50800"/>
            </a:xfrm>
            <a:custGeom>
              <a:avLst/>
              <a:gdLst>
                <a:gd name="T0" fmla="*/ 13 w 13"/>
                <a:gd name="T1" fmla="*/ 16 h 16"/>
                <a:gd name="T2" fmla="*/ 0 w 13"/>
                <a:gd name="T3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3" h="16">
                  <a:moveTo>
                    <a:pt x="13" y="16"/>
                  </a:moveTo>
                  <a:cubicBezTo>
                    <a:pt x="12" y="7"/>
                    <a:pt x="7" y="0"/>
                    <a:pt x="0" y="0"/>
                  </a:cubicBezTo>
                </a:path>
              </a:pathLst>
            </a:custGeom>
            <a:grpFill/>
            <a:ln w="19050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6" name="Freeform 37">
              <a:extLst>
                <a:ext uri="{FF2B5EF4-FFF2-40B4-BE49-F238E27FC236}">
                  <a16:creationId xmlns:a16="http://schemas.microsoft.com/office/drawing/2014/main" id="{75B86EF0-6B2A-4AF9-9D59-E1E9F199C1A7}"/>
                </a:ext>
              </a:extLst>
            </p:cNvPr>
            <p:cNvSpPr>
              <a:spLocks/>
            </p:cNvSpPr>
            <p:nvPr/>
          </p:nvSpPr>
          <p:spPr bwMode="auto">
            <a:xfrm>
              <a:off x="1684058" y="3211283"/>
              <a:ext cx="6350" cy="22225"/>
            </a:xfrm>
            <a:custGeom>
              <a:avLst/>
              <a:gdLst>
                <a:gd name="T0" fmla="*/ 0 w 2"/>
                <a:gd name="T1" fmla="*/ 7 h 7"/>
                <a:gd name="T2" fmla="*/ 2 w 2"/>
                <a:gd name="T3" fmla="*/ 3 h 7"/>
                <a:gd name="T4" fmla="*/ 0 w 2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7">
                  <a:moveTo>
                    <a:pt x="0" y="7"/>
                  </a:moveTo>
                  <a:cubicBezTo>
                    <a:pt x="1" y="7"/>
                    <a:pt x="2" y="5"/>
                    <a:pt x="2" y="3"/>
                  </a:cubicBezTo>
                  <a:cubicBezTo>
                    <a:pt x="2" y="1"/>
                    <a:pt x="1" y="0"/>
                    <a:pt x="0" y="0"/>
                  </a:cubicBezTo>
                </a:path>
              </a:pathLst>
            </a:custGeom>
            <a:grpFill/>
            <a:ln w="19050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7" name="Freeform 38">
              <a:extLst>
                <a:ext uri="{FF2B5EF4-FFF2-40B4-BE49-F238E27FC236}">
                  <a16:creationId xmlns:a16="http://schemas.microsoft.com/office/drawing/2014/main" id="{123EBD53-371F-4E5A-B65F-704C750BA75E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0096" y="3274783"/>
              <a:ext cx="82550" cy="73025"/>
            </a:xfrm>
            <a:custGeom>
              <a:avLst/>
              <a:gdLst>
                <a:gd name="T0" fmla="*/ 2 w 26"/>
                <a:gd name="T1" fmla="*/ 23 h 23"/>
                <a:gd name="T2" fmla="*/ 16 w 26"/>
                <a:gd name="T3" fmla="*/ 4 h 23"/>
                <a:gd name="T4" fmla="*/ 20 w 26"/>
                <a:gd name="T5" fmla="*/ 0 h 23"/>
                <a:gd name="T6" fmla="*/ 26 w 26"/>
                <a:gd name="T7" fmla="*/ 6 h 23"/>
                <a:gd name="T8" fmla="*/ 23 w 26"/>
                <a:gd name="T9" fmla="*/ 11 h 23"/>
                <a:gd name="T10" fmla="*/ 19 w 26"/>
                <a:gd name="T11" fmla="*/ 9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" h="23">
                  <a:moveTo>
                    <a:pt x="2" y="23"/>
                  </a:moveTo>
                  <a:cubicBezTo>
                    <a:pt x="2" y="23"/>
                    <a:pt x="0" y="10"/>
                    <a:pt x="16" y="4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19" y="9"/>
                    <a:pt x="19" y="9"/>
                    <a:pt x="19" y="9"/>
                  </a:cubicBezTo>
                </a:path>
              </a:pathLst>
            </a:custGeom>
            <a:grpFill/>
            <a:ln w="19050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8" name="Freeform 39">
              <a:extLst>
                <a:ext uri="{FF2B5EF4-FFF2-40B4-BE49-F238E27FC236}">
                  <a16:creationId xmlns:a16="http://schemas.microsoft.com/office/drawing/2014/main" id="{79187D35-8C93-4DF9-8F2B-6E3482486CD0}"/>
                </a:ext>
              </a:extLst>
            </p:cNvPr>
            <p:cNvSpPr>
              <a:spLocks/>
            </p:cNvSpPr>
            <p:nvPr/>
          </p:nvSpPr>
          <p:spPr bwMode="auto">
            <a:xfrm>
              <a:off x="1815821" y="3274783"/>
              <a:ext cx="85725" cy="73025"/>
            </a:xfrm>
            <a:custGeom>
              <a:avLst/>
              <a:gdLst>
                <a:gd name="T0" fmla="*/ 24 w 27"/>
                <a:gd name="T1" fmla="*/ 23 h 23"/>
                <a:gd name="T2" fmla="*/ 10 w 27"/>
                <a:gd name="T3" fmla="*/ 4 h 23"/>
                <a:gd name="T4" fmla="*/ 7 w 27"/>
                <a:gd name="T5" fmla="*/ 0 h 23"/>
                <a:gd name="T6" fmla="*/ 0 w 27"/>
                <a:gd name="T7" fmla="*/ 6 h 23"/>
                <a:gd name="T8" fmla="*/ 4 w 27"/>
                <a:gd name="T9" fmla="*/ 1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23">
                  <a:moveTo>
                    <a:pt x="24" y="23"/>
                  </a:moveTo>
                  <a:cubicBezTo>
                    <a:pt x="24" y="23"/>
                    <a:pt x="27" y="10"/>
                    <a:pt x="10" y="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4" y="11"/>
                    <a:pt x="4" y="11"/>
                    <a:pt x="4" y="11"/>
                  </a:cubicBezTo>
                </a:path>
              </a:pathLst>
            </a:custGeom>
            <a:grpFill/>
            <a:ln w="19050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9" name="Line 40">
              <a:extLst>
                <a:ext uri="{FF2B5EF4-FFF2-40B4-BE49-F238E27FC236}">
                  <a16:creationId xmlns:a16="http://schemas.microsoft.com/office/drawing/2014/main" id="{29782F8B-AC1B-4012-8279-A945CB7586B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03108" y="3192233"/>
              <a:ext cx="23813" cy="19050"/>
            </a:xfrm>
            <a:prstGeom prst="line">
              <a:avLst/>
            </a:prstGeom>
            <a:grpFill/>
            <a:ln w="19050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60" name="Line 41">
              <a:extLst>
                <a:ext uri="{FF2B5EF4-FFF2-40B4-BE49-F238E27FC236}">
                  <a16:creationId xmlns:a16="http://schemas.microsoft.com/office/drawing/2014/main" id="{B137A084-8115-4FE4-8C85-5EE18CBF7A7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49133" y="3262083"/>
              <a:ext cx="0" cy="0"/>
            </a:xfrm>
            <a:prstGeom prst="line">
              <a:avLst/>
            </a:prstGeom>
            <a:grpFill/>
            <a:ln w="19050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61" name="Line 42">
              <a:extLst>
                <a:ext uri="{FF2B5EF4-FFF2-40B4-BE49-F238E27FC236}">
                  <a16:creationId xmlns:a16="http://schemas.microsoft.com/office/drawing/2014/main" id="{426004A0-5A4A-409F-8510-119209D7CE7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42796" y="3223983"/>
              <a:ext cx="0" cy="0"/>
            </a:xfrm>
            <a:prstGeom prst="line">
              <a:avLst/>
            </a:prstGeom>
            <a:grpFill/>
            <a:ln w="19050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62" name="Line 43">
              <a:extLst>
                <a:ext uri="{FF2B5EF4-FFF2-40B4-BE49-F238E27FC236}">
                  <a16:creationId xmlns:a16="http://schemas.microsoft.com/office/drawing/2014/main" id="{AC64FFED-A094-4CB8-99B1-8D35531F677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730096" y="3189058"/>
              <a:ext cx="22225" cy="19050"/>
            </a:xfrm>
            <a:prstGeom prst="line">
              <a:avLst/>
            </a:prstGeom>
            <a:grpFill/>
            <a:ln w="19050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63" name="Line 44">
              <a:extLst>
                <a:ext uri="{FF2B5EF4-FFF2-40B4-BE49-F238E27FC236}">
                  <a16:creationId xmlns:a16="http://schemas.microsoft.com/office/drawing/2014/main" id="{F517C987-BE21-41E8-83E0-7412738EBB2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06296" y="3262083"/>
              <a:ext cx="0" cy="0"/>
            </a:xfrm>
            <a:prstGeom prst="line">
              <a:avLst/>
            </a:prstGeom>
            <a:grpFill/>
            <a:ln w="19050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64" name="Freeform 45">
              <a:extLst>
                <a:ext uri="{FF2B5EF4-FFF2-40B4-BE49-F238E27FC236}">
                  <a16:creationId xmlns:a16="http://schemas.microsoft.com/office/drawing/2014/main" id="{39274460-0BEE-4D96-B45E-62B78A1A68A6}"/>
                </a:ext>
              </a:extLst>
            </p:cNvPr>
            <p:cNvSpPr>
              <a:spLocks/>
            </p:cNvSpPr>
            <p:nvPr/>
          </p:nvSpPr>
          <p:spPr bwMode="auto">
            <a:xfrm>
              <a:off x="1690408" y="3141433"/>
              <a:ext cx="36513" cy="34925"/>
            </a:xfrm>
            <a:custGeom>
              <a:avLst/>
              <a:gdLst>
                <a:gd name="T0" fmla="*/ 11 w 11"/>
                <a:gd name="T1" fmla="*/ 11 h 11"/>
                <a:gd name="T2" fmla="*/ 0 w 11"/>
                <a:gd name="T3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1" h="11">
                  <a:moveTo>
                    <a:pt x="11" y="11"/>
                  </a:moveTo>
                  <a:cubicBezTo>
                    <a:pt x="6" y="11"/>
                    <a:pt x="1" y="6"/>
                    <a:pt x="0" y="0"/>
                  </a:cubicBezTo>
                </a:path>
              </a:pathLst>
            </a:custGeom>
            <a:grpFill/>
            <a:ln w="19050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65" name="Freeform 46">
              <a:extLst>
                <a:ext uri="{FF2B5EF4-FFF2-40B4-BE49-F238E27FC236}">
                  <a16:creationId xmlns:a16="http://schemas.microsoft.com/office/drawing/2014/main" id="{FBF915E6-F396-4CE1-A56D-5E34DF098236}"/>
                </a:ext>
              </a:extLst>
            </p:cNvPr>
            <p:cNvSpPr>
              <a:spLocks/>
            </p:cNvSpPr>
            <p:nvPr/>
          </p:nvSpPr>
          <p:spPr bwMode="auto">
            <a:xfrm>
              <a:off x="1687233" y="3066820"/>
              <a:ext cx="39688" cy="52388"/>
            </a:xfrm>
            <a:custGeom>
              <a:avLst/>
              <a:gdLst>
                <a:gd name="T0" fmla="*/ 0 w 12"/>
                <a:gd name="T1" fmla="*/ 16 h 16"/>
                <a:gd name="T2" fmla="*/ 12 w 12"/>
                <a:gd name="T3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2" h="16">
                  <a:moveTo>
                    <a:pt x="0" y="16"/>
                  </a:moveTo>
                  <a:cubicBezTo>
                    <a:pt x="1" y="7"/>
                    <a:pt x="6" y="0"/>
                    <a:pt x="12" y="0"/>
                  </a:cubicBezTo>
                </a:path>
              </a:pathLst>
            </a:custGeom>
            <a:grpFill/>
            <a:ln w="19050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66" name="Freeform 47">
              <a:extLst>
                <a:ext uri="{FF2B5EF4-FFF2-40B4-BE49-F238E27FC236}">
                  <a16:creationId xmlns:a16="http://schemas.microsoft.com/office/drawing/2014/main" id="{8FE7B70D-0395-4FE7-9EF9-E46ABA73A0FB}"/>
                </a:ext>
              </a:extLst>
            </p:cNvPr>
            <p:cNvSpPr>
              <a:spLocks/>
            </p:cNvSpPr>
            <p:nvPr/>
          </p:nvSpPr>
          <p:spPr bwMode="auto">
            <a:xfrm>
              <a:off x="1680883" y="3119208"/>
              <a:ext cx="6350" cy="22225"/>
            </a:xfrm>
            <a:custGeom>
              <a:avLst/>
              <a:gdLst>
                <a:gd name="T0" fmla="*/ 2 w 2"/>
                <a:gd name="T1" fmla="*/ 7 h 7"/>
                <a:gd name="T2" fmla="*/ 0 w 2"/>
                <a:gd name="T3" fmla="*/ 3 h 7"/>
                <a:gd name="T4" fmla="*/ 2 w 2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7">
                  <a:moveTo>
                    <a:pt x="2" y="7"/>
                  </a:moveTo>
                  <a:cubicBezTo>
                    <a:pt x="1" y="7"/>
                    <a:pt x="0" y="5"/>
                    <a:pt x="0" y="3"/>
                  </a:cubicBezTo>
                  <a:cubicBezTo>
                    <a:pt x="0" y="1"/>
                    <a:pt x="1" y="0"/>
                    <a:pt x="2" y="0"/>
                  </a:cubicBezTo>
                </a:path>
              </a:pathLst>
            </a:custGeom>
            <a:grpFill/>
            <a:ln w="19050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67" name="Freeform 48">
              <a:extLst>
                <a:ext uri="{FF2B5EF4-FFF2-40B4-BE49-F238E27FC236}">
                  <a16:creationId xmlns:a16="http://schemas.microsoft.com/office/drawing/2014/main" id="{2B7B6807-9825-456F-B875-59ABC4315C21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0096" y="3141433"/>
              <a:ext cx="38100" cy="34925"/>
            </a:xfrm>
            <a:custGeom>
              <a:avLst/>
              <a:gdLst>
                <a:gd name="T0" fmla="*/ 0 w 12"/>
                <a:gd name="T1" fmla="*/ 11 h 11"/>
                <a:gd name="T2" fmla="*/ 12 w 12"/>
                <a:gd name="T3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2" h="11">
                  <a:moveTo>
                    <a:pt x="0" y="11"/>
                  </a:moveTo>
                  <a:cubicBezTo>
                    <a:pt x="5" y="11"/>
                    <a:pt x="10" y="6"/>
                    <a:pt x="12" y="0"/>
                  </a:cubicBezTo>
                </a:path>
              </a:pathLst>
            </a:custGeom>
            <a:grpFill/>
            <a:ln w="19050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68" name="Freeform 49">
              <a:extLst>
                <a:ext uri="{FF2B5EF4-FFF2-40B4-BE49-F238E27FC236}">
                  <a16:creationId xmlns:a16="http://schemas.microsoft.com/office/drawing/2014/main" id="{8C4F84A8-FE8B-4258-B878-98E262A1F967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0096" y="3066820"/>
              <a:ext cx="38100" cy="52388"/>
            </a:xfrm>
            <a:custGeom>
              <a:avLst/>
              <a:gdLst>
                <a:gd name="T0" fmla="*/ 12 w 12"/>
                <a:gd name="T1" fmla="*/ 16 h 16"/>
                <a:gd name="T2" fmla="*/ 0 w 12"/>
                <a:gd name="T3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2" h="16">
                  <a:moveTo>
                    <a:pt x="12" y="16"/>
                  </a:moveTo>
                  <a:cubicBezTo>
                    <a:pt x="12" y="7"/>
                    <a:pt x="6" y="0"/>
                    <a:pt x="0" y="0"/>
                  </a:cubicBezTo>
                </a:path>
              </a:pathLst>
            </a:custGeom>
            <a:grpFill/>
            <a:ln w="19050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69" name="Freeform 50">
              <a:extLst>
                <a:ext uri="{FF2B5EF4-FFF2-40B4-BE49-F238E27FC236}">
                  <a16:creationId xmlns:a16="http://schemas.microsoft.com/office/drawing/2014/main" id="{B0659B8C-7C3A-42ED-9823-4C5D011B9F75}"/>
                </a:ext>
              </a:extLst>
            </p:cNvPr>
            <p:cNvSpPr>
              <a:spLocks/>
            </p:cNvSpPr>
            <p:nvPr/>
          </p:nvSpPr>
          <p:spPr bwMode="auto">
            <a:xfrm>
              <a:off x="1768196" y="3119208"/>
              <a:ext cx="9525" cy="22225"/>
            </a:xfrm>
            <a:custGeom>
              <a:avLst/>
              <a:gdLst>
                <a:gd name="T0" fmla="*/ 0 w 3"/>
                <a:gd name="T1" fmla="*/ 7 h 7"/>
                <a:gd name="T2" fmla="*/ 3 w 3"/>
                <a:gd name="T3" fmla="*/ 3 h 7"/>
                <a:gd name="T4" fmla="*/ 0 w 3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7">
                  <a:moveTo>
                    <a:pt x="0" y="7"/>
                  </a:moveTo>
                  <a:cubicBezTo>
                    <a:pt x="2" y="7"/>
                    <a:pt x="3" y="5"/>
                    <a:pt x="3" y="3"/>
                  </a:cubicBezTo>
                  <a:cubicBezTo>
                    <a:pt x="3" y="1"/>
                    <a:pt x="2" y="0"/>
                    <a:pt x="0" y="0"/>
                  </a:cubicBezTo>
                </a:path>
              </a:pathLst>
            </a:custGeom>
            <a:grpFill/>
            <a:ln w="19050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0" name="Freeform 51">
              <a:extLst>
                <a:ext uri="{FF2B5EF4-FFF2-40B4-BE49-F238E27FC236}">
                  <a16:creationId xmlns:a16="http://schemas.microsoft.com/office/drawing/2014/main" id="{8011B93B-F778-4752-B667-D6DEDDE20769}"/>
                </a:ext>
              </a:extLst>
            </p:cNvPr>
            <p:cNvSpPr>
              <a:spLocks/>
            </p:cNvSpPr>
            <p:nvPr/>
          </p:nvSpPr>
          <p:spPr bwMode="auto">
            <a:xfrm>
              <a:off x="1706283" y="3092220"/>
              <a:ext cx="42863" cy="23813"/>
            </a:xfrm>
            <a:custGeom>
              <a:avLst/>
              <a:gdLst>
                <a:gd name="T0" fmla="*/ 0 w 13"/>
                <a:gd name="T1" fmla="*/ 4 h 7"/>
                <a:gd name="T2" fmla="*/ 11 w 13"/>
                <a:gd name="T3" fmla="*/ 0 h 7"/>
                <a:gd name="T4" fmla="*/ 13 w 13"/>
                <a:gd name="T5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7">
                  <a:moveTo>
                    <a:pt x="0" y="4"/>
                  </a:moveTo>
                  <a:cubicBezTo>
                    <a:pt x="0" y="4"/>
                    <a:pt x="7" y="7"/>
                    <a:pt x="11" y="0"/>
                  </a:cubicBezTo>
                  <a:cubicBezTo>
                    <a:pt x="13" y="4"/>
                    <a:pt x="13" y="4"/>
                    <a:pt x="13" y="4"/>
                  </a:cubicBezTo>
                </a:path>
              </a:pathLst>
            </a:custGeom>
            <a:grpFill/>
            <a:ln w="19050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1" name="Line 52">
              <a:extLst>
                <a:ext uri="{FF2B5EF4-FFF2-40B4-BE49-F238E27FC236}">
                  <a16:creationId xmlns:a16="http://schemas.microsoft.com/office/drawing/2014/main" id="{A5DBB94D-9ACE-4DC4-8759-FD02D877937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76146" y="3192233"/>
              <a:ext cx="22225" cy="19050"/>
            </a:xfrm>
            <a:prstGeom prst="line">
              <a:avLst/>
            </a:prstGeom>
            <a:grpFill/>
            <a:ln w="19050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2" name="Line 53">
              <a:extLst>
                <a:ext uri="{FF2B5EF4-FFF2-40B4-BE49-F238E27FC236}">
                  <a16:creationId xmlns:a16="http://schemas.microsoft.com/office/drawing/2014/main" id="{228FD659-315F-4AD5-974F-B8C0FDA58A3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22171" y="3262083"/>
              <a:ext cx="0" cy="0"/>
            </a:xfrm>
            <a:prstGeom prst="line">
              <a:avLst/>
            </a:prstGeom>
            <a:grpFill/>
            <a:ln w="19050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3" name="Freeform 54">
              <a:extLst>
                <a:ext uri="{FF2B5EF4-FFF2-40B4-BE49-F238E27FC236}">
                  <a16:creationId xmlns:a16="http://schemas.microsoft.com/office/drawing/2014/main" id="{4C87DDC5-F2B4-4081-9E06-C39487E3E094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1546" y="3189058"/>
              <a:ext cx="22225" cy="53975"/>
            </a:xfrm>
            <a:custGeom>
              <a:avLst/>
              <a:gdLst>
                <a:gd name="T0" fmla="*/ 14 w 14"/>
                <a:gd name="T1" fmla="*/ 0 h 34"/>
                <a:gd name="T2" fmla="*/ 0 w 14"/>
                <a:gd name="T3" fmla="*/ 12 h 34"/>
                <a:gd name="T4" fmla="*/ 0 w 14"/>
                <a:gd name="T5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34">
                  <a:moveTo>
                    <a:pt x="14" y="0"/>
                  </a:moveTo>
                  <a:lnTo>
                    <a:pt x="0" y="12"/>
                  </a:lnTo>
                  <a:lnTo>
                    <a:pt x="0" y="34"/>
                  </a:lnTo>
                </a:path>
              </a:pathLst>
            </a:custGeom>
            <a:grpFill/>
            <a:ln w="19050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4" name="Line 55">
              <a:extLst>
                <a:ext uri="{FF2B5EF4-FFF2-40B4-BE49-F238E27FC236}">
                  <a16:creationId xmlns:a16="http://schemas.microsoft.com/office/drawing/2014/main" id="{96BFCC7C-11A5-4648-B7CA-A115C48F3EE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77746" y="3262083"/>
              <a:ext cx="0" cy="0"/>
            </a:xfrm>
            <a:prstGeom prst="line">
              <a:avLst/>
            </a:prstGeom>
            <a:grpFill/>
            <a:ln w="19050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5" name="Freeform 56">
              <a:extLst>
                <a:ext uri="{FF2B5EF4-FFF2-40B4-BE49-F238E27FC236}">
                  <a16:creationId xmlns:a16="http://schemas.microsoft.com/office/drawing/2014/main" id="{0BA7F81F-D008-4A70-9690-F7B3B6B5411A}"/>
                </a:ext>
              </a:extLst>
            </p:cNvPr>
            <p:cNvSpPr>
              <a:spLocks/>
            </p:cNvSpPr>
            <p:nvPr/>
          </p:nvSpPr>
          <p:spPr bwMode="auto">
            <a:xfrm>
              <a:off x="1898371" y="3274783"/>
              <a:ext cx="85725" cy="138113"/>
            </a:xfrm>
            <a:custGeom>
              <a:avLst/>
              <a:gdLst>
                <a:gd name="T0" fmla="*/ 20 w 27"/>
                <a:gd name="T1" fmla="*/ 9 h 43"/>
                <a:gd name="T2" fmla="*/ 23 w 27"/>
                <a:gd name="T3" fmla="*/ 11 h 43"/>
                <a:gd name="T4" fmla="*/ 27 w 27"/>
                <a:gd name="T5" fmla="*/ 6 h 43"/>
                <a:gd name="T6" fmla="*/ 20 w 27"/>
                <a:gd name="T7" fmla="*/ 0 h 43"/>
                <a:gd name="T8" fmla="*/ 17 w 27"/>
                <a:gd name="T9" fmla="*/ 4 h 43"/>
                <a:gd name="T10" fmla="*/ 3 w 27"/>
                <a:gd name="T11" fmla="*/ 23 h 43"/>
                <a:gd name="T12" fmla="*/ 3 w 27"/>
                <a:gd name="T13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" h="43">
                  <a:moveTo>
                    <a:pt x="20" y="9"/>
                  </a:moveTo>
                  <a:cubicBezTo>
                    <a:pt x="23" y="11"/>
                    <a:pt x="23" y="11"/>
                    <a:pt x="23" y="11"/>
                  </a:cubicBezTo>
                  <a:cubicBezTo>
                    <a:pt x="27" y="6"/>
                    <a:pt x="27" y="6"/>
                    <a:pt x="27" y="6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0" y="10"/>
                    <a:pt x="3" y="23"/>
                    <a:pt x="3" y="23"/>
                  </a:cubicBezTo>
                  <a:cubicBezTo>
                    <a:pt x="3" y="43"/>
                    <a:pt x="3" y="43"/>
                    <a:pt x="3" y="43"/>
                  </a:cubicBezTo>
                </a:path>
              </a:pathLst>
            </a:custGeom>
            <a:grpFill/>
            <a:ln w="19050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6" name="Freeform 57">
              <a:extLst>
                <a:ext uri="{FF2B5EF4-FFF2-40B4-BE49-F238E27FC236}">
                  <a16:creationId xmlns:a16="http://schemas.microsoft.com/office/drawing/2014/main" id="{EBC04E6B-C385-4ADB-97A7-F601AD03EEE6}"/>
                </a:ext>
              </a:extLst>
            </p:cNvPr>
            <p:cNvSpPr>
              <a:spLocks/>
            </p:cNvSpPr>
            <p:nvPr/>
          </p:nvSpPr>
          <p:spPr bwMode="auto">
            <a:xfrm>
              <a:off x="1987271" y="3274783"/>
              <a:ext cx="85725" cy="138113"/>
            </a:xfrm>
            <a:custGeom>
              <a:avLst/>
              <a:gdLst>
                <a:gd name="T0" fmla="*/ 4 w 27"/>
                <a:gd name="T1" fmla="*/ 11 h 43"/>
                <a:gd name="T2" fmla="*/ 0 w 27"/>
                <a:gd name="T3" fmla="*/ 6 h 43"/>
                <a:gd name="T4" fmla="*/ 7 w 27"/>
                <a:gd name="T5" fmla="*/ 0 h 43"/>
                <a:gd name="T6" fmla="*/ 10 w 27"/>
                <a:gd name="T7" fmla="*/ 4 h 43"/>
                <a:gd name="T8" fmla="*/ 24 w 27"/>
                <a:gd name="T9" fmla="*/ 23 h 43"/>
                <a:gd name="T10" fmla="*/ 24 w 27"/>
                <a:gd name="T11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43">
                  <a:moveTo>
                    <a:pt x="4" y="11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27" y="10"/>
                    <a:pt x="24" y="23"/>
                    <a:pt x="24" y="23"/>
                  </a:cubicBezTo>
                  <a:cubicBezTo>
                    <a:pt x="24" y="43"/>
                    <a:pt x="24" y="43"/>
                    <a:pt x="24" y="43"/>
                  </a:cubicBezTo>
                </a:path>
              </a:pathLst>
            </a:custGeom>
            <a:grpFill/>
            <a:ln w="19050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7" name="Freeform 58">
              <a:extLst>
                <a:ext uri="{FF2B5EF4-FFF2-40B4-BE49-F238E27FC236}">
                  <a16:creationId xmlns:a16="http://schemas.microsoft.com/office/drawing/2014/main" id="{38A56B9D-A8A5-4EEC-B6E5-5286FC5FA211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9171" y="3233508"/>
              <a:ext cx="34925" cy="34925"/>
            </a:xfrm>
            <a:custGeom>
              <a:avLst/>
              <a:gdLst>
                <a:gd name="T0" fmla="*/ 11 w 11"/>
                <a:gd name="T1" fmla="*/ 11 h 11"/>
                <a:gd name="T2" fmla="*/ 0 w 11"/>
                <a:gd name="T3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1" h="11">
                  <a:moveTo>
                    <a:pt x="11" y="11"/>
                  </a:moveTo>
                  <a:cubicBezTo>
                    <a:pt x="6" y="11"/>
                    <a:pt x="2" y="6"/>
                    <a:pt x="0" y="0"/>
                  </a:cubicBezTo>
                </a:path>
              </a:pathLst>
            </a:custGeom>
            <a:grpFill/>
            <a:ln w="19050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8" name="Freeform 59">
              <a:extLst>
                <a:ext uri="{FF2B5EF4-FFF2-40B4-BE49-F238E27FC236}">
                  <a16:creationId xmlns:a16="http://schemas.microsoft.com/office/drawing/2014/main" id="{051CFCC2-CD2B-4E39-B566-57D6DF14F13C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5996" y="3160483"/>
              <a:ext cx="38100" cy="50800"/>
            </a:xfrm>
            <a:custGeom>
              <a:avLst/>
              <a:gdLst>
                <a:gd name="T0" fmla="*/ 0 w 12"/>
                <a:gd name="T1" fmla="*/ 16 h 16"/>
                <a:gd name="T2" fmla="*/ 12 w 12"/>
                <a:gd name="T3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2" h="16">
                  <a:moveTo>
                    <a:pt x="0" y="16"/>
                  </a:moveTo>
                  <a:cubicBezTo>
                    <a:pt x="1" y="7"/>
                    <a:pt x="6" y="0"/>
                    <a:pt x="12" y="0"/>
                  </a:cubicBezTo>
                </a:path>
              </a:pathLst>
            </a:custGeom>
            <a:grpFill/>
            <a:ln w="19050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9" name="Freeform 60">
              <a:extLst>
                <a:ext uri="{FF2B5EF4-FFF2-40B4-BE49-F238E27FC236}">
                  <a16:creationId xmlns:a16="http://schemas.microsoft.com/office/drawing/2014/main" id="{9C90F75D-FB08-4871-B832-FB40FA5A8105}"/>
                </a:ext>
              </a:extLst>
            </p:cNvPr>
            <p:cNvSpPr>
              <a:spLocks/>
            </p:cNvSpPr>
            <p:nvPr/>
          </p:nvSpPr>
          <p:spPr bwMode="auto">
            <a:xfrm>
              <a:off x="1939646" y="3211283"/>
              <a:ext cx="6350" cy="22225"/>
            </a:xfrm>
            <a:custGeom>
              <a:avLst/>
              <a:gdLst>
                <a:gd name="T0" fmla="*/ 2 w 2"/>
                <a:gd name="T1" fmla="*/ 7 h 7"/>
                <a:gd name="T2" fmla="*/ 0 w 2"/>
                <a:gd name="T3" fmla="*/ 3 h 7"/>
                <a:gd name="T4" fmla="*/ 2 w 2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7">
                  <a:moveTo>
                    <a:pt x="2" y="7"/>
                  </a:moveTo>
                  <a:cubicBezTo>
                    <a:pt x="1" y="7"/>
                    <a:pt x="0" y="5"/>
                    <a:pt x="0" y="3"/>
                  </a:cubicBezTo>
                  <a:cubicBezTo>
                    <a:pt x="0" y="1"/>
                    <a:pt x="1" y="0"/>
                    <a:pt x="2" y="0"/>
                  </a:cubicBezTo>
                </a:path>
              </a:pathLst>
            </a:custGeom>
            <a:grpFill/>
            <a:ln w="19050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0" name="Freeform 61">
              <a:extLst>
                <a:ext uri="{FF2B5EF4-FFF2-40B4-BE49-F238E27FC236}">
                  <a16:creationId xmlns:a16="http://schemas.microsoft.com/office/drawing/2014/main" id="{F9637DF3-A8A2-4F63-BE3B-1AAC636DEA29}"/>
                </a:ext>
              </a:extLst>
            </p:cNvPr>
            <p:cNvSpPr>
              <a:spLocks/>
            </p:cNvSpPr>
            <p:nvPr/>
          </p:nvSpPr>
          <p:spPr bwMode="auto">
            <a:xfrm>
              <a:off x="1987271" y="3233508"/>
              <a:ext cx="38100" cy="34925"/>
            </a:xfrm>
            <a:custGeom>
              <a:avLst/>
              <a:gdLst>
                <a:gd name="T0" fmla="*/ 0 w 12"/>
                <a:gd name="T1" fmla="*/ 11 h 11"/>
                <a:gd name="T2" fmla="*/ 12 w 12"/>
                <a:gd name="T3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2" h="11">
                  <a:moveTo>
                    <a:pt x="0" y="11"/>
                  </a:moveTo>
                  <a:cubicBezTo>
                    <a:pt x="5" y="11"/>
                    <a:pt x="10" y="6"/>
                    <a:pt x="12" y="0"/>
                  </a:cubicBezTo>
                </a:path>
              </a:pathLst>
            </a:custGeom>
            <a:grpFill/>
            <a:ln w="19050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1" name="Freeform 62">
              <a:extLst>
                <a:ext uri="{FF2B5EF4-FFF2-40B4-BE49-F238E27FC236}">
                  <a16:creationId xmlns:a16="http://schemas.microsoft.com/office/drawing/2014/main" id="{D3399539-EFD6-4D64-8334-F3590B61D5DD}"/>
                </a:ext>
              </a:extLst>
            </p:cNvPr>
            <p:cNvSpPr>
              <a:spLocks/>
            </p:cNvSpPr>
            <p:nvPr/>
          </p:nvSpPr>
          <p:spPr bwMode="auto">
            <a:xfrm>
              <a:off x="1987271" y="3160483"/>
              <a:ext cx="38100" cy="50800"/>
            </a:xfrm>
            <a:custGeom>
              <a:avLst/>
              <a:gdLst>
                <a:gd name="T0" fmla="*/ 12 w 12"/>
                <a:gd name="T1" fmla="*/ 16 h 16"/>
                <a:gd name="T2" fmla="*/ 0 w 12"/>
                <a:gd name="T3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2" h="16">
                  <a:moveTo>
                    <a:pt x="12" y="16"/>
                  </a:moveTo>
                  <a:cubicBezTo>
                    <a:pt x="12" y="7"/>
                    <a:pt x="6" y="0"/>
                    <a:pt x="0" y="0"/>
                  </a:cubicBezTo>
                </a:path>
              </a:pathLst>
            </a:custGeom>
            <a:grpFill/>
            <a:ln w="19050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2" name="Freeform 63">
              <a:extLst>
                <a:ext uri="{FF2B5EF4-FFF2-40B4-BE49-F238E27FC236}">
                  <a16:creationId xmlns:a16="http://schemas.microsoft.com/office/drawing/2014/main" id="{F15371AE-74F2-4628-A602-AC37546BF259}"/>
                </a:ext>
              </a:extLst>
            </p:cNvPr>
            <p:cNvSpPr>
              <a:spLocks/>
            </p:cNvSpPr>
            <p:nvPr/>
          </p:nvSpPr>
          <p:spPr bwMode="auto">
            <a:xfrm>
              <a:off x="2025371" y="3211283"/>
              <a:ext cx="9525" cy="22225"/>
            </a:xfrm>
            <a:custGeom>
              <a:avLst/>
              <a:gdLst>
                <a:gd name="T0" fmla="*/ 0 w 3"/>
                <a:gd name="T1" fmla="*/ 7 h 7"/>
                <a:gd name="T2" fmla="*/ 3 w 3"/>
                <a:gd name="T3" fmla="*/ 3 h 7"/>
                <a:gd name="T4" fmla="*/ 0 w 3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7">
                  <a:moveTo>
                    <a:pt x="0" y="7"/>
                  </a:moveTo>
                  <a:cubicBezTo>
                    <a:pt x="2" y="7"/>
                    <a:pt x="3" y="5"/>
                    <a:pt x="3" y="3"/>
                  </a:cubicBezTo>
                  <a:cubicBezTo>
                    <a:pt x="3" y="1"/>
                    <a:pt x="2" y="0"/>
                    <a:pt x="0" y="0"/>
                  </a:cubicBezTo>
                </a:path>
              </a:pathLst>
            </a:custGeom>
            <a:grpFill/>
            <a:ln w="19050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3" name="Freeform 64">
              <a:extLst>
                <a:ext uri="{FF2B5EF4-FFF2-40B4-BE49-F238E27FC236}">
                  <a16:creationId xmlns:a16="http://schemas.microsoft.com/office/drawing/2014/main" id="{9F17D294-C202-496D-9E25-58757DE707A5}"/>
                </a:ext>
              </a:extLst>
            </p:cNvPr>
            <p:cNvSpPr>
              <a:spLocks/>
            </p:cNvSpPr>
            <p:nvPr/>
          </p:nvSpPr>
          <p:spPr bwMode="auto">
            <a:xfrm>
              <a:off x="1965046" y="3185883"/>
              <a:ext cx="44450" cy="22225"/>
            </a:xfrm>
            <a:custGeom>
              <a:avLst/>
              <a:gdLst>
                <a:gd name="T0" fmla="*/ 14 w 14"/>
                <a:gd name="T1" fmla="*/ 4 h 7"/>
                <a:gd name="T2" fmla="*/ 2 w 14"/>
                <a:gd name="T3" fmla="*/ 0 h 7"/>
                <a:gd name="T4" fmla="*/ 0 w 14"/>
                <a:gd name="T5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7">
                  <a:moveTo>
                    <a:pt x="14" y="4"/>
                  </a:moveTo>
                  <a:cubicBezTo>
                    <a:pt x="14" y="4"/>
                    <a:pt x="7" y="7"/>
                    <a:pt x="2" y="0"/>
                  </a:cubicBezTo>
                  <a:cubicBezTo>
                    <a:pt x="0" y="4"/>
                    <a:pt x="0" y="4"/>
                    <a:pt x="0" y="4"/>
                  </a:cubicBezTo>
                </a:path>
              </a:pathLst>
            </a:custGeom>
            <a:grpFill/>
            <a:ln w="19050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4" name="Line 65">
              <a:extLst>
                <a:ext uri="{FF2B5EF4-FFF2-40B4-BE49-F238E27FC236}">
                  <a16:creationId xmlns:a16="http://schemas.microsoft.com/office/drawing/2014/main" id="{8309A31E-36E3-485C-9D43-4715F03E180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95158" y="3344633"/>
              <a:ext cx="0" cy="131763"/>
            </a:xfrm>
            <a:prstGeom prst="line">
              <a:avLst/>
            </a:prstGeom>
            <a:grpFill/>
            <a:ln w="19050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5" name="Line 66">
              <a:extLst>
                <a:ext uri="{FF2B5EF4-FFF2-40B4-BE49-F238E27FC236}">
                  <a16:creationId xmlns:a16="http://schemas.microsoft.com/office/drawing/2014/main" id="{D57D8195-EC5D-47E0-AEC3-84EA18FFFD4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25371" y="3444645"/>
              <a:ext cx="0" cy="15875"/>
            </a:xfrm>
            <a:prstGeom prst="line">
              <a:avLst/>
            </a:prstGeom>
            <a:grpFill/>
            <a:ln w="19050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6" name="Line 67">
              <a:extLst>
                <a:ext uri="{FF2B5EF4-FFF2-40B4-BE49-F238E27FC236}">
                  <a16:creationId xmlns:a16="http://schemas.microsoft.com/office/drawing/2014/main" id="{05E4D9FF-C39E-44CB-96B1-660CBA2671F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25371" y="3350983"/>
              <a:ext cx="0" cy="74613"/>
            </a:xfrm>
            <a:prstGeom prst="line">
              <a:avLst/>
            </a:prstGeom>
            <a:grpFill/>
            <a:ln w="19050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7" name="Line 68">
              <a:extLst>
                <a:ext uri="{FF2B5EF4-FFF2-40B4-BE49-F238E27FC236}">
                  <a16:creationId xmlns:a16="http://schemas.microsoft.com/office/drawing/2014/main" id="{F42969CC-6A96-4053-A6AC-6DBA4D8BE8F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57096" y="3354158"/>
              <a:ext cx="0" cy="38100"/>
            </a:xfrm>
            <a:prstGeom prst="line">
              <a:avLst/>
            </a:prstGeom>
            <a:grpFill/>
            <a:ln w="19050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8" name="Line 69">
              <a:extLst>
                <a:ext uri="{FF2B5EF4-FFF2-40B4-BE49-F238E27FC236}">
                  <a16:creationId xmlns:a16="http://schemas.microsoft.com/office/drawing/2014/main" id="{406B43DC-F438-4A33-A150-1DC4F69F6FD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68196" y="3338283"/>
              <a:ext cx="0" cy="106363"/>
            </a:xfrm>
            <a:prstGeom prst="line">
              <a:avLst/>
            </a:prstGeom>
            <a:grpFill/>
            <a:ln w="19050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9" name="Line 70">
              <a:extLst>
                <a:ext uri="{FF2B5EF4-FFF2-40B4-BE49-F238E27FC236}">
                  <a16:creationId xmlns:a16="http://schemas.microsoft.com/office/drawing/2014/main" id="{6F941FEB-F483-462E-A265-B837BE99374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30096" y="3208108"/>
              <a:ext cx="0" cy="66675"/>
            </a:xfrm>
            <a:prstGeom prst="line">
              <a:avLst/>
            </a:prstGeom>
            <a:grpFill/>
            <a:ln w="19050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0" name="Freeform 71">
              <a:extLst>
                <a:ext uri="{FF2B5EF4-FFF2-40B4-BE49-F238E27FC236}">
                  <a16:creationId xmlns:a16="http://schemas.microsoft.com/office/drawing/2014/main" id="{E1AA2FEA-D144-4D7E-85D3-E9E7D31AA174}"/>
                </a:ext>
              </a:extLst>
            </p:cNvPr>
            <p:cNvSpPr>
              <a:spLocks/>
            </p:cNvSpPr>
            <p:nvPr/>
          </p:nvSpPr>
          <p:spPr bwMode="auto">
            <a:xfrm>
              <a:off x="1777721" y="3233508"/>
              <a:ext cx="38100" cy="34925"/>
            </a:xfrm>
            <a:custGeom>
              <a:avLst/>
              <a:gdLst>
                <a:gd name="T0" fmla="*/ 12 w 12"/>
                <a:gd name="T1" fmla="*/ 11 h 11"/>
                <a:gd name="T2" fmla="*/ 0 w 12"/>
                <a:gd name="T3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2" h="11">
                  <a:moveTo>
                    <a:pt x="12" y="11"/>
                  </a:moveTo>
                  <a:cubicBezTo>
                    <a:pt x="6" y="11"/>
                    <a:pt x="2" y="6"/>
                    <a:pt x="0" y="0"/>
                  </a:cubicBezTo>
                </a:path>
              </a:pathLst>
            </a:custGeom>
            <a:grpFill/>
            <a:ln w="19050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1" name="Freeform 72">
              <a:extLst>
                <a:ext uri="{FF2B5EF4-FFF2-40B4-BE49-F238E27FC236}">
                  <a16:creationId xmlns:a16="http://schemas.microsoft.com/office/drawing/2014/main" id="{CF53884B-2E7B-4DA2-980F-F69694734989}"/>
                </a:ext>
              </a:extLst>
            </p:cNvPr>
            <p:cNvSpPr>
              <a:spLocks/>
            </p:cNvSpPr>
            <p:nvPr/>
          </p:nvSpPr>
          <p:spPr bwMode="auto">
            <a:xfrm>
              <a:off x="1815821" y="3233508"/>
              <a:ext cx="38100" cy="34925"/>
            </a:xfrm>
            <a:custGeom>
              <a:avLst/>
              <a:gdLst>
                <a:gd name="T0" fmla="*/ 0 w 12"/>
                <a:gd name="T1" fmla="*/ 11 h 11"/>
                <a:gd name="T2" fmla="*/ 12 w 12"/>
                <a:gd name="T3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2" h="11">
                  <a:moveTo>
                    <a:pt x="0" y="11"/>
                  </a:moveTo>
                  <a:cubicBezTo>
                    <a:pt x="6" y="11"/>
                    <a:pt x="10" y="6"/>
                    <a:pt x="12" y="0"/>
                  </a:cubicBezTo>
                </a:path>
              </a:pathLst>
            </a:custGeom>
            <a:grpFill/>
            <a:ln w="19050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2" name="Freeform 73">
              <a:extLst>
                <a:ext uri="{FF2B5EF4-FFF2-40B4-BE49-F238E27FC236}">
                  <a16:creationId xmlns:a16="http://schemas.microsoft.com/office/drawing/2014/main" id="{86847C9C-A90B-4175-BC7A-23A3BEFCFAA5}"/>
                </a:ext>
              </a:extLst>
            </p:cNvPr>
            <p:cNvSpPr>
              <a:spLocks/>
            </p:cNvSpPr>
            <p:nvPr/>
          </p:nvSpPr>
          <p:spPr bwMode="auto">
            <a:xfrm>
              <a:off x="1853921" y="3211283"/>
              <a:ext cx="9525" cy="22225"/>
            </a:xfrm>
            <a:custGeom>
              <a:avLst/>
              <a:gdLst>
                <a:gd name="T0" fmla="*/ 0 w 3"/>
                <a:gd name="T1" fmla="*/ 7 h 7"/>
                <a:gd name="T2" fmla="*/ 3 w 3"/>
                <a:gd name="T3" fmla="*/ 3 h 7"/>
                <a:gd name="T4" fmla="*/ 1 w 3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7">
                  <a:moveTo>
                    <a:pt x="0" y="7"/>
                  </a:moveTo>
                  <a:cubicBezTo>
                    <a:pt x="2" y="7"/>
                    <a:pt x="3" y="5"/>
                    <a:pt x="3" y="3"/>
                  </a:cubicBezTo>
                  <a:cubicBezTo>
                    <a:pt x="3" y="1"/>
                    <a:pt x="2" y="0"/>
                    <a:pt x="1" y="0"/>
                  </a:cubicBezTo>
                </a:path>
              </a:pathLst>
            </a:custGeom>
            <a:grpFill/>
            <a:ln w="19050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3" name="Freeform 74">
              <a:extLst>
                <a:ext uri="{FF2B5EF4-FFF2-40B4-BE49-F238E27FC236}">
                  <a16:creationId xmlns:a16="http://schemas.microsoft.com/office/drawing/2014/main" id="{3E27A9F8-74CC-4707-9B6E-F1236321ACC2}"/>
                </a:ext>
              </a:extLst>
            </p:cNvPr>
            <p:cNvSpPr>
              <a:spLocks/>
            </p:cNvSpPr>
            <p:nvPr/>
          </p:nvSpPr>
          <p:spPr bwMode="auto">
            <a:xfrm>
              <a:off x="1787246" y="3189058"/>
              <a:ext cx="41275" cy="25400"/>
            </a:xfrm>
            <a:custGeom>
              <a:avLst/>
              <a:gdLst>
                <a:gd name="T0" fmla="*/ 0 w 13"/>
                <a:gd name="T1" fmla="*/ 8 h 8"/>
                <a:gd name="T2" fmla="*/ 13 w 13"/>
                <a:gd name="T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3" h="8">
                  <a:moveTo>
                    <a:pt x="0" y="8"/>
                  </a:moveTo>
                  <a:cubicBezTo>
                    <a:pt x="3" y="7"/>
                    <a:pt x="8" y="5"/>
                    <a:pt x="13" y="0"/>
                  </a:cubicBezTo>
                </a:path>
              </a:pathLst>
            </a:custGeom>
            <a:grpFill/>
            <a:ln w="19050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4" name="Freeform 75">
              <a:extLst>
                <a:ext uri="{FF2B5EF4-FFF2-40B4-BE49-F238E27FC236}">
                  <a16:creationId xmlns:a16="http://schemas.microsoft.com/office/drawing/2014/main" id="{00DE2E61-9634-44E7-8502-BB2D679178EF}"/>
                </a:ext>
              </a:extLst>
            </p:cNvPr>
            <p:cNvSpPr>
              <a:spLocks/>
            </p:cNvSpPr>
            <p:nvPr/>
          </p:nvSpPr>
          <p:spPr bwMode="auto">
            <a:xfrm>
              <a:off x="1755496" y="3185883"/>
              <a:ext cx="38100" cy="85725"/>
            </a:xfrm>
            <a:custGeom>
              <a:avLst/>
              <a:gdLst>
                <a:gd name="T0" fmla="*/ 5 w 12"/>
                <a:gd name="T1" fmla="*/ 0 h 27"/>
                <a:gd name="T2" fmla="*/ 3 w 12"/>
                <a:gd name="T3" fmla="*/ 13 h 27"/>
                <a:gd name="T4" fmla="*/ 0 w 12"/>
                <a:gd name="T5" fmla="*/ 22 h 27"/>
                <a:gd name="T6" fmla="*/ 12 w 12"/>
                <a:gd name="T7" fmla="*/ 23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27">
                  <a:moveTo>
                    <a:pt x="5" y="0"/>
                  </a:moveTo>
                  <a:cubicBezTo>
                    <a:pt x="3" y="4"/>
                    <a:pt x="2" y="10"/>
                    <a:pt x="3" y="13"/>
                  </a:cubicBezTo>
                  <a:cubicBezTo>
                    <a:pt x="5" y="21"/>
                    <a:pt x="0" y="22"/>
                    <a:pt x="0" y="22"/>
                  </a:cubicBezTo>
                  <a:cubicBezTo>
                    <a:pt x="7" y="27"/>
                    <a:pt x="12" y="23"/>
                    <a:pt x="12" y="23"/>
                  </a:cubicBezTo>
                </a:path>
              </a:pathLst>
            </a:custGeom>
            <a:grpFill/>
            <a:ln w="19050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5" name="Freeform 76">
              <a:extLst>
                <a:ext uri="{FF2B5EF4-FFF2-40B4-BE49-F238E27FC236}">
                  <a16:creationId xmlns:a16="http://schemas.microsoft.com/office/drawing/2014/main" id="{C0885ADE-17A7-49D2-8CDA-4B2DDE36703C}"/>
                </a:ext>
              </a:extLst>
            </p:cNvPr>
            <p:cNvSpPr>
              <a:spLocks/>
            </p:cNvSpPr>
            <p:nvPr/>
          </p:nvSpPr>
          <p:spPr bwMode="auto">
            <a:xfrm>
              <a:off x="1787246" y="3160483"/>
              <a:ext cx="85725" cy="107950"/>
            </a:xfrm>
            <a:custGeom>
              <a:avLst/>
              <a:gdLst>
                <a:gd name="T0" fmla="*/ 16 w 27"/>
                <a:gd name="T1" fmla="*/ 32 h 34"/>
                <a:gd name="T2" fmla="*/ 27 w 27"/>
                <a:gd name="T3" fmla="*/ 30 h 34"/>
                <a:gd name="T4" fmla="*/ 24 w 27"/>
                <a:gd name="T5" fmla="*/ 21 h 34"/>
                <a:gd name="T6" fmla="*/ 8 w 27"/>
                <a:gd name="T7" fmla="*/ 0 h 34"/>
                <a:gd name="T8" fmla="*/ 8 w 27"/>
                <a:gd name="T9" fmla="*/ 0 h 34"/>
                <a:gd name="T10" fmla="*/ 0 w 27"/>
                <a:gd name="T11" fmla="*/ 2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34">
                  <a:moveTo>
                    <a:pt x="16" y="32"/>
                  </a:moveTo>
                  <a:cubicBezTo>
                    <a:pt x="18" y="33"/>
                    <a:pt x="22" y="34"/>
                    <a:pt x="27" y="30"/>
                  </a:cubicBezTo>
                  <a:cubicBezTo>
                    <a:pt x="27" y="30"/>
                    <a:pt x="22" y="29"/>
                    <a:pt x="24" y="21"/>
                  </a:cubicBezTo>
                  <a:cubicBezTo>
                    <a:pt x="26" y="14"/>
                    <a:pt x="21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5" y="0"/>
                    <a:pt x="2" y="0"/>
                    <a:pt x="0" y="2"/>
                  </a:cubicBezTo>
                </a:path>
              </a:pathLst>
            </a:custGeom>
            <a:grpFill/>
            <a:ln w="19050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6" name="Freeform 77">
              <a:extLst>
                <a:ext uri="{FF2B5EF4-FFF2-40B4-BE49-F238E27FC236}">
                  <a16:creationId xmlns:a16="http://schemas.microsoft.com/office/drawing/2014/main" id="{80086A4B-8D80-45B5-A338-B637655B5610}"/>
                </a:ext>
              </a:extLst>
            </p:cNvPr>
            <p:cNvSpPr>
              <a:spLocks/>
            </p:cNvSpPr>
            <p:nvPr/>
          </p:nvSpPr>
          <p:spPr bwMode="auto">
            <a:xfrm>
              <a:off x="1863446" y="3141433"/>
              <a:ext cx="34925" cy="34925"/>
            </a:xfrm>
            <a:custGeom>
              <a:avLst/>
              <a:gdLst>
                <a:gd name="T0" fmla="*/ 11 w 11"/>
                <a:gd name="T1" fmla="*/ 11 h 11"/>
                <a:gd name="T2" fmla="*/ 0 w 11"/>
                <a:gd name="T3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1" h="11">
                  <a:moveTo>
                    <a:pt x="11" y="11"/>
                  </a:moveTo>
                  <a:cubicBezTo>
                    <a:pt x="6" y="11"/>
                    <a:pt x="2" y="6"/>
                    <a:pt x="0" y="0"/>
                  </a:cubicBezTo>
                </a:path>
              </a:pathLst>
            </a:custGeom>
            <a:grpFill/>
            <a:ln w="19050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7" name="Freeform 78">
              <a:extLst>
                <a:ext uri="{FF2B5EF4-FFF2-40B4-BE49-F238E27FC236}">
                  <a16:creationId xmlns:a16="http://schemas.microsoft.com/office/drawing/2014/main" id="{7E469533-A025-4251-AC4F-D807949A0026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1546" y="3141433"/>
              <a:ext cx="38100" cy="34925"/>
            </a:xfrm>
            <a:custGeom>
              <a:avLst/>
              <a:gdLst>
                <a:gd name="T0" fmla="*/ 0 w 12"/>
                <a:gd name="T1" fmla="*/ 11 h 11"/>
                <a:gd name="T2" fmla="*/ 12 w 12"/>
                <a:gd name="T3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2" h="11">
                  <a:moveTo>
                    <a:pt x="0" y="11"/>
                  </a:moveTo>
                  <a:cubicBezTo>
                    <a:pt x="5" y="11"/>
                    <a:pt x="10" y="6"/>
                    <a:pt x="12" y="0"/>
                  </a:cubicBezTo>
                </a:path>
              </a:pathLst>
            </a:custGeom>
            <a:grpFill/>
            <a:ln w="19050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8" name="Freeform 79">
              <a:extLst>
                <a:ext uri="{FF2B5EF4-FFF2-40B4-BE49-F238E27FC236}">
                  <a16:creationId xmlns:a16="http://schemas.microsoft.com/office/drawing/2014/main" id="{CF33A2F2-A5C8-437A-832D-04EC439BD329}"/>
                </a:ext>
              </a:extLst>
            </p:cNvPr>
            <p:cNvSpPr>
              <a:spLocks/>
            </p:cNvSpPr>
            <p:nvPr/>
          </p:nvSpPr>
          <p:spPr bwMode="auto">
            <a:xfrm>
              <a:off x="1939646" y="3119208"/>
              <a:ext cx="9525" cy="22225"/>
            </a:xfrm>
            <a:custGeom>
              <a:avLst/>
              <a:gdLst>
                <a:gd name="T0" fmla="*/ 0 w 3"/>
                <a:gd name="T1" fmla="*/ 7 h 7"/>
                <a:gd name="T2" fmla="*/ 3 w 3"/>
                <a:gd name="T3" fmla="*/ 3 h 7"/>
                <a:gd name="T4" fmla="*/ 0 w 3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7">
                  <a:moveTo>
                    <a:pt x="0" y="7"/>
                  </a:moveTo>
                  <a:cubicBezTo>
                    <a:pt x="2" y="7"/>
                    <a:pt x="3" y="5"/>
                    <a:pt x="3" y="3"/>
                  </a:cubicBezTo>
                  <a:cubicBezTo>
                    <a:pt x="3" y="2"/>
                    <a:pt x="2" y="0"/>
                    <a:pt x="0" y="0"/>
                  </a:cubicBezTo>
                </a:path>
              </a:pathLst>
            </a:custGeom>
            <a:grpFill/>
            <a:ln w="19050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9" name="Freeform 80">
              <a:extLst>
                <a:ext uri="{FF2B5EF4-FFF2-40B4-BE49-F238E27FC236}">
                  <a16:creationId xmlns:a16="http://schemas.microsoft.com/office/drawing/2014/main" id="{17D35A41-91D3-4A19-8CF5-8709771A2B91}"/>
                </a:ext>
              </a:extLst>
            </p:cNvPr>
            <p:cNvSpPr>
              <a:spLocks/>
            </p:cNvSpPr>
            <p:nvPr/>
          </p:nvSpPr>
          <p:spPr bwMode="auto">
            <a:xfrm>
              <a:off x="1879321" y="3095395"/>
              <a:ext cx="41275" cy="26988"/>
            </a:xfrm>
            <a:custGeom>
              <a:avLst/>
              <a:gdLst>
                <a:gd name="T0" fmla="*/ 13 w 13"/>
                <a:gd name="T1" fmla="*/ 8 h 8"/>
                <a:gd name="T2" fmla="*/ 0 w 13"/>
                <a:gd name="T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3" h="8">
                  <a:moveTo>
                    <a:pt x="13" y="8"/>
                  </a:moveTo>
                  <a:cubicBezTo>
                    <a:pt x="10" y="7"/>
                    <a:pt x="5" y="6"/>
                    <a:pt x="0" y="0"/>
                  </a:cubicBezTo>
                </a:path>
              </a:pathLst>
            </a:custGeom>
            <a:grpFill/>
            <a:ln w="19050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00" name="Freeform 81">
              <a:extLst>
                <a:ext uri="{FF2B5EF4-FFF2-40B4-BE49-F238E27FC236}">
                  <a16:creationId xmlns:a16="http://schemas.microsoft.com/office/drawing/2014/main" id="{D9649ABB-0668-4545-9A66-9CF8CA26FB69}"/>
                </a:ext>
              </a:extLst>
            </p:cNvPr>
            <p:cNvSpPr>
              <a:spLocks/>
            </p:cNvSpPr>
            <p:nvPr/>
          </p:nvSpPr>
          <p:spPr bwMode="auto">
            <a:xfrm>
              <a:off x="1841221" y="3092220"/>
              <a:ext cx="38100" cy="87313"/>
            </a:xfrm>
            <a:custGeom>
              <a:avLst/>
              <a:gdLst>
                <a:gd name="T0" fmla="*/ 5 w 12"/>
                <a:gd name="T1" fmla="*/ 0 h 27"/>
                <a:gd name="T2" fmla="*/ 3 w 12"/>
                <a:gd name="T3" fmla="*/ 13 h 27"/>
                <a:gd name="T4" fmla="*/ 0 w 12"/>
                <a:gd name="T5" fmla="*/ 22 h 27"/>
                <a:gd name="T6" fmla="*/ 12 w 12"/>
                <a:gd name="T7" fmla="*/ 23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27">
                  <a:moveTo>
                    <a:pt x="5" y="0"/>
                  </a:moveTo>
                  <a:cubicBezTo>
                    <a:pt x="3" y="5"/>
                    <a:pt x="2" y="10"/>
                    <a:pt x="3" y="13"/>
                  </a:cubicBezTo>
                  <a:cubicBezTo>
                    <a:pt x="5" y="21"/>
                    <a:pt x="0" y="22"/>
                    <a:pt x="0" y="22"/>
                  </a:cubicBezTo>
                  <a:cubicBezTo>
                    <a:pt x="7" y="27"/>
                    <a:pt x="12" y="23"/>
                    <a:pt x="12" y="23"/>
                  </a:cubicBezTo>
                </a:path>
              </a:pathLst>
            </a:custGeom>
            <a:grpFill/>
            <a:ln w="19050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01" name="Freeform 82">
              <a:extLst>
                <a:ext uri="{FF2B5EF4-FFF2-40B4-BE49-F238E27FC236}">
                  <a16:creationId xmlns:a16="http://schemas.microsoft.com/office/drawing/2014/main" id="{1CC11AFD-21D1-4270-BD8D-C1AD47E4CF6E}"/>
                </a:ext>
              </a:extLst>
            </p:cNvPr>
            <p:cNvSpPr>
              <a:spLocks/>
            </p:cNvSpPr>
            <p:nvPr/>
          </p:nvSpPr>
          <p:spPr bwMode="auto">
            <a:xfrm>
              <a:off x="1872971" y="3066820"/>
              <a:ext cx="85725" cy="109538"/>
            </a:xfrm>
            <a:custGeom>
              <a:avLst/>
              <a:gdLst>
                <a:gd name="T0" fmla="*/ 16 w 27"/>
                <a:gd name="T1" fmla="*/ 32 h 34"/>
                <a:gd name="T2" fmla="*/ 27 w 27"/>
                <a:gd name="T3" fmla="*/ 30 h 34"/>
                <a:gd name="T4" fmla="*/ 24 w 27"/>
                <a:gd name="T5" fmla="*/ 21 h 34"/>
                <a:gd name="T6" fmla="*/ 8 w 27"/>
                <a:gd name="T7" fmla="*/ 0 h 34"/>
                <a:gd name="T8" fmla="*/ 8 w 27"/>
                <a:gd name="T9" fmla="*/ 0 h 34"/>
                <a:gd name="T10" fmla="*/ 0 w 27"/>
                <a:gd name="T11" fmla="*/ 2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34">
                  <a:moveTo>
                    <a:pt x="16" y="32"/>
                  </a:moveTo>
                  <a:cubicBezTo>
                    <a:pt x="18" y="33"/>
                    <a:pt x="22" y="34"/>
                    <a:pt x="27" y="30"/>
                  </a:cubicBezTo>
                  <a:cubicBezTo>
                    <a:pt x="27" y="30"/>
                    <a:pt x="22" y="29"/>
                    <a:pt x="24" y="21"/>
                  </a:cubicBezTo>
                  <a:cubicBezTo>
                    <a:pt x="26" y="14"/>
                    <a:pt x="20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5" y="0"/>
                    <a:pt x="2" y="1"/>
                    <a:pt x="0" y="2"/>
                  </a:cubicBezTo>
                </a:path>
              </a:pathLst>
            </a:custGeom>
            <a:grpFill/>
            <a:ln w="19050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102" name="Espace réservé du contenu 1">
            <a:extLst>
              <a:ext uri="{FF2B5EF4-FFF2-40B4-BE49-F238E27FC236}">
                <a16:creationId xmlns:a16="http://schemas.microsoft.com/office/drawing/2014/main" id="{24E3C6B4-7782-427F-97CF-A63546432F14}"/>
              </a:ext>
            </a:extLst>
          </p:cNvPr>
          <p:cNvSpPr txBox="1">
            <a:spLocks/>
          </p:cNvSpPr>
          <p:nvPr/>
        </p:nvSpPr>
        <p:spPr>
          <a:xfrm>
            <a:off x="6497006" y="1740101"/>
            <a:ext cx="3305423" cy="357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66700" marR="0" lvl="0" indent="-2667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Font typeface="Cambria Math" panose="02040503050406030204" pitchFamily="18" charset="0"/>
              <a:buChar char="ʘ"/>
              <a:defRPr sz="20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1pPr>
            <a:lvl2pPr marL="541338" marR="0" lvl="1" indent="-20478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Char char="·"/>
              <a:defRPr sz="18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808038" marR="0" lvl="2" indent="-19843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624A"/>
              </a:buClr>
              <a:buFont typeface="Courier New" panose="02070309020205020404" pitchFamily="49" charset="0"/>
              <a:buChar char="o"/>
              <a:defRPr sz="16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165225" marR="0" lvl="3" indent="-1968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4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1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Enjeux :</a:t>
            </a:r>
          </a:p>
        </p:txBody>
      </p:sp>
      <p:cxnSp>
        <p:nvCxnSpPr>
          <p:cNvPr id="103" name="Connecteur droit 102">
            <a:extLst>
              <a:ext uri="{FF2B5EF4-FFF2-40B4-BE49-F238E27FC236}">
                <a16:creationId xmlns:a16="http://schemas.microsoft.com/office/drawing/2014/main" id="{2E050FEB-D55A-4D0C-8725-865BE1330669}"/>
              </a:ext>
            </a:extLst>
          </p:cNvPr>
          <p:cNvCxnSpPr>
            <a:cxnSpLocks/>
          </p:cNvCxnSpPr>
          <p:nvPr/>
        </p:nvCxnSpPr>
        <p:spPr>
          <a:xfrm>
            <a:off x="5709634" y="1669471"/>
            <a:ext cx="0" cy="3733485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ZoneTexte 103">
            <a:extLst>
              <a:ext uri="{FF2B5EF4-FFF2-40B4-BE49-F238E27FC236}">
                <a16:creationId xmlns:a16="http://schemas.microsoft.com/office/drawing/2014/main" id="{B6568A62-BB46-446F-8919-A8B1F5D07650}"/>
              </a:ext>
            </a:extLst>
          </p:cNvPr>
          <p:cNvSpPr txBox="1"/>
          <p:nvPr/>
        </p:nvSpPr>
        <p:spPr>
          <a:xfrm>
            <a:off x="1171199" y="2387073"/>
            <a:ext cx="4427344" cy="17173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lvl="1" indent="-266700">
              <a:lnSpc>
                <a:spcPct val="120000"/>
              </a:lnSpc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fr-FR" sz="1100" dirty="0">
                <a:latin typeface="Calibri" panose="020F0502020204030204" pitchFamily="34" charset="0"/>
                <a:cs typeface="Calibri" panose="020F0502020204030204" pitchFamily="34" charset="0"/>
              </a:rPr>
              <a:t>Le paiement fractionné 3 ou 4 fois porté historiquement par BPCE Financement (offre PNF ou Paiement en N Fois) ne </a:t>
            </a:r>
            <a:r>
              <a:rPr lang="fr-FR" sz="1100" b="1" dirty="0">
                <a:latin typeface="Calibri" panose="020F0502020204030204" pitchFamily="34" charset="0"/>
                <a:cs typeface="Calibri" panose="020F0502020204030204" pitchFamily="34" charset="0"/>
              </a:rPr>
              <a:t>correspond plus aux standards du marché</a:t>
            </a:r>
            <a:r>
              <a:rPr lang="fr-FR" sz="1100" dirty="0">
                <a:latin typeface="Calibri" panose="020F0502020204030204" pitchFamily="34" charset="0"/>
                <a:cs typeface="Calibri" panose="020F0502020204030204" pitchFamily="34" charset="0"/>
              </a:rPr>
              <a:t> en termes de distribution ou d’offre</a:t>
            </a:r>
            <a:endParaRPr kumimoji="0" lang="fr-FR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  <a:p>
            <a:pPr marL="0" marR="0" lvl="1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Tx/>
              <a:tabLst/>
              <a:defRPr/>
            </a:pPr>
            <a:endParaRPr lang="fr-FR" sz="11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66700" marR="0" lvl="1" indent="-2667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1100" dirty="0">
                <a:latin typeface="Calibri" panose="020F0502020204030204" pitchFamily="34" charset="0"/>
                <a:cs typeface="Calibri" panose="020F0502020204030204" pitchFamily="34" charset="0"/>
              </a:rPr>
              <a:t>Nous pouvons désormais proposer une </a:t>
            </a:r>
            <a:r>
              <a:rPr lang="fr-FR" sz="11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offre de paiement fractionné 3 ou 4 fois en proximité moderne, compétitive, simple digitalisée et en self care.</a:t>
            </a:r>
          </a:p>
          <a:p>
            <a:pPr marL="266700" marR="0" lvl="1" indent="-2667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105" name="Graphique 61" descr="Croissance commerciale (droite à gauche)">
            <a:extLst>
              <a:ext uri="{FF2B5EF4-FFF2-40B4-BE49-F238E27FC236}">
                <a16:creationId xmlns:a16="http://schemas.microsoft.com/office/drawing/2014/main" id="{8912065C-37D1-4120-AC18-6772EABC7DCB}"/>
              </a:ext>
            </a:extLst>
          </p:cNvPr>
          <p:cNvPicPr>
            <a:picLocks noChangeAspect="1"/>
          </p:cNvPicPr>
          <p:nvPr/>
        </p:nvPicPr>
        <p:blipFill>
          <a:blip r:embed="rId3">
            <a:grayscl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471351" y="1641330"/>
            <a:ext cx="529977" cy="529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09194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2"/>
          <p:cNvSpPr txBox="1">
            <a:spLocks/>
          </p:cNvSpPr>
          <p:nvPr/>
        </p:nvSpPr>
        <p:spPr>
          <a:xfrm>
            <a:off x="3203575" y="390665"/>
            <a:ext cx="7910077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defRPr/>
            </a:pPr>
            <a:r>
              <a:rPr lang="fr-FR" sz="2000" spc="30" dirty="0">
                <a:latin typeface="Montserrat Black" panose="00000A00000000000000" pitchFamily="2" charset="0"/>
              </a:rPr>
              <a:t>constats </a:t>
            </a:r>
          </a:p>
        </p:txBody>
      </p:sp>
      <p:sp>
        <p:nvSpPr>
          <p:cNvPr id="40" name="Espace réservé du numéro de diapositive 3">
            <a:extLst>
              <a:ext uri="{FF2B5EF4-FFF2-40B4-BE49-F238E27FC236}">
                <a16:creationId xmlns:a16="http://schemas.microsoft.com/office/drawing/2014/main" id="{542EBF0D-32F4-480B-9903-4CC72BA190AE}"/>
              </a:ext>
            </a:extLst>
          </p:cNvPr>
          <p:cNvSpPr txBox="1">
            <a:spLocks/>
          </p:cNvSpPr>
          <p:nvPr/>
        </p:nvSpPr>
        <p:spPr>
          <a:xfrm>
            <a:off x="7645802" y="4595320"/>
            <a:ext cx="202500" cy="207749"/>
          </a:xfrm>
          <a:prstGeom prst="rect">
            <a:avLst/>
          </a:prstGeom>
          <a:solidFill>
            <a:srgbClr val="FFFFFF">
              <a:lumMod val="95000"/>
            </a:srgbClr>
          </a:solidFill>
        </p:spPr>
        <p:txBody>
          <a:bodyPr vert="horz" wrap="square" lIns="91440" tIns="45720" rIns="91440" bIns="45720" rtlCol="0" anchor="ctr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kumimoji="0" lang="fr-FR" sz="750" b="1" i="0" u="none" strike="noStrike" cap="none" spc="0" normalizeH="0" baseline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08FA9F7-4C02-4763-8A79-5D0C23A38E72}" type="slidenum">
              <a:rPr kumimoji="0" lang="fr-FR" sz="750" b="1" i="0" u="none" strike="noStrike" kern="1200" cap="none" spc="0" normalizeH="0" baseline="0" noProof="0" smtClean="0">
                <a:ln>
                  <a:noFill/>
                </a:ln>
                <a:solidFill>
                  <a:srgbClr val="53565A"/>
                </a:solidFill>
                <a:effectLst/>
                <a:uLnTx/>
                <a:uFillTx/>
                <a:latin typeface="Arial" panose="020B0604020202020204"/>
                <a:ea typeface="+mn-ea"/>
                <a:cs typeface="Arial"/>
                <a:sym typeface="Arial"/>
              </a:rPr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FR" sz="750" b="1" i="0" u="none" strike="noStrike" kern="1200" cap="none" spc="0" normalizeH="0" baseline="0" noProof="0">
              <a:ln>
                <a:noFill/>
              </a:ln>
              <a:solidFill>
                <a:srgbClr val="53565A"/>
              </a:solidFill>
              <a:effectLst/>
              <a:uLnTx/>
              <a:uFillTx/>
              <a:latin typeface="Arial" panose="020B0604020202020204"/>
              <a:ea typeface="+mn-ea"/>
              <a:cs typeface="Arial"/>
              <a:sym typeface="Arial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C6081E9D-8B6E-4151-BD03-915AEA1C6CDD}"/>
              </a:ext>
            </a:extLst>
          </p:cNvPr>
          <p:cNvSpPr/>
          <p:nvPr/>
        </p:nvSpPr>
        <p:spPr>
          <a:xfrm>
            <a:off x="1626354" y="1830843"/>
            <a:ext cx="4084448" cy="1760006"/>
          </a:xfrm>
          <a:prstGeom prst="rect">
            <a:avLst/>
          </a:prstGeom>
          <a:solidFill>
            <a:srgbClr val="84BD0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60CAEDD3-7289-4A94-81A9-CA6089D7E063}"/>
              </a:ext>
            </a:extLst>
          </p:cNvPr>
          <p:cNvSpPr/>
          <p:nvPr/>
        </p:nvSpPr>
        <p:spPr>
          <a:xfrm>
            <a:off x="5818802" y="1830843"/>
            <a:ext cx="4060800" cy="1760006"/>
          </a:xfrm>
          <a:prstGeom prst="rect">
            <a:avLst/>
          </a:prstGeom>
          <a:solidFill>
            <a:srgbClr val="FFFFFF">
              <a:lumMod val="9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CA6712F6-A4BB-4256-AF49-1477CE4BACB8}"/>
              </a:ext>
            </a:extLst>
          </p:cNvPr>
          <p:cNvSpPr/>
          <p:nvPr/>
        </p:nvSpPr>
        <p:spPr>
          <a:xfrm>
            <a:off x="1621957" y="3698849"/>
            <a:ext cx="4088845" cy="1838031"/>
          </a:xfrm>
          <a:prstGeom prst="rect">
            <a:avLst/>
          </a:prstGeom>
          <a:solidFill>
            <a:srgbClr val="FFFFFF">
              <a:lumMod val="9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F2F8A184-3AA7-4A2D-91C7-5781890735FD}"/>
              </a:ext>
            </a:extLst>
          </p:cNvPr>
          <p:cNvSpPr/>
          <p:nvPr/>
        </p:nvSpPr>
        <p:spPr>
          <a:xfrm>
            <a:off x="5818802" y="3698849"/>
            <a:ext cx="4060800" cy="1838031"/>
          </a:xfrm>
          <a:prstGeom prst="rect">
            <a:avLst/>
          </a:prstGeom>
          <a:solidFill>
            <a:srgbClr val="FFFFFF">
              <a:lumMod val="9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31F3BEB9-38E2-4113-B23A-AE5026B95505}"/>
              </a:ext>
            </a:extLst>
          </p:cNvPr>
          <p:cNvSpPr/>
          <p:nvPr/>
        </p:nvSpPr>
        <p:spPr>
          <a:xfrm>
            <a:off x="1462801" y="3077793"/>
            <a:ext cx="4248000" cy="346249"/>
          </a:xfrm>
          <a:prstGeom prst="rect">
            <a:avLst/>
          </a:prstGeom>
        </p:spPr>
        <p:txBody>
          <a:bodyPr wrap="square" lIns="135000" rIns="135000">
            <a:spAutoFit/>
          </a:bodyPr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25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</a:rPr>
              <a:t>Plus de </a:t>
            </a:r>
            <a:r>
              <a:rPr kumimoji="0" lang="fr-FR" sz="825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</a:rPr>
              <a:t>60% des consommateurs </a:t>
            </a:r>
            <a:r>
              <a:rPr kumimoji="0" lang="fr-FR" sz="825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</a:rPr>
              <a:t>déclarent avoir utilisé</a:t>
            </a:r>
            <a:br>
              <a:rPr kumimoji="0" lang="fr-FR" sz="825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</a:rPr>
            </a:br>
            <a:r>
              <a:rPr kumimoji="0" lang="fr-FR" sz="825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</a:rPr>
              <a:t>le paiement en plusieurs fois </a:t>
            </a:r>
          </a:p>
        </p:txBody>
      </p: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AC281E9E-C105-44C6-8371-31409A1345A0}"/>
              </a:ext>
            </a:extLst>
          </p:cNvPr>
          <p:cNvGrpSpPr/>
          <p:nvPr/>
        </p:nvGrpSpPr>
        <p:grpSpPr>
          <a:xfrm>
            <a:off x="2091674" y="2446541"/>
            <a:ext cx="2990257" cy="520626"/>
            <a:chOff x="1169246" y="2004963"/>
            <a:chExt cx="3987009" cy="694168"/>
          </a:xfrm>
        </p:grpSpPr>
        <p:grpSp>
          <p:nvGrpSpPr>
            <p:cNvPr id="47" name="Groupe 46">
              <a:extLst>
                <a:ext uri="{FF2B5EF4-FFF2-40B4-BE49-F238E27FC236}">
                  <a16:creationId xmlns:a16="http://schemas.microsoft.com/office/drawing/2014/main" id="{F20599AC-FA49-4F14-A485-940AF797F159}"/>
                </a:ext>
              </a:extLst>
            </p:cNvPr>
            <p:cNvGrpSpPr/>
            <p:nvPr/>
          </p:nvGrpSpPr>
          <p:grpSpPr>
            <a:xfrm>
              <a:off x="1215314" y="2004963"/>
              <a:ext cx="3898709" cy="145731"/>
              <a:chOff x="3420645" y="2047008"/>
              <a:chExt cx="3898709" cy="145731"/>
            </a:xfrm>
          </p:grpSpPr>
          <p:sp>
            <p:nvSpPr>
              <p:cNvPr id="58" name="Rectangle 57">
                <a:extLst>
                  <a:ext uri="{FF2B5EF4-FFF2-40B4-BE49-F238E27FC236}">
                    <a16:creationId xmlns:a16="http://schemas.microsoft.com/office/drawing/2014/main" id="{A141C039-79B4-4F57-B9FB-94D432814B51}"/>
                  </a:ext>
                </a:extLst>
              </p:cNvPr>
              <p:cNvSpPr/>
              <p:nvPr/>
            </p:nvSpPr>
            <p:spPr>
              <a:xfrm>
                <a:off x="3603009" y="2047008"/>
                <a:ext cx="191308" cy="145731"/>
              </a:xfrm>
              <a:prstGeom prst="rect">
                <a:avLst/>
              </a:prstGeom>
              <a:solidFill>
                <a:srgbClr val="FFFFF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35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59" name="Rectangle 58">
                <a:extLst>
                  <a:ext uri="{FF2B5EF4-FFF2-40B4-BE49-F238E27FC236}">
                    <a16:creationId xmlns:a16="http://schemas.microsoft.com/office/drawing/2014/main" id="{ADD627BF-C8D1-461C-8B02-DDD93750CC67}"/>
                  </a:ext>
                </a:extLst>
              </p:cNvPr>
              <p:cNvSpPr/>
              <p:nvPr/>
            </p:nvSpPr>
            <p:spPr>
              <a:xfrm>
                <a:off x="3812317" y="2047008"/>
                <a:ext cx="373671" cy="145731"/>
              </a:xfrm>
              <a:prstGeom prst="rect">
                <a:avLst/>
              </a:prstGeom>
              <a:solidFill>
                <a:srgbClr val="FFFFF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35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60" name="Rectangle 59">
                <a:extLst>
                  <a:ext uri="{FF2B5EF4-FFF2-40B4-BE49-F238E27FC236}">
                    <a16:creationId xmlns:a16="http://schemas.microsoft.com/office/drawing/2014/main" id="{7F5EF0E8-C08E-40AE-9BB7-390E3769B9E9}"/>
                  </a:ext>
                </a:extLst>
              </p:cNvPr>
              <p:cNvSpPr/>
              <p:nvPr/>
            </p:nvSpPr>
            <p:spPr>
              <a:xfrm>
                <a:off x="4203987" y="2047008"/>
                <a:ext cx="373671" cy="145731"/>
              </a:xfrm>
              <a:prstGeom prst="rect">
                <a:avLst/>
              </a:prstGeom>
              <a:solidFill>
                <a:srgbClr val="FFFFF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35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61" name="Rectangle 60">
                <a:extLst>
                  <a:ext uri="{FF2B5EF4-FFF2-40B4-BE49-F238E27FC236}">
                    <a16:creationId xmlns:a16="http://schemas.microsoft.com/office/drawing/2014/main" id="{7C73E8CB-C2CA-47F9-A506-5C06BEF0B5E5}"/>
                  </a:ext>
                </a:extLst>
              </p:cNvPr>
              <p:cNvSpPr/>
              <p:nvPr/>
            </p:nvSpPr>
            <p:spPr>
              <a:xfrm>
                <a:off x="4595659" y="2047008"/>
                <a:ext cx="373671" cy="145731"/>
              </a:xfrm>
              <a:prstGeom prst="rect">
                <a:avLst/>
              </a:prstGeom>
              <a:solidFill>
                <a:srgbClr val="FFFFF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35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62" name="Rectangle 61">
                <a:extLst>
                  <a:ext uri="{FF2B5EF4-FFF2-40B4-BE49-F238E27FC236}">
                    <a16:creationId xmlns:a16="http://schemas.microsoft.com/office/drawing/2014/main" id="{9B1FBE73-877F-49B9-8799-F86BE0AB1A0C}"/>
                  </a:ext>
                </a:extLst>
              </p:cNvPr>
              <p:cNvSpPr/>
              <p:nvPr/>
            </p:nvSpPr>
            <p:spPr>
              <a:xfrm>
                <a:off x="4987329" y="2047008"/>
                <a:ext cx="373671" cy="145731"/>
              </a:xfrm>
              <a:prstGeom prst="rect">
                <a:avLst/>
              </a:prstGeom>
              <a:solidFill>
                <a:srgbClr val="FFFFF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35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63" name="Rectangle 62">
                <a:extLst>
                  <a:ext uri="{FF2B5EF4-FFF2-40B4-BE49-F238E27FC236}">
                    <a16:creationId xmlns:a16="http://schemas.microsoft.com/office/drawing/2014/main" id="{CCF3B66C-63C8-45D0-96C0-D7E9C495928D}"/>
                  </a:ext>
                </a:extLst>
              </p:cNvPr>
              <p:cNvSpPr/>
              <p:nvPr/>
            </p:nvSpPr>
            <p:spPr>
              <a:xfrm>
                <a:off x="5379000" y="2047008"/>
                <a:ext cx="373671" cy="145731"/>
              </a:xfrm>
              <a:prstGeom prst="rect">
                <a:avLst/>
              </a:prstGeom>
              <a:solidFill>
                <a:srgbClr val="FFFFF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35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64" name="Rectangle 63">
                <a:extLst>
                  <a:ext uri="{FF2B5EF4-FFF2-40B4-BE49-F238E27FC236}">
                    <a16:creationId xmlns:a16="http://schemas.microsoft.com/office/drawing/2014/main" id="{216A22C3-D5BD-4BB6-9B17-4946CA1DEF65}"/>
                  </a:ext>
                </a:extLst>
              </p:cNvPr>
              <p:cNvSpPr/>
              <p:nvPr/>
            </p:nvSpPr>
            <p:spPr>
              <a:xfrm>
                <a:off x="5770671" y="2047008"/>
                <a:ext cx="373671" cy="145731"/>
              </a:xfrm>
              <a:prstGeom prst="rect">
                <a:avLst/>
              </a:prstGeom>
              <a:solidFill>
                <a:srgbClr val="84BD06">
                  <a:lumMod val="75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35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65" name="Rectangle 64">
                <a:extLst>
                  <a:ext uri="{FF2B5EF4-FFF2-40B4-BE49-F238E27FC236}">
                    <a16:creationId xmlns:a16="http://schemas.microsoft.com/office/drawing/2014/main" id="{B44B0197-53CC-4847-8C7E-EC195D8F7FBD}"/>
                  </a:ext>
                </a:extLst>
              </p:cNvPr>
              <p:cNvSpPr/>
              <p:nvPr/>
            </p:nvSpPr>
            <p:spPr>
              <a:xfrm>
                <a:off x="6162341" y="2047008"/>
                <a:ext cx="373671" cy="145731"/>
              </a:xfrm>
              <a:prstGeom prst="rect">
                <a:avLst/>
              </a:prstGeom>
              <a:solidFill>
                <a:srgbClr val="84BD06">
                  <a:lumMod val="75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35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66" name="Rectangle 65">
                <a:extLst>
                  <a:ext uri="{FF2B5EF4-FFF2-40B4-BE49-F238E27FC236}">
                    <a16:creationId xmlns:a16="http://schemas.microsoft.com/office/drawing/2014/main" id="{9121245A-6DDE-4AD8-A718-D7BC38E9AE8E}"/>
                  </a:ext>
                </a:extLst>
              </p:cNvPr>
              <p:cNvSpPr/>
              <p:nvPr/>
            </p:nvSpPr>
            <p:spPr>
              <a:xfrm>
                <a:off x="6554012" y="2047008"/>
                <a:ext cx="373671" cy="145731"/>
              </a:xfrm>
              <a:prstGeom prst="rect">
                <a:avLst/>
              </a:prstGeom>
              <a:solidFill>
                <a:srgbClr val="84BD06">
                  <a:lumMod val="75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35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67" name="Rectangle 66">
                <a:extLst>
                  <a:ext uri="{FF2B5EF4-FFF2-40B4-BE49-F238E27FC236}">
                    <a16:creationId xmlns:a16="http://schemas.microsoft.com/office/drawing/2014/main" id="{522FF9BE-F7B2-4A86-9246-5F338001EA3D}"/>
                  </a:ext>
                </a:extLst>
              </p:cNvPr>
              <p:cNvSpPr/>
              <p:nvPr/>
            </p:nvSpPr>
            <p:spPr>
              <a:xfrm>
                <a:off x="6945684" y="2047008"/>
                <a:ext cx="182998" cy="145731"/>
              </a:xfrm>
              <a:prstGeom prst="rect">
                <a:avLst/>
              </a:prstGeom>
              <a:solidFill>
                <a:srgbClr val="84BD06">
                  <a:lumMod val="75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35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68" name="Rectangle : coins arrondis 15">
                <a:extLst>
                  <a:ext uri="{FF2B5EF4-FFF2-40B4-BE49-F238E27FC236}">
                    <a16:creationId xmlns:a16="http://schemas.microsoft.com/office/drawing/2014/main" id="{AC229DBE-346B-47CA-ABF9-1FE2876F2376}"/>
                  </a:ext>
                </a:extLst>
              </p:cNvPr>
              <p:cNvSpPr/>
              <p:nvPr/>
            </p:nvSpPr>
            <p:spPr>
              <a:xfrm>
                <a:off x="3420645" y="2047008"/>
                <a:ext cx="373671" cy="145731"/>
              </a:xfrm>
              <a:prstGeom prst="roundRect">
                <a:avLst>
                  <a:gd name="adj" fmla="val 50000"/>
                </a:avLst>
              </a:prstGeom>
              <a:solidFill>
                <a:srgbClr val="FFFFF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35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69" name="Rectangle : coins arrondis 65">
                <a:extLst>
                  <a:ext uri="{FF2B5EF4-FFF2-40B4-BE49-F238E27FC236}">
                    <a16:creationId xmlns:a16="http://schemas.microsoft.com/office/drawing/2014/main" id="{BA673757-1E61-4B41-8704-2400879E77FC}"/>
                  </a:ext>
                </a:extLst>
              </p:cNvPr>
              <p:cNvSpPr/>
              <p:nvPr/>
            </p:nvSpPr>
            <p:spPr>
              <a:xfrm>
                <a:off x="6945683" y="2047008"/>
                <a:ext cx="373671" cy="145731"/>
              </a:xfrm>
              <a:prstGeom prst="roundRect">
                <a:avLst>
                  <a:gd name="adj" fmla="val 50000"/>
                </a:avLst>
              </a:prstGeom>
              <a:solidFill>
                <a:srgbClr val="84BD06">
                  <a:lumMod val="75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35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pic>
          <p:nvPicPr>
            <p:cNvPr id="48" name="Graphique 125" descr="Homme">
              <a:extLst>
                <a:ext uri="{FF2B5EF4-FFF2-40B4-BE49-F238E27FC236}">
                  <a16:creationId xmlns:a16="http://schemas.microsoft.com/office/drawing/2014/main" id="{6C4400CA-2AA3-4470-9229-A4E5DBE5F1F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169246" y="2233323"/>
              <a:ext cx="465808" cy="465808"/>
            </a:xfrm>
            <a:prstGeom prst="rect">
              <a:avLst/>
            </a:prstGeom>
          </p:spPr>
        </p:pic>
        <p:pic>
          <p:nvPicPr>
            <p:cNvPr id="49" name="Graphique 126" descr="Homme">
              <a:extLst>
                <a:ext uri="{FF2B5EF4-FFF2-40B4-BE49-F238E27FC236}">
                  <a16:creationId xmlns:a16="http://schemas.microsoft.com/office/drawing/2014/main" id="{593CCB2B-A70F-4F98-A28C-E509C7670B9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560491" y="2233323"/>
              <a:ext cx="465808" cy="465808"/>
            </a:xfrm>
            <a:prstGeom prst="rect">
              <a:avLst/>
            </a:prstGeom>
          </p:spPr>
        </p:pic>
        <p:pic>
          <p:nvPicPr>
            <p:cNvPr id="50" name="Graphique 127" descr="Homme">
              <a:extLst>
                <a:ext uri="{FF2B5EF4-FFF2-40B4-BE49-F238E27FC236}">
                  <a16:creationId xmlns:a16="http://schemas.microsoft.com/office/drawing/2014/main" id="{CD132995-0464-4F1A-B21E-9D7C37DC360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690447" y="2233323"/>
              <a:ext cx="465808" cy="465808"/>
            </a:xfrm>
            <a:prstGeom prst="rect">
              <a:avLst/>
            </a:prstGeom>
          </p:spPr>
        </p:pic>
        <p:pic>
          <p:nvPicPr>
            <p:cNvPr id="51" name="Graphique 128" descr="Homme">
              <a:extLst>
                <a:ext uri="{FF2B5EF4-FFF2-40B4-BE49-F238E27FC236}">
                  <a16:creationId xmlns:a16="http://schemas.microsoft.com/office/drawing/2014/main" id="{733B9C7E-FD7D-4B19-AF08-4868B254121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299206" y="2233323"/>
              <a:ext cx="465808" cy="465808"/>
            </a:xfrm>
            <a:prstGeom prst="rect">
              <a:avLst/>
            </a:prstGeom>
          </p:spPr>
        </p:pic>
        <p:pic>
          <p:nvPicPr>
            <p:cNvPr id="52" name="Graphique 129" descr="Homme">
              <a:extLst>
                <a:ext uri="{FF2B5EF4-FFF2-40B4-BE49-F238E27FC236}">
                  <a16:creationId xmlns:a16="http://schemas.microsoft.com/office/drawing/2014/main" id="{8274FAA9-1B55-40BA-AE0D-34AA83AC0D8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3907961" y="2233323"/>
              <a:ext cx="465808" cy="465808"/>
            </a:xfrm>
            <a:prstGeom prst="rect">
              <a:avLst/>
            </a:prstGeom>
          </p:spPr>
        </p:pic>
        <p:pic>
          <p:nvPicPr>
            <p:cNvPr id="53" name="Graphique 130" descr="Homme">
              <a:extLst>
                <a:ext uri="{FF2B5EF4-FFF2-40B4-BE49-F238E27FC236}">
                  <a16:creationId xmlns:a16="http://schemas.microsoft.com/office/drawing/2014/main" id="{E2079139-5A3D-4458-9950-98EC43D1346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3516716" y="2233323"/>
              <a:ext cx="465808" cy="465808"/>
            </a:xfrm>
            <a:prstGeom prst="rect">
              <a:avLst/>
            </a:prstGeom>
          </p:spPr>
        </p:pic>
        <p:pic>
          <p:nvPicPr>
            <p:cNvPr id="54" name="Graphique 131" descr="Homme">
              <a:extLst>
                <a:ext uri="{FF2B5EF4-FFF2-40B4-BE49-F238E27FC236}">
                  <a16:creationId xmlns:a16="http://schemas.microsoft.com/office/drawing/2014/main" id="{31ECB41F-463B-44C6-91A7-D081C492315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125471" y="2233323"/>
              <a:ext cx="465808" cy="465808"/>
            </a:xfrm>
            <a:prstGeom prst="rect">
              <a:avLst/>
            </a:prstGeom>
          </p:spPr>
        </p:pic>
        <p:pic>
          <p:nvPicPr>
            <p:cNvPr id="55" name="Graphique 132" descr="Homme">
              <a:extLst>
                <a:ext uri="{FF2B5EF4-FFF2-40B4-BE49-F238E27FC236}">
                  <a16:creationId xmlns:a16="http://schemas.microsoft.com/office/drawing/2014/main" id="{023484DA-4AEB-4490-B6C2-D637F38699A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734226" y="2233323"/>
              <a:ext cx="465808" cy="465808"/>
            </a:xfrm>
            <a:prstGeom prst="rect">
              <a:avLst/>
            </a:prstGeom>
          </p:spPr>
        </p:pic>
        <p:pic>
          <p:nvPicPr>
            <p:cNvPr id="56" name="Graphique 133" descr="Homme">
              <a:extLst>
                <a:ext uri="{FF2B5EF4-FFF2-40B4-BE49-F238E27FC236}">
                  <a16:creationId xmlns:a16="http://schemas.microsoft.com/office/drawing/2014/main" id="{51D82BB1-C97D-4F08-B560-B67BF05008F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342981" y="2233323"/>
              <a:ext cx="465808" cy="465808"/>
            </a:xfrm>
            <a:prstGeom prst="rect">
              <a:avLst/>
            </a:prstGeom>
          </p:spPr>
        </p:pic>
        <p:pic>
          <p:nvPicPr>
            <p:cNvPr id="57" name="Graphique 134" descr="Homme">
              <a:extLst>
                <a:ext uri="{FF2B5EF4-FFF2-40B4-BE49-F238E27FC236}">
                  <a16:creationId xmlns:a16="http://schemas.microsoft.com/office/drawing/2014/main" id="{743120E2-8DB7-4B15-A32C-208EA91F867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951736" y="2233323"/>
              <a:ext cx="465808" cy="465808"/>
            </a:xfrm>
            <a:prstGeom prst="rect">
              <a:avLst/>
            </a:prstGeom>
          </p:spPr>
        </p:pic>
      </p:grpSp>
      <p:sp>
        <p:nvSpPr>
          <p:cNvPr id="70" name="Rectangle 69">
            <a:extLst>
              <a:ext uri="{FF2B5EF4-FFF2-40B4-BE49-F238E27FC236}">
                <a16:creationId xmlns:a16="http://schemas.microsoft.com/office/drawing/2014/main" id="{A2F73D25-65FC-419C-962B-8331B0F17143}"/>
              </a:ext>
            </a:extLst>
          </p:cNvPr>
          <p:cNvSpPr/>
          <p:nvPr/>
        </p:nvSpPr>
        <p:spPr>
          <a:xfrm>
            <a:off x="2148684" y="1894704"/>
            <a:ext cx="2876237" cy="44441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788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</a:rPr>
              <a:t>UTILISÉ PAR</a:t>
            </a:r>
          </a:p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5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</a:rPr>
              <a:t>6 CONSOMMATEURS SUR 10</a:t>
            </a: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D16A2D69-EEA4-4881-BC7B-B4713BC2B12E}"/>
              </a:ext>
            </a:extLst>
          </p:cNvPr>
          <p:cNvSpPr/>
          <p:nvPr/>
        </p:nvSpPr>
        <p:spPr>
          <a:xfrm>
            <a:off x="6363303" y="1907059"/>
            <a:ext cx="3158999" cy="4444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500" b="1" i="0" u="none" strike="noStrike" kern="1200" cap="none" spc="0" normalizeH="0" baseline="0" noProof="0">
                <a:ln>
                  <a:noFill/>
                </a:ln>
                <a:solidFill>
                  <a:srgbClr val="53565A"/>
                </a:solidFill>
                <a:effectLst/>
                <a:uLnTx/>
                <a:uFillTx/>
                <a:ea typeface="+mn-ea"/>
              </a:rPr>
              <a:t>PRÈS D’1 FRANÇAIS SUR 5 </a:t>
            </a:r>
          </a:p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788" b="0" i="0" u="none" strike="noStrike" kern="1200" cap="none" spc="0" normalizeH="0" baseline="0" noProof="0">
                <a:ln>
                  <a:noFill/>
                </a:ln>
                <a:solidFill>
                  <a:srgbClr val="53565A"/>
                </a:solidFill>
                <a:effectLst/>
                <a:uLnTx/>
                <a:uFillTx/>
                <a:ea typeface="+mn-ea"/>
              </a:rPr>
              <a:t>L’UTILISE AU MOINS UNE FOIS PAR MOIS  </a:t>
            </a: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39D155C3-3DF5-437A-ADAB-F228C059683C}"/>
              </a:ext>
            </a:extLst>
          </p:cNvPr>
          <p:cNvSpPr/>
          <p:nvPr/>
        </p:nvSpPr>
        <p:spPr>
          <a:xfrm>
            <a:off x="5818802" y="3813380"/>
            <a:ext cx="4060801" cy="4444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788" b="0" i="0" u="none" strike="noStrike" kern="1200" cap="none" spc="0" normalizeH="0" baseline="0" noProof="0">
                <a:ln>
                  <a:noFill/>
                </a:ln>
                <a:solidFill>
                  <a:srgbClr val="53565A"/>
                </a:solidFill>
                <a:effectLst/>
                <a:uLnTx/>
                <a:uFillTx/>
                <a:ea typeface="+mn-ea"/>
              </a:rPr>
              <a:t>L’IMPOSSIBILITÉ DE PAYER EN PLUSIEURS FOIS ENTRAINE</a:t>
            </a:r>
          </a:p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500" b="1" i="0" u="none" strike="noStrike" kern="1200" cap="none" spc="0" normalizeH="0" baseline="0" noProof="0">
                <a:ln>
                  <a:noFill/>
                </a:ln>
                <a:solidFill>
                  <a:srgbClr val="53565A"/>
                </a:solidFill>
                <a:effectLst/>
                <a:uLnTx/>
                <a:uFillTx/>
                <a:ea typeface="+mn-ea"/>
              </a:rPr>
              <a:t>L’ABANDON OU LE REPORT DE L’ACHAT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C83689C5-6EAF-491D-8195-B1B5E9BCA07D}"/>
              </a:ext>
            </a:extLst>
          </p:cNvPr>
          <p:cNvSpPr/>
          <p:nvPr/>
        </p:nvSpPr>
        <p:spPr>
          <a:xfrm>
            <a:off x="1626353" y="3729713"/>
            <a:ext cx="4084448" cy="5656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788" b="0" i="0" u="none" strike="noStrike" kern="1200" cap="none" spc="0" normalizeH="0" baseline="0" noProof="0">
                <a:ln>
                  <a:noFill/>
                </a:ln>
                <a:solidFill>
                  <a:srgbClr val="53565A"/>
                </a:solidFill>
                <a:effectLst/>
                <a:uLnTx/>
                <a:uFillTx/>
                <a:ea typeface="+mn-ea"/>
              </a:rPr>
              <a:t>LE PAIEMENT FRACTIONNÉ EST DÉTERMINANT </a:t>
            </a:r>
          </a:p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788" b="0" i="0" u="none" strike="noStrike" kern="1200" cap="none" spc="0" normalizeH="0" baseline="0" noProof="0">
                <a:ln>
                  <a:noFill/>
                </a:ln>
                <a:solidFill>
                  <a:srgbClr val="53565A"/>
                </a:solidFill>
                <a:effectLst/>
                <a:uLnTx/>
                <a:uFillTx/>
                <a:ea typeface="+mn-ea"/>
              </a:rPr>
              <a:t>DANS LE CHOIX D’UNE ENSEIGNE</a:t>
            </a:r>
          </a:p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500" b="1" i="0" u="none" strike="noStrike" kern="1200" cap="none" spc="0" normalizeH="0" baseline="0" noProof="0">
                <a:ln>
                  <a:noFill/>
                </a:ln>
                <a:solidFill>
                  <a:srgbClr val="53565A"/>
                </a:solidFill>
                <a:effectLst/>
                <a:uLnTx/>
                <a:uFillTx/>
                <a:ea typeface="+mn-ea"/>
              </a:rPr>
              <a:t>POUR 1 FRANÇAIS SUR 4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73DA253D-4FC9-4377-BF49-BF6ABCD7CD76}"/>
              </a:ext>
            </a:extLst>
          </p:cNvPr>
          <p:cNvSpPr/>
          <p:nvPr/>
        </p:nvSpPr>
        <p:spPr>
          <a:xfrm>
            <a:off x="1617562" y="5127023"/>
            <a:ext cx="4072459" cy="346249"/>
          </a:xfrm>
          <a:prstGeom prst="rect">
            <a:avLst/>
          </a:prstGeom>
        </p:spPr>
        <p:txBody>
          <a:bodyPr wrap="square" lIns="135000" rIns="135000">
            <a:spAutoFit/>
          </a:bodyPr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25" b="0" i="0" u="none" strike="noStrike" kern="1200" cap="none" spc="0" normalizeH="0" baseline="0" noProof="0">
                <a:ln>
                  <a:noFill/>
                </a:ln>
                <a:solidFill>
                  <a:srgbClr val="98999B"/>
                </a:solidFill>
                <a:effectLst/>
                <a:uLnTx/>
                <a:uFillTx/>
                <a:ea typeface="+mn-ea"/>
              </a:rPr>
              <a:t>Choisissez vous en priorité des enseignes qui proposent le paiement </a:t>
            </a:r>
          </a:p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25" b="0" i="0" u="none" strike="noStrike" kern="1200" cap="none" spc="0" normalizeH="0" baseline="0" noProof="0">
                <a:ln>
                  <a:noFill/>
                </a:ln>
                <a:solidFill>
                  <a:srgbClr val="98999B"/>
                </a:solidFill>
                <a:effectLst/>
                <a:uLnTx/>
                <a:uFillTx/>
                <a:ea typeface="+mn-ea"/>
              </a:rPr>
              <a:t>en plusieurs fois ? 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CE66D632-A9C2-48F8-B438-02F7C72BC143}"/>
              </a:ext>
            </a:extLst>
          </p:cNvPr>
          <p:cNvSpPr/>
          <p:nvPr/>
        </p:nvSpPr>
        <p:spPr>
          <a:xfrm>
            <a:off x="5818800" y="5186925"/>
            <a:ext cx="4060802" cy="346249"/>
          </a:xfrm>
          <a:prstGeom prst="rect">
            <a:avLst/>
          </a:prstGeom>
        </p:spPr>
        <p:txBody>
          <a:bodyPr wrap="square" lIns="135000" rIns="135000">
            <a:spAutoFit/>
          </a:bodyPr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25" b="0" i="0" u="none" strike="noStrike" kern="1200" cap="none" spc="0" normalizeH="0" baseline="0" noProof="0">
                <a:ln>
                  <a:noFill/>
                </a:ln>
                <a:solidFill>
                  <a:srgbClr val="98999B"/>
                </a:solidFill>
                <a:effectLst/>
                <a:uLnTx/>
                <a:uFillTx/>
                <a:ea typeface="+mn-ea"/>
              </a:rPr>
              <a:t>Si pour un achat, votre commerçant ne proposait pas de payer en plusieurs fois, quelle serait votre réaction ? </a:t>
            </a:r>
          </a:p>
        </p:txBody>
      </p:sp>
      <p:graphicFrame>
        <p:nvGraphicFramePr>
          <p:cNvPr id="76" name="Graphique 75">
            <a:extLst>
              <a:ext uri="{FF2B5EF4-FFF2-40B4-BE49-F238E27FC236}">
                <a16:creationId xmlns:a16="http://schemas.microsoft.com/office/drawing/2014/main" id="{0449275E-D94A-45B5-82F7-B8E909282C9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44432401"/>
              </p:ext>
            </p:extLst>
          </p:nvPr>
        </p:nvGraphicFramePr>
        <p:xfrm>
          <a:off x="6186783" y="2304583"/>
          <a:ext cx="1228825" cy="11909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pSp>
        <p:nvGrpSpPr>
          <p:cNvPr id="77" name="Groupe 76">
            <a:extLst>
              <a:ext uri="{FF2B5EF4-FFF2-40B4-BE49-F238E27FC236}">
                <a16:creationId xmlns:a16="http://schemas.microsoft.com/office/drawing/2014/main" id="{0B5873E1-F288-4BF0-9B8A-18B53134D168}"/>
              </a:ext>
            </a:extLst>
          </p:cNvPr>
          <p:cNvGrpSpPr/>
          <p:nvPr/>
        </p:nvGrpSpPr>
        <p:grpSpPr>
          <a:xfrm>
            <a:off x="6613611" y="2836645"/>
            <a:ext cx="259832" cy="259832"/>
            <a:chOff x="450376" y="822947"/>
            <a:chExt cx="436728" cy="436729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8" name="Ellipse 77">
              <a:extLst>
                <a:ext uri="{FF2B5EF4-FFF2-40B4-BE49-F238E27FC236}">
                  <a16:creationId xmlns:a16="http://schemas.microsoft.com/office/drawing/2014/main" id="{E527F728-B845-42C1-A4F1-2D4A6094DB5A}"/>
                </a:ext>
              </a:extLst>
            </p:cNvPr>
            <p:cNvSpPr/>
            <p:nvPr/>
          </p:nvSpPr>
          <p:spPr>
            <a:xfrm>
              <a:off x="450376" y="822947"/>
              <a:ext cx="436728" cy="436729"/>
            </a:xfrm>
            <a:prstGeom prst="ellipse">
              <a:avLst/>
            </a:prstGeom>
            <a:solidFill>
              <a:srgbClr val="FFFFFF"/>
            </a:solidFill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9" name="Forme libre : forme 79">
              <a:extLst>
                <a:ext uri="{FF2B5EF4-FFF2-40B4-BE49-F238E27FC236}">
                  <a16:creationId xmlns:a16="http://schemas.microsoft.com/office/drawing/2014/main" id="{135A04DB-0EB3-4D00-9B7B-E85ADA346E23}"/>
                </a:ext>
              </a:extLst>
            </p:cNvPr>
            <p:cNvSpPr/>
            <p:nvPr/>
          </p:nvSpPr>
          <p:spPr>
            <a:xfrm>
              <a:off x="450376" y="848648"/>
              <a:ext cx="120701" cy="385328"/>
            </a:xfrm>
            <a:custGeom>
              <a:avLst/>
              <a:gdLst>
                <a:gd name="connsiteX0" fmla="*/ 120701 w 120701"/>
                <a:gd name="connsiteY0" fmla="*/ 0 h 385328"/>
                <a:gd name="connsiteX1" fmla="*/ 120701 w 120701"/>
                <a:gd name="connsiteY1" fmla="*/ 385328 h 385328"/>
                <a:gd name="connsiteX2" fmla="*/ 63957 w 120701"/>
                <a:gd name="connsiteY2" fmla="*/ 347071 h 385328"/>
                <a:gd name="connsiteX3" fmla="*/ 0 w 120701"/>
                <a:gd name="connsiteY3" fmla="*/ 192664 h 385328"/>
                <a:gd name="connsiteX4" fmla="*/ 63957 w 120701"/>
                <a:gd name="connsiteY4" fmla="*/ 38257 h 385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701" h="385328">
                  <a:moveTo>
                    <a:pt x="120701" y="0"/>
                  </a:moveTo>
                  <a:lnTo>
                    <a:pt x="120701" y="385328"/>
                  </a:lnTo>
                  <a:lnTo>
                    <a:pt x="63957" y="347071"/>
                  </a:lnTo>
                  <a:cubicBezTo>
                    <a:pt x="24441" y="307555"/>
                    <a:pt x="0" y="252964"/>
                    <a:pt x="0" y="192664"/>
                  </a:cubicBezTo>
                  <a:cubicBezTo>
                    <a:pt x="0" y="132365"/>
                    <a:pt x="24441" y="77774"/>
                    <a:pt x="63957" y="38257"/>
                  </a:cubicBezTo>
                  <a:close/>
                </a:path>
              </a:pathLst>
            </a:custGeom>
            <a:solidFill>
              <a:srgbClr val="002B6F"/>
            </a:solidFill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0" name="Forme libre : forme 80">
              <a:extLst>
                <a:ext uri="{FF2B5EF4-FFF2-40B4-BE49-F238E27FC236}">
                  <a16:creationId xmlns:a16="http://schemas.microsoft.com/office/drawing/2014/main" id="{729095E8-77C3-49B3-A819-EEF06A794F05}"/>
                </a:ext>
              </a:extLst>
            </p:cNvPr>
            <p:cNvSpPr/>
            <p:nvPr/>
          </p:nvSpPr>
          <p:spPr>
            <a:xfrm>
              <a:off x="766403" y="848648"/>
              <a:ext cx="120701" cy="385328"/>
            </a:xfrm>
            <a:custGeom>
              <a:avLst/>
              <a:gdLst>
                <a:gd name="connsiteX0" fmla="*/ 0 w 120701"/>
                <a:gd name="connsiteY0" fmla="*/ 0 h 385328"/>
                <a:gd name="connsiteX1" fmla="*/ 56744 w 120701"/>
                <a:gd name="connsiteY1" fmla="*/ 38257 h 385328"/>
                <a:gd name="connsiteX2" fmla="*/ 120701 w 120701"/>
                <a:gd name="connsiteY2" fmla="*/ 192664 h 385328"/>
                <a:gd name="connsiteX3" fmla="*/ 56744 w 120701"/>
                <a:gd name="connsiteY3" fmla="*/ 347071 h 385328"/>
                <a:gd name="connsiteX4" fmla="*/ 0 w 120701"/>
                <a:gd name="connsiteY4" fmla="*/ 385328 h 385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701" h="385328">
                  <a:moveTo>
                    <a:pt x="0" y="0"/>
                  </a:moveTo>
                  <a:lnTo>
                    <a:pt x="56744" y="38257"/>
                  </a:lnTo>
                  <a:cubicBezTo>
                    <a:pt x="96260" y="77774"/>
                    <a:pt x="120701" y="132365"/>
                    <a:pt x="120701" y="192664"/>
                  </a:cubicBezTo>
                  <a:cubicBezTo>
                    <a:pt x="120701" y="252964"/>
                    <a:pt x="96260" y="307555"/>
                    <a:pt x="56744" y="347071"/>
                  </a:cubicBezTo>
                  <a:lnTo>
                    <a:pt x="0" y="385328"/>
                  </a:lnTo>
                  <a:close/>
                </a:path>
              </a:pathLst>
            </a:custGeom>
            <a:solidFill>
              <a:srgbClr val="C00000"/>
            </a:solidFill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81" name="Groupe 80">
            <a:extLst>
              <a:ext uri="{FF2B5EF4-FFF2-40B4-BE49-F238E27FC236}">
                <a16:creationId xmlns:a16="http://schemas.microsoft.com/office/drawing/2014/main" id="{2FE45BD5-597A-4AB8-A279-F63900B7B557}"/>
              </a:ext>
            </a:extLst>
          </p:cNvPr>
          <p:cNvGrpSpPr/>
          <p:nvPr/>
        </p:nvGrpSpPr>
        <p:grpSpPr>
          <a:xfrm>
            <a:off x="3301239" y="4250111"/>
            <a:ext cx="1019111" cy="987678"/>
            <a:chOff x="1529595" y="4022682"/>
            <a:chExt cx="1872810" cy="1815045"/>
          </a:xfrm>
        </p:grpSpPr>
        <p:graphicFrame>
          <p:nvGraphicFramePr>
            <p:cNvPr id="82" name="Graphique 81">
              <a:extLst>
                <a:ext uri="{FF2B5EF4-FFF2-40B4-BE49-F238E27FC236}">
                  <a16:creationId xmlns:a16="http://schemas.microsoft.com/office/drawing/2014/main" id="{2DE867A9-F4C7-4F34-A52E-F703E409DB85}"/>
                </a:ext>
              </a:extLst>
            </p:cNvPr>
            <p:cNvGraphicFramePr/>
            <p:nvPr/>
          </p:nvGraphicFramePr>
          <p:xfrm>
            <a:off x="1529595" y="4022682"/>
            <a:ext cx="1872810" cy="181504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8"/>
            </a:graphicData>
          </a:graphic>
        </p:graphicFrame>
        <p:grpSp>
          <p:nvGrpSpPr>
            <p:cNvPr id="83" name="Groupe 82">
              <a:extLst>
                <a:ext uri="{FF2B5EF4-FFF2-40B4-BE49-F238E27FC236}">
                  <a16:creationId xmlns:a16="http://schemas.microsoft.com/office/drawing/2014/main" id="{58684B5C-D1A3-4526-8771-25D3607CCD75}"/>
                </a:ext>
              </a:extLst>
            </p:cNvPr>
            <p:cNvGrpSpPr/>
            <p:nvPr/>
          </p:nvGrpSpPr>
          <p:grpSpPr>
            <a:xfrm>
              <a:off x="2265799" y="4732204"/>
              <a:ext cx="396000" cy="396000"/>
              <a:chOff x="450376" y="822948"/>
              <a:chExt cx="436728" cy="436728"/>
            </a:xfr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84" name="Ellipse 83">
                <a:extLst>
                  <a:ext uri="{FF2B5EF4-FFF2-40B4-BE49-F238E27FC236}">
                    <a16:creationId xmlns:a16="http://schemas.microsoft.com/office/drawing/2014/main" id="{41578555-2C8C-4379-89D4-984D6367F0D4}"/>
                  </a:ext>
                </a:extLst>
              </p:cNvPr>
              <p:cNvSpPr/>
              <p:nvPr/>
            </p:nvSpPr>
            <p:spPr>
              <a:xfrm>
                <a:off x="450376" y="822948"/>
                <a:ext cx="436728" cy="436728"/>
              </a:xfrm>
              <a:prstGeom prst="ellipse">
                <a:avLst/>
              </a:prstGeom>
              <a:solidFill>
                <a:srgbClr val="FFFFFF"/>
              </a:solidFill>
              <a:ln w="12700" cap="flat" cmpd="sng" algn="ctr">
                <a:solidFill>
                  <a:srgbClr val="FFFFF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35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85" name="Forme libre : forme 84">
                <a:extLst>
                  <a:ext uri="{FF2B5EF4-FFF2-40B4-BE49-F238E27FC236}">
                    <a16:creationId xmlns:a16="http://schemas.microsoft.com/office/drawing/2014/main" id="{60B86477-EEDB-4CFF-8B9D-B5F24F0F985F}"/>
                  </a:ext>
                </a:extLst>
              </p:cNvPr>
              <p:cNvSpPr/>
              <p:nvPr/>
            </p:nvSpPr>
            <p:spPr>
              <a:xfrm>
                <a:off x="450376" y="848648"/>
                <a:ext cx="120701" cy="385328"/>
              </a:xfrm>
              <a:custGeom>
                <a:avLst/>
                <a:gdLst>
                  <a:gd name="connsiteX0" fmla="*/ 120701 w 120701"/>
                  <a:gd name="connsiteY0" fmla="*/ 0 h 385328"/>
                  <a:gd name="connsiteX1" fmla="*/ 120701 w 120701"/>
                  <a:gd name="connsiteY1" fmla="*/ 385328 h 385328"/>
                  <a:gd name="connsiteX2" fmla="*/ 63957 w 120701"/>
                  <a:gd name="connsiteY2" fmla="*/ 347071 h 385328"/>
                  <a:gd name="connsiteX3" fmla="*/ 0 w 120701"/>
                  <a:gd name="connsiteY3" fmla="*/ 192664 h 385328"/>
                  <a:gd name="connsiteX4" fmla="*/ 63957 w 120701"/>
                  <a:gd name="connsiteY4" fmla="*/ 38257 h 3853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0701" h="385328">
                    <a:moveTo>
                      <a:pt x="120701" y="0"/>
                    </a:moveTo>
                    <a:lnTo>
                      <a:pt x="120701" y="385328"/>
                    </a:lnTo>
                    <a:lnTo>
                      <a:pt x="63957" y="347071"/>
                    </a:lnTo>
                    <a:cubicBezTo>
                      <a:pt x="24441" y="307555"/>
                      <a:pt x="0" y="252964"/>
                      <a:pt x="0" y="192664"/>
                    </a:cubicBezTo>
                    <a:cubicBezTo>
                      <a:pt x="0" y="132365"/>
                      <a:pt x="24441" y="77774"/>
                      <a:pt x="63957" y="38257"/>
                    </a:cubicBezTo>
                    <a:close/>
                  </a:path>
                </a:pathLst>
              </a:custGeom>
              <a:solidFill>
                <a:srgbClr val="002B6F"/>
              </a:solidFill>
              <a:ln w="12700" cap="flat" cmpd="sng" algn="ctr">
                <a:solidFill>
                  <a:srgbClr val="FFFFF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35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86" name="Forme libre : forme 85">
                <a:extLst>
                  <a:ext uri="{FF2B5EF4-FFF2-40B4-BE49-F238E27FC236}">
                    <a16:creationId xmlns:a16="http://schemas.microsoft.com/office/drawing/2014/main" id="{D7CC3AD4-6DDF-4E97-BEB7-B96FDB49BAE5}"/>
                  </a:ext>
                </a:extLst>
              </p:cNvPr>
              <p:cNvSpPr/>
              <p:nvPr/>
            </p:nvSpPr>
            <p:spPr>
              <a:xfrm>
                <a:off x="766403" y="848648"/>
                <a:ext cx="120701" cy="385328"/>
              </a:xfrm>
              <a:custGeom>
                <a:avLst/>
                <a:gdLst>
                  <a:gd name="connsiteX0" fmla="*/ 0 w 120701"/>
                  <a:gd name="connsiteY0" fmla="*/ 0 h 385328"/>
                  <a:gd name="connsiteX1" fmla="*/ 56744 w 120701"/>
                  <a:gd name="connsiteY1" fmla="*/ 38257 h 385328"/>
                  <a:gd name="connsiteX2" fmla="*/ 120701 w 120701"/>
                  <a:gd name="connsiteY2" fmla="*/ 192664 h 385328"/>
                  <a:gd name="connsiteX3" fmla="*/ 56744 w 120701"/>
                  <a:gd name="connsiteY3" fmla="*/ 347071 h 385328"/>
                  <a:gd name="connsiteX4" fmla="*/ 0 w 120701"/>
                  <a:gd name="connsiteY4" fmla="*/ 385328 h 3853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0701" h="385328">
                    <a:moveTo>
                      <a:pt x="0" y="0"/>
                    </a:moveTo>
                    <a:lnTo>
                      <a:pt x="56744" y="38257"/>
                    </a:lnTo>
                    <a:cubicBezTo>
                      <a:pt x="96260" y="77774"/>
                      <a:pt x="120701" y="132365"/>
                      <a:pt x="120701" y="192664"/>
                    </a:cubicBezTo>
                    <a:cubicBezTo>
                      <a:pt x="120701" y="252964"/>
                      <a:pt x="96260" y="307555"/>
                      <a:pt x="56744" y="347071"/>
                    </a:cubicBezTo>
                    <a:lnTo>
                      <a:pt x="0" y="385328"/>
                    </a:lnTo>
                    <a:close/>
                  </a:path>
                </a:pathLst>
              </a:custGeom>
              <a:solidFill>
                <a:srgbClr val="C00000"/>
              </a:solidFill>
              <a:ln w="12700" cap="flat" cmpd="sng" algn="ctr">
                <a:solidFill>
                  <a:srgbClr val="FFFFF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35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</p:grpSp>
      <p:graphicFrame>
        <p:nvGraphicFramePr>
          <p:cNvPr id="87" name="Graphique 86">
            <a:extLst>
              <a:ext uri="{FF2B5EF4-FFF2-40B4-BE49-F238E27FC236}">
                <a16:creationId xmlns:a16="http://schemas.microsoft.com/office/drawing/2014/main" id="{60CAB4B3-FAE4-4DBC-A892-1837078289D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43124145"/>
              </p:ext>
            </p:extLst>
          </p:nvPr>
        </p:nvGraphicFramePr>
        <p:xfrm>
          <a:off x="8448569" y="4171027"/>
          <a:ext cx="1135382" cy="11003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grpSp>
        <p:nvGrpSpPr>
          <p:cNvPr id="88" name="Groupe 87">
            <a:extLst>
              <a:ext uri="{FF2B5EF4-FFF2-40B4-BE49-F238E27FC236}">
                <a16:creationId xmlns:a16="http://schemas.microsoft.com/office/drawing/2014/main" id="{21CFB97F-0D98-48C6-BA9F-E2A00B0292D6}"/>
              </a:ext>
            </a:extLst>
          </p:cNvPr>
          <p:cNvGrpSpPr/>
          <p:nvPr/>
        </p:nvGrpSpPr>
        <p:grpSpPr>
          <a:xfrm>
            <a:off x="2642318" y="4328956"/>
            <a:ext cx="1100953" cy="265893"/>
            <a:chOff x="3783845" y="4349088"/>
            <a:chExt cx="1467937" cy="354524"/>
          </a:xfrm>
        </p:grpSpPr>
        <p:grpSp>
          <p:nvGrpSpPr>
            <p:cNvPr id="89" name="Groupe 88">
              <a:extLst>
                <a:ext uri="{FF2B5EF4-FFF2-40B4-BE49-F238E27FC236}">
                  <a16:creationId xmlns:a16="http://schemas.microsoft.com/office/drawing/2014/main" id="{C29FA0FD-27F4-4184-AE97-DD1C1D534FA2}"/>
                </a:ext>
              </a:extLst>
            </p:cNvPr>
            <p:cNvGrpSpPr/>
            <p:nvPr/>
          </p:nvGrpSpPr>
          <p:grpSpPr>
            <a:xfrm>
              <a:off x="3783845" y="4349088"/>
              <a:ext cx="447851" cy="354524"/>
              <a:chOff x="3648501" y="4349087"/>
              <a:chExt cx="583196" cy="461665"/>
            </a:xfrm>
          </p:grpSpPr>
          <p:sp>
            <p:nvSpPr>
              <p:cNvPr id="91" name="Rectangle 90">
                <a:extLst>
                  <a:ext uri="{FF2B5EF4-FFF2-40B4-BE49-F238E27FC236}">
                    <a16:creationId xmlns:a16="http://schemas.microsoft.com/office/drawing/2014/main" id="{DF6ED155-B0D0-41F1-9234-2EEDF17C828D}"/>
                  </a:ext>
                </a:extLst>
              </p:cNvPr>
              <p:cNvSpPr/>
              <p:nvPr/>
            </p:nvSpPr>
            <p:spPr>
              <a:xfrm>
                <a:off x="3648501" y="4349087"/>
                <a:ext cx="461665" cy="461665"/>
              </a:xfrm>
              <a:prstGeom prst="rect">
                <a:avLst/>
              </a:prstGeom>
              <a:solidFill>
                <a:srgbClr val="13C7F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35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92" name="Triangle rectangle 91">
                <a:extLst>
                  <a:ext uri="{FF2B5EF4-FFF2-40B4-BE49-F238E27FC236}">
                    <a16:creationId xmlns:a16="http://schemas.microsoft.com/office/drawing/2014/main" id="{49711E12-202E-4993-9530-7206B74E6B1D}"/>
                  </a:ext>
                </a:extLst>
              </p:cNvPr>
              <p:cNvSpPr/>
              <p:nvPr/>
            </p:nvSpPr>
            <p:spPr>
              <a:xfrm rot="5400000">
                <a:off x="4110167" y="4349087"/>
                <a:ext cx="121530" cy="121530"/>
              </a:xfrm>
              <a:prstGeom prst="rtTriangle">
                <a:avLst/>
              </a:prstGeom>
              <a:solidFill>
                <a:srgbClr val="13C7F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35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cxnSp>
          <p:nvCxnSpPr>
            <p:cNvPr id="90" name="Connecteur droit 89">
              <a:extLst>
                <a:ext uri="{FF2B5EF4-FFF2-40B4-BE49-F238E27FC236}">
                  <a16:creationId xmlns:a16="http://schemas.microsoft.com/office/drawing/2014/main" id="{4C99AAD7-670A-473B-8072-2B3E2DB0EC9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279782" y="4358197"/>
              <a:ext cx="972000" cy="1"/>
            </a:xfrm>
            <a:prstGeom prst="line">
              <a:avLst/>
            </a:prstGeom>
            <a:noFill/>
            <a:ln w="25400" cap="rnd" cmpd="sng" algn="ctr">
              <a:solidFill>
                <a:srgbClr val="13C7FF"/>
              </a:solidFill>
              <a:prstDash val="sysDot"/>
              <a:round/>
            </a:ln>
            <a:effectLst/>
          </p:spPr>
        </p:cxnSp>
      </p:grpSp>
      <p:grpSp>
        <p:nvGrpSpPr>
          <p:cNvPr id="93" name="Groupe 92">
            <a:extLst>
              <a:ext uri="{FF2B5EF4-FFF2-40B4-BE49-F238E27FC236}">
                <a16:creationId xmlns:a16="http://schemas.microsoft.com/office/drawing/2014/main" id="{DEBB2017-831B-4224-8270-D666631CFF20}"/>
              </a:ext>
            </a:extLst>
          </p:cNvPr>
          <p:cNvGrpSpPr/>
          <p:nvPr/>
        </p:nvGrpSpPr>
        <p:grpSpPr>
          <a:xfrm flipH="1">
            <a:off x="7104268" y="2743895"/>
            <a:ext cx="793797" cy="265893"/>
            <a:chOff x="3783845" y="4349088"/>
            <a:chExt cx="1058396" cy="354524"/>
          </a:xfrm>
        </p:grpSpPr>
        <p:grpSp>
          <p:nvGrpSpPr>
            <p:cNvPr id="94" name="Groupe 93">
              <a:extLst>
                <a:ext uri="{FF2B5EF4-FFF2-40B4-BE49-F238E27FC236}">
                  <a16:creationId xmlns:a16="http://schemas.microsoft.com/office/drawing/2014/main" id="{07202041-F4CE-461A-ABD3-607E55911C05}"/>
                </a:ext>
              </a:extLst>
            </p:cNvPr>
            <p:cNvGrpSpPr/>
            <p:nvPr/>
          </p:nvGrpSpPr>
          <p:grpSpPr>
            <a:xfrm>
              <a:off x="3783845" y="4349088"/>
              <a:ext cx="447851" cy="354524"/>
              <a:chOff x="3648501" y="4349087"/>
              <a:chExt cx="583196" cy="461665"/>
            </a:xfrm>
          </p:grpSpPr>
          <p:sp>
            <p:nvSpPr>
              <p:cNvPr id="96" name="Rectangle 95">
                <a:extLst>
                  <a:ext uri="{FF2B5EF4-FFF2-40B4-BE49-F238E27FC236}">
                    <a16:creationId xmlns:a16="http://schemas.microsoft.com/office/drawing/2014/main" id="{665B2D0E-EEED-43BC-AA99-E58605C7E024}"/>
                  </a:ext>
                </a:extLst>
              </p:cNvPr>
              <p:cNvSpPr/>
              <p:nvPr/>
            </p:nvSpPr>
            <p:spPr>
              <a:xfrm>
                <a:off x="3648501" y="4349087"/>
                <a:ext cx="461665" cy="461665"/>
              </a:xfrm>
              <a:prstGeom prst="rect">
                <a:avLst/>
              </a:prstGeom>
              <a:solidFill>
                <a:srgbClr val="13C7F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35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97" name="Triangle rectangle 96">
                <a:extLst>
                  <a:ext uri="{FF2B5EF4-FFF2-40B4-BE49-F238E27FC236}">
                    <a16:creationId xmlns:a16="http://schemas.microsoft.com/office/drawing/2014/main" id="{E7C69EFE-B6E8-415D-9BFE-FA14758D9BA5}"/>
                  </a:ext>
                </a:extLst>
              </p:cNvPr>
              <p:cNvSpPr/>
              <p:nvPr/>
            </p:nvSpPr>
            <p:spPr>
              <a:xfrm rot="5400000">
                <a:off x="4110167" y="4349088"/>
                <a:ext cx="121530" cy="121530"/>
              </a:xfrm>
              <a:prstGeom prst="rtTriangle">
                <a:avLst/>
              </a:prstGeom>
              <a:solidFill>
                <a:srgbClr val="13C7F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35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cxnSp>
          <p:nvCxnSpPr>
            <p:cNvPr id="95" name="Connecteur droit 94">
              <a:extLst>
                <a:ext uri="{FF2B5EF4-FFF2-40B4-BE49-F238E27FC236}">
                  <a16:creationId xmlns:a16="http://schemas.microsoft.com/office/drawing/2014/main" id="{90566D23-C0D6-4829-AD1F-449B381F5DE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266241" y="4358197"/>
              <a:ext cx="576000" cy="1"/>
            </a:xfrm>
            <a:prstGeom prst="line">
              <a:avLst/>
            </a:prstGeom>
            <a:noFill/>
            <a:ln w="25400" cap="rnd" cmpd="sng" algn="ctr">
              <a:solidFill>
                <a:srgbClr val="13C7FF"/>
              </a:solidFill>
              <a:prstDash val="sysDot"/>
              <a:round/>
            </a:ln>
            <a:effectLst/>
          </p:spPr>
        </p:cxnSp>
      </p:grpSp>
      <p:grpSp>
        <p:nvGrpSpPr>
          <p:cNvPr id="98" name="Groupe 97">
            <a:extLst>
              <a:ext uri="{FF2B5EF4-FFF2-40B4-BE49-F238E27FC236}">
                <a16:creationId xmlns:a16="http://schemas.microsoft.com/office/drawing/2014/main" id="{418FA73E-A73A-4346-B901-CD3996E7D3CE}"/>
              </a:ext>
            </a:extLst>
          </p:cNvPr>
          <p:cNvGrpSpPr/>
          <p:nvPr/>
        </p:nvGrpSpPr>
        <p:grpSpPr>
          <a:xfrm flipH="1">
            <a:off x="6850770" y="2396180"/>
            <a:ext cx="1050972" cy="265893"/>
            <a:chOff x="3783845" y="4349088"/>
            <a:chExt cx="1401296" cy="354524"/>
          </a:xfrm>
        </p:grpSpPr>
        <p:grpSp>
          <p:nvGrpSpPr>
            <p:cNvPr id="99" name="Groupe 98">
              <a:extLst>
                <a:ext uri="{FF2B5EF4-FFF2-40B4-BE49-F238E27FC236}">
                  <a16:creationId xmlns:a16="http://schemas.microsoft.com/office/drawing/2014/main" id="{572DCAC1-007B-4FB2-8A41-87F6AB7AE2F7}"/>
                </a:ext>
              </a:extLst>
            </p:cNvPr>
            <p:cNvGrpSpPr/>
            <p:nvPr/>
          </p:nvGrpSpPr>
          <p:grpSpPr>
            <a:xfrm>
              <a:off x="3783845" y="4349088"/>
              <a:ext cx="447851" cy="354524"/>
              <a:chOff x="3648501" y="4349087"/>
              <a:chExt cx="583196" cy="461665"/>
            </a:xfrm>
          </p:grpSpPr>
          <p:sp>
            <p:nvSpPr>
              <p:cNvPr id="101" name="Rectangle 100">
                <a:extLst>
                  <a:ext uri="{FF2B5EF4-FFF2-40B4-BE49-F238E27FC236}">
                    <a16:creationId xmlns:a16="http://schemas.microsoft.com/office/drawing/2014/main" id="{0ECE69B2-D328-4C9F-AC12-9DAA0381A4C8}"/>
                  </a:ext>
                </a:extLst>
              </p:cNvPr>
              <p:cNvSpPr/>
              <p:nvPr/>
            </p:nvSpPr>
            <p:spPr>
              <a:xfrm>
                <a:off x="3648501" y="4349087"/>
                <a:ext cx="461665" cy="461665"/>
              </a:xfrm>
              <a:prstGeom prst="rect">
                <a:avLst/>
              </a:prstGeom>
              <a:solidFill>
                <a:srgbClr val="84BD06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35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02" name="Triangle rectangle 101">
                <a:extLst>
                  <a:ext uri="{FF2B5EF4-FFF2-40B4-BE49-F238E27FC236}">
                    <a16:creationId xmlns:a16="http://schemas.microsoft.com/office/drawing/2014/main" id="{DFE05FA2-AF55-4E9F-B2C8-ED624A76647F}"/>
                  </a:ext>
                </a:extLst>
              </p:cNvPr>
              <p:cNvSpPr/>
              <p:nvPr/>
            </p:nvSpPr>
            <p:spPr>
              <a:xfrm rot="5400000">
                <a:off x="4110167" y="4349088"/>
                <a:ext cx="121530" cy="121530"/>
              </a:xfrm>
              <a:prstGeom prst="rtTriangle">
                <a:avLst/>
              </a:prstGeom>
              <a:solidFill>
                <a:srgbClr val="84BD06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35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cxnSp>
          <p:nvCxnSpPr>
            <p:cNvPr id="100" name="Connecteur droit 99">
              <a:extLst>
                <a:ext uri="{FF2B5EF4-FFF2-40B4-BE49-F238E27FC236}">
                  <a16:creationId xmlns:a16="http://schemas.microsoft.com/office/drawing/2014/main" id="{DA039988-6EE4-4EDB-B04A-AB9136BD8E0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249141" y="4370897"/>
              <a:ext cx="936000" cy="1"/>
            </a:xfrm>
            <a:prstGeom prst="line">
              <a:avLst/>
            </a:prstGeom>
            <a:noFill/>
            <a:ln w="25400" cap="rnd" cmpd="sng" algn="ctr">
              <a:solidFill>
                <a:srgbClr val="84BD06"/>
              </a:solidFill>
              <a:prstDash val="sysDot"/>
              <a:round/>
            </a:ln>
            <a:effectLst/>
          </p:spPr>
        </p:cxnSp>
      </p:grpSp>
      <p:grpSp>
        <p:nvGrpSpPr>
          <p:cNvPr id="103" name="Groupe 102">
            <a:extLst>
              <a:ext uri="{FF2B5EF4-FFF2-40B4-BE49-F238E27FC236}">
                <a16:creationId xmlns:a16="http://schemas.microsoft.com/office/drawing/2014/main" id="{2E8E9A77-C251-4DB1-A12D-E79347B0B677}"/>
              </a:ext>
            </a:extLst>
          </p:cNvPr>
          <p:cNvGrpSpPr/>
          <p:nvPr/>
        </p:nvGrpSpPr>
        <p:grpSpPr>
          <a:xfrm>
            <a:off x="7875164" y="4298087"/>
            <a:ext cx="938953" cy="243000"/>
            <a:chOff x="3783845" y="4349091"/>
            <a:chExt cx="1251937" cy="324000"/>
          </a:xfrm>
        </p:grpSpPr>
        <p:grpSp>
          <p:nvGrpSpPr>
            <p:cNvPr id="104" name="Groupe 103">
              <a:extLst>
                <a:ext uri="{FF2B5EF4-FFF2-40B4-BE49-F238E27FC236}">
                  <a16:creationId xmlns:a16="http://schemas.microsoft.com/office/drawing/2014/main" id="{813E6A3A-2CA8-4DB6-8A15-4FE35BA8E96A}"/>
                </a:ext>
              </a:extLst>
            </p:cNvPr>
            <p:cNvGrpSpPr/>
            <p:nvPr/>
          </p:nvGrpSpPr>
          <p:grpSpPr>
            <a:xfrm>
              <a:off x="3783845" y="4349091"/>
              <a:ext cx="447851" cy="324000"/>
              <a:chOff x="3648501" y="4349087"/>
              <a:chExt cx="583196" cy="421916"/>
            </a:xfrm>
          </p:grpSpPr>
          <p:sp>
            <p:nvSpPr>
              <p:cNvPr id="106" name="Rectangle 105">
                <a:extLst>
                  <a:ext uri="{FF2B5EF4-FFF2-40B4-BE49-F238E27FC236}">
                    <a16:creationId xmlns:a16="http://schemas.microsoft.com/office/drawing/2014/main" id="{9185B3C7-79AD-44C5-9CA5-922E77F08AF1}"/>
                  </a:ext>
                </a:extLst>
              </p:cNvPr>
              <p:cNvSpPr/>
              <p:nvPr/>
            </p:nvSpPr>
            <p:spPr>
              <a:xfrm>
                <a:off x="3648501" y="4349087"/>
                <a:ext cx="461665" cy="421916"/>
              </a:xfrm>
              <a:prstGeom prst="rect">
                <a:avLst/>
              </a:prstGeom>
              <a:solidFill>
                <a:srgbClr val="13C7F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35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07" name="Triangle rectangle 106">
                <a:extLst>
                  <a:ext uri="{FF2B5EF4-FFF2-40B4-BE49-F238E27FC236}">
                    <a16:creationId xmlns:a16="http://schemas.microsoft.com/office/drawing/2014/main" id="{4E68A355-B7CC-4313-AF58-446576E46B61}"/>
                  </a:ext>
                </a:extLst>
              </p:cNvPr>
              <p:cNvSpPr/>
              <p:nvPr/>
            </p:nvSpPr>
            <p:spPr>
              <a:xfrm rot="5400000">
                <a:off x="4110167" y="4349088"/>
                <a:ext cx="121530" cy="121530"/>
              </a:xfrm>
              <a:prstGeom prst="rtTriangle">
                <a:avLst/>
              </a:prstGeom>
              <a:solidFill>
                <a:srgbClr val="13C7F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35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cxnSp>
          <p:nvCxnSpPr>
            <p:cNvPr id="105" name="Connecteur droit 104">
              <a:extLst>
                <a:ext uri="{FF2B5EF4-FFF2-40B4-BE49-F238E27FC236}">
                  <a16:creationId xmlns:a16="http://schemas.microsoft.com/office/drawing/2014/main" id="{404FCA4D-79E3-4ACC-ACFD-76077C5EF99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279782" y="4370897"/>
              <a:ext cx="756000" cy="1"/>
            </a:xfrm>
            <a:prstGeom prst="line">
              <a:avLst/>
            </a:prstGeom>
            <a:noFill/>
            <a:ln w="25400" cap="rnd" cmpd="sng" algn="ctr">
              <a:solidFill>
                <a:srgbClr val="13C7FF"/>
              </a:solidFill>
              <a:prstDash val="sysDot"/>
              <a:round/>
            </a:ln>
            <a:effectLst/>
          </p:spPr>
        </p:cxnSp>
      </p:grpSp>
      <p:sp>
        <p:nvSpPr>
          <p:cNvPr id="108" name="Rectangle 107">
            <a:extLst>
              <a:ext uri="{FF2B5EF4-FFF2-40B4-BE49-F238E27FC236}">
                <a16:creationId xmlns:a16="http://schemas.microsoft.com/office/drawing/2014/main" id="{3DA6EAA0-E321-4A08-AB06-726B61144151}"/>
              </a:ext>
            </a:extLst>
          </p:cNvPr>
          <p:cNvSpPr/>
          <p:nvPr/>
        </p:nvSpPr>
        <p:spPr>
          <a:xfrm>
            <a:off x="6861030" y="4513926"/>
            <a:ext cx="679667" cy="259061"/>
          </a:xfrm>
          <a:prstGeom prst="rect">
            <a:avLst/>
          </a:prstGeom>
          <a:solidFill>
            <a:srgbClr val="FFFFFF">
              <a:lumMod val="9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E9B9ABD5-BE4A-4B7D-B338-B68126E60467}"/>
              </a:ext>
            </a:extLst>
          </p:cNvPr>
          <p:cNvSpPr/>
          <p:nvPr/>
        </p:nvSpPr>
        <p:spPr>
          <a:xfrm>
            <a:off x="6861030" y="4890015"/>
            <a:ext cx="679667" cy="259061"/>
          </a:xfrm>
          <a:prstGeom prst="rect">
            <a:avLst/>
          </a:prstGeom>
          <a:solidFill>
            <a:srgbClr val="FFFFFF">
              <a:lumMod val="9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E13E1806-04DF-449F-A1B1-8949FFBD9815}"/>
              </a:ext>
            </a:extLst>
          </p:cNvPr>
          <p:cNvSpPr/>
          <p:nvPr/>
        </p:nvSpPr>
        <p:spPr>
          <a:xfrm>
            <a:off x="8088964" y="2395021"/>
            <a:ext cx="1074476" cy="267052"/>
          </a:xfrm>
          <a:prstGeom prst="rect">
            <a:avLst/>
          </a:prstGeom>
          <a:solidFill>
            <a:srgbClr val="84BD0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788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 CHAQUE FOIS</a:t>
            </a:r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403D4B2A-1153-47DF-AC0E-ADC60AC6B5EA}"/>
              </a:ext>
            </a:extLst>
          </p:cNvPr>
          <p:cNvSpPr/>
          <p:nvPr/>
        </p:nvSpPr>
        <p:spPr>
          <a:xfrm>
            <a:off x="8088964" y="2740295"/>
            <a:ext cx="1074476" cy="269493"/>
          </a:xfrm>
          <a:prstGeom prst="rect">
            <a:avLst/>
          </a:prstGeom>
          <a:solidFill>
            <a:srgbClr val="13C7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788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PARFOIS </a:t>
            </a:r>
          </a:p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(1-2 / MOIS)</a:t>
            </a:r>
            <a:endParaRPr kumimoji="0" lang="fr-FR" sz="788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12" name="ZoneTexte 111">
            <a:extLst>
              <a:ext uri="{FF2B5EF4-FFF2-40B4-BE49-F238E27FC236}">
                <a16:creationId xmlns:a16="http://schemas.microsoft.com/office/drawing/2014/main" id="{FF57D3B7-CEDB-47A1-93BC-C977FC5CD951}"/>
              </a:ext>
            </a:extLst>
          </p:cNvPr>
          <p:cNvSpPr txBox="1"/>
          <p:nvPr/>
        </p:nvSpPr>
        <p:spPr>
          <a:xfrm>
            <a:off x="7600851" y="2424560"/>
            <a:ext cx="38183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</a:rPr>
              <a:t>10</a:t>
            </a:r>
            <a:r>
              <a:rPr kumimoji="0" lang="fr-FR" sz="900" b="1" i="0" u="none" strike="noStrike" kern="1200" cap="none" spc="0" normalizeH="0" baseline="3000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</a:rPr>
              <a:t>%</a:t>
            </a:r>
          </a:p>
        </p:txBody>
      </p:sp>
      <p:sp>
        <p:nvSpPr>
          <p:cNvPr id="113" name="ZoneTexte 112">
            <a:extLst>
              <a:ext uri="{FF2B5EF4-FFF2-40B4-BE49-F238E27FC236}">
                <a16:creationId xmlns:a16="http://schemas.microsoft.com/office/drawing/2014/main" id="{8EE15D29-2578-4413-A43B-4FAE4F98886A}"/>
              </a:ext>
            </a:extLst>
          </p:cNvPr>
          <p:cNvSpPr txBox="1"/>
          <p:nvPr/>
        </p:nvSpPr>
        <p:spPr>
          <a:xfrm>
            <a:off x="7635848" y="2772485"/>
            <a:ext cx="31771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</a:rPr>
              <a:t>9</a:t>
            </a:r>
            <a:r>
              <a:rPr kumimoji="0" lang="fr-FR" sz="900" b="1" i="0" u="none" strike="noStrike" kern="1200" cap="none" spc="0" normalizeH="0" baseline="3000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</a:rPr>
              <a:t>%</a:t>
            </a:r>
          </a:p>
        </p:txBody>
      </p:sp>
      <p:sp>
        <p:nvSpPr>
          <p:cNvPr id="114" name="ZoneTexte 113">
            <a:extLst>
              <a:ext uri="{FF2B5EF4-FFF2-40B4-BE49-F238E27FC236}">
                <a16:creationId xmlns:a16="http://schemas.microsoft.com/office/drawing/2014/main" id="{5D6D7655-FD7C-4647-9291-2A169488886C}"/>
              </a:ext>
            </a:extLst>
          </p:cNvPr>
          <p:cNvSpPr txBox="1"/>
          <p:nvPr/>
        </p:nvSpPr>
        <p:spPr>
          <a:xfrm>
            <a:off x="2618602" y="4355074"/>
            <a:ext cx="38183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</a:rPr>
              <a:t>30</a:t>
            </a:r>
            <a:r>
              <a:rPr kumimoji="0" lang="fr-FR" sz="900" b="1" i="0" u="none" strike="noStrike" kern="1200" cap="none" spc="0" normalizeH="0" baseline="3000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</a:rPr>
              <a:t>%</a:t>
            </a:r>
          </a:p>
        </p:txBody>
      </p:sp>
      <p:sp>
        <p:nvSpPr>
          <p:cNvPr id="115" name="ZoneTexte 114">
            <a:extLst>
              <a:ext uri="{FF2B5EF4-FFF2-40B4-BE49-F238E27FC236}">
                <a16:creationId xmlns:a16="http://schemas.microsoft.com/office/drawing/2014/main" id="{05694651-B090-48AB-9E99-16276ADCDBBA}"/>
              </a:ext>
            </a:extLst>
          </p:cNvPr>
          <p:cNvSpPr txBox="1"/>
          <p:nvPr/>
        </p:nvSpPr>
        <p:spPr>
          <a:xfrm>
            <a:off x="7851113" y="4315711"/>
            <a:ext cx="38183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</a:rPr>
              <a:t>48</a:t>
            </a:r>
            <a:r>
              <a:rPr kumimoji="0" lang="fr-FR" sz="900" b="1" i="0" u="none" strike="noStrike" kern="1200" cap="none" spc="0" normalizeH="0" baseline="3000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</a:rPr>
              <a:t>%</a:t>
            </a:r>
          </a:p>
        </p:txBody>
      </p:sp>
      <p:sp>
        <p:nvSpPr>
          <p:cNvPr id="116" name="ZoneTexte 115">
            <a:extLst>
              <a:ext uri="{FF2B5EF4-FFF2-40B4-BE49-F238E27FC236}">
                <a16:creationId xmlns:a16="http://schemas.microsoft.com/office/drawing/2014/main" id="{BBBD9DFD-2B83-44F3-BA6B-7B0583286621}"/>
              </a:ext>
            </a:extLst>
          </p:cNvPr>
          <p:cNvSpPr txBox="1"/>
          <p:nvPr/>
        </p:nvSpPr>
        <p:spPr>
          <a:xfrm>
            <a:off x="7541268" y="4296289"/>
            <a:ext cx="381836" cy="2308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marL="0" marR="0" lvl="0" indent="0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>
                <a:ln>
                  <a:noFill/>
                </a:ln>
                <a:solidFill>
                  <a:srgbClr val="53565A"/>
                </a:solidFill>
                <a:effectLst/>
                <a:uLnTx/>
                <a:uFillTx/>
                <a:ea typeface="+mn-ea"/>
              </a:rPr>
              <a:t>22</a:t>
            </a:r>
            <a:r>
              <a:rPr kumimoji="0" lang="fr-FR" sz="900" b="1" i="0" u="none" strike="noStrike" kern="1200" cap="none" spc="0" normalizeH="0" baseline="30000" noProof="0">
                <a:ln>
                  <a:noFill/>
                </a:ln>
                <a:solidFill>
                  <a:srgbClr val="53565A"/>
                </a:solidFill>
                <a:effectLst/>
                <a:uLnTx/>
                <a:uFillTx/>
                <a:ea typeface="+mn-ea"/>
              </a:rPr>
              <a:t>%</a:t>
            </a:r>
          </a:p>
        </p:txBody>
      </p:sp>
      <p:sp>
        <p:nvSpPr>
          <p:cNvPr id="117" name="ZoneTexte 116">
            <a:extLst>
              <a:ext uri="{FF2B5EF4-FFF2-40B4-BE49-F238E27FC236}">
                <a16:creationId xmlns:a16="http://schemas.microsoft.com/office/drawing/2014/main" id="{3203E22F-9131-4438-8138-A4E6DD630F33}"/>
              </a:ext>
            </a:extLst>
          </p:cNvPr>
          <p:cNvSpPr txBox="1"/>
          <p:nvPr/>
        </p:nvSpPr>
        <p:spPr>
          <a:xfrm>
            <a:off x="7541268" y="4592454"/>
            <a:ext cx="381836" cy="2308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marL="0" marR="0" lvl="0" indent="0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>
                <a:ln>
                  <a:noFill/>
                </a:ln>
                <a:solidFill>
                  <a:srgbClr val="53565A"/>
                </a:solidFill>
                <a:effectLst/>
                <a:uLnTx/>
                <a:uFillTx/>
                <a:ea typeface="+mn-ea"/>
              </a:rPr>
              <a:t>16</a:t>
            </a:r>
            <a:r>
              <a:rPr kumimoji="0" lang="fr-FR" sz="900" b="1" i="0" u="none" strike="noStrike" kern="1200" cap="none" spc="0" normalizeH="0" baseline="30000" noProof="0">
                <a:ln>
                  <a:noFill/>
                </a:ln>
                <a:solidFill>
                  <a:srgbClr val="53565A"/>
                </a:solidFill>
                <a:effectLst/>
                <a:uLnTx/>
                <a:uFillTx/>
                <a:ea typeface="+mn-ea"/>
              </a:rPr>
              <a:t>%</a:t>
            </a:r>
          </a:p>
        </p:txBody>
      </p:sp>
      <p:sp>
        <p:nvSpPr>
          <p:cNvPr id="118" name="ZoneTexte 117">
            <a:extLst>
              <a:ext uri="{FF2B5EF4-FFF2-40B4-BE49-F238E27FC236}">
                <a16:creationId xmlns:a16="http://schemas.microsoft.com/office/drawing/2014/main" id="{896357A6-B9A5-438D-B471-6A3646DA1246}"/>
              </a:ext>
            </a:extLst>
          </p:cNvPr>
          <p:cNvSpPr txBox="1"/>
          <p:nvPr/>
        </p:nvSpPr>
        <p:spPr>
          <a:xfrm>
            <a:off x="7540697" y="4898145"/>
            <a:ext cx="381836" cy="2308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marL="0" marR="0" lvl="0" indent="0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>
                <a:ln>
                  <a:noFill/>
                </a:ln>
                <a:solidFill>
                  <a:srgbClr val="53565A"/>
                </a:solidFill>
                <a:effectLst/>
                <a:uLnTx/>
                <a:uFillTx/>
                <a:ea typeface="+mn-ea"/>
              </a:rPr>
              <a:t>10</a:t>
            </a:r>
            <a:r>
              <a:rPr kumimoji="0" lang="fr-FR" sz="900" b="1" i="0" u="none" strike="noStrike" kern="1200" cap="none" spc="0" normalizeH="0" baseline="30000" noProof="0">
                <a:ln>
                  <a:noFill/>
                </a:ln>
                <a:solidFill>
                  <a:srgbClr val="53565A"/>
                </a:solidFill>
                <a:effectLst/>
                <a:uLnTx/>
                <a:uFillTx/>
                <a:ea typeface="+mn-ea"/>
              </a:rPr>
              <a:t>%</a:t>
            </a:r>
          </a:p>
        </p:txBody>
      </p:sp>
      <p:sp>
        <p:nvSpPr>
          <p:cNvPr id="119" name="ZoneTexte 118">
            <a:extLst>
              <a:ext uri="{FF2B5EF4-FFF2-40B4-BE49-F238E27FC236}">
                <a16:creationId xmlns:a16="http://schemas.microsoft.com/office/drawing/2014/main" id="{4A7F1EB7-C4BF-4289-8AEB-AF912B0B54E7}"/>
              </a:ext>
            </a:extLst>
          </p:cNvPr>
          <p:cNvSpPr txBox="1"/>
          <p:nvPr/>
        </p:nvSpPr>
        <p:spPr>
          <a:xfrm>
            <a:off x="6484131" y="4290205"/>
            <a:ext cx="1056567" cy="243000"/>
          </a:xfrm>
          <a:prstGeom prst="rect">
            <a:avLst/>
          </a:prstGeom>
          <a:solidFill>
            <a:srgbClr val="FFFFFF">
              <a:lumMod val="75000"/>
            </a:srgbClr>
          </a:solidFill>
        </p:spPr>
        <p:txBody>
          <a:bodyPr wrap="square" lIns="27000" tIns="27000" rIns="27000" bIns="27000" rtlCol="0" anchor="ctr">
            <a:noAutofit/>
          </a:bodyPr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53565A"/>
                </a:solidFill>
                <a:effectLst/>
                <a:uLnTx/>
                <a:uFillTx/>
                <a:ea typeface="+mn-ea"/>
              </a:rPr>
              <a:t>Vous reporteriez </a:t>
            </a:r>
          </a:p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53565A"/>
                </a:solidFill>
                <a:effectLst/>
                <a:uLnTx/>
                <a:uFillTx/>
                <a:ea typeface="+mn-ea"/>
              </a:rPr>
              <a:t>votre achat à plus tard</a:t>
            </a:r>
          </a:p>
        </p:txBody>
      </p:sp>
      <p:sp>
        <p:nvSpPr>
          <p:cNvPr id="120" name="ZoneTexte 119">
            <a:extLst>
              <a:ext uri="{FF2B5EF4-FFF2-40B4-BE49-F238E27FC236}">
                <a16:creationId xmlns:a16="http://schemas.microsoft.com/office/drawing/2014/main" id="{CF640FB2-9E72-440F-B0D2-42FC26D3D00E}"/>
              </a:ext>
            </a:extLst>
          </p:cNvPr>
          <p:cNvSpPr txBox="1"/>
          <p:nvPr/>
        </p:nvSpPr>
        <p:spPr>
          <a:xfrm>
            <a:off x="6488525" y="4586371"/>
            <a:ext cx="1056567" cy="243000"/>
          </a:xfrm>
          <a:prstGeom prst="rect">
            <a:avLst/>
          </a:prstGeom>
          <a:solidFill>
            <a:srgbClr val="FFFFFF">
              <a:lumMod val="75000"/>
            </a:srgbClr>
          </a:solidFill>
        </p:spPr>
        <p:txBody>
          <a:bodyPr wrap="square" lIns="27000" tIns="27000" rIns="27000" bIns="27000" rtlCol="0" anchor="ctr">
            <a:noAutofit/>
          </a:bodyPr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53565A"/>
                </a:solidFill>
                <a:effectLst/>
                <a:uLnTx/>
                <a:uFillTx/>
                <a:ea typeface="+mn-ea"/>
              </a:rPr>
              <a:t>Vous effectueriez votre achat dans une autre enseigne</a:t>
            </a:r>
          </a:p>
        </p:txBody>
      </p:sp>
      <p:sp>
        <p:nvSpPr>
          <p:cNvPr id="121" name="ZoneTexte 120">
            <a:extLst>
              <a:ext uri="{FF2B5EF4-FFF2-40B4-BE49-F238E27FC236}">
                <a16:creationId xmlns:a16="http://schemas.microsoft.com/office/drawing/2014/main" id="{6CCD44C3-B382-45A7-8076-28D211B88EC6}"/>
              </a:ext>
            </a:extLst>
          </p:cNvPr>
          <p:cNvSpPr txBox="1"/>
          <p:nvPr/>
        </p:nvSpPr>
        <p:spPr>
          <a:xfrm>
            <a:off x="6488525" y="4892061"/>
            <a:ext cx="1056567" cy="243000"/>
          </a:xfrm>
          <a:prstGeom prst="rect">
            <a:avLst/>
          </a:prstGeom>
          <a:solidFill>
            <a:srgbClr val="FFFFFF">
              <a:lumMod val="75000"/>
            </a:srgbClr>
          </a:solidFill>
        </p:spPr>
        <p:txBody>
          <a:bodyPr wrap="square" lIns="27000" tIns="27000" rIns="27000" bIns="27000" rtlCol="0" anchor="ctr">
            <a:noAutofit/>
          </a:bodyPr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53565A"/>
                </a:solidFill>
                <a:effectLst/>
                <a:uLnTx/>
                <a:uFillTx/>
                <a:ea typeface="+mn-ea"/>
              </a:rPr>
              <a:t>Vous renonceriez </a:t>
            </a:r>
          </a:p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53565A"/>
                </a:solidFill>
                <a:effectLst/>
                <a:uLnTx/>
                <a:uFillTx/>
                <a:ea typeface="+mn-ea"/>
              </a:rPr>
              <a:t>à votre achat</a:t>
            </a:r>
          </a:p>
        </p:txBody>
      </p:sp>
      <p:sp>
        <p:nvSpPr>
          <p:cNvPr id="122" name="Espace réservé du texte 4"/>
          <p:cNvSpPr txBox="1">
            <a:spLocks/>
          </p:cNvSpPr>
          <p:nvPr/>
        </p:nvSpPr>
        <p:spPr>
          <a:xfrm>
            <a:off x="1617562" y="1336956"/>
            <a:ext cx="7704098" cy="288032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265113" indent="-265113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b="1">
                <a:solidFill>
                  <a:srgbClr val="C00000"/>
                </a:solidFill>
              </a:rPr>
              <a:t>Un « must have » pour les commerçants en complément de la monétique...</a:t>
            </a:r>
            <a:endParaRPr lang="fr-FR" sz="1400" b="1" dirty="0">
              <a:solidFill>
                <a:srgbClr val="C00000"/>
              </a:solidFill>
            </a:endParaRPr>
          </a:p>
        </p:txBody>
      </p:sp>
      <p:sp>
        <p:nvSpPr>
          <p:cNvPr id="123" name="Espace réservé du texte 4"/>
          <p:cNvSpPr txBox="1">
            <a:spLocks/>
          </p:cNvSpPr>
          <p:nvPr/>
        </p:nvSpPr>
        <p:spPr>
          <a:xfrm>
            <a:off x="3875244" y="5771184"/>
            <a:ext cx="6428976" cy="28803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None/>
              <a:defRPr sz="1600" b="0" i="0" kern="1200" baseline="0">
                <a:solidFill>
                  <a:srgbClr val="4D699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mbol" panose="05050102010706020507" pitchFamily="18" charset="2"/>
              <a:buNone/>
              <a:defRPr sz="1200" b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Courier New" panose="02070309020205020404" pitchFamily="49" charset="0"/>
              <a:buNone/>
              <a:defRPr sz="1200" b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200" b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b="0" kern="120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b="1" dirty="0">
                <a:solidFill>
                  <a:srgbClr val="C00000"/>
                </a:solidFill>
              </a:rPr>
              <a:t>.... et indispensable pour certaines activités (vente de meubles, garages,...)</a:t>
            </a:r>
          </a:p>
        </p:txBody>
      </p:sp>
    </p:spTree>
    <p:extLst>
      <p:ext uri="{BB962C8B-B14F-4D97-AF65-F5344CB8AC3E}">
        <p14:creationId xmlns:p14="http://schemas.microsoft.com/office/powerpoint/2010/main" val="16761662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937" y="192815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itre 2"/>
          <p:cNvSpPr txBox="1">
            <a:spLocks/>
          </p:cNvSpPr>
          <p:nvPr/>
        </p:nvSpPr>
        <p:spPr>
          <a:xfrm>
            <a:off x="3203575" y="390665"/>
            <a:ext cx="7910077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defRPr/>
            </a:pPr>
            <a:r>
              <a:rPr lang="fr-FR" sz="2000" spc="30" dirty="0">
                <a:latin typeface="Montserrat Black" panose="00000A00000000000000" pitchFamily="2" charset="0"/>
              </a:rPr>
              <a:t>Détail de l’offre 3x4x </a:t>
            </a:r>
            <a:r>
              <a:rPr lang="fr-FR" sz="2000" spc="30" dirty="0" err="1">
                <a:latin typeface="Montserrat Black" panose="00000A00000000000000" pitchFamily="2" charset="0"/>
              </a:rPr>
              <a:t>oney</a:t>
            </a:r>
            <a:r>
              <a:rPr lang="fr-FR" sz="2000" spc="30" dirty="0">
                <a:latin typeface="Montserrat Black" panose="00000A00000000000000" pitchFamily="2" charset="0"/>
              </a:rPr>
              <a:t> </a:t>
            </a:r>
            <a:r>
              <a:rPr lang="fr-FR" sz="2000" spc="30" dirty="0" err="1">
                <a:latin typeface="Montserrat Black" panose="00000A00000000000000" pitchFamily="2" charset="0"/>
              </a:rPr>
              <a:t>proximite</a:t>
            </a:r>
            <a:endParaRPr lang="fr-FR" sz="2000" spc="30" dirty="0">
              <a:latin typeface="Montserrat Black" panose="00000A00000000000000" pitchFamily="2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14FF726-A99E-428A-95D0-F89373C3A1A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87290" b="79528"/>
          <a:stretch/>
        </p:blipFill>
        <p:spPr>
          <a:xfrm>
            <a:off x="8963168" y="1082746"/>
            <a:ext cx="753217" cy="8890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DB38DDF-A6A1-4FAE-920D-E7FC05EE3622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61384" y="2449706"/>
            <a:ext cx="2593921" cy="3048000"/>
          </a:xfrm>
          <a:prstGeom prst="rect">
            <a:avLst/>
          </a:prstGeom>
          <a:ln>
            <a:noFill/>
          </a:ln>
        </p:spPr>
      </p:pic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41AA1190-D123-4319-88BF-C1E998DD5018}"/>
              </a:ext>
            </a:extLst>
          </p:cNvPr>
          <p:cNvCxnSpPr>
            <a:cxnSpLocks/>
          </p:cNvCxnSpPr>
          <p:nvPr/>
        </p:nvCxnSpPr>
        <p:spPr>
          <a:xfrm flipV="1">
            <a:off x="7791935" y="2223378"/>
            <a:ext cx="0" cy="2896154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Image 11">
            <a:extLst>
              <a:ext uri="{FF2B5EF4-FFF2-40B4-BE49-F238E27FC236}">
                <a16:creationId xmlns:a16="http://schemas.microsoft.com/office/drawing/2014/main" id="{C6BB4258-A06A-4DB1-8149-5CD9D2946D8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93953" y="5518570"/>
            <a:ext cx="2247526" cy="185280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F1390C11-2DB3-4837-AFF1-9A593BCD694D}"/>
              </a:ext>
            </a:extLst>
          </p:cNvPr>
          <p:cNvSpPr txBox="1"/>
          <p:nvPr/>
        </p:nvSpPr>
        <p:spPr>
          <a:xfrm>
            <a:off x="8147335" y="1933331"/>
            <a:ext cx="25407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FF0000"/>
                </a:solidFill>
              </a:rPr>
              <a:t>Parcours de l’acheteur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316BF4F9-4C52-484B-A413-F108DC579BEC}"/>
              </a:ext>
            </a:extLst>
          </p:cNvPr>
          <p:cNvSpPr txBox="1"/>
          <p:nvPr/>
        </p:nvSpPr>
        <p:spPr>
          <a:xfrm>
            <a:off x="1990036" y="2347160"/>
            <a:ext cx="25290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b="1">
                <a:solidFill>
                  <a:srgbClr val="DB00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Seuil des montants possibles</a:t>
            </a:r>
          </a:p>
          <a:p>
            <a:r>
              <a:rPr lang="fr-FR" sz="1000">
                <a:latin typeface="Arial" panose="020B0604020202020204" pitchFamily="34" charset="0"/>
                <a:cs typeface="Arial" panose="020B0604020202020204" pitchFamily="34" charset="0"/>
              </a:rPr>
              <a:t>De 100 à 3000 €.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B1BB63E3-8587-4647-A77E-5F96EF485F55}"/>
              </a:ext>
            </a:extLst>
          </p:cNvPr>
          <p:cNvSpPr txBox="1"/>
          <p:nvPr/>
        </p:nvSpPr>
        <p:spPr>
          <a:xfrm>
            <a:off x="1996872" y="2772401"/>
            <a:ext cx="235257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b="1">
                <a:solidFill>
                  <a:srgbClr val="DB00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Types de paiements acceptés</a:t>
            </a:r>
          </a:p>
          <a:p>
            <a:r>
              <a:rPr lang="fr-FR" sz="1000">
                <a:latin typeface="Arial" panose="020B0604020202020204" pitchFamily="34" charset="0"/>
                <a:cs typeface="Arial" panose="020B0604020202020204" pitchFamily="34" charset="0"/>
              </a:rPr>
              <a:t>Carte Bancaire Visa et MasterCard (hors Maestro, Electron et American Express), avec ou sans frais selon le choix du commerçant.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4FDEEE25-4CE7-4CEC-8F2C-18B57F1A7F9C}"/>
              </a:ext>
            </a:extLst>
          </p:cNvPr>
          <p:cNvSpPr txBox="1"/>
          <p:nvPr/>
        </p:nvSpPr>
        <p:spPr>
          <a:xfrm>
            <a:off x="1990036" y="3651093"/>
            <a:ext cx="232682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b="1" dirty="0">
                <a:solidFill>
                  <a:srgbClr val="DB00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Sécurisation de la solution</a:t>
            </a:r>
          </a:p>
          <a:p>
            <a:r>
              <a:rPr lang="fr-FR" sz="1000" dirty="0">
                <a:latin typeface="Arial" panose="020B0604020202020204" pitchFamily="34" charset="0"/>
                <a:cs typeface="Arial" panose="020B0604020202020204" pitchFamily="34" charset="0"/>
              </a:rPr>
              <a:t>Paiement par Carte Bancaire sécurisé et garantie contre la fraude. </a:t>
            </a:r>
            <a:r>
              <a:rPr lang="fr-FR" sz="1000" dirty="0" err="1">
                <a:latin typeface="Arial" panose="020B0604020202020204" pitchFamily="34" charset="0"/>
                <a:cs typeface="Arial" panose="020B0604020202020204" pitchFamily="34" charset="0"/>
              </a:rPr>
              <a:t>Oney</a:t>
            </a:r>
            <a:r>
              <a:rPr lang="fr-FR" sz="1000" dirty="0">
                <a:latin typeface="Arial" panose="020B0604020202020204" pitchFamily="34" charset="0"/>
                <a:cs typeface="Arial" panose="020B0604020202020204" pitchFamily="34" charset="0"/>
              </a:rPr>
              <a:t> prend en charge 100 % du risque client</a:t>
            </a:r>
            <a:r>
              <a:rPr lang="fr-FR" sz="1000" i="1" dirty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1000" dirty="0">
                <a:latin typeface="Arial" panose="020B0604020202020204" pitchFamily="34" charset="0"/>
                <a:cs typeface="Arial" panose="020B0604020202020204" pitchFamily="34" charset="0"/>
              </a:rPr>
              <a:t>(fraude et impayés).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1DBE2E72-648B-42D7-8A24-4C3471715D64}"/>
              </a:ext>
            </a:extLst>
          </p:cNvPr>
          <p:cNvSpPr txBox="1"/>
          <p:nvPr/>
        </p:nvSpPr>
        <p:spPr>
          <a:xfrm>
            <a:off x="2023225" y="4951379"/>
            <a:ext cx="28019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b="1">
                <a:solidFill>
                  <a:srgbClr val="DB00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 délai de rétractation</a:t>
            </a:r>
          </a:p>
          <a:p>
            <a:r>
              <a:rPr lang="fr-FR" sz="1000">
                <a:latin typeface="Arial" panose="020B0604020202020204" pitchFamily="34" charset="0"/>
                <a:cs typeface="Arial" panose="020B0604020202020204" pitchFamily="34" charset="0"/>
              </a:rPr>
              <a:t>De 14 jours existe pour le client</a:t>
            </a:r>
            <a:endParaRPr lang="fr-FR" sz="1000">
              <a:highlight>
                <a:srgbClr val="FFFF00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017004B6-DDEF-4121-971A-20EA24D7E6F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80278" y="2414834"/>
            <a:ext cx="442947" cy="2882366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933D9507-2965-48B8-9B1B-15A3B6853305}"/>
              </a:ext>
            </a:extLst>
          </p:cNvPr>
          <p:cNvSpPr txBox="1"/>
          <p:nvPr/>
        </p:nvSpPr>
        <p:spPr>
          <a:xfrm>
            <a:off x="1996872" y="4486655"/>
            <a:ext cx="244601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b="1">
                <a:solidFill>
                  <a:srgbClr val="DB00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Versement des fonds aux professionnels </a:t>
            </a:r>
            <a:r>
              <a:rPr lang="fr-FR" sz="1100">
                <a:latin typeface="Arial" panose="020B0604020202020204" pitchFamily="34" charset="0"/>
                <a:cs typeface="Arial" panose="020B0604020202020204" pitchFamily="34" charset="0"/>
              </a:rPr>
              <a:t>Sous 48h.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7E55665-227F-4460-A9AE-4A61E49675BA}"/>
              </a:ext>
            </a:extLst>
          </p:cNvPr>
          <p:cNvSpPr/>
          <p:nvPr/>
        </p:nvSpPr>
        <p:spPr>
          <a:xfrm>
            <a:off x="4526472" y="2320301"/>
            <a:ext cx="3218346" cy="2890098"/>
          </a:xfrm>
          <a:prstGeom prst="rect">
            <a:avLst/>
          </a:prstGeom>
          <a:solidFill>
            <a:srgbClr val="DB0029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DDF43299-C569-46FB-A701-2EF656ED999C}"/>
              </a:ext>
            </a:extLst>
          </p:cNvPr>
          <p:cNvSpPr txBox="1"/>
          <p:nvPr/>
        </p:nvSpPr>
        <p:spPr>
          <a:xfrm>
            <a:off x="4621966" y="2230536"/>
            <a:ext cx="32183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TARIFICATION</a:t>
            </a:r>
          </a:p>
        </p:txBody>
      </p:sp>
      <p:graphicFrame>
        <p:nvGraphicFramePr>
          <p:cNvPr id="22" name="Tableau 21">
            <a:extLst>
              <a:ext uri="{FF2B5EF4-FFF2-40B4-BE49-F238E27FC236}">
                <a16:creationId xmlns:a16="http://schemas.microsoft.com/office/drawing/2014/main" id="{1FCF9336-C1FD-41C0-A39A-D9C68E9798D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7426245"/>
              </p:ext>
            </p:extLst>
          </p:nvPr>
        </p:nvGraphicFramePr>
        <p:xfrm>
          <a:off x="4560115" y="2519429"/>
          <a:ext cx="3184073" cy="269096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94506">
                  <a:extLst>
                    <a:ext uri="{9D8B030D-6E8A-4147-A177-3AD203B41FA5}">
                      <a16:colId xmlns:a16="http://schemas.microsoft.com/office/drawing/2014/main" val="3372169134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283177378"/>
                    </a:ext>
                  </a:extLst>
                </a:gridCol>
                <a:gridCol w="1081455">
                  <a:extLst>
                    <a:ext uri="{9D8B030D-6E8A-4147-A177-3AD203B41FA5}">
                      <a16:colId xmlns:a16="http://schemas.microsoft.com/office/drawing/2014/main" val="2060127141"/>
                    </a:ext>
                  </a:extLst>
                </a:gridCol>
              </a:tblGrid>
              <a:tr h="474069">
                <a:tc>
                  <a:txBody>
                    <a:bodyPr/>
                    <a:lstStyle/>
                    <a:p>
                      <a:pPr algn="ctr"/>
                      <a:r>
                        <a:rPr lang="fr-FR" sz="1000">
                          <a:solidFill>
                            <a:schemeClr val="tx1"/>
                          </a:solidFill>
                          <a:effectLst/>
                        </a:rPr>
                        <a:t>Montants d’achats</a:t>
                      </a:r>
                    </a:p>
                    <a:p>
                      <a:pPr algn="ctr"/>
                      <a:r>
                        <a:rPr lang="fr-FR" sz="1000">
                          <a:solidFill>
                            <a:schemeClr val="tx1"/>
                          </a:solidFill>
                          <a:effectLst/>
                        </a:rPr>
                        <a:t>de 100€ à 3000€</a:t>
                      </a:r>
                      <a:endParaRPr lang="fr-FR" sz="10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0800" marR="50800" marT="50800" marB="50800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>
                          <a:solidFill>
                            <a:schemeClr val="tx1"/>
                          </a:solidFill>
                          <a:effectLst/>
                        </a:rPr>
                        <a:t>Frais clients final</a:t>
                      </a:r>
                    </a:p>
                    <a:p>
                      <a:pPr algn="ctr"/>
                      <a:r>
                        <a:rPr lang="fr-FR" sz="1000">
                          <a:solidFill>
                            <a:schemeClr val="tx1"/>
                          </a:solidFill>
                          <a:effectLst/>
                        </a:rPr>
                        <a:t>(% montant TTC)</a:t>
                      </a:r>
                      <a:endParaRPr lang="fr-FR" sz="10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0800" marR="50800" marT="50800" marB="50800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>
                          <a:solidFill>
                            <a:schemeClr val="tx1"/>
                          </a:solidFill>
                          <a:effectLst/>
                        </a:rPr>
                        <a:t>Frais commerçant</a:t>
                      </a:r>
                    </a:p>
                    <a:p>
                      <a:pPr algn="ctr"/>
                      <a:r>
                        <a:rPr lang="fr-FR" sz="1000">
                          <a:solidFill>
                            <a:schemeClr val="tx1"/>
                          </a:solidFill>
                          <a:effectLst/>
                        </a:rPr>
                        <a:t>(% montant TTC)</a:t>
                      </a:r>
                      <a:endParaRPr lang="fr-FR" sz="10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0800" marR="50800" marT="50800" marB="50800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7513726"/>
                  </a:ext>
                </a:extLst>
              </a:tr>
              <a:tr h="533855">
                <a:tc>
                  <a:txBody>
                    <a:bodyPr/>
                    <a:lstStyle/>
                    <a:p>
                      <a:r>
                        <a:rPr lang="fr-FR" sz="10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Paiement en 3X </a:t>
                      </a:r>
                    </a:p>
                    <a:p>
                      <a:r>
                        <a:rPr lang="fr-FR" sz="10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sans frais</a:t>
                      </a:r>
                    </a:p>
                  </a:txBody>
                  <a:tcPr marL="50800" marR="50800" marT="50800" marB="50800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0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fr-FR" sz="10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0800" marR="50800" marT="50800" marB="5080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>
                          <a:solidFill>
                            <a:schemeClr val="tx1"/>
                          </a:solidFill>
                          <a:effectLst/>
                        </a:rPr>
                        <a:t>3,00%</a:t>
                      </a:r>
                      <a:endParaRPr lang="fr-FR" sz="10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0800" marR="50800" marT="50800" marB="50800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7588743"/>
                  </a:ext>
                </a:extLst>
              </a:tr>
              <a:tr h="533855">
                <a:tc>
                  <a:txBody>
                    <a:bodyPr/>
                    <a:lstStyle/>
                    <a:p>
                      <a:r>
                        <a:rPr lang="fr-FR" sz="1000">
                          <a:solidFill>
                            <a:schemeClr val="tx1"/>
                          </a:solidFill>
                          <a:effectLst/>
                        </a:rPr>
                        <a:t>Paiement en 3X </a:t>
                      </a:r>
                    </a:p>
                    <a:p>
                      <a:r>
                        <a:rPr lang="fr-FR" sz="1000">
                          <a:solidFill>
                            <a:schemeClr val="tx1"/>
                          </a:solidFill>
                          <a:effectLst/>
                        </a:rPr>
                        <a:t>avec frais</a:t>
                      </a:r>
                      <a:endParaRPr lang="fr-FR" sz="10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0800" marR="50800" marT="50800" marB="50800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>
                          <a:solidFill>
                            <a:schemeClr val="tx1"/>
                          </a:solidFill>
                          <a:effectLst/>
                        </a:rPr>
                        <a:t>1,45% </a:t>
                      </a:r>
                    </a:p>
                    <a:p>
                      <a:pPr algn="ctr"/>
                      <a:r>
                        <a:rPr lang="fr-FR" sz="1000" i="1">
                          <a:solidFill>
                            <a:schemeClr val="tx1"/>
                          </a:solidFill>
                          <a:effectLst/>
                        </a:rPr>
                        <a:t>(max 15€)</a:t>
                      </a:r>
                      <a:endParaRPr lang="fr-FR" sz="10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0800" marR="50800" marT="50800" marB="5080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>
                          <a:solidFill>
                            <a:schemeClr val="tx1"/>
                          </a:solidFill>
                          <a:effectLst/>
                        </a:rPr>
                        <a:t>1,55%</a:t>
                      </a:r>
                      <a:endParaRPr lang="fr-FR" sz="10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0800" marR="50800" marT="50800" marB="50800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0251199"/>
                  </a:ext>
                </a:extLst>
              </a:tr>
              <a:tr h="158088">
                <a:tc gridSpan="3">
                  <a:txBody>
                    <a:bodyPr/>
                    <a:lstStyle/>
                    <a:p>
                      <a:pPr algn="ctr"/>
                      <a:r>
                        <a:rPr lang="fr-FR" sz="2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fr-FR" sz="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0800" marR="50800" marT="50800" marB="50800"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1557539"/>
                  </a:ext>
                </a:extLst>
              </a:tr>
              <a:tr h="457247">
                <a:tc>
                  <a:txBody>
                    <a:bodyPr/>
                    <a:lstStyle/>
                    <a:p>
                      <a:r>
                        <a:rPr lang="fr-FR" sz="1000">
                          <a:solidFill>
                            <a:schemeClr val="tx1"/>
                          </a:solidFill>
                          <a:effectLst/>
                        </a:rPr>
                        <a:t>Paiement en 4X </a:t>
                      </a:r>
                    </a:p>
                    <a:p>
                      <a:r>
                        <a:rPr lang="fr-FR" sz="10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sans frais</a:t>
                      </a:r>
                    </a:p>
                  </a:txBody>
                  <a:tcPr marL="50800" marR="50800" marT="50800" marB="50800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0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fr-FR" sz="10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0800" marR="50800" marT="50800" marB="5080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chemeClr val="tx1"/>
                          </a:solidFill>
                          <a:effectLst/>
                        </a:rPr>
                        <a:t>3,30%</a:t>
                      </a:r>
                      <a:endParaRPr lang="fr-FR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0800" marR="50800" marT="50800" marB="50800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8859034"/>
                  </a:ext>
                </a:extLst>
              </a:tr>
              <a:tr h="533855">
                <a:tc>
                  <a:txBody>
                    <a:bodyPr/>
                    <a:lstStyle/>
                    <a:p>
                      <a:r>
                        <a:rPr lang="fr-FR" sz="1000">
                          <a:solidFill>
                            <a:schemeClr val="tx1"/>
                          </a:solidFill>
                          <a:effectLst/>
                        </a:rPr>
                        <a:t>Paiement en 4X</a:t>
                      </a:r>
                    </a:p>
                    <a:p>
                      <a:r>
                        <a:rPr lang="fr-FR" sz="10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avec frais</a:t>
                      </a:r>
                    </a:p>
                  </a:txBody>
                  <a:tcPr marL="50800" marR="50800" marT="50800" marB="50800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>
                          <a:solidFill>
                            <a:schemeClr val="tx1"/>
                          </a:solidFill>
                          <a:effectLst/>
                        </a:rPr>
                        <a:t>2,20% </a:t>
                      </a:r>
                    </a:p>
                    <a:p>
                      <a:pPr algn="ctr"/>
                      <a:r>
                        <a:rPr lang="fr-FR" sz="1000" i="1">
                          <a:solidFill>
                            <a:schemeClr val="tx1"/>
                          </a:solidFill>
                          <a:effectLst/>
                        </a:rPr>
                        <a:t>(max 30€)</a:t>
                      </a:r>
                      <a:endParaRPr lang="fr-FR" sz="10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0800" marR="50800" marT="50800" marB="5080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chemeClr val="tx1"/>
                          </a:solidFill>
                          <a:effectLst/>
                        </a:rPr>
                        <a:t>1,55%</a:t>
                      </a:r>
                      <a:endParaRPr lang="fr-FR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0800" marR="50800" marT="50800" marB="50800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3478110"/>
                  </a:ext>
                </a:extLst>
              </a:tr>
            </a:tbl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2F451097-F009-269B-A40D-DCDB7120B2A8}"/>
              </a:ext>
            </a:extLst>
          </p:cNvPr>
          <p:cNvSpPr/>
          <p:nvPr/>
        </p:nvSpPr>
        <p:spPr>
          <a:xfrm rot="19671177">
            <a:off x="3905061" y="1658111"/>
            <a:ext cx="1972265" cy="813302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Tarification en vigueur à vérifier : clic </a:t>
            </a:r>
            <a:r>
              <a:rPr lang="fr-FR" dirty="0">
                <a:hlinkClick r:id="rId8"/>
              </a:rPr>
              <a:t>ici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625919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2"/>
          <p:cNvSpPr txBox="1">
            <a:spLocks/>
          </p:cNvSpPr>
          <p:nvPr/>
        </p:nvSpPr>
        <p:spPr>
          <a:xfrm>
            <a:off x="2786333" y="390665"/>
            <a:ext cx="832732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defRPr/>
            </a:pPr>
            <a:r>
              <a:rPr lang="fr-FR" sz="2000" spc="30" dirty="0">
                <a:latin typeface="Montserrat Black" panose="00000A00000000000000" pitchFamily="2" charset="0"/>
              </a:rPr>
              <a:t>Comparaison : </a:t>
            </a:r>
            <a:r>
              <a:rPr lang="fr-FR" sz="2000" spc="30" dirty="0" err="1">
                <a:latin typeface="Montserrat Black" panose="00000A00000000000000" pitchFamily="2" charset="0"/>
              </a:rPr>
              <a:t>pnf</a:t>
            </a:r>
            <a:r>
              <a:rPr lang="fr-FR" sz="2000" spc="30" dirty="0">
                <a:latin typeface="Montserrat Black" panose="00000A00000000000000" pitchFamily="2" charset="0"/>
              </a:rPr>
              <a:t> </a:t>
            </a:r>
            <a:r>
              <a:rPr lang="fr-FR" sz="2000" spc="30" dirty="0" err="1">
                <a:latin typeface="Montserrat Black" panose="00000A00000000000000" pitchFamily="2" charset="0"/>
              </a:rPr>
              <a:t>tpe</a:t>
            </a:r>
            <a:r>
              <a:rPr lang="fr-FR" sz="2000" spc="30" dirty="0">
                <a:latin typeface="Montserrat Black" panose="00000A00000000000000" pitchFamily="2" charset="0"/>
              </a:rPr>
              <a:t> vs 3x4x </a:t>
            </a:r>
            <a:r>
              <a:rPr lang="fr-FR" sz="2000" spc="30" dirty="0" err="1">
                <a:latin typeface="Montserrat Black" panose="00000A00000000000000" pitchFamily="2" charset="0"/>
              </a:rPr>
              <a:t>oney</a:t>
            </a:r>
            <a:r>
              <a:rPr lang="fr-FR" sz="2000" spc="30" dirty="0">
                <a:latin typeface="Montserrat Black" panose="00000A00000000000000" pitchFamily="2" charset="0"/>
              </a:rPr>
              <a:t> en </a:t>
            </a:r>
            <a:r>
              <a:rPr lang="fr-FR" sz="2000" spc="30" dirty="0" err="1">
                <a:latin typeface="Montserrat Black" panose="00000A00000000000000" pitchFamily="2" charset="0"/>
              </a:rPr>
              <a:t>proximite</a:t>
            </a:r>
            <a:endParaRPr lang="fr-FR" sz="2000" spc="30" dirty="0">
              <a:latin typeface="Montserrat Black" panose="00000A00000000000000" pitchFamily="2" charset="0"/>
            </a:endParaRPr>
          </a:p>
        </p:txBody>
      </p:sp>
      <p:pic>
        <p:nvPicPr>
          <p:cNvPr id="5" name="Graphique 5" descr="Ampoule et engrenage ">
            <a:extLst>
              <a:ext uri="{FF2B5EF4-FFF2-40B4-BE49-F238E27FC236}">
                <a16:creationId xmlns:a16="http://schemas.microsoft.com/office/drawing/2014/main" id="{8BCD8491-3E94-44C1-B05E-BB967C00FB51}"/>
              </a:ext>
            </a:extLst>
          </p:cNvPr>
          <p:cNvPicPr>
            <a:picLocks noChangeAspect="1"/>
          </p:cNvPicPr>
          <p:nvPr/>
        </p:nvPicPr>
        <p:blipFill>
          <a:blip r:embed="rId3">
            <a:grayscl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224307" y="2454927"/>
            <a:ext cx="514476" cy="514476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D259495-BE7A-41AE-83C8-92F971566F75}"/>
              </a:ext>
            </a:extLst>
          </p:cNvPr>
          <p:cNvSpPr txBox="1"/>
          <p:nvPr/>
        </p:nvSpPr>
        <p:spPr>
          <a:xfrm>
            <a:off x="1704049" y="2992234"/>
            <a:ext cx="1504964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Arial"/>
                <a:ea typeface="MS PGothic" pitchFamily="34" charset="-128"/>
                <a:cs typeface="Arial"/>
                <a:sym typeface="Arial"/>
              </a:rPr>
              <a:t>Pour le Commerçant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Arial"/>
                <a:ea typeface="MS PGothic" pitchFamily="34" charset="-128"/>
                <a:cs typeface="Arial"/>
                <a:sym typeface="Arial"/>
              </a:rPr>
              <a:t>Ce qui change</a:t>
            </a:r>
          </a:p>
        </p:txBody>
      </p:sp>
      <p:sp>
        <p:nvSpPr>
          <p:cNvPr id="7" name="Arrondir un rectangle avec un coin du même côté 60">
            <a:extLst>
              <a:ext uri="{FF2B5EF4-FFF2-40B4-BE49-F238E27FC236}">
                <a16:creationId xmlns:a16="http://schemas.microsoft.com/office/drawing/2014/main" id="{6EA8D6AB-B19D-4CFF-9AC3-E549FE86593E}"/>
              </a:ext>
            </a:extLst>
          </p:cNvPr>
          <p:cNvSpPr/>
          <p:nvPr/>
        </p:nvSpPr>
        <p:spPr bwMode="auto">
          <a:xfrm rot="16200000">
            <a:off x="1971972" y="2233091"/>
            <a:ext cx="969122" cy="1329962"/>
          </a:xfrm>
          <a:prstGeom prst="round2SameRect">
            <a:avLst>
              <a:gd name="adj1" fmla="val 6411"/>
              <a:gd name="adj2" fmla="val 0"/>
            </a:avLst>
          </a:prstGeom>
          <a:noFill/>
          <a:ln w="12700">
            <a:solidFill>
              <a:schemeClr val="bg1">
                <a:lumMod val="50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vert" anchor="ctr" anchorCtr="1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50" b="1" i="0" u="none" strike="noStrike" kern="0" cap="none" spc="0" normalizeH="0" baseline="0" noProof="0">
              <a:ln>
                <a:noFill/>
              </a:ln>
              <a:solidFill>
                <a:srgbClr val="B0006C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99369BFC-F098-4EEC-BD92-8030865BDE14}"/>
              </a:ext>
            </a:extLst>
          </p:cNvPr>
          <p:cNvSpPr/>
          <p:nvPr/>
        </p:nvSpPr>
        <p:spPr>
          <a:xfrm>
            <a:off x="3023352" y="2701543"/>
            <a:ext cx="247877" cy="247877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10" name="Chevron 63">
            <a:extLst>
              <a:ext uri="{FF2B5EF4-FFF2-40B4-BE49-F238E27FC236}">
                <a16:creationId xmlns:a16="http://schemas.microsoft.com/office/drawing/2014/main" id="{738B5EBD-31D5-4268-B473-A6012B47EBBF}"/>
              </a:ext>
            </a:extLst>
          </p:cNvPr>
          <p:cNvSpPr/>
          <p:nvPr/>
        </p:nvSpPr>
        <p:spPr bwMode="auto">
          <a:xfrm>
            <a:off x="3093030" y="2762227"/>
            <a:ext cx="126509" cy="126509"/>
          </a:xfrm>
          <a:prstGeom prst="chevron">
            <a:avLst/>
          </a:prstGeom>
          <a:solidFill>
            <a:schemeClr val="bg1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B291A4D-E7D0-40D2-99B0-E66C6B6C040D}"/>
              </a:ext>
            </a:extLst>
          </p:cNvPr>
          <p:cNvSpPr/>
          <p:nvPr/>
        </p:nvSpPr>
        <p:spPr>
          <a:xfrm>
            <a:off x="3325001" y="1937748"/>
            <a:ext cx="3183747" cy="1923223"/>
          </a:xfrm>
          <a:prstGeom prst="rect">
            <a:avLst/>
          </a:prstGeom>
          <a:noFill/>
          <a:ln w="190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>
                  <a:lumMod val="50000"/>
                </a:schemeClr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Offre sur TPE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>
                  <a:lumMod val="50000"/>
                </a:schemeClr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Avec formulaire papier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>
                  <a:lumMod val="50000"/>
                </a:schemeClr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135€ à 2000€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>
                  <a:lumMod val="50000"/>
                </a:schemeClr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3X4X gratuit uniquement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>
                  <a:lumMod val="50000"/>
                </a:schemeClr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Versement des fonds sous 10 jours env.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>
                  <a:lumMod val="50000"/>
                </a:schemeClr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3% 3X et 3,30% 4X sur le montant du crédit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>
                  <a:lumMod val="50000"/>
                </a:schemeClr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Facture papier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>
                  <a:lumMod val="50000"/>
                </a:schemeClr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Pas de </a:t>
            </a:r>
            <a:r>
              <a:rPr kumimoji="0" lang="fr-FR" sz="11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reporting</a:t>
            </a:r>
            <a:r>
              <a:rPr kumimoji="0" lang="fr-FR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>
                  <a:lumMod val="50000"/>
                </a:schemeClr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PLV magasin : chevalet et sticker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821F3CD-60C2-4FCB-B60F-291DA6C2C47E}"/>
              </a:ext>
            </a:extLst>
          </p:cNvPr>
          <p:cNvSpPr/>
          <p:nvPr/>
        </p:nvSpPr>
        <p:spPr>
          <a:xfrm>
            <a:off x="6715510" y="1914357"/>
            <a:ext cx="3502872" cy="1946615"/>
          </a:xfrm>
          <a:prstGeom prst="rect">
            <a:avLst/>
          </a:prstGeom>
          <a:noFill/>
          <a:ln w="19050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>
                  <a:lumMod val="50000"/>
                </a:schemeClr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Offre </a:t>
            </a:r>
            <a:r>
              <a:rPr kumimoji="0" lang="fr-FR" sz="11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décorrélée</a:t>
            </a:r>
            <a:r>
              <a:rPr kumimoji="0" lang="fr-FR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 du TPE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>
                  <a:lumMod val="50000"/>
                </a:schemeClr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100% digitale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>
                  <a:lumMod val="50000"/>
                </a:schemeClr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100€ à 3000€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>
                  <a:lumMod val="50000"/>
                </a:schemeClr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Option « gratuit ou payant » au choix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>
                  <a:lumMod val="50000"/>
                </a:schemeClr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Versement des fonds sous 48h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>
                  <a:lumMod val="50000"/>
                </a:schemeClr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3% 3X et 3,30% 4X sur le montant total de l’achat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>
                  <a:lumMod val="50000"/>
                </a:schemeClr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1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Reporting</a:t>
            </a:r>
            <a:r>
              <a:rPr kumimoji="0" lang="fr-FR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 pour facturation/pilotage disponible dans l’outil </a:t>
            </a:r>
            <a:r>
              <a:rPr kumimoji="0" lang="fr-FR" sz="11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Oney</a:t>
            </a:r>
            <a:endParaRPr kumimoji="0" lang="fr-FR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>
                  <a:lumMod val="50000"/>
                </a:schemeClr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Animation/balisage magasin personnalisable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300296D8-02EE-4D13-BF3D-1B62AE3B914D}"/>
              </a:ext>
            </a:extLst>
          </p:cNvPr>
          <p:cNvSpPr txBox="1"/>
          <p:nvPr/>
        </p:nvSpPr>
        <p:spPr>
          <a:xfrm rot="19918318">
            <a:off x="5979605" y="1756915"/>
            <a:ext cx="730756" cy="276999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AVANT</a:t>
            </a:r>
          </a:p>
        </p:txBody>
      </p:sp>
      <p:pic>
        <p:nvPicPr>
          <p:cNvPr id="14" name="Graphique 37" descr="Ampoule et engrenage ">
            <a:extLst>
              <a:ext uri="{FF2B5EF4-FFF2-40B4-BE49-F238E27FC236}">
                <a16:creationId xmlns:a16="http://schemas.microsoft.com/office/drawing/2014/main" id="{27F7DDA1-2EC5-4BAF-BE0A-463F32076830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duotone>
              <a:prstClr val="black"/>
              <a:srgbClr val="C000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224307" y="4364523"/>
            <a:ext cx="514476" cy="514476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9FB7C992-0279-4386-A9DC-BD8B51A940A9}"/>
              </a:ext>
            </a:extLst>
          </p:cNvPr>
          <p:cNvSpPr txBox="1"/>
          <p:nvPr/>
        </p:nvSpPr>
        <p:spPr>
          <a:xfrm>
            <a:off x="1853276" y="4854731"/>
            <a:ext cx="120651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1" i="0" u="none" strike="noStrike" kern="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MS PGothic" pitchFamily="34" charset="-128"/>
                <a:cs typeface="Arial"/>
                <a:sym typeface="Arial"/>
              </a:rPr>
              <a:t>Pour le réseau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1" i="0" u="none" strike="noStrike" kern="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MS PGothic" pitchFamily="34" charset="-128"/>
                <a:cs typeface="Arial"/>
                <a:sym typeface="Arial"/>
              </a:rPr>
              <a:t>Ce qui change</a:t>
            </a:r>
          </a:p>
        </p:txBody>
      </p:sp>
      <p:sp>
        <p:nvSpPr>
          <p:cNvPr id="16" name="Arrondir un rectangle avec un coin du même côté 60">
            <a:extLst>
              <a:ext uri="{FF2B5EF4-FFF2-40B4-BE49-F238E27FC236}">
                <a16:creationId xmlns:a16="http://schemas.microsoft.com/office/drawing/2014/main" id="{00B4546E-96DA-4B9B-8BAE-65B08C4DB283}"/>
              </a:ext>
            </a:extLst>
          </p:cNvPr>
          <p:cNvSpPr/>
          <p:nvPr/>
        </p:nvSpPr>
        <p:spPr bwMode="auto">
          <a:xfrm rot="16200000">
            <a:off x="1991766" y="4122893"/>
            <a:ext cx="929533" cy="1329962"/>
          </a:xfrm>
          <a:prstGeom prst="round2SameRect">
            <a:avLst>
              <a:gd name="adj1" fmla="val 6411"/>
              <a:gd name="adj2" fmla="val 0"/>
            </a:avLst>
          </a:prstGeom>
          <a:noFill/>
          <a:ln w="12700">
            <a:solidFill>
              <a:schemeClr val="accent2"/>
            </a:solidFill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vert" anchor="ctr" anchorCtr="1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50" b="1" i="0" u="none" strike="noStrike" kern="0" cap="none" spc="0" normalizeH="0" baseline="0" noProof="0">
              <a:ln>
                <a:noFill/>
              </a:ln>
              <a:solidFill>
                <a:srgbClr val="B0006C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BDDE7440-1017-4CC4-B2FF-D08D50C8A22F}"/>
              </a:ext>
            </a:extLst>
          </p:cNvPr>
          <p:cNvSpPr/>
          <p:nvPr/>
        </p:nvSpPr>
        <p:spPr>
          <a:xfrm>
            <a:off x="3023352" y="4566699"/>
            <a:ext cx="247877" cy="247877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18" name="Chevron 63">
            <a:extLst>
              <a:ext uri="{FF2B5EF4-FFF2-40B4-BE49-F238E27FC236}">
                <a16:creationId xmlns:a16="http://schemas.microsoft.com/office/drawing/2014/main" id="{31850C32-F5CB-4ED8-AD1B-2577DE9976A4}"/>
              </a:ext>
            </a:extLst>
          </p:cNvPr>
          <p:cNvSpPr/>
          <p:nvPr/>
        </p:nvSpPr>
        <p:spPr bwMode="auto">
          <a:xfrm>
            <a:off x="3093030" y="4627383"/>
            <a:ext cx="126509" cy="126509"/>
          </a:xfrm>
          <a:prstGeom prst="chevron">
            <a:avLst/>
          </a:prstGeom>
          <a:solidFill>
            <a:schemeClr val="bg1"/>
          </a:solidFill>
          <a:ln>
            <a:solidFill>
              <a:schemeClr val="accent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7F1D4F9-F4D1-45EA-A5F4-D760ACEF5D05}"/>
              </a:ext>
            </a:extLst>
          </p:cNvPr>
          <p:cNvSpPr/>
          <p:nvPr/>
        </p:nvSpPr>
        <p:spPr>
          <a:xfrm>
            <a:off x="3343405" y="4014695"/>
            <a:ext cx="3161177" cy="1599761"/>
          </a:xfrm>
          <a:prstGeom prst="rect">
            <a:avLst/>
          </a:prstGeom>
          <a:noFill/>
          <a:ln w="19050">
            <a:solidFill>
              <a:schemeClr val="accent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0" rtlCol="0" anchor="ctr"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Pas de commissions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Défaillance du commerçant portée par BPCE FI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Offre en option du contrat monétique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Calibri" panose="020F0502020204030204" pitchFamily="34" charset="0"/>
                <a:sym typeface="Arial"/>
              </a:rPr>
              <a:t>Convention d’agrément à remplir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Calibri" panose="020F0502020204030204" pitchFamily="34" charset="0"/>
                <a:sym typeface="Arial"/>
              </a:rPr>
              <a:t>Convention à faire signer par le client en face à face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Calibri" panose="020F0502020204030204" pitchFamily="34" charset="0"/>
                <a:sym typeface="Arial"/>
              </a:rPr>
              <a:t>Actions avant radiation en cas de risque :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Calibri" panose="020F0502020204030204" pitchFamily="34" charset="0"/>
                <a:sym typeface="Arial"/>
              </a:rPr>
              <a:t>suppression du 4x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kumimoji="0" lang="fr-FR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Calibri" panose="020F0502020204030204" pitchFamily="34" charset="0"/>
              <a:sym typeface="Arial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50790F6-4BE9-4A00-BBD1-91762A5CB8EB}"/>
              </a:ext>
            </a:extLst>
          </p:cNvPr>
          <p:cNvSpPr/>
          <p:nvPr/>
        </p:nvSpPr>
        <p:spPr>
          <a:xfrm>
            <a:off x="6689994" y="3986377"/>
            <a:ext cx="3528387" cy="1628080"/>
          </a:xfrm>
          <a:prstGeom prst="rect">
            <a:avLst/>
          </a:prstGeom>
          <a:noFill/>
          <a:ln w="19050">
            <a:solidFill>
              <a:schemeClr val="accent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Versement d’une commission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Défaillance du commerçant portée par les Caisses</a:t>
            </a:r>
            <a:r>
              <a:rPr kumimoji="0" lang="fr-FR" sz="1100" b="0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Pas de contrat monétique : pas de TPE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Formulaire sous </a:t>
            </a:r>
            <a:r>
              <a:rPr kumimoji="0" lang="fr-FR" sz="11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Monexpert</a:t>
            </a:r>
            <a:endParaRPr kumimoji="0" lang="fr-FR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Pas de signature en agence : signature électronique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Calibri" panose="020F0502020204030204" pitchFamily="34" charset="0"/>
                <a:sym typeface="Arial"/>
              </a:rPr>
              <a:t>Actions avant radiation en cas de risque :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Calibri" panose="020F0502020204030204" pitchFamily="34" charset="0"/>
                <a:sym typeface="Arial"/>
              </a:rPr>
              <a:t>baisse des seuils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Calibri" panose="020F0502020204030204" pitchFamily="34" charset="0"/>
                <a:sym typeface="Arial"/>
              </a:rPr>
              <a:t>baisse de l’octroi fina</a:t>
            </a:r>
            <a:r>
              <a:rPr kumimoji="0" lang="fr-FR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l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FFDB6D83-C50F-4BDD-A93E-F9804EC8950F}"/>
              </a:ext>
            </a:extLst>
          </p:cNvPr>
          <p:cNvSpPr txBox="1"/>
          <p:nvPr/>
        </p:nvSpPr>
        <p:spPr>
          <a:xfrm rot="19918318">
            <a:off x="6001763" y="3865201"/>
            <a:ext cx="7662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AVANT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41924135-7641-483F-BE9D-4237A94D65D2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30603"/>
          <a:stretch/>
        </p:blipFill>
        <p:spPr>
          <a:xfrm>
            <a:off x="7995466" y="1597739"/>
            <a:ext cx="1296144" cy="264674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97BBCA4C-354F-4309-9EEB-7BBBDCC0D512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clrChange>
              <a:clrFrom>
                <a:srgbClr val="F8FAFB"/>
              </a:clrFrom>
              <a:clrTo>
                <a:srgbClr val="F8FAFB">
                  <a:alpha val="0"/>
                </a:srgbClr>
              </a:clrTo>
            </a:clrChange>
            <a:duotone>
              <a:srgbClr val="581D74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55194" y="1534186"/>
            <a:ext cx="419326" cy="383425"/>
          </a:xfrm>
          <a:prstGeom prst="rect">
            <a:avLst/>
          </a:prstGeom>
        </p:spPr>
      </p:pic>
      <p:sp>
        <p:nvSpPr>
          <p:cNvPr id="24" name="ZoneTexte 23">
            <a:extLst>
              <a:ext uri="{FF2B5EF4-FFF2-40B4-BE49-F238E27FC236}">
                <a16:creationId xmlns:a16="http://schemas.microsoft.com/office/drawing/2014/main" id="{AA2EDB29-60C0-40E3-BF90-3BFDEA7BABA0}"/>
              </a:ext>
            </a:extLst>
          </p:cNvPr>
          <p:cNvSpPr txBox="1"/>
          <p:nvPr/>
        </p:nvSpPr>
        <p:spPr>
          <a:xfrm rot="19918318">
            <a:off x="9676351" y="1724757"/>
            <a:ext cx="730756" cy="276999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APRES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2E188776-454B-42E1-A264-3A3B07D7EF25}"/>
              </a:ext>
            </a:extLst>
          </p:cNvPr>
          <p:cNvSpPr txBox="1"/>
          <p:nvPr/>
        </p:nvSpPr>
        <p:spPr>
          <a:xfrm rot="19918318">
            <a:off x="9835234" y="3895501"/>
            <a:ext cx="7662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APRES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1F4B9DE0-B634-4A76-9CFC-0EEA203D73B1}"/>
              </a:ext>
            </a:extLst>
          </p:cNvPr>
          <p:cNvSpPr txBox="1"/>
          <p:nvPr/>
        </p:nvSpPr>
        <p:spPr>
          <a:xfrm>
            <a:off x="3842269" y="1644956"/>
            <a:ext cx="11687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0" cap="none" spc="0" normalizeH="0" baseline="0" noProof="0" dirty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PNF TPE</a:t>
            </a:r>
          </a:p>
        </p:txBody>
      </p:sp>
    </p:spTree>
    <p:extLst>
      <p:ext uri="{BB962C8B-B14F-4D97-AF65-F5344CB8AC3E}">
        <p14:creationId xmlns:p14="http://schemas.microsoft.com/office/powerpoint/2010/main" val="18860476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 txBox="1">
            <a:spLocks/>
          </p:cNvSpPr>
          <p:nvPr/>
        </p:nvSpPr>
        <p:spPr>
          <a:xfrm>
            <a:off x="3203575" y="390665"/>
            <a:ext cx="7910077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defRPr/>
            </a:pPr>
            <a:r>
              <a:rPr lang="fr-FR" sz="2000" spc="30" dirty="0" err="1">
                <a:latin typeface="Montserrat Black" panose="00000A00000000000000" pitchFamily="2" charset="0"/>
              </a:rPr>
              <a:t>Demo</a:t>
            </a:r>
            <a:r>
              <a:rPr lang="fr-FR" sz="2000" spc="30" dirty="0">
                <a:latin typeface="Montserrat Black" panose="00000A00000000000000" pitchFamily="2" charset="0"/>
              </a:rPr>
              <a:t> du parcours </a:t>
            </a:r>
            <a:r>
              <a:rPr lang="fr-FR" sz="2000" spc="30" dirty="0" err="1">
                <a:latin typeface="Montserrat Black" panose="00000A00000000000000" pitchFamily="2" charset="0"/>
              </a:rPr>
              <a:t>Oney</a:t>
            </a:r>
            <a:r>
              <a:rPr lang="fr-FR" sz="2000" spc="30" dirty="0">
                <a:latin typeface="Montserrat Black" panose="00000A00000000000000" pitchFamily="2" charset="0"/>
              </a:rPr>
              <a:t> chez </a:t>
            </a:r>
            <a:r>
              <a:rPr lang="fr-FR" sz="2000" spc="30" dirty="0" err="1">
                <a:latin typeface="Montserrat Black" panose="00000A00000000000000" pitchFamily="2" charset="0"/>
              </a:rPr>
              <a:t>cultura</a:t>
            </a:r>
            <a:endParaRPr lang="fr-FR" sz="2000" spc="30" dirty="0">
              <a:latin typeface="Montserrat Black" panose="00000A00000000000000" pitchFamily="2" charset="0"/>
            </a:endParaRPr>
          </a:p>
        </p:txBody>
      </p:sp>
      <p:pic>
        <p:nvPicPr>
          <p:cNvPr id="5" name="Image 4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1834" y="2834453"/>
            <a:ext cx="6925642" cy="1438476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695325" y="1440873"/>
            <a:ext cx="319510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50" dirty="0"/>
              <a:t>Lancez la vidéo en cliquant sur le logo ci-dessous.</a:t>
            </a:r>
          </a:p>
        </p:txBody>
      </p:sp>
    </p:spTree>
    <p:extLst>
      <p:ext uri="{BB962C8B-B14F-4D97-AF65-F5344CB8AC3E}">
        <p14:creationId xmlns:p14="http://schemas.microsoft.com/office/powerpoint/2010/main" val="42384563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2"/>
          <p:cNvSpPr txBox="1">
            <a:spLocks/>
          </p:cNvSpPr>
          <p:nvPr/>
        </p:nvSpPr>
        <p:spPr>
          <a:xfrm>
            <a:off x="3203575" y="390665"/>
            <a:ext cx="7910077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defRPr/>
            </a:pPr>
            <a:r>
              <a:rPr lang="fr-FR" sz="2000" spc="30" dirty="0">
                <a:latin typeface="Montserrat Black" panose="00000A00000000000000" pitchFamily="2" charset="0"/>
              </a:rPr>
              <a:t>L’</a:t>
            </a:r>
            <a:r>
              <a:rPr lang="fr-FR" sz="2000" spc="30" dirty="0" err="1">
                <a:latin typeface="Montserrat Black" panose="00000A00000000000000" pitchFamily="2" charset="0"/>
              </a:rPr>
              <a:t>onboarding</a:t>
            </a:r>
            <a:r>
              <a:rPr lang="fr-FR" sz="2000" spc="30" dirty="0">
                <a:latin typeface="Montserrat Black" panose="00000A00000000000000" pitchFamily="2" charset="0"/>
              </a:rPr>
              <a:t> du commerçant : les étapes clé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372125A0-14A7-48B3-A059-542EF581BAA2}"/>
              </a:ext>
            </a:extLst>
          </p:cNvPr>
          <p:cNvSpPr txBox="1"/>
          <p:nvPr/>
        </p:nvSpPr>
        <p:spPr>
          <a:xfrm>
            <a:off x="1492443" y="1906382"/>
            <a:ext cx="2620417" cy="116955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000"/>
              <a:t>Proactivité du Conseiller envers son client </a:t>
            </a:r>
            <a:r>
              <a:rPr kumimoji="0" lang="fr-FR" sz="1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commerçant ou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le client s’adresse à son Conseiller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algn="ctr">
              <a:defRPr/>
            </a:pPr>
            <a:r>
              <a:rPr lang="fr-FR" sz="1000">
                <a:solidFill>
                  <a:schemeClr val="tx1"/>
                </a:solidFill>
              </a:rPr>
              <a:t>Les établissements sont responsables de la réalisation du KYC du commerçant et conservent la relation commerciale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5F359D66-10F1-4FE9-8A01-F503DF3722D1}"/>
              </a:ext>
            </a:extLst>
          </p:cNvPr>
          <p:cNvSpPr txBox="1"/>
          <p:nvPr/>
        </p:nvSpPr>
        <p:spPr>
          <a:xfrm>
            <a:off x="4628003" y="2137214"/>
            <a:ext cx="1837726" cy="707886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Le Conseiller transmet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0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le lead de souscription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0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via </a:t>
            </a:r>
            <a:r>
              <a:rPr kumimoji="0" lang="fr-FR" sz="1000" b="0" i="0" u="none" strike="noStrike" kern="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Monexpert</a:t>
            </a:r>
            <a:r>
              <a:rPr kumimoji="0" lang="fr-FR" sz="1000" b="0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0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avec les pièces justificatives*</a:t>
            </a:r>
            <a:endParaRPr kumimoji="0" lang="fr-FR" sz="1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9" name="Flèche : droite 18">
            <a:extLst>
              <a:ext uri="{FF2B5EF4-FFF2-40B4-BE49-F238E27FC236}">
                <a16:creationId xmlns:a16="http://schemas.microsoft.com/office/drawing/2014/main" id="{6DF36E34-4302-4EC6-A430-99E2F140A39B}"/>
              </a:ext>
            </a:extLst>
          </p:cNvPr>
          <p:cNvSpPr/>
          <p:nvPr/>
        </p:nvSpPr>
        <p:spPr>
          <a:xfrm>
            <a:off x="4273674" y="2271293"/>
            <a:ext cx="168110" cy="207460"/>
          </a:xfrm>
          <a:prstGeom prst="rightArrow">
            <a:avLst>
              <a:gd name="adj1" fmla="val 50000"/>
              <a:gd name="adj2" fmla="val 124757"/>
            </a:avLst>
          </a:prstGeom>
          <a:solidFill>
            <a:schemeClr val="bg1"/>
          </a:solidFill>
          <a:ln>
            <a:solidFill>
              <a:schemeClr val="bg1"/>
            </a:solidFill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4BFB78B8-E7C2-4425-98B6-28F9BF6538A1}"/>
              </a:ext>
            </a:extLst>
          </p:cNvPr>
          <p:cNvSpPr/>
          <p:nvPr/>
        </p:nvSpPr>
        <p:spPr>
          <a:xfrm>
            <a:off x="2033359" y="1424317"/>
            <a:ext cx="356062" cy="285404"/>
          </a:xfrm>
          <a:prstGeom prst="ellipse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0" cap="none" spc="0" normalizeH="0" baseline="0" noProof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1</a:t>
            </a:r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4CAE1F6A-35E6-4E2D-BA8E-D046E4347F46}"/>
              </a:ext>
            </a:extLst>
          </p:cNvPr>
          <p:cNvSpPr/>
          <p:nvPr/>
        </p:nvSpPr>
        <p:spPr>
          <a:xfrm>
            <a:off x="4605172" y="1414130"/>
            <a:ext cx="356062" cy="285404"/>
          </a:xfrm>
          <a:prstGeom prst="ellipse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0" cap="none" spc="0" normalizeH="0" baseline="0" noProof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2</a:t>
            </a:r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717466B4-12A4-4583-BF14-04539CF003AB}"/>
              </a:ext>
            </a:extLst>
          </p:cNvPr>
          <p:cNvSpPr/>
          <p:nvPr/>
        </p:nvSpPr>
        <p:spPr>
          <a:xfrm>
            <a:off x="7199136" y="1417323"/>
            <a:ext cx="356062" cy="285404"/>
          </a:xfrm>
          <a:prstGeom prst="ellipse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0" cap="none" spc="0" normalizeH="0" baseline="0" noProof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3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15DF52CE-BC54-4DE3-A581-B0D5F7396D7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17985" y="1381226"/>
            <a:ext cx="272164" cy="368681"/>
          </a:xfrm>
          <a:prstGeom prst="rect">
            <a:avLst/>
          </a:prstGeom>
        </p:spPr>
      </p:pic>
      <p:sp>
        <p:nvSpPr>
          <p:cNvPr id="24" name="Flèche : droite 48">
            <a:extLst>
              <a:ext uri="{FF2B5EF4-FFF2-40B4-BE49-F238E27FC236}">
                <a16:creationId xmlns:a16="http://schemas.microsoft.com/office/drawing/2014/main" id="{A1BC3633-694F-4518-8ABD-8087EDA09958}"/>
              </a:ext>
            </a:extLst>
          </p:cNvPr>
          <p:cNvSpPr/>
          <p:nvPr/>
        </p:nvSpPr>
        <p:spPr>
          <a:xfrm>
            <a:off x="6752464" y="2236726"/>
            <a:ext cx="168110" cy="207460"/>
          </a:xfrm>
          <a:prstGeom prst="rightArrow">
            <a:avLst>
              <a:gd name="adj1" fmla="val 50000"/>
              <a:gd name="adj2" fmla="val 124757"/>
            </a:avLst>
          </a:prstGeom>
          <a:solidFill>
            <a:schemeClr val="bg1"/>
          </a:solidFill>
          <a:ln>
            <a:solidFill>
              <a:schemeClr val="bg1"/>
            </a:solidFill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25" name="Picture 6" descr="Résultat de recherche d'images pour &quot;oney&quot;">
            <a:extLst>
              <a:ext uri="{FF2B5EF4-FFF2-40B4-BE49-F238E27FC236}">
                <a16:creationId xmlns:a16="http://schemas.microsoft.com/office/drawing/2014/main" id="{9A3EE1FD-9BED-4126-BDB7-E670527592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09079" y="3392624"/>
            <a:ext cx="889704" cy="2846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Ellipse 25">
            <a:extLst>
              <a:ext uri="{FF2B5EF4-FFF2-40B4-BE49-F238E27FC236}">
                <a16:creationId xmlns:a16="http://schemas.microsoft.com/office/drawing/2014/main" id="{A990C079-EB0B-43B7-AA81-D412AA18F9BD}"/>
              </a:ext>
            </a:extLst>
          </p:cNvPr>
          <p:cNvSpPr/>
          <p:nvPr/>
        </p:nvSpPr>
        <p:spPr>
          <a:xfrm>
            <a:off x="2033359" y="3416353"/>
            <a:ext cx="356062" cy="285404"/>
          </a:xfrm>
          <a:prstGeom prst="ellipse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0" cap="none" spc="0" normalizeH="0" baseline="0" noProof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4</a:t>
            </a:r>
          </a:p>
        </p:txBody>
      </p:sp>
      <p:sp>
        <p:nvSpPr>
          <p:cNvPr id="27" name="Ellipse 26">
            <a:extLst>
              <a:ext uri="{FF2B5EF4-FFF2-40B4-BE49-F238E27FC236}">
                <a16:creationId xmlns:a16="http://schemas.microsoft.com/office/drawing/2014/main" id="{95DDEE59-7476-4DAD-AB1C-9FC9AA65948D}"/>
              </a:ext>
            </a:extLst>
          </p:cNvPr>
          <p:cNvSpPr/>
          <p:nvPr/>
        </p:nvSpPr>
        <p:spPr>
          <a:xfrm>
            <a:off x="7199136" y="3398292"/>
            <a:ext cx="356062" cy="285404"/>
          </a:xfrm>
          <a:prstGeom prst="ellipse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0" cap="none" spc="0" normalizeH="0" baseline="0" noProof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6</a:t>
            </a:r>
          </a:p>
        </p:txBody>
      </p:sp>
      <p:sp>
        <p:nvSpPr>
          <p:cNvPr id="28" name="Ellipse 27">
            <a:extLst>
              <a:ext uri="{FF2B5EF4-FFF2-40B4-BE49-F238E27FC236}">
                <a16:creationId xmlns:a16="http://schemas.microsoft.com/office/drawing/2014/main" id="{7D52276E-102F-4394-8A9D-D4378CD60DF6}"/>
              </a:ext>
            </a:extLst>
          </p:cNvPr>
          <p:cNvSpPr/>
          <p:nvPr/>
        </p:nvSpPr>
        <p:spPr>
          <a:xfrm>
            <a:off x="4635530" y="3421094"/>
            <a:ext cx="295167" cy="286206"/>
          </a:xfrm>
          <a:prstGeom prst="ellipse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0" cap="none" spc="0" normalizeH="0" baseline="0" noProof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5</a:t>
            </a:r>
          </a:p>
        </p:txBody>
      </p:sp>
      <p:sp>
        <p:nvSpPr>
          <p:cNvPr id="29" name="Flèche : droite 52">
            <a:extLst>
              <a:ext uri="{FF2B5EF4-FFF2-40B4-BE49-F238E27FC236}">
                <a16:creationId xmlns:a16="http://schemas.microsoft.com/office/drawing/2014/main" id="{80E1D84B-3AFD-4B6E-AF9D-825FD5A9EA3A}"/>
              </a:ext>
            </a:extLst>
          </p:cNvPr>
          <p:cNvSpPr/>
          <p:nvPr/>
        </p:nvSpPr>
        <p:spPr>
          <a:xfrm>
            <a:off x="4308362" y="4173589"/>
            <a:ext cx="168110" cy="207460"/>
          </a:xfrm>
          <a:prstGeom prst="rightArrow">
            <a:avLst>
              <a:gd name="adj1" fmla="val 50000"/>
              <a:gd name="adj2" fmla="val 124757"/>
            </a:avLst>
          </a:prstGeom>
          <a:solidFill>
            <a:schemeClr val="bg1"/>
          </a:solidFill>
          <a:ln>
            <a:solidFill>
              <a:schemeClr val="bg1"/>
            </a:solidFill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30" name="Flèche : droite 53">
            <a:extLst>
              <a:ext uri="{FF2B5EF4-FFF2-40B4-BE49-F238E27FC236}">
                <a16:creationId xmlns:a16="http://schemas.microsoft.com/office/drawing/2014/main" id="{D3D296D6-620B-40BF-896F-9EBD23FC9BC7}"/>
              </a:ext>
            </a:extLst>
          </p:cNvPr>
          <p:cNvSpPr/>
          <p:nvPr/>
        </p:nvSpPr>
        <p:spPr>
          <a:xfrm>
            <a:off x="6836519" y="4173589"/>
            <a:ext cx="168110" cy="207460"/>
          </a:xfrm>
          <a:prstGeom prst="rightArrow">
            <a:avLst>
              <a:gd name="adj1" fmla="val 50000"/>
              <a:gd name="adj2" fmla="val 124757"/>
            </a:avLst>
          </a:prstGeom>
          <a:solidFill>
            <a:schemeClr val="bg1"/>
          </a:solidFill>
          <a:ln>
            <a:solidFill>
              <a:schemeClr val="bg1"/>
            </a:solidFill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95B260BF-3848-4F22-9D52-D342E2F08BB1}"/>
              </a:ext>
            </a:extLst>
          </p:cNvPr>
          <p:cNvGrpSpPr/>
          <p:nvPr/>
        </p:nvGrpSpPr>
        <p:grpSpPr>
          <a:xfrm>
            <a:off x="5288008" y="4567807"/>
            <a:ext cx="521190" cy="404909"/>
            <a:chOff x="3632439" y="2538333"/>
            <a:chExt cx="630238" cy="485775"/>
          </a:xfrm>
        </p:grpSpPr>
        <p:grpSp>
          <p:nvGrpSpPr>
            <p:cNvPr id="32" name="Groupe 31">
              <a:extLst>
                <a:ext uri="{FF2B5EF4-FFF2-40B4-BE49-F238E27FC236}">
                  <a16:creationId xmlns:a16="http://schemas.microsoft.com/office/drawing/2014/main" id="{D00CB102-818E-42C6-ADC7-027A41221960}"/>
                </a:ext>
              </a:extLst>
            </p:cNvPr>
            <p:cNvGrpSpPr/>
            <p:nvPr/>
          </p:nvGrpSpPr>
          <p:grpSpPr>
            <a:xfrm>
              <a:off x="3632439" y="2538333"/>
              <a:ext cx="630238" cy="485775"/>
              <a:chOff x="3632439" y="2538333"/>
              <a:chExt cx="630238" cy="485775"/>
            </a:xfrm>
          </p:grpSpPr>
          <p:sp>
            <p:nvSpPr>
              <p:cNvPr id="36" name="Freeform 357">
                <a:extLst>
                  <a:ext uri="{FF2B5EF4-FFF2-40B4-BE49-F238E27FC236}">
                    <a16:creationId xmlns:a16="http://schemas.microsoft.com/office/drawing/2014/main" id="{84ABB758-FD7E-465F-B3A8-842C1F603DD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32439" y="2560558"/>
                <a:ext cx="530225" cy="463550"/>
              </a:xfrm>
              <a:custGeom>
                <a:avLst/>
                <a:gdLst>
                  <a:gd name="T0" fmla="*/ 283 w 303"/>
                  <a:gd name="T1" fmla="*/ 101 h 252"/>
                  <a:gd name="T2" fmla="*/ 301 w 303"/>
                  <a:gd name="T3" fmla="*/ 173 h 252"/>
                  <a:gd name="T4" fmla="*/ 290 w 303"/>
                  <a:gd name="T5" fmla="*/ 191 h 252"/>
                  <a:gd name="T6" fmla="*/ 64 w 303"/>
                  <a:gd name="T7" fmla="*/ 249 h 252"/>
                  <a:gd name="T8" fmla="*/ 46 w 303"/>
                  <a:gd name="T9" fmla="*/ 239 h 252"/>
                  <a:gd name="T10" fmla="*/ 2 w 303"/>
                  <a:gd name="T11" fmla="*/ 69 h 252"/>
                  <a:gd name="T12" fmla="*/ 13 w 303"/>
                  <a:gd name="T13" fmla="*/ 50 h 252"/>
                  <a:gd name="T14" fmla="*/ 205 w 303"/>
                  <a:gd name="T15" fmla="*/ 0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03" h="252">
                    <a:moveTo>
                      <a:pt x="283" y="101"/>
                    </a:moveTo>
                    <a:cubicBezTo>
                      <a:pt x="301" y="173"/>
                      <a:pt x="301" y="173"/>
                      <a:pt x="301" y="173"/>
                    </a:cubicBezTo>
                    <a:cubicBezTo>
                      <a:pt x="303" y="181"/>
                      <a:pt x="299" y="189"/>
                      <a:pt x="290" y="191"/>
                    </a:cubicBezTo>
                    <a:cubicBezTo>
                      <a:pt x="64" y="249"/>
                      <a:pt x="64" y="249"/>
                      <a:pt x="64" y="249"/>
                    </a:cubicBezTo>
                    <a:cubicBezTo>
                      <a:pt x="56" y="252"/>
                      <a:pt x="48" y="247"/>
                      <a:pt x="46" y="239"/>
                    </a:cubicBezTo>
                    <a:cubicBezTo>
                      <a:pt x="2" y="69"/>
                      <a:pt x="2" y="69"/>
                      <a:pt x="2" y="69"/>
                    </a:cubicBezTo>
                    <a:cubicBezTo>
                      <a:pt x="0" y="60"/>
                      <a:pt x="5" y="52"/>
                      <a:pt x="13" y="50"/>
                    </a:cubicBezTo>
                    <a:cubicBezTo>
                      <a:pt x="205" y="0"/>
                      <a:pt x="205" y="0"/>
                      <a:pt x="205" y="0"/>
                    </a:cubicBezTo>
                  </a:path>
                </a:pathLst>
              </a:custGeom>
              <a:noFill/>
              <a:ln w="9525" cap="rnd">
                <a:solidFill>
                  <a:srgbClr val="C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7" name="Freeform 358">
                <a:extLst>
                  <a:ext uri="{FF2B5EF4-FFF2-40B4-BE49-F238E27FC236}">
                    <a16:creationId xmlns:a16="http://schemas.microsoft.com/office/drawing/2014/main" id="{9A780CFA-6AA4-4119-A3C0-8E4B6252D0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27726" y="2543095"/>
                <a:ext cx="73025" cy="87313"/>
              </a:xfrm>
              <a:custGeom>
                <a:avLst/>
                <a:gdLst>
                  <a:gd name="T0" fmla="*/ 0 w 41"/>
                  <a:gd name="T1" fmla="*/ 5 h 48"/>
                  <a:gd name="T2" fmla="*/ 13 w 41"/>
                  <a:gd name="T3" fmla="*/ 2 h 48"/>
                  <a:gd name="T4" fmla="*/ 31 w 41"/>
                  <a:gd name="T5" fmla="*/ 13 h 48"/>
                  <a:gd name="T6" fmla="*/ 41 w 41"/>
                  <a:gd name="T7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1" h="48">
                    <a:moveTo>
                      <a:pt x="0" y="5"/>
                    </a:moveTo>
                    <a:cubicBezTo>
                      <a:pt x="13" y="2"/>
                      <a:pt x="13" y="2"/>
                      <a:pt x="13" y="2"/>
                    </a:cubicBezTo>
                    <a:cubicBezTo>
                      <a:pt x="21" y="0"/>
                      <a:pt x="29" y="4"/>
                      <a:pt x="31" y="13"/>
                    </a:cubicBezTo>
                    <a:cubicBezTo>
                      <a:pt x="41" y="48"/>
                      <a:pt x="41" y="48"/>
                      <a:pt x="41" y="48"/>
                    </a:cubicBezTo>
                  </a:path>
                </a:pathLst>
              </a:custGeom>
              <a:noFill/>
              <a:ln w="9525" cap="rnd">
                <a:solidFill>
                  <a:srgbClr val="C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8" name="Freeform 359">
                <a:extLst>
                  <a:ext uri="{FF2B5EF4-FFF2-40B4-BE49-F238E27FC236}">
                    <a16:creationId xmlns:a16="http://schemas.microsoft.com/office/drawing/2014/main" id="{F4C9B308-0855-44F3-9212-F01E10D58BD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68964" y="2757408"/>
                <a:ext cx="368300" cy="228600"/>
              </a:xfrm>
              <a:custGeom>
                <a:avLst/>
                <a:gdLst>
                  <a:gd name="T0" fmla="*/ 212 w 232"/>
                  <a:gd name="T1" fmla="*/ 0 h 144"/>
                  <a:gd name="T2" fmla="*/ 232 w 232"/>
                  <a:gd name="T3" fmla="*/ 81 h 144"/>
                  <a:gd name="T4" fmla="*/ 4 w 232"/>
                  <a:gd name="T5" fmla="*/ 144 h 144"/>
                  <a:gd name="T6" fmla="*/ 0 w 232"/>
                  <a:gd name="T7" fmla="*/ 123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32" h="144">
                    <a:moveTo>
                      <a:pt x="212" y="0"/>
                    </a:moveTo>
                    <a:lnTo>
                      <a:pt x="232" y="81"/>
                    </a:lnTo>
                    <a:lnTo>
                      <a:pt x="4" y="144"/>
                    </a:lnTo>
                    <a:lnTo>
                      <a:pt x="0" y="123"/>
                    </a:lnTo>
                  </a:path>
                </a:pathLst>
              </a:custGeom>
              <a:noFill/>
              <a:ln w="9525" cap="rnd">
                <a:solidFill>
                  <a:srgbClr val="C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9" name="Freeform 360">
                <a:extLst>
                  <a:ext uri="{FF2B5EF4-FFF2-40B4-BE49-F238E27FC236}">
                    <a16:creationId xmlns:a16="http://schemas.microsoft.com/office/drawing/2014/main" id="{12C805FF-5ADC-4BED-BFAB-0AC8FB50830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9114" y="2570083"/>
                <a:ext cx="384175" cy="339725"/>
              </a:xfrm>
              <a:custGeom>
                <a:avLst/>
                <a:gdLst>
                  <a:gd name="T0" fmla="*/ 37 w 242"/>
                  <a:gd name="T1" fmla="*/ 214 h 214"/>
                  <a:gd name="T2" fmla="*/ 0 w 242"/>
                  <a:gd name="T3" fmla="*/ 61 h 214"/>
                  <a:gd name="T4" fmla="*/ 226 w 242"/>
                  <a:gd name="T5" fmla="*/ 0 h 214"/>
                  <a:gd name="T6" fmla="*/ 242 w 242"/>
                  <a:gd name="T7" fmla="*/ 61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2" h="214">
                    <a:moveTo>
                      <a:pt x="37" y="214"/>
                    </a:moveTo>
                    <a:lnTo>
                      <a:pt x="0" y="61"/>
                    </a:lnTo>
                    <a:lnTo>
                      <a:pt x="226" y="0"/>
                    </a:lnTo>
                    <a:lnTo>
                      <a:pt x="242" y="61"/>
                    </a:lnTo>
                  </a:path>
                </a:pathLst>
              </a:custGeom>
              <a:noFill/>
              <a:ln w="9525" cap="rnd">
                <a:solidFill>
                  <a:srgbClr val="C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40" name="Line 361">
                <a:extLst>
                  <a:ext uri="{FF2B5EF4-FFF2-40B4-BE49-F238E27FC236}">
                    <a16:creationId xmlns:a16="http://schemas.microsoft.com/office/drawing/2014/main" id="{07D97378-9677-41C9-91BE-0842FE1B54D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700701" y="2805033"/>
                <a:ext cx="15875" cy="66675"/>
              </a:xfrm>
              <a:prstGeom prst="line">
                <a:avLst/>
              </a:prstGeom>
              <a:noFill/>
              <a:ln w="9525" cap="rnd">
                <a:solidFill>
                  <a:srgbClr val="C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41" name="Freeform 362">
                <a:extLst>
                  <a:ext uri="{FF2B5EF4-FFF2-40B4-BE49-F238E27FC236}">
                    <a16:creationId xmlns:a16="http://schemas.microsoft.com/office/drawing/2014/main" id="{3A18727C-A174-4CF7-B37F-82A02DB4DA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42014" y="2538333"/>
                <a:ext cx="220663" cy="227013"/>
              </a:xfrm>
              <a:custGeom>
                <a:avLst/>
                <a:gdLst>
                  <a:gd name="T0" fmla="*/ 0 w 126"/>
                  <a:gd name="T1" fmla="*/ 123 h 123"/>
                  <a:gd name="T2" fmla="*/ 9 w 126"/>
                  <a:gd name="T3" fmla="*/ 96 h 123"/>
                  <a:gd name="T4" fmla="*/ 98 w 126"/>
                  <a:gd name="T5" fmla="*/ 8 h 123"/>
                  <a:gd name="T6" fmla="*/ 117 w 126"/>
                  <a:gd name="T7" fmla="*/ 10 h 123"/>
                  <a:gd name="T8" fmla="*/ 116 w 126"/>
                  <a:gd name="T9" fmla="*/ 27 h 123"/>
                  <a:gd name="T10" fmla="*/ 32 w 126"/>
                  <a:gd name="T11" fmla="*/ 109 h 123"/>
                  <a:gd name="T12" fmla="*/ 12 w 126"/>
                  <a:gd name="T13" fmla="*/ 118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6" h="123">
                    <a:moveTo>
                      <a:pt x="0" y="123"/>
                    </a:moveTo>
                    <a:cubicBezTo>
                      <a:pt x="9" y="96"/>
                      <a:pt x="9" y="96"/>
                      <a:pt x="9" y="96"/>
                    </a:cubicBezTo>
                    <a:cubicBezTo>
                      <a:pt x="98" y="8"/>
                      <a:pt x="98" y="8"/>
                      <a:pt x="98" y="8"/>
                    </a:cubicBezTo>
                    <a:cubicBezTo>
                      <a:pt x="98" y="8"/>
                      <a:pt x="108" y="0"/>
                      <a:pt x="117" y="10"/>
                    </a:cubicBezTo>
                    <a:cubicBezTo>
                      <a:pt x="126" y="19"/>
                      <a:pt x="116" y="27"/>
                      <a:pt x="116" y="27"/>
                    </a:cubicBezTo>
                    <a:cubicBezTo>
                      <a:pt x="32" y="109"/>
                      <a:pt x="32" y="109"/>
                      <a:pt x="32" y="109"/>
                    </a:cubicBezTo>
                    <a:cubicBezTo>
                      <a:pt x="12" y="118"/>
                      <a:pt x="12" y="118"/>
                      <a:pt x="12" y="118"/>
                    </a:cubicBezTo>
                  </a:path>
                </a:pathLst>
              </a:custGeom>
              <a:noFill/>
              <a:ln w="9525" cap="rnd">
                <a:solidFill>
                  <a:srgbClr val="C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42" name="Freeform 363">
                <a:extLst>
                  <a:ext uri="{FF2B5EF4-FFF2-40B4-BE49-F238E27FC236}">
                    <a16:creationId xmlns:a16="http://schemas.microsoft.com/office/drawing/2014/main" id="{AFF4A25F-FB36-472C-8FDE-968CBAE9A59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91239" y="2574845"/>
                <a:ext cx="26988" cy="20638"/>
              </a:xfrm>
              <a:custGeom>
                <a:avLst/>
                <a:gdLst>
                  <a:gd name="T0" fmla="*/ 0 w 15"/>
                  <a:gd name="T1" fmla="*/ 1 h 11"/>
                  <a:gd name="T2" fmla="*/ 15 w 15"/>
                  <a:gd name="T3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5" h="11">
                    <a:moveTo>
                      <a:pt x="0" y="1"/>
                    </a:moveTo>
                    <a:cubicBezTo>
                      <a:pt x="0" y="1"/>
                      <a:pt x="9" y="0"/>
                      <a:pt x="15" y="11"/>
                    </a:cubicBezTo>
                  </a:path>
                </a:pathLst>
              </a:custGeom>
              <a:noFill/>
              <a:ln w="9525" cap="rnd">
                <a:solidFill>
                  <a:srgbClr val="C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33" name="Groupe 32">
              <a:extLst>
                <a:ext uri="{FF2B5EF4-FFF2-40B4-BE49-F238E27FC236}">
                  <a16:creationId xmlns:a16="http://schemas.microsoft.com/office/drawing/2014/main" id="{8CB05EE1-9D4D-4228-9B46-BEED5C0754D6}"/>
                </a:ext>
              </a:extLst>
            </p:cNvPr>
            <p:cNvGrpSpPr/>
            <p:nvPr/>
          </p:nvGrpSpPr>
          <p:grpSpPr>
            <a:xfrm>
              <a:off x="3767376" y="2649458"/>
              <a:ext cx="276226" cy="204788"/>
              <a:chOff x="3767376" y="2649458"/>
              <a:chExt cx="276226" cy="204788"/>
            </a:xfrm>
          </p:grpSpPr>
          <p:sp>
            <p:nvSpPr>
              <p:cNvPr id="34" name="Freeform 364">
                <a:extLst>
                  <a:ext uri="{FF2B5EF4-FFF2-40B4-BE49-F238E27FC236}">
                    <a16:creationId xmlns:a16="http://schemas.microsoft.com/office/drawing/2014/main" id="{7C115D08-F533-4645-82ED-B9DD60D5BB4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67376" y="2649458"/>
                <a:ext cx="192088" cy="204788"/>
              </a:xfrm>
              <a:custGeom>
                <a:avLst/>
                <a:gdLst>
                  <a:gd name="T0" fmla="*/ 0 w 110"/>
                  <a:gd name="T1" fmla="*/ 70 h 112"/>
                  <a:gd name="T2" fmla="*/ 100 w 110"/>
                  <a:gd name="T3" fmla="*/ 22 h 112"/>
                  <a:gd name="T4" fmla="*/ 13 w 110"/>
                  <a:gd name="T5" fmla="*/ 112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10" h="112">
                    <a:moveTo>
                      <a:pt x="0" y="70"/>
                    </a:moveTo>
                    <a:cubicBezTo>
                      <a:pt x="0" y="70"/>
                      <a:pt x="110" y="44"/>
                      <a:pt x="100" y="22"/>
                    </a:cubicBezTo>
                    <a:cubicBezTo>
                      <a:pt x="90" y="0"/>
                      <a:pt x="13" y="112"/>
                      <a:pt x="13" y="112"/>
                    </a:cubicBezTo>
                  </a:path>
                </a:pathLst>
              </a:custGeom>
              <a:noFill/>
              <a:ln w="9525" cap="rnd">
                <a:solidFill>
                  <a:srgbClr val="C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5" name="Freeform 365">
                <a:extLst>
                  <a:ext uri="{FF2B5EF4-FFF2-40B4-BE49-F238E27FC236}">
                    <a16:creationId xmlns:a16="http://schemas.microsoft.com/office/drawing/2014/main" id="{116BAB80-8435-495D-AC4C-CECF6754B12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57864" y="2747883"/>
                <a:ext cx="185738" cy="50800"/>
              </a:xfrm>
              <a:custGeom>
                <a:avLst/>
                <a:gdLst>
                  <a:gd name="T0" fmla="*/ 0 w 106"/>
                  <a:gd name="T1" fmla="*/ 18 h 27"/>
                  <a:gd name="T2" fmla="*/ 31 w 106"/>
                  <a:gd name="T3" fmla="*/ 3 h 27"/>
                  <a:gd name="T4" fmla="*/ 56 w 106"/>
                  <a:gd name="T5" fmla="*/ 6 h 27"/>
                  <a:gd name="T6" fmla="*/ 78 w 106"/>
                  <a:gd name="T7" fmla="*/ 6 h 27"/>
                  <a:gd name="T8" fmla="*/ 106 w 106"/>
                  <a:gd name="T9" fmla="*/ 8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6" h="27">
                    <a:moveTo>
                      <a:pt x="0" y="18"/>
                    </a:moveTo>
                    <a:cubicBezTo>
                      <a:pt x="0" y="18"/>
                      <a:pt x="28" y="0"/>
                      <a:pt x="31" y="3"/>
                    </a:cubicBezTo>
                    <a:cubicBezTo>
                      <a:pt x="33" y="6"/>
                      <a:pt x="16" y="27"/>
                      <a:pt x="56" y="6"/>
                    </a:cubicBezTo>
                    <a:cubicBezTo>
                      <a:pt x="56" y="6"/>
                      <a:pt x="58" y="22"/>
                      <a:pt x="78" y="6"/>
                    </a:cubicBezTo>
                    <a:cubicBezTo>
                      <a:pt x="78" y="6"/>
                      <a:pt x="80" y="22"/>
                      <a:pt x="106" y="8"/>
                    </a:cubicBezTo>
                  </a:path>
                </a:pathLst>
              </a:custGeom>
              <a:noFill/>
              <a:ln w="9525" cap="rnd">
                <a:solidFill>
                  <a:srgbClr val="C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</p:grpSp>
      </p:grpSp>
      <p:pic>
        <p:nvPicPr>
          <p:cNvPr id="43" name="Image 42">
            <a:extLst>
              <a:ext uri="{FF2B5EF4-FFF2-40B4-BE49-F238E27FC236}">
                <a16:creationId xmlns:a16="http://schemas.microsoft.com/office/drawing/2014/main" id="{0ECAA113-0A3B-4A61-BB22-65BBA8E73D1C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69289" y="3388126"/>
            <a:ext cx="1388624" cy="295570"/>
          </a:xfrm>
          <a:prstGeom prst="rect">
            <a:avLst/>
          </a:prstGeom>
        </p:spPr>
      </p:pic>
      <p:pic>
        <p:nvPicPr>
          <p:cNvPr id="44" name="Graphique 84" descr="Courrier">
            <a:extLst>
              <a:ext uri="{FF2B5EF4-FFF2-40B4-BE49-F238E27FC236}">
                <a16:creationId xmlns:a16="http://schemas.microsoft.com/office/drawing/2014/main" id="{E2B21F23-140C-4ADE-9A75-1B6098144E1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20743465">
            <a:off x="1482806" y="3682928"/>
            <a:ext cx="289731" cy="289731"/>
          </a:xfrm>
          <a:prstGeom prst="rect">
            <a:avLst/>
          </a:prstGeom>
        </p:spPr>
      </p:pic>
      <p:sp>
        <p:nvSpPr>
          <p:cNvPr id="45" name="ZoneTexte 44">
            <a:extLst>
              <a:ext uri="{FF2B5EF4-FFF2-40B4-BE49-F238E27FC236}">
                <a16:creationId xmlns:a16="http://schemas.microsoft.com/office/drawing/2014/main" id="{DB5356F6-1993-4C2C-B835-E0C966A6445E}"/>
              </a:ext>
            </a:extLst>
          </p:cNvPr>
          <p:cNvSpPr txBox="1"/>
          <p:nvPr/>
        </p:nvSpPr>
        <p:spPr>
          <a:xfrm>
            <a:off x="4672564" y="3999985"/>
            <a:ext cx="1771770" cy="553998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Le commerçant signe son contrat Oney 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000"/>
              <a:t>via</a:t>
            </a:r>
            <a:r>
              <a:rPr kumimoji="0" lang="fr-FR" sz="1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signature électronique</a:t>
            </a:r>
          </a:p>
        </p:txBody>
      </p:sp>
      <p:sp>
        <p:nvSpPr>
          <p:cNvPr id="46" name="ZoneTexte 45">
            <a:extLst>
              <a:ext uri="{FF2B5EF4-FFF2-40B4-BE49-F238E27FC236}">
                <a16:creationId xmlns:a16="http://schemas.microsoft.com/office/drawing/2014/main" id="{56DD1503-9EDC-434F-AB41-6E0E06C8927A}"/>
              </a:ext>
            </a:extLst>
          </p:cNvPr>
          <p:cNvSpPr txBox="1"/>
          <p:nvPr/>
        </p:nvSpPr>
        <p:spPr>
          <a:xfrm>
            <a:off x="1571301" y="3923041"/>
            <a:ext cx="2565249" cy="707886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kumimoji="0" lang="fr-FR" sz="1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Dès validation de l’agrément, </a:t>
            </a:r>
          </a:p>
          <a:p>
            <a:pPr lvl="0" algn="ctr">
              <a:defRPr/>
            </a:pPr>
            <a:r>
              <a:rPr kumimoji="0" lang="fr-FR" sz="1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le commerçant </a:t>
            </a:r>
            <a:r>
              <a:rPr lang="fr-FR" sz="1000">
                <a:solidFill>
                  <a:schemeClr val="tx1"/>
                </a:solidFill>
              </a:rPr>
              <a:t>reçoit un email l’invitant à signer son contrat Oney</a:t>
            </a:r>
          </a:p>
          <a:p>
            <a:pPr lvl="0" algn="ctr">
              <a:defRPr/>
            </a:pPr>
            <a:r>
              <a:rPr lang="fr-FR" sz="1000">
                <a:solidFill>
                  <a:schemeClr val="tx1"/>
                </a:solidFill>
              </a:rPr>
              <a:t>sur </a:t>
            </a:r>
            <a:r>
              <a:rPr kumimoji="0" lang="fr-FR" sz="1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son espace client.</a:t>
            </a:r>
          </a:p>
        </p:txBody>
      </p:sp>
      <p:sp>
        <p:nvSpPr>
          <p:cNvPr id="47" name="ZoneTexte 46">
            <a:extLst>
              <a:ext uri="{FF2B5EF4-FFF2-40B4-BE49-F238E27FC236}">
                <a16:creationId xmlns:a16="http://schemas.microsoft.com/office/drawing/2014/main" id="{D8CDE63B-8C21-493B-A92B-FEA6F356C2F3}"/>
              </a:ext>
            </a:extLst>
          </p:cNvPr>
          <p:cNvSpPr txBox="1"/>
          <p:nvPr/>
        </p:nvSpPr>
        <p:spPr>
          <a:xfrm>
            <a:off x="7501670" y="3769153"/>
            <a:ext cx="2624513" cy="101566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000"/>
              <a:t>Le commerçant et ses vendeurs reçoivent un autre e-mail avec leurs identifiants pour accéder à l'outil de financement 3X4X.</a:t>
            </a:r>
          </a:p>
          <a:p>
            <a:pPr algn="ctr"/>
            <a:endParaRPr lang="fr-FR" sz="800"/>
          </a:p>
          <a:p>
            <a:pPr algn="ctr"/>
            <a:r>
              <a:rPr lang="fr-FR" sz="1000"/>
              <a:t>Ils peuvent désormais proposer le paiement 3X4X  sur le lieu de vente.</a:t>
            </a:r>
            <a:endParaRPr kumimoji="0" lang="fr-FR" sz="1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48" name="ZoneTexte 47">
            <a:extLst>
              <a:ext uri="{FF2B5EF4-FFF2-40B4-BE49-F238E27FC236}">
                <a16:creationId xmlns:a16="http://schemas.microsoft.com/office/drawing/2014/main" id="{E011C2F3-1175-43CA-A2CE-321928491D2E}"/>
              </a:ext>
            </a:extLst>
          </p:cNvPr>
          <p:cNvSpPr txBox="1"/>
          <p:nvPr/>
        </p:nvSpPr>
        <p:spPr>
          <a:xfrm>
            <a:off x="7207309" y="2137214"/>
            <a:ext cx="3161277" cy="707886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000"/>
              <a:t>Prise en charge du lead par </a:t>
            </a:r>
            <a:r>
              <a:rPr kumimoji="0" lang="fr-FR" sz="1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BPCE FI qui se connecte à la plateforme Oney pour enregistrer la demande et communiquer la décision d’agrément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via Monexpert.</a:t>
            </a:r>
          </a:p>
        </p:txBody>
      </p:sp>
      <p:pic>
        <p:nvPicPr>
          <p:cNvPr id="49" name="Picture 4" descr="Résultat de recherche d'images pour &quot;logo bpce financement&quot;">
            <a:extLst>
              <a:ext uri="{FF2B5EF4-FFF2-40B4-BE49-F238E27FC236}">
                <a16:creationId xmlns:a16="http://schemas.microsoft.com/office/drawing/2014/main" id="{669796AE-83C4-43A0-8DFF-A883937B88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6491" y="1276386"/>
            <a:ext cx="1582724" cy="475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6" descr="Résultat de recherche d'images pour &quot;oney&quot;">
            <a:extLst>
              <a:ext uri="{FF2B5EF4-FFF2-40B4-BE49-F238E27FC236}">
                <a16:creationId xmlns:a16="http://schemas.microsoft.com/office/drawing/2014/main" id="{F70245B3-0D48-4160-A977-C3AA816C54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01029" y="3415007"/>
            <a:ext cx="889704" cy="2846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Graphique 92" descr="Courrier">
            <a:extLst>
              <a:ext uri="{FF2B5EF4-FFF2-40B4-BE49-F238E27FC236}">
                <a16:creationId xmlns:a16="http://schemas.microsoft.com/office/drawing/2014/main" id="{B221DBEF-F043-48D1-AAA1-5BBEBD07E30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20752895">
            <a:off x="9922686" y="3522770"/>
            <a:ext cx="300473" cy="300473"/>
          </a:xfrm>
          <a:prstGeom prst="rect">
            <a:avLst/>
          </a:prstGeom>
        </p:spPr>
      </p:pic>
      <p:pic>
        <p:nvPicPr>
          <p:cNvPr id="52" name="Graphique 13" descr="Engrenage">
            <a:extLst>
              <a:ext uri="{FF2B5EF4-FFF2-40B4-BE49-F238E27FC236}">
                <a16:creationId xmlns:a16="http://schemas.microsoft.com/office/drawing/2014/main" id="{2C60FF23-596E-4BD0-9F10-1541EC72E88C}"/>
              </a:ext>
            </a:extLst>
          </p:cNvPr>
          <p:cNvPicPr>
            <a:picLocks noChangeAspect="1"/>
          </p:cNvPicPr>
          <p:nvPr/>
        </p:nvPicPr>
        <p:blipFill>
          <a:blip r:embed="rId9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628218" y="4629073"/>
            <a:ext cx="280714" cy="280714"/>
          </a:xfrm>
          <a:prstGeom prst="rect">
            <a:avLst/>
          </a:prstGeom>
          <a:ln>
            <a:noFill/>
          </a:ln>
        </p:spPr>
      </p:pic>
      <p:pic>
        <p:nvPicPr>
          <p:cNvPr id="53" name="Graphique 15" descr="Engrenages">
            <a:extLst>
              <a:ext uri="{FF2B5EF4-FFF2-40B4-BE49-F238E27FC236}">
                <a16:creationId xmlns:a16="http://schemas.microsoft.com/office/drawing/2014/main" id="{D25F98FD-22AB-48F6-9E96-4CCB3A06787C}"/>
              </a:ext>
            </a:extLst>
          </p:cNvPr>
          <p:cNvPicPr>
            <a:picLocks noChangeAspect="1"/>
          </p:cNvPicPr>
          <p:nvPr/>
        </p:nvPicPr>
        <p:blipFill>
          <a:blip r:embed="rId11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 rot="2638953">
            <a:off x="8638896" y="4698665"/>
            <a:ext cx="443599" cy="443599"/>
          </a:xfrm>
          <a:prstGeom prst="rect">
            <a:avLst/>
          </a:prstGeom>
          <a:ln>
            <a:noFill/>
          </a:ln>
        </p:spPr>
      </p:pic>
      <p:sp>
        <p:nvSpPr>
          <p:cNvPr id="54" name="ZoneTexte 53">
            <a:extLst>
              <a:ext uri="{FF2B5EF4-FFF2-40B4-BE49-F238E27FC236}">
                <a16:creationId xmlns:a16="http://schemas.microsoft.com/office/drawing/2014/main" id="{80537D18-989D-4233-8DE4-D02F5C68B75D}"/>
              </a:ext>
            </a:extLst>
          </p:cNvPr>
          <p:cNvSpPr txBox="1"/>
          <p:nvPr/>
        </p:nvSpPr>
        <p:spPr>
          <a:xfrm>
            <a:off x="1870154" y="4867541"/>
            <a:ext cx="179684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b="1" dirty="0">
                <a:solidFill>
                  <a:srgbClr val="C00000"/>
                </a:solidFill>
              </a:rPr>
              <a:t>Outil Espace Partenaire</a:t>
            </a:r>
          </a:p>
        </p:txBody>
      </p:sp>
      <p:sp>
        <p:nvSpPr>
          <p:cNvPr id="55" name="ZoneTexte 54">
            <a:extLst>
              <a:ext uri="{FF2B5EF4-FFF2-40B4-BE49-F238E27FC236}">
                <a16:creationId xmlns:a16="http://schemas.microsoft.com/office/drawing/2014/main" id="{89DB93E0-17EC-49A8-839C-9D40779EFA0A}"/>
              </a:ext>
            </a:extLst>
          </p:cNvPr>
          <p:cNvSpPr txBox="1"/>
          <p:nvPr/>
        </p:nvSpPr>
        <p:spPr>
          <a:xfrm>
            <a:off x="8001821" y="4990651"/>
            <a:ext cx="162421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b="1" dirty="0">
                <a:solidFill>
                  <a:srgbClr val="C00000"/>
                </a:solidFill>
              </a:rPr>
              <a:t>Outil de financement 3X4X</a:t>
            </a:r>
          </a:p>
        </p:txBody>
      </p:sp>
      <p:pic>
        <p:nvPicPr>
          <p:cNvPr id="56" name="Image 55">
            <a:extLst>
              <a:ext uri="{FF2B5EF4-FFF2-40B4-BE49-F238E27FC236}">
                <a16:creationId xmlns:a16="http://schemas.microsoft.com/office/drawing/2014/main" id="{D8F16DC0-80E5-4F57-AFD0-9D16161D0C6C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429671" y="1444111"/>
            <a:ext cx="297796" cy="288032"/>
          </a:xfrm>
          <a:prstGeom prst="rect">
            <a:avLst/>
          </a:prstGeom>
        </p:spPr>
      </p:pic>
      <p:pic>
        <p:nvPicPr>
          <p:cNvPr id="57" name="Image 56">
            <a:extLst>
              <a:ext uri="{FF2B5EF4-FFF2-40B4-BE49-F238E27FC236}">
                <a16:creationId xmlns:a16="http://schemas.microsoft.com/office/drawing/2014/main" id="{23263532-5B86-43AF-9FA4-96406695BB9E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983972" y="1422621"/>
            <a:ext cx="1485035" cy="268131"/>
          </a:xfrm>
          <a:prstGeom prst="rect">
            <a:avLst/>
          </a:prstGeom>
        </p:spPr>
      </p:pic>
      <p:sp>
        <p:nvSpPr>
          <p:cNvPr id="58" name="ZoneTexte 57"/>
          <p:cNvSpPr txBox="1"/>
          <p:nvPr/>
        </p:nvSpPr>
        <p:spPr>
          <a:xfrm>
            <a:off x="2504617" y="5372074"/>
            <a:ext cx="570593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dirty="0"/>
              <a:t>* Au moment de la saisie sous </a:t>
            </a:r>
            <a:r>
              <a:rPr lang="fr-FR" sz="900" dirty="0" err="1"/>
              <a:t>Monexpert</a:t>
            </a:r>
            <a:r>
              <a:rPr lang="fr-FR" sz="900" dirty="0"/>
              <a:t> le conseiller devra joindre :</a:t>
            </a:r>
          </a:p>
          <a:p>
            <a:pPr marL="171450" indent="-171450">
              <a:buFontTx/>
              <a:buChar char="-"/>
            </a:pPr>
            <a:r>
              <a:rPr lang="fr-FR" sz="900" dirty="0"/>
              <a:t>un </a:t>
            </a:r>
            <a:r>
              <a:rPr lang="fr-FR" sz="900" dirty="0" err="1"/>
              <a:t>Kbis</a:t>
            </a:r>
            <a:r>
              <a:rPr lang="fr-FR" sz="900" dirty="0"/>
              <a:t> de moins de 3 mois pour les sociétés,</a:t>
            </a:r>
          </a:p>
          <a:p>
            <a:pPr marL="171450" indent="-171450">
              <a:buFontTx/>
              <a:buChar char="-"/>
            </a:pPr>
            <a:r>
              <a:rPr lang="fr-FR" sz="900" dirty="0"/>
              <a:t>un extrait d’immatriculation de Répertoire des Métiers&lt;3mois pour les artisans</a:t>
            </a:r>
          </a:p>
          <a:p>
            <a:pPr marL="171450" indent="-171450">
              <a:buFontTx/>
              <a:buChar char="-"/>
            </a:pPr>
            <a:r>
              <a:rPr lang="fr-FR" sz="900" dirty="0"/>
              <a:t>un avis INSEE obtenu auprès de l’Urssaf&lt;3mois pour les professions libérales</a:t>
            </a:r>
          </a:p>
          <a:p>
            <a:pPr marL="171450" indent="-171450">
              <a:buFontTx/>
              <a:buChar char="-"/>
            </a:pPr>
            <a:r>
              <a:rPr lang="fr-FR" sz="900" dirty="0"/>
              <a:t>Un RIB</a:t>
            </a:r>
          </a:p>
        </p:txBody>
      </p:sp>
    </p:spTree>
    <p:extLst>
      <p:ext uri="{BB962C8B-B14F-4D97-AF65-F5344CB8AC3E}">
        <p14:creationId xmlns:p14="http://schemas.microsoft.com/office/powerpoint/2010/main" val="33360836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2"/>
          <p:cNvSpPr txBox="1">
            <a:spLocks/>
          </p:cNvSpPr>
          <p:nvPr/>
        </p:nvSpPr>
        <p:spPr>
          <a:xfrm>
            <a:off x="2562045" y="390665"/>
            <a:ext cx="8551607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defRPr/>
            </a:pPr>
            <a:r>
              <a:rPr lang="fr-FR" sz="2000" spc="30" dirty="0">
                <a:latin typeface="Montserrat Black" panose="00000A00000000000000" pitchFamily="2" charset="0"/>
              </a:rPr>
              <a:t>Un parcours 100 % digital pour nos commerçants</a:t>
            </a: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C265ADE8-17DD-4358-8C06-462837249F98}"/>
              </a:ext>
            </a:extLst>
          </p:cNvPr>
          <p:cNvSpPr/>
          <p:nvPr/>
        </p:nvSpPr>
        <p:spPr>
          <a:xfrm>
            <a:off x="1904315" y="5421976"/>
            <a:ext cx="8930461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050" b="1" dirty="0"/>
              <a:t>(1) </a:t>
            </a:r>
            <a:r>
              <a:rPr lang="fr-FR" sz="1050" dirty="0"/>
              <a:t>En cas de nécessité un formulaire papier pourra être mis à disposition du commerçant qui le remplira avec le client. </a:t>
            </a:r>
          </a:p>
          <a:p>
            <a:endParaRPr lang="fr-FR" sz="1050" dirty="0"/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706DCCB-0B99-4567-8DEA-0DD03BB3800E}"/>
              </a:ext>
            </a:extLst>
          </p:cNvPr>
          <p:cNvSpPr txBox="1"/>
          <p:nvPr/>
        </p:nvSpPr>
        <p:spPr>
          <a:xfrm>
            <a:off x="1904316" y="5696113"/>
            <a:ext cx="881831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dirty="0"/>
              <a:t>L’exemplaire du contrat destiné à Oney est à envoyer à l’adresse suivante : ONEY PNF CB COMMERCANTS LIBRE REPONSE 50049 59789 LILLE CEDEX 9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2845432-C1F1-40E2-88FB-EC50F766D4FF}"/>
              </a:ext>
            </a:extLst>
          </p:cNvPr>
          <p:cNvSpPr/>
          <p:nvPr/>
        </p:nvSpPr>
        <p:spPr>
          <a:xfrm>
            <a:off x="810879" y="2908874"/>
            <a:ext cx="2310142" cy="125768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Le commerçant se connecte</a:t>
            </a:r>
            <a:r>
              <a:rPr kumimoji="0" lang="fr-FR" sz="1400" b="1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 à son espace de financement pour saisir le dossier.</a:t>
            </a:r>
            <a:endParaRPr kumimoji="0" lang="fr-FR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8A59BB3-F19C-4407-8410-1261D83A9638}"/>
              </a:ext>
            </a:extLst>
          </p:cNvPr>
          <p:cNvSpPr/>
          <p:nvPr/>
        </p:nvSpPr>
        <p:spPr>
          <a:xfrm>
            <a:off x="3849156" y="2812317"/>
            <a:ext cx="4078515" cy="7228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sym typeface="Arial"/>
              </a:rPr>
              <a:t>Option 1 – Envoi d’un lien par sms à son client. </a:t>
            </a:r>
            <a:r>
              <a:rPr kumimoji="0" lang="fr-FR" sz="1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sym typeface="Arial"/>
              </a:rPr>
              <a:t>En toute autonomie</a:t>
            </a:r>
            <a:r>
              <a:rPr kumimoji="0" lang="fr-FR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sym typeface="Arial"/>
              </a:rPr>
              <a:t>,</a:t>
            </a:r>
            <a:r>
              <a: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sym typeface="Arial"/>
              </a:rPr>
              <a:t> </a:t>
            </a:r>
            <a:r>
              <a:rPr lang="fr-FR" sz="1400" kern="0" dirty="0">
                <a:solidFill>
                  <a:srgbClr val="000000"/>
                </a:solidFill>
                <a:latin typeface="Arial"/>
                <a:sym typeface="Arial"/>
              </a:rPr>
              <a:t>ce dernier </a:t>
            </a:r>
            <a:r>
              <a: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sym typeface="Arial"/>
              </a:rPr>
              <a:t>complète son dossier et finalise son acte de paiement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D161AA3-F5CB-49DC-A379-C1E019D15E1C}"/>
              </a:ext>
            </a:extLst>
          </p:cNvPr>
          <p:cNvSpPr/>
          <p:nvPr/>
        </p:nvSpPr>
        <p:spPr>
          <a:xfrm>
            <a:off x="8775780" y="2818650"/>
            <a:ext cx="2045377" cy="61630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sym typeface="Arial"/>
              </a:rPr>
              <a:t>Confirmation </a:t>
            </a:r>
            <a:r>
              <a: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sym typeface="Arial"/>
              </a:rPr>
              <a:t>du paiement </a:t>
            </a:r>
            <a:r>
              <a:rPr lang="fr-FR" sz="1400" kern="0" dirty="0">
                <a:solidFill>
                  <a:srgbClr val="000000"/>
                </a:solidFill>
                <a:latin typeface="Arial"/>
                <a:sym typeface="Arial"/>
              </a:rPr>
              <a:t>d</a:t>
            </a:r>
            <a:r>
              <a: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sym typeface="Arial"/>
              </a:rPr>
              <a:t>u</a:t>
            </a:r>
            <a:r>
              <a:rPr kumimoji="0" lang="fr-FR" sz="1400" b="0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sym typeface="Arial"/>
              </a:rPr>
              <a:t> client </a:t>
            </a:r>
            <a:r>
              <a: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sym typeface="Arial"/>
              </a:rPr>
              <a:t>en direct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sym typeface="Arial"/>
              </a:rPr>
              <a:t>Outils pour suivre </a:t>
            </a:r>
            <a:r>
              <a:rPr kumimoji="0" lang="fr-FR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sym typeface="Arial"/>
              </a:rPr>
              <a:t>et piloter l’activité</a:t>
            </a:r>
            <a:endParaRPr kumimoji="0" lang="fr-FR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sym typeface="Arial"/>
            </a:endParaRPr>
          </a:p>
        </p:txBody>
      </p:sp>
      <p:sp>
        <p:nvSpPr>
          <p:cNvPr id="15" name="Flèche : chevron 53">
            <a:extLst>
              <a:ext uri="{FF2B5EF4-FFF2-40B4-BE49-F238E27FC236}">
                <a16:creationId xmlns:a16="http://schemas.microsoft.com/office/drawing/2014/main" id="{63003FF0-8002-4713-A791-1969562C8015}"/>
              </a:ext>
            </a:extLst>
          </p:cNvPr>
          <p:cNvSpPr/>
          <p:nvPr/>
        </p:nvSpPr>
        <p:spPr>
          <a:xfrm>
            <a:off x="3194754" y="3142174"/>
            <a:ext cx="419752" cy="940757"/>
          </a:xfrm>
          <a:prstGeom prst="chevron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16" name="Flèche : chevron 54">
            <a:extLst>
              <a:ext uri="{FF2B5EF4-FFF2-40B4-BE49-F238E27FC236}">
                <a16:creationId xmlns:a16="http://schemas.microsoft.com/office/drawing/2014/main" id="{A01C2664-CE3D-4596-84C0-D1AEF421E326}"/>
              </a:ext>
            </a:extLst>
          </p:cNvPr>
          <p:cNvSpPr/>
          <p:nvPr/>
        </p:nvSpPr>
        <p:spPr>
          <a:xfrm>
            <a:off x="8120547" y="3149244"/>
            <a:ext cx="423121" cy="933687"/>
          </a:xfrm>
          <a:prstGeom prst="chevron">
            <a:avLst>
              <a:gd name="adj" fmla="val 47679"/>
            </a:avLst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C545B70-E87B-49AD-A55F-6945EF86A407}"/>
              </a:ext>
            </a:extLst>
          </p:cNvPr>
          <p:cNvSpPr/>
          <p:nvPr/>
        </p:nvSpPr>
        <p:spPr>
          <a:xfrm>
            <a:off x="3849156" y="3855821"/>
            <a:ext cx="3802470" cy="62147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Option 2 - </a:t>
            </a:r>
            <a:r>
              <a:rPr kumimoji="0" lang="fr-FR" sz="1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Accompagné du vendeur</a:t>
            </a:r>
            <a:r>
              <a:rPr kumimoji="0" lang="fr-FR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,</a:t>
            </a:r>
            <a:r>
              <a: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 le client complète son dossier et finalise son acte de paiement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99FAFDF-F1C2-4067-97D3-B3DDD183D450}"/>
              </a:ext>
            </a:extLst>
          </p:cNvPr>
          <p:cNvSpPr/>
          <p:nvPr/>
        </p:nvSpPr>
        <p:spPr>
          <a:xfrm>
            <a:off x="8775780" y="3946799"/>
            <a:ext cx="2045377" cy="5508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En cas de besoin :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fr-FR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SAV commerçant porté par BPCE FI</a:t>
            </a:r>
            <a:endParaRPr kumimoji="0" lang="fr-FR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753219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Rectangle 93">
            <a:extLst>
              <a:ext uri="{FF2B5EF4-FFF2-40B4-BE49-F238E27FC236}">
                <a16:creationId xmlns:a16="http://schemas.microsoft.com/office/drawing/2014/main" id="{9C061D3F-64DB-4C91-8BB1-7188AA00358F}"/>
              </a:ext>
            </a:extLst>
          </p:cNvPr>
          <p:cNvSpPr/>
          <p:nvPr/>
        </p:nvSpPr>
        <p:spPr>
          <a:xfrm>
            <a:off x="2122103" y="2077110"/>
            <a:ext cx="6557873" cy="59406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57175" indent="-257175">
              <a:buAutoNum type="arabicPeriod"/>
            </a:pPr>
            <a:r>
              <a:rPr lang="fr-FR" sz="1300" dirty="0">
                <a:solidFill>
                  <a:schemeClr val="tx1"/>
                </a:solidFill>
                <a:cs typeface="Calibri" panose="020F0502020204030204" pitchFamily="34" charset="0"/>
              </a:rPr>
              <a:t>sélection de l’expertise « </a:t>
            </a:r>
            <a:r>
              <a:rPr lang="fr-FR" sz="1300" dirty="0">
                <a:solidFill>
                  <a:srgbClr val="C00000"/>
                </a:solidFill>
                <a:cs typeface="Calibri" panose="020F0502020204030204" pitchFamily="34" charset="0"/>
              </a:rPr>
              <a:t>3X4X Oney proxi</a:t>
            </a:r>
            <a:r>
              <a:rPr lang="fr-FR" sz="1300" dirty="0">
                <a:solidFill>
                  <a:schemeClr val="tx1"/>
                </a:solidFill>
                <a:cs typeface="Calibri" panose="020F0502020204030204" pitchFamily="34" charset="0"/>
              </a:rPr>
              <a:t> » </a:t>
            </a:r>
          </a:p>
          <a:p>
            <a:pPr marL="257175" indent="-257175">
              <a:buAutoNum type="arabicPeriod"/>
            </a:pPr>
            <a:r>
              <a:rPr lang="fr-FR" sz="1300" dirty="0">
                <a:solidFill>
                  <a:schemeClr val="tx1"/>
                </a:solidFill>
                <a:cs typeface="Calibri" panose="020F0502020204030204" pitchFamily="34" charset="0"/>
              </a:rPr>
              <a:t>Ouverture du formulaire : dans nouvelle demande</a:t>
            </a:r>
          </a:p>
        </p:txBody>
      </p:sp>
      <p:sp>
        <p:nvSpPr>
          <p:cNvPr id="9" name="Titre 2"/>
          <p:cNvSpPr txBox="1">
            <a:spLocks/>
          </p:cNvSpPr>
          <p:nvPr/>
        </p:nvSpPr>
        <p:spPr>
          <a:xfrm>
            <a:off x="2562045" y="390665"/>
            <a:ext cx="8551607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defRPr/>
            </a:pPr>
            <a:r>
              <a:rPr lang="fr-FR" sz="2000" spc="30" dirty="0">
                <a:latin typeface="Montserrat Black" panose="00000A00000000000000" pitchFamily="2" charset="0"/>
              </a:rPr>
              <a:t>parcours </a:t>
            </a:r>
            <a:r>
              <a:rPr lang="fr-FR" sz="2000" spc="30" dirty="0" err="1">
                <a:latin typeface="Montserrat Black" panose="00000A00000000000000" pitchFamily="2" charset="0"/>
              </a:rPr>
              <a:t>monexpert</a:t>
            </a:r>
            <a:endParaRPr lang="fr-FR" sz="2000" spc="30" dirty="0">
              <a:latin typeface="Montserrat Black" panose="00000A00000000000000" pitchFamily="2" charset="0"/>
            </a:endParaRPr>
          </a:p>
        </p:txBody>
      </p:sp>
      <p:pic>
        <p:nvPicPr>
          <p:cNvPr id="95" name="Picture 2" descr="Icône Grise De Flèche De Curseur De Clic De Souris D'ordinateur  Illustration De Vecteur De Souris Illustration de Vecteur - Illustration du  souris, curseur: 136617309">
            <a:extLst>
              <a:ext uri="{FF2B5EF4-FFF2-40B4-BE49-F238E27FC236}">
                <a16:creationId xmlns:a16="http://schemas.microsoft.com/office/drawing/2014/main" id="{8FB080B4-2331-4230-AF6B-D8C273F56E5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19" t="21651" r="27820" b="26900"/>
          <a:stretch/>
        </p:blipFill>
        <p:spPr bwMode="auto">
          <a:xfrm>
            <a:off x="6384390" y="3680364"/>
            <a:ext cx="108847" cy="134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6" name="Groupe 95">
            <a:extLst>
              <a:ext uri="{FF2B5EF4-FFF2-40B4-BE49-F238E27FC236}">
                <a16:creationId xmlns:a16="http://schemas.microsoft.com/office/drawing/2014/main" id="{DE21DB0F-4BCA-4307-A779-68D7C0EFD5BA}"/>
              </a:ext>
            </a:extLst>
          </p:cNvPr>
          <p:cNvGrpSpPr/>
          <p:nvPr/>
        </p:nvGrpSpPr>
        <p:grpSpPr>
          <a:xfrm>
            <a:off x="4223274" y="4450240"/>
            <a:ext cx="3078342" cy="1566174"/>
            <a:chOff x="1030121" y="2380820"/>
            <a:chExt cx="9144000" cy="4314316"/>
          </a:xfrm>
        </p:grpSpPr>
        <p:pic>
          <p:nvPicPr>
            <p:cNvPr id="97" name="Image 96">
              <a:extLst>
                <a:ext uri="{FF2B5EF4-FFF2-40B4-BE49-F238E27FC236}">
                  <a16:creationId xmlns:a16="http://schemas.microsoft.com/office/drawing/2014/main" id="{E053D315-10B4-4F49-98DA-6A2B04BB186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t="26785"/>
            <a:stretch/>
          </p:blipFill>
          <p:spPr>
            <a:xfrm>
              <a:off x="1030121" y="3005211"/>
              <a:ext cx="9144000" cy="3689925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98" name="Image 97">
              <a:extLst>
                <a:ext uri="{FF2B5EF4-FFF2-40B4-BE49-F238E27FC236}">
                  <a16:creationId xmlns:a16="http://schemas.microsoft.com/office/drawing/2014/main" id="{30A25C15-1337-4603-B705-D579AA08E28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b="87671"/>
            <a:stretch/>
          </p:blipFill>
          <p:spPr>
            <a:xfrm>
              <a:off x="1030121" y="2380820"/>
              <a:ext cx="9144000" cy="621356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</p:grpSp>
      <p:sp>
        <p:nvSpPr>
          <p:cNvPr id="99" name="Ellipse 98">
            <a:extLst>
              <a:ext uri="{FF2B5EF4-FFF2-40B4-BE49-F238E27FC236}">
                <a16:creationId xmlns:a16="http://schemas.microsoft.com/office/drawing/2014/main" id="{EF7C7988-C27A-4CDD-AC3D-1A62391F251F}"/>
              </a:ext>
            </a:extLst>
          </p:cNvPr>
          <p:cNvSpPr/>
          <p:nvPr/>
        </p:nvSpPr>
        <p:spPr>
          <a:xfrm>
            <a:off x="3977491" y="4403344"/>
            <a:ext cx="245783" cy="195215"/>
          </a:xfrm>
          <a:prstGeom prst="ellipse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/>
              <a:t>2</a:t>
            </a:r>
          </a:p>
        </p:txBody>
      </p:sp>
      <p:pic>
        <p:nvPicPr>
          <p:cNvPr id="100" name="Image 99">
            <a:extLst>
              <a:ext uri="{FF2B5EF4-FFF2-40B4-BE49-F238E27FC236}">
                <a16:creationId xmlns:a16="http://schemas.microsoft.com/office/drawing/2014/main" id="{3C042F76-8259-45B1-B361-85A882178C2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57960" y="2794277"/>
            <a:ext cx="3218819" cy="156560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01" name="Ellipse 100">
            <a:extLst>
              <a:ext uri="{FF2B5EF4-FFF2-40B4-BE49-F238E27FC236}">
                <a16:creationId xmlns:a16="http://schemas.microsoft.com/office/drawing/2014/main" id="{BC32AF45-1E66-444E-9791-B898821B1980}"/>
              </a:ext>
            </a:extLst>
          </p:cNvPr>
          <p:cNvSpPr/>
          <p:nvPr/>
        </p:nvSpPr>
        <p:spPr>
          <a:xfrm>
            <a:off x="1999211" y="2711271"/>
            <a:ext cx="245783" cy="195215"/>
          </a:xfrm>
          <a:prstGeom prst="ellipse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/>
              <a:t>1</a:t>
            </a:r>
          </a:p>
        </p:txBody>
      </p:sp>
      <p:sp>
        <p:nvSpPr>
          <p:cNvPr id="102" name="Ellipse 101">
            <a:extLst>
              <a:ext uri="{FF2B5EF4-FFF2-40B4-BE49-F238E27FC236}">
                <a16:creationId xmlns:a16="http://schemas.microsoft.com/office/drawing/2014/main" id="{DCE8BBC2-BF53-4702-A9E6-7D96EC6FBF27}"/>
              </a:ext>
            </a:extLst>
          </p:cNvPr>
          <p:cNvSpPr/>
          <p:nvPr/>
        </p:nvSpPr>
        <p:spPr>
          <a:xfrm>
            <a:off x="2433096" y="3281210"/>
            <a:ext cx="678358" cy="399154"/>
          </a:xfrm>
          <a:prstGeom prst="ellipse">
            <a:avLst/>
          </a:prstGeom>
          <a:noFill/>
          <a:ln>
            <a:solidFill>
              <a:srgbClr val="0070C0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n>
                <a:solidFill>
                  <a:srgbClr val="00B050"/>
                </a:solidFill>
              </a:ln>
              <a:noFill/>
            </a:endParaRPr>
          </a:p>
        </p:txBody>
      </p:sp>
      <p:pic>
        <p:nvPicPr>
          <p:cNvPr id="103" name="Image 102">
            <a:extLst>
              <a:ext uri="{FF2B5EF4-FFF2-40B4-BE49-F238E27FC236}">
                <a16:creationId xmlns:a16="http://schemas.microsoft.com/office/drawing/2014/main" id="{8BBCC9E2-685A-443C-9A75-4EF6E7846C10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11329" b="29"/>
          <a:stretch/>
        </p:blipFill>
        <p:spPr>
          <a:xfrm>
            <a:off x="6388631" y="2761530"/>
            <a:ext cx="3429000" cy="1654861"/>
          </a:xfrm>
          <a:prstGeom prst="rect">
            <a:avLst/>
          </a:prstGeom>
        </p:spPr>
      </p:pic>
      <p:sp>
        <p:nvSpPr>
          <p:cNvPr id="104" name="Ellipse 103">
            <a:extLst>
              <a:ext uri="{FF2B5EF4-FFF2-40B4-BE49-F238E27FC236}">
                <a16:creationId xmlns:a16="http://schemas.microsoft.com/office/drawing/2014/main" id="{042B3D21-AC19-496B-BDA3-B8086C585B79}"/>
              </a:ext>
            </a:extLst>
          </p:cNvPr>
          <p:cNvSpPr/>
          <p:nvPr/>
        </p:nvSpPr>
        <p:spPr>
          <a:xfrm>
            <a:off x="8364624" y="3230726"/>
            <a:ext cx="1180467" cy="1129160"/>
          </a:xfrm>
          <a:prstGeom prst="ellipse">
            <a:avLst/>
          </a:prstGeom>
          <a:noFill/>
          <a:ln>
            <a:solidFill>
              <a:schemeClr val="accent3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n>
                <a:solidFill>
                  <a:srgbClr val="00B050"/>
                </a:solidFill>
              </a:ln>
              <a:noFill/>
            </a:endParaRPr>
          </a:p>
        </p:txBody>
      </p:sp>
      <p:sp>
        <p:nvSpPr>
          <p:cNvPr id="105" name="Titre 6">
            <a:extLst>
              <a:ext uri="{FF2B5EF4-FFF2-40B4-BE49-F238E27FC236}">
                <a16:creationId xmlns:a16="http://schemas.microsoft.com/office/drawing/2014/main" id="{277ECD11-C8A7-4AC0-AC76-98F7E464947E}"/>
              </a:ext>
            </a:extLst>
          </p:cNvPr>
          <p:cNvSpPr txBox="1">
            <a:spLocks/>
          </p:cNvSpPr>
          <p:nvPr/>
        </p:nvSpPr>
        <p:spPr>
          <a:xfrm>
            <a:off x="1216500" y="1442565"/>
            <a:ext cx="8953865" cy="421556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ea typeface="+mj-ea"/>
                <a:cs typeface="+mj-cs"/>
              </a:defRPr>
            </a:lvl1pPr>
          </a:lstStyle>
          <a:p>
            <a:pPr algn="ctr"/>
            <a:r>
              <a:rPr lang="fr-FR" sz="1800" dirty="0">
                <a:latin typeface="+mn-lt"/>
              </a:rPr>
              <a:t>Ouverture de l’univers &amp; accès aux expertises</a:t>
            </a:r>
            <a:endParaRPr lang="fr-FR" sz="1600" dirty="0">
              <a:latin typeface="+mn-lt"/>
            </a:endParaRPr>
          </a:p>
        </p:txBody>
      </p:sp>
      <p:sp>
        <p:nvSpPr>
          <p:cNvPr id="106" name="Ellipse 105">
            <a:extLst>
              <a:ext uri="{FF2B5EF4-FFF2-40B4-BE49-F238E27FC236}">
                <a16:creationId xmlns:a16="http://schemas.microsoft.com/office/drawing/2014/main" id="{BC32AF45-1E66-444E-9791-B898821B1980}"/>
              </a:ext>
            </a:extLst>
          </p:cNvPr>
          <p:cNvSpPr/>
          <p:nvPr/>
        </p:nvSpPr>
        <p:spPr>
          <a:xfrm>
            <a:off x="6370345" y="2849516"/>
            <a:ext cx="245783" cy="195215"/>
          </a:xfrm>
          <a:prstGeom prst="ellipse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/>
              <a:t>1</a:t>
            </a:r>
          </a:p>
        </p:txBody>
      </p:sp>
      <p:sp>
        <p:nvSpPr>
          <p:cNvPr id="2" name="ZoneTexte 1"/>
          <p:cNvSpPr txBox="1"/>
          <p:nvPr/>
        </p:nvSpPr>
        <p:spPr>
          <a:xfrm rot="1597102">
            <a:off x="8895100" y="1846796"/>
            <a:ext cx="3002508" cy="92333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fr-FR" dirty="0"/>
              <a:t>Le Lead est un Lead de </a:t>
            </a:r>
            <a:r>
              <a:rPr lang="fr-FR" b="1" dirty="0"/>
              <a:t>souscription</a:t>
            </a:r>
            <a:r>
              <a:rPr lang="fr-FR" dirty="0"/>
              <a:t> du contrat et non de demande de rappel.</a:t>
            </a: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69130">
            <a:off x="8454397" y="1155381"/>
            <a:ext cx="618552" cy="541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74466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2"/>
          <p:cNvSpPr txBox="1">
            <a:spLocks/>
          </p:cNvSpPr>
          <p:nvPr/>
        </p:nvSpPr>
        <p:spPr>
          <a:xfrm>
            <a:off x="2562045" y="390665"/>
            <a:ext cx="8551607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defRPr/>
            </a:pPr>
            <a:r>
              <a:rPr lang="fr-FR" sz="2000" spc="30" dirty="0">
                <a:latin typeface="Montserrat Black" panose="00000A00000000000000" pitchFamily="2" charset="0"/>
              </a:rPr>
              <a:t>Les cibles et les ambitions</a:t>
            </a:r>
          </a:p>
        </p:txBody>
      </p:sp>
      <p:sp>
        <p:nvSpPr>
          <p:cNvPr id="12" name="Espace réservé du contenu 3">
            <a:extLst>
              <a:ext uri="{FF2B5EF4-FFF2-40B4-BE49-F238E27FC236}">
                <a16:creationId xmlns:a16="http://schemas.microsoft.com/office/drawing/2014/main" id="{91A9269B-C271-4ED3-972B-547D3B7EB420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1569839" y="1495937"/>
            <a:ext cx="8360674" cy="371256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1400" b="1" dirty="0">
                <a:solidFill>
                  <a:srgbClr val="C00000"/>
                </a:solidFill>
              </a:rPr>
              <a:t>Ambitions :</a:t>
            </a:r>
          </a:p>
          <a:p>
            <a:pPr lvl="1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fr-FR" sz="1400" dirty="0">
                <a:solidFill>
                  <a:schemeClr val="tx1"/>
                </a:solidFill>
              </a:rPr>
              <a:t>Migrer </a:t>
            </a:r>
            <a:r>
              <a:rPr lang="fr-FR" sz="1400" b="1" dirty="0">
                <a:solidFill>
                  <a:schemeClr val="tx1"/>
                </a:solidFill>
              </a:rPr>
              <a:t>90% des commerçants PNF actuels </a:t>
            </a:r>
            <a:r>
              <a:rPr lang="fr-FR" sz="1400" dirty="0">
                <a:solidFill>
                  <a:schemeClr val="tx1"/>
                </a:solidFill>
              </a:rPr>
              <a:t>vers la nouvelle solution</a:t>
            </a:r>
          </a:p>
          <a:p>
            <a:pPr lvl="1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fr-FR" sz="1400" dirty="0">
                <a:solidFill>
                  <a:schemeClr val="tx1"/>
                </a:solidFill>
              </a:rPr>
              <a:t>Equiper</a:t>
            </a:r>
            <a:r>
              <a:rPr lang="fr-FR" sz="1400" b="1" dirty="0">
                <a:solidFill>
                  <a:schemeClr val="tx1"/>
                </a:solidFill>
              </a:rPr>
              <a:t> 1 </a:t>
            </a:r>
            <a:r>
              <a:rPr lang="fr-FR" sz="1400" dirty="0">
                <a:solidFill>
                  <a:schemeClr val="tx1"/>
                </a:solidFill>
              </a:rPr>
              <a:t>client commerçant/pro </a:t>
            </a:r>
            <a:r>
              <a:rPr lang="fr-FR" sz="1400" b="1" dirty="0">
                <a:solidFill>
                  <a:schemeClr val="tx1"/>
                </a:solidFill>
              </a:rPr>
              <a:t>sur 2 </a:t>
            </a:r>
            <a:r>
              <a:rPr lang="fr-FR" sz="1400" dirty="0">
                <a:solidFill>
                  <a:schemeClr val="tx1"/>
                </a:solidFill>
              </a:rPr>
              <a:t>d’ici à 3 ans 2024</a:t>
            </a:r>
            <a:endParaRPr lang="fr-FR" sz="1400" u="sng" dirty="0"/>
          </a:p>
          <a:p>
            <a:pPr marL="0" indent="0">
              <a:buNone/>
            </a:pPr>
            <a:r>
              <a:rPr lang="fr-FR" sz="1400" b="1" dirty="0">
                <a:solidFill>
                  <a:srgbClr val="C00000"/>
                </a:solidFill>
              </a:rPr>
              <a:t>Cibles: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fr-FR" sz="1400" dirty="0">
                <a:solidFill>
                  <a:schemeClr val="bg2">
                    <a:lumMod val="75000"/>
                  </a:schemeClr>
                </a:solidFill>
              </a:rPr>
              <a:t> Se focaliser sur les activités appétentes :</a:t>
            </a:r>
          </a:p>
          <a:p>
            <a:pPr lvl="1"/>
            <a:r>
              <a:rPr lang="fr-FR" sz="1100" i="1" dirty="0"/>
              <a:t>Auto-moto réparation, école de conduite, Beauté</a:t>
            </a:r>
          </a:p>
          <a:p>
            <a:pPr lvl="1"/>
            <a:r>
              <a:rPr lang="fr-FR" sz="1100" i="1" dirty="0"/>
              <a:t>Meubles</a:t>
            </a:r>
          </a:p>
          <a:p>
            <a:pPr lvl="1"/>
            <a:r>
              <a:rPr lang="fr-FR" sz="1100" i="1" dirty="0"/>
              <a:t>Habillement</a:t>
            </a:r>
          </a:p>
          <a:p>
            <a:pPr lvl="1"/>
            <a:r>
              <a:rPr lang="fr-FR" sz="1100" i="1" dirty="0"/>
              <a:t>Beauté, Fleurs, électroménager, radio, TV, voyage…</a:t>
            </a:r>
            <a:endParaRPr lang="fr-FR" sz="500" dirty="0">
              <a:solidFill>
                <a:schemeClr val="bg2">
                  <a:lumMod val="75000"/>
                </a:schemeClr>
              </a:solidFill>
            </a:endParaRP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fr-FR" sz="1400" dirty="0">
                <a:solidFill>
                  <a:schemeClr val="bg2">
                    <a:lumMod val="75000"/>
                  </a:schemeClr>
                </a:solidFill>
              </a:rPr>
              <a:t> Et c</a:t>
            </a:r>
            <a:r>
              <a:rPr lang="fr-FR" sz="1400" dirty="0">
                <a:solidFill>
                  <a:schemeClr val="bg2">
                    <a:lumMod val="75000"/>
                  </a:schemeClr>
                </a:solidFill>
                <a:sym typeface="Arial"/>
              </a:rPr>
              <a:t>onquérir de nouveaux marchés</a:t>
            </a:r>
            <a:endParaRPr lang="fr-FR" sz="1400" dirty="0"/>
          </a:p>
        </p:txBody>
      </p:sp>
      <p:graphicFrame>
        <p:nvGraphicFramePr>
          <p:cNvPr id="13" name="Diagramme 12">
            <a:extLst>
              <a:ext uri="{FF2B5EF4-FFF2-40B4-BE49-F238E27FC236}">
                <a16:creationId xmlns:a16="http://schemas.microsoft.com/office/drawing/2014/main" id="{FFCC9728-6009-4709-A51F-BFD6A433A4F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95078392"/>
              </p:ext>
            </p:extLst>
          </p:nvPr>
        </p:nvGraphicFramePr>
        <p:xfrm>
          <a:off x="1930907" y="4106583"/>
          <a:ext cx="4670118" cy="18068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4" name="Graphique 34" descr="Dent">
            <a:extLst>
              <a:ext uri="{FF2B5EF4-FFF2-40B4-BE49-F238E27FC236}">
                <a16:creationId xmlns:a16="http://schemas.microsoft.com/office/drawing/2014/main" id="{4D43D51E-C350-4B0F-97BB-C6BD7A2F9BA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089970" y="4437271"/>
            <a:ext cx="357952" cy="357952"/>
          </a:xfrm>
          <a:prstGeom prst="rect">
            <a:avLst/>
          </a:prstGeom>
        </p:spPr>
      </p:pic>
      <p:grpSp>
        <p:nvGrpSpPr>
          <p:cNvPr id="15" name="Groupe 14">
            <a:extLst>
              <a:ext uri="{FF2B5EF4-FFF2-40B4-BE49-F238E27FC236}">
                <a16:creationId xmlns:a16="http://schemas.microsoft.com/office/drawing/2014/main" id="{ACA56800-F129-42DF-91AD-796ADB466845}"/>
              </a:ext>
            </a:extLst>
          </p:cNvPr>
          <p:cNvGrpSpPr/>
          <p:nvPr/>
        </p:nvGrpSpPr>
        <p:grpSpPr>
          <a:xfrm>
            <a:off x="2087882" y="5196624"/>
            <a:ext cx="445678" cy="391424"/>
            <a:chOff x="446071" y="3683114"/>
            <a:chExt cx="445678" cy="391424"/>
          </a:xfrm>
        </p:grpSpPr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279D0F5B-23A7-421C-B5C7-D2E9B18B9EE9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clrChange>
                <a:clrFrom>
                  <a:srgbClr val="F8FAFB"/>
                </a:clrFrom>
                <a:clrTo>
                  <a:srgbClr val="F8FAFB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63675" y="3683114"/>
              <a:ext cx="428074" cy="391424"/>
            </a:xfrm>
            <a:prstGeom prst="rect">
              <a:avLst/>
            </a:prstGeom>
          </p:spPr>
        </p:pic>
        <p:cxnSp>
          <p:nvCxnSpPr>
            <p:cNvPr id="17" name="Connecteur droit 16">
              <a:extLst>
                <a:ext uri="{FF2B5EF4-FFF2-40B4-BE49-F238E27FC236}">
                  <a16:creationId xmlns:a16="http://schemas.microsoft.com/office/drawing/2014/main" id="{D7981E3D-4AB2-4541-8B60-89DE5C187EDD}"/>
                </a:ext>
              </a:extLst>
            </p:cNvPr>
            <p:cNvCxnSpPr/>
            <p:nvPr/>
          </p:nvCxnSpPr>
          <p:spPr>
            <a:xfrm flipV="1">
              <a:off x="446071" y="3734809"/>
              <a:ext cx="360040" cy="288032"/>
            </a:xfrm>
            <a:prstGeom prst="line">
              <a:avLst/>
            </a:prstGeom>
            <a:ln w="127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necteur droit 17">
              <a:extLst>
                <a:ext uri="{FF2B5EF4-FFF2-40B4-BE49-F238E27FC236}">
                  <a16:creationId xmlns:a16="http://schemas.microsoft.com/office/drawing/2014/main" id="{799C0E86-9676-41DA-9963-EEA0F2F62234}"/>
                </a:ext>
              </a:extLst>
            </p:cNvPr>
            <p:cNvCxnSpPr/>
            <p:nvPr/>
          </p:nvCxnSpPr>
          <p:spPr>
            <a:xfrm>
              <a:off x="446071" y="3708263"/>
              <a:ext cx="313960" cy="341125"/>
            </a:xfrm>
            <a:prstGeom prst="line">
              <a:avLst/>
            </a:prstGeom>
            <a:ln w="127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19A5BE68-D34C-43BE-8064-E158458A5367}"/>
              </a:ext>
            </a:extLst>
          </p:cNvPr>
          <p:cNvGrpSpPr/>
          <p:nvPr/>
        </p:nvGrpSpPr>
        <p:grpSpPr>
          <a:xfrm>
            <a:off x="5814559" y="2740892"/>
            <a:ext cx="786466" cy="768885"/>
            <a:chOff x="4630275" y="4202615"/>
            <a:chExt cx="786466" cy="768885"/>
          </a:xfrm>
        </p:grpSpPr>
        <p:pic>
          <p:nvPicPr>
            <p:cNvPr id="20" name="Graphique 4" descr="Voiture">
              <a:extLst>
                <a:ext uri="{FF2B5EF4-FFF2-40B4-BE49-F238E27FC236}">
                  <a16:creationId xmlns:a16="http://schemas.microsoft.com/office/drawing/2014/main" id="{A5505420-7195-4DEA-88F3-2946DB31810D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4778835" y="4458910"/>
              <a:ext cx="512590" cy="512590"/>
            </a:xfrm>
            <a:prstGeom prst="rect">
              <a:avLst/>
            </a:prstGeom>
          </p:spPr>
        </p:pic>
        <p:pic>
          <p:nvPicPr>
            <p:cNvPr id="21" name="Graphique 9" descr="Soudeur">
              <a:extLst>
                <a:ext uri="{FF2B5EF4-FFF2-40B4-BE49-F238E27FC236}">
                  <a16:creationId xmlns:a16="http://schemas.microsoft.com/office/drawing/2014/main" id="{5DBC12A0-705F-4BA4-8114-FE259AB55620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 rot="20228026">
              <a:off x="4630275" y="4235447"/>
              <a:ext cx="415376" cy="415376"/>
            </a:xfrm>
            <a:prstGeom prst="rect">
              <a:avLst/>
            </a:prstGeom>
          </p:spPr>
        </p:pic>
        <p:pic>
          <p:nvPicPr>
            <p:cNvPr id="22" name="Graphique 11" descr="Moto">
              <a:extLst>
                <a:ext uri="{FF2B5EF4-FFF2-40B4-BE49-F238E27FC236}">
                  <a16:creationId xmlns:a16="http://schemas.microsoft.com/office/drawing/2014/main" id="{FEDF92C5-1977-47AA-933F-209CF920C5CF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4904151" y="4202615"/>
              <a:ext cx="512590" cy="512590"/>
            </a:xfrm>
            <a:prstGeom prst="rect">
              <a:avLst/>
            </a:prstGeom>
          </p:spPr>
        </p:pic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A173C525-A5F6-4FC4-9F08-95B9C76BB265}"/>
              </a:ext>
            </a:extLst>
          </p:cNvPr>
          <p:cNvGrpSpPr/>
          <p:nvPr/>
        </p:nvGrpSpPr>
        <p:grpSpPr>
          <a:xfrm>
            <a:off x="7023981" y="2834556"/>
            <a:ext cx="561507" cy="533820"/>
            <a:chOff x="3727260" y="4271910"/>
            <a:chExt cx="644020" cy="742326"/>
          </a:xfrm>
          <a:solidFill>
            <a:schemeClr val="accent2"/>
          </a:solidFill>
        </p:grpSpPr>
        <p:pic>
          <p:nvPicPr>
            <p:cNvPr id="24" name="Graphique 21" descr="Télévision">
              <a:extLst>
                <a:ext uri="{FF2B5EF4-FFF2-40B4-BE49-F238E27FC236}">
                  <a16:creationId xmlns:a16="http://schemas.microsoft.com/office/drawing/2014/main" id="{D329C901-7571-4016-B153-8A406F791DCB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duotone>
                <a:prstClr val="black"/>
                <a:srgbClr val="C00000">
                  <a:tint val="45000"/>
                  <a:satMod val="400000"/>
                </a:srgbClr>
              </a:duotone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3727260" y="4501646"/>
              <a:ext cx="512590" cy="512590"/>
            </a:xfrm>
            <a:prstGeom prst="rect">
              <a:avLst/>
            </a:prstGeom>
          </p:spPr>
        </p:pic>
        <p:pic>
          <p:nvPicPr>
            <p:cNvPr id="25" name="Graphique 23" descr="Télécommande">
              <a:extLst>
                <a:ext uri="{FF2B5EF4-FFF2-40B4-BE49-F238E27FC236}">
                  <a16:creationId xmlns:a16="http://schemas.microsoft.com/office/drawing/2014/main" id="{AD50B2CB-1A29-430D-A432-A8B65F154B5C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>
              <a:duotone>
                <a:prstClr val="black"/>
                <a:srgbClr val="C00000">
                  <a:tint val="45000"/>
                  <a:satMod val="400000"/>
                </a:srgbClr>
              </a:duotone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p:blipFill>
          <p:spPr>
            <a:xfrm rot="1136048">
              <a:off x="3858690" y="4271910"/>
              <a:ext cx="512590" cy="512590"/>
            </a:xfrm>
            <a:prstGeom prst="rect">
              <a:avLst/>
            </a:prstGeom>
          </p:spPr>
        </p:pic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2327A5AD-E3CE-4FF9-BC46-E94B2DB64752}"/>
              </a:ext>
            </a:extLst>
          </p:cNvPr>
          <p:cNvGrpSpPr/>
          <p:nvPr/>
        </p:nvGrpSpPr>
        <p:grpSpPr>
          <a:xfrm>
            <a:off x="7960731" y="2878017"/>
            <a:ext cx="1142223" cy="470116"/>
            <a:chOff x="858638" y="4714180"/>
            <a:chExt cx="1706919" cy="608847"/>
          </a:xfrm>
        </p:grpSpPr>
        <p:pic>
          <p:nvPicPr>
            <p:cNvPr id="27" name="Graphique 13" descr="Divan">
              <a:extLst>
                <a:ext uri="{FF2B5EF4-FFF2-40B4-BE49-F238E27FC236}">
                  <a16:creationId xmlns:a16="http://schemas.microsoft.com/office/drawing/2014/main" id="{5C7CA051-C890-4BA1-BFA2-FFB6E2BA274F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/>
            </a:stretch>
          </p:blipFill>
          <p:spPr>
            <a:xfrm>
              <a:off x="1608103" y="4802013"/>
              <a:ext cx="512590" cy="512590"/>
            </a:xfrm>
            <a:prstGeom prst="rect">
              <a:avLst/>
            </a:prstGeom>
          </p:spPr>
        </p:pic>
        <p:pic>
          <p:nvPicPr>
            <p:cNvPr id="28" name="Graphique 15" descr="Lampe">
              <a:extLst>
                <a:ext uri="{FF2B5EF4-FFF2-40B4-BE49-F238E27FC236}">
                  <a16:creationId xmlns:a16="http://schemas.microsoft.com/office/drawing/2014/main" id="{5AB5E354-0120-4FAE-8A49-266DC6A9DB25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p:blipFill>
          <p:spPr>
            <a:xfrm>
              <a:off x="1388926" y="4737440"/>
              <a:ext cx="415376" cy="415376"/>
            </a:xfrm>
            <a:prstGeom prst="rect">
              <a:avLst/>
            </a:prstGeom>
          </p:spPr>
        </p:pic>
        <p:pic>
          <p:nvPicPr>
            <p:cNvPr id="29" name="Graphique 17" descr="Fleurs en pot">
              <a:extLst>
                <a:ext uri="{FF2B5EF4-FFF2-40B4-BE49-F238E27FC236}">
                  <a16:creationId xmlns:a16="http://schemas.microsoft.com/office/drawing/2014/main" id="{617E263D-4C8E-49B0-BF97-9A5B173C4441}"/>
                </a:ext>
              </a:extLst>
            </p:cNvPr>
            <p:cNvPicPr>
              <a:picLocks noChangeAspect="1"/>
            </p:cNvPicPr>
            <p:nvPr/>
          </p:nvPicPr>
          <p:blipFill>
            <a:blip r:embed="rId25"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/>
            </a:stretch>
          </p:blipFill>
          <p:spPr>
            <a:xfrm>
              <a:off x="2052967" y="4714180"/>
              <a:ext cx="512590" cy="512591"/>
            </a:xfrm>
            <a:prstGeom prst="rect">
              <a:avLst/>
            </a:prstGeom>
          </p:spPr>
        </p:pic>
        <p:pic>
          <p:nvPicPr>
            <p:cNvPr id="30" name="Graphique 26" descr="Robe">
              <a:extLst>
                <a:ext uri="{FF2B5EF4-FFF2-40B4-BE49-F238E27FC236}">
                  <a16:creationId xmlns:a16="http://schemas.microsoft.com/office/drawing/2014/main" id="{E6192B78-B51A-4894-80C4-000B42D4A837}"/>
                </a:ext>
              </a:extLst>
            </p:cNvPr>
            <p:cNvPicPr>
              <a:picLocks noChangeAspect="1"/>
            </p:cNvPicPr>
            <p:nvPr/>
          </p:nvPicPr>
          <p:blipFill>
            <a:blip r:embed="rId27"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96DAC541-7B7A-43D3-8B79-37D633B846F1}">
                  <asvg:svgBlip xmlns:asvg="http://schemas.microsoft.com/office/drawing/2016/SVG/main" r:embed="rId28"/>
                </a:ext>
              </a:extLst>
            </a:blip>
            <a:stretch>
              <a:fillRect/>
            </a:stretch>
          </p:blipFill>
          <p:spPr>
            <a:xfrm rot="20425727">
              <a:off x="858638" y="4759786"/>
              <a:ext cx="563240" cy="563241"/>
            </a:xfrm>
            <a:prstGeom prst="rect">
              <a:avLst/>
            </a:prstGeom>
          </p:spPr>
        </p:pic>
      </p:grpSp>
      <p:pic>
        <p:nvPicPr>
          <p:cNvPr id="31" name="Image 30"/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8315585" y="3858808"/>
            <a:ext cx="3048568" cy="380304"/>
          </a:xfrm>
          <a:prstGeom prst="rect">
            <a:avLst/>
          </a:prstGeom>
        </p:spPr>
      </p:pic>
      <p:sp>
        <p:nvSpPr>
          <p:cNvPr id="32" name="ZoneTexte 31"/>
          <p:cNvSpPr txBox="1"/>
          <p:nvPr/>
        </p:nvSpPr>
        <p:spPr>
          <a:xfrm>
            <a:off x="8306851" y="4294366"/>
            <a:ext cx="344801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dirty="0">
                <a:solidFill>
                  <a:srgbClr val="FF0000"/>
                </a:solidFill>
              </a:rPr>
              <a:t>CE Grand Est Europe           370                      126</a:t>
            </a:r>
          </a:p>
        </p:txBody>
      </p:sp>
      <p:cxnSp>
        <p:nvCxnSpPr>
          <p:cNvPr id="33" name="Connecteur droit 32"/>
          <p:cNvCxnSpPr/>
          <p:nvPr/>
        </p:nvCxnSpPr>
        <p:spPr>
          <a:xfrm>
            <a:off x="8328957" y="4211772"/>
            <a:ext cx="0" cy="375464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 droit 33"/>
          <p:cNvCxnSpPr/>
          <p:nvPr/>
        </p:nvCxnSpPr>
        <p:spPr>
          <a:xfrm>
            <a:off x="11336990" y="4206053"/>
            <a:ext cx="0" cy="375464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34"/>
          <p:cNvCxnSpPr/>
          <p:nvPr/>
        </p:nvCxnSpPr>
        <p:spPr>
          <a:xfrm>
            <a:off x="8328957" y="4583401"/>
            <a:ext cx="3008033" cy="2957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375106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2"/>
          <p:cNvSpPr txBox="1">
            <a:spLocks/>
          </p:cNvSpPr>
          <p:nvPr/>
        </p:nvSpPr>
        <p:spPr>
          <a:xfrm>
            <a:off x="2562045" y="390665"/>
            <a:ext cx="8551607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defRPr/>
            </a:pPr>
            <a:r>
              <a:rPr lang="fr-FR" sz="2000" spc="30" dirty="0">
                <a:latin typeface="Montserrat Black" panose="00000A00000000000000" pitchFamily="2" charset="0"/>
              </a:rPr>
              <a:t>Zoom sur la liste d’exclusion des activités du paiement 3x4x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77A54BC-EF45-4219-A706-D29DF160C6DC}"/>
              </a:ext>
            </a:extLst>
          </p:cNvPr>
          <p:cNvSpPr/>
          <p:nvPr/>
        </p:nvSpPr>
        <p:spPr>
          <a:xfrm>
            <a:off x="702740" y="1568071"/>
            <a:ext cx="8663402" cy="2646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14605" algn="just"/>
            <a:r>
              <a:rPr lang="fr-FR" sz="1200" dirty="0">
                <a:latin typeface="+mn-lt"/>
                <a:ea typeface="Calibri" panose="020F0502020204030204" pitchFamily="34" charset="0"/>
              </a:rPr>
              <a:t> </a:t>
            </a:r>
          </a:p>
          <a:p>
            <a:pPr algn="just"/>
            <a:r>
              <a:rPr lang="fr-FR" sz="1200" dirty="0">
                <a:latin typeface="+mn-lt"/>
                <a:ea typeface="Calibri" panose="020F0502020204030204" pitchFamily="34" charset="0"/>
              </a:rPr>
              <a:t>Le commerçant s’interdit de proposer les Solutions de Paiement pour le paiement de biens ou de prestations de services qui seraient contraires à la loi, la morale et/ou l'ordre public, et notamment pour le paiement :</a:t>
            </a:r>
          </a:p>
          <a:p>
            <a:pPr algn="just"/>
            <a:r>
              <a:rPr lang="fr-FR" sz="1200" dirty="0">
                <a:latin typeface="+mn-lt"/>
                <a:ea typeface="Calibri" panose="020F0502020204030204" pitchFamily="34" charset="0"/>
              </a:rPr>
              <a:t> </a:t>
            </a:r>
          </a:p>
          <a:p>
            <a:pPr algn="just"/>
            <a:r>
              <a:rPr lang="fr-FR" sz="1200" dirty="0">
                <a:latin typeface="+mn-lt"/>
                <a:ea typeface="Calibri" panose="020F0502020204030204" pitchFamily="34" charset="0"/>
              </a:rPr>
              <a:t>- de jeux d’argent (paris ou bookmakers) ;</a:t>
            </a:r>
          </a:p>
          <a:p>
            <a:pPr algn="just"/>
            <a:r>
              <a:rPr lang="fr-FR" sz="1200" dirty="0">
                <a:latin typeface="+mn-lt"/>
                <a:ea typeface="Calibri" panose="020F0502020204030204" pitchFamily="34" charset="0"/>
              </a:rPr>
              <a:t>- des boissons de troisième, quatrième et cinquième catégorie à consommer sur place ou à emporter ;</a:t>
            </a:r>
          </a:p>
          <a:p>
            <a:pPr algn="just"/>
            <a:r>
              <a:rPr lang="fr-FR" sz="1200" dirty="0">
                <a:latin typeface="+mn-lt"/>
                <a:ea typeface="Calibri" panose="020F0502020204030204" pitchFamily="34" charset="0"/>
              </a:rPr>
              <a:t>- de biens liés à la pornographie, tels que par exemple les matériels érotiques ;</a:t>
            </a:r>
          </a:p>
          <a:p>
            <a:pPr algn="just"/>
            <a:r>
              <a:rPr lang="fr-FR" sz="1200" dirty="0">
                <a:latin typeface="+mn-lt"/>
                <a:ea typeface="Calibri" panose="020F0502020204030204" pitchFamily="34" charset="0"/>
              </a:rPr>
              <a:t>- de biens portant atteinte à l'ordre public ou interdits par la législation en vigueur (ex : pédophilie, nazisme, racisme etc.) ;</a:t>
            </a:r>
          </a:p>
          <a:p>
            <a:pPr algn="just"/>
            <a:r>
              <a:rPr lang="fr-FR" sz="1200" dirty="0">
                <a:latin typeface="+mn-lt"/>
                <a:ea typeface="Calibri" panose="020F0502020204030204" pitchFamily="34" charset="0"/>
              </a:rPr>
              <a:t>- de biens pouvant porter atteinte à l’image de Oney ; </a:t>
            </a:r>
          </a:p>
          <a:p>
            <a:pPr marR="14605" algn="just"/>
            <a:r>
              <a:rPr lang="fr-FR" sz="1200" dirty="0">
                <a:latin typeface="+mn-lt"/>
                <a:ea typeface="Calibri" panose="020F0502020204030204" pitchFamily="34" charset="0"/>
              </a:rPr>
              <a:t>- de biens ayant un quelconque lien avec le prosélytisme religieux, racial, sectaire ou politique…</a:t>
            </a:r>
            <a:r>
              <a:rPr lang="fr-FR" sz="1200" dirty="0" err="1">
                <a:latin typeface="+mn-lt"/>
                <a:ea typeface="Calibri" panose="020F0502020204030204" pitchFamily="34" charset="0"/>
              </a:rPr>
              <a:t>etc</a:t>
            </a:r>
            <a:endParaRPr lang="fr-FR" sz="1200" dirty="0">
              <a:latin typeface="+mn-lt"/>
              <a:ea typeface="Calibri" panose="020F0502020204030204" pitchFamily="34" charset="0"/>
            </a:endParaRPr>
          </a:p>
          <a:p>
            <a:pPr algn="just"/>
            <a:r>
              <a:rPr lang="fr-FR" sz="1200" dirty="0">
                <a:latin typeface="+mn-lt"/>
                <a:ea typeface="Calibri" panose="020F0502020204030204" pitchFamily="34" charset="0"/>
              </a:rPr>
              <a:t> </a:t>
            </a:r>
          </a:p>
          <a:p>
            <a:pPr algn="just"/>
            <a:r>
              <a:rPr lang="fr-FR" sz="1200" dirty="0">
                <a:latin typeface="+mn-lt"/>
                <a:ea typeface="Calibri" panose="020F0502020204030204" pitchFamily="34" charset="0"/>
              </a:rPr>
              <a:t>ou de tout autre commerce contraire à la législation en vigueur.</a:t>
            </a:r>
          </a:p>
          <a:p>
            <a:pPr algn="just">
              <a:lnSpc>
                <a:spcPts val="1200"/>
              </a:lnSpc>
            </a:pPr>
            <a:r>
              <a:rPr lang="fr-FR" sz="1200" b="1" dirty="0">
                <a:latin typeface="+mn-lt"/>
                <a:ea typeface="Calibri" panose="020F0502020204030204" pitchFamily="34" charset="0"/>
              </a:rPr>
              <a:t> </a:t>
            </a:r>
            <a:endParaRPr lang="fr-FR" sz="1200" dirty="0">
              <a:latin typeface="+mn-lt"/>
              <a:ea typeface="Calibri" panose="020F0502020204030204" pitchFamily="34" charset="0"/>
            </a:endParaRPr>
          </a:p>
          <a:p>
            <a:pPr algn="just"/>
            <a:r>
              <a:rPr lang="fr-FR" sz="1200" dirty="0">
                <a:latin typeface="+mn-lt"/>
                <a:ea typeface="Calibri" panose="020F0502020204030204" pitchFamily="34" charset="0"/>
              </a:rPr>
              <a:t>Le commerçant s’interdit également de proposer les Solutions de Paiement pour le paiement des cartes cadeaux</a:t>
            </a:r>
            <a:endParaRPr lang="fr-FR" sz="1200" dirty="0">
              <a:effectLst/>
              <a:latin typeface="+mn-lt"/>
              <a:ea typeface="Calibri" panose="020F050202020403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2D3351F-8C0B-46AE-989B-EC7EAA4D5D5D}"/>
              </a:ext>
            </a:extLst>
          </p:cNvPr>
          <p:cNvSpPr txBox="1"/>
          <p:nvPr/>
        </p:nvSpPr>
        <p:spPr>
          <a:xfrm>
            <a:off x="695324" y="4393689"/>
            <a:ext cx="8207135" cy="55399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altLang="fr-FR" sz="1200" b="1" dirty="0">
                <a:solidFill>
                  <a:srgbClr val="C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Liste d’exclusion des activités du paiement 3x 4x en proximité de Oney Bank, disponible dans le document ci-joint.</a:t>
            </a:r>
            <a:endParaRPr lang="fr-FR" altLang="fr-FR" sz="1200" b="1" dirty="0">
              <a:solidFill>
                <a:srgbClr val="C00000"/>
              </a:solidFill>
              <a:latin typeface="+mn-lt"/>
            </a:endParaRPr>
          </a:p>
          <a:p>
            <a:endParaRPr lang="fr-FR" dirty="0"/>
          </a:p>
        </p:txBody>
      </p:sp>
      <p:graphicFrame>
        <p:nvGraphicFramePr>
          <p:cNvPr id="3" name="Objet 2">
            <a:extLst>
              <a:ext uri="{FF2B5EF4-FFF2-40B4-BE49-F238E27FC236}">
                <a16:creationId xmlns:a16="http://schemas.microsoft.com/office/drawing/2014/main" id="{AE9136CD-D365-E1E9-2BDD-BFB561097B0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92148186"/>
              </p:ext>
            </p:extLst>
          </p:nvPr>
        </p:nvGraphicFramePr>
        <p:xfrm>
          <a:off x="8189976" y="4393689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showAsIcon="1" r:id="rId3" imgW="914400" imgH="771480" progId="AcroExch.Document.DC">
                  <p:embed/>
                </p:oleObj>
              </mc:Choice>
              <mc:Fallback>
                <p:oleObj name="Acrobat Document" showAsIcon="1" r:id="rId3" imgW="914400" imgH="77148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189976" y="4393689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118332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3261" y="6281994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  <p:sp>
        <p:nvSpPr>
          <p:cNvPr id="7" name="Rectangle 6"/>
          <p:cNvSpPr/>
          <p:nvPr/>
        </p:nvSpPr>
        <p:spPr>
          <a:xfrm>
            <a:off x="8746924" y="3522836"/>
            <a:ext cx="1397201" cy="1247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49846" y="1417066"/>
            <a:ext cx="63812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q"/>
            </a:pPr>
            <a:r>
              <a:rPr lang="fr-FR" dirty="0">
                <a:latin typeface="Calibri" panose="020F0502020204030204" pitchFamily="34" charset="0"/>
                <a:cs typeface="Calibri" panose="020F0502020204030204" pitchFamily="34" charset="0"/>
              </a:rPr>
              <a:t>Retrouvez la documentation et les liens concernant </a:t>
            </a:r>
            <a:r>
              <a:rPr lang="fr-FR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Oney</a:t>
            </a:r>
            <a:r>
              <a:rPr lang="fr-FR" b="1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3x4x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28741" y="1939993"/>
            <a:ext cx="10272768" cy="19697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Lien vers la fiche produit : clic 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4"/>
              </a:rPr>
              <a:t>ici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342900" indent="-342900" algn="just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Lien vers la présentation complète : clic 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5"/>
              </a:rPr>
              <a:t>ici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just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Lien vers le support de formation des commerçants : clic 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6"/>
              </a:rPr>
              <a:t>ici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just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Lien vers le support de formation du back office commerçant : clic 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7"/>
              </a:rPr>
              <a:t>ici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just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Vidéo concernant le balisage : clic 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8"/>
              </a:rPr>
              <a:t>ici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just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Note d’information : Clic 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9"/>
              </a:rPr>
              <a:t>ici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spcAft>
                <a:spcPts val="75"/>
              </a:spcAft>
              <a:buClr>
                <a:srgbClr val="C00000"/>
              </a:buClr>
            </a:pPr>
            <a:r>
              <a:rPr lang="fr-FR" sz="1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10" name="Titre 2"/>
          <p:cNvSpPr txBox="1">
            <a:spLocks/>
          </p:cNvSpPr>
          <p:nvPr/>
        </p:nvSpPr>
        <p:spPr>
          <a:xfrm>
            <a:off x="3203575" y="390665"/>
            <a:ext cx="7910077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defRPr/>
            </a:pPr>
            <a:r>
              <a:rPr lang="fr-FR" sz="2000" spc="30" dirty="0">
                <a:latin typeface="Montserrat Black" panose="00000A00000000000000" pitchFamily="2" charset="0"/>
              </a:rPr>
              <a:t>Documentation</a:t>
            </a:r>
            <a:endParaRPr lang="fr-FR" sz="2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998452" y="6389363"/>
            <a:ext cx="232499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Semaine S50 2021</a:t>
            </a:r>
          </a:p>
        </p:txBody>
      </p:sp>
      <p:sp>
        <p:nvSpPr>
          <p:cNvPr id="8" name="Rectangle 7"/>
          <p:cNvSpPr/>
          <p:nvPr/>
        </p:nvSpPr>
        <p:spPr>
          <a:xfrm>
            <a:off x="249845" y="2934065"/>
            <a:ext cx="96619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lvl="1" indent="-285750">
              <a:buClr>
                <a:srgbClr val="C00000"/>
              </a:buClr>
              <a:buFont typeface="Wingdings" panose="05000000000000000000" pitchFamily="2" charset="2"/>
              <a:buChar char="§"/>
            </a:pP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6812409"/>
      </p:ext>
    </p:extLst>
  </p:cSld>
  <p:clrMapOvr>
    <a:masterClrMapping/>
  </p:clrMapOvr>
</p:sld>
</file>

<file path=ppt/theme/theme1.xml><?xml version="1.0" encoding="utf-8"?>
<a:theme xmlns:a="http://schemas.openxmlformats.org/drawingml/2006/main" name="1-MODELE PART">
  <a:themeElements>
    <a:clrScheme name="Personnalisé 3">
      <a:dk1>
        <a:srgbClr val="000000"/>
      </a:dk1>
      <a:lt1>
        <a:sysClr val="window" lastClr="FFFFFF"/>
      </a:lt1>
      <a:dk2>
        <a:srgbClr val="FF0000"/>
      </a:dk2>
      <a:lt2>
        <a:srgbClr val="BFBFBF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70C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-MODELE GP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-MODELE PRO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MODELE BDR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BDR ENTREPRISES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BDR ESI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BDR PP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BDR IMMO PRO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BDR SECTEUR PUBLIC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ney_Business_Dev">
    <a:dk1>
      <a:srgbClr val="53565A"/>
    </a:dk1>
    <a:lt1>
      <a:srgbClr val="FFFFFF"/>
    </a:lt1>
    <a:dk2>
      <a:srgbClr val="53565A"/>
    </a:dk2>
    <a:lt2>
      <a:srgbClr val="FFFFFF"/>
    </a:lt2>
    <a:accent1>
      <a:srgbClr val="84BD06"/>
    </a:accent1>
    <a:accent2>
      <a:srgbClr val="13C7FF"/>
    </a:accent2>
    <a:accent3>
      <a:srgbClr val="FF0083"/>
    </a:accent3>
    <a:accent4>
      <a:srgbClr val="FFC80F"/>
    </a:accent4>
    <a:accent5>
      <a:srgbClr val="002B4C"/>
    </a:accent5>
    <a:accent6>
      <a:srgbClr val="6900FF"/>
    </a:accent6>
    <a:hlink>
      <a:srgbClr val="84BD06"/>
    </a:hlink>
    <a:folHlink>
      <a:srgbClr val="84BD06"/>
    </a:folHlink>
  </a:clrScheme>
  <a:fontScheme name="Arial">
    <a:majorFont>
      <a:latin typeface="Arial" panose="020B0604020202020204"/>
      <a:ea typeface=""/>
      <a:cs typeface=""/>
      <a:font script="Jpan" typeface="ＭＳ Ｐゴシック"/>
      <a:font script="Hang" typeface="굴림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ajorFont>
    <a:minorFont>
      <a:latin typeface="Arial" panose="020B0604020202020204"/>
      <a:ea typeface=""/>
      <a:cs typeface=""/>
      <a:font script="Jpan" typeface="ＭＳ Ｐゴシック"/>
      <a:font script="Hang" typeface="굴림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ney_Business_Dev">
    <a:dk1>
      <a:srgbClr val="53565A"/>
    </a:dk1>
    <a:lt1>
      <a:srgbClr val="FFFFFF"/>
    </a:lt1>
    <a:dk2>
      <a:srgbClr val="53565A"/>
    </a:dk2>
    <a:lt2>
      <a:srgbClr val="FFFFFF"/>
    </a:lt2>
    <a:accent1>
      <a:srgbClr val="84BD06"/>
    </a:accent1>
    <a:accent2>
      <a:srgbClr val="13C7FF"/>
    </a:accent2>
    <a:accent3>
      <a:srgbClr val="FF0083"/>
    </a:accent3>
    <a:accent4>
      <a:srgbClr val="FFC80F"/>
    </a:accent4>
    <a:accent5>
      <a:srgbClr val="002B4C"/>
    </a:accent5>
    <a:accent6>
      <a:srgbClr val="6900FF"/>
    </a:accent6>
    <a:hlink>
      <a:srgbClr val="84BD06"/>
    </a:hlink>
    <a:folHlink>
      <a:srgbClr val="84BD06"/>
    </a:folHlink>
  </a:clrScheme>
  <a:fontScheme name="Arial">
    <a:majorFont>
      <a:latin typeface="Arial" panose="020B0604020202020204"/>
      <a:ea typeface=""/>
      <a:cs typeface=""/>
      <a:font script="Jpan" typeface="ＭＳ Ｐゴシック"/>
      <a:font script="Hang" typeface="굴림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ajorFont>
    <a:minorFont>
      <a:latin typeface="Arial" panose="020B0604020202020204"/>
      <a:ea typeface=""/>
      <a:cs typeface=""/>
      <a:font script="Jpan" typeface="ＭＳ Ｐゴシック"/>
      <a:font script="Hang" typeface="굴림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ney_Business_Dev">
    <a:dk1>
      <a:srgbClr val="53565A"/>
    </a:dk1>
    <a:lt1>
      <a:srgbClr val="FFFFFF"/>
    </a:lt1>
    <a:dk2>
      <a:srgbClr val="53565A"/>
    </a:dk2>
    <a:lt2>
      <a:srgbClr val="FFFFFF"/>
    </a:lt2>
    <a:accent1>
      <a:srgbClr val="84BD06"/>
    </a:accent1>
    <a:accent2>
      <a:srgbClr val="13C7FF"/>
    </a:accent2>
    <a:accent3>
      <a:srgbClr val="FF0083"/>
    </a:accent3>
    <a:accent4>
      <a:srgbClr val="FFC80F"/>
    </a:accent4>
    <a:accent5>
      <a:srgbClr val="002B4C"/>
    </a:accent5>
    <a:accent6>
      <a:srgbClr val="6900FF"/>
    </a:accent6>
    <a:hlink>
      <a:srgbClr val="84BD06"/>
    </a:hlink>
    <a:folHlink>
      <a:srgbClr val="84BD06"/>
    </a:folHlink>
  </a:clrScheme>
  <a:fontScheme name="Arial">
    <a:majorFont>
      <a:latin typeface="Arial" panose="020B0604020202020204"/>
      <a:ea typeface=""/>
      <a:cs typeface=""/>
      <a:font script="Jpan" typeface="ＭＳ Ｐゴシック"/>
      <a:font script="Hang" typeface="굴림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ajorFont>
    <a:minorFont>
      <a:latin typeface="Arial" panose="020B0604020202020204"/>
      <a:ea typeface=""/>
      <a:cs typeface=""/>
      <a:font script="Jpan" typeface="ＭＳ Ｐゴシック"/>
      <a:font script="Hang" typeface="굴림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CF08BC8829F314590D703EC1C666923" ma:contentTypeVersion="10" ma:contentTypeDescription="Create a new document." ma:contentTypeScope="" ma:versionID="61637efcb182c232f40fd863b85bc18c">
  <xsd:schema xmlns:xsd="http://www.w3.org/2001/XMLSchema" xmlns:xs="http://www.w3.org/2001/XMLSchema" xmlns:p="http://schemas.microsoft.com/office/2006/metadata/properties" xmlns:ns3="df2096ab-7d57-4ad3-817e-19c322fe2331" xmlns:ns4="a6eaa20e-8785-4f6a-ad54-680d61602c43" targetNamespace="http://schemas.microsoft.com/office/2006/metadata/properties" ma:root="true" ma:fieldsID="fe4997e14e96a559dee44ffbe762b7e7" ns3:_="" ns4:_="">
    <xsd:import namespace="df2096ab-7d57-4ad3-817e-19c322fe2331"/>
    <xsd:import namespace="a6eaa20e-8785-4f6a-ad54-680d61602c43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GenerationTime" minOccurs="0"/>
                <xsd:element ref="ns4:MediaServiceEventHashCode" minOccurs="0"/>
                <xsd:element ref="ns4:MediaServiceOCR" minOccurs="0"/>
                <xsd:element ref="ns4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f2096ab-7d57-4ad3-817e-19c322fe2331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6eaa20e-8785-4f6a-ad54-680d61602c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C925DB7-CCE4-48F1-BF80-9981159D6B98}">
  <ds:schemaRefs>
    <ds:schemaRef ds:uri="http://purl.org/dc/elements/1.1/"/>
    <ds:schemaRef ds:uri="http://schemas.microsoft.com/office/2006/metadata/properties"/>
    <ds:schemaRef ds:uri="http://purl.org/dc/terms/"/>
    <ds:schemaRef ds:uri="df2096ab-7d57-4ad3-817e-19c322fe233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a6eaa20e-8785-4f6a-ad54-680d61602c43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F9DE2169-109F-4C19-AA36-BF31E4481C0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258EC8D-5E25-4A95-9FEF-01C07A68AC2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f2096ab-7d57-4ad3-817e-19c322fe2331"/>
    <ds:schemaRef ds:uri="a6eaa20e-8785-4f6a-ad54-680d61602c4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15588</TotalTime>
  <Words>1457</Words>
  <Application>Microsoft Office PowerPoint</Application>
  <PresentationFormat>Grand écran</PresentationFormat>
  <Paragraphs>232</Paragraphs>
  <Slides>13</Slides>
  <Notes>11</Notes>
  <HiddenSlides>0</HiddenSlides>
  <MMClips>0</MMClips>
  <ScaleCrop>false</ScaleCrop>
  <HeadingPairs>
    <vt:vector size="8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9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13</vt:i4>
      </vt:variant>
    </vt:vector>
  </HeadingPairs>
  <TitlesOfParts>
    <vt:vector size="33" baseType="lpstr">
      <vt:lpstr>Aharoni</vt:lpstr>
      <vt:lpstr>Arial</vt:lpstr>
      <vt:lpstr>Arial Black</vt:lpstr>
      <vt:lpstr>Arial Narrow</vt:lpstr>
      <vt:lpstr>Calibri</vt:lpstr>
      <vt:lpstr>Cambria Math</vt:lpstr>
      <vt:lpstr>Montserrat Black</vt:lpstr>
      <vt:lpstr>Segoe Print</vt:lpstr>
      <vt:lpstr>Symbol</vt:lpstr>
      <vt:lpstr>Wingdings</vt:lpstr>
      <vt:lpstr>1-MODELE PART</vt:lpstr>
      <vt:lpstr>2-MODELE GP</vt:lpstr>
      <vt:lpstr>3-MODELE PRO</vt:lpstr>
      <vt:lpstr>MODELE BDR</vt:lpstr>
      <vt:lpstr>BDR ENTREPRISES</vt:lpstr>
      <vt:lpstr>BDR ESI</vt:lpstr>
      <vt:lpstr>BDR PP</vt:lpstr>
      <vt:lpstr>BDR IMMO PRO</vt:lpstr>
      <vt:lpstr>BDR SECTEUR PUBLIC</vt:lpstr>
      <vt:lpstr>Acrobat Document</vt:lpstr>
      <vt:lpstr>Présentation PowerPoint</vt:lpstr>
      <vt:lpstr>sommaire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Grégory Gallais</dc:creator>
  <cp:lastModifiedBy>ZINCK Yves [CEGEE]</cp:lastModifiedBy>
  <cp:revision>700</cp:revision>
  <cp:lastPrinted>2020-01-23T16:40:35Z</cp:lastPrinted>
  <dcterms:created xsi:type="dcterms:W3CDTF">2016-06-03T08:10:53Z</dcterms:created>
  <dcterms:modified xsi:type="dcterms:W3CDTF">2024-01-30T07:39:37Z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0x0101007CF08BC8829F314590D703EC1C666923</vt:lpwstr>
  </property>
  <property fmtid="{D5CDD505-2E9C-101B-9397-08002B2CF9AE}" pid="3" name="MSIP_Label_48a19f0c-bea1-442e-a475-ed109d9ec508_Enabled">
    <vt:lpwstr>true</vt:lpwstr>
  </property>
  <property fmtid="{D5CDD505-2E9C-101B-9397-08002B2CF9AE}" pid="4" name="MSIP_Label_48a19f0c-bea1-442e-a475-ed109d9ec508_SetDate">
    <vt:lpwstr>2023-01-06T17:51:53Z</vt:lpwstr>
  </property>
  <property fmtid="{D5CDD505-2E9C-101B-9397-08002B2CF9AE}" pid="5" name="MSIP_Label_48a19f0c-bea1-442e-a475-ed109d9ec508_Method">
    <vt:lpwstr>Standard</vt:lpwstr>
  </property>
  <property fmtid="{D5CDD505-2E9C-101B-9397-08002B2CF9AE}" pid="6" name="MSIP_Label_48a19f0c-bea1-442e-a475-ed109d9ec508_Name">
    <vt:lpwstr>48a19f0c-bea1-442e-a475-ed109d9ec508</vt:lpwstr>
  </property>
  <property fmtid="{D5CDD505-2E9C-101B-9397-08002B2CF9AE}" pid="7" name="MSIP_Label_48a19f0c-bea1-442e-a475-ed109d9ec508_SiteId">
    <vt:lpwstr>d5bb6d35-8a82-4329-b49a-5030bd6497ab</vt:lpwstr>
  </property>
  <property fmtid="{D5CDD505-2E9C-101B-9397-08002B2CF9AE}" pid="8" name="MSIP_Label_48a19f0c-bea1-442e-a475-ed109d9ec508_ContentBits">
    <vt:lpwstr>0</vt:lpwstr>
  </property>
</Properties>
</file>