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2"/>
  </p:notesMasterIdLst>
  <p:handoutMasterIdLst>
    <p:handoutMasterId r:id="rId23"/>
  </p:handoutMasterIdLst>
  <p:sldIdLst>
    <p:sldId id="286" r:id="rId13"/>
    <p:sldId id="289" r:id="rId14"/>
    <p:sldId id="457" r:id="rId15"/>
    <p:sldId id="428" r:id="rId16"/>
    <p:sldId id="429" r:id="rId17"/>
    <p:sldId id="424" r:id="rId18"/>
    <p:sldId id="459" r:id="rId19"/>
    <p:sldId id="420" r:id="rId20"/>
    <p:sldId id="417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1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185"/>
    <a:srgbClr val="571D74"/>
    <a:srgbClr val="A950D2"/>
    <a:srgbClr val="581D41"/>
    <a:srgbClr val="BFBFBF"/>
    <a:srgbClr val="DE6225"/>
    <a:srgbClr val="F7DAAF"/>
    <a:srgbClr val="A79C86"/>
    <a:srgbClr val="EB0F2D"/>
    <a:srgbClr val="EA9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DBE67F-E258-47BE-BDDF-928C958443DC}" v="2" dt="2022-05-31T07:30:59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402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AEDBE67F-E258-47BE-BDDF-928C958443DC}"/>
    <pc:docChg chg="modSld">
      <pc:chgData name="ZINCK Yves [CEGEE]" userId="58ab786b-eff3-4fb5-b8c5-161f6b44608b" providerId="ADAL" clId="{AEDBE67F-E258-47BE-BDDF-928C958443DC}" dt="2022-05-31T07:31:13.985" v="77" actId="6549"/>
      <pc:docMkLst>
        <pc:docMk/>
      </pc:docMkLst>
      <pc:sldChg chg="modSp mod">
        <pc:chgData name="ZINCK Yves [CEGEE]" userId="58ab786b-eff3-4fb5-b8c5-161f6b44608b" providerId="ADAL" clId="{AEDBE67F-E258-47BE-BDDF-928C958443DC}" dt="2022-05-31T07:20:40.082" v="71" actId="20577"/>
        <pc:sldMkLst>
          <pc:docMk/>
          <pc:sldMk cId="3096812409" sldId="417"/>
        </pc:sldMkLst>
        <pc:spChg chg="mod">
          <ac:chgData name="ZINCK Yves [CEGEE]" userId="58ab786b-eff3-4fb5-b8c5-161f6b44608b" providerId="ADAL" clId="{AEDBE67F-E258-47BE-BDDF-928C958443DC}" dt="2022-05-31T07:20:40.082" v="71" actId="20577"/>
          <ac:spMkLst>
            <pc:docMk/>
            <pc:sldMk cId="3096812409" sldId="417"/>
            <ac:spMk id="9" creationId="{00000000-0000-0000-0000-000000000000}"/>
          </ac:spMkLst>
        </pc:spChg>
      </pc:sldChg>
      <pc:sldChg chg="modSp mod">
        <pc:chgData name="ZINCK Yves [CEGEE]" userId="58ab786b-eff3-4fb5-b8c5-161f6b44608b" providerId="ADAL" clId="{AEDBE67F-E258-47BE-BDDF-928C958443DC}" dt="2022-05-31T07:31:13.985" v="77" actId="6549"/>
        <pc:sldMkLst>
          <pc:docMk/>
          <pc:sldMk cId="1549320691" sldId="459"/>
        </pc:sldMkLst>
        <pc:spChg chg="mod">
          <ac:chgData name="ZINCK Yves [CEGEE]" userId="58ab786b-eff3-4fb5-b8c5-161f6b44608b" providerId="ADAL" clId="{AEDBE67F-E258-47BE-BDDF-928C958443DC}" dt="2022-05-31T07:31:13.985" v="77" actId="6549"/>
          <ac:spMkLst>
            <pc:docMk/>
            <pc:sldMk cId="1549320691" sldId="459"/>
            <ac:spMk id="15" creationId="{8028628E-A0B9-444E-B021-7997964E73D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18/01/2023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18/01/2023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990205-4B30-450F-B0D2-56545DA501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6D8C0E-D296-45C3-A7DB-932E057262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58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0E9E09-BF71-45EA-9394-EEF21CC7C3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5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1A868A-FC53-4EAA-91D9-2B6F24E6D0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70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CA8CA2-CF86-4AB6-A0B5-62B8B1E4D5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75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78A857-F625-426D-B893-980A26FAB1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687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D38B3C-8BD8-4D36-B0D7-3E2799A236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A79E52-D239-44DF-B7ED-E1C12DF27D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2021</a:t>
            </a: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hyperlink" Target="mailto:bpce@heoh.ne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444/heoh/26728/parcours-de-souscription-heoh.pptx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hyperlink" Target="mailto:bpce@heoh.net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44/heoh/26722/fiche_produit_tpe-heoh.pdf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commerciaux.celca.caisse-epargne.fr/download/444/heoh/26729/presentation-offre-heoh.ppt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ervice-cegee-sps/sites/refdoc/mydocs/Documents%20partages/NI-A-0344.pdf?Web=1" TargetMode="External"/><Relationship Id="rId11" Type="http://schemas.openxmlformats.org/officeDocument/2006/relationships/hyperlink" Target="http://commerciaux.celca.caisse-epargne.fr/download/444/heoh/26728/parcours-de-souscription-heoh.pptx" TargetMode="External"/><Relationship Id="rId5" Type="http://schemas.openxmlformats.org/officeDocument/2006/relationships/hyperlink" Target="http://commerciaux.celca.caisse-epargne.fr/download/444/heoh/26808/contrat-heoh-mandat-de-collecte-de-dons-et-mini-cv.docx" TargetMode="External"/><Relationship Id="rId10" Type="http://schemas.openxmlformats.org/officeDocument/2006/relationships/hyperlink" Target="http://commerciaux.celca.caisse-epargne.fr/download/444/heoh/26721/fiche_produit-heoh.pdf" TargetMode="External"/><Relationship Id="rId4" Type="http://schemas.openxmlformats.org/officeDocument/2006/relationships/hyperlink" Target="http://commerciaux.celca.caisse-epargne.fr/download/444/heoh/26730/fiche-de-contact.docx" TargetMode="External"/><Relationship Id="rId9" Type="http://schemas.openxmlformats.org/officeDocument/2006/relationships/hyperlink" Target="http://commerciaux.celca.caisse-epargne.fr/download/444/heoh/26720/fiche_produit_bornes-heoh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20/05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20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28" y="6279956"/>
            <a:ext cx="302366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4808" y="1852347"/>
            <a:ext cx="9261894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Heoh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: la digitalisation de la collecte de dons</a:t>
            </a:r>
          </a:p>
          <a:p>
            <a:pPr lvl="3">
              <a:defRPr/>
            </a:pP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877FC7-B32C-484F-B048-D75AD2FBD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44" b="89916" l="7797" r="89831">
                        <a14:foregroundMark x1="7797" y1="21008" x2="7797" y2="21008"/>
                        <a14:foregroundMark x1="29153" y1="20168" x2="29153" y2="20168"/>
                        <a14:foregroundMark x1="53220" y1="15966" x2="53220" y2="15966"/>
                        <a14:foregroundMark x1="53220" y1="15966" x2="53220" y2="15966"/>
                        <a14:foregroundMark x1="74237" y1="15966" x2="74237" y2="15966"/>
                        <a14:foregroundMark x1="58983" y1="53782" x2="58983" y2="53782"/>
                        <a14:foregroundMark x1="60339" y1="10084" x2="60339" y2="10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00739">
            <a:off x="7778996" y="1651692"/>
            <a:ext cx="2810267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Le contexte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309717" y="1139679"/>
            <a:ext cx="1177144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Traditionnellement, les dons sont principalement réalisés par chèque ou en espèces, or l’utilisation de ces moyens de paiement décline rapidement :</a:t>
            </a:r>
          </a:p>
          <a:p>
            <a:pPr marL="742950" lvl="1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chèques représentent près de 75% du volume des dons. </a:t>
            </a:r>
          </a:p>
          <a:p>
            <a:pPr marL="742950" lvl="1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crise sanitaire a accéléré le paiement par carte bancaire et notamment en sans contact (près de 39% des Français ont réduit l’utilisation de la monnaie)</a:t>
            </a:r>
          </a:p>
          <a:p>
            <a:pPr marL="0" lvl="5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5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Parallèlement, les dons ont augmenté depuis le début de la crise sanitaire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Français se sont mobilisés (élan de solidarité, soutien aux associations en difficulté qui ont du stopper leurs activités pendant les confinements, etc.)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Entreprises, et les Français en général, sont de plus en plus sensibles au développement des politiques liées à la Responsabilité Sociétale des Entreprises (RSE)</a:t>
            </a:r>
          </a:p>
          <a:p>
            <a:pPr marL="216000" lvl="5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1600" dirty="0"/>
          </a:p>
          <a:p>
            <a:pPr marL="285750" lvl="3" indent="-285750">
              <a:buClr>
                <a:srgbClr val="C00000"/>
              </a:buClr>
              <a:buFont typeface="Symbol" panose="05050102010706020507" pitchFamily="18" charset="2"/>
              <a:buChar char="Þ"/>
            </a:pPr>
            <a:r>
              <a:rPr lang="fr-FR" sz="1600" dirty="0">
                <a:solidFill>
                  <a:srgbClr val="C00000"/>
                </a:solidFill>
              </a:rPr>
              <a:t>Le don est donc plus que jamais d’actualité, mais les associations et Organismes Sans But Lucratif (OSBL) doivent impérativement s’adapter à la </a:t>
            </a:r>
            <a:r>
              <a:rPr lang="fr-FR" sz="1600" b="1" dirty="0">
                <a:solidFill>
                  <a:srgbClr val="C00000"/>
                </a:solidFill>
              </a:rPr>
              <a:t>digitalisation des moyens de paiement</a:t>
            </a:r>
            <a:r>
              <a:rPr lang="fr-FR" sz="1600" dirty="0">
                <a:solidFill>
                  <a:srgbClr val="C00000"/>
                </a:solidFill>
              </a:rPr>
              <a:t> pour récolter des dons indispensables à leur fonctionnement. </a:t>
            </a:r>
          </a:p>
          <a:p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EA42779-A6C3-4F6D-9651-8863596C78D8}"/>
              </a:ext>
            </a:extLst>
          </p:cNvPr>
          <p:cNvSpPr txBox="1">
            <a:spLocks/>
          </p:cNvSpPr>
          <p:nvPr/>
        </p:nvSpPr>
        <p:spPr>
          <a:xfrm>
            <a:off x="623393" y="4831014"/>
            <a:ext cx="2736303" cy="1224000"/>
          </a:xfrm>
          <a:prstGeom prst="rect">
            <a:avLst/>
          </a:prstGeom>
          <a:solidFill>
            <a:srgbClr val="FA4B64">
              <a:alpha val="20000"/>
            </a:srgb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nouveau partenariat signé entre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bpce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nous permet de proposer à nos clients 2 nouvelles offres</a:t>
            </a:r>
          </a:p>
          <a:p>
            <a:pPr algn="ctr"/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(en tant qu’apporteurs d’affaires)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18D8F2E0-37F8-46EB-89BA-9F035D4D5749}"/>
              </a:ext>
            </a:extLst>
          </p:cNvPr>
          <p:cNvSpPr txBox="1">
            <a:spLocks/>
          </p:cNvSpPr>
          <p:nvPr/>
        </p:nvSpPr>
        <p:spPr>
          <a:xfrm>
            <a:off x="3540313" y="4831014"/>
            <a:ext cx="7776863" cy="52633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A89C86"/>
            </a:solidFill>
            <a:prstDash val="sys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cap="none" dirty="0">
                <a:solidFill>
                  <a:srgbClr val="C00000"/>
                </a:solidFill>
              </a:rPr>
              <a:t>Le don sur TPE, appelé « </a:t>
            </a:r>
            <a:r>
              <a:rPr lang="fr-FR" cap="none" dirty="0" err="1">
                <a:solidFill>
                  <a:srgbClr val="C00000"/>
                </a:solidFill>
              </a:rPr>
              <a:t>GoodTransaction</a:t>
            </a:r>
            <a:r>
              <a:rPr lang="fr-FR" cap="none" dirty="0">
                <a:solidFill>
                  <a:srgbClr val="C00000"/>
                </a:solidFill>
              </a:rPr>
              <a:t> » </a:t>
            </a:r>
            <a:r>
              <a:rPr lang="fr-FR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pour nos clients commerçants qui souhaitent soutenir une association.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9AED78B9-95B0-40E1-81EA-3B56219499A3}"/>
              </a:ext>
            </a:extLst>
          </p:cNvPr>
          <p:cNvSpPr txBox="1">
            <a:spLocks/>
          </p:cNvSpPr>
          <p:nvPr/>
        </p:nvSpPr>
        <p:spPr>
          <a:xfrm>
            <a:off x="3526522" y="5528679"/>
            <a:ext cx="7776863" cy="52633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A89C86"/>
            </a:solidFill>
            <a:prstDash val="sys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cap="none" dirty="0">
                <a:solidFill>
                  <a:srgbClr val="C00000"/>
                </a:solidFill>
              </a:rPr>
              <a:t>Les bornes de dons </a:t>
            </a:r>
            <a:r>
              <a:rPr lang="fr-FR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pour nos associations / OSBL qui souhaitent développer leur collecte de dons. </a:t>
            </a:r>
          </a:p>
        </p:txBody>
      </p:sp>
    </p:spTree>
    <p:extLst>
      <p:ext uri="{BB962C8B-B14F-4D97-AF65-F5344CB8AC3E}">
        <p14:creationId xmlns:p14="http://schemas.microsoft.com/office/powerpoint/2010/main" val="22730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>
                <a:srgbClr val="A89C86"/>
              </a:buClr>
            </a:pPr>
            <a:r>
              <a:rPr lang="fr-FR" sz="2000" dirty="0"/>
              <a:t>Le don sur </a:t>
            </a:r>
            <a:r>
              <a:rPr lang="fr-FR" sz="2000" dirty="0" err="1"/>
              <a:t>tpe</a:t>
            </a:r>
            <a:r>
              <a:rPr lang="fr-FR" sz="2000" dirty="0"/>
              <a:t>, ou « </a:t>
            </a:r>
            <a:r>
              <a:rPr lang="fr-FR" sz="2000" dirty="0" err="1"/>
              <a:t>goodtransaction</a:t>
            </a:r>
            <a:r>
              <a:rPr lang="fr-FR" sz="2000" dirty="0"/>
              <a:t> »</a:t>
            </a: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90776646-091B-4EFB-9B13-AFFE646B58E0}"/>
              </a:ext>
            </a:extLst>
          </p:cNvPr>
          <p:cNvSpPr txBox="1">
            <a:spLocks/>
          </p:cNvSpPr>
          <p:nvPr/>
        </p:nvSpPr>
        <p:spPr>
          <a:xfrm>
            <a:off x="239350" y="6309321"/>
            <a:ext cx="78187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7563D309-4E87-49BD-92F9-71461FD59E2C}"/>
              </a:ext>
            </a:extLst>
          </p:cNvPr>
          <p:cNvSpPr txBox="1">
            <a:spLocks/>
          </p:cNvSpPr>
          <p:nvPr/>
        </p:nvSpPr>
        <p:spPr>
          <a:xfrm>
            <a:off x="2336655" y="1447491"/>
            <a:ext cx="8693657" cy="20409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lnSpc>
                <a:spcPct val="100000"/>
              </a:lnSpc>
            </a:pPr>
            <a:r>
              <a:rPr lang="fr-FR" sz="1600" b="1" dirty="0">
                <a:solidFill>
                  <a:srgbClr val="C00000"/>
                </a:solidFill>
              </a:rPr>
              <a:t>Grâce à l’installation d’un logiciel sur son TPE, le commerçant peut proposer à ses clients de faire un don lors de leur passage en caisse (un don de quelques centimes, généralement à l’arrondi ou l’euro supérieur). </a:t>
            </a:r>
          </a:p>
          <a:p>
            <a:pPr lvl="3">
              <a:lnSpc>
                <a:spcPct val="100000"/>
              </a:lnSpc>
            </a:pPr>
            <a:endParaRPr lang="fr-FR" sz="1600" dirty="0">
              <a:solidFill>
                <a:srgbClr val="C00000"/>
              </a:solidFill>
            </a:endParaRPr>
          </a:p>
          <a:p>
            <a:pPr marL="285750" lvl="3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Rapidité et simplicité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s’il accepte de faire le don, le client sera débité du montant de son achat et du don.</a:t>
            </a:r>
          </a:p>
          <a:p>
            <a:pPr marL="285750" lvl="3" indent="-285750">
              <a:lnSpc>
                <a:spcPct val="100000"/>
              </a:lnSpc>
              <a:spcAft>
                <a:spcPts val="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Flexibilité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</a:p>
          <a:p>
            <a:pPr marL="514350" lvl="3" indent="-171450">
              <a:lnSpc>
                <a:spcPct val="100000"/>
              </a:lnSpc>
              <a:spcAft>
                <a:spcPts val="200"/>
              </a:spcAft>
              <a:buClr>
                <a:srgbClr val="C00000"/>
              </a:buClr>
              <a:buFont typeface="Symbol" panose="05050102010706020507" pitchFamily="18" charset="2"/>
              <a:buChar char="Þ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 commerçant choisit l’association de son choix, parmi une liste proposée par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Heoh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est également possible de demander l’ajout d’une association cliente de la CEGEE sous certaines conditions : détails dans la note d’information dans la BDR Net &gt; Offres &gt; Dons </a:t>
            </a:r>
            <a:r>
              <a:rPr lang="fr-FR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Heoh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marL="514350" lvl="3" indent="-171450">
              <a:lnSpc>
                <a:spcPct val="100000"/>
              </a:lnSpc>
              <a:spcAft>
                <a:spcPts val="200"/>
              </a:spcAft>
              <a:buClr>
                <a:srgbClr val="C00000"/>
              </a:buClr>
              <a:buFont typeface="Symbol" panose="05050102010706020507" pitchFamily="18" charset="2"/>
              <a:buChar char="Þ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Il</a:t>
            </a:r>
            <a:r>
              <a:rPr lang="fr-FR" sz="1400" dirty="0"/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peut choisir de désactiver la collecte sur certains créneaux horaires (ex : pauses déjeuner), ou pendant 30 à 60 min en cas de forte affluence en caisse.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18DA12F9-9921-4DAC-ACA1-3CF3AB381E36}"/>
              </a:ext>
            </a:extLst>
          </p:cNvPr>
          <p:cNvSpPr txBox="1">
            <a:spLocks/>
          </p:cNvSpPr>
          <p:nvPr/>
        </p:nvSpPr>
        <p:spPr>
          <a:xfrm>
            <a:off x="1185595" y="4277621"/>
            <a:ext cx="4328940" cy="1630810"/>
          </a:xfrm>
          <a:prstGeom prst="round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Avantages pour le client :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Soutenir une cause locale, nationale ou internationale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Renforcer sa réputation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Fédérer ses équipes autour d’un projet de solidarité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Valoriser son engagement et développer son impact social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4616160-C7CA-432F-9D5C-F65AE3D00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711184"/>
            <a:ext cx="1447311" cy="1918907"/>
          </a:xfrm>
          <a:prstGeom prst="rect">
            <a:avLst/>
          </a:prstGeom>
        </p:spPr>
      </p:pic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945BEEAA-F879-4E41-AE52-5FF67CA652F0}"/>
              </a:ext>
            </a:extLst>
          </p:cNvPr>
          <p:cNvSpPr txBox="1">
            <a:spLocks/>
          </p:cNvSpPr>
          <p:nvPr/>
        </p:nvSpPr>
        <p:spPr>
          <a:xfrm>
            <a:off x="6096000" y="4221350"/>
            <a:ext cx="4705151" cy="1743351"/>
          </a:xfrm>
          <a:prstGeom prst="round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Marchés cibles : 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Grandes et moyennes surfaces commerciales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Commerces de proximité à fort volume (plus de 50 transactions / jour)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Secteurs des loisirs, du bien-être, du luxe, des structures sanitaires et médicales, de l’hôtellerie / restauration, les musées</a:t>
            </a:r>
          </a:p>
        </p:txBody>
      </p:sp>
      <p:pic>
        <p:nvPicPr>
          <p:cNvPr id="20" name="Picture 4" descr="aim, bullseye, goal, objective, plan, target ">
            <a:extLst>
              <a:ext uri="{FF2B5EF4-FFF2-40B4-BE49-F238E27FC236}">
                <a16:creationId xmlns:a16="http://schemas.microsoft.com/office/drawing/2014/main" id="{6A41389C-A6E5-4D69-92E8-C8B3859C1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8400" y="3999525"/>
            <a:ext cx="443650" cy="4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Accept, check, circle, ok, red, success">
            <a:extLst>
              <a:ext uri="{FF2B5EF4-FFF2-40B4-BE49-F238E27FC236}">
                <a16:creationId xmlns:a16="http://schemas.microsoft.com/office/drawing/2014/main" id="{48F05A1A-673C-450E-B54C-9017959A0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07" y="4032359"/>
            <a:ext cx="418336" cy="41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91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Les bornes de dons</a:t>
            </a:r>
          </a:p>
        </p:txBody>
      </p:sp>
      <p:sp>
        <p:nvSpPr>
          <p:cNvPr id="81" name="Espace réservé du texte 15">
            <a:extLst>
              <a:ext uri="{FF2B5EF4-FFF2-40B4-BE49-F238E27FC236}">
                <a16:creationId xmlns:a16="http://schemas.microsoft.com/office/drawing/2014/main" id="{08F2DA7F-9FA7-49BC-8B87-A5AA49EAB417}"/>
              </a:ext>
            </a:extLst>
          </p:cNvPr>
          <p:cNvSpPr txBox="1">
            <a:spLocks/>
          </p:cNvSpPr>
          <p:nvPr/>
        </p:nvSpPr>
        <p:spPr>
          <a:xfrm>
            <a:off x="512139" y="1315222"/>
            <a:ext cx="11290655" cy="16962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lnSpc>
                <a:spcPct val="100000"/>
              </a:lnSpc>
              <a:spcAft>
                <a:spcPts val="400"/>
              </a:spcAft>
            </a:pPr>
            <a:r>
              <a:rPr lang="fr-FR" sz="1400" b="1" dirty="0" err="1">
                <a:solidFill>
                  <a:srgbClr val="C00000"/>
                </a:solidFill>
              </a:rPr>
              <a:t>Heoh</a:t>
            </a:r>
            <a:r>
              <a:rPr lang="fr-FR" sz="1400" b="1" dirty="0">
                <a:solidFill>
                  <a:srgbClr val="C00000"/>
                </a:solidFill>
              </a:rPr>
              <a:t> propose l’achat ou la location de plusieurs types de bornes pour permettre aux associations/OSBL ou tout autre client de collecter des dons pour lui-même. </a:t>
            </a:r>
          </a:p>
          <a:p>
            <a:pPr marL="285750" lvl="3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donateur réalise simplement le don via un paiement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 carte bancaire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(avec code ou en sans contact) et récupère un justificatif de paiement / don</a:t>
            </a:r>
          </a:p>
          <a:p>
            <a:pPr marL="285750" lvl="3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Chaque don est directement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reversé à l'association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représentée sur la borne (possibilité de paramétrer plusieurs associations sur une borne) </a:t>
            </a:r>
          </a:p>
          <a:p>
            <a:pPr marL="285750" lvl="3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interface Web permet à notre client de paramétrer les campagnes et de visualiser les transactions.</a:t>
            </a:r>
          </a:p>
          <a:p>
            <a:pPr marL="285750" lvl="3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don réalisé sur la borne transitera sur un compte CEGEE ouvert au nom de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Heoh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Payment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qui reverse ensuite mensuellement au client les dons qu’il a collectés. Ces flux génèrent des commissions monétiques pour la CEGEE (</a:t>
            </a:r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cette étape d’ouverture du compte est en cours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9052CBE-F426-437B-841F-E60395908007}"/>
              </a:ext>
            </a:extLst>
          </p:cNvPr>
          <p:cNvSpPr/>
          <p:nvPr/>
        </p:nvSpPr>
        <p:spPr>
          <a:xfrm>
            <a:off x="512139" y="4988436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/>
            <a:r>
              <a:rPr lang="fr-FR" sz="1300" b="1" cap="all" dirty="0">
                <a:solidFill>
                  <a:srgbClr val="C00000"/>
                </a:solidFill>
              </a:rPr>
              <a:t>ZOOM sur le terminal généreux :</a:t>
            </a:r>
            <a:r>
              <a:rPr lang="fr-FR" b="1" u="sng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3" indent="-285750" algn="just" fontAlgn="base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Terminal de paiement utilisable au comptoir ou en mobilité (3G/4G). Il permet de collecter des dons et fonctionne comme un TPE classique pour encaisser des paiements (principalement destiné aux structures n’ayant pas de TPE)</a:t>
            </a:r>
          </a:p>
        </p:txBody>
      </p:sp>
      <p:sp>
        <p:nvSpPr>
          <p:cNvPr id="93" name="Espace réservé du texte 11">
            <a:extLst>
              <a:ext uri="{FF2B5EF4-FFF2-40B4-BE49-F238E27FC236}">
                <a16:creationId xmlns:a16="http://schemas.microsoft.com/office/drawing/2014/main" id="{F19B2995-74C6-464F-BA53-9AAF2B1C3E2F}"/>
              </a:ext>
            </a:extLst>
          </p:cNvPr>
          <p:cNvSpPr txBox="1">
            <a:spLocks/>
          </p:cNvSpPr>
          <p:nvPr/>
        </p:nvSpPr>
        <p:spPr>
          <a:xfrm>
            <a:off x="7711623" y="4672106"/>
            <a:ext cx="4055188" cy="1517678"/>
          </a:xfrm>
          <a:prstGeom prst="round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Marchés/emplacements cibles: 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collectivités et établissements publics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associations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Entreprises, salons, événements privés (en intérieur et extérieur)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lieux publics (gares, monuments, musées, hôpitaux, centre commerciaux…)</a:t>
            </a:r>
          </a:p>
        </p:txBody>
      </p:sp>
      <p:sp>
        <p:nvSpPr>
          <p:cNvPr id="94" name="Espace réservé du texte 11">
            <a:extLst>
              <a:ext uri="{FF2B5EF4-FFF2-40B4-BE49-F238E27FC236}">
                <a16:creationId xmlns:a16="http://schemas.microsoft.com/office/drawing/2014/main" id="{6DEAF294-A2A6-4BBF-A47C-B4FB0D28D164}"/>
              </a:ext>
            </a:extLst>
          </p:cNvPr>
          <p:cNvSpPr txBox="1">
            <a:spLocks/>
          </p:cNvSpPr>
          <p:nvPr/>
        </p:nvSpPr>
        <p:spPr>
          <a:xfrm>
            <a:off x="7711623" y="3226818"/>
            <a:ext cx="4055188" cy="1253021"/>
          </a:xfrm>
          <a:prstGeom prst="round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Avantages pour le client :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Collecter dans des lieux de forte affluence 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Design personnalisable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solution de don peut être mécénée et ainsi ne rien coûter à l'association (l’entreprise mécène peut défiscaliser en partie le coût de la borne et y ajouter son logo)</a:t>
            </a:r>
          </a:p>
        </p:txBody>
      </p:sp>
      <p:pic>
        <p:nvPicPr>
          <p:cNvPr id="95" name="Picture 2" descr="Accept, check, circle, ok, red, success">
            <a:extLst>
              <a:ext uri="{FF2B5EF4-FFF2-40B4-BE49-F238E27FC236}">
                <a16:creationId xmlns:a16="http://schemas.microsoft.com/office/drawing/2014/main" id="{347430DC-2EBE-4BEF-98D4-2B803EEAC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849" y="3056423"/>
            <a:ext cx="418336" cy="41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aim, bullseye, goal, objective, plan, target ">
            <a:extLst>
              <a:ext uri="{FF2B5EF4-FFF2-40B4-BE49-F238E27FC236}">
                <a16:creationId xmlns:a16="http://schemas.microsoft.com/office/drawing/2014/main" id="{9B3E82D6-E95E-428D-8E93-8A5B8231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900" y="4482883"/>
            <a:ext cx="443650" cy="4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22288-19C7-4230-A14A-782BB2D518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22"/>
          <a:stretch/>
        </p:blipFill>
        <p:spPr>
          <a:xfrm>
            <a:off x="473945" y="3011461"/>
            <a:ext cx="7018093" cy="203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6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1" y="6280419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Modèle économique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  <p:sp>
        <p:nvSpPr>
          <p:cNvPr id="33" name="Espace réservé du texte 11">
            <a:extLst>
              <a:ext uri="{FF2B5EF4-FFF2-40B4-BE49-F238E27FC236}">
                <a16:creationId xmlns:a16="http://schemas.microsoft.com/office/drawing/2014/main" id="{1B7C0A0B-28DB-4168-B806-3CD2399633A1}"/>
              </a:ext>
            </a:extLst>
          </p:cNvPr>
          <p:cNvSpPr txBox="1">
            <a:spLocks/>
          </p:cNvSpPr>
          <p:nvPr/>
        </p:nvSpPr>
        <p:spPr>
          <a:xfrm>
            <a:off x="498688" y="2130736"/>
            <a:ext cx="5054219" cy="1370043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t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Côté commerçant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la solution est gratuite, </a:t>
            </a:r>
            <a:r>
              <a:rPr lang="fr-FR" sz="12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ne lui facture aucun frais. En revanche, la commission interbancaire qu’il doit à la CEGEE s’applique aussi sur le montant du don. </a:t>
            </a:r>
          </a:p>
        </p:txBody>
      </p:sp>
      <p:pic>
        <p:nvPicPr>
          <p:cNvPr id="34" name="table">
            <a:extLst>
              <a:ext uri="{FF2B5EF4-FFF2-40B4-BE49-F238E27FC236}">
                <a16:creationId xmlns:a16="http://schemas.microsoft.com/office/drawing/2014/main" id="{2453C237-79DB-434A-8DA1-26BA4E19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268" y="2694976"/>
            <a:ext cx="2336251" cy="69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77DC0CB-44D5-4D1E-8A0C-1A759A9EF266}"/>
              </a:ext>
            </a:extLst>
          </p:cNvPr>
          <p:cNvSpPr/>
          <p:nvPr/>
        </p:nvSpPr>
        <p:spPr>
          <a:xfrm>
            <a:off x="764479" y="2728460"/>
            <a:ext cx="1936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anose="02020603050405020304" pitchFamily="18" charset="0"/>
              </a:rPr>
              <a:t>Ex :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anose="02020603050405020304" pitchFamily="18" charset="0"/>
              </a:rPr>
              <a:t> pour un don de 0,50 € avec une commission bancaire à 0,80 %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C3DE89B4-CDA7-4844-94C8-DC248661ED0A}"/>
              </a:ext>
            </a:extLst>
          </p:cNvPr>
          <p:cNvSpPr txBox="1">
            <a:spLocks/>
          </p:cNvSpPr>
          <p:nvPr/>
        </p:nvSpPr>
        <p:spPr>
          <a:xfrm>
            <a:off x="440159" y="5445224"/>
            <a:ext cx="5112748" cy="359718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1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Nous percevons une commission d’apport d’affaires de </a:t>
            </a:r>
            <a:r>
              <a:rPr lang="fr-FR" sz="1100" cap="none" dirty="0">
                <a:solidFill>
                  <a:srgbClr val="C00000"/>
                </a:solidFill>
              </a:rPr>
              <a:t>1 %</a:t>
            </a:r>
            <a:r>
              <a:rPr lang="fr-FR" sz="11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1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 montant des dons pendant 3 ans</a:t>
            </a:r>
          </a:p>
        </p:txBody>
      </p:sp>
      <p:sp>
        <p:nvSpPr>
          <p:cNvPr id="45" name="Espace réservé du texte 11">
            <a:extLst>
              <a:ext uri="{FF2B5EF4-FFF2-40B4-BE49-F238E27FC236}">
                <a16:creationId xmlns:a16="http://schemas.microsoft.com/office/drawing/2014/main" id="{6F2025B3-F0EA-4FA5-B56C-79F988B5EC2D}"/>
              </a:ext>
            </a:extLst>
          </p:cNvPr>
          <p:cNvSpPr txBox="1">
            <a:spLocks/>
          </p:cNvSpPr>
          <p:nvPr/>
        </p:nvSpPr>
        <p:spPr>
          <a:xfrm>
            <a:off x="500568" y="3640792"/>
            <a:ext cx="5054219" cy="1339601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t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Côté association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fr-FR" sz="12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lui facture une commission mensuelle en fonction du montant du don</a:t>
            </a:r>
            <a:r>
              <a:rPr lang="fr-FR" sz="11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1648C4D-0D91-4FB5-9095-0C82B88D415E}"/>
              </a:ext>
            </a:extLst>
          </p:cNvPr>
          <p:cNvSpPr/>
          <p:nvPr/>
        </p:nvSpPr>
        <p:spPr>
          <a:xfrm>
            <a:off x="1861660" y="1650511"/>
            <a:ext cx="2191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GOOD TRANSACTION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EA61AD3-4AD3-4803-9566-A30016E91AB4}"/>
              </a:ext>
            </a:extLst>
          </p:cNvPr>
          <p:cNvSpPr/>
          <p:nvPr/>
        </p:nvSpPr>
        <p:spPr>
          <a:xfrm>
            <a:off x="1685230" y="5101755"/>
            <a:ext cx="25603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Commission d’apport d’affaires CEGEE</a:t>
            </a:r>
          </a:p>
        </p:txBody>
      </p:sp>
      <p:sp>
        <p:nvSpPr>
          <p:cNvPr id="56" name="Espace réservé du texte 11">
            <a:extLst>
              <a:ext uri="{FF2B5EF4-FFF2-40B4-BE49-F238E27FC236}">
                <a16:creationId xmlns:a16="http://schemas.microsoft.com/office/drawing/2014/main" id="{C4494E94-BBFC-441D-9157-514994BF9832}"/>
              </a:ext>
            </a:extLst>
          </p:cNvPr>
          <p:cNvSpPr txBox="1">
            <a:spLocks/>
          </p:cNvSpPr>
          <p:nvPr/>
        </p:nvSpPr>
        <p:spPr>
          <a:xfrm>
            <a:off x="5905112" y="2147129"/>
            <a:ext cx="5054219" cy="2833264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t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Côté client/association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il achète ou loue la borne auprès de </a:t>
            </a:r>
            <a:r>
              <a:rPr lang="fr-FR" sz="12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sz="12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puis lui reverse mensuellement une commission calculée sur chacun des dons effectués :   </a:t>
            </a:r>
          </a:p>
        </p:txBody>
      </p:sp>
      <p:sp>
        <p:nvSpPr>
          <p:cNvPr id="57" name="Espace réservé du texte 11">
            <a:extLst>
              <a:ext uri="{FF2B5EF4-FFF2-40B4-BE49-F238E27FC236}">
                <a16:creationId xmlns:a16="http://schemas.microsoft.com/office/drawing/2014/main" id="{A496D3B7-DA46-4E30-BE90-833551B4D828}"/>
              </a:ext>
            </a:extLst>
          </p:cNvPr>
          <p:cNvSpPr txBox="1">
            <a:spLocks/>
          </p:cNvSpPr>
          <p:nvPr/>
        </p:nvSpPr>
        <p:spPr>
          <a:xfrm>
            <a:off x="5876187" y="5445224"/>
            <a:ext cx="5054219" cy="359718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1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Nous percevons une commission d’apport d’affaires de </a:t>
            </a:r>
            <a:r>
              <a:rPr lang="fr-FR" sz="1100" cap="none" dirty="0">
                <a:solidFill>
                  <a:srgbClr val="C00000"/>
                </a:solidFill>
              </a:rPr>
              <a:t>5 % </a:t>
            </a:r>
            <a:r>
              <a:rPr lang="fr-FR" sz="11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 montant d’achat de la borne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C4BB6A4-D5F3-4688-88A5-E769A7723EB3}"/>
              </a:ext>
            </a:extLst>
          </p:cNvPr>
          <p:cNvSpPr/>
          <p:nvPr/>
        </p:nvSpPr>
        <p:spPr>
          <a:xfrm>
            <a:off x="7268084" y="1666904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BORNES DE DONS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4BE85F9-B274-407F-A8CD-166DE739F1A8}"/>
              </a:ext>
            </a:extLst>
          </p:cNvPr>
          <p:cNvSpPr/>
          <p:nvPr/>
        </p:nvSpPr>
        <p:spPr>
          <a:xfrm>
            <a:off x="7121258" y="5101755"/>
            <a:ext cx="25603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Commission d’apport d’affaires CEGEE</a:t>
            </a:r>
          </a:p>
        </p:txBody>
      </p:sp>
      <p:pic>
        <p:nvPicPr>
          <p:cNvPr id="60" name="Image 1">
            <a:extLst>
              <a:ext uri="{FF2B5EF4-FFF2-40B4-BE49-F238E27FC236}">
                <a16:creationId xmlns:a16="http://schemas.microsoft.com/office/drawing/2014/main" id="{F77701B4-0A9A-4E20-AD8D-1344DA5A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268" y="3954145"/>
            <a:ext cx="2481913" cy="101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 1">
            <a:extLst>
              <a:ext uri="{FF2B5EF4-FFF2-40B4-BE49-F238E27FC236}">
                <a16:creationId xmlns:a16="http://schemas.microsoft.com/office/drawing/2014/main" id="{D6F5FEE8-2481-4A11-884C-003BF24A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298" y="2779494"/>
            <a:ext cx="2336345" cy="82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7A45392A-EC65-453B-A621-578479843387}"/>
              </a:ext>
            </a:extLst>
          </p:cNvPr>
          <p:cNvSpPr/>
          <p:nvPr/>
        </p:nvSpPr>
        <p:spPr>
          <a:xfrm>
            <a:off x="6219183" y="2879056"/>
            <a:ext cx="19369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anose="02020603050405020304" pitchFamily="18" charset="0"/>
              </a:rPr>
              <a:t>Commission applicable sur les dons effectués sur les bornes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7869DFE-C723-4F9A-BA47-832570A1A55D}"/>
              </a:ext>
            </a:extLst>
          </p:cNvPr>
          <p:cNvSpPr/>
          <p:nvPr/>
        </p:nvSpPr>
        <p:spPr>
          <a:xfrm>
            <a:off x="6219183" y="3972661"/>
            <a:ext cx="19369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anose="02020603050405020304" pitchFamily="18" charset="0"/>
              </a:rPr>
              <a:t>Commission applicable sur les dons effectués sur un terminal généreux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CF17E4D-4634-47A3-9C49-65AE6B560359}"/>
              </a:ext>
            </a:extLst>
          </p:cNvPr>
          <p:cNvSpPr/>
          <p:nvPr/>
        </p:nvSpPr>
        <p:spPr>
          <a:xfrm>
            <a:off x="8403297" y="4073993"/>
            <a:ext cx="2245887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eaLnBrk="0" fontAlgn="base" hangingPunct="0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anose="02020603050405020304" pitchFamily="18" charset="0"/>
              </a:rPr>
              <a:t>1,90% du montant du don + 0,19€ par don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66" name="Picture 2" descr="affiliate, marketing, franchise, commission, broker ">
            <a:extLst>
              <a:ext uri="{FF2B5EF4-FFF2-40B4-BE49-F238E27FC236}">
                <a16:creationId xmlns:a16="http://schemas.microsoft.com/office/drawing/2014/main" id="{8CBF9246-CA7F-4DF9-94DA-BA9045FE2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887" y="1118468"/>
            <a:ext cx="757296" cy="75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ommission, percentage, pie, share, portion, bonus, affiliate ">
            <a:extLst>
              <a:ext uri="{FF2B5EF4-FFF2-40B4-BE49-F238E27FC236}">
                <a16:creationId xmlns:a16="http://schemas.microsoft.com/office/drawing/2014/main" id="{F681CD48-CD46-409A-9201-ACAA00567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51" y="5062966"/>
            <a:ext cx="461561" cy="46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ommission, percentage, pie, share, portion, bonus, affiliate ">
            <a:extLst>
              <a:ext uri="{FF2B5EF4-FFF2-40B4-BE49-F238E27FC236}">
                <a16:creationId xmlns:a16="http://schemas.microsoft.com/office/drawing/2014/main" id="{E084E45C-E25B-4E2D-8324-B35DECF2B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400" y="5079702"/>
            <a:ext cx="461561" cy="46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45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5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Process de souscription</a:t>
            </a:r>
          </a:p>
        </p:txBody>
      </p:sp>
      <p:sp>
        <p:nvSpPr>
          <p:cNvPr id="49" name="Espace réservé du texte 17">
            <a:extLst>
              <a:ext uri="{FF2B5EF4-FFF2-40B4-BE49-F238E27FC236}">
                <a16:creationId xmlns:a16="http://schemas.microsoft.com/office/drawing/2014/main" id="{7924A4D5-0579-442E-B4D5-5E190D63CAA2}"/>
              </a:ext>
            </a:extLst>
          </p:cNvPr>
          <p:cNvSpPr txBox="1">
            <a:spLocks/>
          </p:cNvSpPr>
          <p:nvPr/>
        </p:nvSpPr>
        <p:spPr>
          <a:xfrm>
            <a:off x="498687" y="1974333"/>
            <a:ext cx="9820113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dirty="0">
                <a:solidFill>
                  <a:srgbClr val="C00000"/>
                </a:solidFill>
              </a:rPr>
              <a:t>Process de souscription GOOD TRANSACTION</a:t>
            </a:r>
          </a:p>
        </p:txBody>
      </p:sp>
      <p:sp>
        <p:nvSpPr>
          <p:cNvPr id="51" name="Espace réservé du texte 11">
            <a:extLst>
              <a:ext uri="{FF2B5EF4-FFF2-40B4-BE49-F238E27FC236}">
                <a16:creationId xmlns:a16="http://schemas.microsoft.com/office/drawing/2014/main" id="{56246BBB-8B20-4E90-89CA-18E5B64576D9}"/>
              </a:ext>
            </a:extLst>
          </p:cNvPr>
          <p:cNvSpPr txBox="1">
            <a:spLocks/>
          </p:cNvSpPr>
          <p:nvPr/>
        </p:nvSpPr>
        <p:spPr>
          <a:xfrm>
            <a:off x="537919" y="2760637"/>
            <a:ext cx="2736304" cy="1433387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194127278">
                  <a:custGeom>
                    <a:avLst/>
                    <a:gdLst>
                      <a:gd name="connsiteX0" fmla="*/ 0 w 2736304"/>
                      <a:gd name="connsiteY0" fmla="*/ 0 h 1145354"/>
                      <a:gd name="connsiteX1" fmla="*/ 2736304 w 2736304"/>
                      <a:gd name="connsiteY1" fmla="*/ 0 h 1145354"/>
                      <a:gd name="connsiteX2" fmla="*/ 2736304 w 2736304"/>
                      <a:gd name="connsiteY2" fmla="*/ 1145354 h 1145354"/>
                      <a:gd name="connsiteX3" fmla="*/ 0 w 2736304"/>
                      <a:gd name="connsiteY3" fmla="*/ 1145354 h 1145354"/>
                      <a:gd name="connsiteX4" fmla="*/ 0 w 2736304"/>
                      <a:gd name="connsiteY4" fmla="*/ 0 h 1145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36304" h="1145354" fill="none" extrusionOk="0">
                        <a:moveTo>
                          <a:pt x="0" y="0"/>
                        </a:moveTo>
                        <a:cubicBezTo>
                          <a:pt x="1247736" y="-119013"/>
                          <a:pt x="1965000" y="131210"/>
                          <a:pt x="2736304" y="0"/>
                        </a:cubicBezTo>
                        <a:cubicBezTo>
                          <a:pt x="2818236" y="357611"/>
                          <a:pt x="2757515" y="881108"/>
                          <a:pt x="2736304" y="1145354"/>
                        </a:cubicBezTo>
                        <a:cubicBezTo>
                          <a:pt x="1717979" y="1111029"/>
                          <a:pt x="1298743" y="1227144"/>
                          <a:pt x="0" y="1145354"/>
                        </a:cubicBezTo>
                        <a:cubicBezTo>
                          <a:pt x="60258" y="785783"/>
                          <a:pt x="38387" y="257335"/>
                          <a:pt x="0" y="0"/>
                        </a:cubicBezTo>
                        <a:close/>
                      </a:path>
                      <a:path w="2736304" h="1145354" stroke="0" extrusionOk="0">
                        <a:moveTo>
                          <a:pt x="0" y="0"/>
                        </a:moveTo>
                        <a:cubicBezTo>
                          <a:pt x="1145723" y="10923"/>
                          <a:pt x="2453871" y="-138803"/>
                          <a:pt x="2736304" y="0"/>
                        </a:cubicBezTo>
                        <a:cubicBezTo>
                          <a:pt x="2672237" y="323689"/>
                          <a:pt x="2773006" y="945584"/>
                          <a:pt x="2736304" y="1145354"/>
                        </a:cubicBezTo>
                        <a:cubicBezTo>
                          <a:pt x="1492195" y="1273784"/>
                          <a:pt x="1292844" y="1014726"/>
                          <a:pt x="0" y="1145354"/>
                        </a:cubicBezTo>
                        <a:cubicBezTo>
                          <a:pt x="-55099" y="753213"/>
                          <a:pt x="-55214" y="4157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Le/la Chargé(e) d’Affaires propose la </a:t>
            </a:r>
            <a:r>
              <a:rPr lang="fr-FR" sz="14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GoodTransaction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à son client ou identifie un besoin lors d’un entretien.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06C02D39-8369-4FD6-A34D-06D683188490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3274223" y="3477331"/>
            <a:ext cx="1072540" cy="17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9" descr="bulb, business, clever, good, idea, man ">
            <a:extLst>
              <a:ext uri="{FF2B5EF4-FFF2-40B4-BE49-F238E27FC236}">
                <a16:creationId xmlns:a16="http://schemas.microsoft.com/office/drawing/2014/main" id="{F0CF2FC1-E50A-4FA6-8D0A-ACDA5B4E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34" y="2136211"/>
            <a:ext cx="556701" cy="5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2539E0B-5B1C-4066-A2A1-611BE205EB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733" y="1788744"/>
            <a:ext cx="1379007" cy="5426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8A2B5E-3367-4E8A-AC0F-7334842C9BE6}"/>
              </a:ext>
            </a:extLst>
          </p:cNvPr>
          <p:cNvSpPr txBox="1"/>
          <p:nvPr/>
        </p:nvSpPr>
        <p:spPr>
          <a:xfrm>
            <a:off x="4346763" y="5129733"/>
            <a:ext cx="395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Lien vers le détail des divers process : clic </a:t>
            </a:r>
            <a:r>
              <a:rPr lang="fr-FR" dirty="0">
                <a:hlinkClick r:id="rId6"/>
              </a:rPr>
              <a:t>ici</a:t>
            </a:r>
            <a:endParaRPr lang="fr-FR" dirty="0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028628E-A0B9-444E-B021-7997964E73DB}"/>
              </a:ext>
            </a:extLst>
          </p:cNvPr>
          <p:cNvSpPr txBox="1">
            <a:spLocks/>
          </p:cNvSpPr>
          <p:nvPr/>
        </p:nvSpPr>
        <p:spPr>
          <a:xfrm>
            <a:off x="4346763" y="2375690"/>
            <a:ext cx="7639717" cy="2326939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043099613">
                  <a:custGeom>
                    <a:avLst/>
                    <a:gdLst>
                      <a:gd name="connsiteX0" fmla="*/ 0 w 3289260"/>
                      <a:gd name="connsiteY0" fmla="*/ 0 h 1145354"/>
                      <a:gd name="connsiteX1" fmla="*/ 3289260 w 3289260"/>
                      <a:gd name="connsiteY1" fmla="*/ 0 h 1145354"/>
                      <a:gd name="connsiteX2" fmla="*/ 3289260 w 3289260"/>
                      <a:gd name="connsiteY2" fmla="*/ 1145354 h 1145354"/>
                      <a:gd name="connsiteX3" fmla="*/ 0 w 3289260"/>
                      <a:gd name="connsiteY3" fmla="*/ 1145354 h 1145354"/>
                      <a:gd name="connsiteX4" fmla="*/ 0 w 3289260"/>
                      <a:gd name="connsiteY4" fmla="*/ 0 h 1145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89260" h="1145354" fill="none" extrusionOk="0">
                        <a:moveTo>
                          <a:pt x="0" y="0"/>
                        </a:moveTo>
                        <a:cubicBezTo>
                          <a:pt x="1393341" y="-122216"/>
                          <a:pt x="2197612" y="110008"/>
                          <a:pt x="3289260" y="0"/>
                        </a:cubicBezTo>
                        <a:cubicBezTo>
                          <a:pt x="3232365" y="298772"/>
                          <a:pt x="3203607" y="865800"/>
                          <a:pt x="3289260" y="1145354"/>
                        </a:cubicBezTo>
                        <a:cubicBezTo>
                          <a:pt x="2692788" y="1182168"/>
                          <a:pt x="1409970" y="982812"/>
                          <a:pt x="0" y="1145354"/>
                        </a:cubicBezTo>
                        <a:cubicBezTo>
                          <a:pt x="-8502" y="848401"/>
                          <a:pt x="-64551" y="526429"/>
                          <a:pt x="0" y="0"/>
                        </a:cubicBezTo>
                        <a:close/>
                      </a:path>
                      <a:path w="3289260" h="1145354" stroke="0" extrusionOk="0">
                        <a:moveTo>
                          <a:pt x="0" y="0"/>
                        </a:moveTo>
                        <a:cubicBezTo>
                          <a:pt x="1086634" y="9797"/>
                          <a:pt x="2137807" y="79256"/>
                          <a:pt x="3289260" y="0"/>
                        </a:cubicBezTo>
                        <a:cubicBezTo>
                          <a:pt x="3365773" y="546347"/>
                          <a:pt x="3227695" y="675338"/>
                          <a:pt x="3289260" y="1145354"/>
                        </a:cubicBezTo>
                        <a:cubicBezTo>
                          <a:pt x="2108560" y="1254591"/>
                          <a:pt x="334942" y="1052932"/>
                          <a:pt x="0" y="1145354"/>
                        </a:cubicBezTo>
                        <a:cubicBezTo>
                          <a:pt x="-97768" y="593396"/>
                          <a:pt x="-45202" y="50682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buClr>
                <a:srgbClr val="FA4B64"/>
              </a:buClr>
            </a:pPr>
            <a:r>
              <a:rPr lang="fr-FR" sz="140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Pour une commande de TPE et/ou un ajout de logiciel : </a:t>
            </a:r>
            <a:endParaRPr lang="fr-FR" sz="1400" cap="non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Fait signer le contrat Heoh au commerçant et récupère les pièces justificatives nécessaires (mini CV commerçant et carte d’identité)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Saisit la prestation adéquate (commande de TPE et/ou ajout de logiciel « Don Heoh »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Envoie par mail le contrat Heoh et les pièces justificatives à Heoh (</a:t>
            </a: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  <a:hlinkClick r:id="rId7"/>
              </a:rPr>
              <a:t>bpce@heoh.net</a:t>
            </a: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</a:p>
          <a:p>
            <a:pPr algn="ctr">
              <a:spcAft>
                <a:spcPts val="0"/>
              </a:spcAft>
            </a:pPr>
            <a:endParaRPr lang="fr-FR" sz="1400" b="0" cap="none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spcAft>
                <a:spcPts val="0"/>
              </a:spcAft>
              <a:buClr>
                <a:srgbClr val="FA4B64"/>
              </a:buClr>
            </a:pPr>
            <a:r>
              <a:rPr lang="fr-FR" sz="140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Si la monétique n’est pas gérée en CEGEE :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Fait signer le contrat Heoh au commerçant et récupère les pièces justificatives nécessaires (mini CV commerçant et carte d’identité)</a:t>
            </a:r>
          </a:p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400" b="0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Envoie par mail le contrat Heoh, les pièces justificatives à Heoh ainsi que la fiche de contact</a:t>
            </a:r>
            <a:endParaRPr lang="fr-FR" sz="1400" cap="none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7" name="Picture 5" descr="documents, contract, document, files, page, paper, sheet ">
            <a:extLst>
              <a:ext uri="{FF2B5EF4-FFF2-40B4-BE49-F238E27FC236}">
                <a16:creationId xmlns:a16="http://schemas.microsoft.com/office/drawing/2014/main" id="{13A67A01-F7E7-4290-A833-A3CAF8F3A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556" y="2233326"/>
            <a:ext cx="462778" cy="4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320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5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Process de souscription</a:t>
            </a:r>
          </a:p>
        </p:txBody>
      </p:sp>
      <p:sp>
        <p:nvSpPr>
          <p:cNvPr id="49" name="Espace réservé du texte 17">
            <a:extLst>
              <a:ext uri="{FF2B5EF4-FFF2-40B4-BE49-F238E27FC236}">
                <a16:creationId xmlns:a16="http://schemas.microsoft.com/office/drawing/2014/main" id="{7924A4D5-0579-442E-B4D5-5E190D63CAA2}"/>
              </a:ext>
            </a:extLst>
          </p:cNvPr>
          <p:cNvSpPr txBox="1">
            <a:spLocks/>
          </p:cNvSpPr>
          <p:nvPr/>
        </p:nvSpPr>
        <p:spPr>
          <a:xfrm>
            <a:off x="498687" y="1268933"/>
            <a:ext cx="9820113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89C86"/>
              </a:buClr>
            </a:pPr>
            <a:r>
              <a:rPr lang="fr-FR" dirty="0">
                <a:solidFill>
                  <a:srgbClr val="C00000"/>
                </a:solidFill>
              </a:rPr>
              <a:t>Process de souscription bornes de don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8A29EA-A736-40AC-A368-BCB37F2448B6}"/>
              </a:ext>
            </a:extLst>
          </p:cNvPr>
          <p:cNvSpPr/>
          <p:nvPr/>
        </p:nvSpPr>
        <p:spPr>
          <a:xfrm>
            <a:off x="1163392" y="3219397"/>
            <a:ext cx="10073739" cy="131574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180340" algn="just" eaLnBrk="0" fontAlgn="base" hangingPunct="0">
              <a:spcAft>
                <a:spcPts val="200"/>
              </a:spcAft>
            </a:pPr>
            <a:r>
              <a:rPr lang="fr-FR" sz="1200" b="1" dirty="0">
                <a:latin typeface="+mj-lt"/>
                <a:ea typeface="Times New Roman" panose="02020603050405020304" pitchFamily="18" charset="0"/>
              </a:rPr>
              <a:t>INSTALLATION :</a:t>
            </a:r>
            <a:endParaRPr lang="fr-FR" sz="1200" dirty="0">
              <a:latin typeface="+mj-lt"/>
              <a:ea typeface="Times New Roman" panose="02020603050405020304" pitchFamily="18" charset="0"/>
            </a:endParaRPr>
          </a:p>
          <a:p>
            <a:pPr marL="540385" algn="just" eaLnBrk="0" fontAlgn="base" hangingPunct="0">
              <a:spcAft>
                <a:spcPts val="300"/>
              </a:spcAft>
            </a:pPr>
            <a:r>
              <a:rPr lang="fr-FR" sz="1200" dirty="0">
                <a:solidFill>
                  <a:srgbClr val="FA4B64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fr-FR" sz="1200" b="1" dirty="0">
                <a:latin typeface="+mj-lt"/>
                <a:ea typeface="Times New Roman" panose="02020603050405020304" pitchFamily="18" charset="0"/>
              </a:rPr>
              <a:t> Borne de dons</a:t>
            </a:r>
            <a:r>
              <a:rPr lang="fr-FR" sz="1200" dirty="0">
                <a:latin typeface="+mj-lt"/>
                <a:ea typeface="Times New Roman" panose="02020603050405020304" pitchFamily="18" charset="0"/>
              </a:rPr>
              <a:t> : </a:t>
            </a:r>
            <a:r>
              <a:rPr lang="fr-FR" sz="1200" dirty="0" err="1">
                <a:latin typeface="+mj-lt"/>
                <a:ea typeface="Times New Roman" panose="02020603050405020304" pitchFamily="18" charset="0"/>
              </a:rPr>
              <a:t>HeoH</a:t>
            </a:r>
            <a:r>
              <a:rPr lang="fr-FR" sz="1200" dirty="0">
                <a:latin typeface="+mj-lt"/>
                <a:ea typeface="Times New Roman" panose="02020603050405020304" pitchFamily="18" charset="0"/>
              </a:rPr>
              <a:t> se charge de commander la borne de dons et de l’installer (que ce soit pour l’achat ou location)</a:t>
            </a:r>
          </a:p>
          <a:p>
            <a:pPr marL="180340" algn="just" eaLnBrk="0" fontAlgn="base" hangingPunct="0">
              <a:spcAft>
                <a:spcPts val="200"/>
              </a:spcAft>
            </a:pPr>
            <a:endParaRPr lang="fr-FR" sz="1200" b="1" dirty="0">
              <a:latin typeface="+mj-lt"/>
              <a:ea typeface="Times New Roman" panose="02020603050405020304" pitchFamily="18" charset="0"/>
            </a:endParaRPr>
          </a:p>
          <a:p>
            <a:pPr marL="180340" algn="just" eaLnBrk="0" fontAlgn="base" hangingPunct="0">
              <a:spcAft>
                <a:spcPts val="200"/>
              </a:spcAft>
            </a:pPr>
            <a:r>
              <a:rPr lang="fr-FR" sz="1200" b="1" dirty="0">
                <a:latin typeface="+mj-lt"/>
                <a:ea typeface="Times New Roman" panose="02020603050405020304" pitchFamily="18" charset="0"/>
              </a:rPr>
              <a:t>MAINTENANCE  :</a:t>
            </a:r>
          </a:p>
          <a:p>
            <a:pPr marL="711835" indent="-171450" algn="just" eaLnBrk="0" fontAlgn="base" hangingPunct="0">
              <a:buClr>
                <a:srgbClr val="C00000"/>
              </a:buClr>
              <a:buFont typeface="Wingdings" panose="05000000000000000000" pitchFamily="2" charset="2"/>
              <a:buChar char="ð"/>
            </a:pPr>
            <a:r>
              <a:rPr lang="fr-FR" sz="1200" dirty="0" err="1">
                <a:latin typeface="+mj-lt"/>
                <a:ea typeface="Times New Roman" panose="02020603050405020304" pitchFamily="18" charset="0"/>
              </a:rPr>
              <a:t>Heoh</a:t>
            </a:r>
            <a:r>
              <a:rPr lang="fr-FR" sz="1200" dirty="0">
                <a:latin typeface="+mj-lt"/>
                <a:ea typeface="Times New Roman" panose="02020603050405020304" pitchFamily="18" charset="0"/>
              </a:rPr>
              <a:t> prend en charge la maintenance du matériel pendant tout la durée du contrat en cas de location et d’achat (service de maintenance inclus dans le contrat d’achat)</a:t>
            </a:r>
          </a:p>
        </p:txBody>
      </p:sp>
      <p:sp>
        <p:nvSpPr>
          <p:cNvPr id="51" name="Espace réservé du texte 11">
            <a:extLst>
              <a:ext uri="{FF2B5EF4-FFF2-40B4-BE49-F238E27FC236}">
                <a16:creationId xmlns:a16="http://schemas.microsoft.com/office/drawing/2014/main" id="{56246BBB-8B20-4E90-89CA-18E5B64576D9}"/>
              </a:ext>
            </a:extLst>
          </p:cNvPr>
          <p:cNvSpPr txBox="1">
            <a:spLocks/>
          </p:cNvSpPr>
          <p:nvPr/>
        </p:nvSpPr>
        <p:spPr>
          <a:xfrm>
            <a:off x="537919" y="1672047"/>
            <a:ext cx="2736304" cy="1433387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194127278">
                  <a:custGeom>
                    <a:avLst/>
                    <a:gdLst>
                      <a:gd name="connsiteX0" fmla="*/ 0 w 2736304"/>
                      <a:gd name="connsiteY0" fmla="*/ 0 h 1145354"/>
                      <a:gd name="connsiteX1" fmla="*/ 2736304 w 2736304"/>
                      <a:gd name="connsiteY1" fmla="*/ 0 h 1145354"/>
                      <a:gd name="connsiteX2" fmla="*/ 2736304 w 2736304"/>
                      <a:gd name="connsiteY2" fmla="*/ 1145354 h 1145354"/>
                      <a:gd name="connsiteX3" fmla="*/ 0 w 2736304"/>
                      <a:gd name="connsiteY3" fmla="*/ 1145354 h 1145354"/>
                      <a:gd name="connsiteX4" fmla="*/ 0 w 2736304"/>
                      <a:gd name="connsiteY4" fmla="*/ 0 h 1145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36304" h="1145354" fill="none" extrusionOk="0">
                        <a:moveTo>
                          <a:pt x="0" y="0"/>
                        </a:moveTo>
                        <a:cubicBezTo>
                          <a:pt x="1247736" y="-119013"/>
                          <a:pt x="1965000" y="131210"/>
                          <a:pt x="2736304" y="0"/>
                        </a:cubicBezTo>
                        <a:cubicBezTo>
                          <a:pt x="2818236" y="357611"/>
                          <a:pt x="2757515" y="881108"/>
                          <a:pt x="2736304" y="1145354"/>
                        </a:cubicBezTo>
                        <a:cubicBezTo>
                          <a:pt x="1717979" y="1111029"/>
                          <a:pt x="1298743" y="1227144"/>
                          <a:pt x="0" y="1145354"/>
                        </a:cubicBezTo>
                        <a:cubicBezTo>
                          <a:pt x="60258" y="785783"/>
                          <a:pt x="38387" y="257335"/>
                          <a:pt x="0" y="0"/>
                        </a:cubicBezTo>
                        <a:close/>
                      </a:path>
                      <a:path w="2736304" h="1145354" stroke="0" extrusionOk="0">
                        <a:moveTo>
                          <a:pt x="0" y="0"/>
                        </a:moveTo>
                        <a:cubicBezTo>
                          <a:pt x="1145723" y="10923"/>
                          <a:pt x="2453871" y="-138803"/>
                          <a:pt x="2736304" y="0"/>
                        </a:cubicBezTo>
                        <a:cubicBezTo>
                          <a:pt x="2672237" y="323689"/>
                          <a:pt x="2773006" y="945584"/>
                          <a:pt x="2736304" y="1145354"/>
                        </a:cubicBezTo>
                        <a:cubicBezTo>
                          <a:pt x="1492195" y="1273784"/>
                          <a:pt x="1292844" y="1014726"/>
                          <a:pt x="0" y="1145354"/>
                        </a:cubicBezTo>
                        <a:cubicBezTo>
                          <a:pt x="-55099" y="753213"/>
                          <a:pt x="-55214" y="41577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Le/la Chargé(e) d’Affaires propose la </a:t>
            </a:r>
            <a:r>
              <a:rPr lang="fr-FR" sz="14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borne de dons à son client ou identifie un besoin lors d’un entretien.</a:t>
            </a:r>
          </a:p>
        </p:txBody>
      </p:sp>
      <p:sp>
        <p:nvSpPr>
          <p:cNvPr id="52" name="Espace réservé du texte 11">
            <a:extLst>
              <a:ext uri="{FF2B5EF4-FFF2-40B4-BE49-F238E27FC236}">
                <a16:creationId xmlns:a16="http://schemas.microsoft.com/office/drawing/2014/main" id="{D7CDECE0-8B21-4F89-95DA-D2F72646EBCB}"/>
              </a:ext>
            </a:extLst>
          </p:cNvPr>
          <p:cNvSpPr txBox="1">
            <a:spLocks/>
          </p:cNvSpPr>
          <p:nvPr/>
        </p:nvSpPr>
        <p:spPr>
          <a:xfrm>
            <a:off x="3806828" y="1672048"/>
            <a:ext cx="3289260" cy="1433387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043099613">
                  <a:custGeom>
                    <a:avLst/>
                    <a:gdLst>
                      <a:gd name="connsiteX0" fmla="*/ 0 w 3289260"/>
                      <a:gd name="connsiteY0" fmla="*/ 0 h 1145354"/>
                      <a:gd name="connsiteX1" fmla="*/ 3289260 w 3289260"/>
                      <a:gd name="connsiteY1" fmla="*/ 0 h 1145354"/>
                      <a:gd name="connsiteX2" fmla="*/ 3289260 w 3289260"/>
                      <a:gd name="connsiteY2" fmla="*/ 1145354 h 1145354"/>
                      <a:gd name="connsiteX3" fmla="*/ 0 w 3289260"/>
                      <a:gd name="connsiteY3" fmla="*/ 1145354 h 1145354"/>
                      <a:gd name="connsiteX4" fmla="*/ 0 w 3289260"/>
                      <a:gd name="connsiteY4" fmla="*/ 0 h 1145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89260" h="1145354" fill="none" extrusionOk="0">
                        <a:moveTo>
                          <a:pt x="0" y="0"/>
                        </a:moveTo>
                        <a:cubicBezTo>
                          <a:pt x="1393341" y="-122216"/>
                          <a:pt x="2197612" y="110008"/>
                          <a:pt x="3289260" y="0"/>
                        </a:cubicBezTo>
                        <a:cubicBezTo>
                          <a:pt x="3232365" y="298772"/>
                          <a:pt x="3203607" y="865800"/>
                          <a:pt x="3289260" y="1145354"/>
                        </a:cubicBezTo>
                        <a:cubicBezTo>
                          <a:pt x="2692788" y="1182168"/>
                          <a:pt x="1409970" y="982812"/>
                          <a:pt x="0" y="1145354"/>
                        </a:cubicBezTo>
                        <a:cubicBezTo>
                          <a:pt x="-8502" y="848401"/>
                          <a:pt x="-64551" y="526429"/>
                          <a:pt x="0" y="0"/>
                        </a:cubicBezTo>
                        <a:close/>
                      </a:path>
                      <a:path w="3289260" h="1145354" stroke="0" extrusionOk="0">
                        <a:moveTo>
                          <a:pt x="0" y="0"/>
                        </a:moveTo>
                        <a:cubicBezTo>
                          <a:pt x="1086634" y="9797"/>
                          <a:pt x="2137807" y="79256"/>
                          <a:pt x="3289260" y="0"/>
                        </a:cubicBezTo>
                        <a:cubicBezTo>
                          <a:pt x="3365773" y="546347"/>
                          <a:pt x="3227695" y="675338"/>
                          <a:pt x="3289260" y="1145354"/>
                        </a:cubicBezTo>
                        <a:cubicBezTo>
                          <a:pt x="2108560" y="1254591"/>
                          <a:pt x="334942" y="1052932"/>
                          <a:pt x="0" y="1145354"/>
                        </a:cubicBezTo>
                        <a:cubicBezTo>
                          <a:pt x="-97768" y="593396"/>
                          <a:pt x="-45202" y="50682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buClr>
                <a:srgbClr val="FA4B64"/>
              </a:buClr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Avec l’accord du client, il/elle :</a:t>
            </a:r>
          </a:p>
          <a:p>
            <a:pPr marL="171450" indent="-171450" algn="ctr">
              <a:spcAft>
                <a:spcPts val="0"/>
              </a:spcAft>
              <a:buClr>
                <a:srgbClr val="FA4B64"/>
              </a:buClr>
              <a:buFontTx/>
              <a:buChar char="-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remplit la </a:t>
            </a:r>
            <a:r>
              <a:rPr lang="fr-FR" sz="1400" b="0" cap="none" dirty="0">
                <a:solidFill>
                  <a:srgbClr val="C00000"/>
                </a:solidFill>
              </a:rPr>
              <a:t>fiche de contact 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disponible dans la RDC (</a:t>
            </a:r>
            <a:r>
              <a:rPr lang="fr-FR" sz="1400" b="0" i="1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Gestion des flux &gt; Gamme de TPE &gt; Fiche contacte </a:t>
            </a:r>
            <a:r>
              <a:rPr lang="fr-FR" sz="1400" b="0" i="1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</a:p>
          <a:p>
            <a:pPr marL="171450" indent="-171450" algn="ctr">
              <a:spcAft>
                <a:spcPts val="0"/>
              </a:spcAft>
              <a:buClr>
                <a:srgbClr val="FA4B64"/>
              </a:buClr>
              <a:buFontTx/>
              <a:buChar char="-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l’envoie par mail à 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  <a:hlinkClick r:id="rId4"/>
              </a:rPr>
              <a:t>bpce@heoh.net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171450" indent="-171450" algn="ctr">
              <a:spcAft>
                <a:spcPts val="0"/>
              </a:spcAft>
              <a:buClr>
                <a:srgbClr val="FA4B64"/>
              </a:buClr>
              <a:buFontTx/>
              <a:buChar char="-"/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l’enregistre dans classeur client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6BD59BD9-6505-4C19-A703-7BB07FA70169}"/>
              </a:ext>
            </a:extLst>
          </p:cNvPr>
          <p:cNvSpPr txBox="1">
            <a:spLocks/>
          </p:cNvSpPr>
          <p:nvPr/>
        </p:nvSpPr>
        <p:spPr>
          <a:xfrm>
            <a:off x="7695365" y="1672048"/>
            <a:ext cx="2797304" cy="1433388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986407992">
                  <a:custGeom>
                    <a:avLst/>
                    <a:gdLst>
                      <a:gd name="connsiteX0" fmla="*/ 0 w 3289260"/>
                      <a:gd name="connsiteY0" fmla="*/ 0 h 1145354"/>
                      <a:gd name="connsiteX1" fmla="*/ 3289260 w 3289260"/>
                      <a:gd name="connsiteY1" fmla="*/ 0 h 1145354"/>
                      <a:gd name="connsiteX2" fmla="*/ 3289260 w 3289260"/>
                      <a:gd name="connsiteY2" fmla="*/ 1145354 h 1145354"/>
                      <a:gd name="connsiteX3" fmla="*/ 0 w 3289260"/>
                      <a:gd name="connsiteY3" fmla="*/ 1145354 h 1145354"/>
                      <a:gd name="connsiteX4" fmla="*/ 0 w 3289260"/>
                      <a:gd name="connsiteY4" fmla="*/ 0 h 1145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89260" h="1145354" fill="none" extrusionOk="0">
                        <a:moveTo>
                          <a:pt x="0" y="0"/>
                        </a:moveTo>
                        <a:cubicBezTo>
                          <a:pt x="715434" y="79802"/>
                          <a:pt x="1920724" y="-84838"/>
                          <a:pt x="3289260" y="0"/>
                        </a:cubicBezTo>
                        <a:cubicBezTo>
                          <a:pt x="3191183" y="311988"/>
                          <a:pt x="3218318" y="809150"/>
                          <a:pt x="3289260" y="1145354"/>
                        </a:cubicBezTo>
                        <a:cubicBezTo>
                          <a:pt x="2467203" y="1003830"/>
                          <a:pt x="1030985" y="1240413"/>
                          <a:pt x="0" y="1145354"/>
                        </a:cubicBezTo>
                        <a:cubicBezTo>
                          <a:pt x="-6865" y="858642"/>
                          <a:pt x="102415" y="203732"/>
                          <a:pt x="0" y="0"/>
                        </a:cubicBezTo>
                        <a:close/>
                      </a:path>
                      <a:path w="3289260" h="1145354" stroke="0" extrusionOk="0">
                        <a:moveTo>
                          <a:pt x="0" y="0"/>
                        </a:moveTo>
                        <a:cubicBezTo>
                          <a:pt x="579934" y="-18300"/>
                          <a:pt x="2147578" y="100396"/>
                          <a:pt x="3289260" y="0"/>
                        </a:cubicBezTo>
                        <a:cubicBezTo>
                          <a:pt x="3269657" y="513033"/>
                          <a:pt x="3307518" y="580419"/>
                          <a:pt x="3289260" y="1145354"/>
                        </a:cubicBezTo>
                        <a:cubicBezTo>
                          <a:pt x="2356847" y="1055050"/>
                          <a:pt x="1230100" y="1178873"/>
                          <a:pt x="0" y="1145354"/>
                        </a:cubicBezTo>
                        <a:cubicBezTo>
                          <a:pt x="-139" y="988926"/>
                          <a:pt x="-85673" y="42683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400" b="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HeoH</a:t>
            </a: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prend contact avec le client, lui adresse la liste des pièces nécessaires et contractualise directement avec lui.</a:t>
            </a:r>
          </a:p>
          <a:p>
            <a:pPr algn="ctr">
              <a:spcBef>
                <a:spcPts val="300"/>
              </a:spcBef>
              <a:buClr>
                <a:srgbClr val="FA4B64"/>
              </a:buClr>
            </a:pPr>
            <a:r>
              <a:rPr lang="fr-FR" sz="1400" b="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Le/la Chargé(e) d’affaires sera tenu(e) informé(e) par mail.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06C02D39-8369-4FD6-A34D-06D683188490}"/>
              </a:ext>
            </a:extLst>
          </p:cNvPr>
          <p:cNvCxnSpPr>
            <a:cxnSpLocks/>
            <a:stCxn id="51" idx="3"/>
            <a:endCxn id="52" idx="1"/>
          </p:cNvCxnSpPr>
          <p:nvPr/>
        </p:nvCxnSpPr>
        <p:spPr>
          <a:xfrm>
            <a:off x="3274223" y="2388741"/>
            <a:ext cx="532605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1FF98C4C-A1D2-43FC-BD03-85B6F6D7DE8E}"/>
              </a:ext>
            </a:extLst>
          </p:cNvPr>
          <p:cNvCxnSpPr>
            <a:cxnSpLocks/>
            <a:stCxn id="52" idx="3"/>
            <a:endCxn id="53" idx="1"/>
          </p:cNvCxnSpPr>
          <p:nvPr/>
        </p:nvCxnSpPr>
        <p:spPr>
          <a:xfrm>
            <a:off x="7096088" y="2388742"/>
            <a:ext cx="59927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" descr="documents, contract, document, files, page, paper, sheet ">
            <a:extLst>
              <a:ext uri="{FF2B5EF4-FFF2-40B4-BE49-F238E27FC236}">
                <a16:creationId xmlns:a16="http://schemas.microsoft.com/office/drawing/2014/main" id="{13A67A01-F7E7-4290-A833-A3CAF8F3A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781" y="1527926"/>
            <a:ext cx="462778" cy="46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9" descr="bulb, business, clever, good, idea, man ">
            <a:extLst>
              <a:ext uri="{FF2B5EF4-FFF2-40B4-BE49-F238E27FC236}">
                <a16:creationId xmlns:a16="http://schemas.microsoft.com/office/drawing/2014/main" id="{F0CF2FC1-E50A-4FA6-8D0A-ACDA5B4E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34" y="1430811"/>
            <a:ext cx="556701" cy="5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1" descr="hand, installation, laptop, repair, service, setting, wrench ">
            <a:extLst>
              <a:ext uri="{FF2B5EF4-FFF2-40B4-BE49-F238E27FC236}">
                <a16:creationId xmlns:a16="http://schemas.microsoft.com/office/drawing/2014/main" id="{DC4009C0-07B6-455A-B166-A087D2505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46" y="3582644"/>
            <a:ext cx="710452" cy="71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2539E0B-5B1C-4066-A2A1-611BE205EB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2733" y="1083344"/>
            <a:ext cx="1379007" cy="5426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1C5EAF-17A7-4A4C-A723-57DF3ED33F6A}"/>
              </a:ext>
            </a:extLst>
          </p:cNvPr>
          <p:cNvSpPr txBox="1"/>
          <p:nvPr/>
        </p:nvSpPr>
        <p:spPr>
          <a:xfrm>
            <a:off x="1585857" y="4960742"/>
            <a:ext cx="922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conseiller a </a:t>
            </a:r>
            <a:r>
              <a:rPr lang="fr-FR"/>
              <a:t>la possibilité, s’il le souhaite </a:t>
            </a:r>
            <a:r>
              <a:rPr lang="fr-FR" dirty="0"/>
              <a:t>d’assister au rendez-vous entre le client et le commercial </a:t>
            </a:r>
            <a:r>
              <a:rPr lang="fr-FR" dirty="0" err="1"/>
              <a:t>Heoh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5552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et les liens concernant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de contact : clic </a:t>
            </a:r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contrat Heoh intégrant le mini CV : clic </a:t>
            </a:r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note d’information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Présentation de l’offre: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TPE client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Borne de Dons: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HEOH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ici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détail des parcours de souscription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ici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just">
              <a:buClr>
                <a:srgbClr val="C00000"/>
              </a:buClr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Documentation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S20 2022</a:t>
            </a: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13E0C6-F400-4833-9C17-8357730C8C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16697</TotalTime>
  <Words>1412</Words>
  <Application>Microsoft Office PowerPoint</Application>
  <PresentationFormat>Grand écran</PresentationFormat>
  <Paragraphs>120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7" baseType="lpstr">
      <vt:lpstr>Aharoni</vt:lpstr>
      <vt:lpstr>Arial</vt:lpstr>
      <vt:lpstr>Arial Black</vt:lpstr>
      <vt:lpstr>Arial Narrow</vt:lpstr>
      <vt:lpstr>Calibri</vt:lpstr>
      <vt:lpstr>Montserrat Black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ZINCK Yves [CEGEE]</cp:lastModifiedBy>
  <cp:revision>707</cp:revision>
  <cp:lastPrinted>2020-01-23T16:40:35Z</cp:lastPrinted>
  <dcterms:created xsi:type="dcterms:W3CDTF">2016-06-03T08:10:53Z</dcterms:created>
  <dcterms:modified xsi:type="dcterms:W3CDTF">2023-01-18T13:30:10Z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2023-01-18T13:29:53Z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