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8"/>
  </p:notesMasterIdLst>
  <p:handoutMasterIdLst>
    <p:handoutMasterId r:id="rId29"/>
  </p:handoutMasterIdLst>
  <p:sldIdLst>
    <p:sldId id="286" r:id="rId13"/>
    <p:sldId id="289" r:id="rId14"/>
    <p:sldId id="457" r:id="rId15"/>
    <p:sldId id="428" r:id="rId16"/>
    <p:sldId id="429" r:id="rId17"/>
    <p:sldId id="420" r:id="rId18"/>
    <p:sldId id="414" r:id="rId19"/>
    <p:sldId id="450" r:id="rId20"/>
    <p:sldId id="458" r:id="rId21"/>
    <p:sldId id="423" r:id="rId22"/>
    <p:sldId id="451" r:id="rId23"/>
    <p:sldId id="449" r:id="rId24"/>
    <p:sldId id="459" r:id="rId25"/>
    <p:sldId id="460" r:id="rId26"/>
    <p:sldId id="417" r:id="rId27"/>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ves ZINCK" initials="YZ" lastIdx="1" clrIdx="0">
    <p:extLst>
      <p:ext uri="{19B8F6BF-5375-455C-9EA6-DF929625EA0E}">
        <p15:presenceInfo xmlns:p15="http://schemas.microsoft.com/office/powerpoint/2012/main" userId="Yves ZIN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454A"/>
    <a:srgbClr val="5FA185"/>
    <a:srgbClr val="571D74"/>
    <a:srgbClr val="A950D2"/>
    <a:srgbClr val="581D41"/>
    <a:srgbClr val="BFBFBF"/>
    <a:srgbClr val="DE6225"/>
    <a:srgbClr val="F7DAAF"/>
    <a:srgbClr val="A79C86"/>
    <a:srgbClr val="EB0F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3BA88A-0A8E-4045-9025-91E36F403D57}" v="230" dt="2022-05-30T09:26:10.89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1" autoAdjust="0"/>
    <p:restoredTop sz="94629" autoAdjust="0"/>
  </p:normalViewPr>
  <p:slideViewPr>
    <p:cSldViewPr snapToGrid="0">
      <p:cViewPr varScale="1">
        <p:scale>
          <a:sx n="102" d="100"/>
          <a:sy n="102" d="100"/>
        </p:scale>
        <p:origin x="642" y="96"/>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commentAuthors" Target="commentAuthors.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CB3BA88A-0A8E-4045-9025-91E36F403D57}"/>
    <pc:docChg chg="modSld">
      <pc:chgData name="ZINCK Yves [CEGEE]" userId="58ab786b-eff3-4fb5-b8c5-161f6b44608b" providerId="ADAL" clId="{CB3BA88A-0A8E-4045-9025-91E36F403D57}" dt="2022-05-30T09:28:30.977" v="7" actId="20577"/>
      <pc:docMkLst>
        <pc:docMk/>
      </pc:docMkLst>
      <pc:sldChg chg="modSp mod">
        <pc:chgData name="ZINCK Yves [CEGEE]" userId="58ab786b-eff3-4fb5-b8c5-161f6b44608b" providerId="ADAL" clId="{CB3BA88A-0A8E-4045-9025-91E36F403D57}" dt="2022-05-30T09:28:30.977" v="7" actId="20577"/>
        <pc:sldMkLst>
          <pc:docMk/>
          <pc:sldMk cId="504003155" sldId="460"/>
        </pc:sldMkLst>
        <pc:spChg chg="mod">
          <ac:chgData name="ZINCK Yves [CEGEE]" userId="58ab786b-eff3-4fb5-b8c5-161f6b44608b" providerId="ADAL" clId="{CB3BA88A-0A8E-4045-9025-91E36F403D57}" dt="2022-05-30T09:28:30.977" v="7" actId="20577"/>
          <ac:spMkLst>
            <pc:docMk/>
            <pc:sldMk cId="504003155" sldId="460"/>
            <ac:spMk id="7" creationId="{FCAEE7E9-7958-4A4C-9FFD-9A426A509C6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E1F807-F598-43D3-AAD7-A6F60ACC3296}" type="doc">
      <dgm:prSet loTypeId="urn:microsoft.com/office/officeart/2005/8/layout/process3" loCatId="process" qsTypeId="urn:microsoft.com/office/officeart/2005/8/quickstyle/simple1" qsCatId="simple" csTypeId="urn:microsoft.com/office/officeart/2005/8/colors/colorful1" csCatId="colorful" phldr="1"/>
      <dgm:spPr/>
      <dgm:t>
        <a:bodyPr/>
        <a:lstStyle/>
        <a:p>
          <a:endParaRPr lang="fr-FR"/>
        </a:p>
      </dgm:t>
    </dgm:pt>
    <dgm:pt modelId="{BAEFD89C-1101-4EEC-BEFE-2448E012AB5E}">
      <dgm:prSet phldrT="[Texte]"/>
      <dgm:spPr>
        <a:solidFill>
          <a:srgbClr val="C00000"/>
        </a:solidFill>
      </dgm:spPr>
      <dgm:t>
        <a:bodyPr/>
        <a:lstStyle/>
        <a:p>
          <a:r>
            <a:rPr lang="fr-FR"/>
            <a:t>PROXIMITÉ</a:t>
          </a:r>
        </a:p>
      </dgm:t>
    </dgm:pt>
    <dgm:pt modelId="{F7DC358A-0034-4234-8929-7C66C87F2938}" type="parTrans" cxnId="{6722515E-9558-423A-AC38-A968E7BA2B24}">
      <dgm:prSet/>
      <dgm:spPr/>
      <dgm:t>
        <a:bodyPr/>
        <a:lstStyle/>
        <a:p>
          <a:endParaRPr lang="fr-FR"/>
        </a:p>
      </dgm:t>
    </dgm:pt>
    <dgm:pt modelId="{4AA334B9-F269-4375-9BBD-7C8C109207FE}" type="sibTrans" cxnId="{6722515E-9558-423A-AC38-A968E7BA2B24}">
      <dgm:prSet/>
      <dgm:spPr>
        <a:solidFill>
          <a:srgbClr val="C00000"/>
        </a:solidFill>
      </dgm:spPr>
      <dgm:t>
        <a:bodyPr/>
        <a:lstStyle/>
        <a:p>
          <a:endParaRPr lang="fr-FR"/>
        </a:p>
      </dgm:t>
    </dgm:pt>
    <dgm:pt modelId="{2EE3A038-2024-48DD-AB6E-D444AEADF11A}">
      <dgm:prSet phldrT="[Texte]"/>
      <dgm:spPr>
        <a:ln>
          <a:solidFill>
            <a:srgbClr val="C00000"/>
          </a:solidFill>
        </a:ln>
      </dgm:spPr>
      <dgm:t>
        <a:bodyPr/>
        <a:lstStyle/>
        <a:p>
          <a:r>
            <a:rPr lang="fr-FR"/>
            <a:t>De la création ou la refonte de son site, au choix de ses supports jusqu'à l'analyse des résultats, le client est accompagné à toutes les étapes de son projet par un conseiller local.</a:t>
          </a:r>
        </a:p>
      </dgm:t>
    </dgm:pt>
    <dgm:pt modelId="{1AEBC0B2-8C02-4AC6-9273-A84FE65B0FC1}" type="parTrans" cxnId="{4FE5D5AA-7ED9-4363-B58A-F4FF368DBDA4}">
      <dgm:prSet/>
      <dgm:spPr/>
      <dgm:t>
        <a:bodyPr/>
        <a:lstStyle/>
        <a:p>
          <a:endParaRPr lang="fr-FR"/>
        </a:p>
      </dgm:t>
    </dgm:pt>
    <dgm:pt modelId="{69E52457-471F-4432-B8D3-F35FFD0D23C8}" type="sibTrans" cxnId="{4FE5D5AA-7ED9-4363-B58A-F4FF368DBDA4}">
      <dgm:prSet/>
      <dgm:spPr/>
      <dgm:t>
        <a:bodyPr/>
        <a:lstStyle/>
        <a:p>
          <a:endParaRPr lang="fr-FR"/>
        </a:p>
      </dgm:t>
    </dgm:pt>
    <dgm:pt modelId="{2AA211C2-248E-453A-93BF-4E49A85CF1E1}">
      <dgm:prSet phldrT="[Texte]"/>
      <dgm:spPr>
        <a:solidFill>
          <a:srgbClr val="00B0F0"/>
        </a:solidFill>
      </dgm:spPr>
      <dgm:t>
        <a:bodyPr/>
        <a:lstStyle/>
        <a:p>
          <a:r>
            <a:rPr lang="fr-FR"/>
            <a:t>EXPERTISE 	</a:t>
          </a:r>
        </a:p>
      </dgm:t>
    </dgm:pt>
    <dgm:pt modelId="{9617C356-83C9-429C-9777-E01B53D9E2A1}" type="parTrans" cxnId="{B4088752-D48F-4364-994F-4AE3006E8202}">
      <dgm:prSet/>
      <dgm:spPr/>
      <dgm:t>
        <a:bodyPr/>
        <a:lstStyle/>
        <a:p>
          <a:endParaRPr lang="fr-FR"/>
        </a:p>
      </dgm:t>
    </dgm:pt>
    <dgm:pt modelId="{CFECE460-8E34-459F-83CB-C6EF58DEF9FE}" type="sibTrans" cxnId="{B4088752-D48F-4364-994F-4AE3006E8202}">
      <dgm:prSet/>
      <dgm:spPr>
        <a:solidFill>
          <a:srgbClr val="00B0F0"/>
        </a:solidFill>
      </dgm:spPr>
      <dgm:t>
        <a:bodyPr/>
        <a:lstStyle/>
        <a:p>
          <a:endParaRPr lang="fr-FR"/>
        </a:p>
      </dgm:t>
    </dgm:pt>
    <dgm:pt modelId="{325718A6-C9E7-4131-A84C-C16224001138}">
      <dgm:prSet phldrT="[Texte]"/>
      <dgm:spPr>
        <a:ln>
          <a:solidFill>
            <a:srgbClr val="00B0F0"/>
          </a:solidFill>
        </a:ln>
      </dgm:spPr>
      <dgm:t>
        <a:bodyPr/>
        <a:lstStyle/>
        <a:p>
          <a:r>
            <a:rPr lang="fr-FR"/>
            <a:t>Les projets sont encadrés par des experts métiers pour assurer au client le respect de son cahier des charges et des normes web. </a:t>
          </a:r>
        </a:p>
      </dgm:t>
    </dgm:pt>
    <dgm:pt modelId="{7DB297D3-EC09-4D32-8A19-8145574422D4}" type="parTrans" cxnId="{1FD355D5-25D5-45DF-9170-9DFAF43CCE64}">
      <dgm:prSet/>
      <dgm:spPr/>
      <dgm:t>
        <a:bodyPr/>
        <a:lstStyle/>
        <a:p>
          <a:endParaRPr lang="fr-FR"/>
        </a:p>
      </dgm:t>
    </dgm:pt>
    <dgm:pt modelId="{3C2DE7BE-AF68-46F2-B90C-D1D58D7F710B}" type="sibTrans" cxnId="{1FD355D5-25D5-45DF-9170-9DFAF43CCE64}">
      <dgm:prSet/>
      <dgm:spPr/>
      <dgm:t>
        <a:bodyPr/>
        <a:lstStyle/>
        <a:p>
          <a:endParaRPr lang="fr-FR"/>
        </a:p>
      </dgm:t>
    </dgm:pt>
    <dgm:pt modelId="{28915357-5D1B-4B64-9067-746EB8EB2633}">
      <dgm:prSet phldrT="[Texte]"/>
      <dgm:spPr/>
      <dgm:t>
        <a:bodyPr/>
        <a:lstStyle/>
        <a:p>
          <a:r>
            <a:rPr lang="fr-FR"/>
            <a:t>RÉSULTATS</a:t>
          </a:r>
        </a:p>
      </dgm:t>
    </dgm:pt>
    <dgm:pt modelId="{E09E59D3-7592-4B12-BEAC-233B3348DC0E}" type="parTrans" cxnId="{0621A055-EB77-4890-AB44-75A4AF9241C9}">
      <dgm:prSet/>
      <dgm:spPr/>
      <dgm:t>
        <a:bodyPr/>
        <a:lstStyle/>
        <a:p>
          <a:endParaRPr lang="fr-FR"/>
        </a:p>
      </dgm:t>
    </dgm:pt>
    <dgm:pt modelId="{1A17EE2C-ED26-4DF5-881B-BBF95DE3EEF4}" type="sibTrans" cxnId="{0621A055-EB77-4890-AB44-75A4AF9241C9}">
      <dgm:prSet/>
      <dgm:spPr/>
      <dgm:t>
        <a:bodyPr/>
        <a:lstStyle/>
        <a:p>
          <a:endParaRPr lang="fr-FR"/>
        </a:p>
      </dgm:t>
    </dgm:pt>
    <dgm:pt modelId="{5535E26B-BB86-454A-AE7A-C985B54EDCBF}">
      <dgm:prSet phldrT="[Texte]"/>
      <dgm:spPr/>
      <dgm:t>
        <a:bodyPr/>
        <a:lstStyle/>
        <a:p>
          <a:r>
            <a:rPr lang="fr-FR" err="1"/>
            <a:t>Regicom</a:t>
          </a:r>
          <a:r>
            <a:rPr lang="fr-FR"/>
            <a:t> s'engage sur les délais, les audiences, et dispose d'outils qui permettent de mesurer les performances sur chacune de ses solutions pour conforter la satisfaction du client.</a:t>
          </a:r>
        </a:p>
      </dgm:t>
    </dgm:pt>
    <dgm:pt modelId="{9DEF7BB6-E35C-4DFD-81A9-2C9BB05FD180}" type="parTrans" cxnId="{1A43FC39-E53B-41C3-B0C3-168B572895D8}">
      <dgm:prSet/>
      <dgm:spPr/>
      <dgm:t>
        <a:bodyPr/>
        <a:lstStyle/>
        <a:p>
          <a:endParaRPr lang="fr-FR"/>
        </a:p>
      </dgm:t>
    </dgm:pt>
    <dgm:pt modelId="{1F44E5A2-5794-4B2E-BE86-BA06DBA44C14}" type="sibTrans" cxnId="{1A43FC39-E53B-41C3-B0C3-168B572895D8}">
      <dgm:prSet/>
      <dgm:spPr/>
      <dgm:t>
        <a:bodyPr/>
        <a:lstStyle/>
        <a:p>
          <a:endParaRPr lang="fr-FR"/>
        </a:p>
      </dgm:t>
    </dgm:pt>
    <dgm:pt modelId="{602E5F2C-C400-431C-97ED-D4DF8DA8A280}" type="pres">
      <dgm:prSet presAssocID="{73E1F807-F598-43D3-AAD7-A6F60ACC3296}" presName="linearFlow" presStyleCnt="0">
        <dgm:presLayoutVars>
          <dgm:dir/>
          <dgm:animLvl val="lvl"/>
          <dgm:resizeHandles val="exact"/>
        </dgm:presLayoutVars>
      </dgm:prSet>
      <dgm:spPr/>
    </dgm:pt>
    <dgm:pt modelId="{CBCCEC1F-C24C-4D59-8341-7EAB97C5FF09}" type="pres">
      <dgm:prSet presAssocID="{BAEFD89C-1101-4EEC-BEFE-2448E012AB5E}" presName="composite" presStyleCnt="0"/>
      <dgm:spPr/>
    </dgm:pt>
    <dgm:pt modelId="{9F6281B1-EE9D-4CD7-8B18-68C706590E37}" type="pres">
      <dgm:prSet presAssocID="{BAEFD89C-1101-4EEC-BEFE-2448E012AB5E}" presName="parTx" presStyleLbl="node1" presStyleIdx="0" presStyleCnt="3">
        <dgm:presLayoutVars>
          <dgm:chMax val="0"/>
          <dgm:chPref val="0"/>
          <dgm:bulletEnabled val="1"/>
        </dgm:presLayoutVars>
      </dgm:prSet>
      <dgm:spPr/>
    </dgm:pt>
    <dgm:pt modelId="{8488EDE6-6F5E-4044-AB7B-3D06300AFDC6}" type="pres">
      <dgm:prSet presAssocID="{BAEFD89C-1101-4EEC-BEFE-2448E012AB5E}" presName="parSh" presStyleLbl="node1" presStyleIdx="0" presStyleCnt="3"/>
      <dgm:spPr/>
    </dgm:pt>
    <dgm:pt modelId="{0FA4BE94-7C30-4662-967A-33AEE51358A9}" type="pres">
      <dgm:prSet presAssocID="{BAEFD89C-1101-4EEC-BEFE-2448E012AB5E}" presName="desTx" presStyleLbl="fgAcc1" presStyleIdx="0" presStyleCnt="3" custScaleX="127257" custScaleY="74369" custLinFactNeighborX="3803" custLinFactNeighborY="-11182">
        <dgm:presLayoutVars>
          <dgm:bulletEnabled val="1"/>
        </dgm:presLayoutVars>
      </dgm:prSet>
      <dgm:spPr/>
    </dgm:pt>
    <dgm:pt modelId="{5E00E291-B634-4773-9DDC-3B198868E9C5}" type="pres">
      <dgm:prSet presAssocID="{4AA334B9-F269-4375-9BBD-7C8C109207FE}" presName="sibTrans" presStyleLbl="sibTrans2D1" presStyleIdx="0" presStyleCnt="2"/>
      <dgm:spPr/>
    </dgm:pt>
    <dgm:pt modelId="{E13FF9B2-6527-4261-ABC7-0073B7983948}" type="pres">
      <dgm:prSet presAssocID="{4AA334B9-F269-4375-9BBD-7C8C109207FE}" presName="connTx" presStyleLbl="sibTrans2D1" presStyleIdx="0" presStyleCnt="2"/>
      <dgm:spPr/>
    </dgm:pt>
    <dgm:pt modelId="{8F44DD50-4EB5-4469-BA01-0D2ECE31DBAE}" type="pres">
      <dgm:prSet presAssocID="{2AA211C2-248E-453A-93BF-4E49A85CF1E1}" presName="composite" presStyleCnt="0"/>
      <dgm:spPr/>
    </dgm:pt>
    <dgm:pt modelId="{79A8178C-FE37-4DEC-BB54-36F40FBF3BD0}" type="pres">
      <dgm:prSet presAssocID="{2AA211C2-248E-453A-93BF-4E49A85CF1E1}" presName="parTx" presStyleLbl="node1" presStyleIdx="0" presStyleCnt="3">
        <dgm:presLayoutVars>
          <dgm:chMax val="0"/>
          <dgm:chPref val="0"/>
          <dgm:bulletEnabled val="1"/>
        </dgm:presLayoutVars>
      </dgm:prSet>
      <dgm:spPr/>
    </dgm:pt>
    <dgm:pt modelId="{12B38EAA-A21C-4E50-B43C-B6C001D78F92}" type="pres">
      <dgm:prSet presAssocID="{2AA211C2-248E-453A-93BF-4E49A85CF1E1}" presName="parSh" presStyleLbl="node1" presStyleIdx="1" presStyleCnt="3"/>
      <dgm:spPr/>
    </dgm:pt>
    <dgm:pt modelId="{C2D87254-B085-4CC1-B1AF-D9CB9BF8C777}" type="pres">
      <dgm:prSet presAssocID="{2AA211C2-248E-453A-93BF-4E49A85CF1E1}" presName="desTx" presStyleLbl="fgAcc1" presStyleIdx="1" presStyleCnt="3" custScaleX="127257" custScaleY="74369" custLinFactNeighborX="3803" custLinFactNeighborY="-11182">
        <dgm:presLayoutVars>
          <dgm:bulletEnabled val="1"/>
        </dgm:presLayoutVars>
      </dgm:prSet>
      <dgm:spPr/>
    </dgm:pt>
    <dgm:pt modelId="{96D119D3-7B03-4B80-9E99-1927736BBD76}" type="pres">
      <dgm:prSet presAssocID="{CFECE460-8E34-459F-83CB-C6EF58DEF9FE}" presName="sibTrans" presStyleLbl="sibTrans2D1" presStyleIdx="1" presStyleCnt="2"/>
      <dgm:spPr/>
    </dgm:pt>
    <dgm:pt modelId="{032BC6C3-2D34-4356-AC74-5B209BFF192A}" type="pres">
      <dgm:prSet presAssocID="{CFECE460-8E34-459F-83CB-C6EF58DEF9FE}" presName="connTx" presStyleLbl="sibTrans2D1" presStyleIdx="1" presStyleCnt="2"/>
      <dgm:spPr/>
    </dgm:pt>
    <dgm:pt modelId="{ECBB9EE7-90A8-4E03-B4BB-DFF4E67590FB}" type="pres">
      <dgm:prSet presAssocID="{28915357-5D1B-4B64-9067-746EB8EB2633}" presName="composite" presStyleCnt="0"/>
      <dgm:spPr/>
    </dgm:pt>
    <dgm:pt modelId="{9B07936B-8357-43F8-8963-82403F8CA964}" type="pres">
      <dgm:prSet presAssocID="{28915357-5D1B-4B64-9067-746EB8EB2633}" presName="parTx" presStyleLbl="node1" presStyleIdx="1" presStyleCnt="3">
        <dgm:presLayoutVars>
          <dgm:chMax val="0"/>
          <dgm:chPref val="0"/>
          <dgm:bulletEnabled val="1"/>
        </dgm:presLayoutVars>
      </dgm:prSet>
      <dgm:spPr/>
    </dgm:pt>
    <dgm:pt modelId="{B48FC06D-8A7A-442B-9B47-2137F063CCE9}" type="pres">
      <dgm:prSet presAssocID="{28915357-5D1B-4B64-9067-746EB8EB2633}" presName="parSh" presStyleLbl="node1" presStyleIdx="2" presStyleCnt="3"/>
      <dgm:spPr/>
    </dgm:pt>
    <dgm:pt modelId="{870DF5D6-256C-4BFA-A63A-D253E3BF89C9}" type="pres">
      <dgm:prSet presAssocID="{28915357-5D1B-4B64-9067-746EB8EB2633}" presName="desTx" presStyleLbl="fgAcc1" presStyleIdx="2" presStyleCnt="3" custScaleX="127257" custScaleY="74369" custLinFactNeighborX="3803" custLinFactNeighborY="-11182">
        <dgm:presLayoutVars>
          <dgm:bulletEnabled val="1"/>
        </dgm:presLayoutVars>
      </dgm:prSet>
      <dgm:spPr/>
    </dgm:pt>
  </dgm:ptLst>
  <dgm:cxnLst>
    <dgm:cxn modelId="{CAE6A104-287E-4262-9259-3421350CEAE0}" type="presOf" srcId="{CFECE460-8E34-459F-83CB-C6EF58DEF9FE}" destId="{032BC6C3-2D34-4356-AC74-5B209BFF192A}" srcOrd="1" destOrd="0" presId="urn:microsoft.com/office/officeart/2005/8/layout/process3"/>
    <dgm:cxn modelId="{AAA1F516-CB41-4615-8EE4-1F94C7BA51FE}" type="presOf" srcId="{CFECE460-8E34-459F-83CB-C6EF58DEF9FE}" destId="{96D119D3-7B03-4B80-9E99-1927736BBD76}" srcOrd="0" destOrd="0" presId="urn:microsoft.com/office/officeart/2005/8/layout/process3"/>
    <dgm:cxn modelId="{A3741C2F-E7D5-4254-B9F9-C7690992A8BA}" type="presOf" srcId="{28915357-5D1B-4B64-9067-746EB8EB2633}" destId="{B48FC06D-8A7A-442B-9B47-2137F063CCE9}" srcOrd="1" destOrd="0" presId="urn:microsoft.com/office/officeart/2005/8/layout/process3"/>
    <dgm:cxn modelId="{D535F437-AE04-4998-82DD-15D7E8AC9989}" type="presOf" srcId="{BAEFD89C-1101-4EEC-BEFE-2448E012AB5E}" destId="{9F6281B1-EE9D-4CD7-8B18-68C706590E37}" srcOrd="0" destOrd="0" presId="urn:microsoft.com/office/officeart/2005/8/layout/process3"/>
    <dgm:cxn modelId="{1A43FC39-E53B-41C3-B0C3-168B572895D8}" srcId="{28915357-5D1B-4B64-9067-746EB8EB2633}" destId="{5535E26B-BB86-454A-AE7A-C985B54EDCBF}" srcOrd="0" destOrd="0" parTransId="{9DEF7BB6-E35C-4DFD-81A9-2C9BB05FD180}" sibTransId="{1F44E5A2-5794-4B2E-BE86-BA06DBA44C14}"/>
    <dgm:cxn modelId="{6722515E-9558-423A-AC38-A968E7BA2B24}" srcId="{73E1F807-F598-43D3-AAD7-A6F60ACC3296}" destId="{BAEFD89C-1101-4EEC-BEFE-2448E012AB5E}" srcOrd="0" destOrd="0" parTransId="{F7DC358A-0034-4234-8929-7C66C87F2938}" sibTransId="{4AA334B9-F269-4375-9BBD-7C8C109207FE}"/>
    <dgm:cxn modelId="{435B3443-C119-45AD-BA13-26E412F673AC}" type="presOf" srcId="{28915357-5D1B-4B64-9067-746EB8EB2633}" destId="{9B07936B-8357-43F8-8963-82403F8CA964}" srcOrd="0" destOrd="0" presId="urn:microsoft.com/office/officeart/2005/8/layout/process3"/>
    <dgm:cxn modelId="{C73CB248-0F72-459B-AA5E-C4181811A2B1}" type="presOf" srcId="{325718A6-C9E7-4131-A84C-C16224001138}" destId="{C2D87254-B085-4CC1-B1AF-D9CB9BF8C777}" srcOrd="0" destOrd="0" presId="urn:microsoft.com/office/officeart/2005/8/layout/process3"/>
    <dgm:cxn modelId="{5C02BF6E-8C8A-4295-8859-1A419924ED6E}" type="presOf" srcId="{4AA334B9-F269-4375-9BBD-7C8C109207FE}" destId="{E13FF9B2-6527-4261-ABC7-0073B7983948}" srcOrd="1" destOrd="0" presId="urn:microsoft.com/office/officeart/2005/8/layout/process3"/>
    <dgm:cxn modelId="{B4088752-D48F-4364-994F-4AE3006E8202}" srcId="{73E1F807-F598-43D3-AAD7-A6F60ACC3296}" destId="{2AA211C2-248E-453A-93BF-4E49A85CF1E1}" srcOrd="1" destOrd="0" parTransId="{9617C356-83C9-429C-9777-E01B53D9E2A1}" sibTransId="{CFECE460-8E34-459F-83CB-C6EF58DEF9FE}"/>
    <dgm:cxn modelId="{0621A055-EB77-4890-AB44-75A4AF9241C9}" srcId="{73E1F807-F598-43D3-AAD7-A6F60ACC3296}" destId="{28915357-5D1B-4B64-9067-746EB8EB2633}" srcOrd="2" destOrd="0" parTransId="{E09E59D3-7592-4B12-BEAC-233B3348DC0E}" sibTransId="{1A17EE2C-ED26-4DF5-881B-BBF95DE3EEF4}"/>
    <dgm:cxn modelId="{1299EF55-9834-4B7B-8D32-7849105ADF0A}" type="presOf" srcId="{2AA211C2-248E-453A-93BF-4E49A85CF1E1}" destId="{79A8178C-FE37-4DEC-BB54-36F40FBF3BD0}" srcOrd="0" destOrd="0" presId="urn:microsoft.com/office/officeart/2005/8/layout/process3"/>
    <dgm:cxn modelId="{889ECA7B-F192-42FA-9348-FE64CB8D0BA3}" type="presOf" srcId="{2EE3A038-2024-48DD-AB6E-D444AEADF11A}" destId="{0FA4BE94-7C30-4662-967A-33AEE51358A9}" srcOrd="0" destOrd="0" presId="urn:microsoft.com/office/officeart/2005/8/layout/process3"/>
    <dgm:cxn modelId="{CEF41392-2839-4F03-A537-2679B9500223}" type="presOf" srcId="{5535E26B-BB86-454A-AE7A-C985B54EDCBF}" destId="{870DF5D6-256C-4BFA-A63A-D253E3BF89C9}" srcOrd="0" destOrd="0" presId="urn:microsoft.com/office/officeart/2005/8/layout/process3"/>
    <dgm:cxn modelId="{C1C1E7A0-FE0C-4977-8E35-DFA57955BA1F}" type="presOf" srcId="{4AA334B9-F269-4375-9BBD-7C8C109207FE}" destId="{5E00E291-B634-4773-9DDC-3B198868E9C5}" srcOrd="0" destOrd="0" presId="urn:microsoft.com/office/officeart/2005/8/layout/process3"/>
    <dgm:cxn modelId="{E4A373A1-9A1A-4D56-A2A3-1F4784049BDF}" type="presOf" srcId="{73E1F807-F598-43D3-AAD7-A6F60ACC3296}" destId="{602E5F2C-C400-431C-97ED-D4DF8DA8A280}" srcOrd="0" destOrd="0" presId="urn:microsoft.com/office/officeart/2005/8/layout/process3"/>
    <dgm:cxn modelId="{4FE5D5AA-7ED9-4363-B58A-F4FF368DBDA4}" srcId="{BAEFD89C-1101-4EEC-BEFE-2448E012AB5E}" destId="{2EE3A038-2024-48DD-AB6E-D444AEADF11A}" srcOrd="0" destOrd="0" parTransId="{1AEBC0B2-8C02-4AC6-9273-A84FE65B0FC1}" sibTransId="{69E52457-471F-4432-B8D3-F35FFD0D23C8}"/>
    <dgm:cxn modelId="{1FD355D5-25D5-45DF-9170-9DFAF43CCE64}" srcId="{2AA211C2-248E-453A-93BF-4E49A85CF1E1}" destId="{325718A6-C9E7-4131-A84C-C16224001138}" srcOrd="0" destOrd="0" parTransId="{7DB297D3-EC09-4D32-8A19-8145574422D4}" sibTransId="{3C2DE7BE-AF68-46F2-B90C-D1D58D7F710B}"/>
    <dgm:cxn modelId="{5CA10AD7-79E5-4F77-B720-473B3D2BC5D5}" type="presOf" srcId="{BAEFD89C-1101-4EEC-BEFE-2448E012AB5E}" destId="{8488EDE6-6F5E-4044-AB7B-3D06300AFDC6}" srcOrd="1" destOrd="0" presId="urn:microsoft.com/office/officeart/2005/8/layout/process3"/>
    <dgm:cxn modelId="{F2CE71ED-66F6-49CF-9288-3015E3956A4D}" type="presOf" srcId="{2AA211C2-248E-453A-93BF-4E49A85CF1E1}" destId="{12B38EAA-A21C-4E50-B43C-B6C001D78F92}" srcOrd="1" destOrd="0" presId="urn:microsoft.com/office/officeart/2005/8/layout/process3"/>
    <dgm:cxn modelId="{CA02DB50-08BF-4EE3-96DB-88D65C8D37F7}" type="presParOf" srcId="{602E5F2C-C400-431C-97ED-D4DF8DA8A280}" destId="{CBCCEC1F-C24C-4D59-8341-7EAB97C5FF09}" srcOrd="0" destOrd="0" presId="urn:microsoft.com/office/officeart/2005/8/layout/process3"/>
    <dgm:cxn modelId="{AE3FBEAA-E230-48E2-ABE8-A3B53D773AC9}" type="presParOf" srcId="{CBCCEC1F-C24C-4D59-8341-7EAB97C5FF09}" destId="{9F6281B1-EE9D-4CD7-8B18-68C706590E37}" srcOrd="0" destOrd="0" presId="urn:microsoft.com/office/officeart/2005/8/layout/process3"/>
    <dgm:cxn modelId="{EB9E5E3A-DE41-428F-96BA-9B84F5FD2440}" type="presParOf" srcId="{CBCCEC1F-C24C-4D59-8341-7EAB97C5FF09}" destId="{8488EDE6-6F5E-4044-AB7B-3D06300AFDC6}" srcOrd="1" destOrd="0" presId="urn:microsoft.com/office/officeart/2005/8/layout/process3"/>
    <dgm:cxn modelId="{0CCAA43D-E1A4-406D-80BF-C1180A1902A8}" type="presParOf" srcId="{CBCCEC1F-C24C-4D59-8341-7EAB97C5FF09}" destId="{0FA4BE94-7C30-4662-967A-33AEE51358A9}" srcOrd="2" destOrd="0" presId="urn:microsoft.com/office/officeart/2005/8/layout/process3"/>
    <dgm:cxn modelId="{267BE775-3E88-41BE-97B6-35D47366766A}" type="presParOf" srcId="{602E5F2C-C400-431C-97ED-D4DF8DA8A280}" destId="{5E00E291-B634-4773-9DDC-3B198868E9C5}" srcOrd="1" destOrd="0" presId="urn:microsoft.com/office/officeart/2005/8/layout/process3"/>
    <dgm:cxn modelId="{FBD6C5A7-80AD-4A0F-998F-158B7FA17EF2}" type="presParOf" srcId="{5E00E291-B634-4773-9DDC-3B198868E9C5}" destId="{E13FF9B2-6527-4261-ABC7-0073B7983948}" srcOrd="0" destOrd="0" presId="urn:microsoft.com/office/officeart/2005/8/layout/process3"/>
    <dgm:cxn modelId="{E04C4C2E-0590-46EA-86A4-D52FF104F4EF}" type="presParOf" srcId="{602E5F2C-C400-431C-97ED-D4DF8DA8A280}" destId="{8F44DD50-4EB5-4469-BA01-0D2ECE31DBAE}" srcOrd="2" destOrd="0" presId="urn:microsoft.com/office/officeart/2005/8/layout/process3"/>
    <dgm:cxn modelId="{FDC10705-7D3C-4DAE-86BE-E5A400B1E98A}" type="presParOf" srcId="{8F44DD50-4EB5-4469-BA01-0D2ECE31DBAE}" destId="{79A8178C-FE37-4DEC-BB54-36F40FBF3BD0}" srcOrd="0" destOrd="0" presId="urn:microsoft.com/office/officeart/2005/8/layout/process3"/>
    <dgm:cxn modelId="{EE2305FF-EA21-462B-9BA1-E69459F192E5}" type="presParOf" srcId="{8F44DD50-4EB5-4469-BA01-0D2ECE31DBAE}" destId="{12B38EAA-A21C-4E50-B43C-B6C001D78F92}" srcOrd="1" destOrd="0" presId="urn:microsoft.com/office/officeart/2005/8/layout/process3"/>
    <dgm:cxn modelId="{4C38E1C6-6577-467E-A356-E07601A5F3C3}" type="presParOf" srcId="{8F44DD50-4EB5-4469-BA01-0D2ECE31DBAE}" destId="{C2D87254-B085-4CC1-B1AF-D9CB9BF8C777}" srcOrd="2" destOrd="0" presId="urn:microsoft.com/office/officeart/2005/8/layout/process3"/>
    <dgm:cxn modelId="{002305E3-462C-4595-92F7-0C0E8CDD1236}" type="presParOf" srcId="{602E5F2C-C400-431C-97ED-D4DF8DA8A280}" destId="{96D119D3-7B03-4B80-9E99-1927736BBD76}" srcOrd="3" destOrd="0" presId="urn:microsoft.com/office/officeart/2005/8/layout/process3"/>
    <dgm:cxn modelId="{28ACD50F-F43B-42BE-9A70-A1092F715D09}" type="presParOf" srcId="{96D119D3-7B03-4B80-9E99-1927736BBD76}" destId="{032BC6C3-2D34-4356-AC74-5B209BFF192A}" srcOrd="0" destOrd="0" presId="urn:microsoft.com/office/officeart/2005/8/layout/process3"/>
    <dgm:cxn modelId="{5AFCF012-3BA2-4DE3-8894-664BE1274FB3}" type="presParOf" srcId="{602E5F2C-C400-431C-97ED-D4DF8DA8A280}" destId="{ECBB9EE7-90A8-4E03-B4BB-DFF4E67590FB}" srcOrd="4" destOrd="0" presId="urn:microsoft.com/office/officeart/2005/8/layout/process3"/>
    <dgm:cxn modelId="{BD5C7690-53A6-423F-9F1E-F70915616256}" type="presParOf" srcId="{ECBB9EE7-90A8-4E03-B4BB-DFF4E67590FB}" destId="{9B07936B-8357-43F8-8963-82403F8CA964}" srcOrd="0" destOrd="0" presId="urn:microsoft.com/office/officeart/2005/8/layout/process3"/>
    <dgm:cxn modelId="{C99FE794-880F-43A8-8649-D21130BDE612}" type="presParOf" srcId="{ECBB9EE7-90A8-4E03-B4BB-DFF4E67590FB}" destId="{B48FC06D-8A7A-442B-9B47-2137F063CCE9}" srcOrd="1" destOrd="0" presId="urn:microsoft.com/office/officeart/2005/8/layout/process3"/>
    <dgm:cxn modelId="{0AB2AB13-A81C-4DFE-A328-8994A93D136D}" type="presParOf" srcId="{ECBB9EE7-90A8-4E03-B4BB-DFF4E67590FB}" destId="{870DF5D6-256C-4BFA-A63A-D253E3BF89C9}" srcOrd="2" destOrd="0" presId="urn:microsoft.com/office/officeart/2005/8/layout/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8EDE6-6F5E-4044-AB7B-3D06300AFDC6}">
      <dsp:nvSpPr>
        <dsp:cNvPr id="0" name=""/>
        <dsp:cNvSpPr/>
      </dsp:nvSpPr>
      <dsp:spPr>
        <a:xfrm>
          <a:off x="2577" y="63702"/>
          <a:ext cx="2278033" cy="907200"/>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fr-FR" sz="2000" kern="1200"/>
            <a:t>PROXIMITÉ</a:t>
          </a:r>
        </a:p>
      </dsp:txBody>
      <dsp:txXfrm>
        <a:off x="2577" y="63702"/>
        <a:ext cx="2278033" cy="604800"/>
      </dsp:txXfrm>
    </dsp:sp>
    <dsp:sp modelId="{0FA4BE94-7C30-4662-967A-33AEE51358A9}">
      <dsp:nvSpPr>
        <dsp:cNvPr id="0" name=""/>
        <dsp:cNvSpPr/>
      </dsp:nvSpPr>
      <dsp:spPr>
        <a:xfrm>
          <a:off x="245334" y="735188"/>
          <a:ext cx="2898957" cy="3036040"/>
        </a:xfrm>
        <a:prstGeom prst="roundRect">
          <a:avLst>
            <a:gd name="adj" fmla="val 10000"/>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fr-FR" sz="2000" kern="1200"/>
            <a:t>De la création ou la refonte de son site, au choix de ses supports jusqu'à l'analyse des résultats, le client est accompagné à toutes les étapes de son projet par un conseiller local.</a:t>
          </a:r>
        </a:p>
      </dsp:txBody>
      <dsp:txXfrm>
        <a:off x="330242" y="820096"/>
        <a:ext cx="2729141" cy="2866224"/>
      </dsp:txXfrm>
    </dsp:sp>
    <dsp:sp modelId="{5E00E291-B634-4773-9DDC-3B198868E9C5}">
      <dsp:nvSpPr>
        <dsp:cNvPr id="0" name=""/>
        <dsp:cNvSpPr/>
      </dsp:nvSpPr>
      <dsp:spPr>
        <a:xfrm>
          <a:off x="2703568" y="82520"/>
          <a:ext cx="896669" cy="567164"/>
        </a:xfrm>
        <a:prstGeom prst="rightArrow">
          <a:avLst>
            <a:gd name="adj1" fmla="val 60000"/>
            <a:gd name="adj2" fmla="val 5000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2703568" y="195953"/>
        <a:ext cx="726520" cy="340298"/>
      </dsp:txXfrm>
    </dsp:sp>
    <dsp:sp modelId="{12B38EAA-A21C-4E50-B43C-B6C001D78F92}">
      <dsp:nvSpPr>
        <dsp:cNvPr id="0" name=""/>
        <dsp:cNvSpPr/>
      </dsp:nvSpPr>
      <dsp:spPr>
        <a:xfrm>
          <a:off x="3972439" y="63702"/>
          <a:ext cx="2278033" cy="907200"/>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fr-FR" sz="2000" kern="1200"/>
            <a:t>EXPERTISE 	</a:t>
          </a:r>
        </a:p>
      </dsp:txBody>
      <dsp:txXfrm>
        <a:off x="3972439" y="63702"/>
        <a:ext cx="2278033" cy="604800"/>
      </dsp:txXfrm>
    </dsp:sp>
    <dsp:sp modelId="{C2D87254-B085-4CC1-B1AF-D9CB9BF8C777}">
      <dsp:nvSpPr>
        <dsp:cNvPr id="0" name=""/>
        <dsp:cNvSpPr/>
      </dsp:nvSpPr>
      <dsp:spPr>
        <a:xfrm>
          <a:off x="4215196" y="735188"/>
          <a:ext cx="2898957" cy="3036040"/>
        </a:xfrm>
        <a:prstGeom prst="roundRect">
          <a:avLst>
            <a:gd name="adj" fmla="val 10000"/>
          </a:avLst>
        </a:prstGeom>
        <a:solidFill>
          <a:schemeClr val="lt1">
            <a:alpha val="90000"/>
            <a:hueOff val="0"/>
            <a:satOff val="0"/>
            <a:lumOff val="0"/>
            <a:alphaOff val="0"/>
          </a:schemeClr>
        </a:solidFill>
        <a:ln w="25400" cap="flat" cmpd="sng" algn="ctr">
          <a:solidFill>
            <a:srgbClr val="00B0F0"/>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fr-FR" sz="2000" kern="1200"/>
            <a:t>Les projets sont encadrés par des experts métiers pour assurer au client le respect de son cahier des charges et des normes web. </a:t>
          </a:r>
        </a:p>
      </dsp:txBody>
      <dsp:txXfrm>
        <a:off x="4300104" y="820096"/>
        <a:ext cx="2729141" cy="2866224"/>
      </dsp:txXfrm>
    </dsp:sp>
    <dsp:sp modelId="{96D119D3-7B03-4B80-9E99-1927736BBD76}">
      <dsp:nvSpPr>
        <dsp:cNvPr id="0" name=""/>
        <dsp:cNvSpPr/>
      </dsp:nvSpPr>
      <dsp:spPr>
        <a:xfrm>
          <a:off x="6673430" y="82520"/>
          <a:ext cx="896669" cy="567164"/>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673430" y="195953"/>
        <a:ext cx="726520" cy="340298"/>
      </dsp:txXfrm>
    </dsp:sp>
    <dsp:sp modelId="{B48FC06D-8A7A-442B-9B47-2137F063CCE9}">
      <dsp:nvSpPr>
        <dsp:cNvPr id="0" name=""/>
        <dsp:cNvSpPr/>
      </dsp:nvSpPr>
      <dsp:spPr>
        <a:xfrm>
          <a:off x="7942301" y="63702"/>
          <a:ext cx="2278033" cy="90720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fr-FR" sz="2000" kern="1200"/>
            <a:t>RÉSULTATS</a:t>
          </a:r>
        </a:p>
      </dsp:txBody>
      <dsp:txXfrm>
        <a:off x="7942301" y="63702"/>
        <a:ext cx="2278033" cy="604800"/>
      </dsp:txXfrm>
    </dsp:sp>
    <dsp:sp modelId="{870DF5D6-256C-4BFA-A63A-D253E3BF89C9}">
      <dsp:nvSpPr>
        <dsp:cNvPr id="0" name=""/>
        <dsp:cNvSpPr/>
      </dsp:nvSpPr>
      <dsp:spPr>
        <a:xfrm>
          <a:off x="8101002" y="735188"/>
          <a:ext cx="2898957" cy="3036040"/>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fr-FR" sz="2000" kern="1200" err="1"/>
            <a:t>Regicom</a:t>
          </a:r>
          <a:r>
            <a:rPr lang="fr-FR" sz="2000" kern="1200"/>
            <a:t> s'engage sur les délais, les audiences, et dispose d'outils qui permettent de mesurer les performances sur chacune de ses solutions pour conforter la satisfaction du client.</a:t>
          </a:r>
        </a:p>
      </dsp:txBody>
      <dsp:txXfrm>
        <a:off x="8185910" y="820096"/>
        <a:ext cx="2729141" cy="2866224"/>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31/05/2022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31/05/2022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2261587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2299750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2126970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631071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1952985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1302690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3859258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2767489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11</a:t>
            </a:fld>
            <a:endParaRPr lang="fr-FR"/>
          </a:p>
        </p:txBody>
      </p:sp>
    </p:spTree>
    <p:extLst>
      <p:ext uri="{BB962C8B-B14F-4D97-AF65-F5344CB8AC3E}">
        <p14:creationId xmlns:p14="http://schemas.microsoft.com/office/powerpoint/2010/main" val="3428388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12</a:t>
            </a:fld>
            <a:endParaRPr lang="fr-FR"/>
          </a:p>
        </p:txBody>
      </p:sp>
    </p:spTree>
    <p:extLst>
      <p:ext uri="{BB962C8B-B14F-4D97-AF65-F5344CB8AC3E}">
        <p14:creationId xmlns:p14="http://schemas.microsoft.com/office/powerpoint/2010/main" val="2990021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13</a:t>
            </a:fld>
            <a:endParaRPr lang="fr-FR"/>
          </a:p>
        </p:txBody>
      </p:sp>
    </p:spTree>
    <p:extLst>
      <p:ext uri="{BB962C8B-B14F-4D97-AF65-F5344CB8AC3E}">
        <p14:creationId xmlns:p14="http://schemas.microsoft.com/office/powerpoint/2010/main" val="149144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14</a:t>
            </a:fld>
            <a:endParaRPr lang="fr-FR"/>
          </a:p>
        </p:txBody>
      </p:sp>
    </p:spTree>
    <p:extLst>
      <p:ext uri="{BB962C8B-B14F-4D97-AF65-F5344CB8AC3E}">
        <p14:creationId xmlns:p14="http://schemas.microsoft.com/office/powerpoint/2010/main" val="1697392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15</a:t>
            </a:fld>
            <a:endParaRPr lang="fr-FR"/>
          </a:p>
        </p:txBody>
      </p:sp>
    </p:spTree>
    <p:extLst>
      <p:ext uri="{BB962C8B-B14F-4D97-AF65-F5344CB8AC3E}">
        <p14:creationId xmlns:p14="http://schemas.microsoft.com/office/powerpoint/2010/main" val="3445890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7.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7.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7.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7.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7.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7.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7.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3" name="Image 12"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27640" y="6268551"/>
            <a:ext cx="280381" cy="306554"/>
          </a:xfrm>
          <a:prstGeom prst="rect">
            <a:avLst/>
          </a:prstGeom>
        </p:spPr>
      </p:pic>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3725" y="6201437"/>
            <a:ext cx="1357807" cy="446240"/>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8" name="Rectangle 7">
            <a:extLst>
              <a:ext uri="{FF2B5EF4-FFF2-40B4-BE49-F238E27FC236}">
                <a16:creationId xmlns:a16="http://schemas.microsoft.com/office/drawing/2014/main" id="{7D161ADC-E883-4A5A-AAAA-586EBADB87E7}"/>
              </a:ext>
            </a:extLst>
          </p:cNvPr>
          <p:cNvSpPr/>
          <p:nvPr userDrawn="1"/>
        </p:nvSpPr>
        <p:spPr>
          <a:xfrm>
            <a:off x="4998452" y="6389363"/>
            <a:ext cx="2324995"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S22 2022</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0" name="Rectangle 9">
            <a:extLst>
              <a:ext uri="{FF2B5EF4-FFF2-40B4-BE49-F238E27FC236}">
                <a16:creationId xmlns:a16="http://schemas.microsoft.com/office/drawing/2014/main" id="{A3403B66-7739-496F-8AE4-A6694EC50320}"/>
              </a:ext>
            </a:extLst>
          </p:cNvPr>
          <p:cNvSpPr/>
          <p:nvPr userDrawn="1"/>
        </p:nvSpPr>
        <p:spPr>
          <a:xfrm>
            <a:off x="4998452" y="6389363"/>
            <a:ext cx="2324995"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S22 2022</a:t>
            </a:r>
          </a:p>
        </p:txBody>
      </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3" name="Rectangle 12">
            <a:extLst>
              <a:ext uri="{FF2B5EF4-FFF2-40B4-BE49-F238E27FC236}">
                <a16:creationId xmlns:a16="http://schemas.microsoft.com/office/drawing/2014/main" id="{C9D30220-0456-485A-9231-6D406891235B}"/>
              </a:ext>
            </a:extLst>
          </p:cNvPr>
          <p:cNvSpPr/>
          <p:nvPr userDrawn="1"/>
        </p:nvSpPr>
        <p:spPr>
          <a:xfrm>
            <a:off x="4998452" y="6389363"/>
            <a:ext cx="2324995"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S22 2022</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3" name="Rectangle 12">
            <a:extLst>
              <a:ext uri="{FF2B5EF4-FFF2-40B4-BE49-F238E27FC236}">
                <a16:creationId xmlns:a16="http://schemas.microsoft.com/office/drawing/2014/main" id="{0FE4E301-44F8-4083-9395-E34D25ABA50F}"/>
              </a:ext>
            </a:extLst>
          </p:cNvPr>
          <p:cNvSpPr/>
          <p:nvPr userDrawn="1"/>
        </p:nvSpPr>
        <p:spPr>
          <a:xfrm>
            <a:off x="4998452" y="6389363"/>
            <a:ext cx="2324995"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S22 2022</a:t>
            </a: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7.jpg"/><Relationship Id="rId4" Type="http://schemas.openxmlformats.org/officeDocument/2006/relationships/slideLayout" Target="../slideLayouts/slideLayout13.xml"/><Relationship Id="rId9"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7.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9.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7.jpg"/><Relationship Id="rId4" Type="http://schemas.openxmlformats.org/officeDocument/2006/relationships/slideLayout" Target="../slideLayouts/slideLayout42.xml"/><Relationship Id="rId9"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7.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7.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7.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7.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2"/>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4617334" y="6286075"/>
            <a:ext cx="2862915" cy="440108"/>
          </a:xfrm>
          <a:prstGeom prst="rect">
            <a:avLst/>
          </a:prstGeom>
          <a:solidFill>
            <a:schemeClr val="bg1"/>
          </a:solidFill>
          <a:ln>
            <a:noFill/>
          </a:ln>
          <a:effectLst/>
        </p:spPr>
      </p:pic>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a:p>
        </p:txBody>
      </p:sp>
      <p:pic>
        <p:nvPicPr>
          <p:cNvPr id="17" name="Image 1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838610" y="6360547"/>
            <a:ext cx="1153004" cy="378932"/>
          </a:xfrm>
          <a:prstGeom prst="rect">
            <a:avLst/>
          </a:prstGeom>
        </p:spPr>
      </p:pic>
      <p:pic>
        <p:nvPicPr>
          <p:cNvPr id="11"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a:extLst>
              <a:ext uri="{FF2B5EF4-FFF2-40B4-BE49-F238E27FC236}">
                <a16:creationId xmlns:a16="http://schemas.microsoft.com/office/drawing/2014/main" id="{83E1224D-BA50-4079-A5FC-527948637702}"/>
              </a:ext>
            </a:extLst>
          </p:cNvPr>
          <p:cNvSpPr/>
          <p:nvPr userDrawn="1"/>
        </p:nvSpPr>
        <p:spPr>
          <a:xfrm>
            <a:off x="4998452" y="6389363"/>
            <a:ext cx="2324995"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S22 2022</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a:solidFill>
                  <a:srgbClr val="DE6225"/>
                </a:solidFill>
                <a:latin typeface="Arial Narrow" panose="020B0606020202030204" pitchFamily="34" charset="0"/>
              </a:rPr>
              <a:t>ECONOMIE SOCIALE</a:t>
            </a:r>
            <a:br>
              <a:rPr lang="fr-FR" sz="900" b="1">
                <a:solidFill>
                  <a:srgbClr val="DE6225"/>
                </a:solidFill>
                <a:latin typeface="Arial Narrow" panose="020B0606020202030204" pitchFamily="34" charset="0"/>
              </a:rPr>
            </a:br>
            <a:r>
              <a:rPr lang="fr-FR" sz="900" b="1">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hyperlink" Target="https://www.francenum.gouv.fr/trouver-un-accompagnement/regicom"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3.png"/><Relationship Id="rId7" Type="http://schemas.openxmlformats.org/officeDocument/2006/relationships/image" Target="../media/image24.jpeg"/><Relationship Id="rId12"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jpe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www.regicom.fr/" TargetMode="External"/><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hyperlink" Target="http://commerciaux.celca.caisse-epargne.fr/download/1147/e-commerce/26795/argumentaire-iz-e-commerce_vf_28022022.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hyperlink" Target="https://bpce.speach.me/s/2fbbf883be1"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mailto:frederic.baert@Regicom.fr" TargetMode="External"/><Relationship Id="rId3" Type="http://schemas.openxmlformats.org/officeDocument/2006/relationships/hyperlink" Target="mailto:mickael.boissenin@regicom.fr" TargetMode="External"/><Relationship Id="rId7" Type="http://schemas.openxmlformats.org/officeDocument/2006/relationships/hyperlink" Target="mailto:guillaume.valsecchi@regicom.fr"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mailto:renaud.martin@regicom.fr" TargetMode="External"/><Relationship Id="rId5" Type="http://schemas.openxmlformats.org/officeDocument/2006/relationships/hyperlink" Target="mailto:mickael.noel@regicom.fr" TargetMode="External"/><Relationship Id="rId10" Type="http://schemas.openxmlformats.org/officeDocument/2006/relationships/hyperlink" Target="mailto:stephane.droucourt@regicom.fr" TargetMode="External"/><Relationship Id="rId4" Type="http://schemas.openxmlformats.org/officeDocument/2006/relationships/hyperlink" Target="mailto:cynthia.wiedemann@regicom.fr" TargetMode="External"/><Relationship Id="rId9" Type="http://schemas.openxmlformats.org/officeDocument/2006/relationships/hyperlink" Target="mailto:sergio.teixeira@regicom.fr"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commerciaux.celca.caisse-epargne.fr/download/1147/e-commerce/26796/ce_fiche_produit_client_iz-e-commerce_0303022.pdf" TargetMode="External"/><Relationship Id="rId3" Type="http://schemas.openxmlformats.org/officeDocument/2006/relationships/image" Target="../media/image1.png"/><Relationship Id="rId7" Type="http://schemas.openxmlformats.org/officeDocument/2006/relationships/hyperlink" Target="http://commerciaux.celca.caisse-epargne.fr/download/1147/e-commerce/26797/ce_fiche_conseiller_iz-e-commerce_03032022.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caisse-epargne.fr/grand-est-europe/professionnels/encaisser-client/e-commerce/" TargetMode="External"/><Relationship Id="rId11" Type="http://schemas.openxmlformats.org/officeDocument/2006/relationships/hyperlink" Target="https://bpce.speach.me/s/2fbbf883be1" TargetMode="External"/><Relationship Id="rId5" Type="http://schemas.openxmlformats.org/officeDocument/2006/relationships/hyperlink" Target="https://www.caisse-epargne.fr/grand-est-europe/professionnels/encaisser-client/developper-activite-internet-izecommerce/" TargetMode="External"/><Relationship Id="rId10" Type="http://schemas.openxmlformats.org/officeDocument/2006/relationships/hyperlink" Target="http://commerciaux.celca.caisse-epargne.fr/download/1147/e-commerce/26798/note-dinformation-iz-e-commerce-by-regicom.docx" TargetMode="External"/><Relationship Id="rId4" Type="http://schemas.openxmlformats.org/officeDocument/2006/relationships/hyperlink" Target="http://commerciaux.celca.caisse-epargne.fr/download/1147/e-commerce/26799/presentation-complete-iz-e-commerce.pptx" TargetMode="External"/><Relationship Id="rId9" Type="http://schemas.openxmlformats.org/officeDocument/2006/relationships/hyperlink" Target="http://commerciaux.celca.caisse-epargne.fr/download/1147/e-commerce/26795/argumentaire-iz-e-commerce_vf_28022022.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3" y="260890"/>
            <a:ext cx="9002429" cy="5849456"/>
          </a:xfrm>
        </p:spPr>
      </p:pic>
      <p:sp>
        <p:nvSpPr>
          <p:cNvPr id="12" name="Espace réservé du texte 11"/>
          <p:cNvSpPr>
            <a:spLocks noGrp="1"/>
          </p:cNvSpPr>
          <p:nvPr>
            <p:ph type="body" sz="quarter" idx="10"/>
          </p:nvPr>
        </p:nvSpPr>
        <p:spPr>
          <a:xfrm>
            <a:off x="3569559" y="6325516"/>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31/05</a:t>
            </a:r>
            <a:r>
              <a:rPr lang="fr-FR" sz="2000" dirty="0">
                <a:solidFill>
                  <a:schemeClr val="bg2">
                    <a:lumMod val="25000"/>
                  </a:schemeClr>
                </a:solidFill>
                <a:latin typeface="Aharoni" panose="02010803020104030203" pitchFamily="2" charset="-79"/>
                <a:cs typeface="Aharoni" panose="02010803020104030203" pitchFamily="2" charset="-79"/>
              </a:rPr>
              <a:t>/2022</a:t>
            </a:r>
            <a:r>
              <a:rPr lang="fr-FR" dirty="0">
                <a:solidFill>
                  <a:schemeClr val="bg2">
                    <a:lumMod val="25000"/>
                  </a:schemeClr>
                </a:solidFill>
                <a:latin typeface="Aharoni" panose="02010803020104030203" pitchFamily="2" charset="-79"/>
                <a:cs typeface="Aharoni" panose="02010803020104030203" pitchFamily="2" charset="-79"/>
              </a:rPr>
              <a:t> – Semaine 22 </a:t>
            </a:r>
          </a:p>
          <a:p>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796" y="69536"/>
            <a:ext cx="2333625" cy="2447925"/>
          </a:xfrm>
          <a:prstGeom prst="rect">
            <a:avLst/>
          </a:prstGeom>
        </p:spPr>
      </p:pic>
      <p:sp>
        <p:nvSpPr>
          <p:cNvPr id="11" name="Ellipse 10"/>
          <p:cNvSpPr/>
          <p:nvPr/>
        </p:nvSpPr>
        <p:spPr>
          <a:xfrm>
            <a:off x="2554094" y="2741660"/>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523220"/>
          </a:xfrm>
          <a:prstGeom prst="rect">
            <a:avLst/>
          </a:prstGeom>
        </p:spPr>
        <p:txBody>
          <a:bodyPr wrap="square">
            <a:spAutoFit/>
          </a:bodyPr>
          <a:lstStyle/>
          <a:p>
            <a:pPr algn="ctr"/>
            <a:r>
              <a:rPr lang="fr-FR" sz="280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L’ESSENTIEL DE VOS INFOS </a:t>
            </a:r>
            <a:r>
              <a:rPr lang="fr-FR" sz="2800" b="1">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1956" y="432928"/>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2" y="1319843"/>
            <a:ext cx="11378241" cy="4675516"/>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2728" y="6279956"/>
            <a:ext cx="3023668"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sp>
        <p:nvSpPr>
          <p:cNvPr id="7" name="Rectangle 6"/>
          <p:cNvSpPr/>
          <p:nvPr/>
        </p:nvSpPr>
        <p:spPr>
          <a:xfrm>
            <a:off x="4998452" y="6389363"/>
            <a:ext cx="2324995"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S22 2022</a:t>
            </a:r>
          </a:p>
        </p:txBody>
      </p:sp>
      <p:sp>
        <p:nvSpPr>
          <p:cNvPr id="8" name="Rectangle 7"/>
          <p:cNvSpPr/>
          <p:nvPr/>
        </p:nvSpPr>
        <p:spPr>
          <a:xfrm>
            <a:off x="1874808" y="1852347"/>
            <a:ext cx="9261894" cy="2539157"/>
          </a:xfrm>
          <a:prstGeom prst="rect">
            <a:avLst/>
          </a:prstGeom>
        </p:spPr>
        <p:txBody>
          <a:bodyPr wrap="square">
            <a:spAutoFit/>
          </a:bodyPr>
          <a:lstStyle/>
          <a:p>
            <a:r>
              <a:rPr lang="fr-FR" sz="3200" b="1">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a:p>
            <a:endParaRPr lang="fr-FR" sz="2800" b="1">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500" b="1">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a:solidFill>
                  <a:schemeClr val="tx1">
                    <a:lumMod val="75000"/>
                    <a:lumOff val="25000"/>
                  </a:schemeClr>
                </a:solidFill>
                <a:latin typeface="Arial Black" panose="020B0A04020102020204" pitchFamily="34" charset="0"/>
                <a:cs typeface="Aharoni" panose="02010803020104030203" pitchFamily="2" charset="-79"/>
              </a:rPr>
              <a:t>Iz-e-commerce : changement de partenaire</a:t>
            </a:r>
          </a:p>
          <a:p>
            <a:pPr lvl="3">
              <a:defRPr/>
            </a:pPr>
            <a:endParaRPr lang="fr-FR" sz="2800" b="1">
              <a:solidFill>
                <a:schemeClr val="tx1">
                  <a:lumMod val="75000"/>
                  <a:lumOff val="25000"/>
                </a:schemeClr>
              </a:solidFill>
              <a:latin typeface="Arial Black" panose="020B0A04020102020204" pitchFamily="34" charset="0"/>
              <a:cs typeface="Aharoni" panose="02010803020104030203" pitchFamily="2" charset="-79"/>
            </a:endParaRPr>
          </a:p>
        </p:txBody>
      </p:sp>
      <p:pic>
        <p:nvPicPr>
          <p:cNvPr id="4" name="Image 3">
            <a:extLst>
              <a:ext uri="{FF2B5EF4-FFF2-40B4-BE49-F238E27FC236}">
                <a16:creationId xmlns:a16="http://schemas.microsoft.com/office/drawing/2014/main" id="{68306EA7-ADCD-4382-8A58-E4F147224F97}"/>
              </a:ext>
            </a:extLst>
          </p:cNvPr>
          <p:cNvPicPr>
            <a:picLocks noChangeAspect="1"/>
          </p:cNvPicPr>
          <p:nvPr/>
        </p:nvPicPr>
        <p:blipFill>
          <a:blip r:embed="rId4"/>
          <a:stretch>
            <a:fillRect/>
          </a:stretch>
        </p:blipFill>
        <p:spPr>
          <a:xfrm rot="782516">
            <a:off x="8795596" y="2043643"/>
            <a:ext cx="1743318" cy="419158"/>
          </a:xfrm>
          <a:prstGeom prst="rect">
            <a:avLst/>
          </a:prstGeom>
        </p:spPr>
      </p:pic>
      <p:pic>
        <p:nvPicPr>
          <p:cNvPr id="5" name="Image 4">
            <a:extLst>
              <a:ext uri="{FF2B5EF4-FFF2-40B4-BE49-F238E27FC236}">
                <a16:creationId xmlns:a16="http://schemas.microsoft.com/office/drawing/2014/main" id="{64EC0E32-74E6-491D-811B-699D44E6B877}"/>
              </a:ext>
            </a:extLst>
          </p:cNvPr>
          <p:cNvPicPr>
            <a:picLocks noChangeAspect="1"/>
          </p:cNvPicPr>
          <p:nvPr/>
        </p:nvPicPr>
        <p:blipFill>
          <a:blip r:embed="rId5"/>
          <a:stretch>
            <a:fillRect/>
          </a:stretch>
        </p:blipFill>
        <p:spPr>
          <a:xfrm>
            <a:off x="935014" y="4924008"/>
            <a:ext cx="2781688" cy="476316"/>
          </a:xfrm>
          <a:prstGeom prst="rect">
            <a:avLst/>
          </a:prstGeom>
        </p:spPr>
      </p:pic>
    </p:spTree>
    <p:extLst>
      <p:ext uri="{BB962C8B-B14F-4D97-AF65-F5344CB8AC3E}">
        <p14:creationId xmlns:p14="http://schemas.microsoft.com/office/powerpoint/2010/main" val="330048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1067419" y="390665"/>
            <a:ext cx="10046233"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Décision de changement de partenaire suite au bilan avec trenta axome</a:t>
            </a:r>
            <a:endParaRPr lang="fr-FR" sz="2000" spc="30">
              <a:latin typeface="Montserrat Black" panose="00000A00000000000000" pitchFamily="2" charset="0"/>
            </a:endParaRPr>
          </a:p>
        </p:txBody>
      </p:sp>
      <p:sp>
        <p:nvSpPr>
          <p:cNvPr id="7" name="Espace réservé du texte 1">
            <a:extLst>
              <a:ext uri="{FF2B5EF4-FFF2-40B4-BE49-F238E27FC236}">
                <a16:creationId xmlns:a16="http://schemas.microsoft.com/office/drawing/2014/main" id="{14612255-6EC3-477D-8842-F8BD2E6DBC3A}"/>
              </a:ext>
            </a:extLst>
          </p:cNvPr>
          <p:cNvSpPr txBox="1">
            <a:spLocks/>
          </p:cNvSpPr>
          <p:nvPr/>
        </p:nvSpPr>
        <p:spPr>
          <a:xfrm>
            <a:off x="632384" y="1254962"/>
            <a:ext cx="10984993" cy="2928427"/>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q"/>
            </a:pPr>
            <a:r>
              <a:rPr lang="fr-FR" b="1">
                <a:latin typeface="Arial" panose="020B0604020202020204" pitchFamily="34" charset="0"/>
                <a:cs typeface="Arial" panose="020B0604020202020204" pitchFamily="34" charset="0"/>
              </a:rPr>
              <a:t>Pourquoi arrêter le partenariat actuel ?</a:t>
            </a:r>
          </a:p>
          <a:p>
            <a:pPr algn="just">
              <a:buFont typeface="Wingdings" panose="05000000000000000000" pitchFamily="2" charset="2"/>
              <a:buChar char="q"/>
            </a:pPr>
            <a:endParaRPr lang="fr-FR">
              <a:latin typeface="Arial" panose="020B0604020202020204" pitchFamily="34" charset="0"/>
              <a:cs typeface="Arial" panose="020B0604020202020204" pitchFamily="34" charset="0"/>
            </a:endParaRPr>
          </a:p>
          <a:p>
            <a:pPr algn="just">
              <a:buClrTx/>
              <a:buFont typeface="Wingdings" panose="05000000000000000000" pitchFamily="2" charset="2"/>
              <a:buChar char="§"/>
            </a:pPr>
            <a:r>
              <a:rPr lang="fr-FR" sz="1600">
                <a:latin typeface="Arial" panose="020B0604020202020204" pitchFamily="34" charset="0"/>
                <a:cs typeface="Arial" panose="020B0604020202020204" pitchFamily="34" charset="0"/>
                <a:sym typeface="Wingdings" panose="05000000000000000000" pitchFamily="2" charset="2"/>
              </a:rPr>
              <a:t>L’offre actuelle propose uniquement la création de site e-commerce cependant, les clients professionnels ont également des besoins de création de site vitrine, de conseil sur leur digitalisation et d’un accompagnement sur les réseaux sociaux et temps forts.</a:t>
            </a:r>
          </a:p>
          <a:p>
            <a:pPr algn="just">
              <a:buClrTx/>
              <a:buFont typeface="Wingdings" panose="05000000000000000000" pitchFamily="2" charset="2"/>
              <a:buChar char="§"/>
            </a:pPr>
            <a:r>
              <a:rPr lang="fr-FR" sz="1600">
                <a:latin typeface="Arial" panose="020B0604020202020204" pitchFamily="34" charset="0"/>
                <a:cs typeface="Arial" panose="020B0604020202020204" pitchFamily="34" charset="0"/>
                <a:sym typeface="Wingdings" panose="05000000000000000000" pitchFamily="2" charset="2"/>
              </a:rPr>
              <a:t>De plus, du fait de sa dimension et de son manque de forces de ventes, Trenta Axome ne répond pas aux sollicitations du réseau commercial sur son accompagnement vis-à-vis des actions commerciales souhaitées (appels sortants, gestion des leads digitaux, …).</a:t>
            </a:r>
          </a:p>
          <a:p>
            <a:pPr algn="just">
              <a:buClrTx/>
              <a:buFont typeface="Wingdings" panose="05000000000000000000" pitchFamily="2" charset="2"/>
              <a:buChar char="§"/>
            </a:pPr>
            <a:r>
              <a:rPr lang="fr-FR" sz="1600">
                <a:latin typeface="Arial" panose="020B0604020202020204" pitchFamily="34" charset="0"/>
                <a:cs typeface="Arial" panose="020B0604020202020204" pitchFamily="34" charset="0"/>
                <a:sym typeface="Wingdings" panose="05000000000000000000" pitchFamily="2" charset="2"/>
              </a:rPr>
              <a:t>Le changement de partenaire actuel ne remet pas en cause la nécessité d’accompagner les clients Caisse d’Epargne dans le développement de leur activité en ligne, en leur proposant notamment une offre plus variée.</a:t>
            </a:r>
          </a:p>
          <a:p>
            <a:pPr algn="just">
              <a:buClrTx/>
              <a:buFont typeface="Wingdings" panose="05000000000000000000" pitchFamily="2" charset="2"/>
              <a:buChar char="§"/>
            </a:pPr>
            <a:endParaRPr lang="fr-FR" sz="1600">
              <a:latin typeface="Arial" panose="020B0604020202020204" pitchFamily="34" charset="0"/>
              <a:cs typeface="Arial" panose="020B0604020202020204" pitchFamily="34" charset="0"/>
              <a:sym typeface="Wingdings" panose="05000000000000000000" pitchFamily="2" charset="2"/>
            </a:endParaRPr>
          </a:p>
          <a:p>
            <a:pPr algn="just">
              <a:buClrTx/>
              <a:buFont typeface="Wingdings" panose="05000000000000000000" pitchFamily="2" charset="2"/>
              <a:buChar char="§"/>
            </a:pPr>
            <a:r>
              <a:rPr lang="fr-FR" sz="1600" b="1">
                <a:latin typeface="Arial" panose="020B0604020202020204" pitchFamily="34" charset="0"/>
                <a:cs typeface="Arial" panose="020B0604020202020204" pitchFamily="34" charset="0"/>
                <a:sym typeface="Wingdings" panose="05000000000000000000" pitchFamily="2" charset="2"/>
              </a:rPr>
              <a:t>Le partenariat actuel avec TRENTA est arreté depuis fin avril.</a:t>
            </a:r>
          </a:p>
          <a:p>
            <a:pPr algn="just"/>
            <a:endParaRPr lang="fr-FR"/>
          </a:p>
        </p:txBody>
      </p:sp>
    </p:spTree>
    <p:extLst>
      <p:ext uri="{BB962C8B-B14F-4D97-AF65-F5344CB8AC3E}">
        <p14:creationId xmlns:p14="http://schemas.microsoft.com/office/powerpoint/2010/main" val="227301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MOTIVATIONS POUR Créer un partenariat avec regicom et feuille de route</a:t>
            </a:r>
            <a:endParaRPr lang="fr-FR" sz="2000" spc="30">
              <a:latin typeface="Montserrat Black" panose="00000A00000000000000" pitchFamily="2" charset="0"/>
            </a:endParaRPr>
          </a:p>
        </p:txBody>
      </p:sp>
      <p:sp>
        <p:nvSpPr>
          <p:cNvPr id="11" name="Espace réservé du contenu 3">
            <a:extLst>
              <a:ext uri="{FF2B5EF4-FFF2-40B4-BE49-F238E27FC236}">
                <a16:creationId xmlns:a16="http://schemas.microsoft.com/office/drawing/2014/main" id="{892F9CAB-1E82-4061-90B1-EDDB674AFB79}"/>
              </a:ext>
            </a:extLst>
          </p:cNvPr>
          <p:cNvSpPr txBox="1">
            <a:spLocks/>
          </p:cNvSpPr>
          <p:nvPr/>
        </p:nvSpPr>
        <p:spPr>
          <a:xfrm>
            <a:off x="672598" y="1441865"/>
            <a:ext cx="10105349" cy="2781795"/>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anose="05000000000000000000" pitchFamily="2" charset="2"/>
              <a:buChar char="q"/>
            </a:pPr>
            <a:r>
              <a:rPr lang="fr-FR" b="1">
                <a:latin typeface="Arial" panose="020B0604020202020204" pitchFamily="34" charset="0"/>
                <a:cs typeface="Arial" panose="020B0604020202020204" pitchFamily="34" charset="0"/>
              </a:rPr>
              <a:t>Pourquoi faire un partenariat avec Regicom ?</a:t>
            </a:r>
          </a:p>
          <a:p>
            <a:pPr marL="0" indent="0">
              <a:buNone/>
            </a:pPr>
            <a:endParaRPr lang="fr-FR" b="1">
              <a:latin typeface="Arial" panose="020B0604020202020204" pitchFamily="34" charset="0"/>
              <a:cs typeface="Arial" panose="020B0604020202020204" pitchFamily="34" charset="0"/>
            </a:endParaRPr>
          </a:p>
          <a:p>
            <a:pPr>
              <a:buClrTx/>
              <a:buFont typeface="Wingdings" panose="05000000000000000000" pitchFamily="2" charset="2"/>
              <a:buChar char="§"/>
            </a:pPr>
            <a:r>
              <a:rPr lang="fr-FR" sz="1600" b="1">
                <a:latin typeface="Arial" panose="020B0604020202020204" pitchFamily="34" charset="0"/>
                <a:cs typeface="Arial" panose="020B0604020202020204" pitchFamily="34" charset="0"/>
              </a:rPr>
              <a:t>Partenaire avec Banque Populaire depuis 2012 </a:t>
            </a:r>
            <a:r>
              <a:rPr lang="fr-FR" sz="1600">
                <a:latin typeface="Arial" panose="020B0604020202020204" pitchFamily="34" charset="0"/>
                <a:cs typeface="Arial" panose="020B0604020202020204" pitchFamily="34" charset="0"/>
              </a:rPr>
              <a:t>pour l’offre Direct &amp; Proche. En 2021, 3058 leads Direct &amp; Proche </a:t>
            </a:r>
            <a:br>
              <a:rPr lang="fr-FR" sz="1600">
                <a:latin typeface="Arial" panose="020B0604020202020204" pitchFamily="34" charset="0"/>
                <a:cs typeface="Arial" panose="020B0604020202020204" pitchFamily="34" charset="0"/>
              </a:rPr>
            </a:br>
            <a:r>
              <a:rPr lang="fr-FR" sz="1600">
                <a:latin typeface="Arial" panose="020B0604020202020204" pitchFamily="34" charset="0"/>
                <a:cs typeface="Arial" panose="020B0604020202020204" pitchFamily="34" charset="0"/>
              </a:rPr>
              <a:t>ont été créés via Monexpert (hors campagnes de marketing direct) et 1700 contrats ont été signés (via Monexpert et les campagnes de marketing direct).</a:t>
            </a:r>
          </a:p>
          <a:p>
            <a:pPr>
              <a:buClrTx/>
              <a:buFont typeface="Wingdings" panose="05000000000000000000" pitchFamily="2" charset="2"/>
              <a:buChar char="§"/>
            </a:pPr>
            <a:r>
              <a:rPr lang="fr-FR" sz="1600">
                <a:latin typeface="Arial" panose="020B0604020202020204" pitchFamily="34" charset="0"/>
                <a:cs typeface="Arial" panose="020B0604020202020204" pitchFamily="34" charset="0"/>
              </a:rPr>
              <a:t>Proposition d’une </a:t>
            </a:r>
            <a:r>
              <a:rPr lang="fr-FR" sz="1600" b="1">
                <a:latin typeface="Arial" panose="020B0604020202020204" pitchFamily="34" charset="0"/>
                <a:cs typeface="Arial" panose="020B0604020202020204" pitchFamily="34" charset="0"/>
              </a:rPr>
              <a:t>offre plus variée : </a:t>
            </a:r>
            <a:r>
              <a:rPr lang="fr-FR" sz="1600">
                <a:latin typeface="Arial" panose="020B0604020202020204" pitchFamily="34" charset="0"/>
                <a:cs typeface="Arial" panose="020B0604020202020204" pitchFamily="34" charset="0"/>
              </a:rPr>
              <a:t>création de site vitrine, création de site e-commerce, création de site Click &amp; Collect, référencement, conseil sur la présence en ligne et réseaux sociaux et accompagnement publicitaire.</a:t>
            </a:r>
          </a:p>
          <a:p>
            <a:pPr>
              <a:buClrTx/>
              <a:buFont typeface="Wingdings" panose="05000000000000000000" pitchFamily="2" charset="2"/>
              <a:buChar char="§"/>
            </a:pPr>
            <a:r>
              <a:rPr lang="fr-FR" sz="1600">
                <a:latin typeface="Arial" panose="020B0604020202020204" pitchFamily="34" charset="0"/>
                <a:cs typeface="Arial" panose="020B0604020202020204" pitchFamily="34" charset="0"/>
              </a:rPr>
              <a:t>Suite à l’appel d’offre avec le DEV Caisse d’Epargne et à la crise sanitaire, Regicom a fait évolué son offre en proposant </a:t>
            </a:r>
            <a:br>
              <a:rPr lang="fr-FR" sz="1600">
                <a:latin typeface="Arial" panose="020B0604020202020204" pitchFamily="34" charset="0"/>
                <a:cs typeface="Arial" panose="020B0604020202020204" pitchFamily="34" charset="0"/>
              </a:rPr>
            </a:br>
            <a:r>
              <a:rPr lang="fr-FR" sz="1600">
                <a:latin typeface="Arial" panose="020B0604020202020204" pitchFamily="34" charset="0"/>
                <a:cs typeface="Arial" panose="020B0604020202020204" pitchFamily="34" charset="0"/>
              </a:rPr>
              <a:t>la création de site Click &amp; Collect </a:t>
            </a:r>
            <a:r>
              <a:rPr lang="fr-FR" sz="1600" b="1">
                <a:latin typeface="Arial" panose="020B0604020202020204" pitchFamily="34" charset="0"/>
                <a:cs typeface="Arial" panose="020B0604020202020204" pitchFamily="34" charset="0"/>
              </a:rPr>
              <a:t>répondant aux besoins des clients </a:t>
            </a:r>
            <a:r>
              <a:rPr lang="fr-FR" sz="1600">
                <a:latin typeface="Arial" panose="020B0604020202020204" pitchFamily="34" charset="0"/>
                <a:cs typeface="Arial" panose="020B0604020202020204" pitchFamily="34" charset="0"/>
              </a:rPr>
              <a:t>professionnels. </a:t>
            </a:r>
          </a:p>
          <a:p>
            <a:pPr>
              <a:buClrTx/>
              <a:buFont typeface="Wingdings" panose="05000000000000000000" pitchFamily="2" charset="2"/>
              <a:buChar char="§"/>
            </a:pPr>
            <a:r>
              <a:rPr lang="fr-FR" sz="1600" b="1">
                <a:latin typeface="Arial" panose="020B0604020202020204" pitchFamily="34" charset="0"/>
                <a:cs typeface="Arial" panose="020B0604020202020204" pitchFamily="34" charset="0"/>
              </a:rPr>
              <a:t>Une force de ventes importante </a:t>
            </a:r>
            <a:r>
              <a:rPr lang="fr-FR" sz="1600">
                <a:latin typeface="Arial" panose="020B0604020202020204" pitchFamily="34" charset="0"/>
                <a:cs typeface="Arial" panose="020B0604020202020204" pitchFamily="34" charset="0"/>
              </a:rPr>
              <a:t>avec un référent dédié dans chaque région pour </a:t>
            </a:r>
            <a:r>
              <a:rPr lang="fr-FR" sz="1600" b="1">
                <a:latin typeface="Arial" panose="020B0604020202020204" pitchFamily="34" charset="0"/>
                <a:cs typeface="Arial" panose="020B0604020202020204" pitchFamily="34" charset="0"/>
              </a:rPr>
              <a:t>accompagner le réseau commercial</a:t>
            </a:r>
            <a:r>
              <a:rPr lang="fr-FR" sz="1600">
                <a:solidFill>
                  <a:schemeClr val="bg2"/>
                </a:solidFill>
                <a:latin typeface="Arial" panose="020B0604020202020204" pitchFamily="34" charset="0"/>
                <a:cs typeface="Arial" panose="020B0604020202020204" pitchFamily="34" charset="0"/>
              </a:rPr>
              <a:t>.</a:t>
            </a:r>
          </a:p>
        </p:txBody>
      </p:sp>
      <p:grpSp>
        <p:nvGrpSpPr>
          <p:cNvPr id="32" name="Groupe 31">
            <a:extLst>
              <a:ext uri="{FF2B5EF4-FFF2-40B4-BE49-F238E27FC236}">
                <a16:creationId xmlns:a16="http://schemas.microsoft.com/office/drawing/2014/main" id="{36CDAAAC-EFE3-4CCE-A3E0-A8B8AF8979C2}"/>
              </a:ext>
            </a:extLst>
          </p:cNvPr>
          <p:cNvGrpSpPr/>
          <p:nvPr/>
        </p:nvGrpSpPr>
        <p:grpSpPr>
          <a:xfrm>
            <a:off x="10849518" y="3214639"/>
            <a:ext cx="776359" cy="692378"/>
            <a:chOff x="5210051" y="2573650"/>
            <a:chExt cx="1771897" cy="1636509"/>
          </a:xfrm>
        </p:grpSpPr>
        <p:pic>
          <p:nvPicPr>
            <p:cNvPr id="33" name="Image 32">
              <a:extLst>
                <a:ext uri="{FF2B5EF4-FFF2-40B4-BE49-F238E27FC236}">
                  <a16:creationId xmlns:a16="http://schemas.microsoft.com/office/drawing/2014/main" id="{341CAACB-022E-43C5-A108-AC8681F0AAB1}"/>
                </a:ext>
              </a:extLst>
            </p:cNvPr>
            <p:cNvPicPr>
              <a:picLocks noChangeAspect="1"/>
            </p:cNvPicPr>
            <p:nvPr/>
          </p:nvPicPr>
          <p:blipFill>
            <a:blip r:embed="rId3"/>
            <a:stretch>
              <a:fillRect/>
            </a:stretch>
          </p:blipFill>
          <p:spPr>
            <a:xfrm>
              <a:off x="5210051" y="2647841"/>
              <a:ext cx="1771897" cy="1562318"/>
            </a:xfrm>
            <a:prstGeom prst="rect">
              <a:avLst/>
            </a:prstGeom>
          </p:spPr>
        </p:pic>
        <p:sp>
          <p:nvSpPr>
            <p:cNvPr id="34" name="Rectangle 33">
              <a:extLst>
                <a:ext uri="{FF2B5EF4-FFF2-40B4-BE49-F238E27FC236}">
                  <a16:creationId xmlns:a16="http://schemas.microsoft.com/office/drawing/2014/main" id="{90696E77-BD73-4DAF-8A92-706F7B70E44D}"/>
                </a:ext>
              </a:extLst>
            </p:cNvPr>
            <p:cNvSpPr/>
            <p:nvPr/>
          </p:nvSpPr>
          <p:spPr>
            <a:xfrm>
              <a:off x="5210051" y="2573650"/>
              <a:ext cx="710915" cy="314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35" name="Picture 2" descr="Direct et Proche - Banque Populaire Grand Ouest">
            <a:extLst>
              <a:ext uri="{FF2B5EF4-FFF2-40B4-BE49-F238E27FC236}">
                <a16:creationId xmlns:a16="http://schemas.microsoft.com/office/drawing/2014/main" id="{149377F7-DDE1-4EF1-8914-A0208434DA8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2653" b="33746"/>
          <a:stretch/>
        </p:blipFill>
        <p:spPr bwMode="auto">
          <a:xfrm>
            <a:off x="10690011" y="2079359"/>
            <a:ext cx="1095375" cy="368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919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FICHE D'Identité de regicom</a:t>
            </a:r>
            <a:endParaRPr lang="fr-FR" sz="2000" spc="30">
              <a:latin typeface="Montserrat Black" panose="00000A00000000000000" pitchFamily="2" charset="0"/>
            </a:endParaRPr>
          </a:p>
        </p:txBody>
      </p:sp>
      <p:pic>
        <p:nvPicPr>
          <p:cNvPr id="81" name="Espace réservé du contenu 4">
            <a:extLst>
              <a:ext uri="{FF2B5EF4-FFF2-40B4-BE49-F238E27FC236}">
                <a16:creationId xmlns:a16="http://schemas.microsoft.com/office/drawing/2014/main" id="{C0DF8C02-7706-4CF4-9E3F-06F0F5ED8B2F}"/>
              </a:ext>
            </a:extLst>
          </p:cNvPr>
          <p:cNvPicPr>
            <a:picLocks noChangeAspect="1"/>
          </p:cNvPicPr>
          <p:nvPr/>
        </p:nvPicPr>
        <p:blipFill>
          <a:blip r:embed="rId3"/>
          <a:stretch>
            <a:fillRect/>
          </a:stretch>
        </p:blipFill>
        <p:spPr>
          <a:xfrm>
            <a:off x="2005851" y="1099864"/>
            <a:ext cx="8034728" cy="5103987"/>
          </a:xfrm>
          <a:prstGeom prst="rect">
            <a:avLst/>
          </a:prstGeom>
        </p:spPr>
      </p:pic>
      <p:sp>
        <p:nvSpPr>
          <p:cNvPr id="87" name="ZoneTexte 86">
            <a:extLst>
              <a:ext uri="{FF2B5EF4-FFF2-40B4-BE49-F238E27FC236}">
                <a16:creationId xmlns:a16="http://schemas.microsoft.com/office/drawing/2014/main" id="{D9EEF446-07F4-43F8-8008-9DBEF519334A}"/>
              </a:ext>
            </a:extLst>
          </p:cNvPr>
          <p:cNvSpPr txBox="1"/>
          <p:nvPr/>
        </p:nvSpPr>
        <p:spPr>
          <a:xfrm>
            <a:off x="8631364" y="1563430"/>
            <a:ext cx="177774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srgbClr val="3E454A"/>
                </a:solidFill>
                <a:effectLst/>
                <a:uLnTx/>
                <a:uFillTx/>
                <a:latin typeface="Arial" panose="020B0604020202020204"/>
                <a:ea typeface="+mn-ea"/>
                <a:cs typeface="+mn-cs"/>
                <a:hlinkClick r:id="rId4"/>
              </a:rPr>
              <a:t>https://www.francenum.gouv.fr/trouver-un-accompagnement/regicom</a:t>
            </a:r>
            <a:r>
              <a:rPr kumimoji="0" lang="fr-FR" sz="800" b="0" i="0" u="none" strike="noStrike" kern="1200" cap="none" spc="0" normalizeH="0" baseline="0" noProof="0">
                <a:ln>
                  <a:noFill/>
                </a:ln>
                <a:solidFill>
                  <a:srgbClr val="3E454A"/>
                </a:solidFill>
                <a:effectLst/>
                <a:uLnTx/>
                <a:uFillTx/>
                <a:latin typeface="Arial" panose="020B0604020202020204"/>
                <a:ea typeface="+mn-ea"/>
                <a:cs typeface="+mn-cs"/>
              </a:rPr>
              <a:t> </a:t>
            </a:r>
          </a:p>
        </p:txBody>
      </p:sp>
      <p:sp>
        <p:nvSpPr>
          <p:cNvPr id="88" name="ZoneTexte 87">
            <a:extLst>
              <a:ext uri="{FF2B5EF4-FFF2-40B4-BE49-F238E27FC236}">
                <a16:creationId xmlns:a16="http://schemas.microsoft.com/office/drawing/2014/main" id="{C9F3E423-4F37-40F9-B426-FD3286CD3612}"/>
              </a:ext>
            </a:extLst>
          </p:cNvPr>
          <p:cNvSpPr txBox="1"/>
          <p:nvPr/>
        </p:nvSpPr>
        <p:spPr>
          <a:xfrm>
            <a:off x="90325" y="2021847"/>
            <a:ext cx="1915526" cy="738664"/>
          </a:xfrm>
          <a:prstGeom prst="rect">
            <a:avLst/>
          </a:prstGeom>
          <a:noFill/>
          <a:ln>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Partenaire Banque Populaire pour l’offre Direct &amp; Proche</a:t>
            </a:r>
          </a:p>
        </p:txBody>
      </p:sp>
      <p:pic>
        <p:nvPicPr>
          <p:cNvPr id="90" name="Picture 2" descr="Direct et Proche - Banque Populaire Grand Ouest">
            <a:extLst>
              <a:ext uri="{FF2B5EF4-FFF2-40B4-BE49-F238E27FC236}">
                <a16:creationId xmlns:a16="http://schemas.microsoft.com/office/drawing/2014/main" id="{DD6F21B2-E368-4B71-94B0-9C6484BB1D7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2653" b="33746"/>
          <a:stretch/>
        </p:blipFill>
        <p:spPr bwMode="auto">
          <a:xfrm>
            <a:off x="429555" y="1653790"/>
            <a:ext cx="1095375" cy="368057"/>
          </a:xfrm>
          <a:prstGeom prst="rect">
            <a:avLst/>
          </a:prstGeom>
          <a:noFill/>
          <a:extLst>
            <a:ext uri="{909E8E84-426E-40DD-AFC4-6F175D3DCCD1}">
              <a14:hiddenFill xmlns:a14="http://schemas.microsoft.com/office/drawing/2010/main">
                <a:solidFill>
                  <a:srgbClr val="FFFFFF"/>
                </a:solidFill>
              </a14:hiddenFill>
            </a:ext>
          </a:extLst>
        </p:spPr>
      </p:pic>
      <p:sp>
        <p:nvSpPr>
          <p:cNvPr id="89" name="Rectangle 88">
            <a:extLst>
              <a:ext uri="{FF2B5EF4-FFF2-40B4-BE49-F238E27FC236}">
                <a16:creationId xmlns:a16="http://schemas.microsoft.com/office/drawing/2014/main" id="{5625302D-2892-4842-878F-1180B22246E2}"/>
              </a:ext>
            </a:extLst>
          </p:cNvPr>
          <p:cNvSpPr/>
          <p:nvPr/>
        </p:nvSpPr>
        <p:spPr>
          <a:xfrm>
            <a:off x="2240925" y="4760191"/>
            <a:ext cx="1925300" cy="57146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76166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937" y="192815"/>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re 2"/>
          <p:cNvSpPr txBox="1">
            <a:spLocks/>
          </p:cNvSpPr>
          <p:nvPr/>
        </p:nvSpPr>
        <p:spPr>
          <a:xfrm>
            <a:off x="2480311" y="390665"/>
            <a:ext cx="863334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lvl="0" algn="r">
              <a:spcBef>
                <a:spcPts val="0"/>
              </a:spcBef>
              <a:defRPr/>
            </a:pPr>
            <a:r>
              <a:rPr lang="fr-FR" sz="2000">
                <a:latin typeface="Montserrat Black" panose="00000A00000000000000" pitchFamily="2" charset="0"/>
              </a:rPr>
              <a:t>Présentation de la nouvelle offre iz e-commerce</a:t>
            </a:r>
            <a:endParaRPr lang="fr-FR" sz="1600" b="0" cap="none">
              <a:latin typeface="Montserrat Black" panose="00000A00000000000000" pitchFamily="2" charset="0"/>
            </a:endParaRPr>
          </a:p>
        </p:txBody>
      </p:sp>
      <p:grpSp>
        <p:nvGrpSpPr>
          <p:cNvPr id="40" name="Groupe 39">
            <a:extLst>
              <a:ext uri="{FF2B5EF4-FFF2-40B4-BE49-F238E27FC236}">
                <a16:creationId xmlns:a16="http://schemas.microsoft.com/office/drawing/2014/main" id="{6BA97F54-3F3F-45AA-8DB0-9DDB4AE1732A}"/>
              </a:ext>
            </a:extLst>
          </p:cNvPr>
          <p:cNvGrpSpPr/>
          <p:nvPr/>
        </p:nvGrpSpPr>
        <p:grpSpPr>
          <a:xfrm>
            <a:off x="454369" y="1452461"/>
            <a:ext cx="9754128" cy="4762738"/>
            <a:chOff x="1085850" y="1145106"/>
            <a:chExt cx="9754128" cy="5203182"/>
          </a:xfrm>
        </p:grpSpPr>
        <p:pic>
          <p:nvPicPr>
            <p:cNvPr id="41" name="Image 40">
              <a:extLst>
                <a:ext uri="{FF2B5EF4-FFF2-40B4-BE49-F238E27FC236}">
                  <a16:creationId xmlns:a16="http://schemas.microsoft.com/office/drawing/2014/main" id="{2FAC7FD6-1F8D-49DE-88C4-49688C9435F7}"/>
                </a:ext>
              </a:extLst>
            </p:cNvPr>
            <p:cNvPicPr>
              <a:picLocks noChangeAspect="1"/>
            </p:cNvPicPr>
            <p:nvPr/>
          </p:nvPicPr>
          <p:blipFill>
            <a:blip r:embed="rId4"/>
            <a:stretch>
              <a:fillRect/>
            </a:stretch>
          </p:blipFill>
          <p:spPr>
            <a:xfrm>
              <a:off x="4311771" y="1252631"/>
              <a:ext cx="3150645" cy="566335"/>
            </a:xfrm>
            <a:prstGeom prst="rect">
              <a:avLst/>
            </a:prstGeom>
          </p:spPr>
        </p:pic>
        <p:sp>
          <p:nvSpPr>
            <p:cNvPr id="42" name="Rectangle 41">
              <a:extLst>
                <a:ext uri="{FF2B5EF4-FFF2-40B4-BE49-F238E27FC236}">
                  <a16:creationId xmlns:a16="http://schemas.microsoft.com/office/drawing/2014/main" id="{48CAABBE-574B-4821-B23F-A406882CB2EC}"/>
                </a:ext>
              </a:extLst>
            </p:cNvPr>
            <p:cNvSpPr/>
            <p:nvPr/>
          </p:nvSpPr>
          <p:spPr>
            <a:xfrm>
              <a:off x="1085850" y="1145106"/>
              <a:ext cx="9754128" cy="4818599"/>
            </a:xfrm>
            <a:prstGeom prst="rect">
              <a:avLst/>
            </a:prstGeom>
            <a:no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3" name="Groupe 42">
              <a:extLst>
                <a:ext uri="{FF2B5EF4-FFF2-40B4-BE49-F238E27FC236}">
                  <a16:creationId xmlns:a16="http://schemas.microsoft.com/office/drawing/2014/main" id="{1BD46DA1-FC3D-4E43-B5D7-69061ED46E77}"/>
                </a:ext>
              </a:extLst>
            </p:cNvPr>
            <p:cNvGrpSpPr/>
            <p:nvPr/>
          </p:nvGrpSpPr>
          <p:grpSpPr>
            <a:xfrm>
              <a:off x="5138415" y="4910551"/>
              <a:ext cx="1675701" cy="908500"/>
              <a:chOff x="5267281" y="4840809"/>
              <a:chExt cx="1675701" cy="908500"/>
            </a:xfrm>
          </p:grpSpPr>
          <p:pic>
            <p:nvPicPr>
              <p:cNvPr id="94" name="Picture 8">
                <a:extLst>
                  <a:ext uri="{FF2B5EF4-FFF2-40B4-BE49-F238E27FC236}">
                    <a16:creationId xmlns:a16="http://schemas.microsoft.com/office/drawing/2014/main" id="{B2B6AE76-74EC-4831-983C-C51ABBB6675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2736" y="5368285"/>
                <a:ext cx="380246" cy="380247"/>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10">
                <a:extLst>
                  <a:ext uri="{FF2B5EF4-FFF2-40B4-BE49-F238E27FC236}">
                    <a16:creationId xmlns:a16="http://schemas.microsoft.com/office/drawing/2014/main" id="{5456BC9A-2838-4A9C-B754-E263888083E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83662" y="4855930"/>
                <a:ext cx="365125" cy="365126"/>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4" descr="Google My Business : suscitez l&amp;#39;engagement client sur Google">
                <a:extLst>
                  <a:ext uri="{FF2B5EF4-FFF2-40B4-BE49-F238E27FC236}">
                    <a16:creationId xmlns:a16="http://schemas.microsoft.com/office/drawing/2014/main" id="{54A9606C-ED54-48D3-AF31-E64E0018341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2893" t="26154" r="24033" b="27658"/>
              <a:stretch/>
            </p:blipFill>
            <p:spPr bwMode="auto">
              <a:xfrm>
                <a:off x="5267281" y="4861495"/>
                <a:ext cx="436929" cy="380246"/>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Facebook Logo Réseau Social - Image gratuite sur Pixabay">
                <a:extLst>
                  <a:ext uri="{FF2B5EF4-FFF2-40B4-BE49-F238E27FC236}">
                    <a16:creationId xmlns:a16="http://schemas.microsoft.com/office/drawing/2014/main" id="{9D1FFDAA-2E23-4384-BC71-E93FFCB1179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10602" y="4840809"/>
                <a:ext cx="380246" cy="380246"/>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4" descr="Instagram logo - Marques et logos: histoire et signification | PNG">
                <a:extLst>
                  <a:ext uri="{FF2B5EF4-FFF2-40B4-BE49-F238E27FC236}">
                    <a16:creationId xmlns:a16="http://schemas.microsoft.com/office/drawing/2014/main" id="{1F76F630-88E6-4D49-9F96-9467EBFF7560}"/>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8427" t="3961" r="19314" b="3630"/>
              <a:stretch/>
            </p:blipFill>
            <p:spPr bwMode="auto">
              <a:xfrm>
                <a:off x="5979417" y="5369063"/>
                <a:ext cx="384271" cy="380246"/>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6" descr="Télécharger Waze sur Android, iPhone, iPad, Windows et APK">
                <a:extLst>
                  <a:ext uri="{FF2B5EF4-FFF2-40B4-BE49-F238E27FC236}">
                    <a16:creationId xmlns:a16="http://schemas.microsoft.com/office/drawing/2014/main" id="{49636882-158E-4DB7-A4F2-78373EC9E50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87462" y="5348883"/>
                <a:ext cx="380246" cy="3802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4" name="Groupe 43">
              <a:extLst>
                <a:ext uri="{FF2B5EF4-FFF2-40B4-BE49-F238E27FC236}">
                  <a16:creationId xmlns:a16="http://schemas.microsoft.com/office/drawing/2014/main" id="{6C539EB2-11F4-4185-876F-461C723737F0}"/>
                </a:ext>
              </a:extLst>
            </p:cNvPr>
            <p:cNvGrpSpPr/>
            <p:nvPr/>
          </p:nvGrpSpPr>
          <p:grpSpPr>
            <a:xfrm>
              <a:off x="8481567" y="4791765"/>
              <a:ext cx="1671026" cy="980260"/>
              <a:chOff x="8577686" y="4798034"/>
              <a:chExt cx="1671026" cy="980260"/>
            </a:xfrm>
          </p:grpSpPr>
          <p:pic>
            <p:nvPicPr>
              <p:cNvPr id="88" name="Picture 16" descr="Google Ads – Attirez davantage de clients grâce à une solution simple de  publicité en ligne">
                <a:extLst>
                  <a:ext uri="{FF2B5EF4-FFF2-40B4-BE49-F238E27FC236}">
                    <a16:creationId xmlns:a16="http://schemas.microsoft.com/office/drawing/2014/main" id="{2CA1266F-C4DC-407C-8CA2-F2C3152ECB43}"/>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3980" t="26154" r="22718" b="27658"/>
              <a:stretch/>
            </p:blipFill>
            <p:spPr bwMode="auto">
              <a:xfrm>
                <a:off x="8577686" y="4834709"/>
                <a:ext cx="438811" cy="380246"/>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8">
                <a:extLst>
                  <a:ext uri="{FF2B5EF4-FFF2-40B4-BE49-F238E27FC236}">
                    <a16:creationId xmlns:a16="http://schemas.microsoft.com/office/drawing/2014/main" id="{25AC94F4-0667-4288-9855-3A50CAA60AA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1416" y="5338134"/>
                <a:ext cx="380246" cy="380246"/>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10">
                <a:extLst>
                  <a:ext uri="{FF2B5EF4-FFF2-40B4-BE49-F238E27FC236}">
                    <a16:creationId xmlns:a16="http://schemas.microsoft.com/office/drawing/2014/main" id="{3134A5D2-0CA6-452E-90F1-ED4E4840F0A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83587" y="4842269"/>
                <a:ext cx="365125" cy="365125"/>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Facebook Logo Réseau Social - Image gratuite sur Pixabay">
                <a:extLst>
                  <a:ext uri="{FF2B5EF4-FFF2-40B4-BE49-F238E27FC236}">
                    <a16:creationId xmlns:a16="http://schemas.microsoft.com/office/drawing/2014/main" id="{67E08FEE-6B0C-4F62-9478-99BA678D1ED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13988" y="4798034"/>
                <a:ext cx="380246" cy="380246"/>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4" descr="Instagram logo - Marques et logos: histoire et signification | PNG">
                <a:extLst>
                  <a:ext uri="{FF2B5EF4-FFF2-40B4-BE49-F238E27FC236}">
                    <a16:creationId xmlns:a16="http://schemas.microsoft.com/office/drawing/2014/main" id="{0B2AA7A7-1DB1-4A69-A11B-F062AFC5E08C}"/>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8427" t="3961" r="19314" b="3630"/>
              <a:stretch/>
            </p:blipFill>
            <p:spPr bwMode="auto">
              <a:xfrm>
                <a:off x="9414678" y="5239723"/>
                <a:ext cx="384271" cy="380246"/>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6" descr="Télécharger Waze sur Android, iPhone, iPad, Windows et APK">
                <a:extLst>
                  <a:ext uri="{FF2B5EF4-FFF2-40B4-BE49-F238E27FC236}">
                    <a16:creationId xmlns:a16="http://schemas.microsoft.com/office/drawing/2014/main" id="{876D6CAE-C649-4616-8B46-F0652078F1B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71965" y="5398048"/>
                <a:ext cx="380246" cy="380246"/>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Rectangle 44">
              <a:extLst>
                <a:ext uri="{FF2B5EF4-FFF2-40B4-BE49-F238E27FC236}">
                  <a16:creationId xmlns:a16="http://schemas.microsoft.com/office/drawing/2014/main" id="{4D6FB6FD-83E7-40D4-8D38-2926C8090C46}"/>
                </a:ext>
              </a:extLst>
            </p:cNvPr>
            <p:cNvSpPr/>
            <p:nvPr/>
          </p:nvSpPr>
          <p:spPr>
            <a:xfrm>
              <a:off x="1085850" y="5981455"/>
              <a:ext cx="3887521" cy="358729"/>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a:ln>
                    <a:noFill/>
                  </a:ln>
                  <a:solidFill>
                    <a:srgbClr val="3E454A"/>
                  </a:solidFill>
                  <a:effectLst/>
                  <a:uLnTx/>
                  <a:uFillTx/>
                  <a:latin typeface="Arial" panose="020B0604020202020204"/>
                  <a:ea typeface="+mn-ea"/>
                  <a:cs typeface="+mn-cs"/>
                </a:rPr>
                <a:t>Au service de nos ambitions de captation de flux avec la vente en ligne</a:t>
              </a:r>
            </a:p>
          </p:txBody>
        </p:sp>
        <p:sp>
          <p:nvSpPr>
            <p:cNvPr id="46" name="Rectangle 45">
              <a:extLst>
                <a:ext uri="{FF2B5EF4-FFF2-40B4-BE49-F238E27FC236}">
                  <a16:creationId xmlns:a16="http://schemas.microsoft.com/office/drawing/2014/main" id="{F02CA29C-C5FE-4817-A422-DDDE4CAB226B}"/>
                </a:ext>
              </a:extLst>
            </p:cNvPr>
            <p:cNvSpPr/>
            <p:nvPr/>
          </p:nvSpPr>
          <p:spPr>
            <a:xfrm>
              <a:off x="5042305" y="5977096"/>
              <a:ext cx="5797673" cy="371192"/>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50" b="1" i="1" u="none" strike="noStrike" kern="1200" cap="none" spc="0" normalizeH="0" baseline="0" noProof="0">
                  <a:ln>
                    <a:noFill/>
                  </a:ln>
                  <a:solidFill>
                    <a:srgbClr val="3E454A"/>
                  </a:solidFill>
                  <a:effectLst/>
                  <a:uLnTx/>
                  <a:uFillTx/>
                  <a:latin typeface="Arial" panose="020B0604020202020204"/>
                  <a:ea typeface="+mn-ea"/>
                  <a:cs typeface="+mn-cs"/>
                </a:rPr>
                <a:t>Au service de nos ambitions de captation de flux avec le social commerce et la visibilité</a:t>
              </a:r>
            </a:p>
          </p:txBody>
        </p:sp>
        <p:grpSp>
          <p:nvGrpSpPr>
            <p:cNvPr id="47" name="Groupe 46">
              <a:extLst>
                <a:ext uri="{FF2B5EF4-FFF2-40B4-BE49-F238E27FC236}">
                  <a16:creationId xmlns:a16="http://schemas.microsoft.com/office/drawing/2014/main" id="{3112B626-F9C9-4500-B0A9-44BAC2DFC47D}"/>
                </a:ext>
              </a:extLst>
            </p:cNvPr>
            <p:cNvGrpSpPr/>
            <p:nvPr/>
          </p:nvGrpSpPr>
          <p:grpSpPr>
            <a:xfrm>
              <a:off x="1208210" y="1947991"/>
              <a:ext cx="3018844" cy="3769498"/>
              <a:chOff x="1435795" y="1951041"/>
              <a:chExt cx="3018844" cy="3769498"/>
            </a:xfrm>
          </p:grpSpPr>
          <p:grpSp>
            <p:nvGrpSpPr>
              <p:cNvPr id="72" name="Groupe 71">
                <a:extLst>
                  <a:ext uri="{FF2B5EF4-FFF2-40B4-BE49-F238E27FC236}">
                    <a16:creationId xmlns:a16="http://schemas.microsoft.com/office/drawing/2014/main" id="{E83360AE-4684-4369-8845-02BF54B49064}"/>
                  </a:ext>
                </a:extLst>
              </p:cNvPr>
              <p:cNvGrpSpPr/>
              <p:nvPr/>
            </p:nvGrpSpPr>
            <p:grpSpPr>
              <a:xfrm>
                <a:off x="2077416" y="2349064"/>
                <a:ext cx="2271454" cy="3371475"/>
                <a:chOff x="2002375" y="2246490"/>
                <a:chExt cx="2271454" cy="3371475"/>
              </a:xfrm>
            </p:grpSpPr>
            <p:grpSp>
              <p:nvGrpSpPr>
                <p:cNvPr id="79" name="Groupe 78">
                  <a:extLst>
                    <a:ext uri="{FF2B5EF4-FFF2-40B4-BE49-F238E27FC236}">
                      <a16:creationId xmlns:a16="http://schemas.microsoft.com/office/drawing/2014/main" id="{221F2819-377B-4DB0-ADE4-B903BE62B521}"/>
                    </a:ext>
                  </a:extLst>
                </p:cNvPr>
                <p:cNvGrpSpPr/>
                <p:nvPr/>
              </p:nvGrpSpPr>
              <p:grpSpPr>
                <a:xfrm>
                  <a:off x="2002376" y="3398711"/>
                  <a:ext cx="2271453" cy="1082175"/>
                  <a:chOff x="5287738" y="3644790"/>
                  <a:chExt cx="4147298" cy="1598017"/>
                </a:xfrm>
              </p:grpSpPr>
              <p:sp>
                <p:nvSpPr>
                  <p:cNvPr id="86" name="Rectangle : coins arrondis 85">
                    <a:extLst>
                      <a:ext uri="{FF2B5EF4-FFF2-40B4-BE49-F238E27FC236}">
                        <a16:creationId xmlns:a16="http://schemas.microsoft.com/office/drawing/2014/main" id="{8606B9B7-587C-4514-A27A-31CC1F3B7B38}"/>
                      </a:ext>
                    </a:extLst>
                  </p:cNvPr>
                  <p:cNvSpPr/>
                  <p:nvPr/>
                </p:nvSpPr>
                <p:spPr>
                  <a:xfrm>
                    <a:off x="5287738" y="3644790"/>
                    <a:ext cx="4147298" cy="1598017"/>
                  </a:xfrm>
                  <a:prstGeom prst="roundRect">
                    <a:avLst/>
                  </a:pr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7" name="Rectangle : coins arrondis 4">
                    <a:extLst>
                      <a:ext uri="{FF2B5EF4-FFF2-40B4-BE49-F238E27FC236}">
                        <a16:creationId xmlns:a16="http://schemas.microsoft.com/office/drawing/2014/main" id="{AE75077C-C0F4-40FB-B5FE-DCDD0F86A15D}"/>
                      </a:ext>
                    </a:extLst>
                  </p:cNvPr>
                  <p:cNvSpPr txBox="1"/>
                  <p:nvPr/>
                </p:nvSpPr>
                <p:spPr>
                  <a:xfrm>
                    <a:off x="5365747" y="3722798"/>
                    <a:ext cx="3991280" cy="1441998"/>
                  </a:xfrm>
                  <a:prstGeom prst="rect">
                    <a:avLst/>
                  </a:prstGeom>
                  <a:solidFill>
                    <a:srgbClr val="C00000"/>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66725"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fr-FR" sz="1050" b="1" i="0" u="none" strike="noStrike" kern="1200" cap="none" spc="0" normalizeH="0" baseline="0" noProof="0">
                        <a:ln>
                          <a:noFill/>
                        </a:ln>
                        <a:solidFill>
                          <a:schemeClr val="tx1"/>
                        </a:solidFill>
                        <a:effectLst/>
                        <a:uLnTx/>
                        <a:uFillTx/>
                        <a:latin typeface="Arial" panose="020B0604020202020204"/>
                        <a:ea typeface="+mn-ea"/>
                        <a:cs typeface="+mn-cs"/>
                      </a:rPr>
                      <a:t>Site </a:t>
                    </a:r>
                    <a:r>
                      <a:rPr kumimoji="0" lang="fr-FR" sz="1050" b="1" i="0" u="none" strike="noStrike" kern="1200" cap="none" spc="0" normalizeH="0" baseline="0" noProof="0" err="1">
                        <a:ln>
                          <a:noFill/>
                        </a:ln>
                        <a:solidFill>
                          <a:schemeClr val="tx1"/>
                        </a:solidFill>
                        <a:effectLst/>
                        <a:uLnTx/>
                        <a:uFillTx/>
                        <a:latin typeface="Arial" panose="020B0604020202020204"/>
                        <a:ea typeface="+mn-ea"/>
                        <a:cs typeface="+mn-cs"/>
                      </a:rPr>
                      <a:t>Click&amp;Collect</a:t>
                    </a:r>
                    <a:r>
                      <a:rPr kumimoji="0" lang="fr-FR" sz="1050" b="1" i="0" u="none" strike="noStrike" kern="1200" cap="none" spc="0" normalizeH="0" baseline="0" noProof="0">
                        <a:ln>
                          <a:noFill/>
                        </a:ln>
                        <a:solidFill>
                          <a:schemeClr val="tx1"/>
                        </a:solidFill>
                        <a:effectLst/>
                        <a:uLnTx/>
                        <a:uFillTx/>
                        <a:latin typeface="Arial" panose="020B0604020202020204"/>
                        <a:ea typeface="+mn-ea"/>
                        <a:cs typeface="+mn-cs"/>
                      </a:rPr>
                      <a:t> :</a:t>
                    </a:r>
                    <a:br>
                      <a:rPr kumimoji="0" lang="fr-FR" sz="1050" b="1" i="0" u="none" strike="noStrike" kern="1200" cap="none" spc="0" normalizeH="0" baseline="0" noProof="0">
                        <a:ln>
                          <a:noFill/>
                        </a:ln>
                        <a:solidFill>
                          <a:schemeClr val="tx1"/>
                        </a:solidFill>
                        <a:effectLst/>
                        <a:uLnTx/>
                        <a:uFillTx/>
                        <a:latin typeface="Arial" panose="020B0604020202020204"/>
                        <a:ea typeface="+mn-ea"/>
                        <a:cs typeface="+mn-cs"/>
                      </a:rPr>
                    </a:br>
                    <a:r>
                      <a:rPr kumimoji="0" lang="fr-FR" sz="1050" b="1"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fr-FR" sz="1050" b="0" i="0" u="none" strike="noStrike" kern="1200" cap="none" spc="0" normalizeH="0" baseline="0" noProof="0">
                        <a:ln>
                          <a:noFill/>
                        </a:ln>
                        <a:solidFill>
                          <a:srgbClr val="FFFFFF"/>
                        </a:solidFill>
                        <a:effectLst/>
                        <a:uLnTx/>
                        <a:uFillTx/>
                        <a:latin typeface="Arial" panose="020B0604020202020204"/>
                        <a:ea typeface="+mn-ea"/>
                        <a:cs typeface="+mn-cs"/>
                      </a:rPr>
                      <a:t>permet de réserver ou vendre vos produits/services en ligne à proximité de vos points de vente (jusqu’à 100 articles)</a:t>
                    </a:r>
                  </a:p>
                </p:txBody>
              </p:sp>
            </p:grpSp>
            <p:grpSp>
              <p:nvGrpSpPr>
                <p:cNvPr id="80" name="Groupe 79">
                  <a:extLst>
                    <a:ext uri="{FF2B5EF4-FFF2-40B4-BE49-F238E27FC236}">
                      <a16:creationId xmlns:a16="http://schemas.microsoft.com/office/drawing/2014/main" id="{B606949D-EAC4-4BD3-943E-6D52D55A053C}"/>
                    </a:ext>
                  </a:extLst>
                </p:cNvPr>
                <p:cNvGrpSpPr/>
                <p:nvPr/>
              </p:nvGrpSpPr>
              <p:grpSpPr>
                <a:xfrm>
                  <a:off x="2002375" y="2246490"/>
                  <a:ext cx="2271453" cy="1083218"/>
                  <a:chOff x="5847172" y="766939"/>
                  <a:chExt cx="4899530" cy="2590551"/>
                </a:xfrm>
              </p:grpSpPr>
              <p:sp>
                <p:nvSpPr>
                  <p:cNvPr id="84" name="Rectangle : coins arrondis 83">
                    <a:extLst>
                      <a:ext uri="{FF2B5EF4-FFF2-40B4-BE49-F238E27FC236}">
                        <a16:creationId xmlns:a16="http://schemas.microsoft.com/office/drawing/2014/main" id="{EFA826AA-1561-48C4-A0CA-376BE4AE4D03}"/>
                      </a:ext>
                    </a:extLst>
                  </p:cNvPr>
                  <p:cNvSpPr/>
                  <p:nvPr/>
                </p:nvSpPr>
                <p:spPr>
                  <a:xfrm>
                    <a:off x="5847172" y="766939"/>
                    <a:ext cx="4899530" cy="2590551"/>
                  </a:xfrm>
                  <a:prstGeom prst="roundRect">
                    <a:avLst/>
                  </a:pr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5" name="Rectangle : coins arrondis 4">
                    <a:extLst>
                      <a:ext uri="{FF2B5EF4-FFF2-40B4-BE49-F238E27FC236}">
                        <a16:creationId xmlns:a16="http://schemas.microsoft.com/office/drawing/2014/main" id="{898A3012-0045-4BE2-A638-D9108B26149D}"/>
                      </a:ext>
                    </a:extLst>
                  </p:cNvPr>
                  <p:cNvSpPr txBox="1"/>
                  <p:nvPr/>
                </p:nvSpPr>
                <p:spPr>
                  <a:xfrm>
                    <a:off x="5973632" y="893399"/>
                    <a:ext cx="4646610" cy="23376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fr-FR" sz="1100" b="1" i="0" u="none" strike="noStrike" kern="1200" cap="none" spc="0" normalizeH="0" baseline="0" noProof="0">
                        <a:ln>
                          <a:noFill/>
                        </a:ln>
                        <a:solidFill>
                          <a:schemeClr val="tx1"/>
                        </a:solidFill>
                        <a:effectLst/>
                        <a:uLnTx/>
                        <a:uFillTx/>
                        <a:latin typeface="Arial" panose="020B0604020202020204"/>
                        <a:ea typeface="+mn-ea"/>
                        <a:cs typeface="+mn-cs"/>
                      </a:rPr>
                      <a:t>Site e-commerce : </a:t>
                    </a:r>
                    <a:br>
                      <a:rPr kumimoji="0" lang="fr-FR" sz="1100" b="1" i="0" u="none" strike="noStrike" kern="1200" cap="none" spc="0" normalizeH="0" baseline="0" noProof="0">
                        <a:ln>
                          <a:noFill/>
                        </a:ln>
                        <a:solidFill>
                          <a:schemeClr val="tx1"/>
                        </a:solidFill>
                        <a:effectLst/>
                        <a:uLnTx/>
                        <a:uFillTx/>
                        <a:latin typeface="Arial" panose="020B0604020202020204"/>
                        <a:ea typeface="+mn-ea"/>
                        <a:cs typeface="+mn-cs"/>
                      </a:rPr>
                    </a:br>
                    <a:r>
                      <a:rPr kumimoji="0" lang="fr-FR" sz="1100" b="0" i="0" u="none" strike="noStrike" kern="1200" cap="none" spc="0" normalizeH="0" baseline="0" noProof="0">
                        <a:ln>
                          <a:noFill/>
                        </a:ln>
                        <a:solidFill>
                          <a:srgbClr val="FFFFFF"/>
                        </a:solidFill>
                        <a:effectLst/>
                        <a:uLnTx/>
                        <a:uFillTx/>
                        <a:latin typeface="Arial" panose="020B0604020202020204"/>
                        <a:ea typeface="+mn-ea"/>
                        <a:cs typeface="+mn-cs"/>
                      </a:rPr>
                      <a:t>permet de vendre jusqu’à 40.000 produits en ligne</a:t>
                    </a:r>
                  </a:p>
                </p:txBody>
              </p:sp>
            </p:grpSp>
            <p:grpSp>
              <p:nvGrpSpPr>
                <p:cNvPr id="81" name="Groupe 80">
                  <a:extLst>
                    <a:ext uri="{FF2B5EF4-FFF2-40B4-BE49-F238E27FC236}">
                      <a16:creationId xmlns:a16="http://schemas.microsoft.com/office/drawing/2014/main" id="{922FFA49-BEF0-42A4-9BE4-7A2939BB4817}"/>
                    </a:ext>
                  </a:extLst>
                </p:cNvPr>
                <p:cNvGrpSpPr/>
                <p:nvPr/>
              </p:nvGrpSpPr>
              <p:grpSpPr>
                <a:xfrm>
                  <a:off x="2002375" y="4533714"/>
                  <a:ext cx="2271453" cy="1084251"/>
                  <a:chOff x="1418961" y="0"/>
                  <a:chExt cx="10655343" cy="5357602"/>
                </a:xfrm>
              </p:grpSpPr>
              <p:sp>
                <p:nvSpPr>
                  <p:cNvPr id="82" name="Rectangle : coins arrondis 81">
                    <a:extLst>
                      <a:ext uri="{FF2B5EF4-FFF2-40B4-BE49-F238E27FC236}">
                        <a16:creationId xmlns:a16="http://schemas.microsoft.com/office/drawing/2014/main" id="{FA98D5B2-5345-4953-9C07-7013AA39532F}"/>
                      </a:ext>
                    </a:extLst>
                  </p:cNvPr>
                  <p:cNvSpPr/>
                  <p:nvPr/>
                </p:nvSpPr>
                <p:spPr>
                  <a:xfrm>
                    <a:off x="1418961" y="0"/>
                    <a:ext cx="10655343" cy="5357602"/>
                  </a:xfrm>
                  <a:prstGeom prst="roundRect">
                    <a:avLst/>
                  </a:pr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3" name="Rectangle : coins arrondis 4">
                    <a:extLst>
                      <a:ext uri="{FF2B5EF4-FFF2-40B4-BE49-F238E27FC236}">
                        <a16:creationId xmlns:a16="http://schemas.microsoft.com/office/drawing/2014/main" id="{E0483D9B-173F-4CAF-8717-B0088266D2B4}"/>
                      </a:ext>
                    </a:extLst>
                  </p:cNvPr>
                  <p:cNvSpPr txBox="1"/>
                  <p:nvPr/>
                </p:nvSpPr>
                <p:spPr>
                  <a:xfrm>
                    <a:off x="1680498" y="261537"/>
                    <a:ext cx="10132269" cy="48345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66725"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fr-FR" sz="1050" b="1" i="0" u="none" strike="noStrike" kern="1200" cap="none" spc="0" normalizeH="0" baseline="0" noProof="0">
                        <a:ln>
                          <a:noFill/>
                        </a:ln>
                        <a:solidFill>
                          <a:schemeClr val="tx1"/>
                        </a:solidFill>
                        <a:effectLst/>
                        <a:uLnTx/>
                        <a:uFillTx/>
                        <a:latin typeface="Arial" panose="020B0604020202020204"/>
                        <a:ea typeface="+mn-ea"/>
                        <a:cs typeface="+mn-cs"/>
                      </a:rPr>
                      <a:t>Site vitrine : </a:t>
                    </a:r>
                    <a:br>
                      <a:rPr kumimoji="0" lang="fr-FR" sz="1050" b="1" i="0" u="none" strike="noStrike" kern="1200" cap="none" spc="0" normalizeH="0" baseline="0" noProof="0">
                        <a:ln>
                          <a:noFill/>
                        </a:ln>
                        <a:solidFill>
                          <a:srgbClr val="3E454A">
                            <a:lumMod val="50000"/>
                          </a:srgbClr>
                        </a:solidFill>
                        <a:effectLst/>
                        <a:uLnTx/>
                        <a:uFillTx/>
                        <a:latin typeface="Arial" panose="020B0604020202020204"/>
                        <a:ea typeface="+mn-ea"/>
                        <a:cs typeface="+mn-cs"/>
                      </a:rPr>
                    </a:br>
                    <a:r>
                      <a:rPr kumimoji="0" lang="fr-FR" sz="1050" b="0" i="0" u="none" strike="noStrike" kern="1200" cap="none" spc="0" normalizeH="0" baseline="0" noProof="0">
                        <a:ln>
                          <a:noFill/>
                        </a:ln>
                        <a:solidFill>
                          <a:srgbClr val="FFFFFF"/>
                        </a:solidFill>
                        <a:effectLst/>
                        <a:uLnTx/>
                        <a:uFillTx/>
                        <a:latin typeface="Arial" panose="020B0604020202020204"/>
                        <a:ea typeface="+mn-ea"/>
                        <a:cs typeface="+mn-cs"/>
                      </a:rPr>
                      <a:t>permet de présenter son savoir-faire, son activité, ses produits et services 7j/7 et 24h/24 (ne permet pas de vendre en ligne)</a:t>
                    </a:r>
                  </a:p>
                </p:txBody>
              </p:sp>
            </p:grpSp>
          </p:grpSp>
          <p:sp>
            <p:nvSpPr>
              <p:cNvPr id="73" name="ZoneTexte 72">
                <a:extLst>
                  <a:ext uri="{FF2B5EF4-FFF2-40B4-BE49-F238E27FC236}">
                    <a16:creationId xmlns:a16="http://schemas.microsoft.com/office/drawing/2014/main" id="{DECC0611-95E3-486D-95D5-1CD4A12B8848}"/>
                  </a:ext>
                </a:extLst>
              </p:cNvPr>
              <p:cNvSpPr txBox="1"/>
              <p:nvPr/>
            </p:nvSpPr>
            <p:spPr>
              <a:xfrm>
                <a:off x="2504087" y="1951041"/>
                <a:ext cx="1415772" cy="4034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w="0"/>
                    <a:solidFill>
                      <a:srgbClr val="C00000"/>
                    </a:solidFill>
                    <a:effectLst>
                      <a:outerShdw blurRad="38100" dist="19050" dir="2700000" algn="tl" rotWithShape="0">
                        <a:srgbClr val="3E454A">
                          <a:alpha val="40000"/>
                        </a:srgbClr>
                      </a:outerShdw>
                    </a:effectLst>
                    <a:uLnTx/>
                    <a:uFillTx/>
                    <a:latin typeface="Arial" panose="020B0604020202020204"/>
                    <a:ea typeface="+mn-ea"/>
                    <a:cs typeface="+mn-cs"/>
                  </a:rPr>
                  <a:t>Equipement</a:t>
                </a:r>
              </a:p>
            </p:txBody>
          </p:sp>
          <p:pic>
            <p:nvPicPr>
              <p:cNvPr id="74" name="Picture 4" descr="Nouvelle étiquette Photo stock libre - Public Domain Pictures">
                <a:extLst>
                  <a:ext uri="{FF2B5EF4-FFF2-40B4-BE49-F238E27FC236}">
                    <a16:creationId xmlns:a16="http://schemas.microsoft.com/office/drawing/2014/main" id="{FA919196-5080-406C-962B-37B73FB0A638}"/>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2226" t="9584" r="24511" b="12915"/>
              <a:stretch/>
            </p:blipFill>
            <p:spPr bwMode="auto">
              <a:xfrm>
                <a:off x="4143361" y="3432232"/>
                <a:ext cx="311278" cy="303130"/>
              </a:xfrm>
              <a:prstGeom prst="ellipse">
                <a:avLst/>
              </a:prstGeom>
              <a:noFill/>
              <a:extLst>
                <a:ext uri="{909E8E84-426E-40DD-AFC4-6F175D3DCCD1}">
                  <a14:hiddenFill xmlns:a14="http://schemas.microsoft.com/office/drawing/2010/main">
                    <a:solidFill>
                      <a:srgbClr val="FFFFFF"/>
                    </a:solidFill>
                  </a14:hiddenFill>
                </a:ext>
              </a:extLst>
            </p:spPr>
          </p:pic>
          <p:pic>
            <p:nvPicPr>
              <p:cNvPr id="75" name="Picture 4" descr="Nouvelle étiquette Photo stock libre - Public Domain Pictures">
                <a:extLst>
                  <a:ext uri="{FF2B5EF4-FFF2-40B4-BE49-F238E27FC236}">
                    <a16:creationId xmlns:a16="http://schemas.microsoft.com/office/drawing/2014/main" id="{2EE3D2BF-0F2A-44CC-A8E0-EE7943DE34DB}"/>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2226" t="9584" r="24511" b="12915"/>
              <a:stretch/>
            </p:blipFill>
            <p:spPr bwMode="auto">
              <a:xfrm>
                <a:off x="4143361" y="4605241"/>
                <a:ext cx="311278" cy="303130"/>
              </a:xfrm>
              <a:prstGeom prst="ellipse">
                <a:avLst/>
              </a:prstGeom>
              <a:noFill/>
              <a:extLst>
                <a:ext uri="{909E8E84-426E-40DD-AFC4-6F175D3DCCD1}">
                  <a14:hiddenFill xmlns:a14="http://schemas.microsoft.com/office/drawing/2010/main">
                    <a:solidFill>
                      <a:srgbClr val="FFFFFF"/>
                    </a:solidFill>
                  </a14:hiddenFill>
                </a:ext>
              </a:extLst>
            </p:spPr>
          </p:pic>
          <p:sp>
            <p:nvSpPr>
              <p:cNvPr id="76" name="Rectangle 75">
                <a:extLst>
                  <a:ext uri="{FF2B5EF4-FFF2-40B4-BE49-F238E27FC236}">
                    <a16:creationId xmlns:a16="http://schemas.microsoft.com/office/drawing/2014/main" id="{5DF5BAE5-2C80-47DB-9783-5F1F2C246724}"/>
                  </a:ext>
                </a:extLst>
              </p:cNvPr>
              <p:cNvSpPr/>
              <p:nvPr/>
            </p:nvSpPr>
            <p:spPr>
              <a:xfrm rot="16200000">
                <a:off x="1196580" y="4853839"/>
                <a:ext cx="1105914" cy="62748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3E454A"/>
                    </a:solidFill>
                    <a:effectLst/>
                    <a:uLnTx/>
                    <a:uFillTx/>
                    <a:latin typeface="Arial" panose="020B0604020202020204"/>
                    <a:ea typeface="+mn-ea"/>
                    <a:cs typeface="+mn-cs"/>
                  </a:rPr>
                  <a:t>A partir de 1100€*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3E454A"/>
                    </a:solidFill>
                    <a:effectLst/>
                    <a:uLnTx/>
                    <a:uFillTx/>
                    <a:latin typeface="Arial" panose="020B0604020202020204"/>
                    <a:ea typeface="+mn-ea"/>
                    <a:cs typeface="+mn-cs"/>
                  </a:rPr>
                  <a:t>+ Abonnement mensuel (129€) </a:t>
                </a:r>
              </a:p>
            </p:txBody>
          </p:sp>
          <p:sp>
            <p:nvSpPr>
              <p:cNvPr id="77" name="Rectangle 76">
                <a:extLst>
                  <a:ext uri="{FF2B5EF4-FFF2-40B4-BE49-F238E27FC236}">
                    <a16:creationId xmlns:a16="http://schemas.microsoft.com/office/drawing/2014/main" id="{021A250E-A95D-4172-B15F-E9CFBAFDE308}"/>
                  </a:ext>
                </a:extLst>
              </p:cNvPr>
              <p:cNvSpPr/>
              <p:nvPr/>
            </p:nvSpPr>
            <p:spPr>
              <a:xfrm rot="16200000">
                <a:off x="1196581" y="2562302"/>
                <a:ext cx="1105914" cy="6274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3E454A"/>
                    </a:solidFill>
                    <a:effectLst/>
                    <a:uLnTx/>
                    <a:uFillTx/>
                    <a:latin typeface="Arial" panose="020B0604020202020204"/>
                    <a:ea typeface="+mn-ea"/>
                    <a:cs typeface="+mn-cs"/>
                  </a:rPr>
                  <a:t>A partir de 3490€*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3E454A"/>
                    </a:solidFill>
                    <a:effectLst/>
                    <a:uLnTx/>
                    <a:uFillTx/>
                    <a:latin typeface="Arial" panose="020B0604020202020204"/>
                    <a:ea typeface="+mn-ea"/>
                    <a:cs typeface="+mn-cs"/>
                  </a:rPr>
                  <a:t>+ Abonnement mensuel (149€) </a:t>
                </a:r>
              </a:p>
            </p:txBody>
          </p:sp>
          <p:sp>
            <p:nvSpPr>
              <p:cNvPr id="78" name="Rectangle 77">
                <a:extLst>
                  <a:ext uri="{FF2B5EF4-FFF2-40B4-BE49-F238E27FC236}">
                    <a16:creationId xmlns:a16="http://schemas.microsoft.com/office/drawing/2014/main" id="{6707FE3F-5C04-49C8-B94E-5C719647E4B7}"/>
                  </a:ext>
                </a:extLst>
              </p:cNvPr>
              <p:cNvSpPr/>
              <p:nvPr/>
            </p:nvSpPr>
            <p:spPr>
              <a:xfrm rot="16200000">
                <a:off x="1192969" y="3714736"/>
                <a:ext cx="1105914" cy="62025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3E454A"/>
                    </a:solidFill>
                    <a:effectLst/>
                    <a:uLnTx/>
                    <a:uFillTx/>
                    <a:latin typeface="Arial" panose="020B0604020202020204"/>
                    <a:ea typeface="+mn-ea"/>
                    <a:cs typeface="+mn-cs"/>
                  </a:rPr>
                  <a:t>A partir de 1590€*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3E454A"/>
                    </a:solidFill>
                    <a:effectLst/>
                    <a:uLnTx/>
                    <a:uFillTx/>
                    <a:latin typeface="Arial" panose="020B0604020202020204"/>
                    <a:ea typeface="+mn-ea"/>
                    <a:cs typeface="+mn-cs"/>
                  </a:rPr>
                  <a:t>+ Abonnement mensuel (129€) </a:t>
                </a:r>
              </a:p>
            </p:txBody>
          </p:sp>
        </p:grpSp>
        <p:grpSp>
          <p:nvGrpSpPr>
            <p:cNvPr id="48" name="Groupe 47">
              <a:extLst>
                <a:ext uri="{FF2B5EF4-FFF2-40B4-BE49-F238E27FC236}">
                  <a16:creationId xmlns:a16="http://schemas.microsoft.com/office/drawing/2014/main" id="{0B07E714-5A22-40A7-9A18-C772DC8E7AC1}"/>
                </a:ext>
              </a:extLst>
            </p:cNvPr>
            <p:cNvGrpSpPr/>
            <p:nvPr/>
          </p:nvGrpSpPr>
          <p:grpSpPr>
            <a:xfrm>
              <a:off x="4464690" y="1951041"/>
              <a:ext cx="2973607" cy="2867489"/>
              <a:chOff x="4464690" y="1951041"/>
              <a:chExt cx="2973607" cy="2867489"/>
            </a:xfrm>
          </p:grpSpPr>
          <p:grpSp>
            <p:nvGrpSpPr>
              <p:cNvPr id="61" name="Groupe 60">
                <a:extLst>
                  <a:ext uri="{FF2B5EF4-FFF2-40B4-BE49-F238E27FC236}">
                    <a16:creationId xmlns:a16="http://schemas.microsoft.com/office/drawing/2014/main" id="{83D0ECA9-33F3-4A6C-9079-FF218CF034E6}"/>
                  </a:ext>
                </a:extLst>
              </p:cNvPr>
              <p:cNvGrpSpPr/>
              <p:nvPr/>
            </p:nvGrpSpPr>
            <p:grpSpPr>
              <a:xfrm>
                <a:off x="4877166" y="3578883"/>
                <a:ext cx="2497833" cy="1239647"/>
                <a:chOff x="-1166675" y="988628"/>
                <a:chExt cx="3399600" cy="1307850"/>
              </a:xfrm>
            </p:grpSpPr>
            <p:sp>
              <p:nvSpPr>
                <p:cNvPr id="70" name="Rectangle : coins arrondis 69">
                  <a:extLst>
                    <a:ext uri="{FF2B5EF4-FFF2-40B4-BE49-F238E27FC236}">
                      <a16:creationId xmlns:a16="http://schemas.microsoft.com/office/drawing/2014/main" id="{4CB18F16-7E9E-4AFE-B7C9-3E28A35D0686}"/>
                    </a:ext>
                  </a:extLst>
                </p:cNvPr>
                <p:cNvSpPr/>
                <p:nvPr/>
              </p:nvSpPr>
              <p:spPr>
                <a:xfrm>
                  <a:off x="-1166675" y="988628"/>
                  <a:ext cx="3399600" cy="1307850"/>
                </a:xfrm>
                <a:prstGeom prst="roundRect">
                  <a:avLst/>
                </a:prstGeom>
                <a:solidFill>
                  <a:srgbClr val="00B0F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1" name="Rectangle : coins arrondis 4">
                  <a:extLst>
                    <a:ext uri="{FF2B5EF4-FFF2-40B4-BE49-F238E27FC236}">
                      <a16:creationId xmlns:a16="http://schemas.microsoft.com/office/drawing/2014/main" id="{C047748B-3DFD-49C8-8B2E-0A47BD56C9C1}"/>
                    </a:ext>
                  </a:extLst>
                </p:cNvPr>
                <p:cNvSpPr txBox="1"/>
                <p:nvPr/>
              </p:nvSpPr>
              <p:spPr>
                <a:xfrm>
                  <a:off x="-1005772" y="1077725"/>
                  <a:ext cx="3195486" cy="1125614"/>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66725"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fr-FR" sz="1050" b="1" i="0" u="none" strike="noStrike" kern="1200" cap="none" spc="0" normalizeH="0" baseline="0" noProof="0">
                      <a:ln>
                        <a:noFill/>
                      </a:ln>
                      <a:solidFill>
                        <a:schemeClr val="tx1"/>
                      </a:solidFill>
                      <a:effectLst/>
                      <a:uLnTx/>
                      <a:uFillTx/>
                      <a:latin typeface="Arial" panose="020B0604020202020204"/>
                      <a:ea typeface="+mn-ea"/>
                      <a:cs typeface="+mn-cs"/>
                    </a:rPr>
                    <a:t>Booster Max : </a:t>
                  </a:r>
                  <a:br>
                    <a:rPr kumimoji="0" lang="fr-FR" sz="1050" b="1" i="0" u="none" strike="noStrike" kern="1200" cap="none" spc="0" normalizeH="0" baseline="0" noProof="0">
                      <a:ln>
                        <a:noFill/>
                      </a:ln>
                      <a:solidFill>
                        <a:srgbClr val="FFFFFF"/>
                      </a:solidFill>
                      <a:effectLst/>
                      <a:uLnTx/>
                      <a:uFillTx/>
                      <a:latin typeface="Arial" panose="020B0604020202020204"/>
                      <a:ea typeface="+mn-ea"/>
                      <a:cs typeface="+mn-cs"/>
                    </a:rPr>
                  </a:br>
                  <a:r>
                    <a:rPr kumimoji="0" lang="fr-FR" sz="1050" b="0" i="0" u="none" strike="noStrike" kern="1200" cap="none" spc="0" normalizeH="0" baseline="0" noProof="0">
                      <a:ln>
                        <a:noFill/>
                      </a:ln>
                      <a:solidFill>
                        <a:srgbClr val="FFFFFF"/>
                      </a:solidFill>
                      <a:effectLst/>
                      <a:uLnTx/>
                      <a:uFillTx/>
                      <a:latin typeface="Arial" panose="020B0604020202020204"/>
                      <a:ea typeface="+mn-ea"/>
                      <a:cs typeface="+mn-cs"/>
                    </a:rPr>
                    <a:t>permet d’améliorer la notoriété locale et digitale du point de vente grâce à une publicité générique sur Facebook, Instagram et Waze et d’envoyer en autonomie des SMS/email à une base clients</a:t>
                  </a:r>
                </a:p>
              </p:txBody>
            </p:sp>
          </p:grpSp>
          <p:grpSp>
            <p:nvGrpSpPr>
              <p:cNvPr id="62" name="Groupe 61">
                <a:extLst>
                  <a:ext uri="{FF2B5EF4-FFF2-40B4-BE49-F238E27FC236}">
                    <a16:creationId xmlns:a16="http://schemas.microsoft.com/office/drawing/2014/main" id="{7F35AB79-80FD-4951-8B75-346A3F7712FD}"/>
                  </a:ext>
                </a:extLst>
              </p:cNvPr>
              <p:cNvGrpSpPr/>
              <p:nvPr/>
            </p:nvGrpSpPr>
            <p:grpSpPr>
              <a:xfrm>
                <a:off x="4901780" y="2387488"/>
                <a:ext cx="2459152" cy="1187564"/>
                <a:chOff x="-3178088" y="2752383"/>
                <a:chExt cx="4184468" cy="1447999"/>
              </a:xfrm>
            </p:grpSpPr>
            <p:sp>
              <p:nvSpPr>
                <p:cNvPr id="68" name="Rectangle : coins arrondis 67">
                  <a:extLst>
                    <a:ext uri="{FF2B5EF4-FFF2-40B4-BE49-F238E27FC236}">
                      <a16:creationId xmlns:a16="http://schemas.microsoft.com/office/drawing/2014/main" id="{F9AA79C1-F8CB-4AAA-8D7E-F71283B37BB0}"/>
                    </a:ext>
                  </a:extLst>
                </p:cNvPr>
                <p:cNvSpPr/>
                <p:nvPr/>
              </p:nvSpPr>
              <p:spPr>
                <a:xfrm>
                  <a:off x="-3178088" y="2752383"/>
                  <a:ext cx="4184468" cy="1447999"/>
                </a:xfrm>
                <a:prstGeom prst="roundRect">
                  <a:avLst/>
                </a:prstGeom>
                <a:solidFill>
                  <a:srgbClr val="00B0F0"/>
                </a:solidFill>
                <a:ln>
                  <a:solidFill>
                    <a:srgbClr val="00B0F0"/>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9" name="Rectangle : coins arrondis 4">
                  <a:extLst>
                    <a:ext uri="{FF2B5EF4-FFF2-40B4-BE49-F238E27FC236}">
                      <a16:creationId xmlns:a16="http://schemas.microsoft.com/office/drawing/2014/main" id="{E26EF8C6-C86F-4C38-A4D0-FB46793FCA1E}"/>
                    </a:ext>
                  </a:extLst>
                </p:cNvPr>
                <p:cNvSpPr txBox="1"/>
                <p:nvPr/>
              </p:nvSpPr>
              <p:spPr>
                <a:xfrm>
                  <a:off x="-3145759" y="2899412"/>
                  <a:ext cx="4055642" cy="11906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66725"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fr-FR" sz="1050" b="1" i="0" u="none" strike="noStrike" kern="1200" cap="none" spc="0" normalizeH="0" baseline="0" noProof="0">
                      <a:ln>
                        <a:noFill/>
                      </a:ln>
                      <a:solidFill>
                        <a:schemeClr val="tx1"/>
                      </a:solidFill>
                      <a:effectLst/>
                      <a:uLnTx/>
                      <a:uFillTx/>
                      <a:latin typeface="Arial" panose="020B0604020202020204"/>
                      <a:ea typeface="+mn-ea"/>
                      <a:cs typeface="+mn-cs"/>
                    </a:rPr>
                    <a:t>Social Management : </a:t>
                  </a:r>
                  <a:br>
                    <a:rPr kumimoji="0" lang="fr-FR" sz="1050" b="1" i="0" u="none" strike="noStrike" kern="1200" cap="none" spc="0" normalizeH="0" baseline="0" noProof="0">
                      <a:ln>
                        <a:noFill/>
                      </a:ln>
                      <a:solidFill>
                        <a:srgbClr val="3E454A">
                          <a:lumMod val="50000"/>
                        </a:srgbClr>
                      </a:solidFill>
                      <a:effectLst/>
                      <a:uLnTx/>
                      <a:uFillTx/>
                      <a:latin typeface="Arial" panose="020B0604020202020204"/>
                      <a:ea typeface="+mn-ea"/>
                      <a:cs typeface="+mn-cs"/>
                    </a:rPr>
                  </a:br>
                  <a:r>
                    <a:rPr kumimoji="0" lang="fr-FR" sz="1050" b="0" i="0" u="none" strike="noStrike" kern="1200" cap="none" spc="0" normalizeH="0" baseline="0" noProof="0">
                      <a:ln>
                        <a:noFill/>
                      </a:ln>
                      <a:solidFill>
                        <a:srgbClr val="FFFFFF"/>
                      </a:solidFill>
                      <a:effectLst/>
                      <a:uLnTx/>
                      <a:uFillTx/>
                      <a:latin typeface="Arial" panose="020B0604020202020204"/>
                      <a:ea typeface="+mn-ea"/>
                      <a:cs typeface="+mn-cs"/>
                    </a:rPr>
                    <a:t>interface permettant d’avoir une gestion centralisée des réseaux sociaux (post, calendrier, statistiques…) et de bénéficier d’un flux de contenu thématique à relayer sur ses réseaux sociaux et site</a:t>
                  </a:r>
                </a:p>
              </p:txBody>
            </p:sp>
          </p:grpSp>
          <p:sp>
            <p:nvSpPr>
              <p:cNvPr id="63" name="ZoneTexte 62">
                <a:extLst>
                  <a:ext uri="{FF2B5EF4-FFF2-40B4-BE49-F238E27FC236}">
                    <a16:creationId xmlns:a16="http://schemas.microsoft.com/office/drawing/2014/main" id="{5CC0CBAE-BDF3-445D-A04F-94FE2DE9A80C}"/>
                  </a:ext>
                </a:extLst>
              </p:cNvPr>
              <p:cNvSpPr txBox="1"/>
              <p:nvPr/>
            </p:nvSpPr>
            <p:spPr>
              <a:xfrm>
                <a:off x="5628309" y="1951041"/>
                <a:ext cx="1159292" cy="4034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w="0"/>
                    <a:solidFill>
                      <a:srgbClr val="00B0F0"/>
                    </a:solidFill>
                    <a:effectLst>
                      <a:outerShdw blurRad="38100" dist="19050" dir="2700000" algn="tl" rotWithShape="0">
                        <a:srgbClr val="3E454A">
                          <a:alpha val="40000"/>
                        </a:srgbClr>
                      </a:outerShdw>
                    </a:effectLst>
                    <a:uLnTx/>
                    <a:uFillTx/>
                    <a:latin typeface="Arial" panose="020B0604020202020204"/>
                    <a:ea typeface="+mn-ea"/>
                    <a:cs typeface="+mn-cs"/>
                  </a:rPr>
                  <a:t>Présence</a:t>
                </a:r>
              </a:p>
            </p:txBody>
          </p:sp>
          <p:pic>
            <p:nvPicPr>
              <p:cNvPr id="64" name="Picture 4" descr="Nouvelle étiquette Photo stock libre - Public Domain Pictures">
                <a:extLst>
                  <a:ext uri="{FF2B5EF4-FFF2-40B4-BE49-F238E27FC236}">
                    <a16:creationId xmlns:a16="http://schemas.microsoft.com/office/drawing/2014/main" id="{70EEF3BF-2054-479C-842D-BF550A4AFDB5}"/>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2226" t="9584" r="24511" b="12915"/>
              <a:stretch/>
            </p:blipFill>
            <p:spPr bwMode="auto">
              <a:xfrm>
                <a:off x="7097788" y="2382258"/>
                <a:ext cx="311278" cy="303130"/>
              </a:xfrm>
              <a:prstGeom prst="ellipse">
                <a:avLst/>
              </a:prstGeom>
              <a:noFill/>
              <a:extLst>
                <a:ext uri="{909E8E84-426E-40DD-AFC4-6F175D3DCCD1}">
                  <a14:hiddenFill xmlns:a14="http://schemas.microsoft.com/office/drawing/2010/main">
                    <a:solidFill>
                      <a:srgbClr val="FFFFFF"/>
                    </a:solidFill>
                  </a14:hiddenFill>
                </a:ext>
              </a:extLst>
            </p:spPr>
          </p:pic>
          <p:pic>
            <p:nvPicPr>
              <p:cNvPr id="65" name="Picture 4" descr="Nouvelle étiquette Photo stock libre - Public Domain Pictures">
                <a:extLst>
                  <a:ext uri="{FF2B5EF4-FFF2-40B4-BE49-F238E27FC236}">
                    <a16:creationId xmlns:a16="http://schemas.microsoft.com/office/drawing/2014/main" id="{2750DEC5-2222-4B6B-8DD3-1C97A3833648}"/>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2226" t="9584" r="24511" b="12915"/>
              <a:stretch/>
            </p:blipFill>
            <p:spPr bwMode="auto">
              <a:xfrm>
                <a:off x="7127019" y="3511768"/>
                <a:ext cx="311278" cy="303130"/>
              </a:xfrm>
              <a:prstGeom prst="ellipse">
                <a:avLst/>
              </a:prstGeom>
              <a:noFill/>
              <a:extLst>
                <a:ext uri="{909E8E84-426E-40DD-AFC4-6F175D3DCCD1}">
                  <a14:hiddenFill xmlns:a14="http://schemas.microsoft.com/office/drawing/2010/main">
                    <a:solidFill>
                      <a:srgbClr val="FFFFFF"/>
                    </a:solidFill>
                  </a14:hiddenFill>
                </a:ext>
              </a:extLst>
            </p:spPr>
          </p:pic>
          <p:sp>
            <p:nvSpPr>
              <p:cNvPr id="66" name="Rectangle 65">
                <a:extLst>
                  <a:ext uri="{FF2B5EF4-FFF2-40B4-BE49-F238E27FC236}">
                    <a16:creationId xmlns:a16="http://schemas.microsoft.com/office/drawing/2014/main" id="{A63E14AD-A53B-46A4-8231-D83BDCFA46E8}"/>
                  </a:ext>
                </a:extLst>
              </p:cNvPr>
              <p:cNvSpPr/>
              <p:nvPr/>
            </p:nvSpPr>
            <p:spPr>
              <a:xfrm rot="16200000">
                <a:off x="4112819" y="2777779"/>
                <a:ext cx="1105915" cy="402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3E454A"/>
                    </a:solidFill>
                    <a:effectLst/>
                    <a:uLnTx/>
                    <a:uFillTx/>
                    <a:latin typeface="Arial" panose="020B0604020202020204"/>
                    <a:ea typeface="+mn-ea"/>
                    <a:cs typeface="+mn-cs"/>
                  </a:rPr>
                  <a:t>299€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3E454A"/>
                    </a:solidFill>
                    <a:effectLst/>
                    <a:uLnTx/>
                    <a:uFillTx/>
                    <a:latin typeface="Arial" panose="020B0604020202020204"/>
                    <a:ea typeface="+mn-ea"/>
                    <a:cs typeface="+mn-cs"/>
                  </a:rPr>
                  <a:t>+ Abonnement mensuel (139€) </a:t>
                </a:r>
              </a:p>
            </p:txBody>
          </p:sp>
          <p:sp>
            <p:nvSpPr>
              <p:cNvPr id="67" name="Rectangle 66">
                <a:extLst>
                  <a:ext uri="{FF2B5EF4-FFF2-40B4-BE49-F238E27FC236}">
                    <a16:creationId xmlns:a16="http://schemas.microsoft.com/office/drawing/2014/main" id="{6E2422E8-C768-431F-ADA4-2B4E14AA63F3}"/>
                  </a:ext>
                </a:extLst>
              </p:cNvPr>
              <p:cNvSpPr/>
              <p:nvPr/>
            </p:nvSpPr>
            <p:spPr>
              <a:xfrm rot="16200000">
                <a:off x="4123122" y="3984809"/>
                <a:ext cx="1105915" cy="402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3E454A"/>
                    </a:solidFill>
                    <a:effectLst/>
                    <a:uLnTx/>
                    <a:uFillTx/>
                    <a:latin typeface="Arial" panose="020B0604020202020204"/>
                    <a:ea typeface="+mn-ea"/>
                    <a:cs typeface="+mn-cs"/>
                  </a:rPr>
                  <a:t>Abonnement mensuel (199€) </a:t>
                </a:r>
              </a:p>
            </p:txBody>
          </p:sp>
        </p:grpSp>
        <p:grpSp>
          <p:nvGrpSpPr>
            <p:cNvPr id="49" name="Groupe 48">
              <a:extLst>
                <a:ext uri="{FF2B5EF4-FFF2-40B4-BE49-F238E27FC236}">
                  <a16:creationId xmlns:a16="http://schemas.microsoft.com/office/drawing/2014/main" id="{91595631-3DDB-4032-9902-C75B2E9F7B16}"/>
                </a:ext>
              </a:extLst>
            </p:cNvPr>
            <p:cNvGrpSpPr/>
            <p:nvPr/>
          </p:nvGrpSpPr>
          <p:grpSpPr>
            <a:xfrm>
              <a:off x="7653325" y="1947504"/>
              <a:ext cx="2922614" cy="2678468"/>
              <a:chOff x="7653325" y="1947504"/>
              <a:chExt cx="2922614" cy="2678468"/>
            </a:xfrm>
          </p:grpSpPr>
          <p:grpSp>
            <p:nvGrpSpPr>
              <p:cNvPr id="50" name="Groupe 49">
                <a:extLst>
                  <a:ext uri="{FF2B5EF4-FFF2-40B4-BE49-F238E27FC236}">
                    <a16:creationId xmlns:a16="http://schemas.microsoft.com/office/drawing/2014/main" id="{62888459-6C06-422D-B1A8-AD9460CF451B}"/>
                  </a:ext>
                </a:extLst>
              </p:cNvPr>
              <p:cNvGrpSpPr/>
              <p:nvPr/>
            </p:nvGrpSpPr>
            <p:grpSpPr>
              <a:xfrm>
                <a:off x="8097040" y="3531407"/>
                <a:ext cx="2409282" cy="1083217"/>
                <a:chOff x="4288995" y="1058323"/>
                <a:chExt cx="2714486" cy="933484"/>
              </a:xfrm>
            </p:grpSpPr>
            <p:sp>
              <p:nvSpPr>
                <p:cNvPr id="59" name="Rectangle : coins arrondis 58">
                  <a:extLst>
                    <a:ext uri="{FF2B5EF4-FFF2-40B4-BE49-F238E27FC236}">
                      <a16:creationId xmlns:a16="http://schemas.microsoft.com/office/drawing/2014/main" id="{15973C67-F9CC-4B06-B890-7A5BD8FF796B}"/>
                    </a:ext>
                  </a:extLst>
                </p:cNvPr>
                <p:cNvSpPr/>
                <p:nvPr/>
              </p:nvSpPr>
              <p:spPr>
                <a:xfrm>
                  <a:off x="4288995" y="1058323"/>
                  <a:ext cx="2714486" cy="933484"/>
                </a:xfrm>
                <a:prstGeom prst="roundRect">
                  <a:avLst/>
                </a:pr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0" name="Rectangle : coins arrondis 4">
                  <a:extLst>
                    <a:ext uri="{FF2B5EF4-FFF2-40B4-BE49-F238E27FC236}">
                      <a16:creationId xmlns:a16="http://schemas.microsoft.com/office/drawing/2014/main" id="{ADF16299-A080-4F5C-A501-A8055591F4C0}"/>
                    </a:ext>
                  </a:extLst>
                </p:cNvPr>
                <p:cNvSpPr txBox="1"/>
                <p:nvPr/>
              </p:nvSpPr>
              <p:spPr>
                <a:xfrm>
                  <a:off x="4320851" y="1123460"/>
                  <a:ext cx="2623348" cy="8423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66725" rtl="0" eaLnBrk="1" fontAlgn="auto" latinLnBrk="0" hangingPunct="1">
                    <a:lnSpc>
                      <a:spcPct val="90000"/>
                    </a:lnSpc>
                    <a:spcBef>
                      <a:spcPct val="0"/>
                    </a:spcBef>
                    <a:spcAft>
                      <a:spcPct val="35000"/>
                    </a:spcAft>
                    <a:buClrTx/>
                    <a:buSzTx/>
                    <a:buFontTx/>
                    <a:buNone/>
                    <a:tabLst/>
                    <a:defRPr/>
                  </a:pPr>
                  <a:r>
                    <a:rPr kumimoji="0" lang="fr-FR" sz="1050" b="1" i="0" u="none" strike="noStrike" kern="1200" cap="none" spc="0" normalizeH="0" baseline="0" noProof="0">
                      <a:ln>
                        <a:noFill/>
                      </a:ln>
                      <a:solidFill>
                        <a:srgbClr val="3E454A">
                          <a:lumMod val="50000"/>
                        </a:srgbClr>
                      </a:solidFill>
                      <a:effectLst/>
                      <a:uLnTx/>
                      <a:uFillTx/>
                      <a:latin typeface="Arial" panose="020B0604020202020204"/>
                      <a:ea typeface="+mn-ea"/>
                      <a:cs typeface="+mn-cs"/>
                    </a:rPr>
                    <a:t>Campagnes Temps forts : </a:t>
                  </a:r>
                  <a:br>
                    <a:rPr kumimoji="0" lang="fr-FR" sz="1050" b="1" i="0" u="none" strike="noStrike" kern="1200" cap="none" spc="0" normalizeH="0" baseline="0" noProof="0">
                      <a:ln>
                        <a:noFill/>
                      </a:ln>
                      <a:solidFill>
                        <a:srgbClr val="3E454A"/>
                      </a:solidFill>
                      <a:effectLst/>
                      <a:uLnTx/>
                      <a:uFillTx/>
                      <a:latin typeface="Arial" panose="020B0604020202020204"/>
                      <a:ea typeface="+mn-ea"/>
                      <a:cs typeface="+mn-cs"/>
                    </a:rPr>
                  </a:br>
                  <a:r>
                    <a:rPr kumimoji="0" lang="fr-FR" sz="1050" b="0" i="0" u="none" strike="noStrike" kern="1200" cap="none" spc="0" normalizeH="0" baseline="0" noProof="0">
                      <a:ln>
                        <a:noFill/>
                      </a:ln>
                      <a:solidFill>
                        <a:srgbClr val="FFFFFF"/>
                      </a:solidFill>
                      <a:effectLst/>
                      <a:uLnTx/>
                      <a:uFillTx/>
                      <a:latin typeface="Arial" panose="020B0604020202020204"/>
                      <a:ea typeface="+mn-ea"/>
                      <a:cs typeface="+mn-cs"/>
                    </a:rPr>
                    <a:t>permet de diffuser massivement une opération commerciale via différents canaux (Facebook, Waze, SMS…) pour générer du trafic en magasin et développer son chiffre d’affaires</a:t>
                  </a:r>
                </a:p>
              </p:txBody>
            </p:sp>
          </p:grpSp>
          <p:grpSp>
            <p:nvGrpSpPr>
              <p:cNvPr id="51" name="Groupe 50">
                <a:extLst>
                  <a:ext uri="{FF2B5EF4-FFF2-40B4-BE49-F238E27FC236}">
                    <a16:creationId xmlns:a16="http://schemas.microsoft.com/office/drawing/2014/main" id="{50D7D587-F8B7-400F-9421-948D662375F5}"/>
                  </a:ext>
                </a:extLst>
              </p:cNvPr>
              <p:cNvGrpSpPr/>
              <p:nvPr/>
            </p:nvGrpSpPr>
            <p:grpSpPr>
              <a:xfrm>
                <a:off x="8072104" y="2379188"/>
                <a:ext cx="2459152" cy="1083216"/>
                <a:chOff x="5007091" y="28408"/>
                <a:chExt cx="2459152" cy="1021598"/>
              </a:xfrm>
            </p:grpSpPr>
            <p:sp>
              <p:nvSpPr>
                <p:cNvPr id="57" name="Rectangle : coins arrondis 56">
                  <a:extLst>
                    <a:ext uri="{FF2B5EF4-FFF2-40B4-BE49-F238E27FC236}">
                      <a16:creationId xmlns:a16="http://schemas.microsoft.com/office/drawing/2014/main" id="{B32F1661-66EE-485C-8878-45E774D07E4A}"/>
                    </a:ext>
                  </a:extLst>
                </p:cNvPr>
                <p:cNvSpPr/>
                <p:nvPr/>
              </p:nvSpPr>
              <p:spPr>
                <a:xfrm>
                  <a:off x="5007091" y="28408"/>
                  <a:ext cx="2459152" cy="1021598"/>
                </a:xfrm>
                <a:prstGeom prst="roundRect">
                  <a:avLst/>
                </a:pr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8" name="Rectangle : coins arrondis 4">
                  <a:extLst>
                    <a:ext uri="{FF2B5EF4-FFF2-40B4-BE49-F238E27FC236}">
                      <a16:creationId xmlns:a16="http://schemas.microsoft.com/office/drawing/2014/main" id="{80E82A75-BCEC-4994-8020-D30EC4BB4DF0}"/>
                    </a:ext>
                  </a:extLst>
                </p:cNvPr>
                <p:cNvSpPr txBox="1"/>
                <p:nvPr/>
              </p:nvSpPr>
              <p:spPr>
                <a:xfrm>
                  <a:off x="5044790" y="99693"/>
                  <a:ext cx="2359412" cy="9218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66725" rtl="0" eaLnBrk="1" fontAlgn="auto" latinLnBrk="0" hangingPunct="1">
                    <a:lnSpc>
                      <a:spcPct val="90000"/>
                    </a:lnSpc>
                    <a:spcBef>
                      <a:spcPct val="0"/>
                    </a:spcBef>
                    <a:spcAft>
                      <a:spcPct val="35000"/>
                    </a:spcAft>
                    <a:buClrTx/>
                    <a:buSzTx/>
                    <a:buFontTx/>
                    <a:buNone/>
                    <a:tabLst/>
                    <a:defRPr/>
                  </a:pPr>
                  <a:r>
                    <a:rPr kumimoji="0" lang="fr-FR" sz="1050" b="1" i="0" u="none" strike="noStrike" kern="1200" cap="none" spc="0" normalizeH="0" baseline="0" noProof="0">
                      <a:ln>
                        <a:noFill/>
                      </a:ln>
                      <a:solidFill>
                        <a:srgbClr val="3E454A">
                          <a:lumMod val="50000"/>
                        </a:srgbClr>
                      </a:solidFill>
                      <a:effectLst/>
                      <a:uLnTx/>
                      <a:uFillTx/>
                      <a:latin typeface="Arial" panose="020B0604020202020204"/>
                      <a:ea typeface="+mn-ea"/>
                      <a:cs typeface="+mn-cs"/>
                    </a:rPr>
                    <a:t>Référencement Google </a:t>
                  </a:r>
                  <a:r>
                    <a:rPr kumimoji="0" lang="fr-FR" sz="1050" b="1" i="0" u="none" strike="noStrike" kern="1200" cap="none" spc="0" normalizeH="0" baseline="0" noProof="0" err="1">
                      <a:ln>
                        <a:noFill/>
                      </a:ln>
                      <a:solidFill>
                        <a:srgbClr val="3E454A">
                          <a:lumMod val="50000"/>
                        </a:srgbClr>
                      </a:solidFill>
                      <a:effectLst/>
                      <a:uLnTx/>
                      <a:uFillTx/>
                      <a:latin typeface="Arial" panose="020B0604020202020204"/>
                      <a:ea typeface="+mn-ea"/>
                      <a:cs typeface="+mn-cs"/>
                    </a:rPr>
                    <a:t>Ads</a:t>
                  </a:r>
                  <a:r>
                    <a:rPr kumimoji="0" lang="fr-FR" sz="1050" b="1" i="0" u="none" strike="noStrike" kern="1200" cap="none" spc="0" normalizeH="0" baseline="0" noProof="0">
                      <a:ln>
                        <a:noFill/>
                      </a:ln>
                      <a:solidFill>
                        <a:srgbClr val="3E454A">
                          <a:lumMod val="50000"/>
                        </a:srgbClr>
                      </a:solidFill>
                      <a:effectLst/>
                      <a:uLnTx/>
                      <a:uFillTx/>
                      <a:latin typeface="Arial" panose="020B0604020202020204"/>
                      <a:ea typeface="+mn-ea"/>
                      <a:cs typeface="+mn-cs"/>
                    </a:rPr>
                    <a:t> : </a:t>
                  </a:r>
                  <a:r>
                    <a:rPr kumimoji="0" lang="fr-FR" sz="1050" b="0" i="0" u="none" strike="noStrike" kern="1200" cap="none" spc="0" normalizeH="0" baseline="0" noProof="0">
                      <a:ln>
                        <a:noFill/>
                      </a:ln>
                      <a:solidFill>
                        <a:srgbClr val="FFFFFF"/>
                      </a:solidFill>
                      <a:effectLst/>
                      <a:uLnTx/>
                      <a:uFillTx/>
                      <a:latin typeface="Arial" panose="020B0604020202020204"/>
                      <a:ea typeface="+mn-ea"/>
                      <a:cs typeface="+mn-cs"/>
                    </a:rPr>
                    <a:t>permet d’être trouvé facilement par les internautes recherchant une activité ou un produit, sur le premier moteur de recherches Internet en France </a:t>
                  </a:r>
                </a:p>
              </p:txBody>
            </p:sp>
          </p:grpSp>
          <p:sp>
            <p:nvSpPr>
              <p:cNvPr id="52" name="ZoneTexte 51">
                <a:extLst>
                  <a:ext uri="{FF2B5EF4-FFF2-40B4-BE49-F238E27FC236}">
                    <a16:creationId xmlns:a16="http://schemas.microsoft.com/office/drawing/2014/main" id="{53E4328A-6D43-4D61-9D78-80310F21969C}"/>
                  </a:ext>
                </a:extLst>
              </p:cNvPr>
              <p:cNvSpPr txBox="1"/>
              <p:nvPr/>
            </p:nvSpPr>
            <p:spPr>
              <a:xfrm>
                <a:off x="8788730" y="1947504"/>
                <a:ext cx="1056700" cy="4034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w="0"/>
                    <a:solidFill>
                      <a:srgbClr val="92D050"/>
                    </a:solidFill>
                    <a:effectLst>
                      <a:outerShdw blurRad="38100" dist="19050" dir="2700000" algn="tl" rotWithShape="0">
                        <a:srgbClr val="3E454A">
                          <a:alpha val="40000"/>
                        </a:srgbClr>
                      </a:outerShdw>
                    </a:effectLst>
                    <a:uLnTx/>
                    <a:uFillTx/>
                    <a:latin typeface="Arial" panose="020B0604020202020204"/>
                    <a:ea typeface="+mn-ea"/>
                    <a:cs typeface="+mn-cs"/>
                  </a:rPr>
                  <a:t>Publicité</a:t>
                </a:r>
              </a:p>
            </p:txBody>
          </p:sp>
          <p:pic>
            <p:nvPicPr>
              <p:cNvPr id="53" name="Picture 4" descr="Nouvelle étiquette Photo stock libre - Public Domain Pictures">
                <a:extLst>
                  <a:ext uri="{FF2B5EF4-FFF2-40B4-BE49-F238E27FC236}">
                    <a16:creationId xmlns:a16="http://schemas.microsoft.com/office/drawing/2014/main" id="{1D5FD324-21A5-47FB-891F-470438F5FCE7}"/>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2226" t="9584" r="24511" b="12915"/>
              <a:stretch/>
            </p:blipFill>
            <p:spPr bwMode="auto">
              <a:xfrm>
                <a:off x="10264661" y="2323143"/>
                <a:ext cx="311278" cy="303130"/>
              </a:xfrm>
              <a:prstGeom prst="ellipse">
                <a:avLst/>
              </a:prstGeom>
              <a:noFill/>
              <a:extLst>
                <a:ext uri="{909E8E84-426E-40DD-AFC4-6F175D3DCCD1}">
                  <a14:hiddenFill xmlns:a14="http://schemas.microsoft.com/office/drawing/2010/main">
                    <a:solidFill>
                      <a:srgbClr val="FFFFFF"/>
                    </a:solidFill>
                  </a14:hiddenFill>
                </a:ext>
              </a:extLst>
            </p:spPr>
          </p:pic>
          <p:pic>
            <p:nvPicPr>
              <p:cNvPr id="54" name="Picture 4" descr="Nouvelle étiquette Photo stock libre - Public Domain Pictures">
                <a:extLst>
                  <a:ext uri="{FF2B5EF4-FFF2-40B4-BE49-F238E27FC236}">
                    <a16:creationId xmlns:a16="http://schemas.microsoft.com/office/drawing/2014/main" id="{6D2C2115-0DE5-4A57-A05E-B801409CDB87}"/>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2226" t="9584" r="24511" b="12915"/>
              <a:stretch/>
            </p:blipFill>
            <p:spPr bwMode="auto">
              <a:xfrm>
                <a:off x="10245197" y="3483819"/>
                <a:ext cx="311278" cy="303130"/>
              </a:xfrm>
              <a:prstGeom prst="ellipse">
                <a:avLst/>
              </a:prstGeom>
              <a:noFill/>
              <a:extLst>
                <a:ext uri="{909E8E84-426E-40DD-AFC4-6F175D3DCCD1}">
                  <a14:hiddenFill xmlns:a14="http://schemas.microsoft.com/office/drawing/2010/main">
                    <a:solidFill>
                      <a:srgbClr val="FFFFFF"/>
                    </a:solidFill>
                  </a14:hiddenFill>
                </a:ext>
              </a:extLst>
            </p:spPr>
          </p:pic>
          <p:sp>
            <p:nvSpPr>
              <p:cNvPr id="55" name="Rectangle 54">
                <a:extLst>
                  <a:ext uri="{FF2B5EF4-FFF2-40B4-BE49-F238E27FC236}">
                    <a16:creationId xmlns:a16="http://schemas.microsoft.com/office/drawing/2014/main" id="{0CEFAFAC-4E29-4CA8-AB64-EAEBF7D3B858}"/>
                  </a:ext>
                </a:extLst>
              </p:cNvPr>
              <p:cNvSpPr/>
              <p:nvPr/>
            </p:nvSpPr>
            <p:spPr>
              <a:xfrm rot="16200000">
                <a:off x="7301455" y="2705693"/>
                <a:ext cx="1105915" cy="402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3E454A"/>
                    </a:solidFill>
                    <a:effectLst/>
                    <a:uLnTx/>
                    <a:uFillTx/>
                    <a:latin typeface="Arial" panose="020B0604020202020204"/>
                    <a:ea typeface="+mn-ea"/>
                    <a:cs typeface="+mn-cs"/>
                  </a:rPr>
                  <a:t>299€ + Abo mensuel (à partir de 350€) </a:t>
                </a:r>
              </a:p>
            </p:txBody>
          </p:sp>
          <p:sp>
            <p:nvSpPr>
              <p:cNvPr id="56" name="Rectangle 55">
                <a:extLst>
                  <a:ext uri="{FF2B5EF4-FFF2-40B4-BE49-F238E27FC236}">
                    <a16:creationId xmlns:a16="http://schemas.microsoft.com/office/drawing/2014/main" id="{488B27A2-8E84-48FF-BAF5-BA31A9EA6E24}"/>
                  </a:ext>
                </a:extLst>
              </p:cNvPr>
              <p:cNvSpPr/>
              <p:nvPr/>
            </p:nvSpPr>
            <p:spPr>
              <a:xfrm rot="16200000">
                <a:off x="7301454" y="3871928"/>
                <a:ext cx="1105915" cy="402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3E454A"/>
                    </a:solidFill>
                    <a:effectLst/>
                    <a:uLnTx/>
                    <a:uFillTx/>
                    <a:latin typeface="Arial" panose="020B0604020202020204"/>
                    <a:ea typeface="+mn-ea"/>
                    <a:cs typeface="+mn-cs"/>
                  </a:rPr>
                  <a:t>A partir de 750€/parution</a:t>
                </a:r>
              </a:p>
            </p:txBody>
          </p:sp>
        </p:grpSp>
      </p:grpSp>
      <p:sp>
        <p:nvSpPr>
          <p:cNvPr id="100" name="ZoneTexte 99">
            <a:extLst>
              <a:ext uri="{FF2B5EF4-FFF2-40B4-BE49-F238E27FC236}">
                <a16:creationId xmlns:a16="http://schemas.microsoft.com/office/drawing/2014/main" id="{43C8E004-EF50-46A3-8FE3-EFD14C6CFDB7}"/>
              </a:ext>
            </a:extLst>
          </p:cNvPr>
          <p:cNvSpPr txBox="1"/>
          <p:nvPr/>
        </p:nvSpPr>
        <p:spPr>
          <a:xfrm>
            <a:off x="932673" y="6263472"/>
            <a:ext cx="1963999"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a:ln>
                  <a:noFill/>
                </a:ln>
                <a:solidFill>
                  <a:srgbClr val="3E454A"/>
                </a:solidFill>
                <a:effectLst/>
                <a:uLnTx/>
                <a:uFillTx/>
                <a:latin typeface="Arial" panose="020B0604020202020204"/>
                <a:ea typeface="+mn-ea"/>
                <a:cs typeface="+mn-cs"/>
              </a:rPr>
              <a:t>*incluant le Pack Lancement</a:t>
            </a:r>
          </a:p>
        </p:txBody>
      </p:sp>
      <p:sp>
        <p:nvSpPr>
          <p:cNvPr id="101" name="Espace réservé du texte 7">
            <a:extLst>
              <a:ext uri="{FF2B5EF4-FFF2-40B4-BE49-F238E27FC236}">
                <a16:creationId xmlns:a16="http://schemas.microsoft.com/office/drawing/2014/main" id="{0B11182B-05B0-4BE4-8556-82466A8D33FC}"/>
              </a:ext>
            </a:extLst>
          </p:cNvPr>
          <p:cNvSpPr txBox="1">
            <a:spLocks/>
          </p:cNvSpPr>
          <p:nvPr/>
        </p:nvSpPr>
        <p:spPr>
          <a:xfrm>
            <a:off x="642581" y="1081982"/>
            <a:ext cx="10876992" cy="469375"/>
          </a:xfrm>
          <a:prstGeom prst="rect">
            <a:avLst/>
          </a:prstGeom>
        </p:spPr>
        <p:txBody>
          <a:bodyPr>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1500"/>
              </a:spcBef>
              <a:spcAft>
                <a:spcPts val="0"/>
              </a:spcAft>
              <a:buClr>
                <a:srgbClr val="C00000"/>
              </a:buClr>
              <a:buSzTx/>
              <a:buFont typeface="Wingdings" panose="05000000000000000000" pitchFamily="2" charset="2"/>
              <a:buChar char="q"/>
              <a:tabLst/>
              <a:defRPr/>
            </a:pPr>
            <a:r>
              <a:rPr kumimoji="0" lang="fr-FR" sz="1400" i="0" u="none" strike="noStrike" kern="1200" cap="none" spc="0" normalizeH="0" baseline="0" noProof="0">
                <a:ln>
                  <a:noFill/>
                </a:ln>
                <a:solidFill>
                  <a:srgbClr val="3E454A"/>
                </a:solidFill>
                <a:effectLst/>
                <a:uLnTx/>
                <a:uFillTx/>
                <a:latin typeface="Arial" panose="020B0604020202020204"/>
                <a:ea typeface="+mn-ea"/>
                <a:cs typeface="+mn-cs"/>
              </a:rPr>
              <a:t>Accompagnement par </a:t>
            </a:r>
            <a:r>
              <a:rPr kumimoji="0" lang="fr-FR" sz="1400" i="0" u="none" strike="noStrike" kern="1200" cap="none" spc="0" normalizeH="0" baseline="0" noProof="0" err="1">
                <a:ln>
                  <a:noFill/>
                </a:ln>
                <a:solidFill>
                  <a:srgbClr val="3E454A"/>
                </a:solidFill>
                <a:effectLst/>
                <a:uLnTx/>
                <a:uFillTx/>
                <a:latin typeface="Arial" panose="020B0604020202020204"/>
                <a:ea typeface="+mn-ea"/>
                <a:cs typeface="+mn-cs"/>
              </a:rPr>
              <a:t>Regicom</a:t>
            </a:r>
            <a:r>
              <a:rPr kumimoji="0" lang="fr-FR" sz="1400" i="0" u="none" strike="noStrike" kern="1200" cap="none" spc="0" normalizeH="0" baseline="0" noProof="0">
                <a:ln>
                  <a:noFill/>
                </a:ln>
                <a:solidFill>
                  <a:srgbClr val="3E454A"/>
                </a:solidFill>
                <a:effectLst/>
                <a:uLnTx/>
                <a:uFillTx/>
                <a:latin typeface="Arial" panose="020B0604020202020204"/>
                <a:ea typeface="+mn-ea"/>
                <a:cs typeface="+mn-cs"/>
              </a:rPr>
              <a:t> sur des offres et services autour de 3 besoins clients : </a:t>
            </a:r>
          </a:p>
        </p:txBody>
      </p:sp>
      <p:sp>
        <p:nvSpPr>
          <p:cNvPr id="2" name="ZoneTexte 1">
            <a:extLst>
              <a:ext uri="{FF2B5EF4-FFF2-40B4-BE49-F238E27FC236}">
                <a16:creationId xmlns:a16="http://schemas.microsoft.com/office/drawing/2014/main" id="{37A27750-0DD0-468C-9F24-5AA09469DEA5}"/>
              </a:ext>
            </a:extLst>
          </p:cNvPr>
          <p:cNvSpPr txBox="1"/>
          <p:nvPr/>
        </p:nvSpPr>
        <p:spPr>
          <a:xfrm>
            <a:off x="10510215" y="2102240"/>
            <a:ext cx="1493876" cy="3046988"/>
          </a:xfrm>
          <a:prstGeom prst="rect">
            <a:avLst/>
          </a:prstGeom>
          <a:noFill/>
          <a:ln w="28575">
            <a:solidFill>
              <a:srgbClr val="C00000"/>
            </a:solidFill>
          </a:ln>
        </p:spPr>
        <p:txBody>
          <a:bodyPr wrap="square" rtlCol="0">
            <a:spAutoFit/>
          </a:bodyPr>
          <a:lstStyle/>
          <a:p>
            <a:r>
              <a:rPr lang="fr-FR" sz="1600" dirty="0"/>
              <a:t>Les tarifs donnés ici sont purement indicatifs. </a:t>
            </a:r>
          </a:p>
          <a:p>
            <a:r>
              <a:rPr lang="fr-FR" sz="1600" b="1" dirty="0"/>
              <a:t>Ne les communiquez pas au client.</a:t>
            </a:r>
          </a:p>
          <a:p>
            <a:r>
              <a:rPr lang="fr-FR" sz="1600" dirty="0"/>
              <a:t>Il appartient à l’expert de REGICOM de vendre son offre et le tarif de cette offre. </a:t>
            </a:r>
          </a:p>
        </p:txBody>
      </p:sp>
      <p:pic>
        <p:nvPicPr>
          <p:cNvPr id="4" name="Image 3">
            <a:extLst>
              <a:ext uri="{FF2B5EF4-FFF2-40B4-BE49-F238E27FC236}">
                <a16:creationId xmlns:a16="http://schemas.microsoft.com/office/drawing/2014/main" id="{D60D5462-E251-4ACB-9147-E68548F04C0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851896" y="1276357"/>
            <a:ext cx="810514" cy="709200"/>
          </a:xfrm>
          <a:prstGeom prst="rect">
            <a:avLst/>
          </a:prstGeom>
        </p:spPr>
      </p:pic>
    </p:spTree>
    <p:extLst>
      <p:ext uri="{BB962C8B-B14F-4D97-AF65-F5344CB8AC3E}">
        <p14:creationId xmlns:p14="http://schemas.microsoft.com/office/powerpoint/2010/main" val="3062591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801823" y="390665"/>
            <a:ext cx="10354034"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LES + de l’offre iz e-commerce pour nos clients professionnels</a:t>
            </a:r>
            <a:endParaRPr lang="fr-FR" sz="2000" spc="30">
              <a:latin typeface="Montserrat Black" panose="00000A00000000000000" pitchFamily="2" charset="0"/>
            </a:endParaRPr>
          </a:p>
        </p:txBody>
      </p:sp>
      <p:sp>
        <p:nvSpPr>
          <p:cNvPr id="26" name="Espace réservé du texte 1">
            <a:extLst>
              <a:ext uri="{FF2B5EF4-FFF2-40B4-BE49-F238E27FC236}">
                <a16:creationId xmlns:a16="http://schemas.microsoft.com/office/drawing/2014/main" id="{D2207B30-2E63-4B4D-9A43-33D17A574BD1}"/>
              </a:ext>
            </a:extLst>
          </p:cNvPr>
          <p:cNvSpPr txBox="1">
            <a:spLocks/>
          </p:cNvSpPr>
          <p:nvPr/>
        </p:nvSpPr>
        <p:spPr>
          <a:xfrm>
            <a:off x="632382" y="2506102"/>
            <a:ext cx="10800000" cy="917119"/>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anose="05000000000000000000" pitchFamily="2" charset="2"/>
              <a:buChar char="q"/>
            </a:pPr>
            <a:r>
              <a:rPr lang="fr-FR" sz="1600" b="1">
                <a:latin typeface="Arial" panose="020B0604020202020204" pitchFamily="34" charset="0"/>
                <a:cs typeface="Arial" panose="020B0604020202020204" pitchFamily="34" charset="0"/>
              </a:rPr>
              <a:t>Pack Lancement (pour la création de site e-commerce, Click&amp;Collect et vitrine) : </a:t>
            </a:r>
          </a:p>
          <a:p>
            <a:pPr marL="465750" lvl="2" indent="-285750">
              <a:buClrTx/>
              <a:buFont typeface="Wingdings" panose="05000000000000000000" pitchFamily="2" charset="2"/>
              <a:buChar char="§"/>
            </a:pPr>
            <a:r>
              <a:rPr lang="fr-FR" sz="1400">
                <a:solidFill>
                  <a:srgbClr val="3E454A"/>
                </a:solidFill>
                <a:latin typeface="Arial" panose="020B0604020202020204" pitchFamily="34" charset="0"/>
                <a:cs typeface="Arial" panose="020B0604020202020204" pitchFamily="34" charset="0"/>
              </a:rPr>
              <a:t>Accompagnement privilégié pendant les 3 premiers mois après la mise en ligne du site sur les thématiques de référencement, optimisation, rédaction de pages supplémentaires, création de newsletters, …</a:t>
            </a:r>
          </a:p>
          <a:p>
            <a:endParaRPr lang="fr-FR" sz="1400"/>
          </a:p>
        </p:txBody>
      </p:sp>
      <p:sp>
        <p:nvSpPr>
          <p:cNvPr id="27" name="Flèche droite 42">
            <a:extLst>
              <a:ext uri="{FF2B5EF4-FFF2-40B4-BE49-F238E27FC236}">
                <a16:creationId xmlns:a16="http://schemas.microsoft.com/office/drawing/2014/main" id="{075828A1-CD94-47B7-9DEC-4257ED3FD127}"/>
              </a:ext>
            </a:extLst>
          </p:cNvPr>
          <p:cNvSpPr/>
          <p:nvPr/>
        </p:nvSpPr>
        <p:spPr>
          <a:xfrm>
            <a:off x="1904325" y="4283874"/>
            <a:ext cx="8754623" cy="66578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28" name="Connecteur droit 27">
            <a:extLst>
              <a:ext uri="{FF2B5EF4-FFF2-40B4-BE49-F238E27FC236}">
                <a16:creationId xmlns:a16="http://schemas.microsoft.com/office/drawing/2014/main" id="{24913875-DA00-4C52-B307-3D8E5AB64C41}"/>
              </a:ext>
            </a:extLst>
          </p:cNvPr>
          <p:cNvCxnSpPr>
            <a:cxnSpLocks/>
          </p:cNvCxnSpPr>
          <p:nvPr/>
        </p:nvCxnSpPr>
        <p:spPr>
          <a:xfrm>
            <a:off x="3205393" y="4270975"/>
            <a:ext cx="0" cy="733556"/>
          </a:xfrm>
          <a:prstGeom prst="line">
            <a:avLst/>
          </a:prstGeom>
          <a:ln>
            <a:solidFill>
              <a:srgbClr val="003E52"/>
            </a:solidFill>
            <a:prstDash val="dash"/>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FEA877D1-EB3F-42D5-AE74-A487C8F93340}"/>
              </a:ext>
            </a:extLst>
          </p:cNvPr>
          <p:cNvSpPr txBox="1"/>
          <p:nvPr/>
        </p:nvSpPr>
        <p:spPr>
          <a:xfrm>
            <a:off x="2858985" y="5094741"/>
            <a:ext cx="660777" cy="243785"/>
          </a:xfrm>
          <a:prstGeom prst="rect">
            <a:avLst/>
          </a:prstGeom>
          <a:solidFill>
            <a:schemeClr val="bg2">
              <a:lumMod val="20000"/>
              <a:lumOff val="80000"/>
            </a:schemeClr>
          </a:solidFill>
          <a:ln>
            <a:solidFill>
              <a:schemeClr val="bg2">
                <a:lumMod val="20000"/>
                <a:lumOff val="80000"/>
              </a:schemeClr>
            </a:solidFill>
            <a:prstDash val="solid"/>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84" b="1" i="0" u="none" strike="noStrike" kern="1200" cap="none" spc="0" normalizeH="0" baseline="0" noProof="0">
                <a:ln>
                  <a:noFill/>
                </a:ln>
                <a:solidFill>
                  <a:srgbClr val="3E454A"/>
                </a:solidFill>
                <a:effectLst/>
                <a:uLnTx/>
                <a:uFillTx/>
                <a:latin typeface="Calibri" panose="020F0502020204030204" pitchFamily="34" charset="0"/>
                <a:ea typeface="+mn-ea"/>
                <a:cs typeface="Calibri" panose="020F0502020204030204" pitchFamily="34" charset="0"/>
              </a:rPr>
              <a:t>RDV 1</a:t>
            </a:r>
          </a:p>
        </p:txBody>
      </p:sp>
      <p:pic>
        <p:nvPicPr>
          <p:cNvPr id="30" name="Image 29">
            <a:extLst>
              <a:ext uri="{FF2B5EF4-FFF2-40B4-BE49-F238E27FC236}">
                <a16:creationId xmlns:a16="http://schemas.microsoft.com/office/drawing/2014/main" id="{3713598E-6E63-47BA-86F3-02482AD15C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6987" y="3565333"/>
            <a:ext cx="314194" cy="321952"/>
          </a:xfrm>
          <a:prstGeom prst="rect">
            <a:avLst/>
          </a:prstGeom>
        </p:spPr>
      </p:pic>
      <p:sp>
        <p:nvSpPr>
          <p:cNvPr id="31" name="ZoneTexte 30">
            <a:extLst>
              <a:ext uri="{FF2B5EF4-FFF2-40B4-BE49-F238E27FC236}">
                <a16:creationId xmlns:a16="http://schemas.microsoft.com/office/drawing/2014/main" id="{3CD73BF9-9DFC-4F33-9E86-C5710159F00B}"/>
              </a:ext>
            </a:extLst>
          </p:cNvPr>
          <p:cNvSpPr txBox="1"/>
          <p:nvPr/>
        </p:nvSpPr>
        <p:spPr>
          <a:xfrm>
            <a:off x="2522899" y="3887285"/>
            <a:ext cx="1368000" cy="395236"/>
          </a:xfrm>
          <a:prstGeom prst="rect">
            <a:avLst/>
          </a:prstGeom>
          <a:noFill/>
          <a:ln>
            <a:noFill/>
            <a:prstDash val="solid"/>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84" b="0" i="0" u="none" strike="noStrike" kern="1200" cap="none" spc="0" normalizeH="0" baseline="0" noProof="0">
                <a:ln>
                  <a:noFill/>
                </a:ln>
                <a:solidFill>
                  <a:srgbClr val="3E454A"/>
                </a:solidFill>
                <a:effectLst/>
                <a:uLnTx/>
                <a:uFillTx/>
                <a:latin typeface="Calibri" panose="020F0502020204030204" pitchFamily="34" charset="0"/>
                <a:ea typeface="+mn-ea"/>
                <a:cs typeface="Calibri" panose="020F0502020204030204" pitchFamily="34" charset="0"/>
              </a:rPr>
              <a:t>Coach digital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84" b="0" i="1" u="none" strike="noStrike" kern="1200" cap="none" spc="0" normalizeH="0" baseline="0" noProof="0">
                <a:ln>
                  <a:noFill/>
                </a:ln>
                <a:solidFill>
                  <a:srgbClr val="C30F0F"/>
                </a:solidFill>
                <a:effectLst/>
                <a:uLnTx/>
                <a:uFillTx/>
                <a:latin typeface="Calibri" panose="020F0502020204030204" pitchFamily="34" charset="0"/>
                <a:ea typeface="+mn-ea"/>
                <a:cs typeface="Calibri" panose="020F0502020204030204" pitchFamily="34" charset="0"/>
              </a:rPr>
              <a:t>Appel sortant </a:t>
            </a:r>
          </a:p>
        </p:txBody>
      </p:sp>
      <p:sp>
        <p:nvSpPr>
          <p:cNvPr id="32" name="ZoneTexte 31">
            <a:extLst>
              <a:ext uri="{FF2B5EF4-FFF2-40B4-BE49-F238E27FC236}">
                <a16:creationId xmlns:a16="http://schemas.microsoft.com/office/drawing/2014/main" id="{FB9A3DCC-3FAC-4C02-8B95-C8D778D3ADFE}"/>
              </a:ext>
            </a:extLst>
          </p:cNvPr>
          <p:cNvSpPr txBox="1"/>
          <p:nvPr/>
        </p:nvSpPr>
        <p:spPr>
          <a:xfrm>
            <a:off x="5951247" y="5092258"/>
            <a:ext cx="660777" cy="243785"/>
          </a:xfrm>
          <a:prstGeom prst="rect">
            <a:avLst/>
          </a:prstGeom>
          <a:solidFill>
            <a:schemeClr val="bg2">
              <a:lumMod val="20000"/>
              <a:lumOff val="80000"/>
            </a:schemeClr>
          </a:solidFill>
          <a:ln>
            <a:solidFill>
              <a:schemeClr val="bg2">
                <a:lumMod val="20000"/>
                <a:lumOff val="80000"/>
              </a:schemeClr>
            </a:solidFill>
            <a:prstDash val="solid"/>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84" b="1" i="0" u="none" strike="noStrike" kern="1200" cap="none" spc="0" normalizeH="0" baseline="0" noProof="0">
                <a:ln>
                  <a:noFill/>
                </a:ln>
                <a:solidFill>
                  <a:srgbClr val="3E454A"/>
                </a:solidFill>
                <a:effectLst/>
                <a:uLnTx/>
                <a:uFillTx/>
                <a:latin typeface="Calibri" panose="020F0502020204030204" pitchFamily="34" charset="0"/>
                <a:ea typeface="+mn-ea"/>
                <a:cs typeface="Calibri" panose="020F0502020204030204" pitchFamily="34" charset="0"/>
              </a:rPr>
              <a:t>RDV 2</a:t>
            </a:r>
          </a:p>
        </p:txBody>
      </p:sp>
      <p:pic>
        <p:nvPicPr>
          <p:cNvPr id="33" name="Image 32">
            <a:extLst>
              <a:ext uri="{FF2B5EF4-FFF2-40B4-BE49-F238E27FC236}">
                <a16:creationId xmlns:a16="http://schemas.microsoft.com/office/drawing/2014/main" id="{0C913926-0092-4703-BD76-E84BA096BE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1724" y="3523095"/>
            <a:ext cx="314194" cy="321952"/>
          </a:xfrm>
          <a:prstGeom prst="rect">
            <a:avLst/>
          </a:prstGeom>
        </p:spPr>
      </p:pic>
      <p:sp>
        <p:nvSpPr>
          <p:cNvPr id="34" name="ZoneTexte 33">
            <a:extLst>
              <a:ext uri="{FF2B5EF4-FFF2-40B4-BE49-F238E27FC236}">
                <a16:creationId xmlns:a16="http://schemas.microsoft.com/office/drawing/2014/main" id="{ED8642C2-9354-49B8-A5A5-F60BCEE58020}"/>
              </a:ext>
            </a:extLst>
          </p:cNvPr>
          <p:cNvSpPr txBox="1"/>
          <p:nvPr/>
        </p:nvSpPr>
        <p:spPr>
          <a:xfrm>
            <a:off x="5597636" y="3845047"/>
            <a:ext cx="1368000" cy="395236"/>
          </a:xfrm>
          <a:prstGeom prst="rect">
            <a:avLst/>
          </a:prstGeom>
          <a:noFill/>
          <a:ln>
            <a:noFill/>
            <a:prstDash val="solid"/>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84" b="0" i="0" u="none" strike="noStrike" kern="1200" cap="none" spc="0" normalizeH="0" baseline="0" noProof="0">
                <a:ln>
                  <a:noFill/>
                </a:ln>
                <a:solidFill>
                  <a:srgbClr val="3E454A"/>
                </a:solidFill>
                <a:effectLst/>
                <a:uLnTx/>
                <a:uFillTx/>
                <a:latin typeface="Calibri" panose="020F0502020204030204" pitchFamily="34" charset="0"/>
                <a:ea typeface="+mn-ea"/>
                <a:cs typeface="Calibri" panose="020F0502020204030204" pitchFamily="34" charset="0"/>
              </a:rPr>
              <a:t>Coach digital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84" b="0" i="1" u="none" strike="noStrike" kern="1200" cap="none" spc="0" normalizeH="0" baseline="0" noProof="0">
                <a:ln>
                  <a:noFill/>
                </a:ln>
                <a:solidFill>
                  <a:srgbClr val="C30F0F"/>
                </a:solidFill>
                <a:effectLst/>
                <a:uLnTx/>
                <a:uFillTx/>
                <a:latin typeface="Calibri" panose="020F0502020204030204" pitchFamily="34" charset="0"/>
                <a:ea typeface="+mn-ea"/>
                <a:cs typeface="Calibri" panose="020F0502020204030204" pitchFamily="34" charset="0"/>
              </a:rPr>
              <a:t>Appel sortant </a:t>
            </a:r>
          </a:p>
        </p:txBody>
      </p:sp>
      <p:sp>
        <p:nvSpPr>
          <p:cNvPr id="35" name="ZoneTexte 34">
            <a:extLst>
              <a:ext uri="{FF2B5EF4-FFF2-40B4-BE49-F238E27FC236}">
                <a16:creationId xmlns:a16="http://schemas.microsoft.com/office/drawing/2014/main" id="{19D2D8E6-5FB0-4C01-BA76-1BE73C13429F}"/>
              </a:ext>
            </a:extLst>
          </p:cNvPr>
          <p:cNvSpPr txBox="1"/>
          <p:nvPr/>
        </p:nvSpPr>
        <p:spPr>
          <a:xfrm>
            <a:off x="8920200" y="5092343"/>
            <a:ext cx="660777" cy="243785"/>
          </a:xfrm>
          <a:prstGeom prst="rect">
            <a:avLst/>
          </a:prstGeom>
          <a:solidFill>
            <a:schemeClr val="bg2">
              <a:lumMod val="20000"/>
              <a:lumOff val="80000"/>
            </a:schemeClr>
          </a:solidFill>
          <a:ln>
            <a:solidFill>
              <a:schemeClr val="bg2">
                <a:lumMod val="20000"/>
                <a:lumOff val="80000"/>
              </a:schemeClr>
            </a:solidFill>
            <a:prstDash val="solid"/>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84" b="1" i="0" u="none" strike="noStrike" kern="1200" cap="none" spc="0" normalizeH="0" baseline="0" noProof="0">
                <a:ln>
                  <a:noFill/>
                </a:ln>
                <a:solidFill>
                  <a:srgbClr val="3E454A"/>
                </a:solidFill>
                <a:effectLst/>
                <a:uLnTx/>
                <a:uFillTx/>
                <a:latin typeface="Calibri" panose="020F0502020204030204" pitchFamily="34" charset="0"/>
                <a:ea typeface="+mn-ea"/>
                <a:cs typeface="Calibri" panose="020F0502020204030204" pitchFamily="34" charset="0"/>
              </a:rPr>
              <a:t>RDV 3</a:t>
            </a:r>
          </a:p>
        </p:txBody>
      </p:sp>
      <p:pic>
        <p:nvPicPr>
          <p:cNvPr id="36" name="Image 35">
            <a:extLst>
              <a:ext uri="{FF2B5EF4-FFF2-40B4-BE49-F238E27FC236}">
                <a16:creationId xmlns:a16="http://schemas.microsoft.com/office/drawing/2014/main" id="{97986D39-2367-4BD4-B31C-EC95CC1B0F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85483" y="3523095"/>
            <a:ext cx="314194" cy="321952"/>
          </a:xfrm>
          <a:prstGeom prst="rect">
            <a:avLst/>
          </a:prstGeom>
        </p:spPr>
      </p:pic>
      <p:sp>
        <p:nvSpPr>
          <p:cNvPr id="37" name="ZoneTexte 36">
            <a:extLst>
              <a:ext uri="{FF2B5EF4-FFF2-40B4-BE49-F238E27FC236}">
                <a16:creationId xmlns:a16="http://schemas.microsoft.com/office/drawing/2014/main" id="{ECB5B142-054E-480E-A55B-F6A2B78E024A}"/>
              </a:ext>
            </a:extLst>
          </p:cNvPr>
          <p:cNvSpPr txBox="1"/>
          <p:nvPr/>
        </p:nvSpPr>
        <p:spPr>
          <a:xfrm>
            <a:off x="8541395" y="3845047"/>
            <a:ext cx="1368000" cy="395236"/>
          </a:xfrm>
          <a:prstGeom prst="rect">
            <a:avLst/>
          </a:prstGeom>
          <a:noFill/>
          <a:ln>
            <a:noFill/>
            <a:prstDash val="solid"/>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84" b="0" i="0" u="none" strike="noStrike" kern="1200" cap="none" spc="0" normalizeH="0" baseline="0" noProof="0">
                <a:ln>
                  <a:noFill/>
                </a:ln>
                <a:solidFill>
                  <a:srgbClr val="3E454A"/>
                </a:solidFill>
                <a:effectLst/>
                <a:uLnTx/>
                <a:uFillTx/>
                <a:latin typeface="Calibri" panose="020F0502020204030204" pitchFamily="34" charset="0"/>
                <a:ea typeface="+mn-ea"/>
                <a:cs typeface="Calibri" panose="020F0502020204030204" pitchFamily="34" charset="0"/>
              </a:rPr>
              <a:t>Coach digital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84" b="0" i="1" u="none" strike="noStrike" kern="1200" cap="none" spc="0" normalizeH="0" baseline="0" noProof="0">
                <a:ln>
                  <a:noFill/>
                </a:ln>
                <a:solidFill>
                  <a:srgbClr val="C30F0F"/>
                </a:solidFill>
                <a:effectLst/>
                <a:uLnTx/>
                <a:uFillTx/>
                <a:latin typeface="Calibri" panose="020F0502020204030204" pitchFamily="34" charset="0"/>
                <a:ea typeface="+mn-ea"/>
                <a:cs typeface="Calibri" panose="020F0502020204030204" pitchFamily="34" charset="0"/>
              </a:rPr>
              <a:t>Appel sortant </a:t>
            </a:r>
          </a:p>
        </p:txBody>
      </p:sp>
      <p:pic>
        <p:nvPicPr>
          <p:cNvPr id="38" name="Picture 2" descr="Résultat de recherche d'images pour &quot;chronometre picto&quot;">
            <a:extLst>
              <a:ext uri="{FF2B5EF4-FFF2-40B4-BE49-F238E27FC236}">
                <a16:creationId xmlns:a16="http://schemas.microsoft.com/office/drawing/2014/main" id="{7C3F7279-0D78-4474-9C2B-C68B5273DD50}"/>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69228" y="3976350"/>
            <a:ext cx="449023" cy="430313"/>
          </a:xfrm>
          <a:prstGeom prst="rect">
            <a:avLst/>
          </a:prstGeom>
          <a:noFill/>
          <a:extLst>
            <a:ext uri="{909E8E84-426E-40DD-AFC4-6F175D3DCCD1}">
              <a14:hiddenFill xmlns:a14="http://schemas.microsoft.com/office/drawing/2010/main">
                <a:solidFill>
                  <a:srgbClr val="FFFFFF"/>
                </a:solidFill>
              </a14:hiddenFill>
            </a:ext>
          </a:extLst>
        </p:spPr>
      </p:pic>
      <p:sp>
        <p:nvSpPr>
          <p:cNvPr id="39" name="ZoneTexte 38">
            <a:extLst>
              <a:ext uri="{FF2B5EF4-FFF2-40B4-BE49-F238E27FC236}">
                <a16:creationId xmlns:a16="http://schemas.microsoft.com/office/drawing/2014/main" id="{9FAE5E7E-B9C8-452B-BEF3-1FE40F58E085}"/>
              </a:ext>
            </a:extLst>
          </p:cNvPr>
          <p:cNvSpPr txBox="1"/>
          <p:nvPr/>
        </p:nvSpPr>
        <p:spPr>
          <a:xfrm>
            <a:off x="8943006" y="4758310"/>
            <a:ext cx="1701469"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3E454A"/>
                </a:solidFill>
                <a:effectLst/>
                <a:uLnTx/>
                <a:uFillTx/>
                <a:latin typeface="Calibri" panose="020F0502020204030204" pitchFamily="34" charset="0"/>
                <a:ea typeface="+mn-ea"/>
                <a:cs typeface="Calibri" panose="020F0502020204030204" pitchFamily="34" charset="0"/>
              </a:rPr>
              <a:t>M+3</a:t>
            </a:r>
          </a:p>
        </p:txBody>
      </p:sp>
      <p:pic>
        <p:nvPicPr>
          <p:cNvPr id="40" name="Picture 2" descr="Résultat de recherche d'images pour &quot;chronometre picto&quot;">
            <a:extLst>
              <a:ext uri="{FF2B5EF4-FFF2-40B4-BE49-F238E27FC236}">
                <a16:creationId xmlns:a16="http://schemas.microsoft.com/office/drawing/2014/main" id="{9D7282A6-05D7-4BFF-8AFD-551A7EAFD1E9}"/>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04325" y="3976350"/>
            <a:ext cx="449023" cy="430313"/>
          </a:xfrm>
          <a:prstGeom prst="rect">
            <a:avLst/>
          </a:prstGeom>
          <a:noFill/>
          <a:extLst>
            <a:ext uri="{909E8E84-426E-40DD-AFC4-6F175D3DCCD1}">
              <a14:hiddenFill xmlns:a14="http://schemas.microsoft.com/office/drawing/2010/main">
                <a:solidFill>
                  <a:srgbClr val="FFFFFF"/>
                </a:solidFill>
              </a14:hiddenFill>
            </a:ext>
          </a:extLst>
        </p:spPr>
      </p:pic>
      <p:sp>
        <p:nvSpPr>
          <p:cNvPr id="41" name="ZoneTexte 40">
            <a:extLst>
              <a:ext uri="{FF2B5EF4-FFF2-40B4-BE49-F238E27FC236}">
                <a16:creationId xmlns:a16="http://schemas.microsoft.com/office/drawing/2014/main" id="{C4DE8E83-7F29-4953-9599-A54374601D88}"/>
              </a:ext>
            </a:extLst>
          </p:cNvPr>
          <p:cNvSpPr txBox="1"/>
          <p:nvPr/>
        </p:nvSpPr>
        <p:spPr>
          <a:xfrm>
            <a:off x="1322711" y="4839445"/>
            <a:ext cx="1701469"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3E454A"/>
                </a:solidFill>
                <a:effectLst/>
                <a:uLnTx/>
                <a:uFillTx/>
                <a:latin typeface="Calibri" panose="020F0502020204030204" pitchFamily="34" charset="0"/>
                <a:ea typeface="+mn-ea"/>
                <a:cs typeface="Calibri" panose="020F0502020204030204" pitchFamily="34" charset="0"/>
              </a:rPr>
              <a:t>Mise en ligne</a:t>
            </a:r>
          </a:p>
        </p:txBody>
      </p:sp>
      <p:cxnSp>
        <p:nvCxnSpPr>
          <p:cNvPr id="42" name="Connecteur droit 41">
            <a:extLst>
              <a:ext uri="{FF2B5EF4-FFF2-40B4-BE49-F238E27FC236}">
                <a16:creationId xmlns:a16="http://schemas.microsoft.com/office/drawing/2014/main" id="{95202000-CFB4-4239-930B-9D7D968DC08C}"/>
              </a:ext>
            </a:extLst>
          </p:cNvPr>
          <p:cNvCxnSpPr>
            <a:cxnSpLocks/>
          </p:cNvCxnSpPr>
          <p:nvPr/>
        </p:nvCxnSpPr>
        <p:spPr>
          <a:xfrm>
            <a:off x="6281636" y="4283874"/>
            <a:ext cx="0" cy="703560"/>
          </a:xfrm>
          <a:prstGeom prst="line">
            <a:avLst/>
          </a:prstGeom>
          <a:ln>
            <a:solidFill>
              <a:srgbClr val="003E52"/>
            </a:solidFill>
            <a:prstDash val="dash"/>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976BD371-9751-4AF2-8EFF-87DEE65D4E14}"/>
              </a:ext>
            </a:extLst>
          </p:cNvPr>
          <p:cNvCxnSpPr>
            <a:cxnSpLocks/>
          </p:cNvCxnSpPr>
          <p:nvPr/>
        </p:nvCxnSpPr>
        <p:spPr>
          <a:xfrm>
            <a:off x="9250589" y="4283874"/>
            <a:ext cx="0" cy="696291"/>
          </a:xfrm>
          <a:prstGeom prst="line">
            <a:avLst/>
          </a:prstGeom>
          <a:ln>
            <a:solidFill>
              <a:srgbClr val="003E52"/>
            </a:solidFill>
            <a:prstDash val="dash"/>
          </a:ln>
        </p:spPr>
        <p:style>
          <a:lnRef idx="1">
            <a:schemeClr val="accent1"/>
          </a:lnRef>
          <a:fillRef idx="0">
            <a:schemeClr val="accent1"/>
          </a:fillRef>
          <a:effectRef idx="0">
            <a:schemeClr val="accent1"/>
          </a:effectRef>
          <a:fontRef idx="minor">
            <a:schemeClr val="tx1"/>
          </a:fontRef>
        </p:style>
      </p:cxnSp>
      <p:sp>
        <p:nvSpPr>
          <p:cNvPr id="44" name="Espace réservé du texte 1">
            <a:extLst>
              <a:ext uri="{FF2B5EF4-FFF2-40B4-BE49-F238E27FC236}">
                <a16:creationId xmlns:a16="http://schemas.microsoft.com/office/drawing/2014/main" id="{585840EE-94E8-4527-ACA7-FCDEA326151F}"/>
              </a:ext>
            </a:extLst>
          </p:cNvPr>
          <p:cNvSpPr txBox="1">
            <a:spLocks/>
          </p:cNvSpPr>
          <p:nvPr/>
        </p:nvSpPr>
        <p:spPr>
          <a:xfrm>
            <a:off x="632382" y="1039995"/>
            <a:ext cx="10800000" cy="98967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Char char="q"/>
              <a:tabLst/>
              <a:defRPr/>
            </a:pPr>
            <a:r>
              <a:rPr kumimoji="0" lang="fr-FR" sz="1600" b="1" i="0" u="none" strike="noStrike" kern="1200" cap="none" spc="0" normalizeH="0" baseline="0" noProof="0">
                <a:ln>
                  <a:noFill/>
                </a:ln>
                <a:solidFill>
                  <a:schemeClr val="tx1"/>
                </a:solidFill>
                <a:effectLst/>
                <a:uLnTx/>
                <a:uFillTx/>
                <a:latin typeface="Arial" panose="020B0604020202020204"/>
                <a:ea typeface="+mn-ea"/>
                <a:cs typeface="+mn-cs"/>
              </a:rPr>
              <a:t>Mise en ligne rapide* : </a:t>
            </a:r>
          </a:p>
          <a:p>
            <a:pPr marL="465750"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Site </a:t>
            </a:r>
            <a:r>
              <a:rPr kumimoji="0" lang="fr-FR" sz="1400" b="0" i="0" u="none" strike="noStrike" kern="1200" cap="none" spc="0" normalizeH="0" baseline="0" noProof="0" err="1">
                <a:ln>
                  <a:noFill/>
                </a:ln>
                <a:solidFill>
                  <a:srgbClr val="3E454A"/>
                </a:solidFill>
                <a:effectLst/>
                <a:uLnTx/>
                <a:uFillTx/>
                <a:latin typeface="Arial" panose="020B0604020202020204"/>
                <a:ea typeface="+mn-ea"/>
                <a:cs typeface="+mn-cs"/>
              </a:rPr>
              <a:t>Click&amp;Collect</a:t>
            </a: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 : env. </a:t>
            </a:r>
            <a:r>
              <a:rPr kumimoji="0" lang="fr-FR" sz="1600" b="1" i="0" u="none" strike="noStrike" kern="1200" cap="none" spc="0" normalizeH="0" baseline="0" noProof="0">
                <a:ln>
                  <a:noFill/>
                </a:ln>
                <a:solidFill>
                  <a:srgbClr val="C30F0F"/>
                </a:solidFill>
                <a:effectLst/>
                <a:uLnTx/>
                <a:uFillTx/>
                <a:latin typeface="Arial" panose="020B0604020202020204"/>
                <a:ea typeface="+mn-ea"/>
                <a:cs typeface="+mn-cs"/>
              </a:rPr>
              <a:t>30</a:t>
            </a: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 jours </a:t>
            </a:r>
          </a:p>
          <a:p>
            <a:pPr marL="465750"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Site Vitrine : env. </a:t>
            </a:r>
            <a:r>
              <a:rPr kumimoji="0" lang="fr-FR" sz="1600" b="1" i="0" u="none" strike="noStrike" kern="1200" cap="none" spc="0" normalizeH="0" baseline="0" noProof="0">
                <a:ln>
                  <a:noFill/>
                </a:ln>
                <a:solidFill>
                  <a:srgbClr val="C30F0F"/>
                </a:solidFill>
                <a:effectLst/>
                <a:uLnTx/>
                <a:uFillTx/>
                <a:latin typeface="Arial" panose="020B0604020202020204"/>
                <a:ea typeface="+mn-ea"/>
                <a:cs typeface="+mn-cs"/>
              </a:rPr>
              <a:t>30</a:t>
            </a: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 jours</a:t>
            </a:r>
          </a:p>
          <a:p>
            <a:pPr marL="465750"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Site e-commerce :  env. </a:t>
            </a:r>
            <a:r>
              <a:rPr kumimoji="0" lang="fr-FR" sz="1600" b="1" i="0" u="none" strike="noStrike" kern="1200" cap="none" spc="0" normalizeH="0" baseline="0" noProof="0">
                <a:ln>
                  <a:noFill/>
                </a:ln>
                <a:solidFill>
                  <a:srgbClr val="C30F0F"/>
                </a:solidFill>
                <a:effectLst/>
                <a:uLnTx/>
                <a:uFillTx/>
                <a:latin typeface="Arial" panose="020B0604020202020204"/>
                <a:ea typeface="+mn-ea"/>
                <a:cs typeface="+mn-cs"/>
              </a:rPr>
              <a:t>45</a:t>
            </a: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 jours</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45" name="ZoneTexte 44">
            <a:extLst>
              <a:ext uri="{FF2B5EF4-FFF2-40B4-BE49-F238E27FC236}">
                <a16:creationId xmlns:a16="http://schemas.microsoft.com/office/drawing/2014/main" id="{0F271C7F-4474-4467-8650-62C1AB7948AB}"/>
              </a:ext>
            </a:extLst>
          </p:cNvPr>
          <p:cNvSpPr txBox="1"/>
          <p:nvPr/>
        </p:nvSpPr>
        <p:spPr>
          <a:xfrm>
            <a:off x="3080659" y="5992912"/>
            <a:ext cx="264046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n-ea"/>
                <a:cs typeface="+mn-cs"/>
              </a:rPr>
              <a:t>*en fonction de la réactivité du client</a:t>
            </a:r>
          </a:p>
        </p:txBody>
      </p:sp>
      <p:sp>
        <p:nvSpPr>
          <p:cNvPr id="46" name="ZoneTexte 45">
            <a:extLst>
              <a:ext uri="{FF2B5EF4-FFF2-40B4-BE49-F238E27FC236}">
                <a16:creationId xmlns:a16="http://schemas.microsoft.com/office/drawing/2014/main" id="{9AE7B320-6E52-4E75-8C63-7DC9D5C856A6}"/>
              </a:ext>
            </a:extLst>
          </p:cNvPr>
          <p:cNvSpPr txBox="1"/>
          <p:nvPr/>
        </p:nvSpPr>
        <p:spPr>
          <a:xfrm>
            <a:off x="1055077" y="5486398"/>
            <a:ext cx="8323112" cy="369332"/>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q"/>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Facilité de paiement </a:t>
            </a:r>
            <a:r>
              <a:rPr kumimoji="0" lang="fr-FR" sz="1800" b="0" i="0" u="none" strike="noStrike" kern="1200" cap="none" spc="0" normalizeH="0" baseline="0" noProof="0">
                <a:ln>
                  <a:noFill/>
                </a:ln>
                <a:solidFill>
                  <a:srgbClr val="3E454A"/>
                </a:solidFill>
                <a:effectLst/>
                <a:uLnTx/>
                <a:uFillTx/>
                <a:latin typeface="Arial" panose="020B0604020202020204"/>
                <a:ea typeface="+mn-ea"/>
                <a:cs typeface="+mn-cs"/>
              </a:rPr>
              <a:t>: </a:t>
            </a:r>
            <a:r>
              <a:rPr kumimoji="0" lang="fr-FR" sz="1400" b="0" i="0" u="none" strike="noStrike" kern="1200" cap="none" spc="0" normalizeH="0" baseline="0" noProof="0" err="1">
                <a:ln>
                  <a:noFill/>
                </a:ln>
                <a:solidFill>
                  <a:srgbClr val="3E454A"/>
                </a:solidFill>
                <a:effectLst/>
                <a:uLnTx/>
                <a:uFillTx/>
                <a:latin typeface="Arial" panose="020B0604020202020204"/>
                <a:ea typeface="+mn-ea"/>
                <a:cs typeface="+mn-cs"/>
              </a:rPr>
              <a:t>Regicom</a:t>
            </a:r>
            <a:r>
              <a:rPr kumimoji="0" lang="fr-FR" sz="1400" b="0" i="0" u="none" strike="noStrike" kern="1200" cap="none" spc="0" normalizeH="0" baseline="0" noProof="0">
                <a:ln>
                  <a:noFill/>
                </a:ln>
                <a:solidFill>
                  <a:srgbClr val="3E454A"/>
                </a:solidFill>
                <a:effectLst/>
                <a:uLnTx/>
                <a:uFillTx/>
                <a:latin typeface="Arial" panose="020B0604020202020204"/>
                <a:ea typeface="+mn-ea"/>
                <a:cs typeface="+mn-cs"/>
              </a:rPr>
              <a:t> propose aux clients de payer la prestation en 3x fois sans frais</a:t>
            </a:r>
          </a:p>
        </p:txBody>
      </p:sp>
    </p:spTree>
    <p:extLst>
      <p:ext uri="{BB962C8B-B14F-4D97-AF65-F5344CB8AC3E}">
        <p14:creationId xmlns:p14="http://schemas.microsoft.com/office/powerpoint/2010/main" val="1886047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586982"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t>Arguments clés de la solution                           </a:t>
            </a:r>
            <a:endParaRPr lang="fr-FR" sz="2000" spc="30">
              <a:latin typeface="Montserrat Black" panose="00000A00000000000000" pitchFamily="2" charset="0"/>
            </a:endParaRPr>
          </a:p>
        </p:txBody>
      </p:sp>
      <p:sp>
        <p:nvSpPr>
          <p:cNvPr id="10" name="Rectangle 9">
            <a:extLst>
              <a:ext uri="{FF2B5EF4-FFF2-40B4-BE49-F238E27FC236}">
                <a16:creationId xmlns:a16="http://schemas.microsoft.com/office/drawing/2014/main" id="{21AEBFD1-B218-49AB-8704-26A357A6A2E4}"/>
              </a:ext>
            </a:extLst>
          </p:cNvPr>
          <p:cNvSpPr/>
          <p:nvPr/>
        </p:nvSpPr>
        <p:spPr>
          <a:xfrm>
            <a:off x="742385" y="6084957"/>
            <a:ext cx="3667701"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srgbClr val="3E454A"/>
                </a:solidFill>
                <a:effectLst/>
                <a:uLnTx/>
                <a:uFillTx/>
                <a:latin typeface="Arial" panose="020B0604020202020204"/>
                <a:ea typeface="+mn-ea"/>
                <a:cs typeface="+mn-cs"/>
                <a:hlinkClick r:id="rId3"/>
              </a:rPr>
              <a:t>www.regicom.fr</a:t>
            </a:r>
            <a:r>
              <a:rPr kumimoji="0" lang="fr-FR" sz="800" b="0" i="0" u="none" strike="noStrike" kern="1200" cap="none" spc="0" normalizeH="0" baseline="0" noProof="0">
                <a:ln>
                  <a:noFill/>
                </a:ln>
                <a:solidFill>
                  <a:srgbClr val="3E454A"/>
                </a:solidFill>
                <a:effectLst/>
                <a:uLnTx/>
                <a:uFillTx/>
                <a:latin typeface="Arial" panose="020B0604020202020204"/>
                <a:ea typeface="+mn-ea"/>
                <a:cs typeface="+mn-cs"/>
              </a:rPr>
              <a:t> </a:t>
            </a:r>
          </a:p>
        </p:txBody>
      </p:sp>
      <p:graphicFrame>
        <p:nvGraphicFramePr>
          <p:cNvPr id="11" name="Diagramme 10">
            <a:extLst>
              <a:ext uri="{FF2B5EF4-FFF2-40B4-BE49-F238E27FC236}">
                <a16:creationId xmlns:a16="http://schemas.microsoft.com/office/drawing/2014/main" id="{3B50838C-DD9F-44AC-B208-DCC9245E2542}"/>
              </a:ext>
            </a:extLst>
          </p:cNvPr>
          <p:cNvGraphicFramePr/>
          <p:nvPr>
            <p:extLst>
              <p:ext uri="{D42A27DB-BD31-4B8C-83A1-F6EECF244321}">
                <p14:modId xmlns:p14="http://schemas.microsoft.com/office/powerpoint/2010/main" val="2590740102"/>
              </p:ext>
            </p:extLst>
          </p:nvPr>
        </p:nvGraphicFramePr>
        <p:xfrm>
          <a:off x="506994" y="1729212"/>
          <a:ext cx="10999960" cy="42914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ctangle 11">
            <a:extLst>
              <a:ext uri="{FF2B5EF4-FFF2-40B4-BE49-F238E27FC236}">
                <a16:creationId xmlns:a16="http://schemas.microsoft.com/office/drawing/2014/main" id="{A546B61D-93C5-430E-BE0D-3C78548596D2}"/>
              </a:ext>
            </a:extLst>
          </p:cNvPr>
          <p:cNvSpPr/>
          <p:nvPr/>
        </p:nvSpPr>
        <p:spPr>
          <a:xfrm rot="18939062">
            <a:off x="2290921" y="4898399"/>
            <a:ext cx="1960793" cy="338554"/>
          </a:xfrm>
          <a:prstGeom prst="rect">
            <a:avLst/>
          </a:prstGeom>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a:ln w="10160">
                  <a:solidFill>
                    <a:srgbClr val="FCBE04"/>
                  </a:solidFill>
                  <a:prstDash val="solid"/>
                </a:ln>
                <a:solidFill>
                  <a:schemeClr val="bg1"/>
                </a:solidFill>
                <a:uLnTx/>
                <a:uFillTx/>
                <a:latin typeface="Arial" panose="020B0604020202020204"/>
                <a:ea typeface="+mn-ea"/>
                <a:cs typeface="+mn-cs"/>
              </a:rPr>
              <a:t>Accompagnement</a:t>
            </a:r>
            <a:endParaRPr kumimoji="0" lang="fr-FR" sz="1600" b="1" i="0" u="none" strike="noStrike" kern="1200" cap="none" spc="0" normalizeH="0" baseline="0" noProof="0">
              <a:ln w="10160">
                <a:solidFill>
                  <a:srgbClr val="FCBE04"/>
                </a:solidFill>
                <a:prstDash val="solid"/>
              </a:ln>
              <a:solidFill>
                <a:schemeClr val="bg1"/>
              </a:solidFill>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D7D92EFB-8266-4702-B086-349D6EF974BC}"/>
              </a:ext>
            </a:extLst>
          </p:cNvPr>
          <p:cNvSpPr/>
          <p:nvPr/>
        </p:nvSpPr>
        <p:spPr>
          <a:xfrm rot="18843368">
            <a:off x="10704736" y="5020279"/>
            <a:ext cx="109517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a:ln w="10160">
                  <a:solidFill>
                    <a:srgbClr val="F49D63"/>
                  </a:solidFill>
                  <a:prstDash val="solid"/>
                </a:ln>
                <a:solidFill>
                  <a:schemeClr val="bg1"/>
                </a:solidFill>
                <a:effectLst>
                  <a:outerShdw blurRad="38100" dist="22860" dir="5400000" algn="tl" rotWithShape="0">
                    <a:srgbClr val="000000">
                      <a:alpha val="30000"/>
                    </a:srgbClr>
                  </a:outerShdw>
                </a:effectLst>
                <a:latin typeface="Arial" panose="020B0604020202020204"/>
              </a:rPr>
              <a:t>Sécurité</a:t>
            </a:r>
          </a:p>
        </p:txBody>
      </p:sp>
      <p:sp>
        <p:nvSpPr>
          <p:cNvPr id="14" name="Rectangle 13">
            <a:extLst>
              <a:ext uri="{FF2B5EF4-FFF2-40B4-BE49-F238E27FC236}">
                <a16:creationId xmlns:a16="http://schemas.microsoft.com/office/drawing/2014/main" id="{3D1EAFF5-BDCB-4AD9-9184-3E0CA93C76AE}"/>
              </a:ext>
            </a:extLst>
          </p:cNvPr>
          <p:cNvSpPr/>
          <p:nvPr/>
        </p:nvSpPr>
        <p:spPr>
          <a:xfrm rot="18849830">
            <a:off x="6711067" y="4965552"/>
            <a:ext cx="124906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w="10160">
                  <a:solidFill>
                    <a:srgbClr val="00AAD0"/>
                  </a:solidFill>
                  <a:prstDash val="solid"/>
                </a:ln>
                <a:solidFill>
                  <a:srgbClr val="FFFFFF"/>
                </a:solidFill>
                <a:effectLst>
                  <a:outerShdw blurRad="38100" dist="22860" dir="5400000" algn="tl" rotWithShape="0">
                    <a:srgbClr val="000000">
                      <a:alpha val="30000"/>
                    </a:srgbClr>
                  </a:outerShdw>
                </a:effectLst>
                <a:uLnTx/>
                <a:uFillTx/>
                <a:latin typeface="Arial" panose="020B0604020202020204"/>
                <a:ea typeface="+mn-ea"/>
                <a:cs typeface="+mn-cs"/>
              </a:rPr>
              <a:t>Flexibilité</a:t>
            </a:r>
          </a:p>
        </p:txBody>
      </p:sp>
      <p:pic>
        <p:nvPicPr>
          <p:cNvPr id="15" name="Image 14">
            <a:extLst>
              <a:ext uri="{FF2B5EF4-FFF2-40B4-BE49-F238E27FC236}">
                <a16:creationId xmlns:a16="http://schemas.microsoft.com/office/drawing/2014/main" id="{911BF54D-30FF-44E7-BB17-670ACE84A91E}"/>
              </a:ext>
            </a:extLst>
          </p:cNvPr>
          <p:cNvPicPr>
            <a:picLocks noChangeAspect="1"/>
          </p:cNvPicPr>
          <p:nvPr/>
        </p:nvPicPr>
        <p:blipFill>
          <a:blip r:embed="rId9"/>
          <a:stretch>
            <a:fillRect/>
          </a:stretch>
        </p:blipFill>
        <p:spPr>
          <a:xfrm>
            <a:off x="8475926" y="467597"/>
            <a:ext cx="2776396" cy="499063"/>
          </a:xfrm>
          <a:prstGeom prst="rect">
            <a:avLst/>
          </a:prstGeom>
        </p:spPr>
      </p:pic>
    </p:spTree>
    <p:extLst>
      <p:ext uri="{BB962C8B-B14F-4D97-AF65-F5344CB8AC3E}">
        <p14:creationId xmlns:p14="http://schemas.microsoft.com/office/powerpoint/2010/main" val="3796738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Un parcours de distribution via monexpert </a:t>
            </a:r>
            <a:endParaRPr lang="fr-FR" sz="2000" spc="30">
              <a:latin typeface="Montserrat Black" panose="00000A00000000000000" pitchFamily="2" charset="0"/>
            </a:endParaRPr>
          </a:p>
        </p:txBody>
      </p:sp>
      <p:sp>
        <p:nvSpPr>
          <p:cNvPr id="4" name="Espace réservé du texte 1">
            <a:extLst>
              <a:ext uri="{FF2B5EF4-FFF2-40B4-BE49-F238E27FC236}">
                <a16:creationId xmlns:a16="http://schemas.microsoft.com/office/drawing/2014/main" id="{3041EA87-1B0B-4FDC-8FAA-F814FECDC6F1}"/>
              </a:ext>
            </a:extLst>
          </p:cNvPr>
          <p:cNvSpPr txBox="1">
            <a:spLocks/>
          </p:cNvSpPr>
          <p:nvPr/>
        </p:nvSpPr>
        <p:spPr>
          <a:xfrm>
            <a:off x="632383" y="2728210"/>
            <a:ext cx="4284391" cy="1483329"/>
          </a:xfrm>
          <a:prstGeom prst="rect">
            <a:avLst/>
          </a:prstGeom>
          <a:ln>
            <a:solidFill>
              <a:srgbClr val="FF0000"/>
            </a:solidFill>
          </a:ln>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b="1">
                <a:solidFill>
                  <a:srgbClr val="C00000"/>
                </a:solidFill>
              </a:rPr>
              <a:t>Rôle du conseiller : </a:t>
            </a:r>
          </a:p>
          <a:p>
            <a:pPr marL="285750" indent="-285750" algn="ctr">
              <a:buFontTx/>
              <a:buChar char="-"/>
            </a:pPr>
            <a:r>
              <a:rPr lang="fr-FR"/>
              <a:t>Détection du besoin</a:t>
            </a:r>
          </a:p>
          <a:p>
            <a:pPr marL="285750" indent="-285750" algn="ctr">
              <a:buFontTx/>
              <a:buChar char="-"/>
            </a:pPr>
            <a:r>
              <a:rPr lang="fr-FR"/>
              <a:t>Envoi d’un lead qualifié via Monexpert </a:t>
            </a:r>
          </a:p>
        </p:txBody>
      </p:sp>
      <p:sp>
        <p:nvSpPr>
          <p:cNvPr id="5" name="Espace réservé du texte 5">
            <a:extLst>
              <a:ext uri="{FF2B5EF4-FFF2-40B4-BE49-F238E27FC236}">
                <a16:creationId xmlns:a16="http://schemas.microsoft.com/office/drawing/2014/main" id="{6D6D190E-EFF9-49B1-A69D-F053A9BC2338}"/>
              </a:ext>
            </a:extLst>
          </p:cNvPr>
          <p:cNvSpPr txBox="1">
            <a:spLocks/>
          </p:cNvSpPr>
          <p:nvPr/>
        </p:nvSpPr>
        <p:spPr>
          <a:xfrm>
            <a:off x="632383" y="1179709"/>
            <a:ext cx="10799999" cy="432000"/>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anose="05000000000000000000" pitchFamily="2" charset="2"/>
              <a:buChar char="q"/>
            </a:pPr>
            <a:r>
              <a:rPr lang="fr-FR" b="1"/>
              <a:t>Le rôle du conseiller est inchangé </a:t>
            </a:r>
          </a:p>
        </p:txBody>
      </p:sp>
      <p:sp>
        <p:nvSpPr>
          <p:cNvPr id="6" name="Espace réservé du texte 6">
            <a:extLst>
              <a:ext uri="{FF2B5EF4-FFF2-40B4-BE49-F238E27FC236}">
                <a16:creationId xmlns:a16="http://schemas.microsoft.com/office/drawing/2014/main" id="{FDAA4B07-69A2-48FB-B71A-34166C9E0A6B}"/>
              </a:ext>
            </a:extLst>
          </p:cNvPr>
          <p:cNvSpPr txBox="1">
            <a:spLocks/>
          </p:cNvSpPr>
          <p:nvPr/>
        </p:nvSpPr>
        <p:spPr>
          <a:xfrm>
            <a:off x="6271184" y="1911040"/>
            <a:ext cx="5161198" cy="3140829"/>
          </a:xfrm>
          <a:prstGeom prst="rect">
            <a:avLst/>
          </a:prstGeom>
          <a:ln w="38100">
            <a:solidFill>
              <a:srgbClr val="C00000"/>
            </a:solidFill>
          </a:ln>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b="1">
                <a:solidFill>
                  <a:srgbClr val="C00000"/>
                </a:solidFill>
              </a:rPr>
              <a:t>Nouveauté : </a:t>
            </a:r>
          </a:p>
          <a:p>
            <a:pPr>
              <a:buClrTx/>
              <a:buFont typeface="Wingdings" panose="05000000000000000000" pitchFamily="2" charset="2"/>
              <a:buChar char="§"/>
            </a:pPr>
            <a:r>
              <a:rPr lang="fr-FR"/>
              <a:t>A l’arrivée du lead chez Regicom, l’Expert appel le client pour qualifier le besoin + fixer un RDV de rencontre (dans les 72h max)</a:t>
            </a:r>
          </a:p>
          <a:p>
            <a:pPr>
              <a:buClrTx/>
              <a:buFont typeface="Wingdings" panose="05000000000000000000" pitchFamily="2" charset="2"/>
              <a:buChar char="§"/>
            </a:pPr>
            <a:r>
              <a:rPr lang="fr-FR"/>
              <a:t>Le jour du RDV, l’Expert IZ e-commerce se déplace pour rencontrer </a:t>
            </a:r>
            <a:r>
              <a:rPr lang="fr-FR" b="1" u="sng"/>
              <a:t>physiquement</a:t>
            </a:r>
            <a:r>
              <a:rPr lang="fr-FR"/>
              <a:t> le client (parmi les 150 experts sur le territoire)</a:t>
            </a:r>
          </a:p>
          <a:p>
            <a:pPr>
              <a:buClrTx/>
              <a:buFont typeface="Wingdings" panose="05000000000000000000" pitchFamily="2" charset="2"/>
              <a:buChar char="§"/>
            </a:pPr>
            <a:r>
              <a:rPr lang="fr-FR"/>
              <a:t>L’Expert IZ e-commerce met à jour les commentaires et statuts dans Monexpert avant et après la rencontre avec le client</a:t>
            </a:r>
          </a:p>
        </p:txBody>
      </p:sp>
      <p:cxnSp>
        <p:nvCxnSpPr>
          <p:cNvPr id="7" name="Connecteur droit avec flèche 6">
            <a:extLst>
              <a:ext uri="{FF2B5EF4-FFF2-40B4-BE49-F238E27FC236}">
                <a16:creationId xmlns:a16="http://schemas.microsoft.com/office/drawing/2014/main" id="{01905A3E-BFD2-4A03-A508-623D59B4482C}"/>
              </a:ext>
            </a:extLst>
          </p:cNvPr>
          <p:cNvCxnSpPr>
            <a:cxnSpLocks/>
            <a:stCxn id="4" idx="3"/>
            <a:endCxn id="6" idx="1"/>
          </p:cNvCxnSpPr>
          <p:nvPr/>
        </p:nvCxnSpPr>
        <p:spPr>
          <a:xfrm>
            <a:off x="4916774" y="3469875"/>
            <a:ext cx="1354410" cy="1158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8" name="Image 7">
            <a:extLst>
              <a:ext uri="{FF2B5EF4-FFF2-40B4-BE49-F238E27FC236}">
                <a16:creationId xmlns:a16="http://schemas.microsoft.com/office/drawing/2014/main" id="{21A2314E-61FB-4255-8D8F-0920F88C3474}"/>
              </a:ext>
            </a:extLst>
          </p:cNvPr>
          <p:cNvPicPr>
            <a:picLocks noChangeAspect="1"/>
          </p:cNvPicPr>
          <p:nvPr/>
        </p:nvPicPr>
        <p:blipFill>
          <a:blip r:embed="rId3"/>
          <a:stretch>
            <a:fillRect/>
          </a:stretch>
        </p:blipFill>
        <p:spPr>
          <a:xfrm>
            <a:off x="6271184" y="5235393"/>
            <a:ext cx="809738" cy="657317"/>
          </a:xfrm>
          <a:prstGeom prst="rect">
            <a:avLst/>
          </a:prstGeom>
        </p:spPr>
      </p:pic>
      <p:pic>
        <p:nvPicPr>
          <p:cNvPr id="10" name="Image 9">
            <a:extLst>
              <a:ext uri="{FF2B5EF4-FFF2-40B4-BE49-F238E27FC236}">
                <a16:creationId xmlns:a16="http://schemas.microsoft.com/office/drawing/2014/main" id="{FD181A84-BC2F-4FF2-B9D4-298B8F394D6D}"/>
              </a:ext>
            </a:extLst>
          </p:cNvPr>
          <p:cNvPicPr>
            <a:picLocks noChangeAspect="1"/>
          </p:cNvPicPr>
          <p:nvPr/>
        </p:nvPicPr>
        <p:blipFill>
          <a:blip r:embed="rId4"/>
          <a:stretch>
            <a:fillRect/>
          </a:stretch>
        </p:blipFill>
        <p:spPr>
          <a:xfrm>
            <a:off x="8852765" y="5344014"/>
            <a:ext cx="724001" cy="628738"/>
          </a:xfrm>
          <a:prstGeom prst="rect">
            <a:avLst/>
          </a:prstGeom>
        </p:spPr>
      </p:pic>
      <p:pic>
        <p:nvPicPr>
          <p:cNvPr id="11" name="Image 10">
            <a:extLst>
              <a:ext uri="{FF2B5EF4-FFF2-40B4-BE49-F238E27FC236}">
                <a16:creationId xmlns:a16="http://schemas.microsoft.com/office/drawing/2014/main" id="{F186E464-195B-4ABD-A2C8-53E5B74F8861}"/>
              </a:ext>
            </a:extLst>
          </p:cNvPr>
          <p:cNvPicPr>
            <a:picLocks noChangeAspect="1"/>
          </p:cNvPicPr>
          <p:nvPr/>
        </p:nvPicPr>
        <p:blipFill>
          <a:blip r:embed="rId5"/>
          <a:stretch>
            <a:fillRect/>
          </a:stretch>
        </p:blipFill>
        <p:spPr>
          <a:xfrm>
            <a:off x="10775065" y="5382118"/>
            <a:ext cx="657317" cy="571580"/>
          </a:xfrm>
          <a:prstGeom prst="rect">
            <a:avLst/>
          </a:prstGeom>
        </p:spPr>
      </p:pic>
      <p:pic>
        <p:nvPicPr>
          <p:cNvPr id="12" name="Image 11">
            <a:extLst>
              <a:ext uri="{FF2B5EF4-FFF2-40B4-BE49-F238E27FC236}">
                <a16:creationId xmlns:a16="http://schemas.microsoft.com/office/drawing/2014/main" id="{87D233B9-A606-4026-81DA-4764711EB396}"/>
              </a:ext>
            </a:extLst>
          </p:cNvPr>
          <p:cNvPicPr>
            <a:picLocks noChangeAspect="1"/>
          </p:cNvPicPr>
          <p:nvPr/>
        </p:nvPicPr>
        <p:blipFill>
          <a:blip r:embed="rId6"/>
          <a:stretch>
            <a:fillRect/>
          </a:stretch>
        </p:blipFill>
        <p:spPr>
          <a:xfrm>
            <a:off x="8239196" y="5334487"/>
            <a:ext cx="666843" cy="619211"/>
          </a:xfrm>
          <a:prstGeom prst="rect">
            <a:avLst/>
          </a:prstGeom>
        </p:spPr>
      </p:pic>
    </p:spTree>
    <p:extLst>
      <p:ext uri="{BB962C8B-B14F-4D97-AF65-F5344CB8AC3E}">
        <p14:creationId xmlns:p14="http://schemas.microsoft.com/office/powerpoint/2010/main" val="2477125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Un parcours de distribution via monexpert </a:t>
            </a:r>
            <a:endParaRPr lang="fr-FR" sz="2000" spc="30">
              <a:latin typeface="Montserrat Black" panose="00000A00000000000000" pitchFamily="2" charset="0"/>
            </a:endParaRPr>
          </a:p>
        </p:txBody>
      </p:sp>
      <p:grpSp>
        <p:nvGrpSpPr>
          <p:cNvPr id="19" name="Groupe 18">
            <a:extLst>
              <a:ext uri="{FF2B5EF4-FFF2-40B4-BE49-F238E27FC236}">
                <a16:creationId xmlns:a16="http://schemas.microsoft.com/office/drawing/2014/main" id="{3C871B24-76EA-480B-A58F-FDFC5FCED150}"/>
              </a:ext>
            </a:extLst>
          </p:cNvPr>
          <p:cNvGrpSpPr/>
          <p:nvPr/>
        </p:nvGrpSpPr>
        <p:grpSpPr>
          <a:xfrm>
            <a:off x="-1" y="1498857"/>
            <a:ext cx="12192001" cy="5124450"/>
            <a:chOff x="-1" y="933450"/>
            <a:chExt cx="12192001" cy="5124450"/>
          </a:xfrm>
        </p:grpSpPr>
        <p:pic>
          <p:nvPicPr>
            <p:cNvPr id="26" name="Image 25">
              <a:extLst>
                <a:ext uri="{FF2B5EF4-FFF2-40B4-BE49-F238E27FC236}">
                  <a16:creationId xmlns:a16="http://schemas.microsoft.com/office/drawing/2014/main" id="{73CC0FF2-B917-427C-9850-F4A6CF8F7991}"/>
                </a:ext>
              </a:extLst>
            </p:cNvPr>
            <p:cNvPicPr>
              <a:picLocks noChangeAspect="1"/>
            </p:cNvPicPr>
            <p:nvPr/>
          </p:nvPicPr>
          <p:blipFill>
            <a:blip r:embed="rId3"/>
            <a:stretch>
              <a:fillRect/>
            </a:stretch>
          </p:blipFill>
          <p:spPr>
            <a:xfrm>
              <a:off x="0" y="1412565"/>
              <a:ext cx="12192000" cy="4032869"/>
            </a:xfrm>
            <a:prstGeom prst="rect">
              <a:avLst/>
            </a:prstGeom>
          </p:spPr>
        </p:pic>
        <p:sp>
          <p:nvSpPr>
            <p:cNvPr id="27" name="Rectangle : coins arrondis 26">
              <a:extLst>
                <a:ext uri="{FF2B5EF4-FFF2-40B4-BE49-F238E27FC236}">
                  <a16:creationId xmlns:a16="http://schemas.microsoft.com/office/drawing/2014/main" id="{27F0E304-EFBC-4FC2-8DFE-77BC3F92841A}"/>
                </a:ext>
              </a:extLst>
            </p:cNvPr>
            <p:cNvSpPr/>
            <p:nvPr/>
          </p:nvSpPr>
          <p:spPr>
            <a:xfrm>
              <a:off x="0" y="933450"/>
              <a:ext cx="1123950" cy="8572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 coins arrondis 27">
              <a:extLst>
                <a:ext uri="{FF2B5EF4-FFF2-40B4-BE49-F238E27FC236}">
                  <a16:creationId xmlns:a16="http://schemas.microsoft.com/office/drawing/2014/main" id="{87E9FC9A-D50C-4429-8760-C0791DF72F02}"/>
                </a:ext>
              </a:extLst>
            </p:cNvPr>
            <p:cNvSpPr/>
            <p:nvPr/>
          </p:nvSpPr>
          <p:spPr>
            <a:xfrm>
              <a:off x="-1" y="5200650"/>
              <a:ext cx="2638425" cy="8572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20" name="Connecteur droit 19">
            <a:extLst>
              <a:ext uri="{FF2B5EF4-FFF2-40B4-BE49-F238E27FC236}">
                <a16:creationId xmlns:a16="http://schemas.microsoft.com/office/drawing/2014/main" id="{AA60A993-F72B-49F3-BFC1-9D67A266D6A4}"/>
              </a:ext>
            </a:extLst>
          </p:cNvPr>
          <p:cNvCxnSpPr/>
          <p:nvPr/>
        </p:nvCxnSpPr>
        <p:spPr>
          <a:xfrm>
            <a:off x="5726475" y="5572691"/>
            <a:ext cx="0" cy="67627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EFD5FF65-ACEA-4428-B9E2-91B120A2E524}"/>
              </a:ext>
            </a:extLst>
          </p:cNvPr>
          <p:cNvCxnSpPr/>
          <p:nvPr/>
        </p:nvCxnSpPr>
        <p:spPr>
          <a:xfrm>
            <a:off x="5726475" y="6248966"/>
            <a:ext cx="609600"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 coins arrondis 21">
            <a:extLst>
              <a:ext uri="{FF2B5EF4-FFF2-40B4-BE49-F238E27FC236}">
                <a16:creationId xmlns:a16="http://schemas.microsoft.com/office/drawing/2014/main" id="{87B5F981-B1DD-4476-9898-E151512AB6E0}"/>
              </a:ext>
            </a:extLst>
          </p:cNvPr>
          <p:cNvSpPr/>
          <p:nvPr/>
        </p:nvSpPr>
        <p:spPr>
          <a:xfrm>
            <a:off x="6336075" y="6108713"/>
            <a:ext cx="975452" cy="252000"/>
          </a:xfrm>
          <a:prstGeom prst="roundRect">
            <a:avLst/>
          </a:prstGeom>
          <a:solidFill>
            <a:srgbClr val="F9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rgbClr val="653D82"/>
                </a:solidFill>
              </a:rPr>
              <a:t>KO </a:t>
            </a:r>
            <a:r>
              <a:rPr lang="fr-FR" sz="900" b="1" err="1">
                <a:solidFill>
                  <a:srgbClr val="653D82"/>
                </a:solidFill>
              </a:rPr>
              <a:t>PayPlug</a:t>
            </a:r>
            <a:endParaRPr lang="fr-FR" sz="900" b="1">
              <a:solidFill>
                <a:srgbClr val="653D82"/>
              </a:solidFill>
            </a:endParaRPr>
          </a:p>
        </p:txBody>
      </p:sp>
      <p:sp>
        <p:nvSpPr>
          <p:cNvPr id="23" name="Ellipse 22">
            <a:extLst>
              <a:ext uri="{FF2B5EF4-FFF2-40B4-BE49-F238E27FC236}">
                <a16:creationId xmlns:a16="http://schemas.microsoft.com/office/drawing/2014/main" id="{2F26A2D3-E021-470B-A9E5-BAAE73F84884}"/>
              </a:ext>
            </a:extLst>
          </p:cNvPr>
          <p:cNvSpPr/>
          <p:nvPr/>
        </p:nvSpPr>
        <p:spPr>
          <a:xfrm>
            <a:off x="2524125" y="2518098"/>
            <a:ext cx="295275" cy="2952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24" name="Ellipse 23">
            <a:extLst>
              <a:ext uri="{FF2B5EF4-FFF2-40B4-BE49-F238E27FC236}">
                <a16:creationId xmlns:a16="http://schemas.microsoft.com/office/drawing/2014/main" id="{9F375578-1F16-453D-93C2-2C70842FBB86}"/>
              </a:ext>
            </a:extLst>
          </p:cNvPr>
          <p:cNvSpPr/>
          <p:nvPr/>
        </p:nvSpPr>
        <p:spPr>
          <a:xfrm>
            <a:off x="2524125" y="4747110"/>
            <a:ext cx="295275" cy="2952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25" name="Ellipse 24">
            <a:extLst>
              <a:ext uri="{FF2B5EF4-FFF2-40B4-BE49-F238E27FC236}">
                <a16:creationId xmlns:a16="http://schemas.microsoft.com/office/drawing/2014/main" id="{F7537E59-0EC7-4DD0-80B4-AF6C0B1ADC52}"/>
              </a:ext>
            </a:extLst>
          </p:cNvPr>
          <p:cNvSpPr/>
          <p:nvPr/>
        </p:nvSpPr>
        <p:spPr>
          <a:xfrm>
            <a:off x="2524125" y="2894498"/>
            <a:ext cx="295275" cy="2952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29" name="Rectangle : coins arrondis 28">
            <a:extLst>
              <a:ext uri="{FF2B5EF4-FFF2-40B4-BE49-F238E27FC236}">
                <a16:creationId xmlns:a16="http://schemas.microsoft.com/office/drawing/2014/main" id="{0B1B9EB8-54DC-44F1-B5F7-1F0444A9F78A}"/>
              </a:ext>
            </a:extLst>
          </p:cNvPr>
          <p:cNvSpPr/>
          <p:nvPr/>
        </p:nvSpPr>
        <p:spPr>
          <a:xfrm>
            <a:off x="3805686" y="2570485"/>
            <a:ext cx="852039" cy="877565"/>
          </a:xfrm>
          <a:prstGeom prst="roundRect">
            <a:avLst/>
          </a:prstGeom>
          <a:solidFill>
            <a:srgbClr val="F9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rgbClr val="653D82"/>
                </a:solidFill>
              </a:rPr>
              <a:t>Prise de RDV par l’expert </a:t>
            </a:r>
            <a:r>
              <a:rPr lang="fr-FR" sz="900" b="1" err="1">
                <a:solidFill>
                  <a:srgbClr val="653D82"/>
                </a:solidFill>
              </a:rPr>
              <a:t>Ize</a:t>
            </a:r>
            <a:r>
              <a:rPr lang="fr-FR" sz="900" b="1">
                <a:solidFill>
                  <a:srgbClr val="653D82"/>
                </a:solidFill>
              </a:rPr>
              <a:t> + RDV client en </a:t>
            </a:r>
            <a:r>
              <a:rPr lang="fr-FR" sz="900" b="1" u="sng">
                <a:solidFill>
                  <a:srgbClr val="653D82"/>
                </a:solidFill>
              </a:rPr>
              <a:t>présentiel</a:t>
            </a:r>
          </a:p>
        </p:txBody>
      </p:sp>
      <p:sp>
        <p:nvSpPr>
          <p:cNvPr id="30" name="Rectangle : coins arrondis 29">
            <a:extLst>
              <a:ext uri="{FF2B5EF4-FFF2-40B4-BE49-F238E27FC236}">
                <a16:creationId xmlns:a16="http://schemas.microsoft.com/office/drawing/2014/main" id="{32F2FF4B-EF6E-464D-8D4E-97CA0F4B7819}"/>
              </a:ext>
            </a:extLst>
          </p:cNvPr>
          <p:cNvSpPr/>
          <p:nvPr/>
        </p:nvSpPr>
        <p:spPr>
          <a:xfrm>
            <a:off x="10396986" y="2502907"/>
            <a:ext cx="1166364" cy="877565"/>
          </a:xfrm>
          <a:prstGeom prst="roundRect">
            <a:avLst/>
          </a:prstGeom>
          <a:solidFill>
            <a:srgbClr val="F9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rgbClr val="653D82"/>
                </a:solidFill>
              </a:rPr>
              <a:t>Mise en place de la solution souhaitée (site vitrine, référencement, …)</a:t>
            </a:r>
            <a:endParaRPr lang="fr-FR" sz="800" b="1" u="sng">
              <a:solidFill>
                <a:srgbClr val="653D82"/>
              </a:solidFill>
            </a:endParaRPr>
          </a:p>
        </p:txBody>
      </p:sp>
      <p:sp>
        <p:nvSpPr>
          <p:cNvPr id="31" name="Triangle isocèle 30">
            <a:extLst>
              <a:ext uri="{FF2B5EF4-FFF2-40B4-BE49-F238E27FC236}">
                <a16:creationId xmlns:a16="http://schemas.microsoft.com/office/drawing/2014/main" id="{19C83D08-24EE-49D9-831E-37C3351404DF}"/>
              </a:ext>
            </a:extLst>
          </p:cNvPr>
          <p:cNvSpPr/>
          <p:nvPr/>
        </p:nvSpPr>
        <p:spPr>
          <a:xfrm rot="5400000">
            <a:off x="3771403" y="2874028"/>
            <a:ext cx="123827" cy="15313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60000"/>
                  <a:lumOff val="40000"/>
                </a:schemeClr>
              </a:solidFill>
            </a:endParaRPr>
          </a:p>
        </p:txBody>
      </p:sp>
      <p:sp>
        <p:nvSpPr>
          <p:cNvPr id="32" name="Triangle isocèle 31">
            <a:extLst>
              <a:ext uri="{FF2B5EF4-FFF2-40B4-BE49-F238E27FC236}">
                <a16:creationId xmlns:a16="http://schemas.microsoft.com/office/drawing/2014/main" id="{4D0FD605-4F2F-4BCB-A2A9-EC08B810B65A}"/>
              </a:ext>
            </a:extLst>
          </p:cNvPr>
          <p:cNvSpPr/>
          <p:nvPr/>
        </p:nvSpPr>
        <p:spPr>
          <a:xfrm rot="5400000">
            <a:off x="10384480" y="2865122"/>
            <a:ext cx="123827" cy="15313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60000"/>
                  <a:lumOff val="40000"/>
                </a:schemeClr>
              </a:solidFill>
            </a:endParaRPr>
          </a:p>
        </p:txBody>
      </p:sp>
      <p:pic>
        <p:nvPicPr>
          <p:cNvPr id="33" name="Picture 2" descr="Logo Nouveau - Amboise">
            <a:extLst>
              <a:ext uri="{FF2B5EF4-FFF2-40B4-BE49-F238E27FC236}">
                <a16:creationId xmlns:a16="http://schemas.microsoft.com/office/drawing/2014/main" id="{6959C3BA-2B26-47A7-9BE4-33AB97F1202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690" t="4697" r="3636" b="10692"/>
          <a:stretch/>
        </p:blipFill>
        <p:spPr bwMode="auto">
          <a:xfrm>
            <a:off x="117014" y="1623286"/>
            <a:ext cx="889922" cy="325001"/>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e 13">
            <a:extLst>
              <a:ext uri="{FF2B5EF4-FFF2-40B4-BE49-F238E27FC236}">
                <a16:creationId xmlns:a16="http://schemas.microsoft.com/office/drawing/2014/main" id="{ACF11780-D884-45BA-9FF5-0A4F63B33F6B}"/>
              </a:ext>
            </a:extLst>
          </p:cNvPr>
          <p:cNvGrpSpPr/>
          <p:nvPr/>
        </p:nvGrpSpPr>
        <p:grpSpPr>
          <a:xfrm>
            <a:off x="1123950" y="1011885"/>
            <a:ext cx="8427308" cy="1000274"/>
            <a:chOff x="1624262" y="1002944"/>
            <a:chExt cx="8427308" cy="1000274"/>
          </a:xfrm>
        </p:grpSpPr>
        <p:sp>
          <p:nvSpPr>
            <p:cNvPr id="15" name="Rectangle 14">
              <a:extLst>
                <a:ext uri="{FF2B5EF4-FFF2-40B4-BE49-F238E27FC236}">
                  <a16:creationId xmlns:a16="http://schemas.microsoft.com/office/drawing/2014/main" id="{2E2BBD1F-FC0A-470D-A111-C19AE94B43A7}"/>
                </a:ext>
              </a:extLst>
            </p:cNvPr>
            <p:cNvSpPr/>
            <p:nvPr/>
          </p:nvSpPr>
          <p:spPr>
            <a:xfrm>
              <a:off x="1624263" y="1002944"/>
              <a:ext cx="8427307" cy="1000274"/>
            </a:xfrm>
            <a:prstGeom prst="rect">
              <a:avLst/>
            </a:prstGeom>
          </p:spPr>
          <p:txBody>
            <a:bodyPr wrap="none">
              <a:spAutoFit/>
            </a:bodyPr>
            <a:lstStyle/>
            <a:p>
              <a:pPr>
                <a:spcAft>
                  <a:spcPts val="600"/>
                </a:spcAft>
              </a:pPr>
              <a:r>
                <a:rPr lang="fr-FR" b="1"/>
                <a:t>Deux parcours de distribution pour 2 besoins : </a:t>
              </a:r>
            </a:p>
            <a:p>
              <a:r>
                <a:rPr lang="fr-FR"/>
                <a:t>1 – Besoin d’un site e-commerce ou Click &amp; </a:t>
              </a:r>
              <a:r>
                <a:rPr lang="fr-FR" err="1"/>
                <a:t>Collect</a:t>
              </a:r>
              <a:r>
                <a:rPr lang="fr-FR"/>
                <a:t> avec une solution d’encaissement (lead mixte)</a:t>
              </a:r>
            </a:p>
            <a:p>
              <a:r>
                <a:rPr lang="fr-FR"/>
                <a:t>2 – Besoin d’un site vitrine / conseils présence et publicité (lead simple </a:t>
              </a:r>
              <a:r>
                <a:rPr lang="fr-FR" err="1"/>
                <a:t>Ize</a:t>
              </a:r>
              <a:r>
                <a:rPr lang="fr-FR"/>
                <a:t>)</a:t>
              </a:r>
            </a:p>
          </p:txBody>
        </p:sp>
        <p:sp>
          <p:nvSpPr>
            <p:cNvPr id="16" name="Ellipse 15">
              <a:extLst>
                <a:ext uri="{FF2B5EF4-FFF2-40B4-BE49-F238E27FC236}">
                  <a16:creationId xmlns:a16="http://schemas.microsoft.com/office/drawing/2014/main" id="{2C62C067-85A1-49C5-9C42-EADA28187209}"/>
                </a:ext>
              </a:extLst>
            </p:cNvPr>
            <p:cNvSpPr/>
            <p:nvPr/>
          </p:nvSpPr>
          <p:spPr>
            <a:xfrm>
              <a:off x="1624263" y="1398254"/>
              <a:ext cx="295275" cy="2952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7" name="Ellipse 16">
              <a:extLst>
                <a:ext uri="{FF2B5EF4-FFF2-40B4-BE49-F238E27FC236}">
                  <a16:creationId xmlns:a16="http://schemas.microsoft.com/office/drawing/2014/main" id="{24AA4ADE-5F6F-4908-BFFD-0053A99DB840}"/>
                </a:ext>
              </a:extLst>
            </p:cNvPr>
            <p:cNvSpPr/>
            <p:nvPr/>
          </p:nvSpPr>
          <p:spPr>
            <a:xfrm>
              <a:off x="1624262" y="1688906"/>
              <a:ext cx="295275" cy="2952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grpSp>
    </p:spTree>
    <p:extLst>
      <p:ext uri="{BB962C8B-B14F-4D97-AF65-F5344CB8AC3E}">
        <p14:creationId xmlns:p14="http://schemas.microsoft.com/office/powerpoint/2010/main" val="3660328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2813539" y="390665"/>
            <a:ext cx="8300114"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buClr>
                <a:srgbClr val="000000"/>
              </a:buClr>
              <a:buSzPts val="2000"/>
            </a:pPr>
            <a:r>
              <a:rPr lang="fr-FR" sz="2000">
                <a:latin typeface="Montserrat Black" panose="00000A00000000000000" pitchFamily="2" charset="0"/>
                <a:sym typeface="Montserrat ExtraBold"/>
              </a:rPr>
              <a:t>LES Nouveautés dans la fiche lead monexpert (1/2)</a:t>
            </a:r>
            <a:endParaRPr lang="fr-FR" sz="2000">
              <a:latin typeface="Montserrat Black" panose="00000A00000000000000" pitchFamily="2" charset="0"/>
            </a:endParaRPr>
          </a:p>
        </p:txBody>
      </p:sp>
      <p:grpSp>
        <p:nvGrpSpPr>
          <p:cNvPr id="20" name="Groupe 19">
            <a:extLst>
              <a:ext uri="{FF2B5EF4-FFF2-40B4-BE49-F238E27FC236}">
                <a16:creationId xmlns:a16="http://schemas.microsoft.com/office/drawing/2014/main" id="{F6B9B87E-FAA8-4AAF-ABD3-52A656332E4A}"/>
              </a:ext>
            </a:extLst>
          </p:cNvPr>
          <p:cNvGrpSpPr/>
          <p:nvPr/>
        </p:nvGrpSpPr>
        <p:grpSpPr>
          <a:xfrm>
            <a:off x="260614" y="3241592"/>
            <a:ext cx="7499817" cy="3189773"/>
            <a:chOff x="288750" y="1558977"/>
            <a:chExt cx="7980218" cy="3594510"/>
          </a:xfrm>
        </p:grpSpPr>
        <p:pic>
          <p:nvPicPr>
            <p:cNvPr id="21" name="Image 20">
              <a:extLst>
                <a:ext uri="{FF2B5EF4-FFF2-40B4-BE49-F238E27FC236}">
                  <a16:creationId xmlns:a16="http://schemas.microsoft.com/office/drawing/2014/main" id="{174AE5E4-2428-42D4-921D-FFB0773DEFF6}"/>
                </a:ext>
              </a:extLst>
            </p:cNvPr>
            <p:cNvPicPr>
              <a:picLocks noChangeAspect="1"/>
            </p:cNvPicPr>
            <p:nvPr/>
          </p:nvPicPr>
          <p:blipFill rotWithShape="1">
            <a:blip r:embed="rId3"/>
            <a:srcRect r="829" b="8292"/>
            <a:stretch/>
          </p:blipFill>
          <p:spPr>
            <a:xfrm>
              <a:off x="288750" y="1558977"/>
              <a:ext cx="7980218" cy="3594510"/>
            </a:xfrm>
            <a:prstGeom prst="rect">
              <a:avLst/>
            </a:prstGeom>
          </p:spPr>
        </p:pic>
        <p:sp>
          <p:nvSpPr>
            <p:cNvPr id="22" name="Rectangle 21">
              <a:extLst>
                <a:ext uri="{FF2B5EF4-FFF2-40B4-BE49-F238E27FC236}">
                  <a16:creationId xmlns:a16="http://schemas.microsoft.com/office/drawing/2014/main" id="{2F052B99-2368-4951-9F25-60A3D89AAC13}"/>
                </a:ext>
              </a:extLst>
            </p:cNvPr>
            <p:cNvSpPr/>
            <p:nvPr/>
          </p:nvSpPr>
          <p:spPr>
            <a:xfrm>
              <a:off x="632384" y="2818151"/>
              <a:ext cx="6916584" cy="2848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3" name="Image 22">
            <a:extLst>
              <a:ext uri="{FF2B5EF4-FFF2-40B4-BE49-F238E27FC236}">
                <a16:creationId xmlns:a16="http://schemas.microsoft.com/office/drawing/2014/main" id="{3C34A60C-6D7E-444C-A256-0A305A36849A}"/>
              </a:ext>
            </a:extLst>
          </p:cNvPr>
          <p:cNvPicPr>
            <a:picLocks noChangeAspect="1"/>
          </p:cNvPicPr>
          <p:nvPr/>
        </p:nvPicPr>
        <p:blipFill rotWithShape="1">
          <a:blip r:embed="rId4"/>
          <a:srcRect l="3118" t="22656" r="5442"/>
          <a:stretch/>
        </p:blipFill>
        <p:spPr>
          <a:xfrm>
            <a:off x="2173256" y="1192923"/>
            <a:ext cx="7499817" cy="2048669"/>
          </a:xfrm>
          <a:prstGeom prst="rect">
            <a:avLst/>
          </a:prstGeom>
          <a:ln w="28575">
            <a:solidFill>
              <a:srgbClr val="C00000"/>
            </a:solidFill>
          </a:ln>
        </p:spPr>
      </p:pic>
      <p:sp>
        <p:nvSpPr>
          <p:cNvPr id="3" name="ZoneTexte 2">
            <a:extLst>
              <a:ext uri="{FF2B5EF4-FFF2-40B4-BE49-F238E27FC236}">
                <a16:creationId xmlns:a16="http://schemas.microsoft.com/office/drawing/2014/main" id="{A88939EC-618F-457E-8ABA-E391F7434F9C}"/>
              </a:ext>
            </a:extLst>
          </p:cNvPr>
          <p:cNvSpPr txBox="1"/>
          <p:nvPr/>
        </p:nvSpPr>
        <p:spPr>
          <a:xfrm>
            <a:off x="8215531" y="4038201"/>
            <a:ext cx="3252229" cy="923330"/>
          </a:xfrm>
          <a:prstGeom prst="rect">
            <a:avLst/>
          </a:prstGeom>
          <a:noFill/>
        </p:spPr>
        <p:txBody>
          <a:bodyPr wrap="square" rtlCol="0">
            <a:spAutoFit/>
          </a:bodyPr>
          <a:lstStyle/>
          <a:p>
            <a:r>
              <a:rPr lang="fr-FR"/>
              <a:t>Le mini-diagnostic évolue pour intégrer les nouvelles possibilités offertes.</a:t>
            </a:r>
          </a:p>
        </p:txBody>
      </p:sp>
      <p:pic>
        <p:nvPicPr>
          <p:cNvPr id="24" name="Picture 2" descr="Logo Nouveau - Amboise">
            <a:extLst>
              <a:ext uri="{FF2B5EF4-FFF2-40B4-BE49-F238E27FC236}">
                <a16:creationId xmlns:a16="http://schemas.microsoft.com/office/drawing/2014/main" id="{13A9C9FA-9A58-4E30-A472-48318A088A4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690" t="4697" r="3636" b="10692"/>
          <a:stretch/>
        </p:blipFill>
        <p:spPr bwMode="auto">
          <a:xfrm>
            <a:off x="8370160" y="3562375"/>
            <a:ext cx="1302913" cy="47582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eur droit avec flèche 4">
            <a:extLst>
              <a:ext uri="{FF2B5EF4-FFF2-40B4-BE49-F238E27FC236}">
                <a16:creationId xmlns:a16="http://schemas.microsoft.com/office/drawing/2014/main" id="{34F2F73A-A945-47B3-AD2D-396528D7FC97}"/>
              </a:ext>
            </a:extLst>
          </p:cNvPr>
          <p:cNvCxnSpPr>
            <a:cxnSpLocks/>
            <a:stCxn id="3" idx="1"/>
          </p:cNvCxnSpPr>
          <p:nvPr/>
        </p:nvCxnSpPr>
        <p:spPr>
          <a:xfrm flipH="1">
            <a:off x="5430129" y="4499866"/>
            <a:ext cx="2785402" cy="66297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0438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2912013" y="390665"/>
            <a:ext cx="8201640"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buClr>
                <a:srgbClr val="000000"/>
              </a:buClr>
              <a:buSzPts val="2000"/>
            </a:pPr>
            <a:r>
              <a:rPr lang="fr-FR" sz="2000">
                <a:latin typeface="Montserrat Black" panose="00000A00000000000000" pitchFamily="2" charset="0"/>
                <a:sym typeface="Montserrat ExtraBold"/>
              </a:rPr>
              <a:t>LES Nouveautés dans la fiche lead monexpert (2/2)</a:t>
            </a:r>
            <a:endParaRPr lang="fr-FR" sz="2000">
              <a:latin typeface="Montserrat Black" panose="00000A00000000000000" pitchFamily="2" charset="0"/>
            </a:endParaRPr>
          </a:p>
        </p:txBody>
      </p:sp>
      <p:pic>
        <p:nvPicPr>
          <p:cNvPr id="81" name="Image 80">
            <a:extLst>
              <a:ext uri="{FF2B5EF4-FFF2-40B4-BE49-F238E27FC236}">
                <a16:creationId xmlns:a16="http://schemas.microsoft.com/office/drawing/2014/main" id="{F6588F42-E222-4D5C-8493-A0D30833D213}"/>
              </a:ext>
            </a:extLst>
          </p:cNvPr>
          <p:cNvPicPr>
            <a:picLocks noChangeAspect="1"/>
          </p:cNvPicPr>
          <p:nvPr/>
        </p:nvPicPr>
        <p:blipFill>
          <a:blip r:embed="rId3"/>
          <a:stretch>
            <a:fillRect/>
          </a:stretch>
        </p:blipFill>
        <p:spPr>
          <a:xfrm>
            <a:off x="5240183" y="1202416"/>
            <a:ext cx="6035397" cy="4895289"/>
          </a:xfrm>
          <a:prstGeom prst="rect">
            <a:avLst/>
          </a:prstGeom>
          <a:ln w="9525">
            <a:solidFill>
              <a:schemeClr val="tx1">
                <a:lumMod val="50000"/>
                <a:lumOff val="50000"/>
              </a:schemeClr>
            </a:solidFill>
          </a:ln>
        </p:spPr>
      </p:pic>
      <p:sp>
        <p:nvSpPr>
          <p:cNvPr id="82" name="Rectangle 81">
            <a:extLst>
              <a:ext uri="{FF2B5EF4-FFF2-40B4-BE49-F238E27FC236}">
                <a16:creationId xmlns:a16="http://schemas.microsoft.com/office/drawing/2014/main" id="{EBD93F2A-5B1C-47AC-9CE3-D88E22F06488}"/>
              </a:ext>
            </a:extLst>
          </p:cNvPr>
          <p:cNvSpPr/>
          <p:nvPr/>
        </p:nvSpPr>
        <p:spPr>
          <a:xfrm>
            <a:off x="5327904" y="1611414"/>
            <a:ext cx="5709823" cy="185374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83" name="Picture 2" descr="Logo Nouveau - Amboise">
            <a:extLst>
              <a:ext uri="{FF2B5EF4-FFF2-40B4-BE49-F238E27FC236}">
                <a16:creationId xmlns:a16="http://schemas.microsoft.com/office/drawing/2014/main" id="{6B186D71-0835-49D1-BED3-48AA1BB3CDE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690" t="4697" r="3636" b="10692"/>
          <a:stretch/>
        </p:blipFill>
        <p:spPr bwMode="auto">
          <a:xfrm>
            <a:off x="502816" y="1373501"/>
            <a:ext cx="1631909" cy="595976"/>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6E3319EE-597C-4B4A-9AD5-EBE69BBB3C1A}"/>
              </a:ext>
            </a:extLst>
          </p:cNvPr>
          <p:cNvSpPr txBox="1"/>
          <p:nvPr/>
        </p:nvSpPr>
        <p:spPr>
          <a:xfrm>
            <a:off x="407963" y="2166425"/>
            <a:ext cx="4445391" cy="2862322"/>
          </a:xfrm>
          <a:prstGeom prst="rect">
            <a:avLst/>
          </a:prstGeom>
          <a:noFill/>
        </p:spPr>
        <p:txBody>
          <a:bodyPr wrap="square" rtlCol="0">
            <a:spAutoFit/>
          </a:bodyPr>
          <a:lstStyle/>
          <a:p>
            <a:pPr marL="285750" indent="-285750">
              <a:buFont typeface="Wingdings" panose="05000000000000000000" pitchFamily="2" charset="2"/>
              <a:buChar char="§"/>
            </a:pPr>
            <a:r>
              <a:rPr lang="fr-FR"/>
              <a:t>Les possibilités de sélections offertes dans </a:t>
            </a:r>
            <a:r>
              <a:rPr lang="fr-FR" err="1"/>
              <a:t>monexpert</a:t>
            </a:r>
            <a:r>
              <a:rPr lang="fr-FR"/>
              <a:t> évoluent puisque l’offre est plus vaste.</a:t>
            </a: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r>
              <a:rPr lang="fr-FR"/>
              <a:t>En fonction des réponses au mini </a:t>
            </a:r>
            <a:r>
              <a:rPr lang="fr-FR" err="1"/>
              <a:t>diag</a:t>
            </a:r>
            <a:r>
              <a:rPr lang="fr-FR"/>
              <a:t> (page précédente) certaines </a:t>
            </a:r>
            <a:r>
              <a:rPr lang="fr-FR" b="1"/>
              <a:t>possibilités seront fermées. </a:t>
            </a:r>
            <a:r>
              <a:rPr lang="fr-FR" i="1"/>
              <a:t>Ex : le client souhaite uniquement une solution de paiement alors toute la partie haute liée à la partie site internet sera inaccessible. </a:t>
            </a:r>
          </a:p>
        </p:txBody>
      </p:sp>
    </p:spTree>
    <p:extLst>
      <p:ext uri="{BB962C8B-B14F-4D97-AF65-F5344CB8AC3E}">
        <p14:creationId xmlns:p14="http://schemas.microsoft.com/office/powerpoint/2010/main" val="1353763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2912013" y="390665"/>
            <a:ext cx="8201640"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buClr>
                <a:srgbClr val="000000"/>
              </a:buClr>
              <a:buSzPts val="2000"/>
            </a:pPr>
            <a:r>
              <a:rPr lang="fr-FR" sz="2000">
                <a:latin typeface="Montserrat Black" panose="00000A00000000000000" pitchFamily="2" charset="0"/>
                <a:sym typeface="Montserrat ExtraBold"/>
              </a:rPr>
              <a:t>Nos ambitions</a:t>
            </a:r>
            <a:endParaRPr lang="fr-FR" sz="2000">
              <a:latin typeface="Montserrat Black" panose="00000A00000000000000" pitchFamily="2" charset="0"/>
            </a:endParaRPr>
          </a:p>
        </p:txBody>
      </p:sp>
      <p:sp>
        <p:nvSpPr>
          <p:cNvPr id="7" name="Espace réservé du contenu 3">
            <a:extLst>
              <a:ext uri="{FF2B5EF4-FFF2-40B4-BE49-F238E27FC236}">
                <a16:creationId xmlns:a16="http://schemas.microsoft.com/office/drawing/2014/main" id="{FCAEE7E9-7958-4A4C-9FFD-9A426A509C65}"/>
              </a:ext>
            </a:extLst>
          </p:cNvPr>
          <p:cNvSpPr txBox="1">
            <a:spLocks/>
          </p:cNvSpPr>
          <p:nvPr/>
        </p:nvSpPr>
        <p:spPr>
          <a:xfrm>
            <a:off x="672598" y="1273049"/>
            <a:ext cx="11040430" cy="2781795"/>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anose="05000000000000000000" pitchFamily="2" charset="2"/>
              <a:buChar char="q"/>
            </a:pPr>
            <a:r>
              <a:rPr lang="fr-FR">
                <a:latin typeface="Arial" panose="020B0604020202020204" pitchFamily="34" charset="0"/>
                <a:cs typeface="Arial" panose="020B0604020202020204" pitchFamily="34" charset="0"/>
              </a:rPr>
              <a:t>Pour </a:t>
            </a:r>
            <a:r>
              <a:rPr lang="fr-FR" b="1">
                <a:latin typeface="Arial" panose="020B0604020202020204" pitchFamily="34" charset="0"/>
                <a:cs typeface="Arial" panose="020B0604020202020204" pitchFamily="34" charset="0"/>
              </a:rPr>
              <a:t>soutenir la mise en marché </a:t>
            </a:r>
            <a:r>
              <a:rPr lang="fr-FR">
                <a:latin typeface="Arial" panose="020B0604020202020204" pitchFamily="34" charset="0"/>
                <a:cs typeface="Arial" panose="020B0604020202020204" pitchFamily="34" charset="0"/>
              </a:rPr>
              <a:t>de cette nouvelle offre bien plus vaste, un objectif de</a:t>
            </a:r>
            <a:endParaRPr lang="fr-FR" sz="2000" b="1">
              <a:latin typeface="Arial" panose="020B0604020202020204" pitchFamily="34" charset="0"/>
              <a:cs typeface="Arial" panose="020B0604020202020204" pitchFamily="34" charset="0"/>
            </a:endParaRPr>
          </a:p>
          <a:p>
            <a:pPr marL="0" indent="0" algn="ctr">
              <a:buClrTx/>
              <a:buNone/>
            </a:pPr>
            <a:endParaRPr lang="fr-FR" sz="2000" b="1">
              <a:latin typeface="Arial" panose="020B0604020202020204" pitchFamily="34" charset="0"/>
              <a:cs typeface="Arial" panose="020B0604020202020204" pitchFamily="34" charset="0"/>
            </a:endParaRPr>
          </a:p>
          <a:p>
            <a:pPr marL="0" indent="0" algn="ctr">
              <a:buClrTx/>
              <a:buNone/>
            </a:pPr>
            <a:r>
              <a:rPr lang="fr-FR" sz="2400" b="1">
                <a:latin typeface="Arial" panose="020B0604020202020204" pitchFamily="34" charset="0"/>
                <a:cs typeface="Arial" panose="020B0604020202020204" pitchFamily="34" charset="0"/>
              </a:rPr>
              <a:t>4 Leads par Chargé d’Affaires</a:t>
            </a:r>
            <a:r>
              <a:rPr lang="fr-FR" sz="2000" b="1">
                <a:latin typeface="Arial" panose="020B0604020202020204" pitchFamily="34" charset="0"/>
                <a:cs typeface="Arial" panose="020B0604020202020204" pitchFamily="34" charset="0"/>
              </a:rPr>
              <a:t> </a:t>
            </a:r>
          </a:p>
          <a:p>
            <a:pPr marL="0" indent="0" algn="ctr">
              <a:buClrTx/>
              <a:buNone/>
            </a:pPr>
            <a:endParaRPr lang="fr-FR" sz="2000" b="1">
              <a:latin typeface="Arial" panose="020B0604020202020204" pitchFamily="34" charset="0"/>
              <a:cs typeface="Arial" panose="020B0604020202020204" pitchFamily="34" charset="0"/>
            </a:endParaRPr>
          </a:p>
          <a:p>
            <a:pPr marL="0" indent="0" algn="ctr">
              <a:buClrTx/>
              <a:buNone/>
            </a:pPr>
            <a:r>
              <a:rPr lang="fr-FR" sz="2000" b="1">
                <a:latin typeface="Arial" panose="020B0604020202020204" pitchFamily="34" charset="0"/>
                <a:cs typeface="Arial" panose="020B0604020202020204" pitchFamily="34" charset="0"/>
              </a:rPr>
              <a:t>					</a:t>
            </a:r>
            <a:r>
              <a:rPr lang="fr-FR">
                <a:latin typeface="Arial" panose="020B0604020202020204" pitchFamily="34" charset="0"/>
                <a:cs typeface="Arial" panose="020B0604020202020204" pitchFamily="34" charset="0"/>
              </a:rPr>
              <a:t>est fixé avant </a:t>
            </a:r>
            <a:r>
              <a:rPr lang="fr-FR" b="1">
                <a:latin typeface="Arial" panose="020B0604020202020204" pitchFamily="34" charset="0"/>
                <a:cs typeface="Arial" panose="020B0604020202020204" pitchFamily="34" charset="0"/>
              </a:rPr>
              <a:t>la fin juin</a:t>
            </a:r>
            <a:r>
              <a:rPr lang="fr-FR">
                <a:latin typeface="Arial" panose="020B0604020202020204" pitchFamily="34" charset="0"/>
                <a:cs typeface="Arial" panose="020B0604020202020204" pitchFamily="34" charset="0"/>
              </a:rPr>
              <a:t>.</a:t>
            </a:r>
          </a:p>
          <a:p>
            <a:pPr marL="0" indent="0" algn="ctr">
              <a:buClrTx/>
              <a:buNone/>
            </a:pPr>
            <a:endParaRPr lang="fr-FR">
              <a:latin typeface="Arial" panose="020B0604020202020204" pitchFamily="34" charset="0"/>
              <a:cs typeface="Arial" panose="020B0604020202020204" pitchFamily="34" charset="0"/>
            </a:endParaRPr>
          </a:p>
          <a:p>
            <a:pPr marL="0" indent="0" algn="ctr">
              <a:buClrTx/>
              <a:buNone/>
            </a:pPr>
            <a:endParaRPr lang="fr-FR">
              <a:latin typeface="Arial" panose="020B0604020202020204" pitchFamily="34" charset="0"/>
              <a:cs typeface="Arial" panose="020B0604020202020204" pitchFamily="34" charset="0"/>
            </a:endParaRPr>
          </a:p>
          <a:p>
            <a:pPr marL="0" indent="0">
              <a:buClrTx/>
              <a:buNone/>
            </a:pPr>
            <a:r>
              <a:rPr lang="fr-FR">
                <a:latin typeface="Arial" panose="020B0604020202020204" pitchFamily="34" charset="0"/>
                <a:cs typeface="Arial" panose="020B0604020202020204" pitchFamily="34" charset="0"/>
              </a:rPr>
              <a:t>Pour vous aider dans votre démarche commerciale n’hésitez pas à consulter </a:t>
            </a:r>
            <a:r>
              <a:rPr lang="fr-FR" b="1">
                <a:latin typeface="Arial" panose="020B0604020202020204" pitchFamily="34" charset="0"/>
                <a:cs typeface="Arial" panose="020B0604020202020204" pitchFamily="34" charset="0"/>
              </a:rPr>
              <a:t>l’argumentaire e-commerce </a:t>
            </a:r>
            <a:r>
              <a:rPr lang="fr-FR">
                <a:latin typeface="Arial" panose="020B0604020202020204" pitchFamily="34" charset="0"/>
                <a:cs typeface="Arial" panose="020B0604020202020204" pitchFamily="34" charset="0"/>
              </a:rPr>
              <a:t>(clic </a:t>
            </a:r>
            <a:r>
              <a:rPr lang="fr-FR">
                <a:latin typeface="Arial" panose="020B0604020202020204" pitchFamily="34" charset="0"/>
                <a:cs typeface="Arial" panose="020B0604020202020204" pitchFamily="34" charset="0"/>
                <a:hlinkClick r:id="rId3"/>
              </a:rPr>
              <a:t>ici</a:t>
            </a:r>
            <a:r>
              <a:rPr lang="fr-FR">
                <a:latin typeface="Arial" panose="020B0604020202020204" pitchFamily="34" charset="0"/>
                <a:cs typeface="Arial" panose="020B0604020202020204" pitchFamily="34" charset="0"/>
              </a:rPr>
              <a:t>) ainsi qu’un support vidéo.</a:t>
            </a:r>
          </a:p>
          <a:p>
            <a:pPr marL="0" indent="0">
              <a:buClrTx/>
              <a:buNone/>
            </a:pPr>
            <a:endParaRPr lang="fr-FR">
              <a:latin typeface="Arial" panose="020B0604020202020204" pitchFamily="34" charset="0"/>
              <a:cs typeface="Arial" panose="020B0604020202020204" pitchFamily="34" charset="0"/>
            </a:endParaRPr>
          </a:p>
          <a:p>
            <a:pPr marL="0" indent="0">
              <a:buClrTx/>
              <a:buNone/>
            </a:pPr>
            <a:r>
              <a:rPr lang="fr-FR">
                <a:latin typeface="Arial" panose="020B0604020202020204" pitchFamily="34" charset="0"/>
                <a:cs typeface="Arial" panose="020B0604020202020204" pitchFamily="34" charset="0"/>
              </a:rPr>
              <a:t>  </a:t>
            </a:r>
          </a:p>
        </p:txBody>
      </p:sp>
      <p:pic>
        <p:nvPicPr>
          <p:cNvPr id="3" name="Image 2">
            <a:hlinkClick r:id="rId4"/>
            <a:extLst>
              <a:ext uri="{FF2B5EF4-FFF2-40B4-BE49-F238E27FC236}">
                <a16:creationId xmlns:a16="http://schemas.microsoft.com/office/drawing/2014/main" id="{F30AF3DE-9A6B-4445-9AB8-99DECAAEE297}"/>
              </a:ext>
            </a:extLst>
          </p:cNvPr>
          <p:cNvPicPr>
            <a:picLocks noChangeAspect="1"/>
          </p:cNvPicPr>
          <p:nvPr/>
        </p:nvPicPr>
        <p:blipFill>
          <a:blip r:embed="rId5"/>
          <a:stretch>
            <a:fillRect/>
          </a:stretch>
        </p:blipFill>
        <p:spPr>
          <a:xfrm>
            <a:off x="1270378" y="4598462"/>
            <a:ext cx="2317789" cy="1296903"/>
          </a:xfrm>
          <a:prstGeom prst="rect">
            <a:avLst/>
          </a:prstGeom>
        </p:spPr>
      </p:pic>
      <p:sp>
        <p:nvSpPr>
          <p:cNvPr id="2" name="ZoneTexte 1">
            <a:extLst>
              <a:ext uri="{FF2B5EF4-FFF2-40B4-BE49-F238E27FC236}">
                <a16:creationId xmlns:a16="http://schemas.microsoft.com/office/drawing/2014/main" id="{C7EDF59E-6F2B-4EF2-B9F6-5B8A2638AB18}"/>
              </a:ext>
            </a:extLst>
          </p:cNvPr>
          <p:cNvSpPr txBox="1"/>
          <p:nvPr/>
        </p:nvSpPr>
        <p:spPr>
          <a:xfrm>
            <a:off x="5669184" y="4598462"/>
            <a:ext cx="5787162" cy="369332"/>
          </a:xfrm>
          <a:prstGeom prst="rect">
            <a:avLst/>
          </a:prstGeom>
          <a:noFill/>
        </p:spPr>
        <p:txBody>
          <a:bodyPr wrap="none" rtlCol="0">
            <a:spAutoFit/>
          </a:bodyPr>
          <a:lstStyle/>
          <a:p>
            <a:r>
              <a:rPr lang="fr-FR" b="1"/>
              <a:t>Et abusez de l’offre promotionnelle en cours (validité 30 juin) :</a:t>
            </a:r>
          </a:p>
        </p:txBody>
      </p:sp>
      <p:graphicFrame>
        <p:nvGraphicFramePr>
          <p:cNvPr id="5" name="Tableau 4">
            <a:extLst>
              <a:ext uri="{FF2B5EF4-FFF2-40B4-BE49-F238E27FC236}">
                <a16:creationId xmlns:a16="http://schemas.microsoft.com/office/drawing/2014/main" id="{E463ACBA-B21C-485E-A178-BB4469757C96}"/>
              </a:ext>
            </a:extLst>
          </p:cNvPr>
          <p:cNvGraphicFramePr>
            <a:graphicFrameLocks noGrp="1"/>
          </p:cNvGraphicFramePr>
          <p:nvPr>
            <p:extLst>
              <p:ext uri="{D42A27DB-BD31-4B8C-83A1-F6EECF244321}">
                <p14:modId xmlns:p14="http://schemas.microsoft.com/office/powerpoint/2010/main" val="3681468701"/>
              </p:ext>
            </p:extLst>
          </p:nvPr>
        </p:nvGraphicFramePr>
        <p:xfrm>
          <a:off x="4663008" y="5079642"/>
          <a:ext cx="7050020" cy="863540"/>
        </p:xfrm>
        <a:graphic>
          <a:graphicData uri="http://schemas.openxmlformats.org/drawingml/2006/table">
            <a:tbl>
              <a:tblPr firstRow="1" bandRow="1">
                <a:tableStyleId>{2D5ABB26-0587-4C30-8999-92F81FD0307C}</a:tableStyleId>
              </a:tblPr>
              <a:tblGrid>
                <a:gridCol w="1965097">
                  <a:extLst>
                    <a:ext uri="{9D8B030D-6E8A-4147-A177-3AD203B41FA5}">
                      <a16:colId xmlns:a16="http://schemas.microsoft.com/office/drawing/2014/main" val="2665594014"/>
                    </a:ext>
                  </a:extLst>
                </a:gridCol>
                <a:gridCol w="5084923">
                  <a:extLst>
                    <a:ext uri="{9D8B030D-6E8A-4147-A177-3AD203B41FA5}">
                      <a16:colId xmlns:a16="http://schemas.microsoft.com/office/drawing/2014/main" val="1792261188"/>
                    </a:ext>
                  </a:extLst>
                </a:gridCol>
              </a:tblGrid>
              <a:tr h="431770">
                <a:tc>
                  <a:txBody>
                    <a:bodyPr/>
                    <a:lstStyle/>
                    <a:p>
                      <a:pPr marL="45720">
                        <a:lnSpc>
                          <a:spcPct val="100000"/>
                        </a:lnSpc>
                      </a:pPr>
                      <a:r>
                        <a:rPr lang="fr-FR" sz="1400">
                          <a:solidFill>
                            <a:srgbClr val="C00000"/>
                          </a:solidFill>
                          <a:latin typeface="Arial"/>
                          <a:cs typeface="Arial"/>
                        </a:rPr>
                        <a:t>Abonnement annuel à 1€ </a:t>
                      </a:r>
                      <a:r>
                        <a:rPr lang="fr-FR" sz="1400">
                          <a:latin typeface="Arial"/>
                          <a:cs typeface="Arial"/>
                        </a:rPr>
                        <a:t>la première année</a:t>
                      </a:r>
                      <a:endParaRPr sz="1400">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marL="45720" marR="402590" lvl="0">
                        <a:lnSpc>
                          <a:spcPct val="100000"/>
                        </a:lnSpc>
                      </a:pPr>
                      <a:r>
                        <a:rPr lang="fr-FR" sz="1400" b="1">
                          <a:latin typeface="Arial"/>
                          <a:cs typeface="Arial"/>
                        </a:rPr>
                        <a:t>Offre Equipement </a:t>
                      </a:r>
                      <a:r>
                        <a:rPr lang="fr-FR" sz="1400">
                          <a:latin typeface="Arial"/>
                          <a:cs typeface="Arial"/>
                        </a:rPr>
                        <a:t>: conception de site vitrine, Click &amp; collecte et e-commerce pour un engagement sur 48 mois. </a:t>
                      </a:r>
                      <a:endParaRPr sz="1400">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extLst>
                  <a:ext uri="{0D108BD9-81ED-4DB2-BD59-A6C34878D82A}">
                    <a16:rowId xmlns:a16="http://schemas.microsoft.com/office/drawing/2014/main" val="390145193"/>
                  </a:ext>
                </a:extLst>
              </a:tr>
              <a:tr h="431770">
                <a:tc>
                  <a:txBody>
                    <a:bodyPr/>
                    <a:lstStyle/>
                    <a:p>
                      <a:pPr marL="45720">
                        <a:lnSpc>
                          <a:spcPct val="100000"/>
                        </a:lnSpc>
                      </a:pPr>
                      <a:r>
                        <a:rPr lang="fr-FR" sz="1400">
                          <a:solidFill>
                            <a:srgbClr val="C00000"/>
                          </a:solidFill>
                          <a:latin typeface="Arial"/>
                          <a:cs typeface="Arial"/>
                        </a:rPr>
                        <a:t>Frais de création</a:t>
                      </a:r>
                      <a:r>
                        <a:rPr lang="fr-FR" sz="1400">
                          <a:latin typeface="Arial"/>
                          <a:cs typeface="Arial"/>
                        </a:rPr>
                        <a:t> offerts</a:t>
                      </a:r>
                      <a:endParaRPr sz="1400">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marL="45720" marR="402590">
                        <a:lnSpc>
                          <a:spcPct val="100000"/>
                        </a:lnSpc>
                      </a:pPr>
                      <a:r>
                        <a:rPr lang="fr-FR" sz="1400" b="1">
                          <a:latin typeface="Arial"/>
                          <a:cs typeface="Arial"/>
                        </a:rPr>
                        <a:t>Offre Publicité </a:t>
                      </a:r>
                      <a:r>
                        <a:rPr lang="fr-FR" sz="1400">
                          <a:latin typeface="Arial"/>
                          <a:cs typeface="Arial"/>
                        </a:rPr>
                        <a:t>: Frais de création de campagne Google pour un engagement sur 12 mois.</a:t>
                      </a:r>
                      <a:endParaRPr sz="1400">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extLst>
                  <a:ext uri="{0D108BD9-81ED-4DB2-BD59-A6C34878D82A}">
                    <a16:rowId xmlns:a16="http://schemas.microsoft.com/office/drawing/2014/main" val="769281107"/>
                  </a:ext>
                </a:extLst>
              </a:tr>
            </a:tbl>
          </a:graphicData>
        </a:graphic>
      </p:graphicFrame>
      <p:pic>
        <p:nvPicPr>
          <p:cNvPr id="8" name="Picture 13" descr="Résultat de recherche d'images pour &quot;clic&quot;">
            <a:extLst>
              <a:ext uri="{FF2B5EF4-FFF2-40B4-BE49-F238E27FC236}">
                <a16:creationId xmlns:a16="http://schemas.microsoft.com/office/drawing/2014/main" id="{4941F261-AE89-4DA5-94B7-073904F7EA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1292" y="5584951"/>
            <a:ext cx="633751" cy="594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535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2912013" y="390665"/>
            <a:ext cx="8201640"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buClr>
                <a:srgbClr val="000000"/>
              </a:buClr>
              <a:buSzPts val="2000"/>
            </a:pPr>
            <a:r>
              <a:rPr lang="fr-FR" sz="2000">
                <a:latin typeface="Montserrat Black" panose="00000A00000000000000" pitchFamily="2" charset="0"/>
                <a:sym typeface="Montserrat ExtraBold"/>
              </a:rPr>
              <a:t>Vos contacts</a:t>
            </a:r>
            <a:endParaRPr lang="fr-FR" sz="2000">
              <a:latin typeface="Montserrat Black" panose="00000A00000000000000" pitchFamily="2" charset="0"/>
            </a:endParaRPr>
          </a:p>
        </p:txBody>
      </p:sp>
      <p:sp>
        <p:nvSpPr>
          <p:cNvPr id="7" name="Espace réservé du contenu 3">
            <a:extLst>
              <a:ext uri="{FF2B5EF4-FFF2-40B4-BE49-F238E27FC236}">
                <a16:creationId xmlns:a16="http://schemas.microsoft.com/office/drawing/2014/main" id="{FCAEE7E9-7958-4A4C-9FFD-9A426A509C65}"/>
              </a:ext>
            </a:extLst>
          </p:cNvPr>
          <p:cNvSpPr txBox="1">
            <a:spLocks/>
          </p:cNvSpPr>
          <p:nvPr/>
        </p:nvSpPr>
        <p:spPr>
          <a:xfrm>
            <a:off x="672598" y="1273049"/>
            <a:ext cx="10905113" cy="2781795"/>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anose="05000000000000000000" pitchFamily="2" charset="2"/>
              <a:buChar char="q"/>
            </a:pPr>
            <a:r>
              <a:rPr lang="fr-FR">
                <a:latin typeface="Arial" panose="020B0604020202020204" pitchFamily="34" charset="0"/>
                <a:cs typeface="Arial" panose="020B0604020202020204" pitchFamily="34" charset="0"/>
              </a:rPr>
              <a:t>Vous trouverez ci-dessous l’ensemble des coordonnées de vos correspondants Regicom locaux :</a:t>
            </a:r>
          </a:p>
          <a:p>
            <a:pPr marL="0" indent="0">
              <a:buNone/>
            </a:pPr>
            <a:endParaRPr lang="fr-FR" sz="2000" b="1">
              <a:latin typeface="Arial" panose="020B0604020202020204" pitchFamily="34" charset="0"/>
              <a:cs typeface="Arial" panose="020B0604020202020204" pitchFamily="34" charset="0"/>
            </a:endParaRPr>
          </a:p>
          <a:p>
            <a:pPr>
              <a:buClrTx/>
              <a:buFont typeface="Wingdings" panose="05000000000000000000" pitchFamily="2" charset="2"/>
              <a:buChar char="§"/>
            </a:pPr>
            <a:r>
              <a:rPr lang="fr-FR" b="1"/>
              <a:t>Bas-Rhin : </a:t>
            </a:r>
            <a:r>
              <a:rPr lang="fr-FR"/>
              <a:t>Mickael Boissenin 0672867313 </a:t>
            </a:r>
            <a:r>
              <a:rPr lang="fr-FR" u="sng">
                <a:hlinkClick r:id="rId3"/>
              </a:rPr>
              <a:t>mickael.boissenin@regicom.fr</a:t>
            </a:r>
            <a:r>
              <a:rPr lang="fr-FR"/>
              <a:t> </a:t>
            </a:r>
          </a:p>
          <a:p>
            <a:pPr>
              <a:buClrTx/>
              <a:buFont typeface="Wingdings" panose="05000000000000000000" pitchFamily="2" charset="2"/>
              <a:buChar char="§"/>
            </a:pPr>
            <a:r>
              <a:rPr lang="fr-FR" b="1"/>
              <a:t>Haut Rhin :</a:t>
            </a:r>
            <a:r>
              <a:rPr lang="fr-FR"/>
              <a:t>  Mickael Boissenin 0672867313 </a:t>
            </a:r>
            <a:r>
              <a:rPr lang="fr-FR" u="sng">
                <a:hlinkClick r:id="rId3"/>
              </a:rPr>
              <a:t>mickael.boissenin@regicom.fr</a:t>
            </a:r>
            <a:r>
              <a:rPr lang="fr-FR"/>
              <a:t> (Colmar) - Cynthia Wiedemann 0668548673 </a:t>
            </a:r>
            <a:r>
              <a:rPr lang="fr-FR" u="sng">
                <a:hlinkClick r:id="rId4"/>
              </a:rPr>
              <a:t>cynthia.wiedemann@regicom.fr</a:t>
            </a:r>
            <a:r>
              <a:rPr lang="fr-FR"/>
              <a:t> </a:t>
            </a:r>
          </a:p>
          <a:p>
            <a:pPr>
              <a:buClrTx/>
              <a:buFont typeface="Wingdings" panose="05000000000000000000" pitchFamily="2" charset="2"/>
              <a:buChar char="§"/>
            </a:pPr>
            <a:r>
              <a:rPr lang="fr-FR" b="1"/>
              <a:t>Moselle : </a:t>
            </a:r>
            <a:r>
              <a:rPr lang="fr-FR"/>
              <a:t>Mickael Noel 0672877058 </a:t>
            </a:r>
            <a:r>
              <a:rPr lang="fr-FR" u="sng">
                <a:hlinkClick r:id="rId5"/>
              </a:rPr>
              <a:t>mickael.noel@regicom.fr</a:t>
            </a:r>
            <a:r>
              <a:rPr lang="fr-FR"/>
              <a:t> </a:t>
            </a:r>
          </a:p>
          <a:p>
            <a:pPr>
              <a:buClrTx/>
              <a:buFont typeface="Wingdings" panose="05000000000000000000" pitchFamily="2" charset="2"/>
              <a:buChar char="§"/>
            </a:pPr>
            <a:r>
              <a:rPr lang="fr-FR" b="1"/>
              <a:t>Meurthe et Moselle : </a:t>
            </a:r>
            <a:r>
              <a:rPr lang="fr-FR"/>
              <a:t>Renaud Martin 0672867944 </a:t>
            </a:r>
            <a:r>
              <a:rPr lang="fr-FR" u="sng">
                <a:hlinkClick r:id="rId6"/>
              </a:rPr>
              <a:t>renaud.martin@regicom.fr</a:t>
            </a:r>
            <a:r>
              <a:rPr lang="fr-FR"/>
              <a:t> </a:t>
            </a:r>
          </a:p>
          <a:p>
            <a:pPr>
              <a:buClrTx/>
              <a:buFont typeface="Wingdings" panose="05000000000000000000" pitchFamily="2" charset="2"/>
              <a:buChar char="§"/>
            </a:pPr>
            <a:r>
              <a:rPr lang="fr-FR" b="1"/>
              <a:t>Meuse : </a:t>
            </a:r>
            <a:r>
              <a:rPr lang="fr-FR"/>
              <a:t>Mickael Noel 0672877058 </a:t>
            </a:r>
            <a:r>
              <a:rPr lang="fr-FR" u="sng">
                <a:hlinkClick r:id="rId5"/>
              </a:rPr>
              <a:t>mickael.noel@regicom.fr</a:t>
            </a:r>
            <a:r>
              <a:rPr lang="fr-FR"/>
              <a:t>( secteur verdun) - Renaud Martin 0672867944 </a:t>
            </a:r>
            <a:r>
              <a:rPr lang="fr-FR" u="sng">
                <a:hlinkClick r:id="rId6"/>
              </a:rPr>
              <a:t>renaud.martin@regicom.fr</a:t>
            </a:r>
            <a:r>
              <a:rPr lang="fr-FR"/>
              <a:t> ( secteur Commercy)  </a:t>
            </a:r>
          </a:p>
          <a:p>
            <a:pPr>
              <a:buClrTx/>
              <a:buFont typeface="Wingdings" panose="05000000000000000000" pitchFamily="2" charset="2"/>
              <a:buChar char="§"/>
            </a:pPr>
            <a:r>
              <a:rPr lang="fr-FR" b="1"/>
              <a:t>Vosges : </a:t>
            </a:r>
            <a:r>
              <a:rPr lang="fr-FR"/>
              <a:t>Guillaume Valsecchi 0680989355 </a:t>
            </a:r>
            <a:r>
              <a:rPr lang="fr-FR" u="sng">
                <a:hlinkClick r:id="rId7"/>
              </a:rPr>
              <a:t>guillaume.valsecchi@regicom.fr</a:t>
            </a:r>
            <a:r>
              <a:rPr lang="fr-FR"/>
              <a:t> ( secteur Epinal et plaine) - Frédéric Baert  0672868794 </a:t>
            </a:r>
            <a:r>
              <a:rPr lang="fr-FR" u="sng">
                <a:hlinkClick r:id="rId8"/>
              </a:rPr>
              <a:t>frederic.baert@Regicom.fr</a:t>
            </a:r>
            <a:r>
              <a:rPr lang="fr-FR"/>
              <a:t> ( secteur Remiremont, Saint dié et hautes Vosges) </a:t>
            </a:r>
          </a:p>
          <a:p>
            <a:pPr>
              <a:buClrTx/>
              <a:buFont typeface="Wingdings" panose="05000000000000000000" pitchFamily="2" charset="2"/>
              <a:buChar char="§"/>
            </a:pPr>
            <a:r>
              <a:rPr lang="fr-FR" b="1"/>
              <a:t>Aube : </a:t>
            </a:r>
            <a:r>
              <a:rPr lang="fr-FR"/>
              <a:t>Sergio Teixeira 0672872681 </a:t>
            </a:r>
            <a:r>
              <a:rPr lang="fr-FR">
                <a:hlinkClick r:id="rId9"/>
              </a:rPr>
              <a:t>sergio.teixeira@regicom.fr</a:t>
            </a:r>
            <a:r>
              <a:rPr lang="fr-FR"/>
              <a:t> </a:t>
            </a:r>
          </a:p>
          <a:p>
            <a:pPr>
              <a:buClrTx/>
              <a:buFont typeface="Wingdings" panose="05000000000000000000" pitchFamily="2" charset="2"/>
              <a:buChar char="§"/>
            </a:pPr>
            <a:r>
              <a:rPr lang="fr-FR" b="1"/>
              <a:t>Haute marne : </a:t>
            </a:r>
            <a:r>
              <a:rPr lang="fr-FR"/>
              <a:t>Renaud Martin 0672867944 </a:t>
            </a:r>
            <a:r>
              <a:rPr lang="fr-FR" u="sng">
                <a:hlinkClick r:id="rId6"/>
              </a:rPr>
              <a:t>renaud.martin@regicom.fr</a:t>
            </a:r>
            <a:r>
              <a:rPr lang="fr-FR"/>
              <a:t>( secteur saint Dizier) - Guillaume Valsecchi 0680989355 </a:t>
            </a:r>
            <a:r>
              <a:rPr lang="fr-FR" u="sng">
                <a:hlinkClick r:id="rId7"/>
              </a:rPr>
              <a:t>guillaume.valsecchi@regicom.fr</a:t>
            </a:r>
            <a:r>
              <a:rPr lang="fr-FR"/>
              <a:t> ( secteur Chaumont) - Corinne Buggio 0620375795(secteur Langres) </a:t>
            </a:r>
          </a:p>
          <a:p>
            <a:pPr>
              <a:buClrTx/>
              <a:buFont typeface="Wingdings" panose="05000000000000000000" pitchFamily="2" charset="2"/>
              <a:buChar char="§"/>
            </a:pPr>
            <a:r>
              <a:rPr lang="fr-FR" b="1"/>
              <a:t>Ardennes et Marne : </a:t>
            </a:r>
            <a:r>
              <a:rPr lang="fr-FR"/>
              <a:t>Stéphane Drocourt 0672876968 </a:t>
            </a:r>
            <a:r>
              <a:rPr lang="fr-FR">
                <a:hlinkClick r:id="rId10"/>
              </a:rPr>
              <a:t>stephane.droucourt@regicom.fr</a:t>
            </a:r>
            <a:r>
              <a:rPr lang="fr-FR"/>
              <a:t> </a:t>
            </a:r>
          </a:p>
          <a:p>
            <a:pPr>
              <a:buFont typeface="Wingdings" panose="05000000000000000000" pitchFamily="2" charset="2"/>
              <a:buChar char="q"/>
            </a:pPr>
            <a:endParaRPr lang="fr-FR" sz="2000" b="1">
              <a:latin typeface="Arial" panose="020B0604020202020204" pitchFamily="34" charset="0"/>
              <a:cs typeface="Arial" panose="020B0604020202020204" pitchFamily="34" charset="0"/>
            </a:endParaRPr>
          </a:p>
          <a:p>
            <a:pPr marL="0" indent="0" algn="ctr">
              <a:buClrTx/>
              <a:buNone/>
            </a:pPr>
            <a:endParaRPr lang="fr-FR" sz="20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4003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3261" y="6281994"/>
            <a:ext cx="2862915" cy="440108"/>
          </a:xfrm>
          <a:prstGeom prst="rect">
            <a:avLst/>
          </a:prstGeom>
          <a:solidFill>
            <a:schemeClr val="bg1"/>
          </a:solidFill>
          <a:ln>
            <a:noFill/>
          </a:ln>
          <a:effectLst/>
        </p:spPr>
      </p:pic>
      <p:sp>
        <p:nvSpPr>
          <p:cNvPr id="7" name="Rectangle 6"/>
          <p:cNvSpPr/>
          <p:nvPr/>
        </p:nvSpPr>
        <p:spPr>
          <a:xfrm>
            <a:off x="8746924" y="3522836"/>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 name="Rectangle 1"/>
          <p:cNvSpPr/>
          <p:nvPr/>
        </p:nvSpPr>
        <p:spPr>
          <a:xfrm>
            <a:off x="249846" y="1417066"/>
            <a:ext cx="5552995" cy="369332"/>
          </a:xfrm>
          <a:prstGeom prst="rect">
            <a:avLst/>
          </a:prstGeom>
        </p:spPr>
        <p:txBody>
          <a:bodyPr wrap="none">
            <a:spAutoFit/>
          </a:bodyPr>
          <a:lstStyle/>
          <a:p>
            <a:pPr marL="285750" indent="-285750">
              <a:buClr>
                <a:srgbClr val="C00000"/>
              </a:buClr>
              <a:buFont typeface="Wingdings" panose="05000000000000000000" pitchFamily="2" charset="2"/>
              <a:buChar char="q"/>
            </a:pPr>
            <a:r>
              <a:rPr lang="fr-FR">
                <a:latin typeface="Calibri" panose="020F0502020204030204" pitchFamily="34" charset="0"/>
                <a:cs typeface="Calibri" panose="020F0502020204030204" pitchFamily="34" charset="0"/>
              </a:rPr>
              <a:t>Retrouvez la documentation et les liens concernant </a:t>
            </a:r>
            <a:r>
              <a:rPr lang="fr-FR" b="1">
                <a:solidFill>
                  <a:schemeClr val="tx1">
                    <a:lumMod val="75000"/>
                    <a:lumOff val="25000"/>
                  </a:schemeClr>
                </a:solidFill>
                <a:latin typeface="Calibri" panose="020F0502020204030204" pitchFamily="34" charset="0"/>
                <a:cs typeface="Calibri" panose="020F0502020204030204" pitchFamily="34" charset="0"/>
              </a:rPr>
              <a:t> </a:t>
            </a:r>
            <a:endParaRPr lang="fr-FR">
              <a:latin typeface="Calibri" panose="020F0502020204030204" pitchFamily="34" charset="0"/>
              <a:cs typeface="Calibri" panose="020F0502020204030204" pitchFamily="34" charset="0"/>
            </a:endParaRPr>
          </a:p>
        </p:txBody>
      </p:sp>
      <p:sp>
        <p:nvSpPr>
          <p:cNvPr id="9" name="Rectangle 8"/>
          <p:cNvSpPr/>
          <p:nvPr/>
        </p:nvSpPr>
        <p:spPr>
          <a:xfrm>
            <a:off x="728741" y="1939993"/>
            <a:ext cx="10272768" cy="5570756"/>
          </a:xfrm>
          <a:prstGeom prst="rect">
            <a:avLst/>
          </a:prstGeom>
        </p:spPr>
        <p:txBody>
          <a:bodyPr wrap="square">
            <a:spAutoFit/>
          </a:bodyPr>
          <a:lstStyle/>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présentation complète : clic </a:t>
            </a:r>
            <a:r>
              <a:rPr lang="fr-FR" dirty="0">
                <a:latin typeface="Calibri" panose="020F0502020204030204" pitchFamily="34" charset="0"/>
                <a:ea typeface="Calibri" panose="020F0502020204030204" pitchFamily="34" charset="0"/>
                <a:cs typeface="Calibri" panose="020F0502020204030204" pitchFamily="34" charset="0"/>
                <a:hlinkClick r:id="rId4"/>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page </a:t>
            </a:r>
            <a:r>
              <a:rPr lang="fr-FR" dirty="0" err="1">
                <a:latin typeface="Calibri" panose="020F0502020204030204" pitchFamily="34" charset="0"/>
                <a:ea typeface="Calibri" panose="020F0502020204030204" pitchFamily="34" charset="0"/>
                <a:cs typeface="Calibri" panose="020F0502020204030204" pitchFamily="34" charset="0"/>
              </a:rPr>
              <a:t>Iz</a:t>
            </a:r>
            <a:r>
              <a:rPr lang="fr-FR" dirty="0">
                <a:latin typeface="Calibri" panose="020F0502020204030204" pitchFamily="34" charset="0"/>
                <a:ea typeface="Calibri" panose="020F0502020204030204" pitchFamily="34" charset="0"/>
                <a:cs typeface="Calibri" panose="020F0502020204030204" pitchFamily="34" charset="0"/>
              </a:rPr>
              <a:t>-e-commerce du site CEGEE : clic </a:t>
            </a:r>
            <a:r>
              <a:rPr lang="fr-FR" dirty="0">
                <a:latin typeface="Calibri" panose="020F0502020204030204" pitchFamily="34" charset="0"/>
                <a:ea typeface="Calibri" panose="020F0502020204030204" pitchFamily="34" charset="0"/>
                <a:cs typeface="Calibri" panose="020F0502020204030204" pitchFamily="34" charset="0"/>
                <a:hlinkClick r:id="rId5"/>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page E-commerce du site CEGEE : clic </a:t>
            </a:r>
            <a:r>
              <a:rPr lang="fr-FR" dirty="0">
                <a:latin typeface="Calibri" panose="020F0502020204030204" pitchFamily="34" charset="0"/>
                <a:ea typeface="Calibri" panose="020F0502020204030204" pitchFamily="34" charset="0"/>
                <a:cs typeface="Calibri" panose="020F0502020204030204" pitchFamily="34" charset="0"/>
                <a:hlinkClick r:id="rId6"/>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plaquette conseiller : clic </a:t>
            </a:r>
            <a:r>
              <a:rPr lang="fr-FR" dirty="0">
                <a:latin typeface="Calibri" panose="020F0502020204030204" pitchFamily="34" charset="0"/>
                <a:ea typeface="Calibri" panose="020F0502020204030204" pitchFamily="34" charset="0"/>
                <a:cs typeface="Calibri" panose="020F0502020204030204" pitchFamily="34" charset="0"/>
                <a:hlinkClick r:id="rId7"/>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fiche produit client: clic </a:t>
            </a:r>
            <a:r>
              <a:rPr lang="fr-FR" dirty="0">
                <a:latin typeface="Calibri" panose="020F0502020204030204" pitchFamily="34" charset="0"/>
                <a:ea typeface="Calibri" panose="020F0502020204030204" pitchFamily="34" charset="0"/>
                <a:cs typeface="Calibri" panose="020F0502020204030204" pitchFamily="34" charset="0"/>
                <a:hlinkClick r:id="rId8"/>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l’argumentaire </a:t>
            </a:r>
            <a:r>
              <a:rPr lang="fr-FR" dirty="0" err="1">
                <a:latin typeface="Calibri" panose="020F0502020204030204" pitchFamily="34" charset="0"/>
                <a:ea typeface="Calibri" panose="020F0502020204030204" pitchFamily="34" charset="0"/>
                <a:cs typeface="Calibri" panose="020F0502020204030204" pitchFamily="34" charset="0"/>
              </a:rPr>
              <a:t>Iz</a:t>
            </a:r>
            <a:r>
              <a:rPr lang="fr-FR" dirty="0">
                <a:latin typeface="Calibri" panose="020F0502020204030204" pitchFamily="34" charset="0"/>
                <a:ea typeface="Calibri" panose="020F0502020204030204" pitchFamily="34" charset="0"/>
                <a:cs typeface="Calibri" panose="020F0502020204030204" pitchFamily="34" charset="0"/>
              </a:rPr>
              <a:t>-e-commerce : clic </a:t>
            </a:r>
            <a:r>
              <a:rPr lang="fr-FR" dirty="0">
                <a:latin typeface="Calibri" panose="020F0502020204030204" pitchFamily="34" charset="0"/>
                <a:ea typeface="Calibri" panose="020F0502020204030204" pitchFamily="34" charset="0"/>
                <a:cs typeface="Calibri" panose="020F0502020204030204" pitchFamily="34" charset="0"/>
                <a:hlinkClick r:id="rId9"/>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note d’information : clic </a:t>
            </a:r>
            <a:r>
              <a:rPr lang="fr-FR" dirty="0">
                <a:latin typeface="Calibri" panose="020F0502020204030204" pitchFamily="34" charset="0"/>
                <a:ea typeface="Calibri" panose="020F0502020204030204" pitchFamily="34" charset="0"/>
                <a:cs typeface="Calibri" panose="020F0502020204030204" pitchFamily="34" charset="0"/>
                <a:hlinkClick r:id="rId10"/>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highlight>
                  <a:srgbClr val="FFFF00"/>
                </a:highlight>
                <a:latin typeface="Calibri" panose="020F0502020204030204" pitchFamily="34" charset="0"/>
                <a:ea typeface="Calibri" panose="020F0502020204030204" pitchFamily="34" charset="0"/>
                <a:cs typeface="Calibri" panose="020F0502020204030204" pitchFamily="34" charset="0"/>
              </a:rPr>
              <a:t>Lien vers la vidéo d’aide à la vente </a:t>
            </a:r>
            <a:r>
              <a:rPr lang="fr-FR" dirty="0">
                <a:latin typeface="Calibri" panose="020F0502020204030204" pitchFamily="34" charset="0"/>
                <a:ea typeface="Calibri" panose="020F0502020204030204" pitchFamily="34" charset="0"/>
                <a:cs typeface="Calibri" panose="020F0502020204030204" pitchFamily="34" charset="0"/>
              </a:rPr>
              <a:t>: clic </a:t>
            </a:r>
            <a:r>
              <a:rPr lang="fr-FR" dirty="0">
                <a:latin typeface="Calibri" panose="020F0502020204030204" pitchFamily="34" charset="0"/>
                <a:ea typeface="Calibri" panose="020F0502020204030204" pitchFamily="34" charset="0"/>
                <a:cs typeface="Calibri" panose="020F0502020204030204" pitchFamily="34" charset="0"/>
                <a:hlinkClick r:id="rId11"/>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algn="just">
              <a:buClr>
                <a:srgbClr val="C00000"/>
              </a:buClr>
            </a:pPr>
            <a:r>
              <a:rPr lang="fr-FR"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algn="just">
              <a:buClr>
                <a:srgbClr val="C00000"/>
              </a:buClr>
            </a:pPr>
            <a:r>
              <a:rPr lang="fr-FR" dirty="0">
                <a:latin typeface="Calibri" panose="020F0502020204030204" pitchFamily="34" charset="0"/>
                <a:ea typeface="Calibri" panose="020F0502020204030204" pitchFamily="34" charset="0"/>
                <a:cs typeface="Calibri" panose="020F0502020204030204" pitchFamily="34" charset="0"/>
              </a:rPr>
              <a:t>  </a:t>
            </a:r>
          </a:p>
          <a:p>
            <a:pPr algn="just">
              <a:spcAft>
                <a:spcPts val="75"/>
              </a:spcAft>
              <a:buClr>
                <a:srgbClr val="C00000"/>
              </a:buClr>
            </a:pPr>
            <a:r>
              <a:rPr lang="fr-FR" sz="1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sp>
        <p:nvSpPr>
          <p:cNvPr id="10"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a:latin typeface="Montserrat Black" panose="00000A00000000000000" pitchFamily="2" charset="0"/>
              </a:rPr>
              <a:t>Documentation</a:t>
            </a:r>
            <a:endParaRPr lang="fr-FR" sz="2000" i="1">
              <a:effectLst>
                <a:outerShdw blurRad="38100" dist="38100" dir="2700000" algn="tl">
                  <a:srgbClr val="000000">
                    <a:alpha val="43137"/>
                  </a:srgbClr>
                </a:outerShdw>
              </a:effectLst>
            </a:endParaRPr>
          </a:p>
        </p:txBody>
      </p:sp>
      <p:sp>
        <p:nvSpPr>
          <p:cNvPr id="8" name="Rectangle 7">
            <a:extLst>
              <a:ext uri="{FF2B5EF4-FFF2-40B4-BE49-F238E27FC236}">
                <a16:creationId xmlns:a16="http://schemas.microsoft.com/office/drawing/2014/main" id="{502A5896-128B-4418-AF2F-8B5C59ABE9BB}"/>
              </a:ext>
            </a:extLst>
          </p:cNvPr>
          <p:cNvSpPr/>
          <p:nvPr/>
        </p:nvSpPr>
        <p:spPr>
          <a:xfrm>
            <a:off x="4998452" y="6389363"/>
            <a:ext cx="2324995" cy="276999"/>
          </a:xfrm>
          <a:prstGeom prst="rect">
            <a:avLst/>
          </a:prstGeom>
        </p:spPr>
        <p:txBody>
          <a:bodyPr wrap="none">
            <a:spAutoFit/>
          </a:bodyPr>
          <a:lstStyle/>
          <a:p>
            <a:r>
              <a:rPr lang="fr-FR" sz="1200">
                <a:solidFill>
                  <a:srgbClr val="EEECE1">
                    <a:lumMod val="50000"/>
                  </a:srgbClr>
                </a:solidFill>
                <a:latin typeface="Calibri" panose="020F0502020204030204" pitchFamily="34" charset="0"/>
                <a:cs typeface="Calibri" panose="020F0502020204030204" pitchFamily="34" charset="0"/>
              </a:rPr>
              <a:t>L’HEBDO PRO – Semaine S22 2022</a:t>
            </a:r>
          </a:p>
        </p:txBody>
      </p:sp>
    </p:spTree>
    <p:extLst>
      <p:ext uri="{BB962C8B-B14F-4D97-AF65-F5344CB8AC3E}">
        <p14:creationId xmlns:p14="http://schemas.microsoft.com/office/powerpoint/2010/main" val="3096812409"/>
      </p:ext>
    </p:extLst>
  </p:cSld>
  <p:clrMapOvr>
    <a:masterClrMapping/>
  </p:clrMapOvr>
</p:sld>
</file>

<file path=ppt/theme/theme1.xml><?xml version="1.0" encoding="utf-8"?>
<a:theme xmlns:a="http://schemas.openxmlformats.org/drawingml/2006/main" name="1-MODELE PART">
  <a:themeElements>
    <a:clrScheme name="Personnalisé 3">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0070C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A313E0C6-F400-4833-9C17-8357730C8C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925DB7-CCE4-48F1-BF80-9981159D6B98}">
  <ds:schemaRefs>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a6eaa20e-8785-4f6a-ad54-680d61602c4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16600</TotalTime>
  <Words>1681</Words>
  <Application>Microsoft Office PowerPoint</Application>
  <PresentationFormat>Grand écran</PresentationFormat>
  <Paragraphs>179</Paragraphs>
  <Slides>15</Slides>
  <Notes>14</Notes>
  <HiddenSlides>0</HiddenSlides>
  <MMClips>0</MMClips>
  <ScaleCrop>false</ScaleCrop>
  <HeadingPairs>
    <vt:vector size="6" baseType="variant">
      <vt:variant>
        <vt:lpstr>Polices utilisées</vt:lpstr>
      </vt:variant>
      <vt:variant>
        <vt:i4>8</vt:i4>
      </vt:variant>
      <vt:variant>
        <vt:lpstr>Thème</vt:lpstr>
      </vt:variant>
      <vt:variant>
        <vt:i4>9</vt:i4>
      </vt:variant>
      <vt:variant>
        <vt:lpstr>Titres des diapositives</vt:lpstr>
      </vt:variant>
      <vt:variant>
        <vt:i4>15</vt:i4>
      </vt:variant>
    </vt:vector>
  </HeadingPairs>
  <TitlesOfParts>
    <vt:vector size="32" baseType="lpstr">
      <vt:lpstr>Aharoni</vt:lpstr>
      <vt:lpstr>Arial</vt:lpstr>
      <vt:lpstr>Arial Black</vt:lpstr>
      <vt:lpstr>Arial Narrow</vt:lpstr>
      <vt:lpstr>Calibri</vt:lpstr>
      <vt:lpstr>Montserrat Black</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702</cp:revision>
  <cp:lastPrinted>2020-01-23T16:40:35Z</cp:lastPrinted>
  <dcterms:created xsi:type="dcterms:W3CDTF">2016-06-03T08:10:53Z</dcterms:created>
  <dcterms:modified xsi:type="dcterms:W3CDTF">2022-05-31T13:47:41Z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