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4"/>
  </p:notesMasterIdLst>
  <p:handoutMasterIdLst>
    <p:handoutMasterId r:id="rId25"/>
  </p:handoutMasterIdLst>
  <p:sldIdLst>
    <p:sldId id="286" r:id="rId13"/>
    <p:sldId id="289" r:id="rId14"/>
    <p:sldId id="457" r:id="rId15"/>
    <p:sldId id="464" r:id="rId16"/>
    <p:sldId id="463" r:id="rId17"/>
    <p:sldId id="462" r:id="rId18"/>
    <p:sldId id="429" r:id="rId19"/>
    <p:sldId id="420" r:id="rId20"/>
    <p:sldId id="414" r:id="rId21"/>
    <p:sldId id="450" r:id="rId22"/>
    <p:sldId id="417" r:id="rId23"/>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ves ZINCK" initials="YZ" lastIdx="1" clrIdx="0">
    <p:extLst>
      <p:ext uri="{19B8F6BF-5375-455C-9EA6-DF929625EA0E}">
        <p15:presenceInfo xmlns:p15="http://schemas.microsoft.com/office/powerpoint/2012/main" userId="Yves ZIN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D6BD"/>
    <a:srgbClr val="404040"/>
    <a:srgbClr val="3E454A"/>
    <a:srgbClr val="FF0000"/>
    <a:srgbClr val="C00000"/>
    <a:srgbClr val="E3000B"/>
    <a:srgbClr val="BFBFBF"/>
    <a:srgbClr val="5FA185"/>
    <a:srgbClr val="571D74"/>
    <a:srgbClr val="A950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DC1733-0F9F-4FE3-8599-E07E79D063B3}" v="23" dt="2022-08-31T14:43:32.31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1" autoAdjust="0"/>
    <p:restoredTop sz="94629" autoAdjust="0"/>
  </p:normalViewPr>
  <p:slideViewPr>
    <p:cSldViewPr snapToGrid="0">
      <p:cViewPr varScale="1">
        <p:scale>
          <a:sx n="68" d="100"/>
          <a:sy n="68" d="100"/>
        </p:scale>
        <p:origin x="654" y="66"/>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02/09/2022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02/09/2022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2261587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3362353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1188693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3776643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2126970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631071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1952985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1302690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11</a:t>
            </a:fld>
            <a:endParaRPr lang="fr-FR"/>
          </a:p>
        </p:txBody>
      </p:sp>
    </p:spTree>
    <p:extLst>
      <p:ext uri="{BB962C8B-B14F-4D97-AF65-F5344CB8AC3E}">
        <p14:creationId xmlns:p14="http://schemas.microsoft.com/office/powerpoint/2010/main" val="3445890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7.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7.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7.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7.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7.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7.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7.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3" name="Image 12"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27640" y="6268551"/>
            <a:ext cx="280381" cy="306554"/>
          </a:xfrm>
          <a:prstGeom prst="rect">
            <a:avLst/>
          </a:prstGeom>
        </p:spPr>
      </p:pic>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3725" y="6201437"/>
            <a:ext cx="1357807" cy="446240"/>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8" name="Rectangle 7">
            <a:extLst>
              <a:ext uri="{FF2B5EF4-FFF2-40B4-BE49-F238E27FC236}">
                <a16:creationId xmlns:a16="http://schemas.microsoft.com/office/drawing/2014/main" id="{7D161ADC-E883-4A5A-AAAA-586EBADB87E7}"/>
              </a:ext>
            </a:extLst>
          </p:cNvPr>
          <p:cNvSpPr/>
          <p:nvPr userDrawn="1"/>
        </p:nvSpPr>
        <p:spPr>
          <a:xfrm>
            <a:off x="4998452" y="6389363"/>
            <a:ext cx="2324995"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S35 2022</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0" name="Rectangle 9">
            <a:extLst>
              <a:ext uri="{FF2B5EF4-FFF2-40B4-BE49-F238E27FC236}">
                <a16:creationId xmlns:a16="http://schemas.microsoft.com/office/drawing/2014/main" id="{A3403B66-7739-496F-8AE4-A6694EC50320}"/>
              </a:ext>
            </a:extLst>
          </p:cNvPr>
          <p:cNvSpPr/>
          <p:nvPr userDrawn="1"/>
        </p:nvSpPr>
        <p:spPr>
          <a:xfrm>
            <a:off x="4998452" y="6389363"/>
            <a:ext cx="2360262"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 35 2022</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3" name="Rectangle 12">
            <a:extLst>
              <a:ext uri="{FF2B5EF4-FFF2-40B4-BE49-F238E27FC236}">
                <a16:creationId xmlns:a16="http://schemas.microsoft.com/office/drawing/2014/main" id="{C9D30220-0456-485A-9231-6D406891235B}"/>
              </a:ext>
            </a:extLst>
          </p:cNvPr>
          <p:cNvSpPr/>
          <p:nvPr userDrawn="1"/>
        </p:nvSpPr>
        <p:spPr>
          <a:xfrm>
            <a:off x="4998452" y="6389363"/>
            <a:ext cx="2360262"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 35 2022</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3" name="Rectangle 12">
            <a:extLst>
              <a:ext uri="{FF2B5EF4-FFF2-40B4-BE49-F238E27FC236}">
                <a16:creationId xmlns:a16="http://schemas.microsoft.com/office/drawing/2014/main" id="{0FE4E301-44F8-4083-9395-E34D25ABA50F}"/>
              </a:ext>
            </a:extLst>
          </p:cNvPr>
          <p:cNvSpPr/>
          <p:nvPr userDrawn="1"/>
        </p:nvSpPr>
        <p:spPr>
          <a:xfrm>
            <a:off x="4998452" y="6389363"/>
            <a:ext cx="2360262"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 35 2022</a:t>
            </a: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7.jpg"/><Relationship Id="rId4" Type="http://schemas.openxmlformats.org/officeDocument/2006/relationships/slideLayout" Target="../slideLayouts/slideLayout13.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7.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9.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7.jpg"/><Relationship Id="rId4" Type="http://schemas.openxmlformats.org/officeDocument/2006/relationships/slideLayout" Target="../slideLayouts/slideLayout42.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7.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7.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7.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7.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2"/>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4617334" y="6286075"/>
            <a:ext cx="2862915" cy="440108"/>
          </a:xfrm>
          <a:prstGeom prst="rect">
            <a:avLst/>
          </a:prstGeom>
          <a:solidFill>
            <a:schemeClr val="bg1"/>
          </a:solidFill>
          <a:ln>
            <a:noFill/>
          </a:ln>
          <a:effectLst/>
        </p:spPr>
      </p:pic>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a:p>
        </p:txBody>
      </p:sp>
      <p:pic>
        <p:nvPicPr>
          <p:cNvPr id="17" name="Image 1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838610" y="6360547"/>
            <a:ext cx="1153004" cy="378932"/>
          </a:xfrm>
          <a:prstGeom prst="rect">
            <a:avLst/>
          </a:prstGeom>
        </p:spPr>
      </p:pic>
      <p:pic>
        <p:nvPicPr>
          <p:cNvPr id="11"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a:extLst>
              <a:ext uri="{FF2B5EF4-FFF2-40B4-BE49-F238E27FC236}">
                <a16:creationId xmlns:a16="http://schemas.microsoft.com/office/drawing/2014/main" id="{83E1224D-BA50-4079-A5FC-527948637702}"/>
              </a:ext>
            </a:extLst>
          </p:cNvPr>
          <p:cNvSpPr/>
          <p:nvPr userDrawn="1"/>
        </p:nvSpPr>
        <p:spPr>
          <a:xfrm>
            <a:off x="4998452" y="6389363"/>
            <a:ext cx="2324995"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S35 2022</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a:solidFill>
                  <a:srgbClr val="DE6225"/>
                </a:solidFill>
                <a:latin typeface="Arial Narrow" panose="020B0606020202030204" pitchFamily="34" charset="0"/>
              </a:rPr>
              <a:t>ECONOMIE SOCIALE</a:t>
            </a:r>
            <a:br>
              <a:rPr lang="fr-FR" sz="900" b="1">
                <a:solidFill>
                  <a:srgbClr val="DE6225"/>
                </a:solidFill>
                <a:latin typeface="Arial Narrow" panose="020B0606020202030204" pitchFamily="34" charset="0"/>
              </a:rPr>
            </a:br>
            <a:r>
              <a:rPr lang="fr-FR" sz="900" b="1">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hyperlink" Target="http://commerciaux.celca.caisse-epargne.fr/download/1466/monetique/22280/hebdopro-_s17_2021_monetique2.pptx" TargetMode="External"/><Relationship Id="rId4" Type="http://schemas.openxmlformats.org/officeDocument/2006/relationships/image" Target="../media/image22.png"/><Relationship Id="rId9" Type="http://schemas.openxmlformats.org/officeDocument/2006/relationships/hyperlink" Target="https://www.payplug.com/fr/paiement-fractionne-garanti?hsLang=fr"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3.png"/><Relationship Id="rId7" Type="http://schemas.openxmlformats.org/officeDocument/2006/relationships/image" Target="../media/image32.png"/><Relationship Id="rId12"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youtube.com/watch?v=CvlL-P7heoU" TargetMode="External"/><Relationship Id="rId11" Type="http://schemas.openxmlformats.org/officeDocument/2006/relationships/image" Target="../media/image35.svg"/><Relationship Id="rId5" Type="http://schemas.openxmlformats.org/officeDocument/2006/relationships/image" Target="../media/image31.svg"/><Relationship Id="rId10" Type="http://schemas.openxmlformats.org/officeDocument/2006/relationships/image" Target="../media/image34.png"/><Relationship Id="rId4" Type="http://schemas.openxmlformats.org/officeDocument/2006/relationships/image" Target="../media/image30.png"/><Relationship Id="rId9" Type="http://schemas.openxmlformats.org/officeDocument/2006/relationships/hyperlink" Target="https://www.payplug.com/fr/nos-clients/maison-de-lastronomie"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9.svg"/><Relationship Id="rId11" Type="http://schemas.openxmlformats.org/officeDocument/2006/relationships/image" Target="../media/image44.sv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svg"/><Relationship Id="rId9" Type="http://schemas.openxmlformats.org/officeDocument/2006/relationships/image" Target="../media/image42.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youtube.com/watch?app=desktop&amp;v=CvlL-P7heoU" TargetMode="External"/><Relationship Id="rId5" Type="http://schemas.openxmlformats.org/officeDocument/2006/relationships/hyperlink" Target="http://commerciaux.celca.caisse-epargne.fr/download/1466/monetique/22280/hebdopro-_s17_2021_monetique2.pptx" TargetMode="External"/><Relationship Id="rId4" Type="http://schemas.openxmlformats.org/officeDocument/2006/relationships/hyperlink" Target="https://www.payplug.com/fr/paiement-fractionne-garanti?hsLang=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569559" y="6325516"/>
            <a:ext cx="4683096" cy="346075"/>
          </a:xfrm>
        </p:spPr>
        <p:txBody>
          <a:bodyPr/>
          <a:lstStyle/>
          <a:p>
            <a:r>
              <a:rPr lang="fr-FR">
                <a:solidFill>
                  <a:schemeClr val="bg2">
                    <a:lumMod val="25000"/>
                  </a:schemeClr>
                </a:solidFill>
                <a:latin typeface="Aharoni" panose="02010803020104030203" pitchFamily="2" charset="-79"/>
                <a:cs typeface="Aharoni" panose="02010803020104030203" pitchFamily="2" charset="-79"/>
              </a:rPr>
              <a:t>Edition du 01 Septembre 2022– Semaine 35</a:t>
            </a:r>
          </a:p>
          <a:p>
            <a:endParaRPr lang="fr-FR"/>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796" y="6953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523220"/>
          </a:xfrm>
          <a:prstGeom prst="rect">
            <a:avLst/>
          </a:prstGeom>
        </p:spPr>
        <p:txBody>
          <a:bodyPr wrap="square">
            <a:spAutoFit/>
          </a:bodyPr>
          <a:lstStyle/>
          <a:p>
            <a:pPr algn="ctr"/>
            <a:r>
              <a:rPr lang="fr-FR" sz="280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L’ESSENTIEL DE VOS INFOS </a:t>
            </a:r>
            <a:r>
              <a:rPr lang="fr-FR" sz="2800" b="1">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1956" y="432928"/>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2" y="1319843"/>
            <a:ext cx="11378241" cy="4675516"/>
          </a:xfrm>
          <a:prstGeom prst="rect">
            <a:avLst/>
          </a:prstGeom>
          <a:solidFill>
            <a:srgbClr val="BFBFBF"/>
          </a:solidFill>
          <a:ln>
            <a:solidFill>
              <a:srgbClr val="3E45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2728" y="6279956"/>
            <a:ext cx="3023668"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324995"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S35 2022</a:t>
            </a:r>
          </a:p>
        </p:txBody>
      </p:sp>
      <p:sp>
        <p:nvSpPr>
          <p:cNvPr id="8" name="Rectangle 7"/>
          <p:cNvSpPr/>
          <p:nvPr/>
        </p:nvSpPr>
        <p:spPr>
          <a:xfrm>
            <a:off x="1874808" y="1852347"/>
            <a:ext cx="9261894" cy="2108269"/>
          </a:xfrm>
          <a:prstGeom prst="rect">
            <a:avLst/>
          </a:prstGeom>
        </p:spPr>
        <p:txBody>
          <a:bodyPr wrap="square">
            <a:spAutoFit/>
          </a:bodyPr>
          <a:lstStyle/>
          <a:p>
            <a:r>
              <a:rPr lang="fr-FR" sz="3200" b="1">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2800" b="1">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500" b="1">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a:solidFill>
                  <a:schemeClr val="tx1">
                    <a:lumMod val="75000"/>
                    <a:lumOff val="25000"/>
                  </a:schemeClr>
                </a:solidFill>
                <a:latin typeface="Arial Black" panose="020B0A04020102020204" pitchFamily="34" charset="0"/>
                <a:cs typeface="Aharoni" panose="02010803020104030203" pitchFamily="2" charset="-79"/>
              </a:rPr>
              <a:t>                           devient                  et devient accessible en autonome*  </a:t>
            </a:r>
          </a:p>
        </p:txBody>
      </p:sp>
      <p:pic>
        <p:nvPicPr>
          <p:cNvPr id="6" name="Image 5">
            <a:extLst>
              <a:ext uri="{FF2B5EF4-FFF2-40B4-BE49-F238E27FC236}">
                <a16:creationId xmlns:a16="http://schemas.microsoft.com/office/drawing/2014/main" id="{A380E34E-FC1A-48A5-9DF7-00B8839B6F7A}"/>
              </a:ext>
            </a:extLst>
          </p:cNvPr>
          <p:cNvPicPr>
            <a:picLocks noChangeAspect="1"/>
          </p:cNvPicPr>
          <p:nvPr/>
        </p:nvPicPr>
        <p:blipFill>
          <a:blip r:embed="rId4"/>
          <a:stretch>
            <a:fillRect/>
          </a:stretch>
        </p:blipFill>
        <p:spPr>
          <a:xfrm>
            <a:off x="510651" y="3429000"/>
            <a:ext cx="2305372" cy="2438740"/>
          </a:xfrm>
          <a:prstGeom prst="rect">
            <a:avLst/>
          </a:prstGeom>
        </p:spPr>
      </p:pic>
      <p:pic>
        <p:nvPicPr>
          <p:cNvPr id="10" name="Image 9">
            <a:extLst>
              <a:ext uri="{FF2B5EF4-FFF2-40B4-BE49-F238E27FC236}">
                <a16:creationId xmlns:a16="http://schemas.microsoft.com/office/drawing/2014/main" id="{9D1686FB-FC48-45C6-AEAB-0EEB25A75A0E}"/>
              </a:ext>
            </a:extLst>
          </p:cNvPr>
          <p:cNvPicPr>
            <a:picLocks noChangeAspect="1"/>
          </p:cNvPicPr>
          <p:nvPr/>
        </p:nvPicPr>
        <p:blipFill rotWithShape="1">
          <a:blip r:embed="rId5"/>
          <a:srcRect r="6941" b="27737"/>
          <a:stretch/>
        </p:blipFill>
        <p:spPr>
          <a:xfrm>
            <a:off x="8683077" y="3001605"/>
            <a:ext cx="1826211" cy="453746"/>
          </a:xfrm>
          <a:prstGeom prst="rect">
            <a:avLst/>
          </a:prstGeom>
        </p:spPr>
      </p:pic>
      <p:pic>
        <p:nvPicPr>
          <p:cNvPr id="11" name="Image 10">
            <a:extLst>
              <a:ext uri="{FF2B5EF4-FFF2-40B4-BE49-F238E27FC236}">
                <a16:creationId xmlns:a16="http://schemas.microsoft.com/office/drawing/2014/main" id="{F385735C-4149-46CA-859F-BC31D97BD9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51514" y="2975254"/>
            <a:ext cx="1267749" cy="506449"/>
          </a:xfrm>
          <a:prstGeom prst="rect">
            <a:avLst/>
          </a:prstGeom>
        </p:spPr>
      </p:pic>
      <p:sp>
        <p:nvSpPr>
          <p:cNvPr id="12" name="ZoneTexte 11">
            <a:extLst>
              <a:ext uri="{FF2B5EF4-FFF2-40B4-BE49-F238E27FC236}">
                <a16:creationId xmlns:a16="http://schemas.microsoft.com/office/drawing/2014/main" id="{8C9FF6F7-FBD7-4F06-B499-3D9F8D13DE6B}"/>
              </a:ext>
            </a:extLst>
          </p:cNvPr>
          <p:cNvSpPr txBox="1"/>
          <p:nvPr/>
        </p:nvSpPr>
        <p:spPr>
          <a:xfrm>
            <a:off x="4617596" y="3066205"/>
            <a:ext cx="756084" cy="415498"/>
          </a:xfrm>
          <a:prstGeom prst="rect">
            <a:avLst/>
          </a:prstGeom>
          <a:noFill/>
        </p:spPr>
        <p:txBody>
          <a:bodyPr wrap="square" rtlCol="0">
            <a:spAutoFit/>
          </a:bodyPr>
          <a:lstStyle/>
          <a:p>
            <a:pPr algn="ctr"/>
            <a:r>
              <a:rPr lang="fr-FR" sz="2100" b="1" dirty="0"/>
              <a:t>via</a:t>
            </a:r>
          </a:p>
        </p:txBody>
      </p:sp>
      <p:pic>
        <p:nvPicPr>
          <p:cNvPr id="13" name="Picture 2" descr="PayPlug - Solution de paiement pour les PME">
            <a:extLst>
              <a:ext uri="{FF2B5EF4-FFF2-40B4-BE49-F238E27FC236}">
                <a16:creationId xmlns:a16="http://schemas.microsoft.com/office/drawing/2014/main" id="{9D93783A-8625-4A62-BA3B-EA962140B8C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84205" y="2925479"/>
            <a:ext cx="1742373" cy="69694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8F3052D2-ED18-4B21-A430-FA1B23A4A8EA}"/>
              </a:ext>
            </a:extLst>
          </p:cNvPr>
          <p:cNvPicPr>
            <a:picLocks noChangeAspect="1"/>
          </p:cNvPicPr>
          <p:nvPr/>
        </p:nvPicPr>
        <p:blipFill>
          <a:blip r:embed="rId8"/>
          <a:stretch>
            <a:fillRect/>
          </a:stretch>
        </p:blipFill>
        <p:spPr>
          <a:xfrm>
            <a:off x="4896695" y="4260829"/>
            <a:ext cx="5191850" cy="409632"/>
          </a:xfrm>
          <a:prstGeom prst="rect">
            <a:avLst/>
          </a:prstGeom>
        </p:spPr>
      </p:pic>
      <p:sp>
        <p:nvSpPr>
          <p:cNvPr id="5" name="Rectangle 4">
            <a:extLst>
              <a:ext uri="{FF2B5EF4-FFF2-40B4-BE49-F238E27FC236}">
                <a16:creationId xmlns:a16="http://schemas.microsoft.com/office/drawing/2014/main" id="{77945EA6-B0FB-4B36-ACE7-2ABCBAEA036E}"/>
              </a:ext>
            </a:extLst>
          </p:cNvPr>
          <p:cNvSpPr/>
          <p:nvPr/>
        </p:nvSpPr>
        <p:spPr>
          <a:xfrm>
            <a:off x="4995638" y="5310853"/>
            <a:ext cx="685777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404040"/>
                </a:solidFill>
              </a:rPr>
              <a:t>* En complément de Payplug, SP+ ou de n’importe quelle offre concurrente</a:t>
            </a:r>
          </a:p>
        </p:txBody>
      </p:sp>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067419" y="390665"/>
            <a:ext cx="10046233"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a:latin typeface="Montserrat Black" panose="00000A00000000000000" pitchFamily="2" charset="0"/>
              </a:rPr>
              <a:t>L’offre</a:t>
            </a:r>
          </a:p>
        </p:txBody>
      </p:sp>
      <p:grpSp>
        <p:nvGrpSpPr>
          <p:cNvPr id="5" name="Google Shape;1398;p11">
            <a:extLst>
              <a:ext uri="{FF2B5EF4-FFF2-40B4-BE49-F238E27FC236}">
                <a16:creationId xmlns:a16="http://schemas.microsoft.com/office/drawing/2014/main" id="{6DF0FB0D-E5D8-4812-B5EE-63D493022279}"/>
              </a:ext>
            </a:extLst>
          </p:cNvPr>
          <p:cNvGrpSpPr/>
          <p:nvPr/>
        </p:nvGrpSpPr>
        <p:grpSpPr>
          <a:xfrm>
            <a:off x="2547736" y="2463151"/>
            <a:ext cx="4956421" cy="1396815"/>
            <a:chOff x="2803329" y="1328015"/>
            <a:chExt cx="3416624" cy="1396815"/>
          </a:xfrm>
        </p:grpSpPr>
        <p:sp>
          <p:nvSpPr>
            <p:cNvPr id="6" name="Google Shape;1399;p11">
              <a:extLst>
                <a:ext uri="{FF2B5EF4-FFF2-40B4-BE49-F238E27FC236}">
                  <a16:creationId xmlns:a16="http://schemas.microsoft.com/office/drawing/2014/main" id="{D77EBBED-E573-4B5A-B208-8A4226183B6C}"/>
                </a:ext>
              </a:extLst>
            </p:cNvPr>
            <p:cNvSpPr txBox="1"/>
            <p:nvPr/>
          </p:nvSpPr>
          <p:spPr>
            <a:xfrm>
              <a:off x="3252578" y="1440800"/>
              <a:ext cx="2863384" cy="337913"/>
            </a:xfrm>
            <a:prstGeom prst="rect">
              <a:avLst/>
            </a:prstGeom>
            <a:solidFill>
              <a:schemeClr val="lt2">
                <a:alpha val="49019"/>
              </a:schemeClr>
            </a:solidFill>
            <a:ln>
              <a:noFill/>
            </a:ln>
          </p:spPr>
          <p:txBody>
            <a:bodyPr spcFirstLastPara="1" wrap="square" lIns="121900" tIns="60925" rIns="121900" bIns="609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a:ln>
                    <a:noFill/>
                  </a:ln>
                  <a:solidFill>
                    <a:srgbClr val="000000"/>
                  </a:solidFill>
                  <a:effectLst/>
                  <a:uLnTx/>
                  <a:uFillTx/>
                  <a:latin typeface="Arial"/>
                  <a:ea typeface="Arial"/>
                  <a:cs typeface="Arial"/>
                  <a:sym typeface="Arial"/>
                </a:rPr>
                <a:t>CIBLES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 name="Google Shape;1400;p11" descr="Utilisateur contour">
              <a:extLst>
                <a:ext uri="{FF2B5EF4-FFF2-40B4-BE49-F238E27FC236}">
                  <a16:creationId xmlns:a16="http://schemas.microsoft.com/office/drawing/2014/main" id="{6A68CA5E-2437-4B2C-AF92-AAFCDAB00AD2}"/>
                </a:ext>
              </a:extLst>
            </p:cNvPr>
            <p:cNvPicPr preferRelativeResize="0"/>
            <p:nvPr/>
          </p:nvPicPr>
          <p:blipFill rotWithShape="1">
            <a:blip r:embed="rId3">
              <a:alphaModFix/>
            </a:blip>
            <a:srcRect/>
            <a:stretch/>
          </p:blipFill>
          <p:spPr>
            <a:xfrm>
              <a:off x="2878152" y="1328015"/>
              <a:ext cx="315163" cy="496835"/>
            </a:xfrm>
            <a:prstGeom prst="rect">
              <a:avLst/>
            </a:prstGeom>
            <a:noFill/>
            <a:ln>
              <a:noFill/>
            </a:ln>
          </p:spPr>
        </p:pic>
        <p:sp>
          <p:nvSpPr>
            <p:cNvPr id="10" name="Google Shape;1401;p11">
              <a:extLst>
                <a:ext uri="{FF2B5EF4-FFF2-40B4-BE49-F238E27FC236}">
                  <a16:creationId xmlns:a16="http://schemas.microsoft.com/office/drawing/2014/main" id="{7661E078-C8E6-4777-A556-387819CD705D}"/>
                </a:ext>
              </a:extLst>
            </p:cNvPr>
            <p:cNvSpPr txBox="1"/>
            <p:nvPr/>
          </p:nvSpPr>
          <p:spPr>
            <a:xfrm>
              <a:off x="2803329" y="1793846"/>
              <a:ext cx="3416624" cy="930984"/>
            </a:xfrm>
            <a:prstGeom prst="rect">
              <a:avLst/>
            </a:prstGeom>
            <a:noFill/>
            <a:ln>
              <a:noFill/>
            </a:ln>
          </p:spPr>
          <p:txBody>
            <a:bodyPr spcFirstLastPara="1" wrap="square" lIns="91425" tIns="45700" rIns="91425" bIns="45700" anchor="t" anchorCtr="0">
              <a:spAutoFit/>
            </a:bodyPr>
            <a:lstStyle/>
            <a:p>
              <a:pPr marL="536575" marR="0" lvl="1" indent="-352425" algn="l" defTabSz="914400" rtl="0" eaLnBrk="1" fontAlgn="auto" latinLnBrk="0" hangingPunct="1">
                <a:lnSpc>
                  <a:spcPct val="100000"/>
                </a:lnSpc>
                <a:spcBef>
                  <a:spcPts val="0"/>
                </a:spcBef>
                <a:spcAft>
                  <a:spcPts val="0"/>
                </a:spcAft>
                <a:buClr>
                  <a:srgbClr val="262626"/>
                </a:buClr>
                <a:buSzPts val="1100"/>
                <a:buFont typeface="Arial"/>
                <a:buChar char="•"/>
                <a:tabLst/>
                <a:defRPr/>
              </a:pPr>
              <a:r>
                <a:rPr kumimoji="0" lang="fr-FR" sz="1100" b="0" i="0" u="none" strike="noStrike" kern="0" cap="none" spc="0" normalizeH="0" baseline="0" noProof="0">
                  <a:ln>
                    <a:noFill/>
                  </a:ln>
                  <a:solidFill>
                    <a:srgbClr val="262626"/>
                  </a:solidFill>
                  <a:effectLst/>
                  <a:uLnTx/>
                  <a:uFillTx/>
                  <a:latin typeface="Arial"/>
                  <a:ea typeface="Arial"/>
                  <a:cs typeface="Arial"/>
                  <a:sym typeface="Arial"/>
                </a:rPr>
                <a:t>Professionnels et entreprises disposant d’un site internet marchand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536575" marR="0" lvl="1" indent="-352425" algn="l" defTabSz="914400" rtl="0" eaLnBrk="1" fontAlgn="auto" latinLnBrk="0" hangingPunct="1">
                <a:lnSpc>
                  <a:spcPct val="100000"/>
                </a:lnSpc>
                <a:spcBef>
                  <a:spcPts val="0"/>
                </a:spcBef>
                <a:spcAft>
                  <a:spcPts val="0"/>
                </a:spcAft>
                <a:buClr>
                  <a:srgbClr val="262626"/>
                </a:buClr>
                <a:buSzPts val="1100"/>
                <a:buFont typeface="Arial"/>
                <a:buChar char="•"/>
                <a:tabLst/>
                <a:defRPr/>
              </a:pPr>
              <a:r>
                <a:rPr kumimoji="0" lang="fr-FR" sz="1100" b="0" i="0" u="none" strike="noStrike" kern="0" cap="none" spc="0" normalizeH="0" baseline="0" noProof="0" err="1">
                  <a:ln>
                    <a:noFill/>
                  </a:ln>
                  <a:solidFill>
                    <a:srgbClr val="262626"/>
                  </a:solidFill>
                  <a:effectLst/>
                  <a:uLnTx/>
                  <a:uFillTx/>
                  <a:latin typeface="Arial"/>
                  <a:ea typeface="Arial"/>
                  <a:cs typeface="Arial"/>
                  <a:sym typeface="Arial"/>
                </a:rPr>
                <a:t>PayLater</a:t>
              </a:r>
              <a:r>
                <a:rPr kumimoji="0" lang="fr-FR" sz="1100" b="0" i="0" u="none" strike="noStrike" kern="0" cap="none" spc="0" normalizeH="0" baseline="0" noProof="0">
                  <a:ln>
                    <a:noFill/>
                  </a:ln>
                  <a:solidFill>
                    <a:srgbClr val="262626"/>
                  </a:solidFill>
                  <a:effectLst/>
                  <a:uLnTx/>
                  <a:uFillTx/>
                  <a:latin typeface="Arial"/>
                  <a:ea typeface="Arial"/>
                  <a:cs typeface="Arial"/>
                  <a:sym typeface="Arial"/>
                </a:rPr>
                <a:t> en autonome disponible pour tous les clients</a:t>
              </a:r>
              <a:r>
                <a:rPr kumimoji="0" lang="fr-FR" sz="1050" b="0" i="0" u="none" strike="noStrike" kern="0" cap="none" spc="0" normalizeH="0" baseline="0" noProof="0">
                  <a:ln>
                    <a:noFill/>
                  </a:ln>
                  <a:solidFill>
                    <a:srgbClr val="262626"/>
                  </a:solidFill>
                  <a:effectLst/>
                  <a:uLnTx/>
                  <a:uFillTx/>
                  <a:latin typeface="Arial"/>
                  <a:ea typeface="Arial"/>
                  <a:cs typeface="Arial"/>
                  <a:sym typeface="Arial"/>
                </a:rPr>
                <a:t> (ex : SystemPay (SP+), </a:t>
              </a:r>
              <a:r>
                <a:rPr kumimoji="0" lang="fr-FR" sz="1050" b="0" i="0" u="none" strike="noStrike" kern="0" cap="none" spc="0" normalizeH="0" baseline="0" noProof="0" err="1">
                  <a:ln>
                    <a:noFill/>
                  </a:ln>
                  <a:solidFill>
                    <a:srgbClr val="262626"/>
                  </a:solidFill>
                  <a:effectLst/>
                  <a:uLnTx/>
                  <a:uFillTx/>
                  <a:latin typeface="Arial"/>
                  <a:ea typeface="Arial"/>
                  <a:cs typeface="Arial"/>
                  <a:sym typeface="Arial"/>
                </a:rPr>
                <a:t>Stripe</a:t>
              </a:r>
              <a:r>
                <a:rPr kumimoji="0" lang="fr-FR" sz="1050" b="0" i="0" u="none" strike="noStrike" kern="0" cap="none" spc="0" normalizeH="0" baseline="0" noProof="0">
                  <a:ln>
                    <a:noFill/>
                  </a:ln>
                  <a:solidFill>
                    <a:srgbClr val="262626"/>
                  </a:solidFill>
                  <a:effectLst/>
                  <a:uLnTx/>
                  <a:uFillTx/>
                  <a:latin typeface="Arial"/>
                  <a:ea typeface="Arial"/>
                  <a:cs typeface="Arial"/>
                  <a:sym typeface="Arial"/>
                </a:rPr>
                <a:t> etc.)</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536575" marR="0" lvl="1" indent="-352425" algn="l" defTabSz="914400" rtl="0" eaLnBrk="1" fontAlgn="auto" latinLnBrk="0" hangingPunct="1">
                <a:lnSpc>
                  <a:spcPct val="100000"/>
                </a:lnSpc>
                <a:spcBef>
                  <a:spcPts val="0"/>
                </a:spcBef>
                <a:spcAft>
                  <a:spcPts val="0"/>
                </a:spcAft>
                <a:buClr>
                  <a:srgbClr val="262626"/>
                </a:buClr>
                <a:buSzPts val="1100"/>
                <a:buFont typeface="Arial"/>
                <a:buChar char="•"/>
                <a:tabLst/>
                <a:defRPr/>
              </a:pPr>
              <a:r>
                <a:rPr kumimoji="0" lang="fr-FR" sz="1100" b="0" i="0" u="none" strike="noStrike" kern="0" cap="none" spc="0" normalizeH="0" baseline="0" noProof="0" err="1">
                  <a:ln>
                    <a:noFill/>
                  </a:ln>
                  <a:solidFill>
                    <a:srgbClr val="262626"/>
                  </a:solidFill>
                  <a:effectLst/>
                  <a:uLnTx/>
                  <a:uFillTx/>
                  <a:latin typeface="Arial"/>
                  <a:ea typeface="Arial"/>
                  <a:cs typeface="Arial"/>
                  <a:sym typeface="Arial"/>
                </a:rPr>
                <a:t>PayLater</a:t>
              </a:r>
              <a:r>
                <a:rPr kumimoji="0" lang="fr-FR" sz="1100" b="0" i="0" u="none" strike="noStrike" kern="0" cap="none" spc="0" normalizeH="0" baseline="0" noProof="0">
                  <a:ln>
                    <a:noFill/>
                  </a:ln>
                  <a:solidFill>
                    <a:srgbClr val="262626"/>
                  </a:solidFill>
                  <a:effectLst/>
                  <a:uLnTx/>
                  <a:uFillTx/>
                  <a:latin typeface="Arial"/>
                  <a:ea typeface="Arial"/>
                  <a:cs typeface="Arial"/>
                  <a:sym typeface="Arial"/>
                </a:rPr>
                <a:t> disponible pour nos clients détenteurs des offres </a:t>
              </a:r>
              <a:r>
                <a:rPr kumimoji="0" lang="fr-FR" sz="1100" b="0" i="0" u="none" strike="noStrike" kern="0" cap="none" spc="0" normalizeH="0" baseline="0" noProof="0" err="1">
                  <a:ln>
                    <a:noFill/>
                  </a:ln>
                  <a:solidFill>
                    <a:srgbClr val="262626"/>
                  </a:solidFill>
                  <a:effectLst/>
                  <a:uLnTx/>
                  <a:uFillTx/>
                  <a:latin typeface="Arial"/>
                  <a:ea typeface="Arial"/>
                  <a:cs typeface="Arial"/>
                  <a:sym typeface="Arial"/>
                </a:rPr>
                <a:t>PayPlug</a:t>
              </a:r>
              <a:r>
                <a:rPr kumimoji="0" lang="fr-FR" sz="1100" b="0" i="0" u="none" strike="noStrike" kern="0" cap="none" spc="0" normalizeH="0" baseline="0" noProof="0">
                  <a:ln>
                    <a:noFill/>
                  </a:ln>
                  <a:solidFill>
                    <a:srgbClr val="262626"/>
                  </a:solidFill>
                  <a:effectLst/>
                  <a:uLnTx/>
                  <a:uFillTx/>
                  <a:latin typeface="Arial"/>
                  <a:ea typeface="Arial"/>
                  <a:cs typeface="Arial"/>
                  <a:sym typeface="Arial"/>
                </a:rPr>
                <a:t> Pro / Premium / Platinum </a:t>
              </a:r>
              <a:endParaRPr kumimoji="0" sz="1100" b="0" i="0" u="none" strike="noStrike" kern="0" cap="none" spc="0" normalizeH="0" baseline="0" noProof="0">
                <a:ln>
                  <a:noFill/>
                </a:ln>
                <a:solidFill>
                  <a:srgbClr val="262626"/>
                </a:solidFill>
                <a:effectLst/>
                <a:uLnTx/>
                <a:uFillTx/>
                <a:latin typeface="Arial"/>
                <a:ea typeface="Arial"/>
                <a:cs typeface="Arial"/>
                <a:sym typeface="Arial"/>
              </a:endParaRPr>
            </a:p>
          </p:txBody>
        </p:sp>
      </p:grpSp>
      <p:grpSp>
        <p:nvGrpSpPr>
          <p:cNvPr id="11" name="Google Shape;1402;p11">
            <a:extLst>
              <a:ext uri="{FF2B5EF4-FFF2-40B4-BE49-F238E27FC236}">
                <a16:creationId xmlns:a16="http://schemas.microsoft.com/office/drawing/2014/main" id="{75A2B6B4-19C4-4BA9-BB06-A39F7B2BB98A}"/>
              </a:ext>
            </a:extLst>
          </p:cNvPr>
          <p:cNvGrpSpPr/>
          <p:nvPr/>
        </p:nvGrpSpPr>
        <p:grpSpPr>
          <a:xfrm>
            <a:off x="683352" y="4331429"/>
            <a:ext cx="3214565" cy="1663397"/>
            <a:chOff x="6800794" y="1402965"/>
            <a:chExt cx="3216651" cy="1663397"/>
          </a:xfrm>
        </p:grpSpPr>
        <p:sp>
          <p:nvSpPr>
            <p:cNvPr id="12" name="Google Shape;1403;p11">
              <a:extLst>
                <a:ext uri="{FF2B5EF4-FFF2-40B4-BE49-F238E27FC236}">
                  <a16:creationId xmlns:a16="http://schemas.microsoft.com/office/drawing/2014/main" id="{ADF63F5C-15A2-4CF6-8E4D-003C47FF6CA1}"/>
                </a:ext>
              </a:extLst>
            </p:cNvPr>
            <p:cNvSpPr txBox="1"/>
            <p:nvPr/>
          </p:nvSpPr>
          <p:spPr>
            <a:xfrm>
              <a:off x="7328565" y="1429107"/>
              <a:ext cx="2688880" cy="337913"/>
            </a:xfrm>
            <a:prstGeom prst="rect">
              <a:avLst/>
            </a:prstGeom>
            <a:solidFill>
              <a:schemeClr val="lt2">
                <a:alpha val="49019"/>
              </a:schemeClr>
            </a:solidFill>
            <a:ln>
              <a:noFill/>
            </a:ln>
          </p:spPr>
          <p:txBody>
            <a:bodyPr spcFirstLastPara="1" wrap="square" lIns="121900" tIns="60925" rIns="121900" bIns="609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a:ln>
                    <a:noFill/>
                  </a:ln>
                  <a:solidFill>
                    <a:srgbClr val="000000"/>
                  </a:solidFill>
                  <a:effectLst/>
                  <a:uLnTx/>
                  <a:uFillTx/>
                  <a:latin typeface="Arial"/>
                  <a:ea typeface="Arial"/>
                  <a:cs typeface="Arial"/>
                  <a:sym typeface="Arial"/>
                </a:rPr>
                <a:t>BESOINS MARCHANDS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13" name="Google Shape;1404;p11" descr="Liste de contrôle avec un remplissage uni">
              <a:extLst>
                <a:ext uri="{FF2B5EF4-FFF2-40B4-BE49-F238E27FC236}">
                  <a16:creationId xmlns:a16="http://schemas.microsoft.com/office/drawing/2014/main" id="{FC588936-DFF7-4FE1-8081-3A2D7179E847}"/>
                </a:ext>
              </a:extLst>
            </p:cNvPr>
            <p:cNvPicPr preferRelativeResize="0"/>
            <p:nvPr/>
          </p:nvPicPr>
          <p:blipFill rotWithShape="1">
            <a:blip r:embed="rId4">
              <a:alphaModFix/>
            </a:blip>
            <a:srcRect/>
            <a:stretch/>
          </p:blipFill>
          <p:spPr>
            <a:xfrm>
              <a:off x="6912789" y="1402965"/>
              <a:ext cx="392234" cy="392234"/>
            </a:xfrm>
            <a:prstGeom prst="rect">
              <a:avLst/>
            </a:prstGeom>
            <a:noFill/>
            <a:ln>
              <a:noFill/>
            </a:ln>
          </p:spPr>
        </p:pic>
        <p:sp>
          <p:nvSpPr>
            <p:cNvPr id="14" name="Google Shape;1405;p11">
              <a:extLst>
                <a:ext uri="{FF2B5EF4-FFF2-40B4-BE49-F238E27FC236}">
                  <a16:creationId xmlns:a16="http://schemas.microsoft.com/office/drawing/2014/main" id="{806C0102-59C2-4326-B80E-C5CAB5D6A593}"/>
                </a:ext>
              </a:extLst>
            </p:cNvPr>
            <p:cNvSpPr txBox="1"/>
            <p:nvPr/>
          </p:nvSpPr>
          <p:spPr>
            <a:xfrm>
              <a:off x="6800794" y="1789089"/>
              <a:ext cx="3216651" cy="1277273"/>
            </a:xfrm>
            <a:prstGeom prst="rect">
              <a:avLst/>
            </a:prstGeom>
            <a:noFill/>
            <a:ln>
              <a:noFill/>
            </a:ln>
          </p:spPr>
          <p:txBody>
            <a:bodyPr spcFirstLastPara="1" wrap="square" lIns="91425" tIns="45700" rIns="91425" bIns="45700" anchor="t" anchorCtr="0">
              <a:spAutoFit/>
            </a:bodyPr>
            <a:lstStyle/>
            <a:p>
              <a:pPr marL="536575" marR="0" lvl="1" indent="-352425" algn="l" defTabSz="914400" rtl="0" eaLnBrk="1" fontAlgn="auto" latinLnBrk="0" hangingPunct="1">
                <a:lnSpc>
                  <a:spcPct val="100000"/>
                </a:lnSpc>
                <a:spcBef>
                  <a:spcPts val="0"/>
                </a:spcBef>
                <a:spcAft>
                  <a:spcPts val="0"/>
                </a:spcAft>
                <a:buClr>
                  <a:srgbClr val="262626"/>
                </a:buClr>
                <a:buSzPts val="1100"/>
                <a:buFont typeface="Arial"/>
                <a:buChar char="•"/>
                <a:tabLst/>
                <a:defRPr/>
              </a:pPr>
              <a:r>
                <a:rPr kumimoji="0" lang="fr-FR" sz="1100" b="0" i="0" u="none" strike="noStrike" kern="0" cap="none" spc="0" normalizeH="0" baseline="0" noProof="0">
                  <a:ln>
                    <a:noFill/>
                  </a:ln>
                  <a:solidFill>
                    <a:srgbClr val="262626"/>
                  </a:solidFill>
                  <a:effectLst/>
                  <a:uLnTx/>
                  <a:uFillTx/>
                  <a:latin typeface="Arial"/>
                  <a:ea typeface="Arial"/>
                  <a:cs typeface="Arial"/>
                  <a:sym typeface="Arial"/>
                </a:rPr>
                <a:t>Proposer une fonctionnalité attendue par les clients finaux</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536575" marR="0" lvl="1" indent="-352425" algn="l" defTabSz="914400" rtl="0" eaLnBrk="1" fontAlgn="auto" latinLnBrk="0" hangingPunct="1">
                <a:lnSpc>
                  <a:spcPct val="100000"/>
                </a:lnSpc>
                <a:spcBef>
                  <a:spcPts val="0"/>
                </a:spcBef>
                <a:spcAft>
                  <a:spcPts val="0"/>
                </a:spcAft>
                <a:buClr>
                  <a:srgbClr val="262626"/>
                </a:buClr>
                <a:buSzPts val="1100"/>
                <a:buFont typeface="Arial"/>
                <a:buChar char="•"/>
                <a:tabLst/>
                <a:defRPr/>
              </a:pPr>
              <a:r>
                <a:rPr kumimoji="0" lang="fr-FR" sz="1100" b="0" i="0" u="none" strike="noStrike" kern="0" cap="none" spc="0" normalizeH="0" baseline="0" noProof="0">
                  <a:ln>
                    <a:noFill/>
                  </a:ln>
                  <a:solidFill>
                    <a:srgbClr val="262626"/>
                  </a:solidFill>
                  <a:effectLst/>
                  <a:uLnTx/>
                  <a:uFillTx/>
                  <a:latin typeface="Arial"/>
                  <a:ea typeface="Arial"/>
                  <a:cs typeface="Arial"/>
                  <a:sym typeface="Arial"/>
                </a:rPr>
                <a:t>Avoir une vision centralisée de ses paiements </a:t>
              </a:r>
              <a:r>
                <a:rPr kumimoji="0" lang="fr-FR" sz="1000" b="0" i="0" u="none" strike="noStrike" kern="0" cap="none" spc="0" normalizeH="0" baseline="0" noProof="0">
                  <a:ln>
                    <a:noFill/>
                  </a:ln>
                  <a:solidFill>
                    <a:srgbClr val="262626"/>
                  </a:solidFill>
                  <a:effectLst/>
                  <a:uLnTx/>
                  <a:uFillTx/>
                  <a:latin typeface="Arial"/>
                  <a:ea typeface="Arial"/>
                  <a:cs typeface="Arial"/>
                  <a:sym typeface="Arial"/>
                </a:rPr>
                <a:t>(comptants et en plusieurs fois)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536575" marR="0" lvl="1" indent="-352425" algn="l" defTabSz="914400" rtl="0" eaLnBrk="1" fontAlgn="auto" latinLnBrk="0" hangingPunct="1">
                <a:lnSpc>
                  <a:spcPct val="100000"/>
                </a:lnSpc>
                <a:spcBef>
                  <a:spcPts val="0"/>
                </a:spcBef>
                <a:spcAft>
                  <a:spcPts val="0"/>
                </a:spcAft>
                <a:buClr>
                  <a:srgbClr val="262626"/>
                </a:buClr>
                <a:buSzPts val="1100"/>
                <a:buFont typeface="Arial"/>
                <a:buChar char="•"/>
                <a:tabLst/>
                <a:defRPr/>
              </a:pPr>
              <a:r>
                <a:rPr kumimoji="0" lang="fr-FR" sz="1100" b="0" i="0" u="none" strike="noStrike" kern="0" cap="none" spc="0" normalizeH="0" baseline="0" noProof="0">
                  <a:ln>
                    <a:noFill/>
                  </a:ln>
                  <a:solidFill>
                    <a:srgbClr val="262626"/>
                  </a:solidFill>
                  <a:effectLst/>
                  <a:uLnTx/>
                  <a:uFillTx/>
                  <a:latin typeface="Arial"/>
                  <a:ea typeface="Arial"/>
                  <a:cs typeface="Arial"/>
                  <a:sym typeface="Arial"/>
                </a:rPr>
                <a:t>Obtenir ses fonds rapidement </a:t>
              </a:r>
              <a:r>
                <a:rPr kumimoji="0" lang="fr-FR" sz="1000" b="0" i="0" u="none" strike="noStrike" kern="0" cap="none" spc="0" normalizeH="0" baseline="0" noProof="0">
                  <a:ln>
                    <a:noFill/>
                  </a:ln>
                  <a:solidFill>
                    <a:srgbClr val="262626"/>
                  </a:solidFill>
                  <a:effectLst/>
                  <a:uLnTx/>
                  <a:uFillTx/>
                  <a:latin typeface="Arial"/>
                  <a:ea typeface="Arial"/>
                  <a:cs typeface="Arial"/>
                  <a:sym typeface="Arial"/>
                </a:rPr>
                <a:t>(disponibilité sous 24h)</a:t>
              </a:r>
              <a:endParaRPr kumimoji="0" sz="1100" b="0" i="0" u="none" strike="noStrike" kern="0" cap="none" spc="0" normalizeH="0" baseline="0" noProof="0">
                <a:ln>
                  <a:noFill/>
                </a:ln>
                <a:solidFill>
                  <a:srgbClr val="262626"/>
                </a:solidFill>
                <a:effectLst/>
                <a:uLnTx/>
                <a:uFillTx/>
                <a:latin typeface="Arial"/>
                <a:ea typeface="Arial"/>
                <a:cs typeface="Arial"/>
                <a:sym typeface="Arial"/>
              </a:endParaRPr>
            </a:p>
            <a:p>
              <a:pPr marL="1033780" marR="0" lvl="2" indent="-10160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100" b="0" i="0" u="none" strike="noStrike" kern="0" cap="none" spc="0" normalizeH="0" baseline="0" noProof="0">
                <a:ln>
                  <a:noFill/>
                </a:ln>
                <a:solidFill>
                  <a:srgbClr val="192A6B"/>
                </a:solidFill>
                <a:effectLst/>
                <a:uLnTx/>
                <a:uFillTx/>
                <a:latin typeface="Arial"/>
                <a:ea typeface="Arial"/>
                <a:cs typeface="Arial"/>
                <a:sym typeface="Arial"/>
              </a:endParaRPr>
            </a:p>
          </p:txBody>
        </p:sp>
      </p:grpSp>
      <p:grpSp>
        <p:nvGrpSpPr>
          <p:cNvPr id="15" name="Google Shape;1406;p11">
            <a:extLst>
              <a:ext uri="{FF2B5EF4-FFF2-40B4-BE49-F238E27FC236}">
                <a16:creationId xmlns:a16="http://schemas.microsoft.com/office/drawing/2014/main" id="{571A6CB8-360D-4358-96C8-257F457982D8}"/>
              </a:ext>
            </a:extLst>
          </p:cNvPr>
          <p:cNvGrpSpPr/>
          <p:nvPr/>
        </p:nvGrpSpPr>
        <p:grpSpPr>
          <a:xfrm>
            <a:off x="4096083" y="4130810"/>
            <a:ext cx="3214565" cy="1749564"/>
            <a:chOff x="9429874" y="1224268"/>
            <a:chExt cx="3214565" cy="1749564"/>
          </a:xfrm>
        </p:grpSpPr>
        <p:sp>
          <p:nvSpPr>
            <p:cNvPr id="16" name="Google Shape;1407;p11">
              <a:extLst>
                <a:ext uri="{FF2B5EF4-FFF2-40B4-BE49-F238E27FC236}">
                  <a16:creationId xmlns:a16="http://schemas.microsoft.com/office/drawing/2014/main" id="{1CDE579D-7A4E-48A4-88F5-51EB07805982}"/>
                </a:ext>
              </a:extLst>
            </p:cNvPr>
            <p:cNvSpPr/>
            <p:nvPr/>
          </p:nvSpPr>
          <p:spPr>
            <a:xfrm>
              <a:off x="9472551" y="1224268"/>
              <a:ext cx="2688880" cy="174956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596"/>
                <a:buFont typeface="Arial"/>
                <a:buNone/>
                <a:tabLst/>
                <a:defRPr/>
              </a:pPr>
              <a:endParaRPr kumimoji="0" sz="1596"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 name="Google Shape;1408;p11">
              <a:extLst>
                <a:ext uri="{FF2B5EF4-FFF2-40B4-BE49-F238E27FC236}">
                  <a16:creationId xmlns:a16="http://schemas.microsoft.com/office/drawing/2014/main" id="{F226B2A3-68C5-46BC-89B3-0531724BA115}"/>
                </a:ext>
              </a:extLst>
            </p:cNvPr>
            <p:cNvSpPr txBox="1"/>
            <p:nvPr/>
          </p:nvSpPr>
          <p:spPr>
            <a:xfrm>
              <a:off x="10002808" y="1436776"/>
              <a:ext cx="2641631" cy="337913"/>
            </a:xfrm>
            <a:prstGeom prst="rect">
              <a:avLst/>
            </a:prstGeom>
            <a:solidFill>
              <a:schemeClr val="lt2">
                <a:alpha val="49019"/>
              </a:schemeClr>
            </a:solidFill>
            <a:ln>
              <a:noFill/>
            </a:ln>
          </p:spPr>
          <p:txBody>
            <a:bodyPr spcFirstLastPara="1" wrap="square" lIns="36000" tIns="60925" rIns="36000" bIns="609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a:ln>
                    <a:noFill/>
                  </a:ln>
                  <a:solidFill>
                    <a:srgbClr val="000000"/>
                  </a:solidFill>
                  <a:effectLst/>
                  <a:uLnTx/>
                  <a:uFillTx/>
                  <a:latin typeface="Arial"/>
                  <a:ea typeface="Arial"/>
                  <a:cs typeface="Arial"/>
                  <a:sym typeface="Arial"/>
                </a:rPr>
                <a:t>BENEFICES MARCHANDS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18" name="Google Shape;1409;p11" descr="Avis des clients contour">
              <a:extLst>
                <a:ext uri="{FF2B5EF4-FFF2-40B4-BE49-F238E27FC236}">
                  <a16:creationId xmlns:a16="http://schemas.microsoft.com/office/drawing/2014/main" id="{F17309AE-A0DE-45D1-BF75-C719E16C62CA}"/>
                </a:ext>
              </a:extLst>
            </p:cNvPr>
            <p:cNvPicPr preferRelativeResize="0"/>
            <p:nvPr/>
          </p:nvPicPr>
          <p:blipFill rotWithShape="1">
            <a:blip r:embed="rId5">
              <a:alphaModFix/>
            </a:blip>
            <a:srcRect/>
            <a:stretch/>
          </p:blipFill>
          <p:spPr>
            <a:xfrm>
              <a:off x="9488613" y="1387464"/>
              <a:ext cx="444583" cy="444583"/>
            </a:xfrm>
            <a:prstGeom prst="rect">
              <a:avLst/>
            </a:prstGeom>
            <a:noFill/>
            <a:ln>
              <a:noFill/>
            </a:ln>
          </p:spPr>
        </p:pic>
        <p:sp>
          <p:nvSpPr>
            <p:cNvPr id="19" name="Google Shape;1410;p11">
              <a:extLst>
                <a:ext uri="{FF2B5EF4-FFF2-40B4-BE49-F238E27FC236}">
                  <a16:creationId xmlns:a16="http://schemas.microsoft.com/office/drawing/2014/main" id="{77BA8F6E-57A4-4A27-B24A-4C25E8B70B0B}"/>
                </a:ext>
              </a:extLst>
            </p:cNvPr>
            <p:cNvSpPr txBox="1"/>
            <p:nvPr/>
          </p:nvSpPr>
          <p:spPr>
            <a:xfrm>
              <a:off x="9429874" y="1832047"/>
              <a:ext cx="3214565" cy="761707"/>
            </a:xfrm>
            <a:prstGeom prst="rect">
              <a:avLst/>
            </a:prstGeom>
            <a:noFill/>
            <a:ln>
              <a:noFill/>
            </a:ln>
          </p:spPr>
          <p:txBody>
            <a:bodyPr spcFirstLastPara="1" wrap="square" lIns="91425" tIns="45700" rIns="91425" bIns="45700" anchor="t" anchorCtr="0">
              <a:spAutoFit/>
            </a:bodyPr>
            <a:lstStyle/>
            <a:p>
              <a:pPr marL="541338" marR="0" lvl="2" indent="-357188" algn="l" defTabSz="914400" rtl="0" eaLnBrk="1" fontAlgn="auto" latinLnBrk="0" hangingPunct="1">
                <a:lnSpc>
                  <a:spcPct val="100000"/>
                </a:lnSpc>
                <a:spcBef>
                  <a:spcPts val="0"/>
                </a:spcBef>
                <a:spcAft>
                  <a:spcPts val="0"/>
                </a:spcAft>
                <a:buClr>
                  <a:srgbClr val="262626"/>
                </a:buClr>
                <a:buSzPts val="1100"/>
                <a:buFont typeface="Arial"/>
                <a:buChar char="•"/>
                <a:tabLst/>
                <a:defRPr/>
              </a:pPr>
              <a:r>
                <a:rPr kumimoji="0" lang="fr-FR" sz="1100" b="0" i="0" u="none" strike="noStrike" kern="0" cap="none" spc="0" normalizeH="0" baseline="0" noProof="0">
                  <a:ln>
                    <a:noFill/>
                  </a:ln>
                  <a:solidFill>
                    <a:srgbClr val="262626"/>
                  </a:solidFill>
                  <a:effectLst/>
                  <a:uLnTx/>
                  <a:uFillTx/>
                  <a:latin typeface="Arial"/>
                  <a:ea typeface="Arial"/>
                  <a:cs typeface="Arial"/>
                  <a:sym typeface="Arial"/>
                </a:rPr>
                <a:t>Augmenter le montant de son panier moyen</a:t>
              </a:r>
              <a:r>
                <a:rPr kumimoji="0" lang="fr-FR" sz="1050" b="0" i="0" u="none" strike="noStrike" kern="0" cap="none" spc="0" normalizeH="0" baseline="0" noProof="0">
                  <a:ln>
                    <a:noFill/>
                  </a:ln>
                  <a:solidFill>
                    <a:srgbClr val="262626"/>
                  </a:solidFill>
                  <a:effectLst/>
                  <a:uLnTx/>
                  <a:uFillTx/>
                  <a:latin typeface="Arial"/>
                  <a:ea typeface="Arial"/>
                  <a:cs typeface="Arial"/>
                  <a:sym typeface="Arial"/>
                </a:rPr>
                <a:t> (+ de 2 fois supérieur au panier moyen payé comptant)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541338" marR="0" lvl="2" indent="-357188" algn="l" defTabSz="914400" rtl="0" eaLnBrk="1" fontAlgn="auto" latinLnBrk="0" hangingPunct="1">
                <a:lnSpc>
                  <a:spcPct val="100000"/>
                </a:lnSpc>
                <a:spcBef>
                  <a:spcPts val="0"/>
                </a:spcBef>
                <a:spcAft>
                  <a:spcPts val="0"/>
                </a:spcAft>
                <a:buClr>
                  <a:srgbClr val="262626"/>
                </a:buClr>
                <a:buSzPts val="1100"/>
                <a:buFont typeface="Arial"/>
                <a:buChar char="•"/>
                <a:tabLst/>
                <a:defRPr/>
              </a:pPr>
              <a:r>
                <a:rPr kumimoji="0" lang="fr-FR" sz="1100" b="0" i="0" u="none" strike="noStrike" kern="0" cap="none" spc="0" normalizeH="0" baseline="0" noProof="0">
                  <a:ln>
                    <a:noFill/>
                  </a:ln>
                  <a:solidFill>
                    <a:srgbClr val="262626"/>
                  </a:solidFill>
                  <a:effectLst/>
                  <a:uLnTx/>
                  <a:uFillTx/>
                  <a:latin typeface="Arial"/>
                  <a:ea typeface="Arial"/>
                  <a:cs typeface="Arial"/>
                  <a:sym typeface="Arial"/>
                </a:rPr>
                <a:t>Développer son chiffre d’affaires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0" name="Groupe 19">
            <a:extLst>
              <a:ext uri="{FF2B5EF4-FFF2-40B4-BE49-F238E27FC236}">
                <a16:creationId xmlns:a16="http://schemas.microsoft.com/office/drawing/2014/main" id="{62FB0B7F-D2DE-4F91-8E13-D5FBA14F1FE7}"/>
              </a:ext>
            </a:extLst>
          </p:cNvPr>
          <p:cNvGrpSpPr/>
          <p:nvPr/>
        </p:nvGrpSpPr>
        <p:grpSpPr>
          <a:xfrm>
            <a:off x="8018623" y="2563236"/>
            <a:ext cx="4008276" cy="2064699"/>
            <a:chOff x="242197" y="3835400"/>
            <a:chExt cx="4008276" cy="2064699"/>
          </a:xfrm>
        </p:grpSpPr>
        <p:sp>
          <p:nvSpPr>
            <p:cNvPr id="21" name="Google Shape;1395;p11">
              <a:extLst>
                <a:ext uri="{FF2B5EF4-FFF2-40B4-BE49-F238E27FC236}">
                  <a16:creationId xmlns:a16="http://schemas.microsoft.com/office/drawing/2014/main" id="{A772CE81-287B-446A-BC34-BE2EB40BABF0}"/>
                </a:ext>
              </a:extLst>
            </p:cNvPr>
            <p:cNvSpPr/>
            <p:nvPr/>
          </p:nvSpPr>
          <p:spPr>
            <a:xfrm>
              <a:off x="242197" y="3835400"/>
              <a:ext cx="4008276" cy="2064699"/>
            </a:xfrm>
            <a:prstGeom prst="rect">
              <a:avLst/>
            </a:prstGeom>
            <a:solidFill>
              <a:schemeClr val="lt2">
                <a:alpha val="49019"/>
              </a:schemeClr>
            </a:solidFill>
            <a:ln>
              <a:noFill/>
            </a:ln>
          </p:spPr>
          <p:txBody>
            <a:bodyPr spcFirstLastPara="1" wrap="square" lIns="121900" tIns="60925" rIns="121900" bIns="609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 name="Google Shape;1396;p11">
              <a:extLst>
                <a:ext uri="{FF2B5EF4-FFF2-40B4-BE49-F238E27FC236}">
                  <a16:creationId xmlns:a16="http://schemas.microsoft.com/office/drawing/2014/main" id="{2541F727-C8BE-42BE-AC5F-F87D1D01FD00}"/>
                </a:ext>
              </a:extLst>
            </p:cNvPr>
            <p:cNvSpPr txBox="1"/>
            <p:nvPr/>
          </p:nvSpPr>
          <p:spPr>
            <a:xfrm>
              <a:off x="739267" y="3926059"/>
              <a:ext cx="2528365"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262626"/>
                </a:buClr>
                <a:buSzPts val="1400"/>
                <a:buFont typeface="Arial"/>
                <a:buNone/>
                <a:tabLst/>
                <a:defRPr/>
              </a:pPr>
              <a:r>
                <a:rPr kumimoji="0" lang="fr-FR" sz="1400" b="1" i="0" u="none" strike="noStrike" kern="0" cap="none" spc="0" normalizeH="0" baseline="0" noProof="0">
                  <a:ln>
                    <a:noFill/>
                  </a:ln>
                  <a:solidFill>
                    <a:srgbClr val="262626"/>
                  </a:solidFill>
                  <a:effectLst/>
                  <a:uLnTx/>
                  <a:uFillTx/>
                  <a:latin typeface="Arial"/>
                  <a:ea typeface="Arial"/>
                  <a:cs typeface="Arial"/>
                  <a:sym typeface="Arial"/>
                </a:rPr>
                <a:t>FONCTIONNALITES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23" name="Google Shape;1397;p11" descr="Engrenages contour">
              <a:extLst>
                <a:ext uri="{FF2B5EF4-FFF2-40B4-BE49-F238E27FC236}">
                  <a16:creationId xmlns:a16="http://schemas.microsoft.com/office/drawing/2014/main" id="{293F5E8F-F730-4288-8A24-285E3767F94A}"/>
                </a:ext>
              </a:extLst>
            </p:cNvPr>
            <p:cNvPicPr preferRelativeResize="0"/>
            <p:nvPr/>
          </p:nvPicPr>
          <p:blipFill rotWithShape="1">
            <a:blip r:embed="rId6">
              <a:alphaModFix/>
            </a:blip>
            <a:srcRect/>
            <a:stretch/>
          </p:blipFill>
          <p:spPr>
            <a:xfrm>
              <a:off x="328169" y="3835400"/>
              <a:ext cx="457200" cy="457200"/>
            </a:xfrm>
            <a:prstGeom prst="rect">
              <a:avLst/>
            </a:prstGeom>
            <a:noFill/>
            <a:ln>
              <a:noFill/>
            </a:ln>
          </p:spPr>
        </p:pic>
        <p:sp>
          <p:nvSpPr>
            <p:cNvPr id="24" name="Google Shape;1413;p11">
              <a:extLst>
                <a:ext uri="{FF2B5EF4-FFF2-40B4-BE49-F238E27FC236}">
                  <a16:creationId xmlns:a16="http://schemas.microsoft.com/office/drawing/2014/main" id="{F40BAED1-D0FD-48D9-8DA9-49818C877241}"/>
                </a:ext>
              </a:extLst>
            </p:cNvPr>
            <p:cNvSpPr txBox="1"/>
            <p:nvPr/>
          </p:nvSpPr>
          <p:spPr>
            <a:xfrm>
              <a:off x="336183" y="4330479"/>
              <a:ext cx="3914290" cy="156962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200" b="1" i="0" u="none" strike="noStrike" kern="0" cap="none" spc="0" normalizeH="0" baseline="0" noProof="0" err="1">
                  <a:ln>
                    <a:noFill/>
                  </a:ln>
                  <a:solidFill>
                    <a:srgbClr val="262626"/>
                  </a:solidFill>
                  <a:effectLst/>
                  <a:uLnTx/>
                  <a:uFillTx/>
                  <a:latin typeface="Arial"/>
                  <a:ea typeface="Arial"/>
                  <a:cs typeface="Arial"/>
                  <a:sym typeface="Arial"/>
                </a:rPr>
                <a:t>PayLater</a:t>
              </a:r>
              <a:r>
                <a:rPr kumimoji="0" lang="fr-FR" sz="1200" b="1" i="0" u="none" strike="noStrike" kern="0" cap="none" spc="0" normalizeH="0" baseline="0" noProof="0">
                  <a:ln>
                    <a:noFill/>
                  </a:ln>
                  <a:solidFill>
                    <a:srgbClr val="262626"/>
                  </a:solidFill>
                  <a:effectLst/>
                  <a:uLnTx/>
                  <a:uFillTx/>
                  <a:latin typeface="Arial"/>
                  <a:ea typeface="Arial"/>
                  <a:cs typeface="Arial"/>
                  <a:sym typeface="Arial"/>
                </a:rPr>
                <a:t>, le paiement fractionné garanti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171450" marR="0" lvl="0" indent="-171450" algn="l" defTabSz="914400" rtl="0" eaLnBrk="1" fontAlgn="auto" latinLnBrk="0" hangingPunct="1">
                <a:lnSpc>
                  <a:spcPct val="100000"/>
                </a:lnSpc>
                <a:spcBef>
                  <a:spcPts val="0"/>
                </a:spcBef>
                <a:spcAft>
                  <a:spcPts val="0"/>
                </a:spcAft>
                <a:buClr>
                  <a:srgbClr val="192A6B"/>
                </a:buClr>
                <a:buSzPts val="1200"/>
                <a:buFont typeface="Arial"/>
                <a:buChar char="•"/>
                <a:tabLst/>
                <a:defRPr/>
              </a:pPr>
              <a:r>
                <a:rPr kumimoji="0" lang="fr-FR" sz="1200" b="0" i="0" u="none" strike="noStrike" kern="0" cap="none" spc="0" normalizeH="0" baseline="0" noProof="0">
                  <a:ln>
                    <a:noFill/>
                  </a:ln>
                  <a:solidFill>
                    <a:srgbClr val="262626"/>
                  </a:solidFill>
                  <a:effectLst/>
                  <a:uLnTx/>
                  <a:uFillTx/>
                  <a:latin typeface="Arial"/>
                  <a:ea typeface="Arial"/>
                  <a:cs typeface="Arial"/>
                  <a:sym typeface="Arial"/>
                </a:rPr>
                <a:t>Les acheteurs peuvent choisir de payer en 3x 4x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171450" marR="0" lvl="0" indent="-171450" algn="l" defTabSz="914400" rtl="0" eaLnBrk="1" fontAlgn="auto" latinLnBrk="0" hangingPunct="1">
                <a:lnSpc>
                  <a:spcPct val="100000"/>
                </a:lnSpc>
                <a:spcBef>
                  <a:spcPts val="0"/>
                </a:spcBef>
                <a:spcAft>
                  <a:spcPts val="0"/>
                </a:spcAft>
                <a:buClr>
                  <a:srgbClr val="192A6B"/>
                </a:buClr>
                <a:buSzPts val="1200"/>
                <a:buFont typeface="Arial"/>
                <a:buChar char="•"/>
                <a:tabLst/>
                <a:defRPr/>
              </a:pPr>
              <a:r>
                <a:rPr kumimoji="0" lang="fr-FR" sz="1200" b="0" i="0" u="none" strike="noStrike" kern="0" cap="none" spc="0" normalizeH="0" baseline="0" noProof="0">
                  <a:ln>
                    <a:noFill/>
                  </a:ln>
                  <a:solidFill>
                    <a:srgbClr val="262626"/>
                  </a:solidFill>
                  <a:effectLst/>
                  <a:uLnTx/>
                  <a:uFillTx/>
                  <a:latin typeface="Arial"/>
                  <a:ea typeface="Arial"/>
                  <a:cs typeface="Arial"/>
                  <a:sym typeface="Arial"/>
                </a:rPr>
                <a:t>Avec ou sans frais pour le client (voir tarifs – pour les nouveaux clients uniquement)</a:t>
              </a:r>
              <a:endParaRPr kumimoji="0" sz="1200" b="0" i="0" u="none" strike="noStrike" kern="0" cap="none" spc="0" normalizeH="0" baseline="0" noProof="0">
                <a:ln>
                  <a:noFill/>
                </a:ln>
                <a:solidFill>
                  <a:srgbClr val="262626"/>
                </a:solidFill>
                <a:effectLst/>
                <a:uLnTx/>
                <a:uFillTx/>
                <a:latin typeface="Arial"/>
                <a:ea typeface="Arial"/>
                <a:cs typeface="Arial"/>
                <a:sym typeface="Arial"/>
              </a:endParaRPr>
            </a:p>
            <a:p>
              <a:pPr marL="171450" marR="0" lvl="0" indent="-171450" algn="l" defTabSz="914400" rtl="0" eaLnBrk="1" fontAlgn="auto" latinLnBrk="0" hangingPunct="1">
                <a:lnSpc>
                  <a:spcPct val="100000"/>
                </a:lnSpc>
                <a:spcBef>
                  <a:spcPts val="0"/>
                </a:spcBef>
                <a:spcAft>
                  <a:spcPts val="0"/>
                </a:spcAft>
                <a:buClr>
                  <a:srgbClr val="192A6B"/>
                </a:buClr>
                <a:buSzPts val="1200"/>
                <a:buFont typeface="Arial"/>
                <a:buChar char="•"/>
                <a:tabLst/>
                <a:defRPr/>
              </a:pPr>
              <a:r>
                <a:rPr kumimoji="0" lang="fr-FR" sz="1200" b="0" i="0" u="none" strike="noStrike" kern="0" cap="none" spc="0" normalizeH="0" baseline="0" noProof="0">
                  <a:ln>
                    <a:noFill/>
                  </a:ln>
                  <a:solidFill>
                    <a:srgbClr val="262626"/>
                  </a:solidFill>
                  <a:effectLst/>
                  <a:uLnTx/>
                  <a:uFillTx/>
                  <a:latin typeface="Arial"/>
                  <a:ea typeface="Arial"/>
                  <a:cs typeface="Arial"/>
                  <a:sym typeface="Arial"/>
                </a:rPr>
                <a:t>Prise en charge à 100% du risque de fraude et d’impayés par Oney, partenaire financier de </a:t>
              </a:r>
              <a:r>
                <a:rPr kumimoji="0" lang="fr-FR" sz="1200" b="0" i="0" u="none" strike="noStrike" kern="0" cap="none" spc="0" normalizeH="0" baseline="0" noProof="0" err="1">
                  <a:ln>
                    <a:noFill/>
                  </a:ln>
                  <a:solidFill>
                    <a:srgbClr val="262626"/>
                  </a:solidFill>
                  <a:effectLst/>
                  <a:uLnTx/>
                  <a:uFillTx/>
                  <a:latin typeface="Arial"/>
                  <a:ea typeface="Arial"/>
                  <a:cs typeface="Arial"/>
                  <a:sym typeface="Arial"/>
                </a:rPr>
                <a:t>PayPlug</a:t>
              </a:r>
              <a:r>
                <a:rPr kumimoji="0" lang="fr-FR" sz="1200" b="0" i="0" u="none" strike="noStrike" kern="0" cap="none" spc="0" normalizeH="0" baseline="0" noProof="0">
                  <a:ln>
                    <a:noFill/>
                  </a:ln>
                  <a:solidFill>
                    <a:srgbClr val="262626"/>
                  </a:solidFill>
                  <a:effectLst/>
                  <a:uLnTx/>
                  <a:uFillTx/>
                  <a:latin typeface="Arial"/>
                  <a:ea typeface="Arial"/>
                  <a:cs typeface="Arial"/>
                  <a:sym typeface="Arial"/>
                </a:rPr>
                <a:t>.</a:t>
              </a:r>
            </a:p>
            <a:p>
              <a:pPr marL="171450" marR="0" lvl="0" indent="-171450" algn="l" defTabSz="914400" rtl="0" eaLnBrk="1" fontAlgn="auto" latinLnBrk="0" hangingPunct="1">
                <a:lnSpc>
                  <a:spcPct val="100000"/>
                </a:lnSpc>
                <a:spcBef>
                  <a:spcPts val="0"/>
                </a:spcBef>
                <a:spcAft>
                  <a:spcPts val="0"/>
                </a:spcAft>
                <a:buClr>
                  <a:srgbClr val="192A6B"/>
                </a:buClr>
                <a:buSzPts val="1200"/>
                <a:buFont typeface="Arial"/>
                <a:buChar char="•"/>
                <a:tabLst/>
                <a:defRPr/>
              </a:pPr>
              <a:r>
                <a:rPr kumimoji="0" lang="fr-FR" sz="1200" b="0" i="0" u="none" strike="noStrike" kern="0" cap="none" spc="0" normalizeH="0" baseline="0" noProof="0">
                  <a:ln>
                    <a:noFill/>
                  </a:ln>
                  <a:solidFill>
                    <a:srgbClr val="262626"/>
                  </a:solidFill>
                  <a:effectLst/>
                  <a:uLnTx/>
                  <a:uFillTx/>
                  <a:latin typeface="Arial"/>
                  <a:ea typeface="+mn-ea"/>
                  <a:cs typeface="Arial"/>
                  <a:sym typeface="Arial"/>
                </a:rPr>
                <a:t>Le tarif pour le client final reste inchangé</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 name="Google Shape;1414;p11">
            <a:extLst>
              <a:ext uri="{FF2B5EF4-FFF2-40B4-BE49-F238E27FC236}">
                <a16:creationId xmlns:a16="http://schemas.microsoft.com/office/drawing/2014/main" id="{64E07396-98D7-4789-9E9B-0F84A737E0B3}"/>
              </a:ext>
            </a:extLst>
          </p:cNvPr>
          <p:cNvGrpSpPr/>
          <p:nvPr/>
        </p:nvGrpSpPr>
        <p:grpSpPr>
          <a:xfrm>
            <a:off x="237651" y="1321192"/>
            <a:ext cx="2144224" cy="2266645"/>
            <a:chOff x="216941" y="1222620"/>
            <a:chExt cx="2144224" cy="2266645"/>
          </a:xfrm>
        </p:grpSpPr>
        <p:sp>
          <p:nvSpPr>
            <p:cNvPr id="26" name="Google Shape;1415;p11">
              <a:extLst>
                <a:ext uri="{FF2B5EF4-FFF2-40B4-BE49-F238E27FC236}">
                  <a16:creationId xmlns:a16="http://schemas.microsoft.com/office/drawing/2014/main" id="{1E8B8BEE-8329-44BE-91A6-3AE3CDE83DC7}"/>
                </a:ext>
              </a:extLst>
            </p:cNvPr>
            <p:cNvSpPr/>
            <p:nvPr/>
          </p:nvSpPr>
          <p:spPr>
            <a:xfrm>
              <a:off x="1718537" y="3042269"/>
              <a:ext cx="642628" cy="446996"/>
            </a:xfrm>
            <a:prstGeom prst="rect">
              <a:avLst/>
            </a:prstGeom>
            <a:solidFill>
              <a:srgbClr val="CCCCCC"/>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596"/>
                <a:buFont typeface="Arial"/>
                <a:buNone/>
                <a:tabLst/>
                <a:defRPr/>
              </a:pPr>
              <a:endParaRPr kumimoji="0" sz="1596"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7" name="Google Shape;1416;p11">
              <a:extLst>
                <a:ext uri="{FF2B5EF4-FFF2-40B4-BE49-F238E27FC236}">
                  <a16:creationId xmlns:a16="http://schemas.microsoft.com/office/drawing/2014/main" id="{38DAD370-8757-4B72-AA1E-F20805605F37}"/>
                </a:ext>
              </a:extLst>
            </p:cNvPr>
            <p:cNvSpPr/>
            <p:nvPr/>
          </p:nvSpPr>
          <p:spPr>
            <a:xfrm>
              <a:off x="216941" y="1222620"/>
              <a:ext cx="457286" cy="446996"/>
            </a:xfrm>
            <a:prstGeom prst="rect">
              <a:avLst/>
            </a:prstGeom>
            <a:solidFill>
              <a:srgbClr val="CCCCCC"/>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596"/>
                <a:buFont typeface="Arial"/>
                <a:buNone/>
                <a:tabLst/>
                <a:defRPr/>
              </a:pPr>
              <a:endParaRPr kumimoji="0" sz="1596"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8" name="Google Shape;1417;p11">
              <a:extLst>
                <a:ext uri="{FF2B5EF4-FFF2-40B4-BE49-F238E27FC236}">
                  <a16:creationId xmlns:a16="http://schemas.microsoft.com/office/drawing/2014/main" id="{6B408F7F-5501-4571-8601-7521E81E66B9}"/>
                </a:ext>
              </a:extLst>
            </p:cNvPr>
            <p:cNvSpPr/>
            <p:nvPr/>
          </p:nvSpPr>
          <p:spPr>
            <a:xfrm>
              <a:off x="285361" y="1283331"/>
              <a:ext cx="2004315" cy="2127238"/>
            </a:xfrm>
            <a:prstGeom prst="rect">
              <a:avLst/>
            </a:prstGeom>
            <a:solidFill>
              <a:schemeClr val="lt1"/>
            </a:solidFill>
            <a:ln w="12700" cap="flat" cmpd="sng">
              <a:solidFill>
                <a:srgbClr val="EAEA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400"/>
                <a:buFont typeface="Arial"/>
                <a:buNone/>
                <a:tabLst/>
                <a:defRPr/>
              </a:pPr>
              <a:endParaRPr kumimoji="0" sz="1400" b="0" i="0" u="none" strike="noStrike" kern="0" cap="none" spc="0" normalizeH="0" baseline="0" noProof="0">
                <a:ln>
                  <a:noFill/>
                </a:ln>
                <a:solidFill>
                  <a:srgbClr val="002060"/>
                </a:solidFill>
                <a:effectLst/>
                <a:highlight>
                  <a:srgbClr val="FFFF00"/>
                </a:highlight>
                <a:uLnTx/>
                <a:uFillTx/>
                <a:latin typeface="Arial"/>
                <a:ea typeface="Arial"/>
                <a:cs typeface="Arial"/>
                <a:sym typeface="Arial"/>
              </a:endParaRPr>
            </a:p>
          </p:txBody>
        </p:sp>
        <p:pic>
          <p:nvPicPr>
            <p:cNvPr id="29" name="Google Shape;1418;p11">
              <a:extLst>
                <a:ext uri="{FF2B5EF4-FFF2-40B4-BE49-F238E27FC236}">
                  <a16:creationId xmlns:a16="http://schemas.microsoft.com/office/drawing/2014/main" id="{CDDF90D2-E6ED-4A31-A7AA-BC126983C87A}"/>
                </a:ext>
              </a:extLst>
            </p:cNvPr>
            <p:cNvPicPr preferRelativeResize="0"/>
            <p:nvPr/>
          </p:nvPicPr>
          <p:blipFill rotWithShape="1">
            <a:blip r:embed="rId7">
              <a:alphaModFix/>
            </a:blip>
            <a:srcRect/>
            <a:stretch/>
          </p:blipFill>
          <p:spPr>
            <a:xfrm>
              <a:off x="306809" y="1356329"/>
              <a:ext cx="1726274" cy="563726"/>
            </a:xfrm>
            <a:prstGeom prst="rect">
              <a:avLst/>
            </a:prstGeom>
            <a:noFill/>
            <a:ln>
              <a:noFill/>
            </a:ln>
          </p:spPr>
        </p:pic>
        <p:pic>
          <p:nvPicPr>
            <p:cNvPr id="30" name="Google Shape;1419;p11" descr="Une image contenant intérieur, portable, personne, ordinateur&#10;&#10;Description générée automatiquement">
              <a:extLst>
                <a:ext uri="{FF2B5EF4-FFF2-40B4-BE49-F238E27FC236}">
                  <a16:creationId xmlns:a16="http://schemas.microsoft.com/office/drawing/2014/main" id="{1E712966-4DBC-4618-A71A-262455390A40}"/>
                </a:ext>
              </a:extLst>
            </p:cNvPr>
            <p:cNvPicPr preferRelativeResize="0"/>
            <p:nvPr/>
          </p:nvPicPr>
          <p:blipFill rotWithShape="1">
            <a:blip r:embed="rId8">
              <a:alphaModFix/>
            </a:blip>
            <a:srcRect/>
            <a:stretch/>
          </p:blipFill>
          <p:spPr>
            <a:xfrm>
              <a:off x="289151" y="2048078"/>
              <a:ext cx="2000525" cy="1309588"/>
            </a:xfrm>
            <a:prstGeom prst="rect">
              <a:avLst/>
            </a:prstGeom>
            <a:noFill/>
            <a:ln>
              <a:noFill/>
            </a:ln>
          </p:spPr>
        </p:pic>
      </p:grpSp>
      <p:grpSp>
        <p:nvGrpSpPr>
          <p:cNvPr id="32" name="Groupe 31">
            <a:extLst>
              <a:ext uri="{FF2B5EF4-FFF2-40B4-BE49-F238E27FC236}">
                <a16:creationId xmlns:a16="http://schemas.microsoft.com/office/drawing/2014/main" id="{4B25B703-771F-405A-85F9-C6F35D5F0219}"/>
              </a:ext>
            </a:extLst>
          </p:cNvPr>
          <p:cNvGrpSpPr/>
          <p:nvPr/>
        </p:nvGrpSpPr>
        <p:grpSpPr>
          <a:xfrm>
            <a:off x="2618455" y="1329717"/>
            <a:ext cx="9246026" cy="1100024"/>
            <a:chOff x="2707507" y="1041340"/>
            <a:chExt cx="6753993" cy="1100024"/>
          </a:xfrm>
        </p:grpSpPr>
        <p:sp>
          <p:nvSpPr>
            <p:cNvPr id="33" name="ZoneTexte 32">
              <a:extLst>
                <a:ext uri="{FF2B5EF4-FFF2-40B4-BE49-F238E27FC236}">
                  <a16:creationId xmlns:a16="http://schemas.microsoft.com/office/drawing/2014/main" id="{73920EDF-DE18-40D6-BA0D-723152C2B691}"/>
                </a:ext>
              </a:extLst>
            </p:cNvPr>
            <p:cNvSpPr txBox="1"/>
            <p:nvPr/>
          </p:nvSpPr>
          <p:spPr>
            <a:xfrm>
              <a:off x="2707507" y="1402700"/>
              <a:ext cx="6753993"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a:ln>
                    <a:noFill/>
                  </a:ln>
                  <a:solidFill>
                    <a:srgbClr val="00AB79"/>
                  </a:solidFill>
                  <a:effectLst/>
                  <a:uLnTx/>
                  <a:uFillTx/>
                  <a:latin typeface="Arial"/>
                  <a:ea typeface="+mn-ea"/>
                  <a:cs typeface="Arial"/>
                  <a:sym typeface="Arial"/>
                </a:rPr>
                <a:t>Une fonctionnalité de paiement fractionné garanti 3x 4x identique, </a:t>
              </a:r>
              <a:r>
                <a:rPr kumimoji="0" lang="fr-FR" sz="1400" b="1" i="0" u="none" strike="noStrike" kern="0" cap="none" spc="0" normalizeH="0" baseline="0" noProof="0">
                  <a:ln>
                    <a:noFill/>
                  </a:ln>
                  <a:solidFill>
                    <a:srgbClr val="00AB79"/>
                  </a:solidFill>
                  <a:effectLst/>
                  <a:uLnTx/>
                  <a:uFillTx/>
                  <a:latin typeface="Arial"/>
                  <a:ea typeface="+mn-ea"/>
                  <a:cs typeface="Arial"/>
                  <a:sym typeface="Arial"/>
                </a:rPr>
                <a:t>un nouveau nom : </a:t>
              </a:r>
              <a:r>
                <a:rPr kumimoji="0" lang="fr-FR" sz="1400" b="1" i="0" u="none" strike="noStrike" kern="0" cap="none" spc="0" normalizeH="0" baseline="0" noProof="0" err="1">
                  <a:ln>
                    <a:noFill/>
                  </a:ln>
                  <a:solidFill>
                    <a:srgbClr val="00AB79"/>
                  </a:solidFill>
                  <a:effectLst/>
                  <a:uLnTx/>
                  <a:uFillTx/>
                  <a:latin typeface="Arial"/>
                  <a:ea typeface="+mn-ea"/>
                  <a:cs typeface="Arial"/>
                  <a:sym typeface="Arial"/>
                </a:rPr>
                <a:t>PayLater</a:t>
              </a:r>
              <a:r>
                <a:rPr kumimoji="0" lang="fr-FR" sz="1400" b="1" i="0" u="none" strike="noStrike" kern="0" cap="none" spc="0" normalizeH="0" baseline="0" noProof="0">
                  <a:ln>
                    <a:noFill/>
                  </a:ln>
                  <a:solidFill>
                    <a:srgbClr val="00AB79"/>
                  </a:solidFill>
                  <a:effectLst/>
                  <a:uLnTx/>
                  <a:uFillTx/>
                  <a:latin typeface="Arial"/>
                  <a:ea typeface="+mn-ea"/>
                  <a:cs typeface="Arial"/>
                  <a:sym typeface="Arial"/>
                </a:rPr>
                <a:t>*, une nouvelle tarification</a:t>
              </a:r>
              <a:r>
                <a:rPr kumimoji="0" lang="fr-FR" sz="1400" b="0" i="0" u="none" strike="noStrike" kern="0" cap="none" spc="0" normalizeH="0" baseline="0" noProof="0">
                  <a:ln>
                    <a:noFill/>
                  </a:ln>
                  <a:solidFill>
                    <a:srgbClr val="00AB79"/>
                  </a:solidFill>
                  <a:effectLst/>
                  <a:uLnTx/>
                  <a:uFillTx/>
                  <a:latin typeface="Arial"/>
                  <a:ea typeface="+mn-ea"/>
                  <a:cs typeface="Arial"/>
                  <a:sym typeface="Arial"/>
                </a:rPr>
                <a:t>, </a:t>
              </a:r>
              <a:r>
                <a:rPr kumimoji="0" lang="fr-FR" sz="1400" b="1" i="0" u="none" strike="noStrike" kern="0" cap="none" spc="0" normalizeH="0" baseline="0" noProof="0">
                  <a:ln>
                    <a:noFill/>
                  </a:ln>
                  <a:solidFill>
                    <a:srgbClr val="00AB79"/>
                  </a:solidFill>
                  <a:effectLst/>
                  <a:uLnTx/>
                  <a:uFillTx/>
                  <a:latin typeface="Arial"/>
                  <a:ea typeface="+mn-ea"/>
                  <a:cs typeface="Arial"/>
                  <a:sym typeface="Arial"/>
                </a:rPr>
                <a:t>une distribution élargie (maintenant disponible en autonome)</a:t>
              </a:r>
              <a:r>
                <a:rPr kumimoji="0" lang="fr-FR" sz="1400" b="0" i="0" u="none" strike="noStrike" kern="0" cap="none" spc="0" normalizeH="0" baseline="0" noProof="0">
                  <a:ln>
                    <a:noFill/>
                  </a:ln>
                  <a:solidFill>
                    <a:srgbClr val="00AB79"/>
                  </a:solidFill>
                  <a:effectLst/>
                  <a:uLnTx/>
                  <a:uFillTx/>
                  <a:latin typeface="Arial"/>
                  <a:ea typeface="+mn-ea"/>
                  <a:cs typeface="Arial"/>
                  <a:sym typeface="Arial"/>
                </a:rPr>
                <a:t>, des parcours marchand simples qui restent inchangés et des conditions (activités éligibles) identiques.</a:t>
              </a:r>
            </a:p>
          </p:txBody>
        </p:sp>
        <p:sp>
          <p:nvSpPr>
            <p:cNvPr id="34" name="Google Shape;1399;p11">
              <a:extLst>
                <a:ext uri="{FF2B5EF4-FFF2-40B4-BE49-F238E27FC236}">
                  <a16:creationId xmlns:a16="http://schemas.microsoft.com/office/drawing/2014/main" id="{31172904-22F3-4839-AEFB-CB85FB428C39}"/>
                </a:ext>
              </a:extLst>
            </p:cNvPr>
            <p:cNvSpPr txBox="1"/>
            <p:nvPr/>
          </p:nvSpPr>
          <p:spPr>
            <a:xfrm>
              <a:off x="2707507" y="1041340"/>
              <a:ext cx="2688880" cy="337913"/>
            </a:xfrm>
            <a:prstGeom prst="rect">
              <a:avLst/>
            </a:prstGeom>
            <a:solidFill>
              <a:schemeClr val="lt2">
                <a:alpha val="49019"/>
              </a:schemeClr>
            </a:solidFill>
            <a:ln>
              <a:noFill/>
            </a:ln>
          </p:spPr>
          <p:txBody>
            <a:bodyPr spcFirstLastPara="1" wrap="square" lIns="121900" tIns="60925" rIns="121900" bIns="609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a:ln>
                    <a:noFill/>
                  </a:ln>
                  <a:solidFill>
                    <a:srgbClr val="000000"/>
                  </a:solidFill>
                  <a:effectLst/>
                  <a:uLnTx/>
                  <a:uFillTx/>
                  <a:latin typeface="Arial"/>
                  <a:ea typeface="Arial"/>
                  <a:cs typeface="Arial"/>
                  <a:sym typeface="Arial"/>
                </a:rPr>
                <a:t>EN SYNTHESE</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35" name="ZoneTexte 34">
            <a:extLst>
              <a:ext uri="{FF2B5EF4-FFF2-40B4-BE49-F238E27FC236}">
                <a16:creationId xmlns:a16="http://schemas.microsoft.com/office/drawing/2014/main" id="{BC19F0B5-123E-4515-8806-EA23378D00AF}"/>
              </a:ext>
            </a:extLst>
          </p:cNvPr>
          <p:cNvSpPr txBox="1"/>
          <p:nvPr/>
        </p:nvSpPr>
        <p:spPr>
          <a:xfrm>
            <a:off x="2595050" y="5799562"/>
            <a:ext cx="285268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200" b="0" i="0" u="none" strike="noStrike" kern="0" cap="none" spc="0" normalizeH="0" baseline="0" noProof="0">
                <a:ln>
                  <a:noFill/>
                </a:ln>
                <a:solidFill>
                  <a:srgbClr val="000000"/>
                </a:solidFill>
                <a:effectLst/>
                <a:uLnTx/>
                <a:uFillTx/>
                <a:latin typeface="Arial"/>
                <a:ea typeface="+mn-ea"/>
                <a:cs typeface="Arial"/>
                <a:sym typeface="Arial"/>
              </a:rPr>
              <a:t>Pour en savoir plus, </a:t>
            </a:r>
            <a:r>
              <a:rPr kumimoji="0" lang="fr-FR" sz="1200" b="0" i="0" u="none" strike="noStrike" kern="0" cap="none" spc="0" normalizeH="0" baseline="0" noProof="0">
                <a:ln>
                  <a:noFill/>
                </a:ln>
                <a:solidFill>
                  <a:srgbClr val="000000"/>
                </a:solidFill>
                <a:effectLst/>
                <a:uLnTx/>
                <a:uFillTx/>
                <a:latin typeface="Arial"/>
                <a:ea typeface="+mn-ea"/>
                <a:cs typeface="Arial"/>
                <a:sym typeface="Arial"/>
                <a:hlinkClick r:id="rId9"/>
              </a:rPr>
              <a:t>c’est ici </a:t>
            </a:r>
            <a:r>
              <a:rPr kumimoji="0" lang="fr-FR" sz="1200" b="0" i="0" u="none" strike="noStrike" kern="0" cap="none" spc="0" normalizeH="0" baseline="0" noProof="0">
                <a:ln>
                  <a:noFill/>
                </a:ln>
                <a:solidFill>
                  <a:srgbClr val="000000"/>
                </a:solidFill>
                <a:effectLst/>
                <a:uLnTx/>
                <a:uFillTx/>
                <a:latin typeface="Arial"/>
                <a:ea typeface="+mn-ea"/>
                <a:cs typeface="Arial"/>
                <a:sym typeface="Arial"/>
              </a:rPr>
              <a: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200" b="0" i="0" u="none" strike="noStrike" kern="0" cap="none" spc="0" normalizeH="0" baseline="0" noProof="0">
                <a:ln>
                  <a:noFill/>
                </a:ln>
                <a:solidFill>
                  <a:srgbClr val="000000"/>
                </a:solidFill>
                <a:effectLst/>
                <a:uLnTx/>
                <a:uFillTx/>
                <a:latin typeface="Arial"/>
                <a:ea typeface="+mn-ea"/>
                <a:cs typeface="Arial"/>
                <a:sym typeface="Arial"/>
              </a:rPr>
              <a:t>Accès à l’hebdo pro S17 2021 : </a:t>
            </a:r>
            <a:r>
              <a:rPr kumimoji="0" lang="fr-FR" sz="1200" b="0" i="0" u="none" strike="noStrike" kern="0" cap="none" spc="0" normalizeH="0" baseline="0" noProof="0">
                <a:ln>
                  <a:noFill/>
                </a:ln>
                <a:solidFill>
                  <a:srgbClr val="000000"/>
                </a:solidFill>
                <a:effectLst/>
                <a:uLnTx/>
                <a:uFillTx/>
                <a:latin typeface="Arial"/>
                <a:ea typeface="+mn-ea"/>
                <a:cs typeface="Arial"/>
                <a:sym typeface="Arial"/>
                <a:hlinkClick r:id="rId10"/>
              </a:rPr>
              <a:t>clic ici </a:t>
            </a:r>
            <a:r>
              <a:rPr kumimoji="0" lang="fr-FR" sz="1200" b="0" i="0" u="none" strike="noStrike" kern="0" cap="none" spc="0" normalizeH="0" baseline="0" noProof="0">
                <a:ln>
                  <a:noFill/>
                </a:ln>
                <a:solidFill>
                  <a:srgbClr val="000000"/>
                </a:solidFill>
                <a:effectLst/>
                <a:uLnTx/>
                <a:uFillTx/>
                <a:latin typeface="Arial"/>
                <a:ea typeface="+mn-ea"/>
                <a:cs typeface="Arial"/>
                <a:sym typeface="Arial"/>
              </a:rPr>
              <a:t>!</a:t>
            </a:r>
          </a:p>
        </p:txBody>
      </p:sp>
      <p:sp>
        <p:nvSpPr>
          <p:cNvPr id="36" name="ZoneTexte 35">
            <a:extLst>
              <a:ext uri="{FF2B5EF4-FFF2-40B4-BE49-F238E27FC236}">
                <a16:creationId xmlns:a16="http://schemas.microsoft.com/office/drawing/2014/main" id="{786CE4AD-3938-4117-BD16-9FDB7F3C5CC8}"/>
              </a:ext>
            </a:extLst>
          </p:cNvPr>
          <p:cNvSpPr txBox="1"/>
          <p:nvPr/>
        </p:nvSpPr>
        <p:spPr>
          <a:xfrm>
            <a:off x="269721" y="3717912"/>
            <a:ext cx="33528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100" b="1" i="0" u="none" strike="noStrike" kern="0" cap="none" spc="0" normalizeH="0" baseline="0" noProof="0">
                <a:ln>
                  <a:noFill/>
                </a:ln>
                <a:solidFill>
                  <a:srgbClr val="000000">
                    <a:lumMod val="85000"/>
                    <a:lumOff val="15000"/>
                  </a:srgbClr>
                </a:solidFill>
                <a:effectLst/>
                <a:uLnTx/>
                <a:uFillTx/>
                <a:latin typeface="Arial"/>
                <a:ea typeface="+mn-ea"/>
                <a:cs typeface="Arial"/>
                <a:sym typeface="Arial"/>
              </a:rPr>
              <a:t>Quelques concurrents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100" b="0" i="0" u="none" strike="noStrike" kern="0" cap="none" spc="0" normalizeH="0" baseline="0" noProof="0" err="1">
                <a:ln>
                  <a:noFill/>
                </a:ln>
                <a:solidFill>
                  <a:srgbClr val="000000">
                    <a:lumMod val="85000"/>
                    <a:lumOff val="15000"/>
                  </a:srgbClr>
                </a:solidFill>
                <a:effectLst/>
                <a:uLnTx/>
                <a:uFillTx/>
                <a:latin typeface="Arial"/>
                <a:ea typeface="+mn-ea"/>
                <a:cs typeface="Arial"/>
                <a:sym typeface="Arial"/>
              </a:rPr>
              <a:t>Klarna</a:t>
            </a:r>
            <a:r>
              <a:rPr kumimoji="0" lang="fr-FR" sz="1100" b="0" i="0" u="none" strike="noStrike" kern="0" cap="none" spc="0" normalizeH="0" baseline="0" noProof="0">
                <a:ln>
                  <a:noFill/>
                </a:ln>
                <a:solidFill>
                  <a:srgbClr val="000000">
                    <a:lumMod val="85000"/>
                    <a:lumOff val="15000"/>
                  </a:srgbClr>
                </a:solidFill>
                <a:effectLst/>
                <a:uLnTx/>
                <a:uFillTx/>
                <a:latin typeface="Arial"/>
                <a:ea typeface="+mn-ea"/>
                <a:cs typeface="Arial"/>
                <a:sym typeface="Arial"/>
              </a:rPr>
              <a:t>, Alma, </a:t>
            </a:r>
            <a:r>
              <a:rPr kumimoji="0" lang="fr-FR" sz="1100" b="0" i="0" u="none" strike="noStrike" kern="0" cap="none" spc="0" normalizeH="0" baseline="0" noProof="0" err="1">
                <a:ln>
                  <a:noFill/>
                </a:ln>
                <a:solidFill>
                  <a:srgbClr val="000000">
                    <a:lumMod val="85000"/>
                    <a:lumOff val="15000"/>
                  </a:srgbClr>
                </a:solidFill>
                <a:effectLst/>
                <a:uLnTx/>
                <a:uFillTx/>
                <a:latin typeface="Arial"/>
                <a:ea typeface="+mn-ea"/>
                <a:cs typeface="Arial"/>
                <a:sym typeface="Arial"/>
              </a:rPr>
              <a:t>ScalaPay</a:t>
            </a:r>
            <a:r>
              <a:rPr kumimoji="0" lang="fr-FR" sz="1100" b="0" i="0" u="none" strike="noStrike" kern="0" cap="none" spc="0" normalizeH="0" baseline="0" noProof="0">
                <a:ln>
                  <a:noFill/>
                </a:ln>
                <a:solidFill>
                  <a:srgbClr val="000000">
                    <a:lumMod val="85000"/>
                    <a:lumOff val="15000"/>
                  </a:srgbClr>
                </a:solidFill>
                <a:effectLst/>
                <a:uLnTx/>
                <a:uFillTx/>
                <a:latin typeface="Arial"/>
                <a:ea typeface="+mn-ea"/>
                <a:cs typeface="Arial"/>
                <a:sym typeface="Arial"/>
              </a:rPr>
              <a:t>, </a:t>
            </a:r>
            <a:r>
              <a:rPr kumimoji="0" lang="fr-FR" sz="1100" b="0" i="0" u="none" strike="noStrike" kern="0" cap="none" spc="0" normalizeH="0" baseline="0" noProof="0" err="1">
                <a:ln>
                  <a:noFill/>
                </a:ln>
                <a:solidFill>
                  <a:srgbClr val="000000">
                    <a:lumMod val="85000"/>
                    <a:lumOff val="15000"/>
                  </a:srgbClr>
                </a:solidFill>
                <a:effectLst/>
                <a:uLnTx/>
                <a:uFillTx/>
                <a:latin typeface="Arial"/>
                <a:ea typeface="+mn-ea"/>
                <a:cs typeface="Arial"/>
                <a:sym typeface="Arial"/>
              </a:rPr>
              <a:t>Pledg</a:t>
            </a:r>
            <a:r>
              <a:rPr kumimoji="0" lang="fr-FR" sz="1100" b="0" i="0" u="none" strike="noStrike" kern="0" cap="none" spc="0" normalizeH="0" baseline="0" noProof="0">
                <a:ln>
                  <a:noFill/>
                </a:ln>
                <a:solidFill>
                  <a:srgbClr val="000000">
                    <a:lumMod val="85000"/>
                    <a:lumOff val="15000"/>
                  </a:srgbClr>
                </a:solidFill>
                <a:effectLst/>
                <a:uLnTx/>
                <a:uFillTx/>
                <a:latin typeface="Arial"/>
                <a:ea typeface="+mn-ea"/>
                <a:cs typeface="Arial"/>
                <a:sym typeface="Arial"/>
              </a:rPr>
              <a:t>, </a:t>
            </a:r>
            <a:r>
              <a:rPr kumimoji="0" lang="fr-FR" sz="1100" b="0" i="0" u="none" strike="noStrike" kern="0" cap="none" spc="0" normalizeH="0" baseline="0" noProof="0" err="1">
                <a:ln>
                  <a:noFill/>
                </a:ln>
                <a:solidFill>
                  <a:srgbClr val="000000">
                    <a:lumMod val="85000"/>
                    <a:lumOff val="15000"/>
                  </a:srgbClr>
                </a:solidFill>
                <a:effectLst/>
                <a:uLnTx/>
                <a:uFillTx/>
                <a:latin typeface="Arial"/>
                <a:ea typeface="+mn-ea"/>
                <a:cs typeface="Arial"/>
                <a:sym typeface="Arial"/>
              </a:rPr>
              <a:t>Floa</a:t>
            </a:r>
            <a:endParaRPr kumimoji="0" lang="fr-FR" sz="1100" b="0" i="0" u="none" strike="noStrike" kern="0" cap="none" spc="0" normalizeH="0" baseline="0" noProof="0">
              <a:ln>
                <a:noFill/>
              </a:ln>
              <a:solidFill>
                <a:srgbClr val="000000">
                  <a:lumMod val="85000"/>
                  <a:lumOff val="15000"/>
                </a:srgbClr>
              </a:solidFill>
              <a:effectLst/>
              <a:uLnTx/>
              <a:uFillTx/>
              <a:latin typeface="Arial"/>
              <a:ea typeface="+mn-ea"/>
              <a:cs typeface="Arial"/>
              <a:sym typeface="Arial"/>
            </a:endParaRPr>
          </a:p>
        </p:txBody>
      </p:sp>
      <p:sp>
        <p:nvSpPr>
          <p:cNvPr id="37" name="ZoneTexte 36">
            <a:extLst>
              <a:ext uri="{FF2B5EF4-FFF2-40B4-BE49-F238E27FC236}">
                <a16:creationId xmlns:a16="http://schemas.microsoft.com/office/drawing/2014/main" id="{55F50659-2B7E-4CF2-AFF9-CE00A56BE040}"/>
              </a:ext>
            </a:extLst>
          </p:cNvPr>
          <p:cNvSpPr txBox="1"/>
          <p:nvPr/>
        </p:nvSpPr>
        <p:spPr>
          <a:xfrm>
            <a:off x="5629907" y="5916488"/>
            <a:ext cx="705872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800" b="0" i="0" u="none" strike="noStrike" kern="0" cap="none" spc="0" normalizeH="0" baseline="0" noProof="0">
                <a:ln>
                  <a:noFill/>
                </a:ln>
                <a:solidFill>
                  <a:srgbClr val="000000"/>
                </a:solidFill>
                <a:effectLst/>
                <a:uLnTx/>
                <a:uFillTx/>
                <a:latin typeface="Arial"/>
                <a:ea typeface="+mn-ea"/>
                <a:cs typeface="Arial"/>
                <a:sym typeface="Arial"/>
              </a:rPr>
              <a:t>* Plus communément appelé BNPL (</a:t>
            </a:r>
            <a:r>
              <a:rPr kumimoji="0" lang="fr-FR" sz="800" b="0" i="0" u="none" strike="noStrike" kern="0" cap="none" spc="0" normalizeH="0" baseline="0" noProof="0" err="1">
                <a:ln>
                  <a:noFill/>
                </a:ln>
                <a:solidFill>
                  <a:srgbClr val="000000"/>
                </a:solidFill>
                <a:effectLst/>
                <a:uLnTx/>
                <a:uFillTx/>
                <a:latin typeface="Arial"/>
                <a:ea typeface="+mn-ea"/>
                <a:cs typeface="Arial"/>
                <a:sym typeface="Arial"/>
              </a:rPr>
              <a:t>Buy</a:t>
            </a:r>
            <a:r>
              <a:rPr kumimoji="0" lang="fr-FR" sz="800" b="0" i="0" u="none" strike="noStrike" kern="0" cap="none" spc="0" normalizeH="0" baseline="0" noProof="0">
                <a:ln>
                  <a:noFill/>
                </a:ln>
                <a:solidFill>
                  <a:srgbClr val="000000"/>
                </a:solidFill>
                <a:effectLst/>
                <a:uLnTx/>
                <a:uFillTx/>
                <a:latin typeface="Arial"/>
                <a:ea typeface="+mn-ea"/>
                <a:cs typeface="Arial"/>
                <a:sym typeface="Arial"/>
              </a:rPr>
              <a:t> </a:t>
            </a:r>
            <a:r>
              <a:rPr kumimoji="0" lang="fr-FR" sz="800" b="0" i="0" u="none" strike="noStrike" kern="0" cap="none" spc="0" normalizeH="0" baseline="0" noProof="0" err="1">
                <a:ln>
                  <a:noFill/>
                </a:ln>
                <a:solidFill>
                  <a:srgbClr val="000000"/>
                </a:solidFill>
                <a:effectLst/>
                <a:uLnTx/>
                <a:uFillTx/>
                <a:latin typeface="Arial"/>
                <a:ea typeface="+mn-ea"/>
                <a:cs typeface="Arial"/>
                <a:sym typeface="Arial"/>
              </a:rPr>
              <a:t>now</a:t>
            </a:r>
            <a:r>
              <a:rPr kumimoji="0" lang="fr-FR" sz="800" b="0" i="0" u="none" strike="noStrike" kern="0" cap="none" spc="0" normalizeH="0" baseline="0" noProof="0">
                <a:ln>
                  <a:noFill/>
                </a:ln>
                <a:solidFill>
                  <a:srgbClr val="000000"/>
                </a:solidFill>
                <a:effectLst/>
                <a:uLnTx/>
                <a:uFillTx/>
                <a:latin typeface="Arial"/>
                <a:ea typeface="+mn-ea"/>
                <a:cs typeface="Arial"/>
                <a:sym typeface="Arial"/>
              </a:rPr>
              <a:t>, </a:t>
            </a:r>
            <a:r>
              <a:rPr kumimoji="0" lang="fr-FR" sz="800" b="0" i="0" u="none" strike="noStrike" kern="0" cap="none" spc="0" normalizeH="0" baseline="0" noProof="0" err="1">
                <a:ln>
                  <a:noFill/>
                </a:ln>
                <a:solidFill>
                  <a:srgbClr val="000000"/>
                </a:solidFill>
                <a:effectLst/>
                <a:uLnTx/>
                <a:uFillTx/>
                <a:latin typeface="Arial"/>
                <a:ea typeface="+mn-ea"/>
                <a:cs typeface="Arial"/>
                <a:sym typeface="Arial"/>
              </a:rPr>
              <a:t>pay</a:t>
            </a:r>
            <a:r>
              <a:rPr kumimoji="0" lang="fr-FR" sz="800" b="0" i="0" u="none" strike="noStrike" kern="0" cap="none" spc="0" normalizeH="0" baseline="0" noProof="0">
                <a:ln>
                  <a:noFill/>
                </a:ln>
                <a:solidFill>
                  <a:srgbClr val="000000"/>
                </a:solidFill>
                <a:effectLst/>
                <a:uLnTx/>
                <a:uFillTx/>
                <a:latin typeface="Arial"/>
                <a:ea typeface="+mn-ea"/>
                <a:cs typeface="Arial"/>
                <a:sym typeface="Arial"/>
              </a:rPr>
              <a:t> </a:t>
            </a:r>
            <a:r>
              <a:rPr kumimoji="0" lang="fr-FR" sz="800" b="0" i="0" u="none" strike="noStrike" kern="0" cap="none" spc="0" normalizeH="0" baseline="0" noProof="0" err="1">
                <a:ln>
                  <a:noFill/>
                </a:ln>
                <a:solidFill>
                  <a:srgbClr val="000000"/>
                </a:solidFill>
                <a:effectLst/>
                <a:uLnTx/>
                <a:uFillTx/>
                <a:latin typeface="Arial"/>
                <a:ea typeface="+mn-ea"/>
                <a:cs typeface="Arial"/>
                <a:sym typeface="Arial"/>
              </a:rPr>
              <a:t>later</a:t>
            </a:r>
            <a:r>
              <a:rPr kumimoji="0" lang="fr-FR" sz="800" b="0" i="0" u="none" strike="noStrike" kern="0" cap="none" spc="0" normalizeH="0" baseline="0" noProof="0">
                <a:ln>
                  <a:noFill/>
                </a:ln>
                <a:solidFill>
                  <a:srgbClr val="000000"/>
                </a:solidFill>
                <a:effectLst/>
                <a:uLnTx/>
                <a:uFillTx/>
                <a:latin typeface="Arial"/>
                <a:ea typeface="+mn-ea"/>
                <a:cs typeface="Arial"/>
                <a:sym typeface="Arial"/>
              </a:rPr>
              <a:t>) dans le secteur e-commerce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800" b="0" i="0" u="none" strike="noStrike" kern="0" cap="none" spc="0" normalizeH="0" baseline="0" noProof="0">
                <a:ln>
                  <a:noFill/>
                </a:ln>
                <a:solidFill>
                  <a:srgbClr val="000000"/>
                </a:solidFill>
                <a:effectLst/>
                <a:uLnTx/>
                <a:uFillTx/>
                <a:latin typeface="Arial"/>
                <a:ea typeface="+mn-ea"/>
                <a:cs typeface="Arial"/>
                <a:sym typeface="Arial"/>
              </a:rPr>
              <a:t>**</a:t>
            </a:r>
            <a:r>
              <a:rPr kumimoji="0" lang="fr-FR" sz="800" b="0" i="0" u="none" strike="noStrike" kern="0" cap="none" spc="0" normalizeH="0" baseline="0" noProof="0">
                <a:ln>
                  <a:noFill/>
                </a:ln>
                <a:solidFill>
                  <a:srgbClr val="000000"/>
                </a:solidFill>
                <a:effectLst/>
                <a:uLnTx/>
                <a:uFillTx/>
                <a:latin typeface="Arial"/>
                <a:ea typeface="+mn-ea"/>
                <a:cs typeface="Arial"/>
                <a:sym typeface="Poppins"/>
              </a:rPr>
              <a:t> Une tarification qui s’ajuste en fonction des clients lors de la négociation avec le commercial (volume de flux, nombre de points de vente)</a:t>
            </a:r>
            <a:endParaRPr kumimoji="0" lang="fr-FR" sz="8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800" b="0" i="0" u="none" strike="noStrike" kern="0" cap="none" spc="0" normalizeH="0" baseline="0" noProof="0">
                <a:ln>
                  <a:noFill/>
                </a:ln>
                <a:solidFill>
                  <a:srgbClr val="000000"/>
                </a:solidFill>
                <a:effectLst/>
                <a:uLnTx/>
                <a:uFillTx/>
                <a:latin typeface="Arial"/>
                <a:ea typeface="+mn-ea"/>
                <a:cs typeface="Arial"/>
                <a:sym typeface="Arial"/>
              </a:rPr>
              <a:t> </a:t>
            </a:r>
          </a:p>
        </p:txBody>
      </p:sp>
      <p:graphicFrame>
        <p:nvGraphicFramePr>
          <p:cNvPr id="39" name="Google Shape;1420;p11">
            <a:extLst>
              <a:ext uri="{FF2B5EF4-FFF2-40B4-BE49-F238E27FC236}">
                <a16:creationId xmlns:a16="http://schemas.microsoft.com/office/drawing/2014/main" id="{3AFC0568-887C-434F-9E91-0CB39A5B0F15}"/>
              </a:ext>
            </a:extLst>
          </p:cNvPr>
          <p:cNvGraphicFramePr/>
          <p:nvPr>
            <p:extLst>
              <p:ext uri="{D42A27DB-BD31-4B8C-83A1-F6EECF244321}">
                <p14:modId xmlns:p14="http://schemas.microsoft.com/office/powerpoint/2010/main" val="368701463"/>
              </p:ext>
            </p:extLst>
          </p:nvPr>
        </p:nvGraphicFramePr>
        <p:xfrm>
          <a:off x="8018623" y="4665902"/>
          <a:ext cx="4008276" cy="1280210"/>
        </p:xfrm>
        <a:graphic>
          <a:graphicData uri="http://schemas.openxmlformats.org/drawingml/2006/table">
            <a:tbl>
              <a:tblPr firstRow="1" bandRow="1">
                <a:noFill/>
              </a:tblPr>
              <a:tblGrid>
                <a:gridCol w="1226977">
                  <a:extLst>
                    <a:ext uri="{9D8B030D-6E8A-4147-A177-3AD203B41FA5}">
                      <a16:colId xmlns:a16="http://schemas.microsoft.com/office/drawing/2014/main" val="20000"/>
                    </a:ext>
                  </a:extLst>
                </a:gridCol>
                <a:gridCol w="1308100">
                  <a:extLst>
                    <a:ext uri="{9D8B030D-6E8A-4147-A177-3AD203B41FA5}">
                      <a16:colId xmlns:a16="http://schemas.microsoft.com/office/drawing/2014/main" val="20001"/>
                    </a:ext>
                  </a:extLst>
                </a:gridCol>
                <a:gridCol w="1473199">
                  <a:extLst>
                    <a:ext uri="{9D8B030D-6E8A-4147-A177-3AD203B41FA5}">
                      <a16:colId xmlns:a16="http://schemas.microsoft.com/office/drawing/2014/main" val="3963079692"/>
                    </a:ext>
                  </a:extLst>
                </a:gridCol>
              </a:tblGrid>
              <a:tr h="20163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fr-FR" sz="900" b="1" u="none" strike="noStrike" cap="none"/>
                        <a:t>Prix public PayLater**</a:t>
                      </a:r>
                      <a:endParaRPr sz="900" b="1" u="none" strike="noStrike" cap="none"/>
                    </a:p>
                  </a:txBody>
                  <a:tcPr marL="91450" marR="91450" marT="45725" marB="457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spcBef>
                          <a:spcPts val="0"/>
                        </a:spcBef>
                        <a:spcAft>
                          <a:spcPts val="0"/>
                        </a:spcAft>
                        <a:buNone/>
                      </a:pPr>
                      <a:r>
                        <a:rPr lang="fr-FR" sz="900" b="1" u="none" strike="noStrike" cap="none"/>
                        <a:t>Prix marchand</a:t>
                      </a:r>
                      <a:endParaRPr sz="900" b="1"/>
                    </a:p>
                  </a:txBody>
                  <a:tcPr marL="91450" marR="91450" marT="45725" marB="457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spcBef>
                          <a:spcPts val="0"/>
                        </a:spcBef>
                        <a:spcAft>
                          <a:spcPts val="0"/>
                        </a:spcAft>
                        <a:buNone/>
                      </a:pPr>
                      <a:r>
                        <a:rPr lang="fr-FR" sz="900" b="1"/>
                        <a:t>Prix client du marchand</a:t>
                      </a:r>
                      <a:endParaRPr sz="900" b="1"/>
                    </a:p>
                  </a:txBody>
                  <a:tcPr marL="91450" marR="91450" marT="45725" marB="45725"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1664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fr-FR" sz="900" u="none" strike="noStrike" cap="none"/>
                        <a:t>3x avec frais</a:t>
                      </a:r>
                      <a:endParaRPr sz="90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00AB7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spcBef>
                          <a:spcPts val="0"/>
                        </a:spcBef>
                        <a:spcAft>
                          <a:spcPts val="0"/>
                        </a:spcAft>
                        <a:buNone/>
                      </a:pPr>
                      <a:r>
                        <a:rPr lang="fr-FR" sz="900"/>
                        <a:t>2% + 0,25 €</a:t>
                      </a:r>
                      <a:endParaRPr sz="90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00AB7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spcBef>
                          <a:spcPts val="0"/>
                        </a:spcBef>
                        <a:spcAft>
                          <a:spcPts val="0"/>
                        </a:spcAft>
                        <a:buNone/>
                      </a:pPr>
                      <a:r>
                        <a:rPr lang="fr-FR" sz="900"/>
                        <a:t>1,45% (max 15€)</a:t>
                      </a:r>
                      <a:endParaRPr sz="90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00AB79">
                        <a:lumMod val="20000"/>
                        <a:lumOff val="80000"/>
                      </a:srgbClr>
                    </a:solidFill>
                  </a:tcPr>
                </a:tc>
                <a:extLst>
                  <a:ext uri="{0D108BD9-81ED-4DB2-BD59-A6C34878D82A}">
                    <a16:rowId xmlns:a16="http://schemas.microsoft.com/office/drawing/2014/main" val="10001"/>
                  </a:ext>
                </a:extLst>
              </a:tr>
              <a:tr h="20574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fr-FR" sz="900" u="none" strike="noStrike" cap="none"/>
                        <a:t>4x avec frais</a:t>
                      </a:r>
                      <a:endParaRPr sz="90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00AB7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fr-FR" sz="900"/>
                        <a:t>2% + 0,25 €</a:t>
                      </a:r>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00AB7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spcBef>
                          <a:spcPts val="0"/>
                        </a:spcBef>
                        <a:spcAft>
                          <a:spcPts val="0"/>
                        </a:spcAft>
                        <a:buNone/>
                      </a:pPr>
                      <a:r>
                        <a:rPr lang="fr-FR" sz="900"/>
                        <a:t>2,2% (max 30€)</a:t>
                      </a:r>
                      <a:endParaRPr sz="90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00AB79">
                        <a:lumMod val="20000"/>
                        <a:lumOff val="80000"/>
                      </a:srgbClr>
                    </a:solidFill>
                  </a:tcPr>
                </a:tc>
                <a:extLst>
                  <a:ext uri="{0D108BD9-81ED-4DB2-BD59-A6C34878D82A}">
                    <a16:rowId xmlns:a16="http://schemas.microsoft.com/office/drawing/2014/main" val="459219956"/>
                  </a:ext>
                </a:extLst>
              </a:tr>
              <a:tr h="22404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fr-FR" sz="900"/>
                        <a:t>3x sans frais</a:t>
                      </a:r>
                      <a:endParaRPr sz="90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chemeClr val="dk1"/>
                        </a:buClr>
                        <a:buSzPts val="1200"/>
                        <a:buFont typeface="Arial"/>
                        <a:buNone/>
                      </a:pPr>
                      <a:r>
                        <a:rPr lang="fr-FR" sz="900"/>
                        <a:t>3,45% + 0,25 €</a:t>
                      </a:r>
                      <a:endParaRPr sz="90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chemeClr val="dk1"/>
                        </a:buClr>
                        <a:buSzPts val="1200"/>
                        <a:buFont typeface="Arial"/>
                        <a:buNone/>
                      </a:pPr>
                      <a:r>
                        <a:rPr lang="fr-FR" sz="900"/>
                        <a:t>x</a:t>
                      </a:r>
                      <a:endParaRPr sz="90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2"/>
                  </a:ext>
                </a:extLst>
              </a:tr>
              <a:tr h="22404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fr-FR" sz="900"/>
                        <a:t>4x sans frais</a:t>
                      </a:r>
                      <a:endParaRPr sz="90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chemeClr val="dk1"/>
                        </a:buClr>
                        <a:buSzPts val="1200"/>
                        <a:buFont typeface="Arial"/>
                        <a:buNone/>
                      </a:pPr>
                      <a:r>
                        <a:rPr lang="fr-FR" sz="900"/>
                        <a:t>4,20% + 0,25 €</a:t>
                      </a:r>
                      <a:endParaRPr sz="90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chemeClr val="dk1"/>
                        </a:buClr>
                        <a:buSzPts val="1200"/>
                        <a:buFont typeface="Arial"/>
                        <a:buNone/>
                      </a:pPr>
                      <a:r>
                        <a:rPr lang="fr-FR" sz="900"/>
                        <a:t>x</a:t>
                      </a:r>
                      <a:endParaRPr sz="90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7301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une distribution elargie</a:t>
            </a:r>
            <a:endParaRPr lang="fr-FR" sz="2000" spc="30">
              <a:latin typeface="Montserrat Black" panose="00000A00000000000000" pitchFamily="2" charset="0"/>
            </a:endParaRPr>
          </a:p>
        </p:txBody>
      </p:sp>
      <p:grpSp>
        <p:nvGrpSpPr>
          <p:cNvPr id="8" name="Groupe 7">
            <a:extLst>
              <a:ext uri="{FF2B5EF4-FFF2-40B4-BE49-F238E27FC236}">
                <a16:creationId xmlns:a16="http://schemas.microsoft.com/office/drawing/2014/main" id="{69DE5E31-E3F7-4DD3-BA7E-3BF4AEEAFE5A}"/>
              </a:ext>
            </a:extLst>
          </p:cNvPr>
          <p:cNvGrpSpPr/>
          <p:nvPr/>
        </p:nvGrpSpPr>
        <p:grpSpPr>
          <a:xfrm>
            <a:off x="204374" y="1204874"/>
            <a:ext cx="11221272" cy="775664"/>
            <a:chOff x="2707507" y="-126441"/>
            <a:chExt cx="8196861" cy="775664"/>
          </a:xfrm>
        </p:grpSpPr>
        <p:sp>
          <p:nvSpPr>
            <p:cNvPr id="10" name="ZoneTexte 9">
              <a:extLst>
                <a:ext uri="{FF2B5EF4-FFF2-40B4-BE49-F238E27FC236}">
                  <a16:creationId xmlns:a16="http://schemas.microsoft.com/office/drawing/2014/main" id="{5CA278E8-865C-4AAD-AD29-B3156BFF32AC}"/>
                </a:ext>
              </a:extLst>
            </p:cNvPr>
            <p:cNvSpPr txBox="1"/>
            <p:nvPr/>
          </p:nvSpPr>
          <p:spPr>
            <a:xfrm>
              <a:off x="2707507" y="218336"/>
              <a:ext cx="8196861" cy="430887"/>
            </a:xfrm>
            <a:prstGeom prst="rect">
              <a:avLst/>
            </a:prstGeom>
            <a:noFill/>
          </p:spPr>
          <p:txBody>
            <a:bodyPr wrap="square" rtlCol="0">
              <a:spAutoFit/>
            </a:bodyPr>
            <a:lstStyle/>
            <a:p>
              <a:pPr lvl="0">
                <a:buClr>
                  <a:srgbClr val="000000"/>
                </a:buClr>
                <a:defRPr/>
              </a:pPr>
              <a:r>
                <a:rPr kumimoji="0" lang="fr-FR" sz="1100" b="0" i="0" u="none" strike="noStrike" kern="0" cap="none" spc="0" normalizeH="0" baseline="0" noProof="0">
                  <a:ln>
                    <a:noFill/>
                  </a:ln>
                  <a:solidFill>
                    <a:sysClr val="windowText" lastClr="000000"/>
                  </a:solidFill>
                  <a:effectLst/>
                  <a:uLnTx/>
                  <a:uFillTx/>
                  <a:latin typeface="Arial"/>
                  <a:ea typeface="+mn-ea"/>
                  <a:cs typeface="Arial"/>
                  <a:sym typeface="Arial"/>
                </a:rPr>
                <a:t>L’ancienne offre Oney via Payplug </a:t>
              </a:r>
              <a:r>
                <a:rPr lang="fr-FR" sz="1100" b="1" kern="0">
                  <a:solidFill>
                    <a:sysClr val="windowText" lastClr="000000"/>
                  </a:solidFill>
                  <a:latin typeface="Arial"/>
                  <a:cs typeface="Arial"/>
                  <a:sym typeface="Arial"/>
                </a:rPr>
                <a:t>était liée à la souscription d’une offre Payplug</a:t>
              </a:r>
              <a:r>
                <a:rPr lang="fr-FR" sz="1100" kern="0">
                  <a:solidFill>
                    <a:sysClr val="windowText" lastClr="000000"/>
                  </a:solidFill>
                  <a:latin typeface="Arial"/>
                  <a:cs typeface="Arial"/>
                  <a:sym typeface="Arial"/>
                </a:rPr>
                <a:t>. PayLater est toujours disponible sous Payplug </a:t>
              </a:r>
              <a:r>
                <a:rPr lang="fr-FR" sz="1100" b="1" kern="0">
                  <a:solidFill>
                    <a:sysClr val="windowText" lastClr="000000"/>
                  </a:solidFill>
                  <a:latin typeface="Arial"/>
                  <a:cs typeface="Arial"/>
                  <a:sym typeface="Arial"/>
                </a:rPr>
                <a:t>mais s’ouvre désormais à SP+ et à l’ensemble des solutions de paiement concurrentes</a:t>
              </a:r>
              <a:r>
                <a:rPr lang="fr-FR" sz="1100" kern="0">
                  <a:solidFill>
                    <a:sysClr val="windowText" lastClr="000000"/>
                  </a:solidFill>
                  <a:latin typeface="Arial"/>
                  <a:cs typeface="Arial"/>
                  <a:sym typeface="Arial"/>
                </a:rPr>
                <a:t>. PayLater est ainsi disponible seul (en </a:t>
              </a:r>
              <a:r>
                <a:rPr lang="fr-FR" sz="1100" b="1" kern="0">
                  <a:solidFill>
                    <a:sysClr val="windowText" lastClr="000000"/>
                  </a:solidFill>
                  <a:latin typeface="Arial"/>
                  <a:cs typeface="Arial"/>
                  <a:sym typeface="Arial"/>
                </a:rPr>
                <a:t>autonome)</a:t>
              </a:r>
              <a:endParaRPr kumimoji="0" lang="fr-FR" sz="11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 name="Google Shape;1399;p11">
              <a:extLst>
                <a:ext uri="{FF2B5EF4-FFF2-40B4-BE49-F238E27FC236}">
                  <a16:creationId xmlns:a16="http://schemas.microsoft.com/office/drawing/2014/main" id="{B7AAC153-4216-41D2-B04C-9E4F13815421}"/>
                </a:ext>
              </a:extLst>
            </p:cNvPr>
            <p:cNvSpPr txBox="1"/>
            <p:nvPr/>
          </p:nvSpPr>
          <p:spPr>
            <a:xfrm>
              <a:off x="2707507" y="-126441"/>
              <a:ext cx="2688880" cy="337913"/>
            </a:xfrm>
            <a:prstGeom prst="rect">
              <a:avLst/>
            </a:prstGeom>
            <a:solidFill>
              <a:schemeClr val="lt2">
                <a:alpha val="49019"/>
              </a:schemeClr>
            </a:solidFill>
            <a:ln>
              <a:noFill/>
            </a:ln>
          </p:spPr>
          <p:txBody>
            <a:bodyPr spcFirstLastPara="1" wrap="square" lIns="121900" tIns="60925" rIns="121900" bIns="609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a:ln>
                    <a:noFill/>
                  </a:ln>
                  <a:solidFill>
                    <a:srgbClr val="000000"/>
                  </a:solidFill>
                  <a:effectLst/>
                  <a:uLnTx/>
                  <a:uFillTx/>
                  <a:latin typeface="Arial"/>
                  <a:ea typeface="Arial"/>
                  <a:cs typeface="Arial"/>
                  <a:sym typeface="Arial"/>
                </a:rPr>
                <a:t>NOUVEAU</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41" name="Google Shape;1424;p11">
            <a:extLst>
              <a:ext uri="{FF2B5EF4-FFF2-40B4-BE49-F238E27FC236}">
                <a16:creationId xmlns:a16="http://schemas.microsoft.com/office/drawing/2014/main" id="{A48C2B74-59DB-438F-95CA-D93FCC9E1D2C}"/>
              </a:ext>
            </a:extLst>
          </p:cNvPr>
          <p:cNvSpPr txBox="1"/>
          <p:nvPr/>
        </p:nvSpPr>
        <p:spPr>
          <a:xfrm>
            <a:off x="139337" y="2442267"/>
            <a:ext cx="5782492" cy="1352171"/>
          </a:xfrm>
          <a:prstGeom prst="rect">
            <a:avLst/>
          </a:prstGeom>
          <a:solidFill>
            <a:srgbClr val="00AB79">
              <a:alpha val="49019"/>
            </a:srgbClr>
          </a:solidFill>
          <a:ln>
            <a:noFill/>
          </a:ln>
        </p:spPr>
        <p:txBody>
          <a:bodyPr spcFirstLastPara="1" wrap="square" lIns="121900" tIns="60925" rIns="121900" bIns="60925" anchor="ctr" anchorCtr="0">
            <a:noAutofit/>
          </a:bodyPr>
          <a:lstStyle>
            <a:defPPr marR="0" lvl="0" algn="l" rtl="0">
              <a:lnSpc>
                <a:spcPct val="100000"/>
              </a:lnSpc>
              <a:spcBef>
                <a:spcPts val="0"/>
              </a:spcBef>
              <a:spcAft>
                <a:spcPts val="0"/>
              </a:spcAft>
            </a:defPPr>
            <a:lvl1pPr marL="0" indent="0" algn="ctr">
              <a:buNone/>
              <a:defRPr b="1">
                <a:solidFill>
                  <a:srgbClr val="262626"/>
                </a:solidFill>
              </a:defRPr>
            </a:lvl1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lang="fr-FR" sz="1200" kern="0">
                <a:latin typeface="Arial"/>
                <a:cs typeface="Arial"/>
                <a:sym typeface="Arial"/>
              </a:rPr>
              <a:t>2</a:t>
            </a:r>
            <a:r>
              <a:rPr kumimoji="0" lang="fr-FR" sz="1200" b="1" i="0" u="none" strike="noStrike" kern="0" cap="none" spc="0" normalizeH="0" baseline="0" noProof="0">
                <a:ln>
                  <a:noFill/>
                </a:ln>
                <a:solidFill>
                  <a:srgbClr val="262626"/>
                </a:solidFill>
                <a:effectLst/>
                <a:uLnTx/>
                <a:uFillTx/>
                <a:latin typeface="Arial"/>
                <a:cs typeface="Arial"/>
                <a:sym typeface="Arial"/>
              </a:rPr>
              <a:t> cas de figure :</a:t>
            </a:r>
          </a:p>
          <a:p>
            <a:pPr marL="171450" marR="0" lvl="0" indent="-171450" algn="l" defTabSz="914400" eaLnBrk="1" fontAlgn="auto" latinLnBrk="0" hangingPunct="1">
              <a:lnSpc>
                <a:spcPct val="100000"/>
              </a:lnSpc>
              <a:spcBef>
                <a:spcPts val="0"/>
              </a:spcBef>
              <a:spcAft>
                <a:spcPts val="0"/>
              </a:spcAft>
              <a:buClr>
                <a:srgbClr val="000000"/>
              </a:buClr>
              <a:buSzTx/>
              <a:buFontTx/>
              <a:buChar char="-"/>
              <a:tabLst/>
              <a:defRPr/>
            </a:pPr>
            <a:r>
              <a:rPr lang="fr-FR" sz="1200" b="0" kern="0">
                <a:latin typeface="Arial"/>
                <a:cs typeface="Arial"/>
                <a:sym typeface="Arial"/>
              </a:rPr>
              <a:t>Mon client détient déjà une offre Payplug et il veut y rajouter une solution de Paiement garanti 3X4X</a:t>
            </a:r>
          </a:p>
          <a:p>
            <a:pPr marL="171450" marR="0" lvl="0" indent="-171450" algn="l" defTabSz="914400" eaLnBrk="1" fontAlgn="auto" latinLnBrk="0" hangingPunct="1">
              <a:lnSpc>
                <a:spcPct val="100000"/>
              </a:lnSpc>
              <a:spcBef>
                <a:spcPts val="0"/>
              </a:spcBef>
              <a:spcAft>
                <a:spcPts val="0"/>
              </a:spcAft>
              <a:buClr>
                <a:srgbClr val="000000"/>
              </a:buClr>
              <a:buSzTx/>
              <a:buFontTx/>
              <a:buChar char="-"/>
              <a:tabLst/>
              <a:defRPr/>
            </a:pPr>
            <a:r>
              <a:rPr kumimoji="0" lang="fr-FR" sz="1200" b="0" i="0" u="none" strike="noStrike" kern="0" cap="none" spc="0" normalizeH="0" baseline="0" noProof="0">
                <a:ln>
                  <a:noFill/>
                </a:ln>
                <a:solidFill>
                  <a:srgbClr val="262626"/>
                </a:solidFill>
                <a:effectLst/>
                <a:uLnTx/>
                <a:uFillTx/>
                <a:latin typeface="Arial"/>
                <a:cs typeface="Arial"/>
                <a:sym typeface="Arial"/>
              </a:rPr>
              <a:t>Mon client détient une offre de paiement en ligne concurrente et je lui propose de passer sur une offre Payplug avec la fonctionnalité </a:t>
            </a:r>
            <a:r>
              <a:rPr kumimoji="0" lang="fr-FR" sz="1000" b="0" i="0" u="none" strike="noStrike" kern="0" cap="none" spc="0" normalizeH="0" baseline="0" noProof="0">
                <a:ln>
                  <a:noFill/>
                </a:ln>
                <a:solidFill>
                  <a:srgbClr val="262626"/>
                </a:solidFill>
                <a:effectLst/>
                <a:uLnTx/>
                <a:uFillTx/>
                <a:latin typeface="Arial"/>
                <a:cs typeface="Arial"/>
                <a:sym typeface="Arial"/>
              </a:rPr>
              <a:t>de Paylater</a:t>
            </a:r>
            <a:endParaRPr kumimoji="0" sz="1000" b="0" i="0" u="none" strike="noStrike" kern="0" cap="none" spc="0" normalizeH="0" baseline="0" noProof="0">
              <a:ln>
                <a:noFill/>
              </a:ln>
              <a:solidFill>
                <a:srgbClr val="262626"/>
              </a:solidFill>
              <a:effectLst/>
              <a:uLnTx/>
              <a:uFillTx/>
              <a:latin typeface="Arial"/>
              <a:cs typeface="Arial"/>
              <a:sym typeface="Arial"/>
            </a:endParaRPr>
          </a:p>
        </p:txBody>
      </p:sp>
      <p:sp>
        <p:nvSpPr>
          <p:cNvPr id="42" name="Google Shape;1425;p11">
            <a:extLst>
              <a:ext uri="{FF2B5EF4-FFF2-40B4-BE49-F238E27FC236}">
                <a16:creationId xmlns:a16="http://schemas.microsoft.com/office/drawing/2014/main" id="{E44AE346-CE5C-41F1-B8A7-89BFAC4C0450}"/>
              </a:ext>
            </a:extLst>
          </p:cNvPr>
          <p:cNvSpPr txBox="1"/>
          <p:nvPr/>
        </p:nvSpPr>
        <p:spPr>
          <a:xfrm>
            <a:off x="6021954" y="2442268"/>
            <a:ext cx="5840186" cy="1368044"/>
          </a:xfrm>
          <a:prstGeom prst="rect">
            <a:avLst/>
          </a:prstGeom>
          <a:solidFill>
            <a:srgbClr val="00AB79">
              <a:alpha val="49019"/>
            </a:srgbClr>
          </a:solidFill>
          <a:ln>
            <a:noFill/>
          </a:ln>
        </p:spPr>
        <p:txBody>
          <a:bodyPr spcFirstLastPara="1" wrap="square" lIns="121900" tIns="60925" rIns="121900" bIns="60925" anchor="ctr" anchorCtr="0">
            <a:noAutofit/>
          </a:bodyPr>
          <a:lstStyle>
            <a:defPPr marR="0" lvl="0" algn="l" rtl="0">
              <a:lnSpc>
                <a:spcPct val="100000"/>
              </a:lnSpc>
              <a:spcBef>
                <a:spcPts val="0"/>
              </a:spcBef>
              <a:spcAft>
                <a:spcPts val="0"/>
              </a:spcAft>
              <a:defRPr/>
            </a:defPPr>
            <a:lvl1pPr marL="0" indent="0" algn="ctr">
              <a:buNone/>
              <a:defRPr b="1">
                <a:solidFill>
                  <a:srgbClr val="262626"/>
                </a:solidFill>
              </a:defRPr>
            </a:lvl1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000" b="1" i="0" u="none" strike="noStrike" kern="0" cap="none" spc="0" normalizeH="0" baseline="0" noProof="0">
              <a:ln>
                <a:noFill/>
              </a:ln>
              <a:solidFill>
                <a:srgbClr val="262626"/>
              </a:solidFill>
              <a:effectLst/>
              <a:uLnTx/>
              <a:uFillTx/>
              <a:latin typeface="Arial"/>
              <a:cs typeface="Arial"/>
              <a:sym typeface="Arial"/>
            </a:endParaRPr>
          </a:p>
          <a:p>
            <a:pPr algn="l">
              <a:buClr>
                <a:srgbClr val="000000"/>
              </a:buClr>
              <a:defRPr/>
            </a:pPr>
            <a:r>
              <a:rPr lang="fr-FR" sz="1200" kern="0">
                <a:latin typeface="Arial"/>
                <a:cs typeface="Arial"/>
                <a:sym typeface="Arial"/>
              </a:rPr>
              <a:t>2 cas de figure :</a:t>
            </a:r>
          </a:p>
          <a:p>
            <a:pPr marL="171450" marR="0" lvl="0" indent="-171450" algn="l" defTabSz="914400" eaLnBrk="1" fontAlgn="auto" latinLnBrk="0" hangingPunct="1">
              <a:lnSpc>
                <a:spcPct val="100000"/>
              </a:lnSpc>
              <a:spcBef>
                <a:spcPts val="0"/>
              </a:spcBef>
              <a:spcAft>
                <a:spcPts val="0"/>
              </a:spcAft>
              <a:buClr>
                <a:srgbClr val="000000"/>
              </a:buClr>
              <a:buSzTx/>
              <a:buFontTx/>
              <a:buChar char="-"/>
              <a:tabLst/>
              <a:defRPr/>
            </a:pPr>
            <a:r>
              <a:rPr lang="fr-FR" sz="1200" b="0" kern="0">
                <a:latin typeface="Arial"/>
                <a:cs typeface="Arial"/>
                <a:sym typeface="Arial"/>
              </a:rPr>
              <a:t>Mon client détient une offre systempay (SP+) et veut simplement la fonctionnalté Paylater</a:t>
            </a:r>
          </a:p>
          <a:p>
            <a:pPr marL="171450" marR="0" lvl="0" indent="-171450" algn="l" defTabSz="914400" eaLnBrk="1" fontAlgn="auto" latinLnBrk="0" hangingPunct="1">
              <a:lnSpc>
                <a:spcPct val="100000"/>
              </a:lnSpc>
              <a:spcBef>
                <a:spcPts val="0"/>
              </a:spcBef>
              <a:spcAft>
                <a:spcPts val="0"/>
              </a:spcAft>
              <a:buClr>
                <a:srgbClr val="000000"/>
              </a:buClr>
              <a:buSzTx/>
              <a:buFontTx/>
              <a:buChar char="-"/>
              <a:tabLst/>
              <a:defRPr/>
            </a:pPr>
            <a:r>
              <a:rPr lang="fr-FR" sz="1200" b="0" kern="0">
                <a:latin typeface="Arial"/>
                <a:cs typeface="Arial"/>
                <a:sym typeface="Arial"/>
              </a:rPr>
              <a:t>Mon client possède une solution concurrente (stripe, Payzen…..) et veut uniquement Paylater</a:t>
            </a:r>
          </a:p>
          <a:p>
            <a:pPr marL="171450" marR="0" lvl="0" indent="-171450" algn="ctr" defTabSz="914400" eaLnBrk="1" fontAlgn="auto" latinLnBrk="0" hangingPunct="1">
              <a:lnSpc>
                <a:spcPct val="100000"/>
              </a:lnSpc>
              <a:spcBef>
                <a:spcPts val="0"/>
              </a:spcBef>
              <a:spcAft>
                <a:spcPts val="0"/>
              </a:spcAft>
              <a:buClr>
                <a:srgbClr val="000000"/>
              </a:buClr>
              <a:buSzTx/>
              <a:buFontTx/>
              <a:buChar char="-"/>
              <a:tabLst/>
              <a:defRPr/>
            </a:pPr>
            <a:endParaRPr lang="fr-FR" sz="1000" kern="0">
              <a:latin typeface="Arial"/>
              <a:cs typeface="Arial"/>
              <a:sym typeface="Arial"/>
            </a:endParaRPr>
          </a:p>
        </p:txBody>
      </p:sp>
      <p:sp>
        <p:nvSpPr>
          <p:cNvPr id="45" name="ZoneTexte 44">
            <a:extLst>
              <a:ext uri="{FF2B5EF4-FFF2-40B4-BE49-F238E27FC236}">
                <a16:creationId xmlns:a16="http://schemas.microsoft.com/office/drawing/2014/main" id="{D6D5E331-4B4A-44D4-A3FC-3F6AD855EE61}"/>
              </a:ext>
            </a:extLst>
          </p:cNvPr>
          <p:cNvSpPr txBox="1"/>
          <p:nvPr/>
        </p:nvSpPr>
        <p:spPr>
          <a:xfrm>
            <a:off x="465742" y="2076349"/>
            <a:ext cx="5349268" cy="276999"/>
          </a:xfrm>
          <a:prstGeom prst="rect">
            <a:avLst/>
          </a:prstGeom>
          <a:noFill/>
        </p:spPr>
        <p:txBody>
          <a:bodyPr wrap="square" rtlCol="0">
            <a:spAutoFit/>
          </a:bodyPr>
          <a:lstStyle/>
          <a:p>
            <a:pPr>
              <a:buClr>
                <a:srgbClr val="000000"/>
              </a:buClr>
              <a:buFont typeface="Arial"/>
              <a:buNone/>
              <a:defRPr/>
            </a:pPr>
            <a:r>
              <a:rPr lang="fr-FR" sz="1200" b="1" kern="0">
                <a:solidFill>
                  <a:srgbClr val="00AB79"/>
                </a:solidFill>
                <a:latin typeface="Arial"/>
                <a:cs typeface="Arial"/>
                <a:sym typeface="Arial"/>
              </a:rPr>
              <a:t>Je veux proposer notre offre </a:t>
            </a:r>
            <a:r>
              <a:rPr lang="fr-FR" sz="1200" b="1" kern="0" err="1">
                <a:solidFill>
                  <a:srgbClr val="00AB79"/>
                </a:solidFill>
                <a:latin typeface="Arial"/>
                <a:cs typeface="Arial"/>
                <a:sym typeface="Arial"/>
              </a:rPr>
              <a:t>PayPlug</a:t>
            </a:r>
            <a:r>
              <a:rPr lang="fr-FR" sz="1200" b="1" kern="0">
                <a:solidFill>
                  <a:srgbClr val="00AB79"/>
                </a:solidFill>
                <a:latin typeface="Arial"/>
                <a:cs typeface="Arial"/>
                <a:sym typeface="Arial"/>
              </a:rPr>
              <a:t> et/ou la fonctionnalité </a:t>
            </a:r>
            <a:r>
              <a:rPr lang="fr-FR" sz="1200" b="1" kern="0" err="1">
                <a:solidFill>
                  <a:srgbClr val="00AB79"/>
                </a:solidFill>
                <a:latin typeface="Arial"/>
                <a:cs typeface="Arial"/>
                <a:sym typeface="Arial"/>
              </a:rPr>
              <a:t>PayLater</a:t>
            </a:r>
            <a:endParaRPr lang="fr-FR" sz="1200" b="1" kern="0">
              <a:solidFill>
                <a:srgbClr val="00AB79"/>
              </a:solidFill>
              <a:latin typeface="Arial"/>
              <a:cs typeface="Arial"/>
              <a:sym typeface="Arial"/>
            </a:endParaRPr>
          </a:p>
        </p:txBody>
      </p:sp>
      <p:sp>
        <p:nvSpPr>
          <p:cNvPr id="46" name="ZoneTexte 45">
            <a:extLst>
              <a:ext uri="{FF2B5EF4-FFF2-40B4-BE49-F238E27FC236}">
                <a16:creationId xmlns:a16="http://schemas.microsoft.com/office/drawing/2014/main" id="{D8C637EB-0FFD-4C47-9B23-28054DCBE43A}"/>
              </a:ext>
            </a:extLst>
          </p:cNvPr>
          <p:cNvSpPr txBox="1"/>
          <p:nvPr/>
        </p:nvSpPr>
        <p:spPr>
          <a:xfrm>
            <a:off x="6724357" y="2091739"/>
            <a:ext cx="4546739" cy="276999"/>
          </a:xfrm>
          <a:prstGeom prst="rect">
            <a:avLst/>
          </a:prstGeom>
          <a:noFill/>
        </p:spPr>
        <p:txBody>
          <a:bodyPr wrap="square" rtlCol="0">
            <a:spAutoFit/>
          </a:bodyPr>
          <a:lstStyle>
            <a:defPPr marR="0" lvl="0" algn="l" rtl="0">
              <a:lnSpc>
                <a:spcPct val="100000"/>
              </a:lnSpc>
              <a:spcBef>
                <a:spcPts val="0"/>
              </a:spcBef>
              <a:spcAft>
                <a:spcPts val="0"/>
              </a:spcAft>
            </a:defPPr>
            <a:lvl1pPr>
              <a:defRPr sz="1600" b="1">
                <a:solidFill>
                  <a:schemeClr val="accent1"/>
                </a:solidFill>
              </a:defRPr>
            </a:lvl1pPr>
          </a:lstStyle>
          <a:p>
            <a:pPr>
              <a:buClr>
                <a:srgbClr val="000000"/>
              </a:buClr>
              <a:buFont typeface="Arial"/>
              <a:buNone/>
              <a:defRPr/>
            </a:pPr>
            <a:r>
              <a:rPr lang="fr-FR" sz="1200" kern="0">
                <a:solidFill>
                  <a:srgbClr val="00AB79"/>
                </a:solidFill>
                <a:latin typeface="Arial"/>
                <a:cs typeface="Arial"/>
                <a:sym typeface="Arial"/>
              </a:rPr>
              <a:t>Je veux proposer la fonctionnalité </a:t>
            </a:r>
            <a:r>
              <a:rPr lang="fr-FR" sz="1200" kern="0" err="1">
                <a:solidFill>
                  <a:srgbClr val="00AB79"/>
                </a:solidFill>
                <a:latin typeface="Arial"/>
                <a:cs typeface="Arial"/>
                <a:sym typeface="Arial"/>
              </a:rPr>
              <a:t>PayLater</a:t>
            </a:r>
            <a:r>
              <a:rPr lang="fr-FR" sz="1200" kern="0">
                <a:solidFill>
                  <a:srgbClr val="00AB79"/>
                </a:solidFill>
                <a:latin typeface="Arial"/>
                <a:cs typeface="Arial"/>
                <a:sym typeface="Arial"/>
              </a:rPr>
              <a:t> en autonome</a:t>
            </a:r>
            <a:r>
              <a:rPr lang="fr-FR" sz="1200" kern="0" baseline="30000">
                <a:solidFill>
                  <a:srgbClr val="00B050"/>
                </a:solidFill>
                <a:latin typeface="Arial"/>
                <a:cs typeface="Arial"/>
                <a:sym typeface="Arial"/>
              </a:rPr>
              <a:t> </a:t>
            </a:r>
            <a:endParaRPr lang="fr-FR" sz="1200" kern="0">
              <a:solidFill>
                <a:srgbClr val="00B050"/>
              </a:solidFill>
              <a:latin typeface="Arial"/>
              <a:cs typeface="Arial"/>
              <a:sym typeface="Arial"/>
            </a:endParaRPr>
          </a:p>
        </p:txBody>
      </p:sp>
      <p:cxnSp>
        <p:nvCxnSpPr>
          <p:cNvPr id="47" name="Connecteur droit 46">
            <a:extLst>
              <a:ext uri="{FF2B5EF4-FFF2-40B4-BE49-F238E27FC236}">
                <a16:creationId xmlns:a16="http://schemas.microsoft.com/office/drawing/2014/main" id="{C29E1654-EB18-47A8-936F-EC116DB4C3B7}"/>
              </a:ext>
            </a:extLst>
          </p:cNvPr>
          <p:cNvCxnSpPr>
            <a:cxnSpLocks/>
          </p:cNvCxnSpPr>
          <p:nvPr/>
        </p:nvCxnSpPr>
        <p:spPr>
          <a:xfrm>
            <a:off x="278674" y="2348598"/>
            <a:ext cx="5505566" cy="11567"/>
          </a:xfrm>
          <a:prstGeom prst="line">
            <a:avLst/>
          </a:prstGeom>
          <a:noFill/>
          <a:ln w="19050" cap="flat" cmpd="sng" algn="ctr">
            <a:solidFill>
              <a:srgbClr val="00AB79">
                <a:shade val="95000"/>
                <a:satMod val="105000"/>
              </a:srgbClr>
            </a:solidFill>
            <a:prstDash val="solid"/>
          </a:ln>
          <a:effectLst/>
        </p:spPr>
      </p:cxnSp>
      <p:cxnSp>
        <p:nvCxnSpPr>
          <p:cNvPr id="48" name="Connecteur droit 47">
            <a:extLst>
              <a:ext uri="{FF2B5EF4-FFF2-40B4-BE49-F238E27FC236}">
                <a16:creationId xmlns:a16="http://schemas.microsoft.com/office/drawing/2014/main" id="{E35481C5-B31D-4AF1-A69F-BB8D6525681A}"/>
              </a:ext>
            </a:extLst>
          </p:cNvPr>
          <p:cNvCxnSpPr>
            <a:cxnSpLocks/>
          </p:cNvCxnSpPr>
          <p:nvPr/>
        </p:nvCxnSpPr>
        <p:spPr>
          <a:xfrm>
            <a:off x="6107073" y="2356893"/>
            <a:ext cx="5567054" cy="0"/>
          </a:xfrm>
          <a:prstGeom prst="line">
            <a:avLst/>
          </a:prstGeom>
          <a:noFill/>
          <a:ln w="19050" cap="flat" cmpd="sng" algn="ctr">
            <a:solidFill>
              <a:srgbClr val="00AB79">
                <a:shade val="95000"/>
                <a:satMod val="105000"/>
              </a:srgbClr>
            </a:solidFill>
            <a:prstDash val="solid"/>
          </a:ln>
          <a:effectLst/>
        </p:spPr>
      </p:cxnSp>
      <p:sp>
        <p:nvSpPr>
          <p:cNvPr id="57" name="Rectangle 56">
            <a:extLst>
              <a:ext uri="{FF2B5EF4-FFF2-40B4-BE49-F238E27FC236}">
                <a16:creationId xmlns:a16="http://schemas.microsoft.com/office/drawing/2014/main" id="{C5F4ACAF-8B6D-4C45-B770-D6C6044B747B}"/>
              </a:ext>
            </a:extLst>
          </p:cNvPr>
          <p:cNvSpPr/>
          <p:nvPr/>
        </p:nvSpPr>
        <p:spPr>
          <a:xfrm>
            <a:off x="139336" y="1111205"/>
            <a:ext cx="11722801" cy="923301"/>
          </a:xfrm>
          <a:custGeom>
            <a:avLst/>
            <a:gdLst>
              <a:gd name="connsiteX0" fmla="*/ 0 w 11722801"/>
              <a:gd name="connsiteY0" fmla="*/ 0 h 923301"/>
              <a:gd name="connsiteX1" fmla="*/ 572349 w 11722801"/>
              <a:gd name="connsiteY1" fmla="*/ 0 h 923301"/>
              <a:gd name="connsiteX2" fmla="*/ 910241 w 11722801"/>
              <a:gd name="connsiteY2" fmla="*/ 0 h 923301"/>
              <a:gd name="connsiteX3" fmla="*/ 1834274 w 11722801"/>
              <a:gd name="connsiteY3" fmla="*/ 0 h 923301"/>
              <a:gd name="connsiteX4" fmla="*/ 2406622 w 11722801"/>
              <a:gd name="connsiteY4" fmla="*/ 0 h 923301"/>
              <a:gd name="connsiteX5" fmla="*/ 2978971 w 11722801"/>
              <a:gd name="connsiteY5" fmla="*/ 0 h 923301"/>
              <a:gd name="connsiteX6" fmla="*/ 3903003 w 11722801"/>
              <a:gd name="connsiteY6" fmla="*/ 0 h 923301"/>
              <a:gd name="connsiteX7" fmla="*/ 4358124 w 11722801"/>
              <a:gd name="connsiteY7" fmla="*/ 0 h 923301"/>
              <a:gd name="connsiteX8" fmla="*/ 5282156 w 11722801"/>
              <a:gd name="connsiteY8" fmla="*/ 0 h 923301"/>
              <a:gd name="connsiteX9" fmla="*/ 6206189 w 11722801"/>
              <a:gd name="connsiteY9" fmla="*/ 0 h 923301"/>
              <a:gd name="connsiteX10" fmla="*/ 6895765 w 11722801"/>
              <a:gd name="connsiteY10" fmla="*/ 0 h 923301"/>
              <a:gd name="connsiteX11" fmla="*/ 7819798 w 11722801"/>
              <a:gd name="connsiteY11" fmla="*/ 0 h 923301"/>
              <a:gd name="connsiteX12" fmla="*/ 8392146 w 11722801"/>
              <a:gd name="connsiteY12" fmla="*/ 0 h 923301"/>
              <a:gd name="connsiteX13" fmla="*/ 8964495 w 11722801"/>
              <a:gd name="connsiteY13" fmla="*/ 0 h 923301"/>
              <a:gd name="connsiteX14" fmla="*/ 9771299 w 11722801"/>
              <a:gd name="connsiteY14" fmla="*/ 0 h 923301"/>
              <a:gd name="connsiteX15" fmla="*/ 10343648 w 11722801"/>
              <a:gd name="connsiteY15" fmla="*/ 0 h 923301"/>
              <a:gd name="connsiteX16" fmla="*/ 11722801 w 11722801"/>
              <a:gd name="connsiteY16" fmla="*/ 0 h 923301"/>
              <a:gd name="connsiteX17" fmla="*/ 11722801 w 11722801"/>
              <a:gd name="connsiteY17" fmla="*/ 480117 h 923301"/>
              <a:gd name="connsiteX18" fmla="*/ 11722801 w 11722801"/>
              <a:gd name="connsiteY18" fmla="*/ 923301 h 923301"/>
              <a:gd name="connsiteX19" fmla="*/ 10915996 w 11722801"/>
              <a:gd name="connsiteY19" fmla="*/ 923301 h 923301"/>
              <a:gd name="connsiteX20" fmla="*/ 10460876 w 11722801"/>
              <a:gd name="connsiteY20" fmla="*/ 923301 h 923301"/>
              <a:gd name="connsiteX21" fmla="*/ 9536843 w 11722801"/>
              <a:gd name="connsiteY21" fmla="*/ 923301 h 923301"/>
              <a:gd name="connsiteX22" fmla="*/ 8847267 w 11722801"/>
              <a:gd name="connsiteY22" fmla="*/ 923301 h 923301"/>
              <a:gd name="connsiteX23" fmla="*/ 8392146 w 11722801"/>
              <a:gd name="connsiteY23" fmla="*/ 923301 h 923301"/>
              <a:gd name="connsiteX24" fmla="*/ 7702570 w 11722801"/>
              <a:gd name="connsiteY24" fmla="*/ 923301 h 923301"/>
              <a:gd name="connsiteX25" fmla="*/ 7364677 w 11722801"/>
              <a:gd name="connsiteY25" fmla="*/ 923301 h 923301"/>
              <a:gd name="connsiteX26" fmla="*/ 7026785 w 11722801"/>
              <a:gd name="connsiteY26" fmla="*/ 923301 h 923301"/>
              <a:gd name="connsiteX27" fmla="*/ 6337208 w 11722801"/>
              <a:gd name="connsiteY27" fmla="*/ 923301 h 923301"/>
              <a:gd name="connsiteX28" fmla="*/ 5882088 w 11722801"/>
              <a:gd name="connsiteY28" fmla="*/ 923301 h 923301"/>
              <a:gd name="connsiteX29" fmla="*/ 5075283 w 11722801"/>
              <a:gd name="connsiteY29" fmla="*/ 923301 h 923301"/>
              <a:gd name="connsiteX30" fmla="*/ 4620163 w 11722801"/>
              <a:gd name="connsiteY30" fmla="*/ 923301 h 923301"/>
              <a:gd name="connsiteX31" fmla="*/ 3813358 w 11722801"/>
              <a:gd name="connsiteY31" fmla="*/ 923301 h 923301"/>
              <a:gd name="connsiteX32" fmla="*/ 3475466 w 11722801"/>
              <a:gd name="connsiteY32" fmla="*/ 923301 h 923301"/>
              <a:gd name="connsiteX33" fmla="*/ 2668661 w 11722801"/>
              <a:gd name="connsiteY33" fmla="*/ 923301 h 923301"/>
              <a:gd name="connsiteX34" fmla="*/ 2213541 w 11722801"/>
              <a:gd name="connsiteY34" fmla="*/ 923301 h 923301"/>
              <a:gd name="connsiteX35" fmla="*/ 1875648 w 11722801"/>
              <a:gd name="connsiteY35" fmla="*/ 923301 h 923301"/>
              <a:gd name="connsiteX36" fmla="*/ 1420528 w 11722801"/>
              <a:gd name="connsiteY36" fmla="*/ 923301 h 923301"/>
              <a:gd name="connsiteX37" fmla="*/ 613723 w 11722801"/>
              <a:gd name="connsiteY37" fmla="*/ 923301 h 923301"/>
              <a:gd name="connsiteX38" fmla="*/ 0 w 11722801"/>
              <a:gd name="connsiteY38" fmla="*/ 923301 h 923301"/>
              <a:gd name="connsiteX39" fmla="*/ 0 w 11722801"/>
              <a:gd name="connsiteY39" fmla="*/ 489350 h 923301"/>
              <a:gd name="connsiteX40" fmla="*/ 0 w 11722801"/>
              <a:gd name="connsiteY40" fmla="*/ 0 h 923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22801" h="923301" extrusionOk="0">
                <a:moveTo>
                  <a:pt x="0" y="0"/>
                </a:moveTo>
                <a:cubicBezTo>
                  <a:pt x="249499" y="5223"/>
                  <a:pt x="305964" y="-15276"/>
                  <a:pt x="572349" y="0"/>
                </a:cubicBezTo>
                <a:cubicBezTo>
                  <a:pt x="838734" y="15276"/>
                  <a:pt x="789924" y="8008"/>
                  <a:pt x="910241" y="0"/>
                </a:cubicBezTo>
                <a:cubicBezTo>
                  <a:pt x="1030558" y="-8008"/>
                  <a:pt x="1606279" y="16977"/>
                  <a:pt x="1834274" y="0"/>
                </a:cubicBezTo>
                <a:cubicBezTo>
                  <a:pt x="2062269" y="-16977"/>
                  <a:pt x="2174600" y="15523"/>
                  <a:pt x="2406622" y="0"/>
                </a:cubicBezTo>
                <a:cubicBezTo>
                  <a:pt x="2638644" y="-15523"/>
                  <a:pt x="2764813" y="-16434"/>
                  <a:pt x="2978971" y="0"/>
                </a:cubicBezTo>
                <a:cubicBezTo>
                  <a:pt x="3193129" y="16434"/>
                  <a:pt x="3554879" y="-9193"/>
                  <a:pt x="3903003" y="0"/>
                </a:cubicBezTo>
                <a:cubicBezTo>
                  <a:pt x="4251127" y="9193"/>
                  <a:pt x="4215290" y="-4175"/>
                  <a:pt x="4358124" y="0"/>
                </a:cubicBezTo>
                <a:cubicBezTo>
                  <a:pt x="4500958" y="4175"/>
                  <a:pt x="4994535" y="-6460"/>
                  <a:pt x="5282156" y="0"/>
                </a:cubicBezTo>
                <a:cubicBezTo>
                  <a:pt x="5569777" y="6460"/>
                  <a:pt x="5923997" y="-41392"/>
                  <a:pt x="6206189" y="0"/>
                </a:cubicBezTo>
                <a:cubicBezTo>
                  <a:pt x="6488381" y="41392"/>
                  <a:pt x="6736316" y="30808"/>
                  <a:pt x="6895765" y="0"/>
                </a:cubicBezTo>
                <a:cubicBezTo>
                  <a:pt x="7055214" y="-30808"/>
                  <a:pt x="7366596" y="-13370"/>
                  <a:pt x="7819798" y="0"/>
                </a:cubicBezTo>
                <a:cubicBezTo>
                  <a:pt x="8273000" y="13370"/>
                  <a:pt x="8162571" y="4026"/>
                  <a:pt x="8392146" y="0"/>
                </a:cubicBezTo>
                <a:cubicBezTo>
                  <a:pt x="8621721" y="-4026"/>
                  <a:pt x="8749485" y="-26636"/>
                  <a:pt x="8964495" y="0"/>
                </a:cubicBezTo>
                <a:cubicBezTo>
                  <a:pt x="9179505" y="26636"/>
                  <a:pt x="9433931" y="15585"/>
                  <a:pt x="9771299" y="0"/>
                </a:cubicBezTo>
                <a:cubicBezTo>
                  <a:pt x="10108667" y="-15585"/>
                  <a:pt x="10196902" y="2802"/>
                  <a:pt x="10343648" y="0"/>
                </a:cubicBezTo>
                <a:cubicBezTo>
                  <a:pt x="10490394" y="-2802"/>
                  <a:pt x="11262150" y="38416"/>
                  <a:pt x="11722801" y="0"/>
                </a:cubicBezTo>
                <a:cubicBezTo>
                  <a:pt x="11713512" y="232957"/>
                  <a:pt x="11702102" y="270645"/>
                  <a:pt x="11722801" y="480117"/>
                </a:cubicBezTo>
                <a:cubicBezTo>
                  <a:pt x="11743500" y="689589"/>
                  <a:pt x="11741286" y="724929"/>
                  <a:pt x="11722801" y="923301"/>
                </a:cubicBezTo>
                <a:cubicBezTo>
                  <a:pt x="11457545" y="909496"/>
                  <a:pt x="11269428" y="933729"/>
                  <a:pt x="10915996" y="923301"/>
                </a:cubicBezTo>
                <a:cubicBezTo>
                  <a:pt x="10562565" y="912873"/>
                  <a:pt x="10643849" y="936034"/>
                  <a:pt x="10460876" y="923301"/>
                </a:cubicBezTo>
                <a:cubicBezTo>
                  <a:pt x="10277903" y="910568"/>
                  <a:pt x="9901233" y="890764"/>
                  <a:pt x="9536843" y="923301"/>
                </a:cubicBezTo>
                <a:cubicBezTo>
                  <a:pt x="9172453" y="955838"/>
                  <a:pt x="9035567" y="952604"/>
                  <a:pt x="8847267" y="923301"/>
                </a:cubicBezTo>
                <a:cubicBezTo>
                  <a:pt x="8658967" y="893998"/>
                  <a:pt x="8510978" y="913327"/>
                  <a:pt x="8392146" y="923301"/>
                </a:cubicBezTo>
                <a:cubicBezTo>
                  <a:pt x="8273314" y="933275"/>
                  <a:pt x="7942312" y="951719"/>
                  <a:pt x="7702570" y="923301"/>
                </a:cubicBezTo>
                <a:cubicBezTo>
                  <a:pt x="7462828" y="894883"/>
                  <a:pt x="7486449" y="923016"/>
                  <a:pt x="7364677" y="923301"/>
                </a:cubicBezTo>
                <a:cubicBezTo>
                  <a:pt x="7242905" y="923586"/>
                  <a:pt x="7098833" y="911689"/>
                  <a:pt x="7026785" y="923301"/>
                </a:cubicBezTo>
                <a:cubicBezTo>
                  <a:pt x="6954737" y="934913"/>
                  <a:pt x="6610174" y="893644"/>
                  <a:pt x="6337208" y="923301"/>
                </a:cubicBezTo>
                <a:cubicBezTo>
                  <a:pt x="6064242" y="952958"/>
                  <a:pt x="6052544" y="920844"/>
                  <a:pt x="5882088" y="923301"/>
                </a:cubicBezTo>
                <a:cubicBezTo>
                  <a:pt x="5711632" y="925758"/>
                  <a:pt x="5355647" y="902849"/>
                  <a:pt x="5075283" y="923301"/>
                </a:cubicBezTo>
                <a:cubicBezTo>
                  <a:pt x="4794920" y="943753"/>
                  <a:pt x="4723461" y="926249"/>
                  <a:pt x="4620163" y="923301"/>
                </a:cubicBezTo>
                <a:cubicBezTo>
                  <a:pt x="4516865" y="920353"/>
                  <a:pt x="4122385" y="894503"/>
                  <a:pt x="3813358" y="923301"/>
                </a:cubicBezTo>
                <a:cubicBezTo>
                  <a:pt x="3504331" y="952099"/>
                  <a:pt x="3577474" y="915645"/>
                  <a:pt x="3475466" y="923301"/>
                </a:cubicBezTo>
                <a:cubicBezTo>
                  <a:pt x="3373458" y="930957"/>
                  <a:pt x="2932225" y="938655"/>
                  <a:pt x="2668661" y="923301"/>
                </a:cubicBezTo>
                <a:cubicBezTo>
                  <a:pt x="2405097" y="907947"/>
                  <a:pt x="2440631" y="927083"/>
                  <a:pt x="2213541" y="923301"/>
                </a:cubicBezTo>
                <a:cubicBezTo>
                  <a:pt x="1986451" y="919519"/>
                  <a:pt x="1948401" y="923656"/>
                  <a:pt x="1875648" y="923301"/>
                </a:cubicBezTo>
                <a:cubicBezTo>
                  <a:pt x="1802895" y="922946"/>
                  <a:pt x="1547762" y="940057"/>
                  <a:pt x="1420528" y="923301"/>
                </a:cubicBezTo>
                <a:cubicBezTo>
                  <a:pt x="1293294" y="906545"/>
                  <a:pt x="989562" y="913083"/>
                  <a:pt x="613723" y="923301"/>
                </a:cubicBezTo>
                <a:cubicBezTo>
                  <a:pt x="237884" y="933519"/>
                  <a:pt x="274317" y="932236"/>
                  <a:pt x="0" y="923301"/>
                </a:cubicBezTo>
                <a:cubicBezTo>
                  <a:pt x="-3137" y="758405"/>
                  <a:pt x="5369" y="582706"/>
                  <a:pt x="0" y="489350"/>
                </a:cubicBezTo>
                <a:cubicBezTo>
                  <a:pt x="-5369" y="395994"/>
                  <a:pt x="13674" y="167297"/>
                  <a:pt x="0" y="0"/>
                </a:cubicBezTo>
                <a:close/>
              </a:path>
            </a:pathLst>
          </a:custGeom>
          <a:noFill/>
          <a:ln>
            <a:solidFill>
              <a:srgbClr val="C00000">
                <a:alpha val="90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26C8D73A-BD26-466C-BFC2-F3AC072AF6FA}"/>
              </a:ext>
            </a:extLst>
          </p:cNvPr>
          <p:cNvSpPr/>
          <p:nvPr/>
        </p:nvSpPr>
        <p:spPr>
          <a:xfrm>
            <a:off x="775731" y="898902"/>
            <a:ext cx="605233" cy="605233"/>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a:latin typeface="Britannic Bold" panose="020B0903060703020204" pitchFamily="34" charset="0"/>
              </a:rPr>
              <a:t>!</a:t>
            </a:r>
          </a:p>
        </p:txBody>
      </p:sp>
      <p:sp>
        <p:nvSpPr>
          <p:cNvPr id="15" name="Google Shape;1426;p11">
            <a:extLst>
              <a:ext uri="{FF2B5EF4-FFF2-40B4-BE49-F238E27FC236}">
                <a16:creationId xmlns:a16="http://schemas.microsoft.com/office/drawing/2014/main" id="{6ACD4E37-8F6C-4643-BE31-8C7BEDD700B6}"/>
              </a:ext>
            </a:extLst>
          </p:cNvPr>
          <p:cNvSpPr txBox="1"/>
          <p:nvPr/>
        </p:nvSpPr>
        <p:spPr>
          <a:xfrm>
            <a:off x="139338" y="4037538"/>
            <a:ext cx="11722802" cy="337913"/>
          </a:xfrm>
          <a:prstGeom prst="rect">
            <a:avLst/>
          </a:prstGeom>
          <a:solidFill>
            <a:srgbClr val="BFBFBF">
              <a:alpha val="49019"/>
            </a:srgbClr>
          </a:solidFill>
          <a:ln>
            <a:noFill/>
          </a:ln>
        </p:spPr>
        <p:txBody>
          <a:bodyPr spcFirstLastPara="1" wrap="square" lIns="121900" tIns="60925" rIns="121900" bIns="60925" anchor="ctr" anchorCtr="0">
            <a:noAutofit/>
          </a:bodyPr>
          <a:lstStyle>
            <a:defPPr marR="0" lvl="0" algn="l" rtl="0">
              <a:lnSpc>
                <a:spcPct val="100000"/>
              </a:lnSpc>
              <a:spcBef>
                <a:spcPts val="0"/>
              </a:spcBef>
              <a:spcAft>
                <a:spcPts val="0"/>
              </a:spcAft>
            </a:defPPr>
            <a:lvl1pPr marL="0" indent="0" algn="ctr">
              <a:buNone/>
              <a:defRPr b="1">
                <a:solidFill>
                  <a:srgbClr val="262626"/>
                </a:solidFill>
              </a:defRPr>
            </a:lvl1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1" i="0" u="none" strike="noStrike" kern="0" cap="none" spc="0" normalizeH="0" baseline="0" noProof="0">
                <a:ln>
                  <a:noFill/>
                </a:ln>
                <a:solidFill>
                  <a:srgbClr val="262626"/>
                </a:solidFill>
                <a:effectLst/>
                <a:uLnTx/>
                <a:uFillTx/>
                <a:latin typeface="Arial"/>
                <a:cs typeface="Arial"/>
                <a:sym typeface="Arial"/>
              </a:rPr>
              <a:t>CREATION DU LEAD DANS MONEXPERT PAR LE CHARGE D’AFFAIRES</a:t>
            </a:r>
            <a:endParaRPr kumimoji="0" sz="1000" b="1" i="0" u="none" strike="noStrike" kern="0" cap="none" spc="0" normalizeH="0" baseline="0" noProof="0">
              <a:ln>
                <a:noFill/>
              </a:ln>
              <a:solidFill>
                <a:srgbClr val="262626"/>
              </a:solidFill>
              <a:effectLst/>
              <a:uLnTx/>
              <a:uFillTx/>
              <a:latin typeface="Arial"/>
              <a:cs typeface="Arial"/>
              <a:sym typeface="Arial"/>
            </a:endParaRPr>
          </a:p>
        </p:txBody>
      </p:sp>
      <p:cxnSp>
        <p:nvCxnSpPr>
          <p:cNvPr id="16" name="Connecteur droit 15">
            <a:extLst>
              <a:ext uri="{FF2B5EF4-FFF2-40B4-BE49-F238E27FC236}">
                <a16:creationId xmlns:a16="http://schemas.microsoft.com/office/drawing/2014/main" id="{BBDD6759-3FCD-409F-A9E3-C1A78F3314C1}"/>
              </a:ext>
            </a:extLst>
          </p:cNvPr>
          <p:cNvCxnSpPr>
            <a:cxnSpLocks/>
          </p:cNvCxnSpPr>
          <p:nvPr/>
        </p:nvCxnSpPr>
        <p:spPr>
          <a:xfrm>
            <a:off x="278674" y="3924184"/>
            <a:ext cx="5505566" cy="11567"/>
          </a:xfrm>
          <a:prstGeom prst="line">
            <a:avLst/>
          </a:prstGeom>
          <a:noFill/>
          <a:ln w="19050" cap="flat" cmpd="sng" algn="ctr">
            <a:solidFill>
              <a:srgbClr val="00AB79">
                <a:shade val="95000"/>
                <a:satMod val="105000"/>
              </a:srgbClr>
            </a:solidFill>
            <a:prstDash val="solid"/>
          </a:ln>
          <a:effectLst/>
        </p:spPr>
      </p:cxnSp>
      <p:cxnSp>
        <p:nvCxnSpPr>
          <p:cNvPr id="17" name="Connecteur droit 16">
            <a:extLst>
              <a:ext uri="{FF2B5EF4-FFF2-40B4-BE49-F238E27FC236}">
                <a16:creationId xmlns:a16="http://schemas.microsoft.com/office/drawing/2014/main" id="{AD0FDD2A-DDA6-4231-AF0B-3DB600D4FB13}"/>
              </a:ext>
            </a:extLst>
          </p:cNvPr>
          <p:cNvCxnSpPr>
            <a:cxnSpLocks/>
          </p:cNvCxnSpPr>
          <p:nvPr/>
        </p:nvCxnSpPr>
        <p:spPr>
          <a:xfrm>
            <a:off x="6107073" y="3932479"/>
            <a:ext cx="5567054" cy="0"/>
          </a:xfrm>
          <a:prstGeom prst="line">
            <a:avLst/>
          </a:prstGeom>
          <a:noFill/>
          <a:ln w="19050" cap="flat" cmpd="sng" algn="ctr">
            <a:solidFill>
              <a:srgbClr val="00AB79">
                <a:shade val="95000"/>
                <a:satMod val="105000"/>
              </a:srgbClr>
            </a:solidFill>
            <a:prstDash val="solid"/>
          </a:ln>
          <a:effectLst/>
        </p:spPr>
      </p:cxnSp>
      <p:sp>
        <p:nvSpPr>
          <p:cNvPr id="18" name="ZoneTexte 17">
            <a:extLst>
              <a:ext uri="{FF2B5EF4-FFF2-40B4-BE49-F238E27FC236}">
                <a16:creationId xmlns:a16="http://schemas.microsoft.com/office/drawing/2014/main" id="{D90A5B47-8948-4633-9F9C-2B97DC2D969C}"/>
              </a:ext>
            </a:extLst>
          </p:cNvPr>
          <p:cNvSpPr txBox="1"/>
          <p:nvPr/>
        </p:nvSpPr>
        <p:spPr>
          <a:xfrm>
            <a:off x="204377" y="4413239"/>
            <a:ext cx="5438781" cy="553998"/>
          </a:xfrm>
          <a:prstGeom prst="rect">
            <a:avLst/>
          </a:prstGeom>
          <a:noFill/>
        </p:spPr>
        <p:txBody>
          <a:bodyPr wrap="square" rtlCol="0">
            <a:spAutoFit/>
          </a:bodyPr>
          <a:lstStyle/>
          <a:p>
            <a:pPr marL="285750" indent="-285750">
              <a:buClr>
                <a:srgbClr val="000000"/>
              </a:buClr>
              <a:buFont typeface="Arial" panose="020B0604020202020204" pitchFamily="34" charset="0"/>
              <a:buChar char="•"/>
              <a:defRPr/>
            </a:pPr>
            <a:r>
              <a:rPr lang="fr-FR" sz="1000" kern="0">
                <a:solidFill>
                  <a:srgbClr val="000000"/>
                </a:solidFill>
                <a:latin typeface="Arial"/>
                <a:cs typeface="Arial"/>
                <a:sym typeface="Arial"/>
              </a:rPr>
              <a:t>Créer </a:t>
            </a:r>
            <a:r>
              <a:rPr lang="fr-FR" sz="1000" b="1" kern="0">
                <a:solidFill>
                  <a:srgbClr val="000000"/>
                </a:solidFill>
                <a:latin typeface="Arial"/>
                <a:cs typeface="Arial"/>
                <a:sym typeface="Arial"/>
              </a:rPr>
              <a:t>un lead e-commerce </a:t>
            </a:r>
            <a:r>
              <a:rPr lang="fr-FR" sz="1000" kern="0">
                <a:solidFill>
                  <a:srgbClr val="000000"/>
                </a:solidFill>
                <a:latin typeface="Arial"/>
                <a:cs typeface="Arial"/>
                <a:sym typeface="Arial"/>
              </a:rPr>
              <a:t>dans </a:t>
            </a:r>
            <a:r>
              <a:rPr lang="fr-FR" sz="1000" kern="0" err="1">
                <a:solidFill>
                  <a:srgbClr val="000000"/>
                </a:solidFill>
                <a:latin typeface="Arial"/>
                <a:cs typeface="Arial"/>
                <a:sym typeface="Arial"/>
              </a:rPr>
              <a:t>MonExpert</a:t>
            </a:r>
            <a:r>
              <a:rPr lang="fr-FR" sz="1000" kern="0">
                <a:solidFill>
                  <a:srgbClr val="000000"/>
                </a:solidFill>
                <a:latin typeface="Arial"/>
                <a:cs typeface="Arial"/>
                <a:sym typeface="Arial"/>
              </a:rPr>
              <a:t> </a:t>
            </a:r>
          </a:p>
          <a:p>
            <a:pPr marL="285750" indent="-285750">
              <a:buClr>
                <a:srgbClr val="000000"/>
              </a:buClr>
              <a:buFont typeface="Arial" panose="020B0604020202020204" pitchFamily="34" charset="0"/>
              <a:buChar char="•"/>
              <a:defRPr/>
            </a:pPr>
            <a:r>
              <a:rPr lang="fr-FR" sz="1000" b="1" kern="0">
                <a:solidFill>
                  <a:srgbClr val="000000"/>
                </a:solidFill>
                <a:latin typeface="Arial"/>
                <a:cs typeface="Arial"/>
                <a:sym typeface="Arial"/>
              </a:rPr>
              <a:t>Apporter toutes les informations possibles</a:t>
            </a:r>
            <a:r>
              <a:rPr lang="fr-FR" sz="1000" kern="0">
                <a:solidFill>
                  <a:srgbClr val="000000"/>
                </a:solidFill>
                <a:latin typeface="Arial"/>
                <a:cs typeface="Arial"/>
                <a:sym typeface="Arial"/>
              </a:rPr>
              <a:t> relatives aux besoins clients en commentaire (voir exemples page 6)</a:t>
            </a:r>
          </a:p>
        </p:txBody>
      </p:sp>
      <p:sp>
        <p:nvSpPr>
          <p:cNvPr id="19" name="ZoneTexte 18">
            <a:extLst>
              <a:ext uri="{FF2B5EF4-FFF2-40B4-BE49-F238E27FC236}">
                <a16:creationId xmlns:a16="http://schemas.microsoft.com/office/drawing/2014/main" id="{226DE9BA-F0D4-45AE-8903-512E7E78D35A}"/>
              </a:ext>
            </a:extLst>
          </p:cNvPr>
          <p:cNvSpPr txBox="1"/>
          <p:nvPr/>
        </p:nvSpPr>
        <p:spPr>
          <a:xfrm>
            <a:off x="6096000" y="4370897"/>
            <a:ext cx="6025044" cy="1631216"/>
          </a:xfrm>
          <a:prstGeom prst="rect">
            <a:avLst/>
          </a:prstGeom>
          <a:noFill/>
        </p:spPr>
        <p:txBody>
          <a:bodyPr wrap="square" rtlCol="0">
            <a:spAutoFit/>
          </a:bodyPr>
          <a:lstStyle/>
          <a:p>
            <a:pPr marL="285750" indent="-285750">
              <a:buClr>
                <a:srgbClr val="000000"/>
              </a:buClr>
              <a:buFont typeface="Arial" panose="020B0604020202020204" pitchFamily="34" charset="0"/>
              <a:buChar char="•"/>
              <a:defRPr/>
            </a:pPr>
            <a:r>
              <a:rPr lang="fr-FR" sz="1000" kern="0">
                <a:solidFill>
                  <a:srgbClr val="000000"/>
                </a:solidFill>
                <a:latin typeface="Arial"/>
                <a:cs typeface="Arial"/>
                <a:sym typeface="Arial"/>
              </a:rPr>
              <a:t>Créer un </a:t>
            </a:r>
            <a:r>
              <a:rPr lang="fr-FR" sz="1000" b="1" kern="0">
                <a:solidFill>
                  <a:srgbClr val="000000"/>
                </a:solidFill>
                <a:latin typeface="Arial"/>
                <a:cs typeface="Arial"/>
                <a:sym typeface="Arial"/>
              </a:rPr>
              <a:t>lead e-commerce </a:t>
            </a:r>
            <a:r>
              <a:rPr lang="fr-FR" sz="1000" kern="0">
                <a:solidFill>
                  <a:srgbClr val="000000"/>
                </a:solidFill>
                <a:latin typeface="Arial"/>
                <a:cs typeface="Arial"/>
                <a:sym typeface="Arial"/>
              </a:rPr>
              <a:t>dans </a:t>
            </a:r>
            <a:r>
              <a:rPr lang="fr-FR" sz="1000" kern="0" err="1">
                <a:solidFill>
                  <a:srgbClr val="000000"/>
                </a:solidFill>
                <a:latin typeface="Arial"/>
                <a:cs typeface="Arial"/>
                <a:sym typeface="Arial"/>
              </a:rPr>
              <a:t>MonExpert</a:t>
            </a:r>
            <a:r>
              <a:rPr lang="fr-FR" sz="1000" kern="0">
                <a:solidFill>
                  <a:srgbClr val="000000"/>
                </a:solidFill>
                <a:latin typeface="Arial"/>
                <a:cs typeface="Arial"/>
                <a:sym typeface="Arial"/>
              </a:rPr>
              <a:t> </a:t>
            </a:r>
          </a:p>
          <a:p>
            <a:pPr marL="285750" indent="-285750">
              <a:buClr>
                <a:srgbClr val="000000"/>
              </a:buClr>
              <a:buFont typeface="Arial" panose="020B0604020202020204" pitchFamily="34" charset="0"/>
              <a:buChar char="•"/>
              <a:defRPr/>
            </a:pPr>
            <a:r>
              <a:rPr lang="fr-FR" sz="1000" b="1" kern="0">
                <a:solidFill>
                  <a:srgbClr val="000000"/>
                </a:solidFill>
                <a:latin typeface="Arial"/>
                <a:cs typeface="Arial"/>
                <a:sym typeface="Arial"/>
              </a:rPr>
              <a:t>Apporter toutes les informations possibles </a:t>
            </a:r>
            <a:r>
              <a:rPr lang="fr-FR" sz="1000" kern="0">
                <a:solidFill>
                  <a:srgbClr val="000000"/>
                </a:solidFill>
                <a:latin typeface="Arial"/>
                <a:cs typeface="Arial"/>
                <a:sym typeface="Arial"/>
              </a:rPr>
              <a:t>relatives aux besoins du client en commentaire (voir exemples page 6)</a:t>
            </a:r>
          </a:p>
          <a:p>
            <a:pPr marL="285750" indent="-285750">
              <a:buClr>
                <a:srgbClr val="000000"/>
              </a:buClr>
              <a:buFont typeface="Arial" panose="020B0604020202020204" pitchFamily="34" charset="0"/>
              <a:buChar char="•"/>
              <a:defRPr/>
            </a:pPr>
            <a:r>
              <a:rPr lang="fr-FR" sz="1000" b="1" kern="0">
                <a:solidFill>
                  <a:srgbClr val="000000"/>
                </a:solidFill>
                <a:latin typeface="Arial"/>
                <a:cs typeface="Arial"/>
                <a:sym typeface="Arial"/>
              </a:rPr>
              <a:t>Préciser en commentaire qu’il s’agit d’un client </a:t>
            </a:r>
            <a:r>
              <a:rPr lang="fr-FR" sz="1000" b="1" kern="0" err="1">
                <a:solidFill>
                  <a:srgbClr val="000000"/>
                </a:solidFill>
                <a:latin typeface="Arial"/>
                <a:cs typeface="Arial"/>
                <a:sym typeface="Arial"/>
              </a:rPr>
              <a:t>SystemPay</a:t>
            </a:r>
            <a:r>
              <a:rPr lang="fr-FR" sz="1000" b="1" kern="0">
                <a:solidFill>
                  <a:srgbClr val="000000"/>
                </a:solidFill>
                <a:latin typeface="Arial"/>
                <a:cs typeface="Arial"/>
                <a:sym typeface="Arial"/>
              </a:rPr>
              <a:t> (SP+) qui souhaite le paiement fractionné garanti /  </a:t>
            </a:r>
            <a:r>
              <a:rPr lang="fr-FR" sz="1000" b="1" kern="0" err="1">
                <a:solidFill>
                  <a:srgbClr val="000000"/>
                </a:solidFill>
                <a:latin typeface="Arial"/>
                <a:cs typeface="Arial"/>
                <a:sym typeface="Arial"/>
              </a:rPr>
              <a:t>PayLater</a:t>
            </a:r>
            <a:r>
              <a:rPr lang="fr-FR" sz="1000" b="1" kern="0">
                <a:solidFill>
                  <a:srgbClr val="000000"/>
                </a:solidFill>
                <a:latin typeface="Arial"/>
                <a:cs typeface="Arial"/>
                <a:sym typeface="Arial"/>
              </a:rPr>
              <a:t> uniquement si nous sommes dans ce cas</a:t>
            </a:r>
          </a:p>
          <a:p>
            <a:pPr marL="285750" indent="-285750">
              <a:buClr>
                <a:srgbClr val="000000"/>
              </a:buClr>
              <a:buFont typeface="Arial" panose="020B0604020202020204" pitchFamily="34" charset="0"/>
              <a:buChar char="•"/>
              <a:defRPr/>
            </a:pPr>
            <a:r>
              <a:rPr lang="fr-FR" sz="1000" b="1" kern="0">
                <a:solidFill>
                  <a:srgbClr val="000000"/>
                </a:solidFill>
                <a:latin typeface="Arial"/>
                <a:cs typeface="Arial"/>
                <a:sym typeface="Arial"/>
              </a:rPr>
              <a:t>Préciser en commentaire qu’il s’agit d’un client qui détient une solution concurrente qui souhaite le paiement fractionné garanti /  PayLater uniquement si nous sommes dans ce cas. (A noter que les commerciaux Payplug tenteront de proposer et de vendre la solution Payplug).</a:t>
            </a:r>
          </a:p>
          <a:p>
            <a:pPr marL="285750" indent="-285750">
              <a:buClr>
                <a:srgbClr val="000000"/>
              </a:buClr>
              <a:buFont typeface="Arial" panose="020B0604020202020204" pitchFamily="34" charset="0"/>
              <a:buChar char="•"/>
              <a:defRPr/>
            </a:pPr>
            <a:endParaRPr lang="fr-FR" sz="1000" b="1" kern="0">
              <a:solidFill>
                <a:srgbClr val="000000"/>
              </a:solidFill>
              <a:latin typeface="Arial"/>
              <a:cs typeface="Arial"/>
              <a:sym typeface="Arial"/>
            </a:endParaRPr>
          </a:p>
        </p:txBody>
      </p:sp>
      <p:cxnSp>
        <p:nvCxnSpPr>
          <p:cNvPr id="20" name="Connecteur droit 19">
            <a:extLst>
              <a:ext uri="{FF2B5EF4-FFF2-40B4-BE49-F238E27FC236}">
                <a16:creationId xmlns:a16="http://schemas.microsoft.com/office/drawing/2014/main" id="{EF858C5B-31E1-4607-B6E6-6C8A13B59128}"/>
              </a:ext>
            </a:extLst>
          </p:cNvPr>
          <p:cNvCxnSpPr>
            <a:cxnSpLocks/>
          </p:cNvCxnSpPr>
          <p:nvPr/>
        </p:nvCxnSpPr>
        <p:spPr>
          <a:xfrm>
            <a:off x="5997800" y="4469120"/>
            <a:ext cx="0" cy="1532993"/>
          </a:xfrm>
          <a:prstGeom prst="line">
            <a:avLst/>
          </a:prstGeom>
          <a:noFill/>
          <a:ln w="19050" cap="flat" cmpd="sng" algn="ctr">
            <a:solidFill>
              <a:srgbClr val="00AB79">
                <a:shade val="95000"/>
                <a:satMod val="105000"/>
              </a:srgbClr>
            </a:solidFill>
            <a:prstDash val="solid"/>
          </a:ln>
          <a:effectLst/>
        </p:spPr>
      </p:cxnSp>
    </p:spTree>
    <p:extLst>
      <p:ext uri="{BB962C8B-B14F-4D97-AF65-F5344CB8AC3E}">
        <p14:creationId xmlns:p14="http://schemas.microsoft.com/office/powerpoint/2010/main" val="475333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6F67CB4-0B03-42DB-B045-1950F2342BD6}"/>
              </a:ext>
            </a:extLst>
          </p:cNvPr>
          <p:cNvPicPr>
            <a:picLocks noChangeAspect="1"/>
          </p:cNvPicPr>
          <p:nvPr/>
        </p:nvPicPr>
        <p:blipFill>
          <a:blip r:embed="rId3"/>
          <a:stretch>
            <a:fillRect/>
          </a:stretch>
        </p:blipFill>
        <p:spPr>
          <a:xfrm>
            <a:off x="3247085" y="3925568"/>
            <a:ext cx="5378245" cy="2260696"/>
          </a:xfrm>
          <a:prstGeom prst="rect">
            <a:avLst/>
          </a:prstGeom>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La saisie du Lead sous Monexpert (1/2)</a:t>
            </a:r>
            <a:endParaRPr lang="fr-FR" sz="2000" spc="30">
              <a:latin typeface="Montserrat Black" panose="00000A00000000000000" pitchFamily="2" charset="0"/>
            </a:endParaRPr>
          </a:p>
        </p:txBody>
      </p:sp>
      <p:sp>
        <p:nvSpPr>
          <p:cNvPr id="46" name="ZoneTexte 45">
            <a:extLst>
              <a:ext uri="{FF2B5EF4-FFF2-40B4-BE49-F238E27FC236}">
                <a16:creationId xmlns:a16="http://schemas.microsoft.com/office/drawing/2014/main" id="{D8C637EB-0FFD-4C47-9B23-28054DCBE43A}"/>
              </a:ext>
            </a:extLst>
          </p:cNvPr>
          <p:cNvSpPr txBox="1"/>
          <p:nvPr/>
        </p:nvSpPr>
        <p:spPr>
          <a:xfrm>
            <a:off x="7158613" y="1078870"/>
            <a:ext cx="4112483" cy="246221"/>
          </a:xfrm>
          <a:prstGeom prst="rect">
            <a:avLst/>
          </a:prstGeom>
          <a:noFill/>
        </p:spPr>
        <p:txBody>
          <a:bodyPr wrap="square" rtlCol="0">
            <a:spAutoFit/>
          </a:bodyPr>
          <a:lstStyle>
            <a:defPPr marR="0" lvl="0" algn="l" rtl="0">
              <a:lnSpc>
                <a:spcPct val="100000"/>
              </a:lnSpc>
              <a:spcBef>
                <a:spcPts val="0"/>
              </a:spcBef>
              <a:spcAft>
                <a:spcPts val="0"/>
              </a:spcAft>
            </a:defPPr>
            <a:lvl1pPr>
              <a:defRPr sz="1600" b="1">
                <a:solidFill>
                  <a:schemeClr val="accent1"/>
                </a:solidFill>
              </a:defRPr>
            </a:lvl1pPr>
          </a:lstStyle>
          <a:p>
            <a:pPr>
              <a:buClr>
                <a:srgbClr val="000000"/>
              </a:buClr>
              <a:buFont typeface="Arial"/>
              <a:buNone/>
              <a:defRPr/>
            </a:pPr>
            <a:r>
              <a:rPr lang="fr-FR" sz="1000" kern="0">
                <a:solidFill>
                  <a:srgbClr val="00AB79"/>
                </a:solidFill>
                <a:latin typeface="Arial"/>
                <a:cs typeface="Arial"/>
                <a:sym typeface="Arial"/>
              </a:rPr>
              <a:t>Je veux proposer la fonctionnalité </a:t>
            </a:r>
            <a:r>
              <a:rPr lang="fr-FR" sz="1000" kern="0" err="1">
                <a:solidFill>
                  <a:srgbClr val="00AB79"/>
                </a:solidFill>
                <a:latin typeface="Arial"/>
                <a:cs typeface="Arial"/>
                <a:sym typeface="Arial"/>
              </a:rPr>
              <a:t>PayLater</a:t>
            </a:r>
            <a:r>
              <a:rPr lang="fr-FR" sz="1000" kern="0">
                <a:solidFill>
                  <a:srgbClr val="00AB79"/>
                </a:solidFill>
                <a:latin typeface="Arial"/>
                <a:cs typeface="Arial"/>
                <a:sym typeface="Arial"/>
              </a:rPr>
              <a:t> en autonome</a:t>
            </a:r>
          </a:p>
        </p:txBody>
      </p:sp>
      <p:cxnSp>
        <p:nvCxnSpPr>
          <p:cNvPr id="47" name="Connecteur droit 46">
            <a:extLst>
              <a:ext uri="{FF2B5EF4-FFF2-40B4-BE49-F238E27FC236}">
                <a16:creationId xmlns:a16="http://schemas.microsoft.com/office/drawing/2014/main" id="{C29E1654-EB18-47A8-936F-EC116DB4C3B7}"/>
              </a:ext>
            </a:extLst>
          </p:cNvPr>
          <p:cNvCxnSpPr>
            <a:cxnSpLocks/>
          </p:cNvCxnSpPr>
          <p:nvPr/>
        </p:nvCxnSpPr>
        <p:spPr>
          <a:xfrm>
            <a:off x="278674" y="1335729"/>
            <a:ext cx="5505566" cy="11567"/>
          </a:xfrm>
          <a:prstGeom prst="line">
            <a:avLst/>
          </a:prstGeom>
          <a:noFill/>
          <a:ln w="19050" cap="flat" cmpd="sng" algn="ctr">
            <a:solidFill>
              <a:srgbClr val="00AB79">
                <a:shade val="95000"/>
                <a:satMod val="105000"/>
              </a:srgbClr>
            </a:solidFill>
            <a:prstDash val="solid"/>
          </a:ln>
          <a:effectLst/>
        </p:spPr>
      </p:cxnSp>
      <p:cxnSp>
        <p:nvCxnSpPr>
          <p:cNvPr id="48" name="Connecteur droit 47">
            <a:extLst>
              <a:ext uri="{FF2B5EF4-FFF2-40B4-BE49-F238E27FC236}">
                <a16:creationId xmlns:a16="http://schemas.microsoft.com/office/drawing/2014/main" id="{E35481C5-B31D-4AF1-A69F-BB8D6525681A}"/>
              </a:ext>
            </a:extLst>
          </p:cNvPr>
          <p:cNvCxnSpPr>
            <a:cxnSpLocks/>
          </p:cNvCxnSpPr>
          <p:nvPr/>
        </p:nvCxnSpPr>
        <p:spPr>
          <a:xfrm>
            <a:off x="6107073" y="1344024"/>
            <a:ext cx="5567054" cy="0"/>
          </a:xfrm>
          <a:prstGeom prst="line">
            <a:avLst/>
          </a:prstGeom>
          <a:noFill/>
          <a:ln w="19050" cap="flat" cmpd="sng" algn="ctr">
            <a:solidFill>
              <a:srgbClr val="00AB79">
                <a:shade val="95000"/>
                <a:satMod val="105000"/>
              </a:srgbClr>
            </a:solidFill>
            <a:prstDash val="solid"/>
          </a:ln>
          <a:effectLst/>
        </p:spPr>
      </p:cxnSp>
      <p:cxnSp>
        <p:nvCxnSpPr>
          <p:cNvPr id="3" name="Connecteur droit 2">
            <a:extLst>
              <a:ext uri="{FF2B5EF4-FFF2-40B4-BE49-F238E27FC236}">
                <a16:creationId xmlns:a16="http://schemas.microsoft.com/office/drawing/2014/main" id="{AD8487AE-D8D4-449D-B765-FCD0E29CAA30}"/>
              </a:ext>
            </a:extLst>
          </p:cNvPr>
          <p:cNvCxnSpPr>
            <a:cxnSpLocks/>
          </p:cNvCxnSpPr>
          <p:nvPr/>
        </p:nvCxnSpPr>
        <p:spPr>
          <a:xfrm>
            <a:off x="5936208" y="4348256"/>
            <a:ext cx="0" cy="1786596"/>
          </a:xfrm>
          <a:prstGeom prst="line">
            <a:avLst/>
          </a:prstGeom>
          <a:ln>
            <a:solidFill>
              <a:srgbClr val="82D6BD"/>
            </a:solidFill>
          </a:ln>
        </p:spPr>
        <p:style>
          <a:lnRef idx="1">
            <a:schemeClr val="accent1"/>
          </a:lnRef>
          <a:fillRef idx="0">
            <a:schemeClr val="accent1"/>
          </a:fillRef>
          <a:effectRef idx="0">
            <a:schemeClr val="accent1"/>
          </a:effectRef>
          <a:fontRef idx="minor">
            <a:schemeClr val="tx1"/>
          </a:fontRef>
        </p:style>
      </p:cxnSp>
      <p:sp>
        <p:nvSpPr>
          <p:cNvPr id="25" name="Ellipse 24">
            <a:extLst>
              <a:ext uri="{FF2B5EF4-FFF2-40B4-BE49-F238E27FC236}">
                <a16:creationId xmlns:a16="http://schemas.microsoft.com/office/drawing/2014/main" id="{AA9BCA32-ED91-40A7-8D8A-DB33B0A63F1C}"/>
              </a:ext>
            </a:extLst>
          </p:cNvPr>
          <p:cNvSpPr/>
          <p:nvPr/>
        </p:nvSpPr>
        <p:spPr>
          <a:xfrm>
            <a:off x="1699266" y="1944813"/>
            <a:ext cx="605233" cy="605233"/>
          </a:xfrm>
          <a:prstGeom prst="ellipse">
            <a:avLst/>
          </a:prstGeom>
          <a:solidFill>
            <a:srgbClr val="C00000"/>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a:latin typeface="Bodoni MT Black" panose="02070A03080606020203" pitchFamily="18" charset="0"/>
              </a:rPr>
              <a:t>1</a:t>
            </a:r>
          </a:p>
        </p:txBody>
      </p:sp>
      <p:pic>
        <p:nvPicPr>
          <p:cNvPr id="5" name="Image 4">
            <a:extLst>
              <a:ext uri="{FF2B5EF4-FFF2-40B4-BE49-F238E27FC236}">
                <a16:creationId xmlns:a16="http://schemas.microsoft.com/office/drawing/2014/main" id="{A3EA910E-2F90-4574-A1C2-F9483065C7DE}"/>
              </a:ext>
            </a:extLst>
          </p:cNvPr>
          <p:cNvPicPr>
            <a:picLocks noChangeAspect="1"/>
          </p:cNvPicPr>
          <p:nvPr/>
        </p:nvPicPr>
        <p:blipFill rotWithShape="1">
          <a:blip r:embed="rId4"/>
          <a:srcRect t="20327" b="18127"/>
          <a:stretch/>
        </p:blipFill>
        <p:spPr>
          <a:xfrm>
            <a:off x="3169025" y="2276627"/>
            <a:ext cx="6135018" cy="1380120"/>
          </a:xfrm>
          <a:prstGeom prst="rect">
            <a:avLst/>
          </a:prstGeom>
        </p:spPr>
      </p:pic>
      <p:sp>
        <p:nvSpPr>
          <p:cNvPr id="6" name="ZoneTexte 5">
            <a:extLst>
              <a:ext uri="{FF2B5EF4-FFF2-40B4-BE49-F238E27FC236}">
                <a16:creationId xmlns:a16="http://schemas.microsoft.com/office/drawing/2014/main" id="{11077399-DC72-4394-865F-B888836B1850}"/>
              </a:ext>
            </a:extLst>
          </p:cNvPr>
          <p:cNvSpPr txBox="1"/>
          <p:nvPr/>
        </p:nvSpPr>
        <p:spPr>
          <a:xfrm>
            <a:off x="2357154" y="2031765"/>
            <a:ext cx="8138766" cy="369332"/>
          </a:xfrm>
          <a:prstGeom prst="rect">
            <a:avLst/>
          </a:prstGeom>
          <a:noFill/>
        </p:spPr>
        <p:txBody>
          <a:bodyPr wrap="none" rtlCol="0">
            <a:spAutoFit/>
          </a:bodyPr>
          <a:lstStyle/>
          <a:p>
            <a:r>
              <a:rPr lang="fr-FR" u="sng"/>
              <a:t>Je saisis un Lead E-commerce et selectionne l’option liée à la solution de paiement uniquement</a:t>
            </a:r>
          </a:p>
        </p:txBody>
      </p:sp>
      <p:sp>
        <p:nvSpPr>
          <p:cNvPr id="26" name="Ellipse 25">
            <a:extLst>
              <a:ext uri="{FF2B5EF4-FFF2-40B4-BE49-F238E27FC236}">
                <a16:creationId xmlns:a16="http://schemas.microsoft.com/office/drawing/2014/main" id="{22058227-3E06-4B1B-8E51-B4D4E5306513}"/>
              </a:ext>
            </a:extLst>
          </p:cNvPr>
          <p:cNvSpPr/>
          <p:nvPr/>
        </p:nvSpPr>
        <p:spPr>
          <a:xfrm>
            <a:off x="2518831" y="3436942"/>
            <a:ext cx="605233" cy="605233"/>
          </a:xfrm>
          <a:prstGeom prst="ellipse">
            <a:avLst/>
          </a:prstGeom>
          <a:solidFill>
            <a:srgbClr val="C00000"/>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a:latin typeface="Bodoni MT Black" panose="02070A03080606020203" pitchFamily="18" charset="0"/>
              </a:rPr>
              <a:t>2</a:t>
            </a:r>
          </a:p>
        </p:txBody>
      </p:sp>
      <p:sp>
        <p:nvSpPr>
          <p:cNvPr id="15" name="ZoneTexte 14">
            <a:extLst>
              <a:ext uri="{FF2B5EF4-FFF2-40B4-BE49-F238E27FC236}">
                <a16:creationId xmlns:a16="http://schemas.microsoft.com/office/drawing/2014/main" id="{C490F263-A3B5-4D6C-9E73-A11D7916DE3A}"/>
              </a:ext>
            </a:extLst>
          </p:cNvPr>
          <p:cNvSpPr txBox="1"/>
          <p:nvPr/>
        </p:nvSpPr>
        <p:spPr>
          <a:xfrm>
            <a:off x="3169025" y="3554892"/>
            <a:ext cx="5594801" cy="369332"/>
          </a:xfrm>
          <a:prstGeom prst="rect">
            <a:avLst/>
          </a:prstGeom>
          <a:noFill/>
        </p:spPr>
        <p:txBody>
          <a:bodyPr wrap="none" rtlCol="0">
            <a:spAutoFit/>
          </a:bodyPr>
          <a:lstStyle/>
          <a:p>
            <a:r>
              <a:rPr lang="fr-FR" u="sng"/>
              <a:t>Je complète le Lead comme lorsque je saisis un Lead classique </a:t>
            </a:r>
          </a:p>
        </p:txBody>
      </p:sp>
      <p:sp>
        <p:nvSpPr>
          <p:cNvPr id="16" name="ZoneTexte 15">
            <a:extLst>
              <a:ext uri="{FF2B5EF4-FFF2-40B4-BE49-F238E27FC236}">
                <a16:creationId xmlns:a16="http://schemas.microsoft.com/office/drawing/2014/main" id="{88344C0A-39FF-40E6-B853-146454DA426D}"/>
              </a:ext>
            </a:extLst>
          </p:cNvPr>
          <p:cNvSpPr txBox="1"/>
          <p:nvPr/>
        </p:nvSpPr>
        <p:spPr>
          <a:xfrm>
            <a:off x="787791" y="1076552"/>
            <a:ext cx="4472026" cy="246221"/>
          </a:xfrm>
          <a:prstGeom prst="rect">
            <a:avLst/>
          </a:prstGeom>
          <a:noFill/>
        </p:spPr>
        <p:txBody>
          <a:bodyPr wrap="square" rtlCol="0">
            <a:spAutoFit/>
          </a:bodyPr>
          <a:lstStyle/>
          <a:p>
            <a:pPr>
              <a:buClr>
                <a:srgbClr val="000000"/>
              </a:buClr>
              <a:buFont typeface="Arial"/>
              <a:buNone/>
              <a:defRPr/>
            </a:pPr>
            <a:r>
              <a:rPr lang="fr-FR" sz="1000" b="1" kern="0">
                <a:solidFill>
                  <a:srgbClr val="00AB79"/>
                </a:solidFill>
                <a:latin typeface="Arial"/>
                <a:cs typeface="Arial"/>
                <a:sym typeface="Arial"/>
              </a:rPr>
              <a:t>Je veux proposer notre offre </a:t>
            </a:r>
            <a:r>
              <a:rPr lang="fr-FR" sz="1000" b="1" kern="0" err="1">
                <a:solidFill>
                  <a:srgbClr val="00AB79"/>
                </a:solidFill>
                <a:latin typeface="Arial"/>
                <a:cs typeface="Arial"/>
                <a:sym typeface="Arial"/>
              </a:rPr>
              <a:t>PayPlug</a:t>
            </a:r>
            <a:r>
              <a:rPr lang="fr-FR" sz="1000" b="1" kern="0">
                <a:solidFill>
                  <a:srgbClr val="00AB79"/>
                </a:solidFill>
                <a:latin typeface="Arial"/>
                <a:cs typeface="Arial"/>
                <a:sym typeface="Arial"/>
              </a:rPr>
              <a:t> et/ou la fonctionnalité </a:t>
            </a:r>
            <a:r>
              <a:rPr lang="fr-FR" sz="1000" b="1" kern="0" err="1">
                <a:solidFill>
                  <a:srgbClr val="00AB79"/>
                </a:solidFill>
                <a:latin typeface="Arial"/>
                <a:cs typeface="Arial"/>
                <a:sym typeface="Arial"/>
              </a:rPr>
              <a:t>PayLater</a:t>
            </a:r>
            <a:endParaRPr lang="fr-FR" sz="1000" b="1" kern="0">
              <a:solidFill>
                <a:srgbClr val="00AB79"/>
              </a:solidFill>
              <a:latin typeface="Arial"/>
              <a:cs typeface="Arial"/>
              <a:sym typeface="Arial"/>
            </a:endParaRPr>
          </a:p>
        </p:txBody>
      </p:sp>
      <p:sp>
        <p:nvSpPr>
          <p:cNvPr id="2" name="ZoneTexte 1">
            <a:extLst>
              <a:ext uri="{FF2B5EF4-FFF2-40B4-BE49-F238E27FC236}">
                <a16:creationId xmlns:a16="http://schemas.microsoft.com/office/drawing/2014/main" id="{14AD48C2-ACC1-4047-877F-DA1C4596F820}"/>
              </a:ext>
            </a:extLst>
          </p:cNvPr>
          <p:cNvSpPr txBox="1"/>
          <p:nvPr/>
        </p:nvSpPr>
        <p:spPr>
          <a:xfrm>
            <a:off x="278674" y="1428997"/>
            <a:ext cx="11709212" cy="523220"/>
          </a:xfrm>
          <a:prstGeom prst="rect">
            <a:avLst/>
          </a:prstGeom>
          <a:noFill/>
          <a:ln w="28575">
            <a:solidFill>
              <a:srgbClr val="C00000"/>
            </a:solidFill>
          </a:ln>
        </p:spPr>
        <p:txBody>
          <a:bodyPr wrap="square" rtlCol="0">
            <a:spAutoFit/>
          </a:bodyPr>
          <a:lstStyle/>
          <a:p>
            <a:r>
              <a:rPr lang="fr-FR" sz="1400" b="1">
                <a:latin typeface="Montserrat ExtraBold" panose="00000900000000000000" pitchFamily="2" charset="0"/>
              </a:rPr>
              <a:t>Quel que soit le cas de figure, le point d’entrée et la façon de compléter la partie information générale du Lead seront les mêmes. </a:t>
            </a:r>
            <a:r>
              <a:rPr lang="fr-FR" sz="1400" b="1">
                <a:solidFill>
                  <a:srgbClr val="C00000"/>
                </a:solidFill>
                <a:latin typeface="Montserrat ExtraBold" panose="00000900000000000000" pitchFamily="2" charset="0"/>
              </a:rPr>
              <a:t>Le détail du commentaire fera la différence dans le traitement du Lead</a:t>
            </a:r>
            <a:r>
              <a:rPr lang="fr-FR" sz="1400" b="1">
                <a:latin typeface="Montserrat ExtraBold" panose="00000900000000000000" pitchFamily="2" charset="0"/>
              </a:rPr>
              <a:t>. Voir ci après et dia suivante.</a:t>
            </a:r>
          </a:p>
        </p:txBody>
      </p:sp>
      <p:sp>
        <p:nvSpPr>
          <p:cNvPr id="4" name="ZoneTexte 3">
            <a:extLst>
              <a:ext uri="{FF2B5EF4-FFF2-40B4-BE49-F238E27FC236}">
                <a16:creationId xmlns:a16="http://schemas.microsoft.com/office/drawing/2014/main" id="{3FF7257E-10B3-402A-A7BC-89EE73614EE3}"/>
              </a:ext>
            </a:extLst>
          </p:cNvPr>
          <p:cNvSpPr txBox="1"/>
          <p:nvPr/>
        </p:nvSpPr>
        <p:spPr>
          <a:xfrm>
            <a:off x="8748351" y="5392639"/>
            <a:ext cx="3072369" cy="646331"/>
          </a:xfrm>
          <a:prstGeom prst="rect">
            <a:avLst/>
          </a:prstGeom>
          <a:noFill/>
          <a:ln>
            <a:solidFill>
              <a:schemeClr val="tx1"/>
            </a:solidFill>
          </a:ln>
        </p:spPr>
        <p:txBody>
          <a:bodyPr wrap="square" rtlCol="0">
            <a:spAutoFit/>
          </a:bodyPr>
          <a:lstStyle/>
          <a:p>
            <a:r>
              <a:rPr lang="fr-FR" sz="1200"/>
              <a:t>Ici je coche systématiquement la case « Encaisser des cartes depuis un site marchand » même si le client ne souhaite que Paylater</a:t>
            </a:r>
          </a:p>
        </p:txBody>
      </p:sp>
      <p:cxnSp>
        <p:nvCxnSpPr>
          <p:cNvPr id="10" name="Connecteur droit avec flèche 9">
            <a:extLst>
              <a:ext uri="{FF2B5EF4-FFF2-40B4-BE49-F238E27FC236}">
                <a16:creationId xmlns:a16="http://schemas.microsoft.com/office/drawing/2014/main" id="{AE3087A4-A853-4AB1-B0F7-3FD9AF1F4896}"/>
              </a:ext>
            </a:extLst>
          </p:cNvPr>
          <p:cNvCxnSpPr>
            <a:cxnSpLocks/>
          </p:cNvCxnSpPr>
          <p:nvPr/>
        </p:nvCxnSpPr>
        <p:spPr>
          <a:xfrm flipH="1" flipV="1">
            <a:off x="7416800" y="5614206"/>
            <a:ext cx="1331551" cy="1"/>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14392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La saisie du Lead sous Monexpert (2/2)</a:t>
            </a:r>
            <a:endParaRPr lang="fr-FR" sz="2000" spc="30">
              <a:latin typeface="Montserrat Black" panose="00000A00000000000000" pitchFamily="2" charset="0"/>
            </a:endParaRPr>
          </a:p>
        </p:txBody>
      </p:sp>
      <p:sp>
        <p:nvSpPr>
          <p:cNvPr id="46" name="ZoneTexte 45">
            <a:extLst>
              <a:ext uri="{FF2B5EF4-FFF2-40B4-BE49-F238E27FC236}">
                <a16:creationId xmlns:a16="http://schemas.microsoft.com/office/drawing/2014/main" id="{D8C637EB-0FFD-4C47-9B23-28054DCBE43A}"/>
              </a:ext>
            </a:extLst>
          </p:cNvPr>
          <p:cNvSpPr txBox="1"/>
          <p:nvPr/>
        </p:nvSpPr>
        <p:spPr>
          <a:xfrm>
            <a:off x="7158613" y="2063613"/>
            <a:ext cx="4112483" cy="246221"/>
          </a:xfrm>
          <a:prstGeom prst="rect">
            <a:avLst/>
          </a:prstGeom>
          <a:noFill/>
        </p:spPr>
        <p:txBody>
          <a:bodyPr wrap="square" rtlCol="0">
            <a:spAutoFit/>
          </a:bodyPr>
          <a:lstStyle>
            <a:defPPr marR="0" lvl="0" algn="l" rtl="0">
              <a:lnSpc>
                <a:spcPct val="100000"/>
              </a:lnSpc>
              <a:spcBef>
                <a:spcPts val="0"/>
              </a:spcBef>
              <a:spcAft>
                <a:spcPts val="0"/>
              </a:spcAft>
            </a:defPPr>
            <a:lvl1pPr>
              <a:defRPr sz="1600" b="1">
                <a:solidFill>
                  <a:schemeClr val="accent1"/>
                </a:solidFill>
              </a:defRPr>
            </a:lvl1pPr>
          </a:lstStyle>
          <a:p>
            <a:pPr>
              <a:buClr>
                <a:srgbClr val="000000"/>
              </a:buClr>
              <a:buFont typeface="Arial"/>
              <a:buNone/>
              <a:defRPr/>
            </a:pPr>
            <a:r>
              <a:rPr lang="fr-FR" sz="1000" kern="0">
                <a:solidFill>
                  <a:srgbClr val="00AB79"/>
                </a:solidFill>
                <a:latin typeface="Arial"/>
                <a:cs typeface="Arial"/>
                <a:sym typeface="Arial"/>
              </a:rPr>
              <a:t>Je veux proposer la fonctionnalité </a:t>
            </a:r>
            <a:r>
              <a:rPr lang="fr-FR" sz="1000" kern="0" err="1">
                <a:solidFill>
                  <a:srgbClr val="00AB79"/>
                </a:solidFill>
                <a:latin typeface="Arial"/>
                <a:cs typeface="Arial"/>
                <a:sym typeface="Arial"/>
              </a:rPr>
              <a:t>PayLater</a:t>
            </a:r>
            <a:r>
              <a:rPr lang="fr-FR" sz="1000" kern="0">
                <a:solidFill>
                  <a:srgbClr val="00AB79"/>
                </a:solidFill>
                <a:latin typeface="Arial"/>
                <a:cs typeface="Arial"/>
                <a:sym typeface="Arial"/>
              </a:rPr>
              <a:t> en autonome</a:t>
            </a:r>
          </a:p>
        </p:txBody>
      </p:sp>
      <p:cxnSp>
        <p:nvCxnSpPr>
          <p:cNvPr id="47" name="Connecteur droit 46">
            <a:extLst>
              <a:ext uri="{FF2B5EF4-FFF2-40B4-BE49-F238E27FC236}">
                <a16:creationId xmlns:a16="http://schemas.microsoft.com/office/drawing/2014/main" id="{C29E1654-EB18-47A8-936F-EC116DB4C3B7}"/>
              </a:ext>
            </a:extLst>
          </p:cNvPr>
          <p:cNvCxnSpPr>
            <a:cxnSpLocks/>
          </p:cNvCxnSpPr>
          <p:nvPr/>
        </p:nvCxnSpPr>
        <p:spPr>
          <a:xfrm>
            <a:off x="278674" y="2334534"/>
            <a:ext cx="5505566" cy="11567"/>
          </a:xfrm>
          <a:prstGeom prst="line">
            <a:avLst/>
          </a:prstGeom>
          <a:noFill/>
          <a:ln w="19050" cap="flat" cmpd="sng" algn="ctr">
            <a:solidFill>
              <a:srgbClr val="00AB79">
                <a:shade val="95000"/>
                <a:satMod val="105000"/>
              </a:srgbClr>
            </a:solidFill>
            <a:prstDash val="solid"/>
          </a:ln>
          <a:effectLst/>
        </p:spPr>
      </p:cxnSp>
      <p:cxnSp>
        <p:nvCxnSpPr>
          <p:cNvPr id="48" name="Connecteur droit 47">
            <a:extLst>
              <a:ext uri="{FF2B5EF4-FFF2-40B4-BE49-F238E27FC236}">
                <a16:creationId xmlns:a16="http://schemas.microsoft.com/office/drawing/2014/main" id="{E35481C5-B31D-4AF1-A69F-BB8D6525681A}"/>
              </a:ext>
            </a:extLst>
          </p:cNvPr>
          <p:cNvCxnSpPr>
            <a:cxnSpLocks/>
          </p:cNvCxnSpPr>
          <p:nvPr/>
        </p:nvCxnSpPr>
        <p:spPr>
          <a:xfrm>
            <a:off x="6107073" y="2328767"/>
            <a:ext cx="5567054" cy="0"/>
          </a:xfrm>
          <a:prstGeom prst="line">
            <a:avLst/>
          </a:prstGeom>
          <a:noFill/>
          <a:ln w="19050" cap="flat" cmpd="sng" algn="ctr">
            <a:solidFill>
              <a:srgbClr val="00AB79">
                <a:shade val="95000"/>
                <a:satMod val="105000"/>
              </a:srgbClr>
            </a:solidFill>
            <a:prstDash val="solid"/>
          </a:ln>
          <a:effectLst/>
        </p:spPr>
      </p:cxnSp>
      <p:cxnSp>
        <p:nvCxnSpPr>
          <p:cNvPr id="3" name="Connecteur droit 2">
            <a:extLst>
              <a:ext uri="{FF2B5EF4-FFF2-40B4-BE49-F238E27FC236}">
                <a16:creationId xmlns:a16="http://schemas.microsoft.com/office/drawing/2014/main" id="{AD8487AE-D8D4-449D-B765-FCD0E29CAA30}"/>
              </a:ext>
            </a:extLst>
          </p:cNvPr>
          <p:cNvCxnSpPr>
            <a:cxnSpLocks/>
          </p:cNvCxnSpPr>
          <p:nvPr/>
        </p:nvCxnSpPr>
        <p:spPr>
          <a:xfrm>
            <a:off x="5936208" y="2221472"/>
            <a:ext cx="0" cy="3869838"/>
          </a:xfrm>
          <a:prstGeom prst="line">
            <a:avLst/>
          </a:prstGeom>
          <a:ln w="38100">
            <a:solidFill>
              <a:srgbClr val="82D6BD"/>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22058227-3E06-4B1B-8E51-B4D4E5306513}"/>
              </a:ext>
            </a:extLst>
          </p:cNvPr>
          <p:cNvSpPr/>
          <p:nvPr/>
        </p:nvSpPr>
        <p:spPr>
          <a:xfrm>
            <a:off x="2381739" y="1340294"/>
            <a:ext cx="605233" cy="605233"/>
          </a:xfrm>
          <a:prstGeom prst="ellipse">
            <a:avLst/>
          </a:prstGeom>
          <a:solidFill>
            <a:srgbClr val="C00000"/>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a:latin typeface="Bodoni MT Black" panose="02070A03080606020203" pitchFamily="18" charset="0"/>
              </a:rPr>
              <a:t>3</a:t>
            </a:r>
          </a:p>
        </p:txBody>
      </p:sp>
      <p:sp>
        <p:nvSpPr>
          <p:cNvPr id="15" name="ZoneTexte 14">
            <a:extLst>
              <a:ext uri="{FF2B5EF4-FFF2-40B4-BE49-F238E27FC236}">
                <a16:creationId xmlns:a16="http://schemas.microsoft.com/office/drawing/2014/main" id="{C490F263-A3B5-4D6C-9E73-A11D7916DE3A}"/>
              </a:ext>
            </a:extLst>
          </p:cNvPr>
          <p:cNvSpPr txBox="1"/>
          <p:nvPr/>
        </p:nvSpPr>
        <p:spPr>
          <a:xfrm>
            <a:off x="3031933" y="1458244"/>
            <a:ext cx="7274748" cy="369332"/>
          </a:xfrm>
          <a:prstGeom prst="rect">
            <a:avLst/>
          </a:prstGeom>
          <a:noFill/>
        </p:spPr>
        <p:txBody>
          <a:bodyPr wrap="none" rtlCol="0">
            <a:spAutoFit/>
          </a:bodyPr>
          <a:lstStyle/>
          <a:p>
            <a:r>
              <a:rPr lang="fr-FR" b="1" u="sng">
                <a:solidFill>
                  <a:srgbClr val="C00000"/>
                </a:solidFill>
              </a:rPr>
              <a:t>J’adapte mon commentaire en fonction du cas de figure. Quelques exemples</a:t>
            </a:r>
            <a:r>
              <a:rPr lang="fr-FR" b="1">
                <a:solidFill>
                  <a:srgbClr val="C00000"/>
                </a:solidFill>
              </a:rPr>
              <a:t> : </a:t>
            </a:r>
          </a:p>
        </p:txBody>
      </p:sp>
      <p:sp>
        <p:nvSpPr>
          <p:cNvPr id="8" name="ZoneTexte 7">
            <a:extLst>
              <a:ext uri="{FF2B5EF4-FFF2-40B4-BE49-F238E27FC236}">
                <a16:creationId xmlns:a16="http://schemas.microsoft.com/office/drawing/2014/main" id="{B14C6189-5570-412D-ABA3-D6303B06C559}"/>
              </a:ext>
            </a:extLst>
          </p:cNvPr>
          <p:cNvSpPr txBox="1"/>
          <p:nvPr/>
        </p:nvSpPr>
        <p:spPr>
          <a:xfrm>
            <a:off x="6107073" y="2461846"/>
            <a:ext cx="5755059" cy="1200329"/>
          </a:xfrm>
          <a:prstGeom prst="rect">
            <a:avLst/>
          </a:prstGeom>
          <a:noFill/>
          <a:ln>
            <a:solidFill>
              <a:schemeClr val="tx1"/>
            </a:solidFill>
          </a:ln>
        </p:spPr>
        <p:txBody>
          <a:bodyPr wrap="square" rtlCol="0">
            <a:spAutoFit/>
          </a:bodyPr>
          <a:lstStyle/>
          <a:p>
            <a:r>
              <a:rPr lang="fr-FR" i="1"/>
              <a:t>Le client vend des instruments de musique en ligne. Son panier moyen est 500€ et son CA Annuel E-commerce représente 50000 €. Le client détient un SP + et souhaite uniquement pouvoir disposer de notre solution Paylater. Son CMS est Prestashop. </a:t>
            </a:r>
          </a:p>
        </p:txBody>
      </p:sp>
      <p:sp>
        <p:nvSpPr>
          <p:cNvPr id="19" name="ZoneTexte 18">
            <a:extLst>
              <a:ext uri="{FF2B5EF4-FFF2-40B4-BE49-F238E27FC236}">
                <a16:creationId xmlns:a16="http://schemas.microsoft.com/office/drawing/2014/main" id="{6E2B6098-E8F3-46A5-B626-3241DCB104C7}"/>
              </a:ext>
            </a:extLst>
          </p:cNvPr>
          <p:cNvSpPr txBox="1"/>
          <p:nvPr/>
        </p:nvSpPr>
        <p:spPr>
          <a:xfrm>
            <a:off x="6096000" y="3756544"/>
            <a:ext cx="5755059" cy="1754326"/>
          </a:xfrm>
          <a:prstGeom prst="rect">
            <a:avLst/>
          </a:prstGeom>
          <a:noFill/>
          <a:ln>
            <a:solidFill>
              <a:schemeClr val="tx1"/>
            </a:solidFill>
          </a:ln>
        </p:spPr>
        <p:txBody>
          <a:bodyPr wrap="square" rtlCol="0">
            <a:spAutoFit/>
          </a:bodyPr>
          <a:lstStyle/>
          <a:p>
            <a:r>
              <a:rPr lang="fr-FR" i="1"/>
              <a:t>Le client dispose sur son site d’une solution de paiement payzen et nous confie les flux au travers d’un contrat VADS. Il est à la recherche d’une solution de paiement fractionnée garantie. Merci de le contacter pour lui présenter Paylater. Il est grossite en pièces automobile. Son panier moyen est 600 € et son CA Annuel E-commerce représente 150000 €. </a:t>
            </a:r>
          </a:p>
        </p:txBody>
      </p:sp>
      <p:sp>
        <p:nvSpPr>
          <p:cNvPr id="20" name="ZoneTexte 19">
            <a:extLst>
              <a:ext uri="{FF2B5EF4-FFF2-40B4-BE49-F238E27FC236}">
                <a16:creationId xmlns:a16="http://schemas.microsoft.com/office/drawing/2014/main" id="{C794A4B4-E084-4F4F-9D73-C421F7B4591A}"/>
              </a:ext>
            </a:extLst>
          </p:cNvPr>
          <p:cNvSpPr txBox="1"/>
          <p:nvPr/>
        </p:nvSpPr>
        <p:spPr>
          <a:xfrm>
            <a:off x="95717" y="2461845"/>
            <a:ext cx="5755059" cy="1477328"/>
          </a:xfrm>
          <a:prstGeom prst="rect">
            <a:avLst/>
          </a:prstGeom>
          <a:noFill/>
          <a:ln>
            <a:solidFill>
              <a:schemeClr val="tx1"/>
            </a:solidFill>
          </a:ln>
        </p:spPr>
        <p:txBody>
          <a:bodyPr wrap="square" rtlCol="0">
            <a:spAutoFit/>
          </a:bodyPr>
          <a:lstStyle/>
          <a:p>
            <a:r>
              <a:rPr lang="fr-FR" i="1"/>
              <a:t>Mon client vend du mobilier et possède un site internet sur lequel nous avons installé notre solution de paiement Payplug. Le client souhaite, pour développer son CA, pouvoir disposer d’une solution de paiement en plusieurs fois garantie. Merci de le contacter pour lui proposer Paylater.  </a:t>
            </a:r>
          </a:p>
        </p:txBody>
      </p:sp>
      <p:sp>
        <p:nvSpPr>
          <p:cNvPr id="21" name="ZoneTexte 20">
            <a:extLst>
              <a:ext uri="{FF2B5EF4-FFF2-40B4-BE49-F238E27FC236}">
                <a16:creationId xmlns:a16="http://schemas.microsoft.com/office/drawing/2014/main" id="{0CE28523-4E69-4808-83F9-4BCC5EAF174E}"/>
              </a:ext>
            </a:extLst>
          </p:cNvPr>
          <p:cNvSpPr txBox="1"/>
          <p:nvPr/>
        </p:nvSpPr>
        <p:spPr>
          <a:xfrm>
            <a:off x="95716" y="4033542"/>
            <a:ext cx="5755059" cy="1477328"/>
          </a:xfrm>
          <a:prstGeom prst="rect">
            <a:avLst/>
          </a:prstGeom>
          <a:noFill/>
          <a:ln>
            <a:solidFill>
              <a:schemeClr val="tx1"/>
            </a:solidFill>
          </a:ln>
        </p:spPr>
        <p:txBody>
          <a:bodyPr wrap="square" rtlCol="0">
            <a:spAutoFit/>
          </a:bodyPr>
          <a:lstStyle/>
          <a:p>
            <a:r>
              <a:rPr lang="fr-FR" i="1"/>
              <a:t>Client équipé d’une solution de paiement stripe sur son site internet mais est à la recherche d’un 3x4x. Lui ai proposé de faire une étude comparative globale (brique de paiement Payplug et Paylater). Client à appeler plutôt en soirée. Il commercialise des jeux de lumière, sonorisation….</a:t>
            </a:r>
          </a:p>
        </p:txBody>
      </p:sp>
      <p:sp>
        <p:nvSpPr>
          <p:cNvPr id="17" name="ZoneTexte 16">
            <a:extLst>
              <a:ext uri="{FF2B5EF4-FFF2-40B4-BE49-F238E27FC236}">
                <a16:creationId xmlns:a16="http://schemas.microsoft.com/office/drawing/2014/main" id="{7FE0F3BC-0FDD-4DE8-9CC5-EDCD6077089F}"/>
              </a:ext>
            </a:extLst>
          </p:cNvPr>
          <p:cNvSpPr txBox="1"/>
          <p:nvPr/>
        </p:nvSpPr>
        <p:spPr>
          <a:xfrm>
            <a:off x="787791" y="2075357"/>
            <a:ext cx="4472026" cy="246221"/>
          </a:xfrm>
          <a:prstGeom prst="rect">
            <a:avLst/>
          </a:prstGeom>
          <a:noFill/>
        </p:spPr>
        <p:txBody>
          <a:bodyPr wrap="square" rtlCol="0">
            <a:spAutoFit/>
          </a:bodyPr>
          <a:lstStyle/>
          <a:p>
            <a:pPr>
              <a:buClr>
                <a:srgbClr val="000000"/>
              </a:buClr>
              <a:buFont typeface="Arial"/>
              <a:buNone/>
              <a:defRPr/>
            </a:pPr>
            <a:r>
              <a:rPr lang="fr-FR" sz="1000" b="1" kern="0">
                <a:solidFill>
                  <a:srgbClr val="00AB79"/>
                </a:solidFill>
                <a:latin typeface="Arial"/>
                <a:cs typeface="Arial"/>
                <a:sym typeface="Arial"/>
              </a:rPr>
              <a:t>Je veux proposer notre offre </a:t>
            </a:r>
            <a:r>
              <a:rPr lang="fr-FR" sz="1000" b="1" kern="0" err="1">
                <a:solidFill>
                  <a:srgbClr val="00AB79"/>
                </a:solidFill>
                <a:latin typeface="Arial"/>
                <a:cs typeface="Arial"/>
                <a:sym typeface="Arial"/>
              </a:rPr>
              <a:t>PayPlug</a:t>
            </a:r>
            <a:r>
              <a:rPr lang="fr-FR" sz="1000" b="1" kern="0">
                <a:solidFill>
                  <a:srgbClr val="00AB79"/>
                </a:solidFill>
                <a:latin typeface="Arial"/>
                <a:cs typeface="Arial"/>
                <a:sym typeface="Arial"/>
              </a:rPr>
              <a:t> et/ou la fonctionnalité </a:t>
            </a:r>
            <a:r>
              <a:rPr lang="fr-FR" sz="1000" b="1" kern="0" err="1">
                <a:solidFill>
                  <a:srgbClr val="00AB79"/>
                </a:solidFill>
                <a:latin typeface="Arial"/>
                <a:cs typeface="Arial"/>
                <a:sym typeface="Arial"/>
              </a:rPr>
              <a:t>PayLater</a:t>
            </a:r>
            <a:endParaRPr lang="fr-FR" sz="1000" b="1" kern="0">
              <a:solidFill>
                <a:srgbClr val="00AB79"/>
              </a:solidFill>
              <a:latin typeface="Arial"/>
              <a:cs typeface="Arial"/>
              <a:sym typeface="Arial"/>
            </a:endParaRPr>
          </a:p>
        </p:txBody>
      </p:sp>
    </p:spTree>
    <p:extLst>
      <p:ext uri="{BB962C8B-B14F-4D97-AF65-F5344CB8AC3E}">
        <p14:creationId xmlns:p14="http://schemas.microsoft.com/office/powerpoint/2010/main" val="4247422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Le parcours de traitement du Lead</a:t>
            </a:r>
            <a:endParaRPr lang="fr-FR" sz="2000" spc="30">
              <a:latin typeface="Montserrat Black" panose="00000A00000000000000" pitchFamily="2" charset="0"/>
            </a:endParaRPr>
          </a:p>
        </p:txBody>
      </p:sp>
      <p:sp>
        <p:nvSpPr>
          <p:cNvPr id="53" name="Google Shape;378;p44">
            <a:extLst>
              <a:ext uri="{FF2B5EF4-FFF2-40B4-BE49-F238E27FC236}">
                <a16:creationId xmlns:a16="http://schemas.microsoft.com/office/drawing/2014/main" id="{20079439-2458-44F5-8DD6-DDC328E6E9C8}"/>
              </a:ext>
            </a:extLst>
          </p:cNvPr>
          <p:cNvSpPr/>
          <p:nvPr/>
        </p:nvSpPr>
        <p:spPr>
          <a:xfrm>
            <a:off x="623351" y="1803022"/>
            <a:ext cx="666479" cy="1354983"/>
          </a:xfrm>
          <a:prstGeom prst="rect">
            <a:avLst/>
          </a:prstGeom>
          <a:solidFill>
            <a:srgbClr val="E7E6E6"/>
          </a:solidFill>
          <a:ln>
            <a:noFill/>
          </a:ln>
        </p:spPr>
        <p:txBody>
          <a:bodyPr spcFirstLastPara="1" wrap="square" lIns="0" tIns="48211" rIns="0" bIns="48211"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1" i="0" u="none" strike="noStrike" kern="0" cap="none" spc="0" normalizeH="0" baseline="0" noProof="0">
                <a:ln>
                  <a:noFill/>
                </a:ln>
                <a:solidFill>
                  <a:srgbClr val="000000"/>
                </a:solidFill>
                <a:effectLst/>
                <a:uLnTx/>
                <a:uFillTx/>
                <a:latin typeface="Arial"/>
                <a:cs typeface="Arial"/>
                <a:sym typeface="Arial"/>
              </a:rPr>
              <a:t>Etapes</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258;p42">
            <a:extLst>
              <a:ext uri="{FF2B5EF4-FFF2-40B4-BE49-F238E27FC236}">
                <a16:creationId xmlns:a16="http://schemas.microsoft.com/office/drawing/2014/main" id="{C20548AA-0C14-410D-BA62-9B80467CA77E}"/>
              </a:ext>
            </a:extLst>
          </p:cNvPr>
          <p:cNvSpPr/>
          <p:nvPr/>
        </p:nvSpPr>
        <p:spPr>
          <a:xfrm>
            <a:off x="1985006" y="3637677"/>
            <a:ext cx="5702292" cy="278517"/>
          </a:xfrm>
          <a:prstGeom prst="rect">
            <a:avLst/>
          </a:prstGeom>
          <a:solidFill>
            <a:srgbClr val="00AB79"/>
          </a:solidFill>
          <a:ln>
            <a:noFill/>
          </a:ln>
          <a:effectLst/>
        </p:spPr>
        <p:txBody>
          <a:bodyPr spcFirstLastPara="1" wrap="square" lIns="36000" tIns="36000" rIns="36000" bIns="360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 sz="1000" b="1" i="0" u="none" strike="noStrike" kern="0" cap="none" spc="0" normalizeH="0" baseline="0" noProof="0">
                <a:ln>
                  <a:noFill/>
                </a:ln>
                <a:solidFill>
                  <a:srgbClr val="FFFFFF"/>
                </a:solidFill>
                <a:effectLst/>
                <a:uLnTx/>
                <a:uFillTx/>
                <a:latin typeface="Arial"/>
                <a:ea typeface="+mn-ea"/>
                <a:cs typeface="+mn-cs"/>
                <a:sym typeface="Arial"/>
              </a:rPr>
              <a:t>Inscription portail </a:t>
            </a:r>
            <a:r>
              <a:rPr kumimoji="0" lang="fr" sz="1000" b="1" i="0" u="none" strike="noStrike" kern="0" cap="none" spc="0" normalizeH="0" baseline="0" noProof="0" err="1">
                <a:ln>
                  <a:noFill/>
                </a:ln>
                <a:solidFill>
                  <a:srgbClr val="FFFFFF"/>
                </a:solidFill>
                <a:effectLst/>
                <a:uLnTx/>
                <a:uFillTx/>
                <a:latin typeface="Arial"/>
                <a:ea typeface="+mn-ea"/>
                <a:cs typeface="+mn-cs"/>
                <a:sym typeface="Arial"/>
              </a:rPr>
              <a:t>PayPlug</a:t>
            </a:r>
            <a:r>
              <a:rPr kumimoji="0" lang="fr" sz="1000" b="1" i="0" u="none" strike="noStrike" kern="0" cap="none" spc="0" normalizeH="0" baseline="0" noProof="0">
                <a:ln>
                  <a:noFill/>
                </a:ln>
                <a:solidFill>
                  <a:srgbClr val="FFFFFF"/>
                </a:solidFill>
                <a:effectLst/>
                <a:uLnTx/>
                <a:uFillTx/>
                <a:latin typeface="Arial"/>
                <a:ea typeface="+mn-ea"/>
                <a:cs typeface="+mn-cs"/>
                <a:sym typeface="Arial"/>
              </a:rPr>
              <a:t> </a:t>
            </a:r>
            <a:endParaRPr kumimoji="0" sz="1000" b="1"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5" name="Google Shape;259;p42">
            <a:extLst>
              <a:ext uri="{FF2B5EF4-FFF2-40B4-BE49-F238E27FC236}">
                <a16:creationId xmlns:a16="http://schemas.microsoft.com/office/drawing/2014/main" id="{73F3FB77-2965-4862-8139-F494DE4085C8}"/>
              </a:ext>
            </a:extLst>
          </p:cNvPr>
          <p:cNvSpPr/>
          <p:nvPr/>
        </p:nvSpPr>
        <p:spPr>
          <a:xfrm>
            <a:off x="4334881" y="3933702"/>
            <a:ext cx="2192016" cy="167027"/>
          </a:xfrm>
          <a:prstGeom prst="rect">
            <a:avLst/>
          </a:prstGeom>
          <a:solidFill>
            <a:srgbClr val="F2CE88">
              <a:lumMod val="40000"/>
              <a:lumOff val="60000"/>
            </a:srgbClr>
          </a:solidFill>
          <a:ln>
            <a:noFill/>
          </a:ln>
        </p:spPr>
        <p:txBody>
          <a:bodyPr spcFirstLastPara="1" wrap="square" lIns="34783" tIns="34783" rIns="34783" bIns="34783"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r>
              <a:rPr kumimoji="0" lang="fr" sz="826" b="1" i="0" u="none" strike="noStrike" kern="0" cap="none" spc="0" normalizeH="0" baseline="0" noProof="0">
                <a:ln>
                  <a:noFill/>
                </a:ln>
                <a:solidFill>
                  <a:srgbClr val="F2CE88">
                    <a:lumMod val="50000"/>
                  </a:srgbClr>
                </a:solidFill>
                <a:effectLst/>
                <a:uLnTx/>
                <a:uFillTx/>
                <a:latin typeface="Arial"/>
                <a:cs typeface="Arial"/>
                <a:sym typeface="Arial"/>
              </a:rPr>
              <a:t>Inscription Oney </a:t>
            </a:r>
            <a:r>
              <a:rPr kumimoji="0" lang="fr" sz="700" b="1" i="0" u="none" strike="noStrike" kern="0" cap="none" spc="0" normalizeH="0" baseline="0" noProof="0">
                <a:ln>
                  <a:noFill/>
                </a:ln>
                <a:solidFill>
                  <a:srgbClr val="F2CE88">
                    <a:lumMod val="50000"/>
                  </a:srgbClr>
                </a:solidFill>
                <a:effectLst/>
                <a:uLnTx/>
                <a:uFillTx/>
                <a:latin typeface="Arial"/>
                <a:cs typeface="Arial"/>
                <a:sym typeface="Arial"/>
              </a:rPr>
              <a:t>(invisible pour le marchand)</a:t>
            </a:r>
            <a:endParaRPr kumimoji="0" sz="1016" b="1" i="0" u="none" strike="noStrike" kern="0" cap="none" spc="0" normalizeH="0" baseline="0" noProof="0">
              <a:ln>
                <a:noFill/>
              </a:ln>
              <a:solidFill>
                <a:srgbClr val="F2CE88">
                  <a:lumMod val="50000"/>
                </a:srgbClr>
              </a:solidFill>
              <a:effectLst/>
              <a:uLnTx/>
              <a:uFillTx/>
              <a:latin typeface="Arial"/>
              <a:cs typeface="Arial"/>
              <a:sym typeface="Arial"/>
            </a:endParaRPr>
          </a:p>
        </p:txBody>
      </p:sp>
      <p:sp>
        <p:nvSpPr>
          <p:cNvPr id="56" name="Google Shape;540;p47">
            <a:extLst>
              <a:ext uri="{FF2B5EF4-FFF2-40B4-BE49-F238E27FC236}">
                <a16:creationId xmlns:a16="http://schemas.microsoft.com/office/drawing/2014/main" id="{BFC110E2-7D3C-451B-9258-BA9EA3388782}"/>
              </a:ext>
            </a:extLst>
          </p:cNvPr>
          <p:cNvSpPr/>
          <p:nvPr/>
        </p:nvSpPr>
        <p:spPr>
          <a:xfrm>
            <a:off x="9302115" y="1829375"/>
            <a:ext cx="1024391" cy="1325033"/>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ysClr val="windowText" lastClr="000000"/>
                </a:solidFill>
                <a:effectLst/>
                <a:uLnTx/>
                <a:uFillTx/>
                <a:latin typeface="Arial"/>
                <a:ea typeface="Arial"/>
                <a:cs typeface="Arial"/>
                <a:sym typeface="Arial"/>
              </a:rPr>
              <a:t>Le commercial qualifie le besoin du client</a:t>
            </a:r>
            <a:endParaRPr kumimoji="0" sz="2000" b="0" i="0" u="none" strike="noStrike" kern="0" cap="none" spc="0" normalizeH="0" baseline="0" noProof="0">
              <a:ln>
                <a:noFill/>
              </a:ln>
              <a:solidFill>
                <a:sysClr val="windowText" lastClr="000000"/>
              </a:solidFill>
              <a:effectLst/>
              <a:uLnTx/>
              <a:uFillTx/>
              <a:latin typeface="Arial"/>
              <a:ea typeface="+mn-ea"/>
              <a:cs typeface="+mn-cs"/>
              <a:sym typeface="Arial"/>
            </a:endParaRPr>
          </a:p>
        </p:txBody>
      </p:sp>
      <p:sp>
        <p:nvSpPr>
          <p:cNvPr id="57" name="Google Shape;544;p47">
            <a:extLst>
              <a:ext uri="{FF2B5EF4-FFF2-40B4-BE49-F238E27FC236}">
                <a16:creationId xmlns:a16="http://schemas.microsoft.com/office/drawing/2014/main" id="{FAA77B2B-9933-42D0-9EE2-715E6E327F2A}"/>
              </a:ext>
            </a:extLst>
          </p:cNvPr>
          <p:cNvSpPr/>
          <p:nvPr/>
        </p:nvSpPr>
        <p:spPr>
          <a:xfrm>
            <a:off x="10415481" y="1829376"/>
            <a:ext cx="1024391" cy="1325032"/>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ysClr val="windowText" lastClr="000000"/>
                </a:solidFill>
                <a:effectLst/>
                <a:uLnTx/>
                <a:uFillTx/>
                <a:latin typeface="Arial"/>
                <a:ea typeface="+mn-ea"/>
                <a:cs typeface="+mn-cs"/>
                <a:sym typeface="Arial"/>
              </a:rPr>
              <a:t>Le commercial fait une offre au client</a:t>
            </a:r>
            <a:endParaRPr kumimoji="0" sz="1000" b="0" i="0" u="none" strike="noStrike" kern="0" cap="none" spc="0" normalizeH="0" baseline="0" noProof="0">
              <a:ln>
                <a:noFill/>
              </a:ln>
              <a:solidFill>
                <a:sysClr val="windowText" lastClr="000000"/>
              </a:solidFill>
              <a:effectLst/>
              <a:uLnTx/>
              <a:uFillTx/>
              <a:latin typeface="Arial"/>
              <a:ea typeface="+mn-ea"/>
              <a:cs typeface="+mn-cs"/>
              <a:sym typeface="Arial"/>
            </a:endParaRPr>
          </a:p>
        </p:txBody>
      </p:sp>
      <p:sp>
        <p:nvSpPr>
          <p:cNvPr id="58" name="Google Shape;572;p47">
            <a:extLst>
              <a:ext uri="{FF2B5EF4-FFF2-40B4-BE49-F238E27FC236}">
                <a16:creationId xmlns:a16="http://schemas.microsoft.com/office/drawing/2014/main" id="{7A6CCB57-A33D-4783-9BCE-B8CED344DEB9}"/>
              </a:ext>
            </a:extLst>
          </p:cNvPr>
          <p:cNvSpPr/>
          <p:nvPr/>
        </p:nvSpPr>
        <p:spPr>
          <a:xfrm>
            <a:off x="9305675" y="1481092"/>
            <a:ext cx="1033779" cy="289043"/>
          </a:xfrm>
          <a:prstGeom prst="rect">
            <a:avLst/>
          </a:prstGeom>
          <a:solidFill>
            <a:srgbClr val="00AB79"/>
          </a:solidFill>
          <a:ln>
            <a:noFill/>
          </a:ln>
          <a:effectLst/>
        </p:spPr>
        <p:txBody>
          <a:bodyPr spcFirstLastPara="1" wrap="square" lIns="36000" tIns="36000" rIns="36000" bIns="360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900" b="1" i="0" u="none" strike="noStrike" kern="0" cap="none" spc="0" normalizeH="0" baseline="0" noProof="0">
                <a:ln>
                  <a:noFill/>
                </a:ln>
                <a:solidFill>
                  <a:srgbClr val="FFFFFF"/>
                </a:solidFill>
                <a:effectLst/>
                <a:uLnTx/>
                <a:uFillTx/>
                <a:latin typeface="Arial"/>
                <a:ea typeface="+mn-ea"/>
                <a:cs typeface="Arial"/>
                <a:sym typeface="Arial"/>
              </a:rPr>
              <a:t>Qualification</a:t>
            </a:r>
            <a:endParaRPr kumimoji="0" sz="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59" name="Google Shape;574;p47">
            <a:extLst>
              <a:ext uri="{FF2B5EF4-FFF2-40B4-BE49-F238E27FC236}">
                <a16:creationId xmlns:a16="http://schemas.microsoft.com/office/drawing/2014/main" id="{9BE10CED-8304-44DD-9F23-78D0AA4DBBC1}"/>
              </a:ext>
            </a:extLst>
          </p:cNvPr>
          <p:cNvSpPr/>
          <p:nvPr/>
        </p:nvSpPr>
        <p:spPr>
          <a:xfrm>
            <a:off x="10406093" y="1478163"/>
            <a:ext cx="1033779" cy="291972"/>
          </a:xfrm>
          <a:prstGeom prst="rect">
            <a:avLst/>
          </a:prstGeom>
          <a:solidFill>
            <a:srgbClr val="00AB79"/>
          </a:solidFill>
          <a:ln>
            <a:noFill/>
          </a:ln>
          <a:effectLst/>
        </p:spPr>
        <p:txBody>
          <a:bodyPr spcFirstLastPara="1" wrap="square" lIns="36000" tIns="36000" rIns="36000" bIns="360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900" b="1" i="0" u="none" strike="noStrike" kern="0" cap="none" spc="0" normalizeH="0" baseline="0" noProof="0" err="1">
                <a:ln>
                  <a:noFill/>
                </a:ln>
                <a:solidFill>
                  <a:srgbClr val="FFFFFF"/>
                </a:solidFill>
                <a:effectLst/>
                <a:uLnTx/>
                <a:uFillTx/>
                <a:latin typeface="Arial"/>
                <a:ea typeface="+mn-ea"/>
                <a:cs typeface="+mn-cs"/>
                <a:sym typeface="Arial"/>
              </a:rPr>
              <a:t>Negociation</a:t>
            </a:r>
            <a:endParaRPr kumimoji="0" sz="900" b="1"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0" name="Google Shape;577;p47">
            <a:extLst>
              <a:ext uri="{FF2B5EF4-FFF2-40B4-BE49-F238E27FC236}">
                <a16:creationId xmlns:a16="http://schemas.microsoft.com/office/drawing/2014/main" id="{6E6EC2FF-162A-4C0D-855C-F3805DD1F250}"/>
              </a:ext>
            </a:extLst>
          </p:cNvPr>
          <p:cNvSpPr/>
          <p:nvPr/>
        </p:nvSpPr>
        <p:spPr>
          <a:xfrm>
            <a:off x="1392468" y="1823621"/>
            <a:ext cx="1037501" cy="1354982"/>
          </a:xfrm>
          <a:prstGeom prst="rect">
            <a:avLst/>
          </a:prstGeom>
          <a:solidFill>
            <a:srgbClr val="7030A0">
              <a:alpha val="50000"/>
            </a:srgbClr>
          </a:solidFill>
          <a:ln>
            <a:noFill/>
          </a:ln>
        </p:spPr>
        <p:txBody>
          <a:bodyPr spcFirstLastPara="1" wrap="square" lIns="36000" tIns="36000" rIns="36000" bIns="36000" anchor="ctr" anchorCtr="0">
            <a:noAutofit/>
          </a:bodyPr>
          <a:lstStyle/>
          <a:p>
            <a:pPr algn="ctr">
              <a:buClr>
                <a:srgbClr val="000000"/>
              </a:buClr>
              <a:buFont typeface="Arial"/>
              <a:buNone/>
              <a:defRPr/>
            </a:pPr>
            <a:r>
              <a:rPr lang="fr-FR" sz="1000" kern="0">
                <a:solidFill>
                  <a:srgbClr val="FFFFFF"/>
                </a:solidFill>
                <a:latin typeface="Arial"/>
                <a:cs typeface="Arial"/>
                <a:sym typeface="Arial"/>
              </a:rPr>
              <a:t>Le</a:t>
            </a:r>
            <a:r>
              <a:rPr lang="fr-FR" sz="1000" kern="0">
                <a:solidFill>
                  <a:srgbClr val="FFFFFF"/>
                </a:solidFill>
                <a:latin typeface="Arial"/>
                <a:ea typeface="Arial"/>
                <a:cs typeface="Arial"/>
                <a:sym typeface="Arial"/>
              </a:rPr>
              <a:t> conseiller bancaire transmet un lead e-commerce via </a:t>
            </a:r>
            <a:r>
              <a:rPr lang="fr-FR" sz="1000" kern="0" err="1">
                <a:solidFill>
                  <a:srgbClr val="FFFFFF"/>
                </a:solidFill>
                <a:latin typeface="Arial"/>
                <a:ea typeface="Arial"/>
                <a:cs typeface="Arial"/>
                <a:sym typeface="Arial"/>
              </a:rPr>
              <a:t>MonExpert</a:t>
            </a:r>
            <a:endParaRPr sz="1050" kern="0">
              <a:solidFill>
                <a:srgbClr val="FFFFFF"/>
              </a:solidFill>
              <a:latin typeface="Arial"/>
              <a:ea typeface="Arial"/>
              <a:cs typeface="Arial"/>
              <a:sym typeface="Arial"/>
            </a:endParaRPr>
          </a:p>
        </p:txBody>
      </p:sp>
      <p:sp>
        <p:nvSpPr>
          <p:cNvPr id="61" name="Google Shape;578;p47">
            <a:extLst>
              <a:ext uri="{FF2B5EF4-FFF2-40B4-BE49-F238E27FC236}">
                <a16:creationId xmlns:a16="http://schemas.microsoft.com/office/drawing/2014/main" id="{EA0EDB6A-2E66-40D7-9F64-948E9AE40FCE}"/>
              </a:ext>
            </a:extLst>
          </p:cNvPr>
          <p:cNvSpPr/>
          <p:nvPr/>
        </p:nvSpPr>
        <p:spPr>
          <a:xfrm>
            <a:off x="4852634" y="1833899"/>
            <a:ext cx="1277997" cy="1325035"/>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rgbClr val="000000"/>
                </a:solidFill>
                <a:effectLst/>
                <a:uLnTx/>
                <a:uFillTx/>
                <a:latin typeface="Arial"/>
                <a:ea typeface="Arial"/>
                <a:cs typeface="Arial"/>
                <a:sym typeface="Arial"/>
              </a:rPr>
              <a:t>Le commercial appelle le client et le met en séquence en cas de non réponse en lui envoyant un premier email pour lui permettre de prendre rendez-vous</a:t>
            </a:r>
            <a:endParaRPr kumimoji="0" sz="10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62" name="Google Shape;581;p47">
            <a:extLst>
              <a:ext uri="{FF2B5EF4-FFF2-40B4-BE49-F238E27FC236}">
                <a16:creationId xmlns:a16="http://schemas.microsoft.com/office/drawing/2014/main" id="{38D42EF1-EDF9-4FF7-9641-70166D5F1FF9}"/>
              </a:ext>
            </a:extLst>
          </p:cNvPr>
          <p:cNvSpPr/>
          <p:nvPr/>
        </p:nvSpPr>
        <p:spPr>
          <a:xfrm>
            <a:off x="7687297" y="1829376"/>
            <a:ext cx="1525844" cy="1325034"/>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rgbClr val="000000"/>
                </a:solidFill>
                <a:effectLst/>
                <a:uLnTx/>
                <a:uFillTx/>
                <a:latin typeface="Arial"/>
                <a:ea typeface="+mn-ea"/>
                <a:cs typeface="+mn-cs"/>
                <a:sym typeface="Arial"/>
              </a:rPr>
              <a:t>Le commercial tente de joindre le client et laisse un message vocal si le client ne répond pas. Sinon, prise de RDV et envoie d’un sms de confirmation</a:t>
            </a:r>
            <a:endParaRPr kumimoji="0" sz="10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63" name="Google Shape;605;p47">
            <a:extLst>
              <a:ext uri="{FF2B5EF4-FFF2-40B4-BE49-F238E27FC236}">
                <a16:creationId xmlns:a16="http://schemas.microsoft.com/office/drawing/2014/main" id="{B50AAE44-CFA6-49C1-8D17-EBF11F43C51E}"/>
              </a:ext>
            </a:extLst>
          </p:cNvPr>
          <p:cNvSpPr/>
          <p:nvPr/>
        </p:nvSpPr>
        <p:spPr>
          <a:xfrm>
            <a:off x="2535477" y="1481092"/>
            <a:ext cx="6677663" cy="278517"/>
          </a:xfrm>
          <a:prstGeom prst="rect">
            <a:avLst/>
          </a:prstGeom>
          <a:solidFill>
            <a:srgbClr val="00AB79"/>
          </a:solidFill>
          <a:ln>
            <a:noFill/>
          </a:ln>
          <a:effectLst/>
        </p:spPr>
        <p:txBody>
          <a:bodyPr spcFirstLastPara="1" wrap="square" lIns="36000" tIns="36000" rIns="36000" bIns="360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r-FR" sz="900" b="1" i="0" u="none" strike="noStrike" kern="0" cap="none" spc="0" normalizeH="0" baseline="0" noProof="0">
                <a:ln>
                  <a:noFill/>
                </a:ln>
                <a:solidFill>
                  <a:srgbClr val="FFFFFF"/>
                </a:solidFill>
                <a:effectLst/>
                <a:uLnTx/>
                <a:uFillTx/>
                <a:latin typeface="Arial"/>
                <a:ea typeface="Arial"/>
                <a:cs typeface="Arial"/>
                <a:sym typeface="Arial"/>
              </a:rPr>
              <a:t>Prise de rendez-vous</a:t>
            </a:r>
            <a:endParaRPr kumimoji="0" sz="1000" b="1"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64" name="Google Shape;611;p47">
            <a:extLst>
              <a:ext uri="{FF2B5EF4-FFF2-40B4-BE49-F238E27FC236}">
                <a16:creationId xmlns:a16="http://schemas.microsoft.com/office/drawing/2014/main" id="{2908E320-D156-4455-86D1-DCA7E94D56F5}"/>
              </a:ext>
            </a:extLst>
          </p:cNvPr>
          <p:cNvSpPr/>
          <p:nvPr/>
        </p:nvSpPr>
        <p:spPr>
          <a:xfrm>
            <a:off x="3396357" y="1832971"/>
            <a:ext cx="1367303" cy="1325035"/>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rgbClr val="000000"/>
                </a:solidFill>
                <a:effectLst/>
                <a:uLnTx/>
                <a:uFillTx/>
                <a:latin typeface="Arial"/>
                <a:ea typeface="Arial"/>
                <a:cs typeface="Arial"/>
                <a:sym typeface="Arial"/>
              </a:rPr>
              <a:t>Le commercial envoie un SMS au client lui indiquant qu’il fait suite à la demande de mise en relation par son conseiller et qu’il tentera de le joindre d’ici le lendemain</a:t>
            </a:r>
            <a:endParaRPr kumimoji="0" sz="105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5" name="Google Shape;613;p47">
            <a:extLst>
              <a:ext uri="{FF2B5EF4-FFF2-40B4-BE49-F238E27FC236}">
                <a16:creationId xmlns:a16="http://schemas.microsoft.com/office/drawing/2014/main" id="{B4BA078B-4ABA-4D0D-B17E-ADC87D3087CA}"/>
              </a:ext>
            </a:extLst>
          </p:cNvPr>
          <p:cNvSpPr/>
          <p:nvPr/>
        </p:nvSpPr>
        <p:spPr>
          <a:xfrm>
            <a:off x="6219605" y="1832682"/>
            <a:ext cx="1378718" cy="1315626"/>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rgbClr val="000000"/>
                </a:solidFill>
                <a:effectLst/>
                <a:uLnTx/>
                <a:uFillTx/>
                <a:latin typeface="Arial"/>
                <a:ea typeface="Arial"/>
                <a:cs typeface="Arial"/>
                <a:sym typeface="Arial"/>
              </a:rPr>
              <a:t>Le commercial envoie un SMS indiquant qu’il fait suite à la demande de mise en relation par son conseiller et qu’il tentera de le joindre le lendemain</a:t>
            </a:r>
            <a:endParaRPr kumimoji="0" sz="20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66" name="Google Shape;627;p47">
            <a:extLst>
              <a:ext uri="{FF2B5EF4-FFF2-40B4-BE49-F238E27FC236}">
                <a16:creationId xmlns:a16="http://schemas.microsoft.com/office/drawing/2014/main" id="{3CC2B0AC-09AF-4D19-A47F-3A22ED80DE6B}"/>
              </a:ext>
            </a:extLst>
          </p:cNvPr>
          <p:cNvSpPr/>
          <p:nvPr/>
        </p:nvSpPr>
        <p:spPr>
          <a:xfrm>
            <a:off x="2532607" y="1845551"/>
            <a:ext cx="774776" cy="1325035"/>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rgbClr val="000000"/>
                </a:solidFill>
                <a:effectLst/>
                <a:uLnTx/>
                <a:uFillTx/>
                <a:latin typeface="Arial"/>
                <a:ea typeface="Arial"/>
                <a:cs typeface="Arial"/>
                <a:sym typeface="Arial"/>
              </a:rPr>
              <a:t>Attribution du lead par le manager à un commercial</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fr-FR" sz="1000" kern="0">
                <a:solidFill>
                  <a:srgbClr val="000000"/>
                </a:solidFill>
                <a:latin typeface="Arial"/>
                <a:ea typeface="Arial"/>
                <a:cs typeface="Arial"/>
                <a:sym typeface="Arial"/>
              </a:rPr>
              <a:t>Payplug</a:t>
            </a:r>
            <a:endParaRPr kumimoji="0" sz="105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67" name="Google Shape;458;p42">
            <a:extLst>
              <a:ext uri="{FF2B5EF4-FFF2-40B4-BE49-F238E27FC236}">
                <a16:creationId xmlns:a16="http://schemas.microsoft.com/office/drawing/2014/main" id="{03FA167B-87D2-4F39-A83A-89C6D95991C2}"/>
              </a:ext>
            </a:extLst>
          </p:cNvPr>
          <p:cNvPicPr preferRelativeResize="0"/>
          <p:nvPr/>
        </p:nvPicPr>
        <p:blipFill>
          <a:blip r:embed="rId3">
            <a:alphaModFix/>
          </a:blip>
          <a:stretch>
            <a:fillRect/>
          </a:stretch>
        </p:blipFill>
        <p:spPr>
          <a:xfrm rot="2878443">
            <a:off x="597104" y="1193997"/>
            <a:ext cx="572864" cy="435484"/>
          </a:xfrm>
          <a:prstGeom prst="rect">
            <a:avLst/>
          </a:prstGeom>
          <a:noFill/>
          <a:ln>
            <a:noFill/>
          </a:ln>
        </p:spPr>
      </p:pic>
      <p:sp>
        <p:nvSpPr>
          <p:cNvPr id="68" name="Google Shape;627;p47">
            <a:extLst>
              <a:ext uri="{FF2B5EF4-FFF2-40B4-BE49-F238E27FC236}">
                <a16:creationId xmlns:a16="http://schemas.microsoft.com/office/drawing/2014/main" id="{3431059E-A6B1-4E41-AF8E-87456D636F47}"/>
              </a:ext>
            </a:extLst>
          </p:cNvPr>
          <p:cNvSpPr/>
          <p:nvPr/>
        </p:nvSpPr>
        <p:spPr>
          <a:xfrm>
            <a:off x="1985005" y="4119019"/>
            <a:ext cx="1099763" cy="1325029"/>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rgbClr val="000000"/>
                </a:solidFill>
                <a:effectLst/>
                <a:uLnTx/>
                <a:uFillTx/>
                <a:latin typeface="Arial"/>
                <a:ea typeface="+mn-ea"/>
                <a:cs typeface="Arial"/>
                <a:sym typeface="Arial"/>
              </a:rPr>
              <a:t>Le client s’inscrit sur le site </a:t>
            </a:r>
            <a:r>
              <a:rPr kumimoji="0" lang="fr-FR" sz="1000" b="0" i="0" u="none" strike="noStrike" kern="0" cap="none" spc="0" normalizeH="0" baseline="0" noProof="0" err="1">
                <a:ln>
                  <a:noFill/>
                </a:ln>
                <a:solidFill>
                  <a:srgbClr val="000000"/>
                </a:solidFill>
                <a:effectLst/>
                <a:uLnTx/>
                <a:uFillTx/>
                <a:latin typeface="Arial"/>
                <a:ea typeface="+mn-ea"/>
                <a:cs typeface="Arial"/>
                <a:sym typeface="Arial"/>
              </a:rPr>
              <a:t>PayPlug</a:t>
            </a:r>
            <a:r>
              <a:rPr kumimoji="0" lang="fr-FR" sz="1000" b="0" i="0" u="none" strike="noStrike" kern="0" cap="none" spc="0" normalizeH="0" baseline="0" noProof="0">
                <a:ln>
                  <a:noFill/>
                </a:ln>
                <a:solidFill>
                  <a:srgbClr val="000000"/>
                </a:solidFill>
                <a:effectLst/>
                <a:uLnTx/>
                <a:uFillTx/>
                <a:latin typeface="Arial"/>
                <a:ea typeface="+mn-ea"/>
                <a:cs typeface="Arial"/>
                <a:sym typeface="Arial"/>
              </a:rPr>
              <a:t>, accepte l’offre et réalise son KYC</a:t>
            </a:r>
          </a:p>
        </p:txBody>
      </p:sp>
      <p:sp>
        <p:nvSpPr>
          <p:cNvPr id="69" name="Google Shape;627;p47">
            <a:extLst>
              <a:ext uri="{FF2B5EF4-FFF2-40B4-BE49-F238E27FC236}">
                <a16:creationId xmlns:a16="http://schemas.microsoft.com/office/drawing/2014/main" id="{FA277A8E-F3A4-4F9A-89B9-12791564EDEE}"/>
              </a:ext>
            </a:extLst>
          </p:cNvPr>
          <p:cNvSpPr/>
          <p:nvPr/>
        </p:nvSpPr>
        <p:spPr>
          <a:xfrm>
            <a:off x="3207753" y="4119018"/>
            <a:ext cx="1024391" cy="1325030"/>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rgbClr val="000000"/>
                </a:solidFill>
                <a:effectLst/>
                <a:uLnTx/>
                <a:uFillTx/>
                <a:latin typeface="Arial"/>
                <a:ea typeface="+mn-ea"/>
                <a:cs typeface="Arial"/>
                <a:sym typeface="Arial"/>
              </a:rPr>
              <a:t>Le service Risque analyse les informations et documents pour validation du KYC</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0" name="Google Shape;627;p47">
            <a:extLst>
              <a:ext uri="{FF2B5EF4-FFF2-40B4-BE49-F238E27FC236}">
                <a16:creationId xmlns:a16="http://schemas.microsoft.com/office/drawing/2014/main" id="{94BB8356-FC86-4879-A23F-B4C5468F270A}"/>
              </a:ext>
            </a:extLst>
          </p:cNvPr>
          <p:cNvSpPr/>
          <p:nvPr/>
        </p:nvSpPr>
        <p:spPr>
          <a:xfrm>
            <a:off x="4355129" y="4119018"/>
            <a:ext cx="1024391" cy="1325031"/>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rgbClr val="000000"/>
                </a:solidFill>
                <a:effectLst/>
                <a:uLnTx/>
                <a:uFillTx/>
                <a:latin typeface="Arial"/>
                <a:ea typeface="Arial"/>
                <a:cs typeface="Arial"/>
                <a:sym typeface="Arial"/>
              </a:rPr>
              <a:t>Oney analyse et valide le dossier du client</a:t>
            </a:r>
            <a:endParaRPr kumimoji="0" sz="1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1" name="Google Shape;627;p47">
            <a:extLst>
              <a:ext uri="{FF2B5EF4-FFF2-40B4-BE49-F238E27FC236}">
                <a16:creationId xmlns:a16="http://schemas.microsoft.com/office/drawing/2014/main" id="{D3A612DA-7AA8-4AFB-9CD9-8A63F997A222}"/>
              </a:ext>
            </a:extLst>
          </p:cNvPr>
          <p:cNvSpPr/>
          <p:nvPr/>
        </p:nvSpPr>
        <p:spPr>
          <a:xfrm>
            <a:off x="5502505" y="4119018"/>
            <a:ext cx="1024391" cy="1325031"/>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rgbClr val="000000"/>
                </a:solidFill>
                <a:effectLst/>
                <a:uLnTx/>
                <a:uFillTx/>
                <a:latin typeface="Arial"/>
                <a:ea typeface="Arial"/>
                <a:cs typeface="Arial"/>
                <a:sym typeface="Arial"/>
              </a:rPr>
              <a:t>Oney accepte le dossier et configure le compte</a:t>
            </a:r>
            <a:endParaRPr kumimoji="0" sz="1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2" name="Google Shape;627;p47">
            <a:extLst>
              <a:ext uri="{FF2B5EF4-FFF2-40B4-BE49-F238E27FC236}">
                <a16:creationId xmlns:a16="http://schemas.microsoft.com/office/drawing/2014/main" id="{AD259EA3-F6EB-465D-88A7-498E270A6E06}"/>
              </a:ext>
            </a:extLst>
          </p:cNvPr>
          <p:cNvSpPr/>
          <p:nvPr/>
        </p:nvSpPr>
        <p:spPr>
          <a:xfrm>
            <a:off x="6649882" y="4119017"/>
            <a:ext cx="1024391" cy="1325032"/>
          </a:xfrm>
          <a:prstGeom prst="rect">
            <a:avLst/>
          </a:prstGeom>
          <a:solidFill>
            <a:srgbClr val="FFFFFF"/>
          </a:solidFill>
          <a:ln w="25400" cap="flat" cmpd="sng" algn="ctr">
            <a:solidFill>
              <a:srgbClr val="00AB79"/>
            </a:solidFill>
            <a:prstDash val="solid"/>
          </a:ln>
          <a:effectLst/>
        </p:spPr>
        <p:txBody>
          <a:bodyPr spcFirstLastPara="1" wrap="square" lIns="36000" tIns="36000" rIns="3600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0" i="0" u="none" strike="noStrike" kern="0" cap="none" spc="0" normalizeH="0" baseline="0" noProof="0">
                <a:ln>
                  <a:noFill/>
                </a:ln>
                <a:solidFill>
                  <a:srgbClr val="000000"/>
                </a:solidFill>
                <a:effectLst/>
                <a:uLnTx/>
                <a:uFillTx/>
                <a:latin typeface="Arial"/>
                <a:ea typeface="Arial"/>
                <a:cs typeface="Arial"/>
                <a:sym typeface="Arial"/>
              </a:rPr>
              <a:t>Le marchand peut réaliser sa première transaction </a:t>
            </a:r>
            <a:endParaRPr kumimoji="0" sz="1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3" name="Google Shape;579;p47">
            <a:extLst>
              <a:ext uri="{FF2B5EF4-FFF2-40B4-BE49-F238E27FC236}">
                <a16:creationId xmlns:a16="http://schemas.microsoft.com/office/drawing/2014/main" id="{9E9E5590-DCCB-48F5-BD7F-B9E50601E51B}"/>
              </a:ext>
            </a:extLst>
          </p:cNvPr>
          <p:cNvSpPr/>
          <p:nvPr/>
        </p:nvSpPr>
        <p:spPr>
          <a:xfrm>
            <a:off x="1392468" y="3221381"/>
            <a:ext cx="1914915" cy="236086"/>
          </a:xfrm>
          <a:prstGeom prst="rect">
            <a:avLst/>
          </a:prstGeom>
          <a:noFill/>
          <a:ln>
            <a:noFill/>
          </a:ln>
        </p:spPr>
        <p:txBody>
          <a:bodyPr spcFirstLastPara="1" wrap="square" lIns="0" tIns="36000" rIns="0" bIns="36000" anchor="t" anchorCtr="0">
            <a:noAutofit/>
          </a:bodyPr>
          <a:lstStyle/>
          <a:p>
            <a:pPr marL="85725" indent="-85725">
              <a:buClr>
                <a:srgbClr val="000000"/>
              </a:buClr>
              <a:buSzPts val="700"/>
              <a:buFont typeface="Arial"/>
              <a:buChar char="•"/>
              <a:defRPr/>
            </a:pPr>
            <a:r>
              <a:rPr lang="fr-FR" sz="700" kern="0">
                <a:solidFill>
                  <a:srgbClr val="7030A0"/>
                </a:solidFill>
                <a:latin typeface="Arial"/>
                <a:ea typeface="Arial"/>
                <a:cs typeface="Arial"/>
                <a:sym typeface="Arial"/>
              </a:rPr>
              <a:t>A traiter PP (PP = PayPlug) </a:t>
            </a:r>
          </a:p>
        </p:txBody>
      </p:sp>
      <p:sp>
        <p:nvSpPr>
          <p:cNvPr id="74" name="Google Shape;378;p44">
            <a:extLst>
              <a:ext uri="{FF2B5EF4-FFF2-40B4-BE49-F238E27FC236}">
                <a16:creationId xmlns:a16="http://schemas.microsoft.com/office/drawing/2014/main" id="{44A1182D-96BB-4A69-8F86-B8CD1E2805BA}"/>
              </a:ext>
            </a:extLst>
          </p:cNvPr>
          <p:cNvSpPr/>
          <p:nvPr/>
        </p:nvSpPr>
        <p:spPr>
          <a:xfrm>
            <a:off x="637015" y="3203515"/>
            <a:ext cx="666479" cy="484877"/>
          </a:xfrm>
          <a:prstGeom prst="rect">
            <a:avLst/>
          </a:prstGeom>
          <a:solidFill>
            <a:srgbClr val="E7E6E6"/>
          </a:solidFill>
          <a:ln>
            <a:noFill/>
          </a:ln>
        </p:spPr>
        <p:txBody>
          <a:bodyPr spcFirstLastPara="1" wrap="square" lIns="0" tIns="48211" rIns="0" bIns="48211"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000" b="1" i="0" u="none" strike="noStrike" kern="0" cap="none" spc="0" normalizeH="0" baseline="0" noProof="0">
                <a:ln>
                  <a:noFill/>
                </a:ln>
                <a:solidFill>
                  <a:srgbClr val="000000"/>
                </a:solidFill>
                <a:effectLst/>
                <a:uLnTx/>
                <a:uFillTx/>
                <a:latin typeface="Arial"/>
                <a:cs typeface="Arial"/>
                <a:sym typeface="Arial"/>
              </a:rPr>
              <a:t>Statut du Lead dans monexpert</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580;p47">
            <a:extLst>
              <a:ext uri="{FF2B5EF4-FFF2-40B4-BE49-F238E27FC236}">
                <a16:creationId xmlns:a16="http://schemas.microsoft.com/office/drawing/2014/main" id="{1432B8FD-23DD-49C4-A586-283C91ABCBC8}"/>
              </a:ext>
            </a:extLst>
          </p:cNvPr>
          <p:cNvSpPr/>
          <p:nvPr/>
        </p:nvSpPr>
        <p:spPr>
          <a:xfrm>
            <a:off x="3396357" y="3221381"/>
            <a:ext cx="5816783" cy="236086"/>
          </a:xfrm>
          <a:prstGeom prst="rect">
            <a:avLst/>
          </a:prstGeom>
          <a:noFill/>
          <a:ln>
            <a:noFill/>
          </a:ln>
        </p:spPr>
        <p:txBody>
          <a:bodyPr spcFirstLastPara="1" wrap="square" lIns="0" tIns="36000" rIns="0" bIns="36000" anchor="t" anchorCtr="0">
            <a:noAutofit/>
          </a:bodyPr>
          <a:lstStyle/>
          <a:p>
            <a:pPr marL="85725" indent="-85725">
              <a:buClr>
                <a:srgbClr val="000000"/>
              </a:buClr>
              <a:buSzPts val="700"/>
              <a:buFont typeface="Arial"/>
              <a:buChar char="•"/>
              <a:defRPr/>
            </a:pPr>
            <a:r>
              <a:rPr lang="fr-FR" sz="700" kern="0">
                <a:solidFill>
                  <a:srgbClr val="7030A0"/>
                </a:solidFill>
                <a:latin typeface="Arial"/>
                <a:cs typeface="Arial"/>
                <a:sym typeface="Arial"/>
              </a:rPr>
              <a:t>PP - Prise en charge - Client contacté sans succès - Client à rappeler / mail adressé</a:t>
            </a:r>
          </a:p>
        </p:txBody>
      </p:sp>
      <p:sp>
        <p:nvSpPr>
          <p:cNvPr id="76" name="Google Shape;541;p47">
            <a:extLst>
              <a:ext uri="{FF2B5EF4-FFF2-40B4-BE49-F238E27FC236}">
                <a16:creationId xmlns:a16="http://schemas.microsoft.com/office/drawing/2014/main" id="{A26FBB45-13BD-469B-9D9E-C76DE3F03C44}"/>
              </a:ext>
            </a:extLst>
          </p:cNvPr>
          <p:cNvSpPr/>
          <p:nvPr/>
        </p:nvSpPr>
        <p:spPr>
          <a:xfrm>
            <a:off x="9345157" y="3213648"/>
            <a:ext cx="2061094" cy="573221"/>
          </a:xfrm>
          <a:prstGeom prst="rect">
            <a:avLst/>
          </a:prstGeom>
          <a:noFill/>
          <a:ln>
            <a:noFill/>
          </a:ln>
        </p:spPr>
        <p:txBody>
          <a:bodyPr spcFirstLastPara="1" wrap="square" lIns="0" tIns="36000" rIns="0" bIns="36000" anchor="t" anchorCtr="0">
            <a:noAutofit/>
          </a:bodyPr>
          <a:lstStyle/>
          <a:p>
            <a:pPr marL="85725" indent="-85725">
              <a:buClr>
                <a:srgbClr val="000000"/>
              </a:buClr>
              <a:buSzPts val="700"/>
              <a:buFont typeface="Arial"/>
              <a:buChar char="•"/>
              <a:defRPr/>
            </a:pPr>
            <a:r>
              <a:rPr lang="fr-FR" sz="700" kern="0">
                <a:solidFill>
                  <a:srgbClr val="7030A0"/>
                </a:solidFill>
                <a:latin typeface="Arial"/>
                <a:ea typeface="Arial"/>
                <a:cs typeface="Arial"/>
                <a:sym typeface="Arial"/>
              </a:rPr>
              <a:t>PP - Prise en charge – Diagnostic effectué – besoin d’un complément d’informations</a:t>
            </a:r>
            <a:endParaRPr sz="1400" kern="0">
              <a:solidFill>
                <a:srgbClr val="7030A0"/>
              </a:solidFill>
              <a:latin typeface="Arial"/>
              <a:cs typeface="Arial"/>
              <a:sym typeface="Arial"/>
            </a:endParaRPr>
          </a:p>
        </p:txBody>
      </p:sp>
      <p:sp>
        <p:nvSpPr>
          <p:cNvPr id="80" name="Google Shape;553;p47">
            <a:extLst>
              <a:ext uri="{FF2B5EF4-FFF2-40B4-BE49-F238E27FC236}">
                <a16:creationId xmlns:a16="http://schemas.microsoft.com/office/drawing/2014/main" id="{72E6C46E-0931-461C-B3AD-15D56423EAED}"/>
              </a:ext>
            </a:extLst>
          </p:cNvPr>
          <p:cNvSpPr/>
          <p:nvPr/>
        </p:nvSpPr>
        <p:spPr>
          <a:xfrm>
            <a:off x="1985004" y="5526380"/>
            <a:ext cx="1024391" cy="236086"/>
          </a:xfrm>
          <a:prstGeom prst="rect">
            <a:avLst/>
          </a:prstGeom>
          <a:noFill/>
          <a:ln>
            <a:noFill/>
          </a:ln>
        </p:spPr>
        <p:txBody>
          <a:bodyPr spcFirstLastPara="1" wrap="square" lIns="0" tIns="36000" rIns="0" bIns="36000" anchor="t" anchorCtr="0">
            <a:noAutofit/>
          </a:bodyPr>
          <a:lstStyle/>
          <a:p>
            <a:pPr marL="85725" indent="-85725">
              <a:buClr>
                <a:srgbClr val="000000"/>
              </a:buClr>
              <a:buSzPts val="700"/>
              <a:buFont typeface="Arial"/>
              <a:buChar char="•"/>
              <a:defRPr/>
            </a:pPr>
            <a:r>
              <a:rPr lang="fr-FR" sz="700" kern="0">
                <a:solidFill>
                  <a:srgbClr val="7030A0"/>
                </a:solidFill>
                <a:latin typeface="Arial"/>
                <a:ea typeface="Arial"/>
                <a:cs typeface="Arial"/>
                <a:sym typeface="Arial"/>
              </a:rPr>
              <a:t>PP – Contrat – Accepté </a:t>
            </a:r>
            <a:endParaRPr sz="1400" kern="0">
              <a:solidFill>
                <a:srgbClr val="7030A0"/>
              </a:solidFill>
              <a:latin typeface="Arial"/>
              <a:cs typeface="Arial"/>
              <a:sym typeface="Arial"/>
            </a:endParaRPr>
          </a:p>
        </p:txBody>
      </p:sp>
      <p:sp>
        <p:nvSpPr>
          <p:cNvPr id="82" name="Google Shape;550;p47">
            <a:extLst>
              <a:ext uri="{FF2B5EF4-FFF2-40B4-BE49-F238E27FC236}">
                <a16:creationId xmlns:a16="http://schemas.microsoft.com/office/drawing/2014/main" id="{965E06D7-5140-4666-858D-ED5BF1CA599C}"/>
              </a:ext>
            </a:extLst>
          </p:cNvPr>
          <p:cNvSpPr/>
          <p:nvPr/>
        </p:nvSpPr>
        <p:spPr>
          <a:xfrm>
            <a:off x="3244995" y="5517951"/>
            <a:ext cx="1006391" cy="264065"/>
          </a:xfrm>
          <a:prstGeom prst="rect">
            <a:avLst/>
          </a:prstGeom>
          <a:noFill/>
          <a:ln>
            <a:noFill/>
          </a:ln>
        </p:spPr>
        <p:txBody>
          <a:bodyPr spcFirstLastPara="1" wrap="square" lIns="0" tIns="36000" rIns="0" bIns="36000" anchor="t" anchorCtr="0">
            <a:noAutofit/>
          </a:bodyPr>
          <a:lstStyle/>
          <a:p>
            <a:pPr marL="85725" indent="-85725">
              <a:buClr>
                <a:srgbClr val="000000"/>
              </a:buClr>
              <a:buSzPts val="700"/>
              <a:buFont typeface="Arial"/>
              <a:buChar char="•"/>
              <a:defRPr/>
            </a:pPr>
            <a:r>
              <a:rPr lang="fr-FR" sz="700" kern="0">
                <a:solidFill>
                  <a:srgbClr val="7030A0"/>
                </a:solidFill>
                <a:latin typeface="Arial"/>
                <a:ea typeface="Arial"/>
                <a:cs typeface="Arial"/>
                <a:sym typeface="Arial"/>
              </a:rPr>
              <a:t>PP – Contrat – Mise en service</a:t>
            </a:r>
            <a:endParaRPr sz="800" kern="0">
              <a:solidFill>
                <a:srgbClr val="7030A0"/>
              </a:solidFill>
              <a:latin typeface="Arial"/>
              <a:ea typeface="Arial"/>
              <a:cs typeface="Arial"/>
              <a:sym typeface="Arial"/>
            </a:endParaRPr>
          </a:p>
        </p:txBody>
      </p:sp>
      <p:sp>
        <p:nvSpPr>
          <p:cNvPr id="84" name="Google Shape;556;p47">
            <a:extLst>
              <a:ext uri="{FF2B5EF4-FFF2-40B4-BE49-F238E27FC236}">
                <a16:creationId xmlns:a16="http://schemas.microsoft.com/office/drawing/2014/main" id="{C0E52DBB-5DE3-4BFD-AF9D-89721A26C094}"/>
              </a:ext>
            </a:extLst>
          </p:cNvPr>
          <p:cNvSpPr/>
          <p:nvPr/>
        </p:nvSpPr>
        <p:spPr>
          <a:xfrm>
            <a:off x="6688128" y="5478343"/>
            <a:ext cx="1006391" cy="613714"/>
          </a:xfrm>
          <a:prstGeom prst="rect">
            <a:avLst/>
          </a:prstGeom>
          <a:noFill/>
          <a:ln>
            <a:noFill/>
          </a:ln>
        </p:spPr>
        <p:txBody>
          <a:bodyPr spcFirstLastPara="1" wrap="square" lIns="0" tIns="36000" rIns="0" bIns="36000" anchor="t" anchorCtr="0">
            <a:noAutofit/>
          </a:bodyPr>
          <a:lstStyle/>
          <a:p>
            <a:pPr marL="85725" indent="-85725">
              <a:buClr>
                <a:srgbClr val="000000"/>
              </a:buClr>
              <a:buSzPts val="700"/>
              <a:buFont typeface="Arial"/>
              <a:buChar char="•"/>
              <a:defRPr/>
            </a:pPr>
            <a:r>
              <a:rPr lang="fr-FR" sz="700" kern="0">
                <a:solidFill>
                  <a:srgbClr val="7030A0"/>
                </a:solidFill>
                <a:latin typeface="Arial"/>
                <a:ea typeface="Arial"/>
                <a:cs typeface="Arial"/>
                <a:sym typeface="Arial"/>
              </a:rPr>
              <a:t>PP – Contrat - Mise en service – Flux activés</a:t>
            </a:r>
            <a:endParaRPr sz="800" kern="0">
              <a:solidFill>
                <a:srgbClr val="7030A0"/>
              </a:solidFill>
              <a:latin typeface="Arial"/>
              <a:ea typeface="Arial"/>
              <a:cs typeface="Arial"/>
              <a:sym typeface="Arial"/>
            </a:endParaRPr>
          </a:p>
        </p:txBody>
      </p:sp>
      <p:grpSp>
        <p:nvGrpSpPr>
          <p:cNvPr id="86" name="Groupe 85">
            <a:extLst>
              <a:ext uri="{FF2B5EF4-FFF2-40B4-BE49-F238E27FC236}">
                <a16:creationId xmlns:a16="http://schemas.microsoft.com/office/drawing/2014/main" id="{ADE804AC-FE70-435D-AA8D-B334709E94B6}"/>
              </a:ext>
            </a:extLst>
          </p:cNvPr>
          <p:cNvGrpSpPr/>
          <p:nvPr/>
        </p:nvGrpSpPr>
        <p:grpSpPr>
          <a:xfrm>
            <a:off x="1638546" y="4422605"/>
            <a:ext cx="204232" cy="612648"/>
            <a:chOff x="1638546" y="4395173"/>
            <a:chExt cx="204232" cy="612648"/>
          </a:xfrm>
        </p:grpSpPr>
        <p:sp>
          <p:nvSpPr>
            <p:cNvPr id="91" name="Triangle 122">
              <a:extLst>
                <a:ext uri="{FF2B5EF4-FFF2-40B4-BE49-F238E27FC236}">
                  <a16:creationId xmlns:a16="http://schemas.microsoft.com/office/drawing/2014/main" id="{0A0963AE-37B5-45C8-B5E3-E0DB6349D405}"/>
                </a:ext>
              </a:extLst>
            </p:cNvPr>
            <p:cNvSpPr/>
            <p:nvPr/>
          </p:nvSpPr>
          <p:spPr>
            <a:xfrm rot="5400000">
              <a:off x="1449578" y="4614621"/>
              <a:ext cx="612648" cy="173752"/>
            </a:xfrm>
            <a:prstGeom prst="triangle">
              <a:avLst/>
            </a:prstGeom>
            <a:solidFill>
              <a:srgbClr val="00AB7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cxnSp>
          <p:nvCxnSpPr>
            <p:cNvPr id="92" name="Connecteur droit 91">
              <a:extLst>
                <a:ext uri="{FF2B5EF4-FFF2-40B4-BE49-F238E27FC236}">
                  <a16:creationId xmlns:a16="http://schemas.microsoft.com/office/drawing/2014/main" id="{A50EE8D3-882E-45E6-A1F7-E9C461B899B6}"/>
                </a:ext>
              </a:extLst>
            </p:cNvPr>
            <p:cNvCxnSpPr>
              <a:cxnSpLocks/>
            </p:cNvCxnSpPr>
            <p:nvPr/>
          </p:nvCxnSpPr>
          <p:spPr>
            <a:xfrm>
              <a:off x="1650738" y="4395173"/>
              <a:ext cx="0" cy="612648"/>
            </a:xfrm>
            <a:prstGeom prst="line">
              <a:avLst/>
            </a:prstGeom>
            <a:noFill/>
            <a:ln w="9525" cap="flat" cmpd="sng" algn="ctr">
              <a:solidFill>
                <a:srgbClr val="00AB79">
                  <a:shade val="95000"/>
                  <a:satMod val="105000"/>
                </a:srgbClr>
              </a:solidFill>
              <a:prstDash val="solid"/>
            </a:ln>
            <a:effectLst/>
          </p:spPr>
        </p:cxnSp>
        <p:cxnSp>
          <p:nvCxnSpPr>
            <p:cNvPr id="93" name="Connecteur droit 92">
              <a:extLst>
                <a:ext uri="{FF2B5EF4-FFF2-40B4-BE49-F238E27FC236}">
                  <a16:creationId xmlns:a16="http://schemas.microsoft.com/office/drawing/2014/main" id="{7CDD98AC-4040-4B06-9880-A89FB9904593}"/>
                </a:ext>
              </a:extLst>
            </p:cNvPr>
            <p:cNvCxnSpPr>
              <a:cxnSpLocks/>
            </p:cNvCxnSpPr>
            <p:nvPr/>
          </p:nvCxnSpPr>
          <p:spPr>
            <a:xfrm>
              <a:off x="1638546" y="4395173"/>
              <a:ext cx="0" cy="612648"/>
            </a:xfrm>
            <a:prstGeom prst="line">
              <a:avLst/>
            </a:prstGeom>
            <a:noFill/>
            <a:ln w="9525" cap="flat" cmpd="sng" algn="ctr">
              <a:solidFill>
                <a:srgbClr val="00AB79">
                  <a:shade val="95000"/>
                  <a:satMod val="105000"/>
                </a:srgbClr>
              </a:solidFill>
              <a:prstDash val="solid"/>
            </a:ln>
            <a:effectLst/>
          </p:spPr>
        </p:cxnSp>
      </p:grpSp>
      <p:grpSp>
        <p:nvGrpSpPr>
          <p:cNvPr id="94" name="Groupe 93">
            <a:extLst>
              <a:ext uri="{FF2B5EF4-FFF2-40B4-BE49-F238E27FC236}">
                <a16:creationId xmlns:a16="http://schemas.microsoft.com/office/drawing/2014/main" id="{5DEAE8B3-FCE5-476D-BC16-DA598C01A0F9}"/>
              </a:ext>
            </a:extLst>
          </p:cNvPr>
          <p:cNvGrpSpPr/>
          <p:nvPr/>
        </p:nvGrpSpPr>
        <p:grpSpPr>
          <a:xfrm>
            <a:off x="11528847" y="2184171"/>
            <a:ext cx="204232" cy="612648"/>
            <a:chOff x="1638546" y="4395173"/>
            <a:chExt cx="204232" cy="612648"/>
          </a:xfrm>
        </p:grpSpPr>
        <p:sp>
          <p:nvSpPr>
            <p:cNvPr id="95" name="Triangle 128">
              <a:extLst>
                <a:ext uri="{FF2B5EF4-FFF2-40B4-BE49-F238E27FC236}">
                  <a16:creationId xmlns:a16="http://schemas.microsoft.com/office/drawing/2014/main" id="{60128C97-E2E5-4B0C-9F95-431B7CA57DC3}"/>
                </a:ext>
              </a:extLst>
            </p:cNvPr>
            <p:cNvSpPr/>
            <p:nvPr/>
          </p:nvSpPr>
          <p:spPr>
            <a:xfrm rot="5400000">
              <a:off x="1449578" y="4614621"/>
              <a:ext cx="612648" cy="173752"/>
            </a:xfrm>
            <a:prstGeom prst="triangle">
              <a:avLst/>
            </a:prstGeom>
            <a:solidFill>
              <a:srgbClr val="00AB7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cxnSp>
          <p:nvCxnSpPr>
            <p:cNvPr id="96" name="Connecteur droit 95">
              <a:extLst>
                <a:ext uri="{FF2B5EF4-FFF2-40B4-BE49-F238E27FC236}">
                  <a16:creationId xmlns:a16="http://schemas.microsoft.com/office/drawing/2014/main" id="{6A7B3071-6D6F-4877-BDD2-9EEFC68A3F80}"/>
                </a:ext>
              </a:extLst>
            </p:cNvPr>
            <p:cNvCxnSpPr>
              <a:cxnSpLocks/>
            </p:cNvCxnSpPr>
            <p:nvPr/>
          </p:nvCxnSpPr>
          <p:spPr>
            <a:xfrm>
              <a:off x="1650738" y="4395173"/>
              <a:ext cx="0" cy="612648"/>
            </a:xfrm>
            <a:prstGeom prst="line">
              <a:avLst/>
            </a:prstGeom>
            <a:noFill/>
            <a:ln w="9525" cap="flat" cmpd="sng" algn="ctr">
              <a:solidFill>
                <a:srgbClr val="00AB79">
                  <a:shade val="95000"/>
                  <a:satMod val="105000"/>
                </a:srgbClr>
              </a:solidFill>
              <a:prstDash val="solid"/>
            </a:ln>
            <a:effectLst/>
          </p:spPr>
        </p:cxnSp>
        <p:cxnSp>
          <p:nvCxnSpPr>
            <p:cNvPr id="97" name="Connecteur droit 96">
              <a:extLst>
                <a:ext uri="{FF2B5EF4-FFF2-40B4-BE49-F238E27FC236}">
                  <a16:creationId xmlns:a16="http://schemas.microsoft.com/office/drawing/2014/main" id="{05E948EB-7C62-4266-A9CE-6CBB1D0EE5F8}"/>
                </a:ext>
              </a:extLst>
            </p:cNvPr>
            <p:cNvCxnSpPr>
              <a:cxnSpLocks/>
            </p:cNvCxnSpPr>
            <p:nvPr/>
          </p:nvCxnSpPr>
          <p:spPr>
            <a:xfrm>
              <a:off x="1638546" y="4395173"/>
              <a:ext cx="0" cy="612648"/>
            </a:xfrm>
            <a:prstGeom prst="line">
              <a:avLst/>
            </a:prstGeom>
            <a:noFill/>
            <a:ln w="9525" cap="flat" cmpd="sng" algn="ctr">
              <a:solidFill>
                <a:srgbClr val="00AB79">
                  <a:shade val="95000"/>
                  <a:satMod val="105000"/>
                </a:srgbClr>
              </a:solidFill>
              <a:prstDash val="solid"/>
            </a:ln>
            <a:effectLst/>
          </p:spPr>
        </p:cxnSp>
      </p:grpSp>
    </p:spTree>
    <p:extLst>
      <p:ext uri="{BB962C8B-B14F-4D97-AF65-F5344CB8AC3E}">
        <p14:creationId xmlns:p14="http://schemas.microsoft.com/office/powerpoint/2010/main" val="1676166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937" y="192815"/>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re 2"/>
          <p:cNvSpPr txBox="1">
            <a:spLocks/>
          </p:cNvSpPr>
          <p:nvPr/>
        </p:nvSpPr>
        <p:spPr>
          <a:xfrm>
            <a:off x="2480311" y="390665"/>
            <a:ext cx="863334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lvl="0" algn="r">
              <a:spcBef>
                <a:spcPts val="0"/>
              </a:spcBef>
              <a:defRPr/>
            </a:pPr>
            <a:r>
              <a:rPr lang="fr-FR" sz="2000">
                <a:latin typeface="Montserrat Black" panose="00000A00000000000000" pitchFamily="2" charset="0"/>
              </a:rPr>
              <a:t>Illustration du paylater chez un marchand</a:t>
            </a:r>
            <a:endParaRPr lang="fr-FR" sz="1600" b="0" cap="none">
              <a:latin typeface="Montserrat Black" panose="00000A00000000000000" pitchFamily="2" charset="0"/>
            </a:endParaRPr>
          </a:p>
        </p:txBody>
      </p:sp>
      <p:pic>
        <p:nvPicPr>
          <p:cNvPr id="102" name="Graphique 101" descr="Présentation avec multimédia contour">
            <a:extLst>
              <a:ext uri="{FF2B5EF4-FFF2-40B4-BE49-F238E27FC236}">
                <a16:creationId xmlns:a16="http://schemas.microsoft.com/office/drawing/2014/main" id="{64759A1C-34FF-4076-B57E-1554CC42114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6773" y="1366127"/>
            <a:ext cx="4748874" cy="4748874"/>
          </a:xfrm>
          <a:prstGeom prst="rect">
            <a:avLst/>
          </a:prstGeom>
          <a:ln>
            <a:noFill/>
          </a:ln>
        </p:spPr>
      </p:pic>
      <p:grpSp>
        <p:nvGrpSpPr>
          <p:cNvPr id="104" name="Groupe 103">
            <a:extLst>
              <a:ext uri="{FF2B5EF4-FFF2-40B4-BE49-F238E27FC236}">
                <a16:creationId xmlns:a16="http://schemas.microsoft.com/office/drawing/2014/main" id="{B11AE243-3259-48E9-BABD-D6E7075A9D73}"/>
              </a:ext>
            </a:extLst>
          </p:cNvPr>
          <p:cNvGrpSpPr/>
          <p:nvPr/>
        </p:nvGrpSpPr>
        <p:grpSpPr>
          <a:xfrm>
            <a:off x="6007896" y="3436525"/>
            <a:ext cx="5823348" cy="2463036"/>
            <a:chOff x="6112399" y="2809507"/>
            <a:chExt cx="5823348" cy="2463036"/>
          </a:xfrm>
        </p:grpSpPr>
        <p:sp>
          <p:nvSpPr>
            <p:cNvPr id="105" name="Espace réservé du texte 4">
              <a:extLst>
                <a:ext uri="{FF2B5EF4-FFF2-40B4-BE49-F238E27FC236}">
                  <a16:creationId xmlns:a16="http://schemas.microsoft.com/office/drawing/2014/main" id="{549D90F5-18A5-4FA3-A0B0-2F22EEE5DF16}"/>
                </a:ext>
              </a:extLst>
            </p:cNvPr>
            <p:cNvSpPr txBox="1">
              <a:spLocks/>
            </p:cNvSpPr>
            <p:nvPr/>
          </p:nvSpPr>
          <p:spPr>
            <a:xfrm>
              <a:off x="6299072" y="4232158"/>
              <a:ext cx="4079875" cy="1040385"/>
            </a:xfrm>
            <a:prstGeom prst="rect">
              <a:avLst/>
            </a:prstGeom>
            <a:noFill/>
            <a:ln>
              <a:noFill/>
            </a:ln>
          </p:spPr>
          <p:txBody>
            <a:bodyPr spcFirstLastPara="1" wrap="square" lIns="0" tIns="0" rIns="144000" bIns="0" anchor="t" anchorCtr="0">
              <a:normAutofit/>
            </a:bodyPr>
            <a:lstStyle>
              <a:defPPr marR="0" lvl="0" algn="l" rtl="0">
                <a:lnSpc>
                  <a:spcPct val="100000"/>
                </a:lnSpc>
                <a:spcBef>
                  <a:spcPts val="0"/>
                </a:spcBef>
                <a:spcAft>
                  <a:spcPts val="0"/>
                </a:spcAft>
              </a:defPPr>
              <a:lvl1pPr marL="457200" marR="0" lvl="0" indent="-228600" algn="l" rtl="0">
                <a:lnSpc>
                  <a:spcPct val="156666"/>
                </a:lnSpc>
                <a:spcBef>
                  <a:spcPts val="1000"/>
                </a:spcBef>
                <a:spcAft>
                  <a:spcPts val="0"/>
                </a:spcAft>
                <a:buClr>
                  <a:srgbClr val="3A3838"/>
                </a:buClr>
                <a:buSzPts val="1200"/>
                <a:buFont typeface="Arial"/>
                <a:buNone/>
                <a:defRPr sz="1200" b="0" i="0" u="none" strike="noStrike" cap="none">
                  <a:solidFill>
                    <a:srgbClr val="3A3838"/>
                  </a:solidFill>
                  <a:latin typeface="Poppins"/>
                  <a:ea typeface="Poppins"/>
                  <a:cs typeface="Poppins"/>
                  <a:sym typeface="Poppins"/>
                </a:defRPr>
              </a:lvl1pPr>
              <a:lvl2pPr marL="914400" marR="0" lvl="1" indent="-228600" algn="l" rtl="0">
                <a:lnSpc>
                  <a:spcPct val="117499"/>
                </a:lnSpc>
                <a:spcBef>
                  <a:spcPts val="500"/>
                </a:spcBef>
                <a:spcAft>
                  <a:spcPts val="0"/>
                </a:spcAft>
                <a:buClr>
                  <a:schemeClr val="dk1"/>
                </a:buClr>
                <a:buSzPts val="1600"/>
                <a:buFont typeface="Arial"/>
                <a:buNone/>
                <a:defRPr sz="1600" b="1" i="0" u="none" strike="noStrike" cap="none">
                  <a:solidFill>
                    <a:schemeClr val="dk1"/>
                  </a:solidFill>
                  <a:latin typeface="Poppins SemiBold"/>
                  <a:ea typeface="Poppins SemiBold"/>
                  <a:cs typeface="Poppins SemiBold"/>
                  <a:sym typeface="Poppins SemiBold"/>
                </a:defRPr>
              </a:lvl2pPr>
              <a:lvl3pPr marL="1371600" marR="0" lvl="2" indent="-228600" algn="l" rtl="0">
                <a:lnSpc>
                  <a:spcPct val="156666"/>
                </a:lnSpc>
                <a:spcBef>
                  <a:spcPts val="500"/>
                </a:spcBef>
                <a:spcAft>
                  <a:spcPts val="0"/>
                </a:spcAft>
                <a:buClr>
                  <a:srgbClr val="3A3838"/>
                </a:buClr>
                <a:buSzPts val="1200"/>
                <a:buFont typeface="Arial"/>
                <a:buNone/>
                <a:defRPr sz="1200" b="0" i="0" u="none" strike="noStrike" cap="none">
                  <a:solidFill>
                    <a:srgbClr val="3A3838"/>
                  </a:solidFill>
                  <a:latin typeface="Poppins"/>
                  <a:ea typeface="Poppins"/>
                  <a:cs typeface="Poppins"/>
                  <a:sym typeface="Poppins"/>
                </a:defRPr>
              </a:lvl3pPr>
              <a:lvl4pPr marL="1828800" marR="0" lvl="3" indent="-304800" algn="l" rtl="0">
                <a:lnSpc>
                  <a:spcPct val="156666"/>
                </a:lnSpc>
                <a:spcBef>
                  <a:spcPts val="500"/>
                </a:spcBef>
                <a:spcAft>
                  <a:spcPts val="0"/>
                </a:spcAft>
                <a:buClr>
                  <a:srgbClr val="3A3838"/>
                </a:buClr>
                <a:buSzPts val="1200"/>
                <a:buFont typeface="Arial"/>
                <a:buChar char="–"/>
                <a:defRPr sz="1200" b="0" i="0" u="none" strike="noStrike" cap="none">
                  <a:solidFill>
                    <a:srgbClr val="3A3838"/>
                  </a:solidFill>
                  <a:latin typeface="Poppins"/>
                  <a:ea typeface="Poppins"/>
                  <a:cs typeface="Poppins"/>
                  <a:sym typeface="Poppins"/>
                </a:defRPr>
              </a:lvl4pPr>
              <a:lvl5pPr marL="2286000" marR="0" lvl="4" indent="-304800" algn="l" rtl="0">
                <a:lnSpc>
                  <a:spcPct val="156666"/>
                </a:lnSpc>
                <a:spcBef>
                  <a:spcPts val="500"/>
                </a:spcBef>
                <a:spcAft>
                  <a:spcPts val="0"/>
                </a:spcAft>
                <a:buClr>
                  <a:srgbClr val="3A3838"/>
                </a:buClr>
                <a:buSzPts val="1200"/>
                <a:buFont typeface="Arial"/>
                <a:buChar char="•"/>
                <a:defRPr sz="1200" b="0" i="0" u="none" strike="noStrike" cap="none">
                  <a:solidFill>
                    <a:srgbClr val="3A3838"/>
                  </a:solidFill>
                  <a:latin typeface="Poppins"/>
                  <a:ea typeface="Poppins"/>
                  <a:cs typeface="Poppins"/>
                  <a:sym typeface="Poppi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marR="0" lvl="0" indent="0" algn="l" defTabSz="914400" rtl="0" eaLnBrk="1" fontAlgn="auto" latinLnBrk="0" hangingPunct="1">
                <a:lnSpc>
                  <a:spcPct val="156666"/>
                </a:lnSpc>
                <a:spcBef>
                  <a:spcPts val="1000"/>
                </a:spcBef>
                <a:spcAft>
                  <a:spcPts val="0"/>
                </a:spcAft>
                <a:buClr>
                  <a:srgbClr val="3A3838"/>
                </a:buClr>
                <a:buSzPts val="1200"/>
                <a:buFont typeface="Arial"/>
                <a:buNone/>
                <a:tabLst/>
                <a:defRPr/>
              </a:pPr>
              <a:r>
                <a:rPr kumimoji="0" lang="fr-FR" sz="1200" b="0" i="0" u="none" strike="noStrike" kern="0" cap="none" spc="0" normalizeH="0" baseline="0" noProof="0">
                  <a:ln>
                    <a:noFill/>
                  </a:ln>
                  <a:solidFill>
                    <a:srgbClr val="3A3838"/>
                  </a:solidFill>
                  <a:effectLst/>
                  <a:uLnTx/>
                  <a:uFillTx/>
                  <a:latin typeface="Poppins"/>
                  <a:cs typeface="Poppins"/>
                  <a:sym typeface="Poppins"/>
                </a:rPr>
                <a:t>Cliquez-ci pour visionner la vidéo ➔</a:t>
              </a:r>
            </a:p>
            <a:p>
              <a:pPr marL="228600" marR="0" lvl="0" indent="0" algn="l" defTabSz="914400" rtl="0" eaLnBrk="1" fontAlgn="auto" latinLnBrk="0" hangingPunct="1">
                <a:lnSpc>
                  <a:spcPct val="156666"/>
                </a:lnSpc>
                <a:spcBef>
                  <a:spcPts val="1000"/>
                </a:spcBef>
                <a:spcAft>
                  <a:spcPts val="0"/>
                </a:spcAft>
                <a:buClr>
                  <a:srgbClr val="3A3838"/>
                </a:buClr>
                <a:buSzPts val="1200"/>
                <a:buFont typeface="Arial"/>
                <a:buNone/>
                <a:tabLst/>
                <a:defRPr/>
              </a:pPr>
              <a:r>
                <a:rPr kumimoji="0" lang="fr-FR" sz="1200" b="0" i="0" u="none" strike="noStrike" kern="0" cap="none" spc="0" normalizeH="0" baseline="0" noProof="0">
                  <a:ln>
                    <a:noFill/>
                  </a:ln>
                  <a:solidFill>
                    <a:srgbClr val="3A3838"/>
                  </a:solidFill>
                  <a:effectLst/>
                  <a:uLnTx/>
                  <a:uFillTx/>
                  <a:latin typeface="Poppins"/>
                  <a:cs typeface="Poppins"/>
                  <a:sym typeface="Poppins"/>
                </a:rPr>
                <a:t>Cliquez-ci pour lire le cas client ➔</a:t>
              </a:r>
            </a:p>
          </p:txBody>
        </p:sp>
        <p:pic>
          <p:nvPicPr>
            <p:cNvPr id="106" name="Graphique 105" descr="Caméra vidéo contour">
              <a:hlinkClick r:id="rId6"/>
              <a:extLst>
                <a:ext uri="{FF2B5EF4-FFF2-40B4-BE49-F238E27FC236}">
                  <a16:creationId xmlns:a16="http://schemas.microsoft.com/office/drawing/2014/main" id="{A6AD5A35-125F-4559-BBCE-2CE5CC34D88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27386" y="4247085"/>
              <a:ext cx="418530" cy="418530"/>
            </a:xfrm>
            <a:prstGeom prst="rect">
              <a:avLst/>
            </a:prstGeom>
          </p:spPr>
        </p:pic>
        <p:sp>
          <p:nvSpPr>
            <p:cNvPr id="107" name="Espace réservé du texte 4">
              <a:extLst>
                <a:ext uri="{FF2B5EF4-FFF2-40B4-BE49-F238E27FC236}">
                  <a16:creationId xmlns:a16="http://schemas.microsoft.com/office/drawing/2014/main" id="{5679A84A-94C6-4237-9050-C442C10F1138}"/>
                </a:ext>
              </a:extLst>
            </p:cNvPr>
            <p:cNvSpPr txBox="1">
              <a:spLocks/>
            </p:cNvSpPr>
            <p:nvPr/>
          </p:nvSpPr>
          <p:spPr>
            <a:xfrm>
              <a:off x="6112399" y="2809507"/>
              <a:ext cx="5823348" cy="837600"/>
            </a:xfrm>
            <a:prstGeom prst="rect">
              <a:avLst/>
            </a:prstGeom>
            <a:noFill/>
            <a:ln>
              <a:noFill/>
            </a:ln>
          </p:spPr>
          <p:txBody>
            <a:bodyPr spcFirstLastPara="1" wrap="square" lIns="0" tIns="0" rIns="144000" bIns="0" anchor="t" anchorCtr="0">
              <a:noAutofit/>
            </a:bodyPr>
            <a:lstStyle>
              <a:defPPr marR="0" lvl="0" algn="l" rtl="0">
                <a:lnSpc>
                  <a:spcPct val="100000"/>
                </a:lnSpc>
                <a:spcBef>
                  <a:spcPts val="0"/>
                </a:spcBef>
                <a:spcAft>
                  <a:spcPts val="0"/>
                </a:spcAft>
              </a:defPPr>
              <a:lvl1pPr marL="457200" marR="0" lvl="0" indent="-228600" algn="l" rtl="0">
                <a:lnSpc>
                  <a:spcPct val="156666"/>
                </a:lnSpc>
                <a:spcBef>
                  <a:spcPts val="1000"/>
                </a:spcBef>
                <a:spcAft>
                  <a:spcPts val="0"/>
                </a:spcAft>
                <a:buClr>
                  <a:srgbClr val="3A3838"/>
                </a:buClr>
                <a:buSzPts val="1200"/>
                <a:buFont typeface="Arial"/>
                <a:buNone/>
                <a:defRPr sz="1200" b="0" i="0" u="none" strike="noStrike" cap="none">
                  <a:solidFill>
                    <a:srgbClr val="3A3838"/>
                  </a:solidFill>
                  <a:latin typeface="Poppins"/>
                  <a:ea typeface="Poppins"/>
                  <a:cs typeface="Poppins"/>
                  <a:sym typeface="Poppins"/>
                </a:defRPr>
              </a:lvl1pPr>
              <a:lvl2pPr marL="914400" marR="0" lvl="1" indent="-228600" algn="l" rtl="0">
                <a:lnSpc>
                  <a:spcPct val="117499"/>
                </a:lnSpc>
                <a:spcBef>
                  <a:spcPts val="500"/>
                </a:spcBef>
                <a:spcAft>
                  <a:spcPts val="0"/>
                </a:spcAft>
                <a:buClr>
                  <a:schemeClr val="dk1"/>
                </a:buClr>
                <a:buSzPts val="1600"/>
                <a:buFont typeface="Arial"/>
                <a:buNone/>
                <a:defRPr sz="1600" b="1" i="0" u="none" strike="noStrike" cap="none">
                  <a:solidFill>
                    <a:schemeClr val="dk1"/>
                  </a:solidFill>
                  <a:latin typeface="Poppins SemiBold"/>
                  <a:ea typeface="Poppins SemiBold"/>
                  <a:cs typeface="Poppins SemiBold"/>
                  <a:sym typeface="Poppins SemiBold"/>
                </a:defRPr>
              </a:lvl2pPr>
              <a:lvl3pPr marL="1371600" marR="0" lvl="2" indent="-228600" algn="l" rtl="0">
                <a:lnSpc>
                  <a:spcPct val="156666"/>
                </a:lnSpc>
                <a:spcBef>
                  <a:spcPts val="500"/>
                </a:spcBef>
                <a:spcAft>
                  <a:spcPts val="0"/>
                </a:spcAft>
                <a:buClr>
                  <a:srgbClr val="3A3838"/>
                </a:buClr>
                <a:buSzPts val="1200"/>
                <a:buFont typeface="Arial"/>
                <a:buNone/>
                <a:defRPr sz="1200" b="0" i="0" u="none" strike="noStrike" cap="none">
                  <a:solidFill>
                    <a:srgbClr val="3A3838"/>
                  </a:solidFill>
                  <a:latin typeface="Poppins"/>
                  <a:ea typeface="Poppins"/>
                  <a:cs typeface="Poppins"/>
                  <a:sym typeface="Poppins"/>
                </a:defRPr>
              </a:lvl3pPr>
              <a:lvl4pPr marL="1828800" marR="0" lvl="3" indent="-304800" algn="l" rtl="0">
                <a:lnSpc>
                  <a:spcPct val="156666"/>
                </a:lnSpc>
                <a:spcBef>
                  <a:spcPts val="500"/>
                </a:spcBef>
                <a:spcAft>
                  <a:spcPts val="0"/>
                </a:spcAft>
                <a:buClr>
                  <a:srgbClr val="3A3838"/>
                </a:buClr>
                <a:buSzPts val="1200"/>
                <a:buFont typeface="Arial"/>
                <a:buChar char="–"/>
                <a:defRPr sz="1200" b="0" i="0" u="none" strike="noStrike" cap="none">
                  <a:solidFill>
                    <a:srgbClr val="3A3838"/>
                  </a:solidFill>
                  <a:latin typeface="Poppins"/>
                  <a:ea typeface="Poppins"/>
                  <a:cs typeface="Poppins"/>
                  <a:sym typeface="Poppins"/>
                </a:defRPr>
              </a:lvl4pPr>
              <a:lvl5pPr marL="2286000" marR="0" lvl="4" indent="-304800" algn="l" rtl="0">
                <a:lnSpc>
                  <a:spcPct val="156666"/>
                </a:lnSpc>
                <a:spcBef>
                  <a:spcPts val="500"/>
                </a:spcBef>
                <a:spcAft>
                  <a:spcPts val="0"/>
                </a:spcAft>
                <a:buClr>
                  <a:srgbClr val="3A3838"/>
                </a:buClr>
                <a:buSzPts val="1200"/>
                <a:buFont typeface="Arial"/>
                <a:buChar char="•"/>
                <a:defRPr sz="1200" b="0" i="0" u="none" strike="noStrike" cap="none">
                  <a:solidFill>
                    <a:srgbClr val="3A3838"/>
                  </a:solidFill>
                  <a:latin typeface="Poppins"/>
                  <a:ea typeface="Poppins"/>
                  <a:cs typeface="Poppins"/>
                  <a:sym typeface="Poppi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457200" marR="0" lvl="0" indent="-228600" algn="l" defTabSz="914400" rtl="0" eaLnBrk="1" fontAlgn="auto" latinLnBrk="0" hangingPunct="1">
                <a:lnSpc>
                  <a:spcPct val="156666"/>
                </a:lnSpc>
                <a:spcBef>
                  <a:spcPts val="400"/>
                </a:spcBef>
                <a:spcAft>
                  <a:spcPts val="0"/>
                </a:spcAft>
                <a:buClr>
                  <a:srgbClr val="3A3838"/>
                </a:buClr>
                <a:buSzPts val="1200"/>
                <a:buFont typeface="Arial" panose="020B0604020202020204" pitchFamily="34" charset="0"/>
                <a:buChar char="•"/>
                <a:tabLst/>
                <a:defRPr/>
              </a:pPr>
              <a:r>
                <a:rPr kumimoji="0" lang="fr-FR" sz="1600" b="1" i="0" u="none" strike="noStrike" kern="0" cap="none" spc="0" normalizeH="0" baseline="0" noProof="0">
                  <a:ln>
                    <a:noFill/>
                  </a:ln>
                  <a:solidFill>
                    <a:srgbClr val="00AB79"/>
                  </a:solidFill>
                  <a:effectLst/>
                  <a:uLnTx/>
                  <a:uFillTx/>
                  <a:latin typeface="Poppins"/>
                  <a:cs typeface="Poppins"/>
                  <a:sym typeface="Poppins"/>
                </a:rPr>
                <a:t>La Maison de l’Astronomie </a:t>
              </a:r>
              <a:r>
                <a:rPr kumimoji="0" lang="fr-FR" sz="1600" b="0" i="0" u="none" strike="noStrike" kern="0" cap="none" spc="0" normalizeH="0" baseline="0" noProof="0">
                  <a:ln>
                    <a:noFill/>
                  </a:ln>
                  <a:solidFill>
                    <a:srgbClr val="3A3838"/>
                  </a:solidFill>
                  <a:effectLst/>
                  <a:uLnTx/>
                  <a:uFillTx/>
                  <a:latin typeface="Poppins"/>
                  <a:cs typeface="Poppins"/>
                  <a:sym typeface="Poppins"/>
                </a:rPr>
                <a:t>– Comment la boutique a boosté son chiffre d’affaires avec le </a:t>
              </a:r>
              <a:r>
                <a:rPr kumimoji="0" lang="fr-FR" sz="1600" b="0" i="0" u="none" strike="noStrike" kern="0" cap="none" spc="0" normalizeH="0" baseline="0" noProof="0" err="1">
                  <a:ln>
                    <a:noFill/>
                  </a:ln>
                  <a:solidFill>
                    <a:srgbClr val="3A3838"/>
                  </a:solidFill>
                  <a:effectLst/>
                  <a:uLnTx/>
                  <a:uFillTx/>
                  <a:latin typeface="Poppins"/>
                  <a:cs typeface="Poppins"/>
                  <a:sym typeface="Poppins"/>
                </a:rPr>
                <a:t>PayLater</a:t>
              </a:r>
              <a:r>
                <a:rPr kumimoji="0" lang="fr-FR" sz="1600" b="0" i="0" u="none" strike="noStrike" kern="0" cap="none" spc="0" normalizeH="0" baseline="0" noProof="0">
                  <a:ln>
                    <a:noFill/>
                  </a:ln>
                  <a:solidFill>
                    <a:srgbClr val="3A3838"/>
                  </a:solidFill>
                  <a:effectLst/>
                  <a:uLnTx/>
                  <a:uFillTx/>
                  <a:latin typeface="Poppins"/>
                  <a:cs typeface="Poppins"/>
                  <a:sym typeface="Poppins"/>
                </a:rPr>
                <a:t> ?</a:t>
              </a:r>
              <a:endParaRPr kumimoji="0" lang="fr-FR" sz="1600" b="1" i="0" u="none" strike="noStrike" kern="0" cap="none" spc="0" normalizeH="0" baseline="0" noProof="0">
                <a:ln>
                  <a:noFill/>
                </a:ln>
                <a:solidFill>
                  <a:srgbClr val="000000"/>
                </a:solidFill>
                <a:effectLst/>
                <a:uLnTx/>
                <a:uFillTx/>
                <a:latin typeface="Poppins SemiBold"/>
                <a:cs typeface="Poppins SemiBold"/>
                <a:sym typeface="Poppins SemiBold"/>
              </a:endParaRPr>
            </a:p>
          </p:txBody>
        </p:sp>
        <p:pic>
          <p:nvPicPr>
            <p:cNvPr id="108" name="Graphique 107" descr="Journal contour">
              <a:hlinkClick r:id="rId9"/>
              <a:extLst>
                <a:ext uri="{FF2B5EF4-FFF2-40B4-BE49-F238E27FC236}">
                  <a16:creationId xmlns:a16="http://schemas.microsoft.com/office/drawing/2014/main" id="{D9A0C575-0DE4-4B9A-95FF-5CDE1C76141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246817" y="4748875"/>
              <a:ext cx="418530" cy="418530"/>
            </a:xfrm>
            <a:prstGeom prst="rect">
              <a:avLst/>
            </a:prstGeom>
          </p:spPr>
        </p:pic>
      </p:grpSp>
      <p:pic>
        <p:nvPicPr>
          <p:cNvPr id="109" name="Image 108">
            <a:extLst>
              <a:ext uri="{FF2B5EF4-FFF2-40B4-BE49-F238E27FC236}">
                <a16:creationId xmlns:a16="http://schemas.microsoft.com/office/drawing/2014/main" id="{F99044C5-3A81-4FF8-8832-C83FAA1F3F72}"/>
              </a:ext>
            </a:extLst>
          </p:cNvPr>
          <p:cNvPicPr>
            <a:picLocks noChangeAspect="1"/>
          </p:cNvPicPr>
          <p:nvPr/>
        </p:nvPicPr>
        <p:blipFill>
          <a:blip r:embed="rId12"/>
          <a:stretch>
            <a:fillRect/>
          </a:stretch>
        </p:blipFill>
        <p:spPr>
          <a:xfrm>
            <a:off x="6006560" y="1338823"/>
            <a:ext cx="1656656" cy="546100"/>
          </a:xfrm>
          <a:prstGeom prst="rect">
            <a:avLst/>
          </a:prstGeom>
        </p:spPr>
      </p:pic>
      <p:sp>
        <p:nvSpPr>
          <p:cNvPr id="111" name="Titre 1">
            <a:extLst>
              <a:ext uri="{FF2B5EF4-FFF2-40B4-BE49-F238E27FC236}">
                <a16:creationId xmlns:a16="http://schemas.microsoft.com/office/drawing/2014/main" id="{6D9BC3E3-7549-4DA7-84F4-CA4C3B5134E5}"/>
              </a:ext>
            </a:extLst>
          </p:cNvPr>
          <p:cNvSpPr txBox="1">
            <a:spLocks/>
          </p:cNvSpPr>
          <p:nvPr/>
        </p:nvSpPr>
        <p:spPr>
          <a:xfrm>
            <a:off x="5998571" y="2016243"/>
            <a:ext cx="5841997" cy="739108"/>
          </a:xfrm>
          <a:prstGeom prst="rect">
            <a:avLst/>
          </a:prstGeom>
        </p:spPr>
        <p:txBody>
          <a:bodyPr wrap="square" anchor="t">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lnSpc>
                <a:spcPct val="90000"/>
              </a:lnSpc>
            </a:pPr>
            <a:br>
              <a:rPr lang="fr-FR" sz="2000" cap="none">
                <a:solidFill>
                  <a:schemeClr val="tx1">
                    <a:lumMod val="50000"/>
                  </a:schemeClr>
                </a:solidFill>
                <a:latin typeface="Poppins"/>
              </a:rPr>
            </a:br>
            <a:r>
              <a:rPr lang="fr-FR" sz="2000" b="0" cap="none">
                <a:solidFill>
                  <a:schemeClr val="tx1">
                    <a:lumMod val="50000"/>
                  </a:schemeClr>
                </a:solidFill>
                <a:latin typeface="Poppins"/>
              </a:rPr>
              <a:t>Une illustration du </a:t>
            </a:r>
            <a:r>
              <a:rPr lang="fr-FR" sz="2000" cap="none">
                <a:solidFill>
                  <a:schemeClr val="tx1">
                    <a:lumMod val="50000"/>
                  </a:schemeClr>
                </a:solidFill>
                <a:latin typeface="Poppins"/>
              </a:rPr>
              <a:t>paylater, le paiement fractionné garanti en 3x 4x avec oney</a:t>
            </a:r>
            <a:r>
              <a:rPr lang="fr-FR" sz="2000" b="0" cap="none">
                <a:solidFill>
                  <a:schemeClr val="tx1">
                    <a:lumMod val="50000"/>
                  </a:schemeClr>
                </a:solidFill>
                <a:latin typeface="Poppins"/>
              </a:rPr>
              <a:t> chez un marchand</a:t>
            </a:r>
            <a:endParaRPr lang="fr-FR" sz="2000" cap="none">
              <a:solidFill>
                <a:schemeClr val="tx1">
                  <a:lumMod val="50000"/>
                </a:schemeClr>
              </a:solidFill>
              <a:latin typeface="Poppins"/>
            </a:endParaRPr>
          </a:p>
        </p:txBody>
      </p:sp>
    </p:spTree>
    <p:extLst>
      <p:ext uri="{BB962C8B-B14F-4D97-AF65-F5344CB8AC3E}">
        <p14:creationId xmlns:p14="http://schemas.microsoft.com/office/powerpoint/2010/main" val="3062591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801823" y="390665"/>
            <a:ext cx="10354034"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Argumentaire – solution de paiement en plusieurs fois en e-commerce</a:t>
            </a:r>
            <a:endParaRPr lang="fr-FR" sz="2000" spc="30">
              <a:latin typeface="Montserrat Black" panose="00000A00000000000000" pitchFamily="2" charset="0"/>
            </a:endParaRPr>
          </a:p>
        </p:txBody>
      </p:sp>
      <p:sp>
        <p:nvSpPr>
          <p:cNvPr id="24" name="Rectangle 23">
            <a:extLst>
              <a:ext uri="{FF2B5EF4-FFF2-40B4-BE49-F238E27FC236}">
                <a16:creationId xmlns:a16="http://schemas.microsoft.com/office/drawing/2014/main" id="{F4EB0268-9C20-44E4-87FF-F2409D38C02F}"/>
              </a:ext>
            </a:extLst>
          </p:cNvPr>
          <p:cNvSpPr/>
          <p:nvPr/>
        </p:nvSpPr>
        <p:spPr>
          <a:xfrm>
            <a:off x="2385915" y="2564072"/>
            <a:ext cx="5909155" cy="3624958"/>
          </a:xfrm>
          <a:prstGeom prst="rect">
            <a:avLst/>
          </a:prstGeom>
          <a:solidFill>
            <a:srgbClr val="FFFFFF">
              <a:lumMod val="9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 name="Rectangle 24">
            <a:extLst>
              <a:ext uri="{FF2B5EF4-FFF2-40B4-BE49-F238E27FC236}">
                <a16:creationId xmlns:a16="http://schemas.microsoft.com/office/drawing/2014/main" id="{54AFE34F-A320-4FDF-ADEC-A6C7D251C46A}"/>
              </a:ext>
            </a:extLst>
          </p:cNvPr>
          <p:cNvSpPr/>
          <p:nvPr/>
        </p:nvSpPr>
        <p:spPr>
          <a:xfrm>
            <a:off x="2324751" y="5828623"/>
            <a:ext cx="457286" cy="446996"/>
          </a:xfrm>
          <a:prstGeom prst="rect">
            <a:avLst/>
          </a:prstGeom>
          <a:solidFill>
            <a:srgbClr val="000000">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7" name="Rectangle 46">
            <a:extLst>
              <a:ext uri="{FF2B5EF4-FFF2-40B4-BE49-F238E27FC236}">
                <a16:creationId xmlns:a16="http://schemas.microsoft.com/office/drawing/2014/main" id="{7C5469A1-82ED-4701-9430-48557CAB8788}"/>
              </a:ext>
            </a:extLst>
          </p:cNvPr>
          <p:cNvSpPr/>
          <p:nvPr/>
        </p:nvSpPr>
        <p:spPr>
          <a:xfrm>
            <a:off x="208782" y="1105379"/>
            <a:ext cx="457286" cy="446996"/>
          </a:xfrm>
          <a:prstGeom prst="rect">
            <a:avLst/>
          </a:prstGeom>
          <a:solidFill>
            <a:srgbClr val="000000">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8" name="Rectangle 47">
            <a:extLst>
              <a:ext uri="{FF2B5EF4-FFF2-40B4-BE49-F238E27FC236}">
                <a16:creationId xmlns:a16="http://schemas.microsoft.com/office/drawing/2014/main" id="{5AC1E8E7-4CB3-42DD-AA5A-DF71E7E492EB}"/>
              </a:ext>
            </a:extLst>
          </p:cNvPr>
          <p:cNvSpPr/>
          <p:nvPr/>
        </p:nvSpPr>
        <p:spPr>
          <a:xfrm>
            <a:off x="312865" y="1226994"/>
            <a:ext cx="2294710" cy="4927010"/>
          </a:xfrm>
          <a:prstGeom prst="rect">
            <a:avLst/>
          </a:prstGeom>
          <a:solidFill>
            <a:srgbClr val="FFFFFF"/>
          </a:solidFill>
          <a:ln w="25400" cap="flat" cmpd="sng" algn="ctr">
            <a:solidFill>
              <a:srgbClr val="EAEAE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a:ln>
                  <a:noFill/>
                </a:ln>
                <a:solidFill>
                  <a:srgbClr val="FFFFFF"/>
                </a:solidFill>
                <a:effectLst/>
                <a:uLnTx/>
                <a:uFillTx/>
                <a:latin typeface="Arial"/>
                <a:ea typeface="+mn-ea"/>
                <a:cs typeface="+mn-cs"/>
                <a:sym typeface="Arial"/>
              </a:rPr>
              <a:t>E-commerc</a:t>
            </a:r>
          </a:p>
        </p:txBody>
      </p:sp>
      <p:sp>
        <p:nvSpPr>
          <p:cNvPr id="49" name="ZoneTexte 48">
            <a:extLst>
              <a:ext uri="{FF2B5EF4-FFF2-40B4-BE49-F238E27FC236}">
                <a16:creationId xmlns:a16="http://schemas.microsoft.com/office/drawing/2014/main" id="{BC38EEDA-540E-450B-B43D-CB0491F58E36}"/>
              </a:ext>
            </a:extLst>
          </p:cNvPr>
          <p:cNvSpPr txBox="1"/>
          <p:nvPr/>
        </p:nvSpPr>
        <p:spPr>
          <a:xfrm>
            <a:off x="2998701" y="2603854"/>
            <a:ext cx="2575728" cy="369332"/>
          </a:xfrm>
          <a:prstGeom prst="rect">
            <a:avLst/>
          </a:prstGeom>
          <a:noFill/>
        </p:spPr>
        <p:txBody>
          <a:bodyPr wrap="square" rtlCol="0">
            <a:spAutoFit/>
          </a:bodyPr>
          <a:lstStyle/>
          <a:p>
            <a:pPr>
              <a:buClr>
                <a:srgbClr val="000000"/>
              </a:buClr>
              <a:buFont typeface="Arial"/>
              <a:buNone/>
              <a:defRPr/>
            </a:pPr>
            <a:r>
              <a:rPr lang="fr-FR" sz="1400" b="1" kern="0">
                <a:solidFill>
                  <a:srgbClr val="000000"/>
                </a:solidFill>
                <a:latin typeface="Arial"/>
                <a:cs typeface="Arial"/>
                <a:sym typeface="Arial"/>
              </a:rPr>
              <a:t>FONCTIONNALITES</a:t>
            </a:r>
          </a:p>
        </p:txBody>
      </p:sp>
      <p:pic>
        <p:nvPicPr>
          <p:cNvPr id="50" name="Graphique 49" descr="Engrenages contour">
            <a:extLst>
              <a:ext uri="{FF2B5EF4-FFF2-40B4-BE49-F238E27FC236}">
                <a16:creationId xmlns:a16="http://schemas.microsoft.com/office/drawing/2014/main" id="{6840FB31-E259-49AA-AA5D-C9C77173A262}"/>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76103" y="2572434"/>
            <a:ext cx="457200" cy="457200"/>
          </a:xfrm>
          <a:prstGeom prst="rect">
            <a:avLst/>
          </a:prstGeom>
        </p:spPr>
      </p:pic>
      <p:sp>
        <p:nvSpPr>
          <p:cNvPr id="51" name="ZoneTexte 50">
            <a:extLst>
              <a:ext uri="{FF2B5EF4-FFF2-40B4-BE49-F238E27FC236}">
                <a16:creationId xmlns:a16="http://schemas.microsoft.com/office/drawing/2014/main" id="{21E257A3-F9D0-41E0-8000-C8CDC60D8243}"/>
              </a:ext>
            </a:extLst>
          </p:cNvPr>
          <p:cNvSpPr txBox="1"/>
          <p:nvPr/>
        </p:nvSpPr>
        <p:spPr>
          <a:xfrm>
            <a:off x="2403604" y="3146157"/>
            <a:ext cx="5825995" cy="2600712"/>
          </a:xfrm>
          <a:prstGeom prst="rect">
            <a:avLst/>
          </a:prstGeom>
          <a:noFill/>
        </p:spPr>
        <p:txBody>
          <a:bodyPr wrap="square" rtlCol="0">
            <a:spAutoFit/>
          </a:bodyPr>
          <a:lstStyle/>
          <a:p>
            <a:pPr marL="628650" lvl="1" indent="-171450" fontAlgn="base">
              <a:buClr>
                <a:srgbClr val="000000"/>
              </a:buClr>
              <a:buFont typeface="Arial" panose="020B0604020202020204" pitchFamily="34" charset="0"/>
              <a:buChar char="•"/>
              <a:defRPr/>
            </a:pPr>
            <a:r>
              <a:rPr lang="fr-FR" sz="1400" kern="0">
                <a:solidFill>
                  <a:srgbClr val="000000"/>
                </a:solidFill>
                <a:latin typeface="Arial corps "/>
                <a:cs typeface="Arial"/>
                <a:sym typeface="Arial"/>
              </a:rPr>
              <a:t>Paiement des achats en 3 ou 4 fois garanti, utilisable par le client final pour un panier de plus de 100€</a:t>
            </a:r>
            <a:r>
              <a:rPr lang="fr-FR" sz="1400" kern="0" baseline="30000">
                <a:solidFill>
                  <a:srgbClr val="000000"/>
                </a:solidFill>
                <a:latin typeface="Arial corps "/>
                <a:cs typeface="Arial"/>
                <a:sym typeface="Arial"/>
              </a:rPr>
              <a:t> </a:t>
            </a:r>
            <a:r>
              <a:rPr lang="fr-FR" sz="1050" kern="0" baseline="30000">
                <a:solidFill>
                  <a:srgbClr val="000000"/>
                </a:solidFill>
                <a:latin typeface="Arial corps "/>
                <a:cs typeface="Arial"/>
                <a:sym typeface="Arial"/>
              </a:rPr>
              <a:t>(1)</a:t>
            </a:r>
          </a:p>
          <a:p>
            <a:pPr marL="628650" lvl="1" indent="-171450" fontAlgn="base">
              <a:buClr>
                <a:srgbClr val="000000"/>
              </a:buClr>
              <a:buFont typeface="Arial" panose="020B0604020202020204" pitchFamily="34" charset="0"/>
              <a:buChar char="•"/>
              <a:defRPr/>
            </a:pPr>
            <a:r>
              <a:rPr lang="fr-FR" sz="1400" kern="0">
                <a:solidFill>
                  <a:srgbClr val="000000"/>
                </a:solidFill>
                <a:latin typeface="Arial corps "/>
                <a:cs typeface="Arial"/>
                <a:sym typeface="Arial"/>
              </a:rPr>
              <a:t>Option activable en un clic </a:t>
            </a:r>
          </a:p>
          <a:p>
            <a:pPr marL="628650" lvl="1" indent="-171450" fontAlgn="base">
              <a:buClr>
                <a:srgbClr val="000000"/>
              </a:buClr>
              <a:buFont typeface="Arial" panose="020B0604020202020204" pitchFamily="34" charset="0"/>
              <a:buChar char="•"/>
              <a:defRPr/>
            </a:pPr>
            <a:r>
              <a:rPr lang="fr-FR" sz="1400" kern="0">
                <a:solidFill>
                  <a:srgbClr val="000000"/>
                </a:solidFill>
                <a:latin typeface="Arial corps "/>
                <a:cs typeface="Arial"/>
                <a:sym typeface="Arial"/>
              </a:rPr>
              <a:t>Gestion de tous les paiements depuis le back office</a:t>
            </a:r>
          </a:p>
          <a:p>
            <a:pPr marL="628650" lvl="1" indent="-171450" fontAlgn="base">
              <a:buClr>
                <a:srgbClr val="000000"/>
              </a:buClr>
              <a:buFont typeface="Arial" panose="020B0604020202020204" pitchFamily="34" charset="0"/>
              <a:buChar char="•"/>
              <a:defRPr/>
            </a:pPr>
            <a:r>
              <a:rPr lang="fr-FR" sz="1400" kern="0">
                <a:solidFill>
                  <a:srgbClr val="000000"/>
                </a:solidFill>
                <a:latin typeface="Arial corps "/>
                <a:cs typeface="Arial"/>
                <a:sym typeface="Arial"/>
              </a:rPr>
              <a:t>Garantie contre la fraude et le risque d'impayés : Oney prend en charge 100% du risque, la trésorerie est sécurisée et le montant de la transaction disponible depuis le back office du client.</a:t>
            </a:r>
            <a:endParaRPr lang="fr-FR" sz="1200" kern="0">
              <a:solidFill>
                <a:srgbClr val="000000"/>
              </a:solidFill>
              <a:latin typeface="Arial corps "/>
              <a:cs typeface="Arial"/>
              <a:sym typeface="Arial"/>
            </a:endParaRPr>
          </a:p>
          <a:p>
            <a:pPr lvl="1" fontAlgn="base">
              <a:buClr>
                <a:srgbClr val="000000"/>
              </a:buClr>
              <a:buFont typeface="Arial"/>
              <a:buNone/>
              <a:defRPr/>
            </a:pPr>
            <a:endParaRPr lang="fr-FR" sz="1200" kern="0">
              <a:solidFill>
                <a:srgbClr val="000000"/>
              </a:solidFill>
              <a:latin typeface="Arial corps "/>
              <a:cs typeface="Arial"/>
              <a:sym typeface="Arial"/>
            </a:endParaRPr>
          </a:p>
          <a:p>
            <a:pPr lvl="1" fontAlgn="base">
              <a:buClr>
                <a:srgbClr val="000000"/>
              </a:buClr>
              <a:buFont typeface="Arial"/>
              <a:buNone/>
              <a:defRPr/>
            </a:pPr>
            <a:endParaRPr lang="fr-FR" sz="1200" kern="0">
              <a:solidFill>
                <a:srgbClr val="000000"/>
              </a:solidFill>
              <a:latin typeface="Arial corps "/>
              <a:cs typeface="Arial"/>
              <a:sym typeface="Arial"/>
            </a:endParaRPr>
          </a:p>
          <a:p>
            <a:pPr lvl="1" fontAlgn="base">
              <a:buClr>
                <a:srgbClr val="000000"/>
              </a:buClr>
              <a:buFont typeface="Arial"/>
              <a:buNone/>
              <a:defRPr/>
            </a:pPr>
            <a:r>
              <a:rPr lang="fr-FR" sz="900" kern="0" baseline="30000">
                <a:solidFill>
                  <a:srgbClr val="000000"/>
                </a:solidFill>
                <a:latin typeface="Arial corps "/>
                <a:cs typeface="Arial"/>
                <a:sym typeface="Arial"/>
              </a:rPr>
              <a:t>(1) </a:t>
            </a:r>
            <a:r>
              <a:rPr lang="fr-FR" sz="900" kern="0">
                <a:solidFill>
                  <a:srgbClr val="000000"/>
                </a:solidFill>
                <a:latin typeface="Arial corps "/>
                <a:cs typeface="Arial"/>
                <a:sym typeface="Arial"/>
              </a:rPr>
              <a:t>Le paiement garanti en 3 ou 4 fois de </a:t>
            </a:r>
            <a:r>
              <a:rPr lang="fr-FR" sz="900" kern="0" err="1">
                <a:solidFill>
                  <a:srgbClr val="000000"/>
                </a:solidFill>
                <a:latin typeface="Arial corps "/>
                <a:cs typeface="Arial"/>
                <a:sym typeface="Arial"/>
              </a:rPr>
              <a:t>PayPlug</a:t>
            </a:r>
            <a:r>
              <a:rPr lang="fr-FR" sz="900" kern="0">
                <a:solidFill>
                  <a:srgbClr val="000000"/>
                </a:solidFill>
                <a:latin typeface="Arial corps "/>
                <a:cs typeface="Arial"/>
                <a:sym typeface="Arial"/>
              </a:rPr>
              <a:t> en association avec Oney est disponible dans le cadre de la souscription d’une Offre Premium ou Pro de </a:t>
            </a:r>
            <a:r>
              <a:rPr lang="fr-FR" sz="900" kern="0" err="1">
                <a:solidFill>
                  <a:srgbClr val="000000"/>
                </a:solidFill>
                <a:latin typeface="Arial corps "/>
                <a:cs typeface="Arial"/>
                <a:sym typeface="Arial"/>
              </a:rPr>
              <a:t>PayPlug</a:t>
            </a:r>
            <a:r>
              <a:rPr lang="fr-FR" sz="900" kern="0">
                <a:solidFill>
                  <a:srgbClr val="000000"/>
                </a:solidFill>
                <a:latin typeface="Arial corps "/>
                <a:cs typeface="Arial"/>
                <a:sym typeface="Arial"/>
              </a:rPr>
              <a:t> ou à l’unité avec une offre concurrente ou SP+.</a:t>
            </a:r>
            <a:endParaRPr lang="fr-FR" sz="1100" kern="0">
              <a:solidFill>
                <a:srgbClr val="000000"/>
              </a:solidFill>
              <a:latin typeface="Arial corps "/>
              <a:cs typeface="Arial"/>
              <a:sym typeface="Arial"/>
            </a:endParaRPr>
          </a:p>
        </p:txBody>
      </p:sp>
      <p:sp>
        <p:nvSpPr>
          <p:cNvPr id="52" name="Rectangle 51">
            <a:extLst>
              <a:ext uri="{FF2B5EF4-FFF2-40B4-BE49-F238E27FC236}">
                <a16:creationId xmlns:a16="http://schemas.microsoft.com/office/drawing/2014/main" id="{EBED4C4E-6413-49D6-8A1A-0850D51793C2}"/>
              </a:ext>
            </a:extLst>
          </p:cNvPr>
          <p:cNvSpPr/>
          <p:nvPr/>
        </p:nvSpPr>
        <p:spPr>
          <a:xfrm>
            <a:off x="8415879" y="2537409"/>
            <a:ext cx="3463256" cy="3624958"/>
          </a:xfrm>
          <a:prstGeom prst="rect">
            <a:avLst/>
          </a:prstGeom>
          <a:solidFill>
            <a:srgbClr val="FFFFFF">
              <a:lumMod val="9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3" name="ZoneTexte 52">
            <a:extLst>
              <a:ext uri="{FF2B5EF4-FFF2-40B4-BE49-F238E27FC236}">
                <a16:creationId xmlns:a16="http://schemas.microsoft.com/office/drawing/2014/main" id="{14BA9EA8-FDF7-46F5-9F86-E9D0F8B95F2B}"/>
              </a:ext>
            </a:extLst>
          </p:cNvPr>
          <p:cNvSpPr txBox="1"/>
          <p:nvPr/>
        </p:nvSpPr>
        <p:spPr>
          <a:xfrm>
            <a:off x="9286184" y="2625292"/>
            <a:ext cx="2690305" cy="369332"/>
          </a:xfrm>
          <a:prstGeom prst="rect">
            <a:avLst/>
          </a:prstGeom>
          <a:noFill/>
        </p:spPr>
        <p:txBody>
          <a:bodyPr wrap="square" rtlCol="0">
            <a:spAutoFit/>
          </a:bodyPr>
          <a:lstStyle/>
          <a:p>
            <a:pPr>
              <a:buClr>
                <a:srgbClr val="000000"/>
              </a:buClr>
              <a:buFont typeface="Arial"/>
              <a:buNone/>
              <a:defRPr/>
            </a:pPr>
            <a:r>
              <a:rPr lang="fr-FR" sz="1400" b="1" kern="0">
                <a:solidFill>
                  <a:srgbClr val="000000"/>
                </a:solidFill>
                <a:latin typeface="Arial"/>
                <a:cs typeface="Arial"/>
                <a:sym typeface="Arial"/>
              </a:rPr>
              <a:t>BENEFICES CLIENT</a:t>
            </a:r>
          </a:p>
        </p:txBody>
      </p:sp>
      <p:pic>
        <p:nvPicPr>
          <p:cNvPr id="54" name="Graphique 53" descr="Avis des clients contour">
            <a:extLst>
              <a:ext uri="{FF2B5EF4-FFF2-40B4-BE49-F238E27FC236}">
                <a16:creationId xmlns:a16="http://schemas.microsoft.com/office/drawing/2014/main" id="{3F243D5F-964B-4C83-BB87-BD1154499DD0}"/>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748716" y="2580332"/>
            <a:ext cx="444583" cy="444583"/>
          </a:xfrm>
          <a:prstGeom prst="rect">
            <a:avLst/>
          </a:prstGeom>
        </p:spPr>
      </p:pic>
      <p:sp>
        <p:nvSpPr>
          <p:cNvPr id="55" name="ZoneTexte 54">
            <a:extLst>
              <a:ext uri="{FF2B5EF4-FFF2-40B4-BE49-F238E27FC236}">
                <a16:creationId xmlns:a16="http://schemas.microsoft.com/office/drawing/2014/main" id="{FA269D2E-A253-4E4D-A3DF-28873119B6D0}"/>
              </a:ext>
            </a:extLst>
          </p:cNvPr>
          <p:cNvSpPr txBox="1"/>
          <p:nvPr/>
        </p:nvSpPr>
        <p:spPr>
          <a:xfrm>
            <a:off x="8469533" y="3013415"/>
            <a:ext cx="3403921" cy="3400931"/>
          </a:xfrm>
          <a:prstGeom prst="rect">
            <a:avLst/>
          </a:prstGeom>
          <a:noFill/>
        </p:spPr>
        <p:txBody>
          <a:bodyPr wrap="square" rtlCol="0">
            <a:spAutoFit/>
          </a:bodyPr>
          <a:lstStyle/>
          <a:p>
            <a:pPr marL="342900" indent="-342900">
              <a:buClr>
                <a:srgbClr val="000000"/>
              </a:buClr>
              <a:buFont typeface="Arial" panose="020B0604020202020204" pitchFamily="34" charset="0"/>
              <a:buChar char="•"/>
              <a:tabLst>
                <a:tab pos="457200" algn="l"/>
              </a:tabLst>
              <a:defRPr/>
            </a:pPr>
            <a:r>
              <a:rPr lang="fr-FR" sz="1300" kern="0">
                <a:solidFill>
                  <a:srgbClr val="000000"/>
                </a:solidFill>
                <a:latin typeface="Arial corps"/>
                <a:ea typeface="Times New Roman" panose="02020603050405020304" pitchFamily="18" charset="0"/>
                <a:cs typeface="Times New Roman" panose="02020603050405020304" pitchFamily="18" charset="0"/>
                <a:sym typeface="Arial"/>
              </a:rPr>
              <a:t>Simplicité d’utilisation</a:t>
            </a:r>
          </a:p>
          <a:p>
            <a:pPr marL="342900" indent="-342900">
              <a:buClr>
                <a:srgbClr val="000000"/>
              </a:buClr>
              <a:buFont typeface="Arial" panose="020B0604020202020204" pitchFamily="34" charset="0"/>
              <a:buChar char="•"/>
              <a:tabLst>
                <a:tab pos="457200" algn="l"/>
              </a:tabLst>
              <a:defRPr/>
            </a:pPr>
            <a:r>
              <a:rPr lang="fr-FR" sz="1300" kern="0">
                <a:solidFill>
                  <a:srgbClr val="000000"/>
                </a:solidFill>
                <a:latin typeface="Arial corps"/>
                <a:ea typeface="Times New Roman" panose="02020603050405020304" pitchFamily="18" charset="0"/>
                <a:cs typeface="Times New Roman" panose="02020603050405020304" pitchFamily="18" charset="0"/>
                <a:sym typeface="Arial"/>
              </a:rPr>
              <a:t>Augmentation du panier moyen du client  : les montants des paniers moyens payés en fractionné sont plus de 2 fois supérieurs aux montant des paniers moyens payés comptants. </a:t>
            </a:r>
            <a:r>
              <a:rPr lang="fr-FR" sz="1300" kern="0">
                <a:solidFill>
                  <a:srgbClr val="000000"/>
                </a:solidFill>
                <a:latin typeface="Arial corps"/>
                <a:ea typeface="Calibri" panose="020F0502020204030204" pitchFamily="34" charset="0"/>
                <a:cs typeface="Arial"/>
                <a:sym typeface="Arial"/>
              </a:rPr>
              <a:t> </a:t>
            </a:r>
          </a:p>
          <a:p>
            <a:pPr marL="342900" indent="-342900">
              <a:buClr>
                <a:srgbClr val="000000"/>
              </a:buClr>
              <a:buFont typeface="Arial" panose="020B0604020202020204" pitchFamily="34" charset="0"/>
              <a:buChar char="•"/>
              <a:tabLst>
                <a:tab pos="457200" algn="l"/>
              </a:tabLst>
              <a:defRPr/>
            </a:pPr>
            <a:r>
              <a:rPr lang="fr-FR" sz="1300" kern="0">
                <a:solidFill>
                  <a:srgbClr val="000000"/>
                </a:solidFill>
                <a:latin typeface="Arial corps"/>
                <a:ea typeface="Times New Roman" panose="02020603050405020304" pitchFamily="18" charset="0"/>
                <a:cs typeface="Times New Roman" panose="02020603050405020304" pitchFamily="18" charset="0"/>
                <a:sym typeface="Arial"/>
              </a:rPr>
              <a:t>Déclenchement de l’achat du client : notamment pour l’électroménager, le high-tech, les meubles et la déco, les séjours et les voyages*.</a:t>
            </a:r>
          </a:p>
          <a:p>
            <a:pPr marL="342900" indent="-342900">
              <a:buClr>
                <a:srgbClr val="000000"/>
              </a:buClr>
              <a:buFont typeface="Arial" panose="020B0604020202020204" pitchFamily="34" charset="0"/>
              <a:buChar char="•"/>
              <a:tabLst>
                <a:tab pos="457200" algn="l"/>
              </a:tabLst>
              <a:defRPr/>
            </a:pPr>
            <a:r>
              <a:rPr lang="fr-FR" sz="1300" kern="0">
                <a:solidFill>
                  <a:srgbClr val="000000"/>
                </a:solidFill>
                <a:latin typeface="Arial corps"/>
                <a:ea typeface="Times New Roman" panose="02020603050405020304" pitchFamily="18" charset="0"/>
                <a:cs typeface="Times New Roman" panose="02020603050405020304" pitchFamily="18" charset="0"/>
                <a:sym typeface="Arial"/>
              </a:rPr>
              <a:t>Fidélisation des clients grâce à un service apprécié : Plus d’1 Français sur 3 a déjà eu recours au paiement fractionné garanti*</a:t>
            </a:r>
            <a:endParaRPr lang="fr-FR" sz="1300" kern="0">
              <a:solidFill>
                <a:srgbClr val="000000"/>
              </a:solidFill>
              <a:latin typeface="Arial corps"/>
              <a:ea typeface="Calibri" panose="020F0502020204030204" pitchFamily="34" charset="0"/>
              <a:cs typeface="Times New Roman" panose="02020603050405020304" pitchFamily="18" charset="0"/>
              <a:sym typeface="Arial"/>
            </a:endParaRPr>
          </a:p>
          <a:p>
            <a:pPr marL="342900" indent="-342900">
              <a:buClr>
                <a:srgbClr val="000000"/>
              </a:buClr>
              <a:buFont typeface="Arial" panose="020B0604020202020204" pitchFamily="34" charset="0"/>
              <a:buChar char="•"/>
              <a:tabLst>
                <a:tab pos="457200" algn="l"/>
              </a:tabLst>
              <a:defRPr/>
            </a:pPr>
            <a:endParaRPr lang="fr-FR" sz="1100" kern="0">
              <a:solidFill>
                <a:srgbClr val="000000"/>
              </a:solidFill>
              <a:latin typeface="Arial corps"/>
              <a:ea typeface="Times New Roman" panose="02020603050405020304" pitchFamily="18" charset="0"/>
              <a:cs typeface="Times New Roman" panose="02020603050405020304" pitchFamily="18" charset="0"/>
              <a:sym typeface="Arial"/>
            </a:endParaRPr>
          </a:p>
          <a:p>
            <a:pPr marL="342900" indent="-342900">
              <a:buClr>
                <a:srgbClr val="000000"/>
              </a:buClr>
              <a:buFont typeface="Arial" panose="020B0604020202020204" pitchFamily="34" charset="0"/>
              <a:buChar char="•"/>
              <a:tabLst>
                <a:tab pos="457200" algn="l"/>
              </a:tabLst>
              <a:defRPr/>
            </a:pPr>
            <a:endParaRPr lang="fr-FR" sz="1100" kern="0">
              <a:solidFill>
                <a:srgbClr val="000000"/>
              </a:solidFill>
              <a:latin typeface="Arial corps"/>
              <a:ea typeface="Calibri" panose="020F0502020204030204" pitchFamily="34" charset="0"/>
              <a:cs typeface="Times New Roman" panose="02020603050405020304" pitchFamily="18" charset="0"/>
              <a:sym typeface="Arial"/>
            </a:endParaRPr>
          </a:p>
          <a:p>
            <a:pPr marL="171450" indent="-171450">
              <a:buClr>
                <a:srgbClr val="000000"/>
              </a:buClr>
              <a:buFont typeface="Arial" panose="020B0604020202020204" pitchFamily="34" charset="0"/>
              <a:buChar char="•"/>
              <a:defRPr/>
            </a:pPr>
            <a:endParaRPr lang="fr-FR" sz="1100" kern="0">
              <a:solidFill>
                <a:srgbClr val="000000"/>
              </a:solidFill>
              <a:latin typeface="Arial corps"/>
              <a:cs typeface="Arial"/>
              <a:sym typeface="Arial"/>
            </a:endParaRPr>
          </a:p>
        </p:txBody>
      </p:sp>
      <p:pic>
        <p:nvPicPr>
          <p:cNvPr id="56" name="Image 55">
            <a:extLst>
              <a:ext uri="{FF2B5EF4-FFF2-40B4-BE49-F238E27FC236}">
                <a16:creationId xmlns:a16="http://schemas.microsoft.com/office/drawing/2014/main" id="{959E0099-0EC4-4257-896B-4EA687C6097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8737" t="17705" r="28736" b="540"/>
          <a:stretch/>
        </p:blipFill>
        <p:spPr>
          <a:xfrm>
            <a:off x="342531" y="3067261"/>
            <a:ext cx="2294711" cy="3086743"/>
          </a:xfrm>
          <a:prstGeom prst="rect">
            <a:avLst/>
          </a:prstGeom>
        </p:spPr>
      </p:pic>
      <p:pic>
        <p:nvPicPr>
          <p:cNvPr id="57" name="Graphique 56" descr="Ampoule contour">
            <a:extLst>
              <a:ext uri="{FF2B5EF4-FFF2-40B4-BE49-F238E27FC236}">
                <a16:creationId xmlns:a16="http://schemas.microsoft.com/office/drawing/2014/main" id="{DE8BBE55-36E8-4BBD-8D9F-014B365D06D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53394" y="1098310"/>
            <a:ext cx="584775" cy="584775"/>
          </a:xfrm>
          <a:prstGeom prst="rect">
            <a:avLst/>
          </a:prstGeom>
        </p:spPr>
      </p:pic>
      <p:sp>
        <p:nvSpPr>
          <p:cNvPr id="58" name="ZoneTexte 57">
            <a:extLst>
              <a:ext uri="{FF2B5EF4-FFF2-40B4-BE49-F238E27FC236}">
                <a16:creationId xmlns:a16="http://schemas.microsoft.com/office/drawing/2014/main" id="{82AAC831-08C9-4248-83CA-075B2876606E}"/>
              </a:ext>
            </a:extLst>
          </p:cNvPr>
          <p:cNvSpPr txBox="1"/>
          <p:nvPr/>
        </p:nvSpPr>
        <p:spPr>
          <a:xfrm>
            <a:off x="3099578" y="1222489"/>
            <a:ext cx="1395842" cy="400110"/>
          </a:xfrm>
          <a:prstGeom prst="rect">
            <a:avLst/>
          </a:prstGeom>
          <a:noFill/>
        </p:spPr>
        <p:txBody>
          <a:bodyPr wrap="square">
            <a:spAutoFit/>
          </a:bodyPr>
          <a:lstStyle/>
          <a:p>
            <a:pPr>
              <a:buClr>
                <a:srgbClr val="000000"/>
              </a:buClr>
              <a:buFont typeface="Arial"/>
              <a:buNone/>
              <a:defRPr/>
            </a:pPr>
            <a:r>
              <a:rPr lang="fr-FR" sz="2000" b="1" kern="0">
                <a:solidFill>
                  <a:srgbClr val="000000"/>
                </a:solidFill>
                <a:latin typeface="Arial corps"/>
                <a:cs typeface="Arial"/>
                <a:sym typeface="Arial"/>
              </a:rPr>
              <a:t>Conseil</a:t>
            </a:r>
            <a:endParaRPr lang="fr-FR" sz="1400" b="1" kern="0">
              <a:solidFill>
                <a:srgbClr val="000000"/>
              </a:solidFill>
              <a:latin typeface="Arial corps"/>
              <a:cs typeface="Arial"/>
              <a:sym typeface="Arial"/>
            </a:endParaRPr>
          </a:p>
        </p:txBody>
      </p:sp>
      <p:sp>
        <p:nvSpPr>
          <p:cNvPr id="59" name="Espace réservé du pied de page 3">
            <a:extLst>
              <a:ext uri="{FF2B5EF4-FFF2-40B4-BE49-F238E27FC236}">
                <a16:creationId xmlns:a16="http://schemas.microsoft.com/office/drawing/2014/main" id="{F36D6F7C-2687-41BB-8126-E7C867CE4B46}"/>
              </a:ext>
            </a:extLst>
          </p:cNvPr>
          <p:cNvSpPr txBox="1">
            <a:spLocks/>
          </p:cNvSpPr>
          <p:nvPr/>
        </p:nvSpPr>
        <p:spPr>
          <a:xfrm>
            <a:off x="8415879" y="5806063"/>
            <a:ext cx="3433590" cy="45360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9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0000"/>
              </a:buClr>
              <a:buFont typeface="Arial"/>
              <a:buNone/>
              <a:defRPr/>
            </a:pPr>
            <a:r>
              <a:rPr lang="fr-FR" sz="800">
                <a:solidFill>
                  <a:srgbClr val="000000"/>
                </a:solidFill>
                <a:latin typeface="Arial"/>
                <a:sym typeface="Arial"/>
              </a:rPr>
              <a:t>*</a:t>
            </a:r>
            <a:r>
              <a:rPr lang="fr-FR" sz="800" i="1">
                <a:solidFill>
                  <a:srgbClr val="000000"/>
                </a:solidFill>
                <a:latin typeface="Arial"/>
                <a:sym typeface="Arial"/>
              </a:rPr>
              <a:t> Etude </a:t>
            </a:r>
            <a:r>
              <a:rPr lang="fr-FR" sz="800" i="1" err="1">
                <a:solidFill>
                  <a:srgbClr val="000000"/>
                </a:solidFill>
                <a:latin typeface="Arial"/>
                <a:sym typeface="Arial"/>
              </a:rPr>
              <a:t>Kantar</a:t>
            </a:r>
            <a:r>
              <a:rPr lang="fr-FR" sz="800" i="1">
                <a:solidFill>
                  <a:srgbClr val="000000"/>
                </a:solidFill>
                <a:latin typeface="Arial"/>
                <a:sym typeface="Arial"/>
              </a:rPr>
              <a:t> dans l’article “Paiement fractionné : plus d’un Français sur trois y a déjà eu recours”, Le Parisien, 8 février 2022</a:t>
            </a:r>
            <a:endParaRPr lang="fr-FR" sz="800">
              <a:solidFill>
                <a:srgbClr val="000000"/>
              </a:solidFill>
              <a:latin typeface="Arial"/>
              <a:sym typeface="Arial"/>
            </a:endParaRPr>
          </a:p>
        </p:txBody>
      </p:sp>
      <p:sp>
        <p:nvSpPr>
          <p:cNvPr id="60" name="ZoneTexte 59">
            <a:extLst>
              <a:ext uri="{FF2B5EF4-FFF2-40B4-BE49-F238E27FC236}">
                <a16:creationId xmlns:a16="http://schemas.microsoft.com/office/drawing/2014/main" id="{068B2354-E2F0-400E-83E6-9702FC12737E}"/>
              </a:ext>
            </a:extLst>
          </p:cNvPr>
          <p:cNvSpPr txBox="1"/>
          <p:nvPr/>
        </p:nvSpPr>
        <p:spPr>
          <a:xfrm>
            <a:off x="2711657" y="1639100"/>
            <a:ext cx="4632269" cy="861774"/>
          </a:xfrm>
          <a:prstGeom prst="rect">
            <a:avLst/>
          </a:prstGeom>
          <a:noFill/>
        </p:spPr>
        <p:txBody>
          <a:bodyPr wrap="square">
            <a:spAutoFit/>
          </a:bodyPr>
          <a:lstStyle/>
          <a:p>
            <a:pPr>
              <a:buClr>
                <a:srgbClr val="000000"/>
              </a:buClr>
              <a:buFont typeface="Arial"/>
              <a:buNone/>
              <a:defRPr/>
            </a:pPr>
            <a:r>
              <a:rPr lang="fr-FR" sz="1600" b="1" kern="0">
                <a:solidFill>
                  <a:srgbClr val="000000"/>
                </a:solidFill>
                <a:latin typeface="Arial corps"/>
                <a:cs typeface="Arial"/>
                <a:sym typeface="Arial"/>
              </a:rPr>
              <a:t>Proposez le </a:t>
            </a:r>
            <a:r>
              <a:rPr lang="fr-FR" b="1" kern="0">
                <a:solidFill>
                  <a:srgbClr val="000000"/>
                </a:solidFill>
                <a:latin typeface="Arial corps"/>
                <a:cs typeface="Arial"/>
                <a:sym typeface="Arial"/>
              </a:rPr>
              <a:t>paiement en plusieurs fois </a:t>
            </a:r>
            <a:r>
              <a:rPr lang="fr-FR" sz="1600" b="1" kern="0">
                <a:solidFill>
                  <a:srgbClr val="000000"/>
                </a:solidFill>
                <a:latin typeface="Arial corps"/>
                <a:cs typeface="Arial"/>
                <a:sym typeface="Arial"/>
              </a:rPr>
              <a:t>à vos marchands pour augmenter le panier moyen de leurs clients !</a:t>
            </a:r>
          </a:p>
        </p:txBody>
      </p:sp>
      <p:sp>
        <p:nvSpPr>
          <p:cNvPr id="62" name="Rectangle : coins arrondis 61">
            <a:extLst>
              <a:ext uri="{FF2B5EF4-FFF2-40B4-BE49-F238E27FC236}">
                <a16:creationId xmlns:a16="http://schemas.microsoft.com/office/drawing/2014/main" id="{39F93A6C-4B15-44C1-8CB3-E0666C9F5307}"/>
              </a:ext>
            </a:extLst>
          </p:cNvPr>
          <p:cNvSpPr/>
          <p:nvPr/>
        </p:nvSpPr>
        <p:spPr>
          <a:xfrm>
            <a:off x="7517292" y="1213083"/>
            <a:ext cx="4356162" cy="1275913"/>
          </a:xfrm>
          <a:prstGeom prst="roundRect">
            <a:avLst/>
          </a:prstGeom>
          <a:noFill/>
          <a:ln w="25400" cap="flat" cmpd="sng" algn="ctr">
            <a:solidFill>
              <a:srgbClr val="000000"/>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63" name="ZoneTexte 34">
            <a:extLst>
              <a:ext uri="{FF2B5EF4-FFF2-40B4-BE49-F238E27FC236}">
                <a16:creationId xmlns:a16="http://schemas.microsoft.com/office/drawing/2014/main" id="{D441A706-3BA0-49EC-BC3E-32CF915A92B7}"/>
              </a:ext>
            </a:extLst>
          </p:cNvPr>
          <p:cNvSpPr txBox="1"/>
          <p:nvPr/>
        </p:nvSpPr>
        <p:spPr>
          <a:xfrm>
            <a:off x="7835929" y="1352494"/>
            <a:ext cx="4271494" cy="1015663"/>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0000"/>
              </a:buClr>
              <a:buFont typeface="Arial"/>
              <a:buNone/>
              <a:defRPr/>
            </a:pPr>
            <a:r>
              <a:rPr lang="fr-FR" sz="1200" b="1" i="1">
                <a:solidFill>
                  <a:srgbClr val="000000"/>
                </a:solidFill>
                <a:latin typeface="Arial corps"/>
                <a:sym typeface="Arial"/>
              </a:rPr>
              <a:t>Bon à savoir </a:t>
            </a:r>
          </a:p>
          <a:p>
            <a:pPr>
              <a:buClr>
                <a:srgbClr val="000000"/>
              </a:buClr>
              <a:buFont typeface="Arial"/>
              <a:buNone/>
              <a:defRPr/>
            </a:pPr>
            <a:r>
              <a:rPr lang="fr-FR" sz="1200" i="1">
                <a:solidFill>
                  <a:srgbClr val="000000"/>
                </a:solidFill>
                <a:latin typeface="Arial corps"/>
                <a:sym typeface="Arial"/>
              </a:rPr>
              <a:t>Une récente étude révèle que « 38% des consommateurs vérifient que la possibilité de payer en plusieurs fois existe avant de se lancer dans leurs achats » expliquant un marché « en croissance de 20 à 40% chaque année »*</a:t>
            </a:r>
          </a:p>
        </p:txBody>
      </p:sp>
      <p:pic>
        <p:nvPicPr>
          <p:cNvPr id="64" name="Graphique 3" descr="Livre fermé avec un remplissage uni">
            <a:extLst>
              <a:ext uri="{FF2B5EF4-FFF2-40B4-BE49-F238E27FC236}">
                <a16:creationId xmlns:a16="http://schemas.microsoft.com/office/drawing/2014/main" id="{02CB2395-CE88-49F2-8434-71A3DBEE62C8}"/>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517292" y="1306162"/>
            <a:ext cx="457199" cy="457199"/>
          </a:xfrm>
          <a:prstGeom prst="rect">
            <a:avLst/>
          </a:prstGeom>
        </p:spPr>
      </p:pic>
      <p:sp>
        <p:nvSpPr>
          <p:cNvPr id="2" name="ZoneTexte 1">
            <a:extLst>
              <a:ext uri="{FF2B5EF4-FFF2-40B4-BE49-F238E27FC236}">
                <a16:creationId xmlns:a16="http://schemas.microsoft.com/office/drawing/2014/main" id="{9F0686E7-FCE2-45B2-946A-0F96FBE348BC}"/>
              </a:ext>
            </a:extLst>
          </p:cNvPr>
          <p:cNvSpPr txBox="1"/>
          <p:nvPr/>
        </p:nvSpPr>
        <p:spPr>
          <a:xfrm>
            <a:off x="666068" y="1763361"/>
            <a:ext cx="1569660" cy="369332"/>
          </a:xfrm>
          <a:prstGeom prst="rect">
            <a:avLst/>
          </a:prstGeom>
          <a:noFill/>
        </p:spPr>
        <p:txBody>
          <a:bodyPr wrap="none" rtlCol="0">
            <a:spAutoFit/>
          </a:bodyPr>
          <a:lstStyle/>
          <a:p>
            <a:r>
              <a:rPr lang="fr-FR" b="1">
                <a:latin typeface="Arial" panose="020B0604020202020204" pitchFamily="34" charset="0"/>
                <a:cs typeface="Arial" panose="020B0604020202020204" pitchFamily="34" charset="0"/>
              </a:rPr>
              <a:t>E-commerce</a:t>
            </a:r>
          </a:p>
        </p:txBody>
      </p:sp>
    </p:spTree>
    <p:extLst>
      <p:ext uri="{BB962C8B-B14F-4D97-AF65-F5344CB8AC3E}">
        <p14:creationId xmlns:p14="http://schemas.microsoft.com/office/powerpoint/2010/main" val="1886047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586982" y="390665"/>
            <a:ext cx="11099921"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Quelques offres concurrentes </a:t>
            </a:r>
            <a:endParaRPr lang="fr-FR" sz="2000" spc="30">
              <a:latin typeface="Montserrat Black" panose="00000A00000000000000" pitchFamily="2" charset="0"/>
            </a:endParaRPr>
          </a:p>
        </p:txBody>
      </p:sp>
      <p:graphicFrame>
        <p:nvGraphicFramePr>
          <p:cNvPr id="16" name="Google Shape;133;p6">
            <a:extLst>
              <a:ext uri="{FF2B5EF4-FFF2-40B4-BE49-F238E27FC236}">
                <a16:creationId xmlns:a16="http://schemas.microsoft.com/office/drawing/2014/main" id="{CAF567E9-C7A2-4872-BFC7-69450D5D3068}"/>
              </a:ext>
            </a:extLst>
          </p:cNvPr>
          <p:cNvGraphicFramePr/>
          <p:nvPr>
            <p:extLst>
              <p:ext uri="{D42A27DB-BD31-4B8C-83A1-F6EECF244321}">
                <p14:modId xmlns:p14="http://schemas.microsoft.com/office/powerpoint/2010/main" val="283875651"/>
              </p:ext>
            </p:extLst>
          </p:nvPr>
        </p:nvGraphicFramePr>
        <p:xfrm>
          <a:off x="964325" y="1304129"/>
          <a:ext cx="10493781" cy="4667753"/>
        </p:xfrm>
        <a:graphic>
          <a:graphicData uri="http://schemas.openxmlformats.org/drawingml/2006/table">
            <a:tbl>
              <a:tblPr>
                <a:noFill/>
              </a:tblPr>
              <a:tblGrid>
                <a:gridCol w="1517141">
                  <a:extLst>
                    <a:ext uri="{9D8B030D-6E8A-4147-A177-3AD203B41FA5}">
                      <a16:colId xmlns:a16="http://schemas.microsoft.com/office/drawing/2014/main" val="20000"/>
                    </a:ext>
                  </a:extLst>
                </a:gridCol>
                <a:gridCol w="3316375">
                  <a:extLst>
                    <a:ext uri="{9D8B030D-6E8A-4147-A177-3AD203B41FA5}">
                      <a16:colId xmlns:a16="http://schemas.microsoft.com/office/drawing/2014/main" val="20001"/>
                    </a:ext>
                  </a:extLst>
                </a:gridCol>
                <a:gridCol w="3291137">
                  <a:extLst>
                    <a:ext uri="{9D8B030D-6E8A-4147-A177-3AD203B41FA5}">
                      <a16:colId xmlns:a16="http://schemas.microsoft.com/office/drawing/2014/main" val="20002"/>
                    </a:ext>
                  </a:extLst>
                </a:gridCol>
                <a:gridCol w="2369128">
                  <a:extLst>
                    <a:ext uri="{9D8B030D-6E8A-4147-A177-3AD203B41FA5}">
                      <a16:colId xmlns:a16="http://schemas.microsoft.com/office/drawing/2014/main" val="20003"/>
                    </a:ext>
                  </a:extLst>
                </a:gridCol>
              </a:tblGrid>
              <a:tr h="48472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1400"/>
                        <a:buFont typeface="Arial"/>
                        <a:buNone/>
                      </a:pPr>
                      <a:endParaRPr sz="1900" u="none" strike="noStrike" cap="none">
                        <a:solidFill>
                          <a:schemeClr val="bg1"/>
                        </a:solidFill>
                        <a:highlight>
                          <a:schemeClr val="lt1"/>
                        </a:highlight>
                      </a:endParaRPr>
                    </a:p>
                  </a:txBody>
                  <a:tcPr marL="121900" marR="121900" marT="121900" marB="12190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rgbClr val="000000"/>
                        </a:buClr>
                        <a:buSzPts val="800"/>
                        <a:buFont typeface="Arial"/>
                        <a:buNone/>
                      </a:pPr>
                      <a:r>
                        <a:rPr lang="fr-FR" sz="1100" b="1" u="none" strike="noStrike" cap="none">
                          <a:solidFill>
                            <a:schemeClr val="bg1"/>
                          </a:solidFill>
                        </a:rPr>
                        <a:t>Présentation</a:t>
                      </a:r>
                      <a:endParaRPr sz="1100" b="1" u="none" strike="noStrike" cap="none">
                        <a:solidFill>
                          <a:schemeClr val="bg1"/>
                        </a:solidFill>
                      </a:endParaRPr>
                    </a:p>
                  </a:txBody>
                  <a:tcPr marL="121900" marR="121900" marT="121900" marB="12190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rgbClr val="000000"/>
                        </a:buClr>
                        <a:buSzPts val="800"/>
                        <a:buFont typeface="Arial"/>
                        <a:buNone/>
                      </a:pPr>
                      <a:r>
                        <a:rPr lang="fr-FR" sz="1100" b="1" u="none" strike="noStrike" cap="none">
                          <a:solidFill>
                            <a:schemeClr val="bg1"/>
                          </a:solidFill>
                        </a:rPr>
                        <a:t>Prix </a:t>
                      </a:r>
                      <a:endParaRPr sz="1100" b="1" u="none" strike="noStrike" cap="none">
                        <a:solidFill>
                          <a:schemeClr val="bg1"/>
                        </a:solidFill>
                      </a:endParaRPr>
                    </a:p>
                  </a:txBody>
                  <a:tcPr marL="121900" marR="121900" marT="121900" marB="12190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rgbClr val="000000"/>
                        </a:buClr>
                        <a:buSzPts val="800"/>
                        <a:buFont typeface="Arial"/>
                        <a:buNone/>
                      </a:pPr>
                      <a:r>
                        <a:rPr lang="fr-FR" sz="1100" b="1" u="none" strike="noStrike" cap="none">
                          <a:solidFill>
                            <a:schemeClr val="bg1"/>
                          </a:solidFill>
                        </a:rPr>
                        <a:t>Offre en France</a:t>
                      </a:r>
                      <a:endParaRPr sz="1100" b="1" u="none" strike="noStrike" cap="none">
                        <a:solidFill>
                          <a:schemeClr val="bg1"/>
                        </a:solidFill>
                      </a:endParaRPr>
                    </a:p>
                  </a:txBody>
                  <a:tcPr marL="121900" marR="121900" marT="121900" marB="12190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132668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rgbClr val="000000"/>
                        </a:buClr>
                        <a:buSzPts val="800"/>
                        <a:buFont typeface="Arial"/>
                        <a:buNone/>
                      </a:pPr>
                      <a:r>
                        <a:rPr lang="fr-FR" sz="1100" b="1" u="none" strike="noStrike" cap="none"/>
                        <a:t>Alma</a:t>
                      </a:r>
                      <a:endParaRPr sz="1100" b="1" u="none" strike="noStrike" cap="none"/>
                    </a:p>
                  </a:txBody>
                  <a:tcPr marL="121900" marR="121900" marT="121900" marB="121900" anchor="ctr">
                    <a:lnL w="6350" cap="flat" cmpd="sng" algn="ctr">
                      <a:solidFill>
                        <a:srgbClr val="00604A"/>
                      </a:solidFill>
                      <a:prstDash val="sysDot"/>
                      <a:round/>
                      <a:headEnd type="none" w="med" len="med"/>
                      <a:tailEnd type="none" w="med" len="med"/>
                    </a:lnL>
                    <a:lnR w="12700" cmpd="sng">
                      <a:solidFill>
                        <a:prstClr val="black"/>
                      </a:solidFill>
                      <a:prstDash val="solid"/>
                    </a:lnR>
                    <a:lnT w="12700" cmpd="sng">
                      <a:noFill/>
                      <a:prstDash val="solid"/>
                    </a:lnT>
                    <a:lnB w="12700" cmpd="sng">
                      <a:solidFill>
                        <a:prstClr val="black"/>
                      </a:solidFill>
                      <a:prstDash val="soli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fr-FR" sz="1100" u="none" strike="noStrike" cap="none"/>
                        <a:t>Solution de paiement fractionné et de paiement différé garanti française</a:t>
                      </a:r>
                      <a:endParaRPr sz="1100" u="none" strike="noStrike" cap="none"/>
                    </a:p>
                  </a:txBody>
                  <a:tcPr marL="121900" marR="121900" marT="121900" marB="121900" anchor="ctr">
                    <a:lnL w="12700" cmpd="sng">
                      <a:solidFill>
                        <a:prstClr val="black"/>
                      </a:solidFill>
                      <a:prstDash val="solid"/>
                    </a:lnL>
                    <a:lnR w="12700" cmpd="sng">
                      <a:solidFill>
                        <a:prstClr val="black"/>
                      </a:solidFill>
                      <a:prstDash val="solid"/>
                    </a:lnR>
                    <a:lnT w="12700" cmpd="sng">
                      <a:no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457200" marR="0" lvl="0" indent="-292100" algn="l" rtl="0">
                        <a:lnSpc>
                          <a:spcPct val="100000"/>
                        </a:lnSpc>
                        <a:spcBef>
                          <a:spcPts val="0"/>
                        </a:spcBef>
                        <a:spcAft>
                          <a:spcPts val="0"/>
                        </a:spcAft>
                        <a:buClr>
                          <a:srgbClr val="000000"/>
                        </a:buClr>
                        <a:buSzPts val="1000"/>
                        <a:buFont typeface="Arial"/>
                        <a:buChar char="●"/>
                      </a:pPr>
                      <a:r>
                        <a:rPr lang="fr-FR" sz="1100" u="none" strike="noStrike" cap="none"/>
                        <a:t>Sans frais pour le client : </a:t>
                      </a:r>
                      <a:endParaRPr sz="1100" u="none" strike="noStrike" cap="none"/>
                    </a:p>
                    <a:p>
                      <a:pPr marL="457200" marR="0" lvl="0" indent="-273050" algn="l" rtl="0">
                        <a:lnSpc>
                          <a:spcPct val="100000"/>
                        </a:lnSpc>
                        <a:spcBef>
                          <a:spcPts val="0"/>
                        </a:spcBef>
                        <a:spcAft>
                          <a:spcPts val="0"/>
                        </a:spcAft>
                        <a:buClr>
                          <a:srgbClr val="000000"/>
                        </a:buClr>
                        <a:buSzPts val="700"/>
                        <a:buFont typeface="Arial"/>
                        <a:buChar char="-"/>
                      </a:pPr>
                      <a:r>
                        <a:rPr lang="fr-FR" sz="1100" u="none" strike="noStrike" cap="none"/>
                        <a:t>x2 : 3,4%</a:t>
                      </a:r>
                      <a:endParaRPr sz="1100" u="none" strike="noStrike" cap="none"/>
                    </a:p>
                    <a:p>
                      <a:pPr marL="457200" marR="0" lvl="0" indent="-273050" algn="l" rtl="0">
                        <a:lnSpc>
                          <a:spcPct val="100000"/>
                        </a:lnSpc>
                        <a:spcBef>
                          <a:spcPts val="0"/>
                        </a:spcBef>
                        <a:spcAft>
                          <a:spcPts val="0"/>
                        </a:spcAft>
                        <a:buClr>
                          <a:srgbClr val="000000"/>
                        </a:buClr>
                        <a:buSzPts val="700"/>
                        <a:buFont typeface="Arial"/>
                        <a:buChar char="-"/>
                      </a:pPr>
                      <a:r>
                        <a:rPr lang="fr-FR" sz="1100" u="none" strike="noStrike" cap="none"/>
                        <a:t>x3 : 3,6%</a:t>
                      </a:r>
                      <a:endParaRPr sz="1100" u="none" strike="noStrike" cap="none"/>
                    </a:p>
                    <a:p>
                      <a:pPr marL="457200" marR="0" lvl="0" indent="-273050" algn="l" rtl="0">
                        <a:lnSpc>
                          <a:spcPct val="100000"/>
                        </a:lnSpc>
                        <a:spcBef>
                          <a:spcPts val="0"/>
                        </a:spcBef>
                        <a:spcAft>
                          <a:spcPts val="0"/>
                        </a:spcAft>
                        <a:buClr>
                          <a:srgbClr val="000000"/>
                        </a:buClr>
                        <a:buSzPts val="700"/>
                        <a:buFont typeface="Arial"/>
                        <a:buChar char="-"/>
                      </a:pPr>
                      <a:r>
                        <a:rPr lang="fr-FR" sz="1100" u="none" strike="noStrike" cap="none"/>
                        <a:t>x4 : 4,4%</a:t>
                      </a:r>
                      <a:endParaRPr sz="1100" u="none" strike="noStrike" cap="none"/>
                    </a:p>
                    <a:p>
                      <a:pPr marL="457200" marR="0" lvl="0" indent="-273050" algn="l" rtl="0">
                        <a:lnSpc>
                          <a:spcPct val="100000"/>
                        </a:lnSpc>
                        <a:spcBef>
                          <a:spcPts val="0"/>
                        </a:spcBef>
                        <a:spcAft>
                          <a:spcPts val="0"/>
                        </a:spcAft>
                        <a:buClr>
                          <a:srgbClr val="000000"/>
                        </a:buClr>
                        <a:buSzPts val="700"/>
                        <a:buFont typeface="Arial"/>
                        <a:buChar char="●"/>
                      </a:pPr>
                      <a:r>
                        <a:rPr lang="fr-FR" sz="1100" u="none" strike="noStrike" cap="none"/>
                        <a:t>Possibilité de partager les commissions avec le payeur</a:t>
                      </a:r>
                      <a:endParaRPr sz="1100" u="none" strike="noStrike" cap="none"/>
                    </a:p>
                    <a:p>
                      <a:pPr marL="457200" marR="0" lvl="0" indent="-273050" algn="l" rtl="0">
                        <a:lnSpc>
                          <a:spcPct val="100000"/>
                        </a:lnSpc>
                        <a:spcBef>
                          <a:spcPts val="0"/>
                        </a:spcBef>
                        <a:spcAft>
                          <a:spcPts val="0"/>
                        </a:spcAft>
                        <a:buClr>
                          <a:srgbClr val="000000"/>
                        </a:buClr>
                        <a:buSzPts val="700"/>
                        <a:buFont typeface="Arial"/>
                        <a:buChar char="●"/>
                      </a:pPr>
                      <a:r>
                        <a:rPr lang="fr-FR" sz="1100" u="none" strike="noStrike" cap="none"/>
                        <a:t>Pas d’abonnement </a:t>
                      </a:r>
                      <a:endParaRPr sz="1100" u="none" strike="noStrike" cap="none"/>
                    </a:p>
                  </a:txBody>
                  <a:tcPr marL="121900" marR="121900" marT="121900" marB="121900" anchor="ctr">
                    <a:lnL w="12700" cmpd="sng">
                      <a:solidFill>
                        <a:prstClr val="black"/>
                      </a:solidFill>
                      <a:prstDash val="solid"/>
                    </a:lnL>
                    <a:lnR w="12700" cmpd="sng">
                      <a:solidFill>
                        <a:prstClr val="black"/>
                      </a:solidFill>
                      <a:prstDash val="solid"/>
                    </a:lnR>
                    <a:lnT w="12700" cmpd="sng">
                      <a:no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fr-FR" sz="1100" u="none" strike="noStrike" cap="none"/>
                        <a:t>Paiement </a:t>
                      </a:r>
                      <a:r>
                        <a:rPr lang="fr-FR" sz="1100"/>
                        <a:t>en 2,3 et 4 fois, montant allant de 100€ à 3000€</a:t>
                      </a:r>
                      <a:endParaRPr sz="1900"/>
                    </a:p>
                    <a:p>
                      <a:pPr marL="0" marR="0" lvl="0" indent="0" algn="l" rtl="0">
                        <a:lnSpc>
                          <a:spcPct val="100000"/>
                        </a:lnSpc>
                        <a:spcBef>
                          <a:spcPts val="0"/>
                        </a:spcBef>
                        <a:spcAft>
                          <a:spcPts val="0"/>
                        </a:spcAft>
                        <a:buClr>
                          <a:srgbClr val="000000"/>
                        </a:buClr>
                        <a:buSzPts val="850"/>
                        <a:buFont typeface="Arial"/>
                        <a:buNone/>
                      </a:pPr>
                      <a:endParaRPr sz="1100" u="none" strike="noStrike" cap="none"/>
                    </a:p>
                  </a:txBody>
                  <a:tcPr marL="121900" marR="121900" marT="121900" marB="121900" anchor="ctr">
                    <a:lnL w="12700" cmpd="sng">
                      <a:solidFill>
                        <a:prstClr val="black"/>
                      </a:solidFill>
                      <a:prstDash val="solid"/>
                    </a:lnL>
                    <a:lnR w="6350" cap="flat" cmpd="sng" algn="ctr">
                      <a:solidFill>
                        <a:srgbClr val="00604A"/>
                      </a:solidFill>
                      <a:prstDash val="sysDot"/>
                      <a:round/>
                      <a:headEnd type="none" w="med" len="med"/>
                      <a:tailEnd type="none" w="med" len="med"/>
                    </a:lnR>
                    <a:lnT w="12700" cmpd="sng">
                      <a:no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90570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rgbClr val="000000"/>
                        </a:buClr>
                        <a:buSzPts val="800"/>
                        <a:buFont typeface="Arial"/>
                        <a:buNone/>
                      </a:pPr>
                      <a:r>
                        <a:rPr lang="fr-FR" sz="1100" b="1" u="none" strike="noStrike" cap="none" err="1"/>
                        <a:t>Klarna</a:t>
                      </a:r>
                      <a:endParaRPr sz="1100" b="1" u="none" strike="noStrike" cap="none"/>
                    </a:p>
                  </a:txBody>
                  <a:tcPr marL="121900" marR="121900" marT="121900" marB="121900" anchor="ctr">
                    <a:lnL w="6350" cap="flat" cmpd="sng" algn="ctr">
                      <a:solidFill>
                        <a:srgbClr val="00604A"/>
                      </a:solidFill>
                      <a:prstDash val="sysDot"/>
                      <a:round/>
                      <a:headEnd type="none" w="med" len="med"/>
                      <a:tailEnd type="none" w="med" len="me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fr-FR" sz="1100" u="none" strike="noStrike" cap="none"/>
                        <a:t>Solution suédoise, champion européen du paiement fractionné, partenariat stratégique avec </a:t>
                      </a:r>
                      <a:r>
                        <a:rPr lang="fr-FR" sz="1100" u="none" strike="noStrike" cap="none" err="1"/>
                        <a:t>Stripe</a:t>
                      </a:r>
                      <a:r>
                        <a:rPr lang="fr-FR" sz="1100" u="none" strike="noStrike" cap="none"/>
                        <a:t> (solution de paiement)</a:t>
                      </a:r>
                      <a:endParaRPr sz="1100" u="none" strike="noStrike" cap="none"/>
                    </a:p>
                  </a:txBody>
                  <a:tcPr marL="121900" marR="121900" marT="121900" marB="12190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fr-FR" sz="1100" u="none" strike="noStrike" cap="none"/>
                        <a:t>3,99 % + 0,20 € (Stripe)</a:t>
                      </a:r>
                      <a:endParaRPr sz="1100" u="none" strike="noStrike" cap="none"/>
                    </a:p>
                  </a:txBody>
                  <a:tcPr marL="121900" marR="121900" marT="121900" marB="12190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fr-FR" sz="1100" u="none" strike="noStrike" cap="none"/>
                        <a:t>Paiement en 3 fois sans frais</a:t>
                      </a:r>
                      <a:endParaRPr sz="1100" u="none" strike="noStrike" cap="none"/>
                    </a:p>
                  </a:txBody>
                  <a:tcPr marL="121900" marR="121900" marT="121900" marB="121900" anchor="ctr">
                    <a:lnL w="12700" cmpd="sng">
                      <a:solidFill>
                        <a:prstClr val="black"/>
                      </a:solidFill>
                      <a:prstDash val="solid"/>
                    </a:lnL>
                    <a:lnR w="6350" cap="flat" cmpd="sng" algn="ctr">
                      <a:solidFill>
                        <a:srgbClr val="00604A"/>
                      </a:solidFill>
                      <a:prstDash val="sysDot"/>
                      <a:round/>
                      <a:headEnd type="none" w="med" len="med"/>
                      <a:tailEnd type="none" w="med" len="me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2505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rgbClr val="000000"/>
                        </a:buClr>
                        <a:buSzPts val="800"/>
                        <a:buFont typeface="Arial"/>
                        <a:buNone/>
                      </a:pPr>
                      <a:r>
                        <a:rPr lang="fr-FR" sz="1100" b="1" u="none" strike="noStrike" cap="none" err="1"/>
                        <a:t>Scalapay</a:t>
                      </a:r>
                      <a:r>
                        <a:rPr lang="fr-FR" sz="1600" b="1" u="none" strike="noStrike" cap="none"/>
                        <a:t> </a:t>
                      </a:r>
                      <a:endParaRPr sz="1600" b="1" u="none" strike="noStrike" cap="none"/>
                    </a:p>
                  </a:txBody>
                  <a:tcPr marL="121900" marR="121900" marT="121900" marB="121900" anchor="ctr">
                    <a:lnL w="6350" cap="flat" cmpd="sng" algn="ctr">
                      <a:solidFill>
                        <a:srgbClr val="00604A"/>
                      </a:solidFill>
                      <a:prstDash val="sysDot"/>
                      <a:round/>
                      <a:headEnd type="none" w="med" len="med"/>
                      <a:tailEnd type="none" w="med" len="me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fr-FR" sz="1100" u="none" strike="noStrike" cap="none"/>
                        <a:t>Solution de paiement fractionné italienne </a:t>
                      </a:r>
                      <a:endParaRPr sz="1100" u="none" strike="noStrike" cap="none"/>
                    </a:p>
                  </a:txBody>
                  <a:tcPr marL="121900" marR="121900" marT="121900" marB="12190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fr-FR" sz="1100"/>
                        <a:t>Frais pour le marchand : 4,2%</a:t>
                      </a:r>
                      <a:endParaRPr sz="1100" u="none" strike="noStrike" cap="none"/>
                    </a:p>
                  </a:txBody>
                  <a:tcPr marL="121900" marR="121900" marT="121900" marB="12190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fr-FR" sz="1100" u="none" strike="noStrike" cap="none"/>
                        <a:t>Paiement en 3 fois sans frais</a:t>
                      </a:r>
                      <a:endParaRPr sz="1100" u="none" strike="noStrike" cap="none"/>
                    </a:p>
                  </a:txBody>
                  <a:tcPr marL="121900" marR="121900" marT="121900" marB="121900" anchor="ctr">
                    <a:lnL w="12700" cmpd="sng">
                      <a:solidFill>
                        <a:prstClr val="black"/>
                      </a:solidFill>
                      <a:prstDash val="solid"/>
                    </a:lnL>
                    <a:lnR w="6350" cap="flat" cmpd="sng" algn="ctr">
                      <a:solidFill>
                        <a:srgbClr val="00604A"/>
                      </a:solidFill>
                      <a:prstDash val="sysDot"/>
                      <a:round/>
                      <a:headEnd type="none" w="med" len="med"/>
                      <a:tailEnd type="none" w="med" len="me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1863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rgbClr val="000000"/>
                        </a:buClr>
                        <a:buSzPts val="800"/>
                        <a:buFont typeface="Arial"/>
                        <a:buNone/>
                      </a:pPr>
                      <a:r>
                        <a:rPr lang="fr-FR" sz="1100" b="1" u="none" strike="noStrike" cap="none" err="1"/>
                        <a:t>Pledg</a:t>
                      </a:r>
                      <a:r>
                        <a:rPr lang="fr-FR" sz="1900" b="1" u="none" strike="noStrike" cap="none"/>
                        <a:t> </a:t>
                      </a:r>
                      <a:endParaRPr sz="1900" b="1" u="none" strike="noStrike" cap="none"/>
                    </a:p>
                  </a:txBody>
                  <a:tcPr marL="121900" marR="121900" marT="121900" marB="121900" anchor="ctr">
                    <a:lnL w="6350" cap="flat" cmpd="sng" algn="ctr">
                      <a:solidFill>
                        <a:srgbClr val="00604A"/>
                      </a:solidFill>
                      <a:prstDash val="sysDot"/>
                      <a:round/>
                      <a:headEnd type="none" w="med" len="med"/>
                      <a:tailEnd type="none" w="med" len="me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fr-FR" sz="1100" u="none" strike="noStrike" cap="none"/>
                        <a:t>Solution de paiement française. Intermédiaire en opérations de banque et en services de paiement.</a:t>
                      </a:r>
                      <a:endParaRPr sz="1100" u="none" strike="noStrike" cap="none"/>
                    </a:p>
                  </a:txBody>
                  <a:tcPr marL="121900" marR="121900" marT="121900" marB="12190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fr-FR" sz="1100" u="none" strike="noStrike" cap="none"/>
                        <a:t>Commission de 2% sur le total de chaque transaction</a:t>
                      </a:r>
                      <a:endParaRPr sz="1100" u="none" strike="noStrike" cap="none"/>
                    </a:p>
                  </a:txBody>
                  <a:tcPr marL="121900" marR="121900" marT="121900" marB="12190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fr-FR" sz="1100" u="none" strike="noStrike" cap="none"/>
                        <a:t>Paiement en </a:t>
                      </a:r>
                      <a:r>
                        <a:rPr lang="fr-FR" sz="1100"/>
                        <a:t>3 ou 4 fois, montant allant de 100€ à 3500€</a:t>
                      </a:r>
                      <a:endParaRPr sz="1100"/>
                    </a:p>
                  </a:txBody>
                  <a:tcPr marL="121900" marR="121900" marT="121900" marB="121900" anchor="ctr">
                    <a:lnL w="12700" cmpd="sng">
                      <a:solidFill>
                        <a:prstClr val="black"/>
                      </a:solidFill>
                      <a:prstDash val="solid"/>
                    </a:lnL>
                    <a:lnR w="6350" cap="flat" cmpd="sng" algn="ctr">
                      <a:solidFill>
                        <a:srgbClr val="00604A"/>
                      </a:solidFill>
                      <a:prstDash val="sysDot"/>
                      <a:round/>
                      <a:headEnd type="none" w="med" len="med"/>
                      <a:tailEnd type="none" w="med" len="me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96738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3261" y="6281994"/>
            <a:ext cx="2862915" cy="440108"/>
          </a:xfrm>
          <a:prstGeom prst="rect">
            <a:avLst/>
          </a:prstGeom>
          <a:solidFill>
            <a:schemeClr val="bg1"/>
          </a:solidFill>
          <a:ln>
            <a:noFill/>
          </a:ln>
          <a:effectLst/>
        </p:spPr>
      </p:pic>
      <p:sp>
        <p:nvSpPr>
          <p:cNvPr id="7" name="Rectangle 6"/>
          <p:cNvSpPr/>
          <p:nvPr/>
        </p:nvSpPr>
        <p:spPr>
          <a:xfrm>
            <a:off x="8746924" y="3522836"/>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 name="Rectangle 1"/>
          <p:cNvSpPr/>
          <p:nvPr/>
        </p:nvSpPr>
        <p:spPr>
          <a:xfrm>
            <a:off x="249846" y="1417066"/>
            <a:ext cx="5552995" cy="369332"/>
          </a:xfrm>
          <a:prstGeom prst="rect">
            <a:avLst/>
          </a:prstGeom>
        </p:spPr>
        <p:txBody>
          <a:bodyPr wrap="none">
            <a:spAutoFit/>
          </a:bodyPr>
          <a:lstStyle/>
          <a:p>
            <a:pPr marL="285750" indent="-285750">
              <a:buClr>
                <a:srgbClr val="C00000"/>
              </a:buClr>
              <a:buFont typeface="Wingdings" panose="05000000000000000000" pitchFamily="2" charset="2"/>
              <a:buChar char="q"/>
            </a:pPr>
            <a:r>
              <a:rPr lang="fr-FR">
                <a:latin typeface="Calibri" panose="020F0502020204030204" pitchFamily="34" charset="0"/>
                <a:cs typeface="Calibri" panose="020F0502020204030204" pitchFamily="34" charset="0"/>
              </a:rPr>
              <a:t>Retrouvez la documentation et les liens concernant </a:t>
            </a:r>
            <a:r>
              <a:rPr lang="fr-FR" b="1">
                <a:solidFill>
                  <a:schemeClr val="tx1">
                    <a:lumMod val="75000"/>
                    <a:lumOff val="25000"/>
                  </a:schemeClr>
                </a:solidFill>
                <a:latin typeface="Calibri" panose="020F0502020204030204" pitchFamily="34" charset="0"/>
                <a:cs typeface="Calibri" panose="020F0502020204030204" pitchFamily="34" charset="0"/>
              </a:rPr>
              <a:t> </a:t>
            </a:r>
            <a:endParaRPr lang="fr-FR">
              <a:latin typeface="Calibri" panose="020F0502020204030204" pitchFamily="34" charset="0"/>
              <a:cs typeface="Calibri" panose="020F0502020204030204" pitchFamily="34" charset="0"/>
            </a:endParaRPr>
          </a:p>
        </p:txBody>
      </p:sp>
      <p:sp>
        <p:nvSpPr>
          <p:cNvPr id="9" name="Rectangle 8"/>
          <p:cNvSpPr/>
          <p:nvPr/>
        </p:nvSpPr>
        <p:spPr>
          <a:xfrm>
            <a:off x="728741" y="1939993"/>
            <a:ext cx="10272768" cy="2246769"/>
          </a:xfrm>
          <a:prstGeom prst="rect">
            <a:avLst/>
          </a:prstGeom>
        </p:spPr>
        <p:txBody>
          <a:bodyPr wrap="square">
            <a:spAutoFit/>
          </a:bodyPr>
          <a:lstStyle/>
          <a:p>
            <a:pPr marL="342900" indent="-342900" algn="just">
              <a:buClr>
                <a:srgbClr val="C00000"/>
              </a:buClr>
              <a:buFont typeface="Wingdings" panose="05000000000000000000" pitchFamily="2" charset="2"/>
              <a:buChar char="§"/>
            </a:pPr>
            <a:r>
              <a:rPr lang="fr-FR">
                <a:latin typeface="Calibri" panose="020F0502020204030204" pitchFamily="34" charset="0"/>
                <a:ea typeface="Calibri" panose="020F0502020204030204" pitchFamily="34" charset="0"/>
                <a:cs typeface="Calibri" panose="020F0502020204030204" pitchFamily="34" charset="0"/>
              </a:rPr>
              <a:t>Lien vers la présentation sur le site de Payplug : clic </a:t>
            </a:r>
            <a:r>
              <a:rPr lang="fr-FR">
                <a:latin typeface="Calibri" panose="020F0502020204030204" pitchFamily="34" charset="0"/>
                <a:ea typeface="Calibri" panose="020F0502020204030204" pitchFamily="34" charset="0"/>
                <a:cs typeface="Calibri" panose="020F0502020204030204" pitchFamily="34" charset="0"/>
                <a:hlinkClick r:id="rId4"/>
              </a:rPr>
              <a:t>ici</a:t>
            </a:r>
            <a:endParaRPr lang="fr-FR">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a:latin typeface="Calibri" panose="020F0502020204030204" pitchFamily="34" charset="0"/>
                <a:ea typeface="Calibri" panose="020F0502020204030204" pitchFamily="34" charset="0"/>
                <a:cs typeface="Calibri" panose="020F0502020204030204" pitchFamily="34" charset="0"/>
              </a:rPr>
              <a:t>Lien vers l’Hebdo Pro de présentation de Oney via Payplug : clic </a:t>
            </a:r>
            <a:r>
              <a:rPr lang="fr-FR">
                <a:latin typeface="Calibri" panose="020F0502020204030204" pitchFamily="34" charset="0"/>
                <a:ea typeface="Calibri" panose="020F0502020204030204" pitchFamily="34" charset="0"/>
                <a:cs typeface="Calibri" panose="020F0502020204030204" pitchFamily="34" charset="0"/>
                <a:hlinkClick r:id="rId5"/>
              </a:rPr>
              <a:t>ici</a:t>
            </a:r>
            <a:endParaRPr lang="fr-FR">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a:latin typeface="Calibri" panose="020F0502020204030204" pitchFamily="34" charset="0"/>
                <a:ea typeface="Calibri" panose="020F0502020204030204" pitchFamily="34" charset="0"/>
                <a:cs typeface="Calibri" panose="020F0502020204030204" pitchFamily="34" charset="0"/>
              </a:rPr>
              <a:t>Lien vers la vidéo de témoignage du client : clic </a:t>
            </a:r>
            <a:r>
              <a:rPr lang="fr-FR">
                <a:latin typeface="Calibri" panose="020F0502020204030204" pitchFamily="34" charset="0"/>
                <a:ea typeface="Calibri" panose="020F0502020204030204" pitchFamily="34" charset="0"/>
                <a:cs typeface="Calibri" panose="020F0502020204030204" pitchFamily="34" charset="0"/>
                <a:hlinkClick r:id="rId6"/>
              </a:rPr>
              <a:t>ici</a:t>
            </a:r>
            <a:endParaRPr lang="fr-FR">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r>
              <a:rPr lang="fr-FR">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C00000"/>
              </a:buClr>
              <a:buFont typeface="Wingdings" panose="05000000000000000000" pitchFamily="2" charset="2"/>
              <a:buChar char="§"/>
            </a:pPr>
            <a:endParaRPr lang="fr-FR">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r>
              <a:rPr lang="fr-FR">
                <a:latin typeface="Calibri" panose="020F0502020204030204" pitchFamily="34" charset="0"/>
                <a:ea typeface="Calibri" panose="020F0502020204030204" pitchFamily="34" charset="0"/>
                <a:cs typeface="Calibri" panose="020F0502020204030204" pitchFamily="34" charset="0"/>
              </a:rPr>
              <a:t>  </a:t>
            </a:r>
          </a:p>
          <a:p>
            <a:pPr algn="just">
              <a:spcAft>
                <a:spcPts val="75"/>
              </a:spcAft>
              <a:buClr>
                <a:srgbClr val="C00000"/>
              </a:buClr>
            </a:pPr>
            <a:r>
              <a:rPr lang="fr-FR" sz="140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10"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a:latin typeface="Montserrat Black" panose="00000A00000000000000" pitchFamily="2" charset="0"/>
              </a:rPr>
              <a:t>Documentation</a:t>
            </a:r>
            <a:endParaRPr lang="fr-FR" sz="2000" i="1">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502A5896-128B-4418-AF2F-8B5C59ABE9BB}"/>
              </a:ext>
            </a:extLst>
          </p:cNvPr>
          <p:cNvSpPr/>
          <p:nvPr/>
        </p:nvSpPr>
        <p:spPr>
          <a:xfrm>
            <a:off x="4998452" y="6389363"/>
            <a:ext cx="2324995"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S35 2022</a:t>
            </a:r>
          </a:p>
        </p:txBody>
      </p:sp>
    </p:spTree>
    <p:extLst>
      <p:ext uri="{BB962C8B-B14F-4D97-AF65-F5344CB8AC3E}">
        <p14:creationId xmlns:p14="http://schemas.microsoft.com/office/powerpoint/2010/main" val="3096812409"/>
      </p:ext>
    </p:extLst>
  </p:cSld>
  <p:clrMapOvr>
    <a:masterClrMapping/>
  </p:clrMapOvr>
</p:sld>
</file>

<file path=ppt/theme/theme1.xml><?xml version="1.0" encoding="utf-8"?>
<a:theme xmlns:a="http://schemas.openxmlformats.org/drawingml/2006/main" name="1-MODELE PART">
  <a:themeElements>
    <a:clrScheme name="Personnalisé 3">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0070C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925DB7-CCE4-48F1-BF80-9981159D6B98}">
  <ds:schemaRefs>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a6eaa20e-8785-4f6a-ad54-680d61602c43"/>
    <ds:schemaRef ds:uri="http://www.w3.org/XML/1998/namespace"/>
    <ds:schemaRef ds:uri="http://purl.org/dc/dcmitype/"/>
  </ds:schemaRefs>
</ds:datastoreItem>
</file>

<file path=customXml/itemProps2.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3.xml><?xml version="1.0" encoding="utf-8"?>
<ds:datastoreItem xmlns:ds="http://schemas.openxmlformats.org/officeDocument/2006/customXml" ds:itemID="{A313E0C6-F400-4833-9C17-8357730C8C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17398</TotalTime>
  <Words>1907</Words>
  <Application>Microsoft Office PowerPoint</Application>
  <PresentationFormat>Grand écran</PresentationFormat>
  <Paragraphs>192</Paragraphs>
  <Slides>11</Slides>
  <Notes>10</Notes>
  <HiddenSlides>0</HiddenSlides>
  <MMClips>0</MMClips>
  <ScaleCrop>false</ScaleCrop>
  <HeadingPairs>
    <vt:vector size="6" baseType="variant">
      <vt:variant>
        <vt:lpstr>Polices utilisées</vt:lpstr>
      </vt:variant>
      <vt:variant>
        <vt:i4>15</vt:i4>
      </vt:variant>
      <vt:variant>
        <vt:lpstr>Thème</vt:lpstr>
      </vt:variant>
      <vt:variant>
        <vt:i4>9</vt:i4>
      </vt:variant>
      <vt:variant>
        <vt:lpstr>Titres des diapositives</vt:lpstr>
      </vt:variant>
      <vt:variant>
        <vt:i4>11</vt:i4>
      </vt:variant>
    </vt:vector>
  </HeadingPairs>
  <TitlesOfParts>
    <vt:vector size="35" baseType="lpstr">
      <vt:lpstr>Aharoni</vt:lpstr>
      <vt:lpstr>Arial</vt:lpstr>
      <vt:lpstr>Arial Black</vt:lpstr>
      <vt:lpstr>Arial corps</vt:lpstr>
      <vt:lpstr>Arial corps </vt:lpstr>
      <vt:lpstr>Arial Narrow</vt:lpstr>
      <vt:lpstr>Bodoni MT Black</vt:lpstr>
      <vt:lpstr>Britannic Bold</vt:lpstr>
      <vt:lpstr>Calibri</vt:lpstr>
      <vt:lpstr>Montserrat Black</vt:lpstr>
      <vt:lpstr>Montserrat ExtraBold</vt:lpstr>
      <vt:lpstr>Poppins</vt:lpstr>
      <vt:lpstr>Poppins SemiBold</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ZINCK Yves [CEGEE]</cp:lastModifiedBy>
  <cp:revision>706</cp:revision>
  <cp:lastPrinted>2020-01-23T16:40:35Z</cp:lastPrinted>
  <dcterms:created xsi:type="dcterms:W3CDTF">2016-06-03T08:10:53Z</dcterms:created>
  <dcterms:modified xsi:type="dcterms:W3CDTF">2022-09-02T07:10:36Z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