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  <p:sldMasterId id="2147483883" r:id="rId13"/>
  </p:sldMasterIdLst>
  <p:notesMasterIdLst>
    <p:notesMasterId r:id="rId29"/>
  </p:notesMasterIdLst>
  <p:handoutMasterIdLst>
    <p:handoutMasterId r:id="rId30"/>
  </p:handoutMasterIdLst>
  <p:sldIdLst>
    <p:sldId id="286" r:id="rId14"/>
    <p:sldId id="289" r:id="rId15"/>
    <p:sldId id="457" r:id="rId16"/>
    <p:sldId id="428" r:id="rId17"/>
    <p:sldId id="429" r:id="rId18"/>
    <p:sldId id="420" r:id="rId19"/>
    <p:sldId id="462" r:id="rId20"/>
    <p:sldId id="461" r:id="rId21"/>
    <p:sldId id="465" r:id="rId22"/>
    <p:sldId id="458" r:id="rId23"/>
    <p:sldId id="463" r:id="rId24"/>
    <p:sldId id="469" r:id="rId25"/>
    <p:sldId id="452" r:id="rId26"/>
    <p:sldId id="2134804992" r:id="rId27"/>
    <p:sldId id="417" r:id="rId28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ves ZINCK" initials="YZ" lastIdx="1" clrIdx="0">
    <p:extLst>
      <p:ext uri="{19B8F6BF-5375-455C-9EA6-DF929625EA0E}">
        <p15:presenceInfo xmlns:p15="http://schemas.microsoft.com/office/powerpoint/2012/main" userId="Yves ZINC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0E0"/>
    <a:srgbClr val="3E454A"/>
    <a:srgbClr val="5FA185"/>
    <a:srgbClr val="571D74"/>
    <a:srgbClr val="A950D2"/>
    <a:srgbClr val="581D41"/>
    <a:srgbClr val="BFBFBF"/>
    <a:srgbClr val="DE6225"/>
    <a:srgbClr val="F7DAAF"/>
    <a:srgbClr val="A79C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09" autoAdjust="0"/>
    <p:restoredTop sz="94629" autoAdjust="0"/>
  </p:normalViewPr>
  <p:slideViewPr>
    <p:cSldViewPr snapToGrid="0">
      <p:cViewPr varScale="1">
        <p:scale>
          <a:sx n="68" d="100"/>
          <a:sy n="68" d="100"/>
        </p:scale>
        <p:origin x="582" y="66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6CF09F98-53A8-41CB-B3F5-E27F9DDC0281}"/>
    <pc:docChg chg="modSld">
      <pc:chgData name="ZINCK Yves [CEGEE]" userId="58ab786b-eff3-4fb5-b8c5-161f6b44608b" providerId="ADAL" clId="{6CF09F98-53A8-41CB-B3F5-E27F9DDC0281}" dt="2022-09-12T06:23:51.586" v="1" actId="20577"/>
      <pc:docMkLst>
        <pc:docMk/>
      </pc:docMkLst>
      <pc:sldChg chg="modSp mod">
        <pc:chgData name="ZINCK Yves [CEGEE]" userId="58ab786b-eff3-4fb5-b8c5-161f6b44608b" providerId="ADAL" clId="{6CF09F98-53A8-41CB-B3F5-E27F9DDC0281}" dt="2022-09-12T06:23:51.586" v="1" actId="20577"/>
        <pc:sldMkLst>
          <pc:docMk/>
          <pc:sldMk cId="1365534094" sldId="462"/>
        </pc:sldMkLst>
        <pc:spChg chg="mod">
          <ac:chgData name="ZINCK Yves [CEGEE]" userId="58ab786b-eff3-4fb5-b8c5-161f6b44608b" providerId="ADAL" clId="{6CF09F98-53A8-41CB-B3F5-E27F9DDC0281}" dt="2022-09-12T06:23:51.586" v="1" actId="20577"/>
          <ac:spMkLst>
            <pc:docMk/>
            <pc:sldMk cId="1365534094" sldId="462"/>
            <ac:spMk id="86" creationId="{60422A1D-4434-43F1-BB25-D682437E57C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12/09/2022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8-29T13:09:52.54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12/09/2022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587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9750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970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1071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468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719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2985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2587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1447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0649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448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85057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5890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161ADC-E883-4A5A-AAAA-586EBADB87E7}"/>
              </a:ext>
            </a:extLst>
          </p:cNvPr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S36 2022</a:t>
            </a:r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3403B66-7739-496F-8AE4-A6694EC50320}"/>
              </a:ext>
            </a:extLst>
          </p:cNvPr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S36 2022</a:t>
            </a:r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9D30220-0456-485A-9231-6D406891235B}"/>
              </a:ext>
            </a:extLst>
          </p:cNvPr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S36 2022</a:t>
            </a:r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07" y="628167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FE4E301-44F8-4083-9395-E34D25ABA50F}"/>
              </a:ext>
            </a:extLst>
          </p:cNvPr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S36 2022</a:t>
            </a:r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32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12 septembre 2022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018" y="4972049"/>
            <a:ext cx="2809875" cy="1162051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18302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960ED2-A6B8-4899-9F3A-7BF5AEB5B0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4658" y="535065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EA529C3E-A98E-4662-8D08-AD7C3B6D616D}" type="datetime4">
              <a:rPr lang="fr-FR" smtClean="0"/>
              <a:pPr/>
              <a:t>12 septembre 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466090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D2D3DD-51B5-4033-A1D9-DDC7997861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12 septembre 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922158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8CCEA4F-CBAA-483C-A7F0-9EA0D5CE51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6400"/>
            <a:ext cx="11160000" cy="5805502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1040"/>
            <a:ext cx="10620000" cy="503873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67857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667856" y="2429156"/>
            <a:ext cx="2880000" cy="3240000"/>
          </a:xfrm>
        </p:spPr>
        <p:txBody>
          <a:bodyPr anchor="t"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576-F04C-490F-8279-C8266278EA01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450" y="1795743"/>
            <a:ext cx="2880000" cy="576000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450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106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106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449271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020063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5510" y="6123869"/>
            <a:ext cx="1757360" cy="685020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12 septembre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50230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12 septembre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75739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536467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5756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1477721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76B2-8D4A-44B5-9E98-9818E2B5D7B5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889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F22452-8D8B-4CD2-ABF0-FDA79A65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24457964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0107822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837477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984382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8703800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945406" y="1513680"/>
            <a:ext cx="4377439" cy="316589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76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6A84-6805-424B-9CB0-C2F5E39AD095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138689" y="3780766"/>
            <a:ext cx="3496306" cy="2107376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8859482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7329979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7574532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92333" y="1847239"/>
            <a:ext cx="2023532" cy="1710348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319161" y="1847239"/>
            <a:ext cx="2101067" cy="1710348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423525" y="1847239"/>
            <a:ext cx="2026319" cy="1710348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/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8687191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08636" y="2175987"/>
            <a:ext cx="5594158" cy="2982754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18225" y="2175987"/>
            <a:ext cx="5565074" cy="29844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521067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12 septembre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938747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12 septembre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6389549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9376" y="1929653"/>
            <a:ext cx="6033248" cy="299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777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0022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134177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07501780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D4C83C90-45E7-43A0-A3F0-A6D8F6562BE7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550865" y="1665289"/>
            <a:ext cx="11090275" cy="4152900"/>
          </a:xfrm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22CEE2-8AE2-44C1-9D8C-70BA0BE43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FF4CF-E1D9-49A7-BEB9-86A00B2A5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D46F-5754-4717-BE5B-DFE2B74706B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79820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718661" y="1508786"/>
            <a:ext cx="5472000" cy="4800535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432651" y="1508786"/>
            <a:ext cx="5520000" cy="4800535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719403" y="260648"/>
            <a:ext cx="11233248" cy="576000"/>
          </a:xfrm>
        </p:spPr>
        <p:txBody>
          <a:bodyPr/>
          <a:lstStyle>
            <a:lvl1pPr>
              <a:defRPr sz="3733">
                <a:latin typeface="Arial Black" panose="020B0A040201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700886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6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7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9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7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7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7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7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7.jp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theme" Target="../theme/theme1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28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slideLayout" Target="../slideLayouts/slideLayout107.xml"/><Relationship Id="rId30" Type="http://schemas.openxmlformats.org/officeDocument/2006/relationships/image" Target="../media/image1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34" y="6286075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3E1224D-BA50-4079-A5FC-527948637702}"/>
              </a:ext>
            </a:extLst>
          </p:cNvPr>
          <p:cNvSpPr/>
          <p:nvPr userDrawn="1"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S36 2022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12 septembre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651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00" r:id="rId17"/>
    <p:sldLayoutId id="2147483901" r:id="rId18"/>
    <p:sldLayoutId id="2147483902" r:id="rId19"/>
    <p:sldLayoutId id="2147483903" r:id="rId20"/>
    <p:sldLayoutId id="2147483904" r:id="rId21"/>
    <p:sldLayoutId id="2147483905" r:id="rId22"/>
    <p:sldLayoutId id="2147483906" r:id="rId23"/>
    <p:sldLayoutId id="2147483907" r:id="rId24"/>
    <p:sldLayoutId id="2147483908" r:id="rId25"/>
    <p:sldLayoutId id="2147483909" r:id="rId26"/>
    <p:sldLayoutId id="2147483911" r:id="rId27"/>
    <p:sldLayoutId id="2147483912" r:id="rId2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jpeg"/><Relationship Id="rId17" Type="http://schemas.openxmlformats.org/officeDocument/2006/relationships/image" Target="../media/image41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png"/><Relationship Id="rId15" Type="http://schemas.openxmlformats.org/officeDocument/2006/relationships/image" Target="../media/image39.png"/><Relationship Id="rId10" Type="http://schemas.openxmlformats.org/officeDocument/2006/relationships/image" Target="../media/image35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microsoft.com/office/2007/relationships/hdphoto" Target="../media/hdphoto3.wdp"/><Relationship Id="rId10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openxmlformats.org/officeDocument/2006/relationships/hyperlink" Target="https://jepaieenligne.systempay.fr/DEMOCELORRAINECHAMPAGNE?ctx_mode=TEST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customXml" Target="../ink/ink1.xml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37.emf"/><Relationship Id="rId9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13" Type="http://schemas.openxmlformats.org/officeDocument/2006/relationships/image" Target="../media/image64.jpeg"/><Relationship Id="rId3" Type="http://schemas.openxmlformats.org/officeDocument/2006/relationships/image" Target="../media/image3.png"/><Relationship Id="rId7" Type="http://schemas.openxmlformats.org/officeDocument/2006/relationships/image" Target="../media/image58.jpeg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png"/><Relationship Id="rId4" Type="http://schemas.openxmlformats.org/officeDocument/2006/relationships/image" Target="../media/image55.jpeg"/><Relationship Id="rId9" Type="http://schemas.openxmlformats.org/officeDocument/2006/relationships/image" Target="../media/image60.png"/><Relationship Id="rId14" Type="http://schemas.openxmlformats.org/officeDocument/2006/relationships/image" Target="../media/image5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67.jpeg"/><Relationship Id="rId12" Type="http://schemas.openxmlformats.org/officeDocument/2006/relationships/image" Target="../media/image7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11" Type="http://schemas.openxmlformats.org/officeDocument/2006/relationships/image" Target="../media/image61.png"/><Relationship Id="rId5" Type="http://schemas.openxmlformats.org/officeDocument/2006/relationships/image" Target="../media/image66.jpeg"/><Relationship Id="rId10" Type="http://schemas.openxmlformats.org/officeDocument/2006/relationships/image" Target="../media/image69.png"/><Relationship Id="rId4" Type="http://schemas.openxmlformats.org/officeDocument/2006/relationships/image" Target="../media/image65.png"/><Relationship Id="rId9" Type="http://schemas.openxmlformats.org/officeDocument/2006/relationships/image" Target="../media/image6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73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openxmlformats.org/officeDocument/2006/relationships/hyperlink" Target="http://commerciaux.celca.caisse-epargne.fr/download/2082/jpel-express/27820/process-souscription.pptx" TargetMode="External"/><Relationship Id="rId5" Type="http://schemas.openxmlformats.org/officeDocument/2006/relationships/image" Target="../media/image7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hyperlink" Target="http://commerciaux.celca.caisse-epargne.fr/download/2082/jpel-express/27820/process-souscription.pptx" TargetMode="External"/><Relationship Id="rId3" Type="http://schemas.openxmlformats.org/officeDocument/2006/relationships/image" Target="../media/image77.png"/><Relationship Id="rId7" Type="http://schemas.openxmlformats.org/officeDocument/2006/relationships/image" Target="../media/image74.png"/><Relationship Id="rId12" Type="http://schemas.microsoft.com/office/2007/relationships/hdphoto" Target="../media/hdphoto10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microsoft.com/office/2007/relationships/hdphoto" Target="../media/hdphoto9.wdp"/><Relationship Id="rId4" Type="http://schemas.microsoft.com/office/2007/relationships/hdphoto" Target="../media/hdphoto8.wdp"/><Relationship Id="rId9" Type="http://schemas.openxmlformats.org/officeDocument/2006/relationships/image" Target="../media/image7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np-lclf-commercants@natixis.co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2082/jpel-express/27819/note-dinformation-mise-en-marche-jepaieenligneexpress-v0-003.docx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commerciaux.celca.caisse-epargne.fr/download/2082/jpel-express/27818/fiche-client-jpel-express-vf_10062022-3-2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2082/jpel-express/27800/jpel-express_formulaire-recueil-informations-v092022_2.xlsm" TargetMode="External"/><Relationship Id="rId5" Type="http://schemas.openxmlformats.org/officeDocument/2006/relationships/hyperlink" Target="http://commerciaux.celca.caisse-epargne.fr/download/2082/jpel-express/27820/process-souscription.pptx" TargetMode="External"/><Relationship Id="rId4" Type="http://schemas.openxmlformats.org/officeDocument/2006/relationships/hyperlink" Target="http://commerciaux.celca.caisse-epargne.fr/download/2082/jpel-express/27817/presentation-complete-jpel-express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569559" y="6325516"/>
            <a:ext cx="4683096" cy="346075"/>
          </a:xfrm>
        </p:spPr>
        <p:txBody>
          <a:bodyPr/>
          <a:lstStyle/>
          <a:p>
            <a:r>
              <a:rPr lang="fr-FR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09/09</a:t>
            </a:r>
            <a:r>
              <a:rPr lang="fr-FR" sz="200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/2022</a:t>
            </a:r>
            <a:r>
              <a:rPr lang="fr-FR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– Semaine 36 </a:t>
            </a:r>
          </a:p>
          <a:p>
            <a:endParaRPr lang="fr-FR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96" y="6953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L’ESSENTIEL DE VOS INFOS </a:t>
            </a:r>
            <a:r>
              <a:rPr lang="fr-FR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956" y="432928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1" y="1315708"/>
            <a:ext cx="11378241" cy="4675516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728" y="6279956"/>
            <a:ext cx="3023668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S36 2022</a:t>
            </a:r>
          </a:p>
        </p:txBody>
      </p:sp>
      <p:sp>
        <p:nvSpPr>
          <p:cNvPr id="8" name="Rectangle 7"/>
          <p:cNvSpPr/>
          <p:nvPr/>
        </p:nvSpPr>
        <p:spPr>
          <a:xfrm>
            <a:off x="1874808" y="1852347"/>
            <a:ext cx="9261894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  <a:p>
            <a:endParaRPr lang="fr-FR" sz="28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3">
              <a:defRPr/>
            </a:pPr>
            <a:endParaRPr lang="fr-FR" sz="2800" b="1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3">
              <a:defRPr/>
            </a:pPr>
            <a:endParaRPr lang="fr-FR" sz="2800" b="1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11" name="Image 10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A4D2C8B-7B73-496D-A277-D760F53115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8389" y1="56944" x2="28389" y2="56944"/>
                        <a14:foregroundMark x1="51918" y1="28889" x2="51918" y2="28889"/>
                        <a14:foregroundMark x1="24808" y1="65000" x2="24808" y2="65000"/>
                        <a14:foregroundMark x1="26343" y1="63333" x2="26343" y2="63333"/>
                        <a14:foregroundMark x1="21483" y1="58333" x2="26343" y2="64167"/>
                        <a14:foregroundMark x1="23529" y1="65000" x2="22251" y2="70000"/>
                        <a14:foregroundMark x1="25575" y1="55278" x2="31714" y2="56944"/>
                        <a14:foregroundMark x1="20716" y1="67778" x2="20716" y2="65556"/>
                        <a14:foregroundMark x1="28900" y1="53889" x2="30946" y2="59167"/>
                        <a14:foregroundMark x1="29668" y1="54722" x2="28900" y2="55278"/>
                        <a14:foregroundMark x1="18159" y1="64167" x2="18159" y2="64167"/>
                        <a14:foregroundMark x1="31714" y1="49444" x2="35038" y2="47222"/>
                        <a14:foregroundMark x1="37852" y1="50833" x2="37852" y2="50833"/>
                        <a14:foregroundMark x1="41944" y1="45833" x2="41944" y2="45833"/>
                        <a14:foregroundMark x1="43223" y1="43611" x2="43223" y2="43611"/>
                        <a14:foregroundMark x1="37852" y1="43611" x2="37852" y2="43611"/>
                        <a14:foregroundMark x1="30435" y1="53889" x2="30435" y2="53889"/>
                        <a14:foregroundMark x1="24808" y1="53056" x2="24808" y2="53056"/>
                        <a14:foregroundMark x1="46036" y1="39167" x2="46036" y2="39167"/>
                        <a14:foregroundMark x1="46547" y1="36944" x2="46547" y2="36944"/>
                        <a14:foregroundMark x1="49361" y1="40000" x2="49361" y2="40000"/>
                        <a14:foregroundMark x1="52685" y1="33333" x2="52685" y2="33333"/>
                        <a14:foregroundMark x1="54731" y1="31667" x2="54731" y2="31667"/>
                        <a14:foregroundMark x1="50639" y1="28889" x2="50639" y2="28889"/>
                        <a14:foregroundMark x1="58056" y1="26667" x2="58056" y2="26667"/>
                        <a14:foregroundMark x1="62148" y1="23056" x2="62148" y2="2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6" y="996784"/>
            <a:ext cx="2074143" cy="190969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B66E81B-1667-4D9D-A32D-E682277C274D}"/>
              </a:ext>
            </a:extLst>
          </p:cNvPr>
          <p:cNvGrpSpPr/>
          <p:nvPr/>
        </p:nvGrpSpPr>
        <p:grpSpPr>
          <a:xfrm>
            <a:off x="3016917" y="2472513"/>
            <a:ext cx="6977675" cy="3264939"/>
            <a:chOff x="3141472" y="2437553"/>
            <a:chExt cx="6977675" cy="3264939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16A45BC-CE01-4DA1-A7F7-787FFCC5391F}"/>
                </a:ext>
              </a:extLst>
            </p:cNvPr>
            <p:cNvSpPr/>
            <p:nvPr/>
          </p:nvSpPr>
          <p:spPr>
            <a:xfrm>
              <a:off x="3141472" y="2437553"/>
              <a:ext cx="6977675" cy="3264939"/>
            </a:xfrm>
            <a:prstGeom prst="roundRect">
              <a:avLst>
                <a:gd name="adj" fmla="val 7840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636460E-A236-4C5E-87BA-C565CCDD192D}"/>
                </a:ext>
              </a:extLst>
            </p:cNvPr>
            <p:cNvSpPr txBox="1"/>
            <p:nvPr/>
          </p:nvSpPr>
          <p:spPr>
            <a:xfrm>
              <a:off x="3444250" y="4048204"/>
              <a:ext cx="6591488" cy="1087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133" b="1"/>
                <a:t>Une offre qui permet aux clients </a:t>
              </a:r>
              <a:r>
                <a:rPr lang="fr-FR" sz="2133" b="1" u="sng"/>
                <a:t>sans site marchand </a:t>
              </a:r>
              <a:r>
                <a:rPr lang="fr-FR" sz="2133" b="1"/>
                <a:t>de digitaliser leurs encaissements en toute simplicité !</a:t>
              </a:r>
            </a:p>
            <a:p>
              <a:pPr algn="ctr"/>
              <a:endParaRPr lang="fr-FR" sz="800" b="1"/>
            </a:p>
            <a:p>
              <a:pPr algn="ctr"/>
              <a:r>
                <a:rPr lang="fr-FR" sz="1400" b="1"/>
                <a:t>Cette nouvelle offre vient accompagner nos ambitions e-commerce</a:t>
              </a:r>
              <a:endParaRPr lang="fr-FR" sz="2133" b="1"/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C89DC0F-2D61-428A-B460-54ABAECF25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1369" b="10226"/>
            <a:stretch/>
          </p:blipFill>
          <p:spPr>
            <a:xfrm>
              <a:off x="3937249" y="3029067"/>
              <a:ext cx="5533816" cy="9936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1667609" y="309629"/>
            <a:ext cx="10046233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dirty="0">
                <a:latin typeface="Montserrat Black" panose="00000A00000000000000" pitchFamily="2" charset="0"/>
              </a:rPr>
              <a:t>Contexte et enjeu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2F06CF-B8CE-4C88-B22D-7E1FF2029D20}"/>
              </a:ext>
            </a:extLst>
          </p:cNvPr>
          <p:cNvSpPr/>
          <p:nvPr/>
        </p:nvSpPr>
        <p:spPr>
          <a:xfrm>
            <a:off x="684627" y="1234833"/>
            <a:ext cx="10357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>
                <a:solidFill>
                  <a:srgbClr val="FF0000"/>
                </a:solidFill>
                <a:latin typeface="Arial Black" panose="020B0A04020102020204" pitchFamily="34" charset="0"/>
              </a:rPr>
              <a:t>Tendances et développement du marché impliquant une évolution de nos offres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9943C39-B40F-4C0A-AE60-140328220822}"/>
              </a:ext>
            </a:extLst>
          </p:cNvPr>
          <p:cNvSpPr/>
          <p:nvPr/>
        </p:nvSpPr>
        <p:spPr>
          <a:xfrm>
            <a:off x="8397644" y="1907318"/>
            <a:ext cx="3415816" cy="420998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A851B85-7B61-4AB3-8408-3361F7DBFAD3}"/>
              </a:ext>
            </a:extLst>
          </p:cNvPr>
          <p:cNvSpPr/>
          <p:nvPr/>
        </p:nvSpPr>
        <p:spPr>
          <a:xfrm>
            <a:off x="583055" y="1908517"/>
            <a:ext cx="3395715" cy="4208782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6A3CCFF-18EA-4946-9F10-6DFB90E34640}"/>
              </a:ext>
            </a:extLst>
          </p:cNvPr>
          <p:cNvSpPr/>
          <p:nvPr/>
        </p:nvSpPr>
        <p:spPr>
          <a:xfrm>
            <a:off x="4463747" y="1907318"/>
            <a:ext cx="3605085" cy="420998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8755F9B-F69E-43DE-89F6-8CF9029C2616}"/>
              </a:ext>
            </a:extLst>
          </p:cNvPr>
          <p:cNvSpPr/>
          <p:nvPr/>
        </p:nvSpPr>
        <p:spPr>
          <a:xfrm>
            <a:off x="4666248" y="4854959"/>
            <a:ext cx="1535923" cy="5884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8BBB3A0C-E13A-4740-AEC2-B668F84C0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017" y="4122471"/>
            <a:ext cx="862537" cy="541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72E73CDA-F0A4-4CCD-8394-F23492BB5D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2357"/>
          <a:stretch/>
        </p:blipFill>
        <p:spPr>
          <a:xfrm>
            <a:off x="5189417" y="5015122"/>
            <a:ext cx="896136" cy="283820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D64A1224-C4AC-4695-9A2C-F58DFE60F6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1730" y="5591571"/>
            <a:ext cx="1465959" cy="476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5AAB3F29-8E3E-4B1D-B6A2-98D4C2A7B41E}"/>
              </a:ext>
            </a:extLst>
          </p:cNvPr>
          <p:cNvSpPr txBox="1"/>
          <p:nvPr/>
        </p:nvSpPr>
        <p:spPr>
          <a:xfrm>
            <a:off x="1900471" y="4597261"/>
            <a:ext cx="17800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b="1"/>
              <a:t>Besoins d’alternatives aux chèques et espèces</a:t>
            </a:r>
            <a:r>
              <a:rPr lang="fr-FR" sz="1200"/>
              <a:t> pour éviter les impayés et les contrefaçons de monnaie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65DCE7A-7A2E-4F7E-81EB-A17F0D253FE8}"/>
              </a:ext>
            </a:extLst>
          </p:cNvPr>
          <p:cNvSpPr/>
          <p:nvPr/>
        </p:nvSpPr>
        <p:spPr>
          <a:xfrm>
            <a:off x="4791386" y="4106006"/>
            <a:ext cx="1826644" cy="6076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pic>
        <p:nvPicPr>
          <p:cNvPr id="52" name="Picture 6" descr="Problème de connexion au site LCL">
            <a:extLst>
              <a:ext uri="{FF2B5EF4-FFF2-40B4-BE49-F238E27FC236}">
                <a16:creationId xmlns:a16="http://schemas.microsoft.com/office/drawing/2014/main" id="{B5C5D73F-C46F-4104-B4B6-797467936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456" y="4229898"/>
            <a:ext cx="612025" cy="34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Partenariats, distribution - Paytweak">
            <a:extLst>
              <a:ext uri="{FF2B5EF4-FFF2-40B4-BE49-F238E27FC236}">
                <a16:creationId xmlns:a16="http://schemas.microsoft.com/office/drawing/2014/main" id="{3D73BD5E-0DD7-4F5E-8055-E9837B7D7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113" y="4261949"/>
            <a:ext cx="827303" cy="34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58B59108-A5D3-4968-AE66-008311EB0C06}"/>
              </a:ext>
            </a:extLst>
          </p:cNvPr>
          <p:cNvSpPr/>
          <p:nvPr/>
        </p:nvSpPr>
        <p:spPr>
          <a:xfrm>
            <a:off x="6319390" y="4658007"/>
            <a:ext cx="1585567" cy="5838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pic>
        <p:nvPicPr>
          <p:cNvPr id="55" name="Image 54">
            <a:extLst>
              <a:ext uri="{FF2B5EF4-FFF2-40B4-BE49-F238E27FC236}">
                <a16:creationId xmlns:a16="http://schemas.microsoft.com/office/drawing/2014/main" id="{28D7E6F7-F185-4208-8EFA-82B77D9D6AF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0945" t="41787" r="24484" b="55327"/>
          <a:stretch/>
        </p:blipFill>
        <p:spPr>
          <a:xfrm>
            <a:off x="6920020" y="4974456"/>
            <a:ext cx="852569" cy="30299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6" name="Picture 8" descr="Up2pay e-Transactions Crédit Agricole - Paiement - Partenaire Technologique  PrestaShop">
            <a:extLst>
              <a:ext uri="{FF2B5EF4-FFF2-40B4-BE49-F238E27FC236}">
                <a16:creationId xmlns:a16="http://schemas.microsoft.com/office/drawing/2014/main" id="{9B32A15D-E63A-49F0-B266-7273C99632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1" r="69327" b="27465"/>
          <a:stretch/>
        </p:blipFill>
        <p:spPr bwMode="auto">
          <a:xfrm>
            <a:off x="6319392" y="4974457"/>
            <a:ext cx="597353" cy="40674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0" descr="Ma Banque BNP Paribas (@mabanque_bnpp) / Twitter">
            <a:extLst>
              <a:ext uri="{FF2B5EF4-FFF2-40B4-BE49-F238E27FC236}">
                <a16:creationId xmlns:a16="http://schemas.microsoft.com/office/drawing/2014/main" id="{F280861F-6B5A-4DBB-B700-F43E756DE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083" y="4874370"/>
            <a:ext cx="526245" cy="52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2" descr="Cheque Flat Multicolor Icon - IconBunny">
            <a:extLst>
              <a:ext uri="{FF2B5EF4-FFF2-40B4-BE49-F238E27FC236}">
                <a16:creationId xmlns:a16="http://schemas.microsoft.com/office/drawing/2014/main" id="{AB450516-E60F-4B5F-8381-3D3FA3ADCC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6" t="27725" r="10076" b="29100"/>
          <a:stretch/>
        </p:blipFill>
        <p:spPr bwMode="auto">
          <a:xfrm>
            <a:off x="678840" y="4291182"/>
            <a:ext cx="1112907" cy="607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4" descr="Des Piles De Pièces D&amp;#39;or Et Des Piles D&amp;#39;argent En Dollars. Illustration  Vectorielle Au Design Plat Sur Fond Isolé Clip Art Libres De Droits ,  Vecteurs Et Illustration. Image 70185932.">
            <a:extLst>
              <a:ext uri="{FF2B5EF4-FFF2-40B4-BE49-F238E27FC236}">
                <a16:creationId xmlns:a16="http://schemas.microsoft.com/office/drawing/2014/main" id="{7DDCF1F4-1892-4C57-AB23-E876D94C3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03" y="4976645"/>
            <a:ext cx="1021751" cy="102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EA926565-6E14-48B9-8211-1D143882AC8D}"/>
              </a:ext>
            </a:extLst>
          </p:cNvPr>
          <p:cNvCxnSpPr>
            <a:cxnSpLocks/>
          </p:cNvCxnSpPr>
          <p:nvPr/>
        </p:nvCxnSpPr>
        <p:spPr>
          <a:xfrm>
            <a:off x="722107" y="4233633"/>
            <a:ext cx="1113183" cy="694201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4878EC31-5D43-4C4A-8255-A3F1F162575B}"/>
              </a:ext>
            </a:extLst>
          </p:cNvPr>
          <p:cNvCxnSpPr>
            <a:cxnSpLocks/>
          </p:cNvCxnSpPr>
          <p:nvPr/>
        </p:nvCxnSpPr>
        <p:spPr>
          <a:xfrm>
            <a:off x="657045" y="5140420"/>
            <a:ext cx="1113183" cy="694201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2" name="ZoneTexte 61">
            <a:extLst>
              <a:ext uri="{FF2B5EF4-FFF2-40B4-BE49-F238E27FC236}">
                <a16:creationId xmlns:a16="http://schemas.microsoft.com/office/drawing/2014/main" id="{0A26861D-6AF5-48A5-8B7F-C2C663EA9BA1}"/>
              </a:ext>
            </a:extLst>
          </p:cNvPr>
          <p:cNvSpPr txBox="1"/>
          <p:nvPr/>
        </p:nvSpPr>
        <p:spPr>
          <a:xfrm>
            <a:off x="1607464" y="1676058"/>
            <a:ext cx="1047594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/>
              <a:t>Tendances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2EAB13A6-C26D-48B5-9443-36F06D25619F}"/>
              </a:ext>
            </a:extLst>
          </p:cNvPr>
          <p:cNvSpPr txBox="1"/>
          <p:nvPr/>
        </p:nvSpPr>
        <p:spPr>
          <a:xfrm>
            <a:off x="5337496" y="1626477"/>
            <a:ext cx="1377300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200" b="1" kern="1200">
                <a:solidFill>
                  <a:srgbClr val="B64C8E"/>
                </a:solidFill>
                <a:latin typeface="+mn-lt"/>
                <a:ea typeface="+mn-ea"/>
              </a:defRPr>
            </a:lvl1pPr>
          </a:lstStyle>
          <a:p>
            <a:r>
              <a:rPr lang="fr-FR" sz="1600">
                <a:solidFill>
                  <a:schemeClr val="tx1"/>
                </a:solidFill>
              </a:rPr>
              <a:t>Conséquences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202A9A14-2414-4621-B25F-A138A681328F}"/>
              </a:ext>
            </a:extLst>
          </p:cNvPr>
          <p:cNvSpPr txBox="1"/>
          <p:nvPr/>
        </p:nvSpPr>
        <p:spPr>
          <a:xfrm>
            <a:off x="1876429" y="2564076"/>
            <a:ext cx="19153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b="1"/>
              <a:t>Généralisation de la carte bancaire</a:t>
            </a:r>
            <a:r>
              <a:rPr lang="fr-FR" sz="1200"/>
              <a:t>.</a:t>
            </a:r>
          </a:p>
        </p:txBody>
      </p:sp>
      <p:pic>
        <p:nvPicPr>
          <p:cNvPr id="65" name="Picture 24" descr="KOLNOA.BIZ - PAIEMENT SECURISE">
            <a:extLst>
              <a:ext uri="{FF2B5EF4-FFF2-40B4-BE49-F238E27FC236}">
                <a16:creationId xmlns:a16="http://schemas.microsoft.com/office/drawing/2014/main" id="{97CDF74E-143A-4655-AC14-D76ABBF92E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862" b="90927" l="10000" r="90000">
                        <a14:foregroundMark x1="12154" y1="37475" x2="18000" y2="64497"/>
                        <a14:foregroundMark x1="18000" y1="64497" x2="21077" y2="72387"/>
                        <a14:foregroundMark x1="23846" y1="80079" x2="30769" y2="87574"/>
                        <a14:foregroundMark x1="30769" y1="87574" x2="41538" y2="90927"/>
                        <a14:foregroundMark x1="52462" y1="86785" x2="63692" y2="88363"/>
                        <a14:foregroundMark x1="63692" y1="88363" x2="73846" y2="86193"/>
                        <a14:foregroundMark x1="73846" y1="86193" x2="76308" y2="75740"/>
                        <a14:foregroundMark x1="76308" y1="75740" x2="63846" y2="68836"/>
                        <a14:foregroundMark x1="63846" y1="68836" x2="52308" y2="68442"/>
                        <a14:foregroundMark x1="52308" y1="68442" x2="52000" y2="68639"/>
                        <a14:foregroundMark x1="61692" y1="75542" x2="42000" y2="74556"/>
                        <a14:foregroundMark x1="42000" y1="74556" x2="36769" y2="73176"/>
                        <a14:foregroundMark x1="36154" y1="75542" x2="36462" y2="77318"/>
                        <a14:foregroundMark x1="38769" y1="80473" x2="54769" y2="80671"/>
                        <a14:foregroundMark x1="54769" y1="80671" x2="67846" y2="80079"/>
                        <a14:foregroundMark x1="67846" y1="80079" x2="70923" y2="80079"/>
                        <a14:foregroundMark x1="35231" y1="76134" x2="29077" y2="75740"/>
                        <a14:foregroundMark x1="25077" y1="83826" x2="26923" y2="88363"/>
                        <a14:foregroundMark x1="44308" y1="88166" x2="52923" y2="88955"/>
                        <a14:foregroundMark x1="52923" y1="88955" x2="53385" y2="88955"/>
                        <a14:foregroundMark x1="75538" y1="87574" x2="79538" y2="85404"/>
                        <a14:foregroundMark x1="30308" y1="64892" x2="30154" y2="67456"/>
                        <a14:foregroundMark x1="31846" y1="51282" x2="41231" y2="51677"/>
                        <a14:foregroundMark x1="41231" y1="51677" x2="64769" y2="49507"/>
                        <a14:foregroundMark x1="64615" y1="55030" x2="74154" y2="57199"/>
                        <a14:foregroundMark x1="74154" y1="57199" x2="83385" y2="65878"/>
                        <a14:foregroundMark x1="83385" y1="65878" x2="84154" y2="66075"/>
                        <a14:foregroundMark x1="78769" y1="53254" x2="70462" y2="60750"/>
                        <a14:foregroundMark x1="70462" y1="60750" x2="65231" y2="62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79" t="9079" r="13101" b="7271"/>
          <a:stretch/>
        </p:blipFill>
        <p:spPr bwMode="auto">
          <a:xfrm>
            <a:off x="763612" y="2322999"/>
            <a:ext cx="923840" cy="755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4C300D35-058E-47A3-A16C-9158897B613B}"/>
              </a:ext>
            </a:extLst>
          </p:cNvPr>
          <p:cNvSpPr/>
          <p:nvPr/>
        </p:nvSpPr>
        <p:spPr>
          <a:xfrm>
            <a:off x="4612744" y="1907318"/>
            <a:ext cx="3266819" cy="210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377"/>
            <a:r>
              <a:rPr lang="fr-FR" sz="1200" b="1">
                <a:latin typeface="Roboto Light"/>
              </a:rPr>
              <a:t>Le paiement par le lien s’est donc rapidement développé </a:t>
            </a:r>
            <a:r>
              <a:rPr lang="fr-FR" sz="1200">
                <a:latin typeface="Roboto Light"/>
              </a:rPr>
              <a:t>ces dernières années avec des offres à destination des clients qui n’ont pas de site Internet </a:t>
            </a:r>
            <a:r>
              <a:rPr lang="fr-FR" sz="667">
                <a:latin typeface="Roboto Light"/>
              </a:rPr>
              <a:t>:</a:t>
            </a:r>
          </a:p>
          <a:p>
            <a:pPr algn="just" defTabSz="914377"/>
            <a:endParaRPr lang="fr-FR" sz="800">
              <a:latin typeface="Roboto Light"/>
            </a:endParaRPr>
          </a:p>
          <a:p>
            <a:pPr marL="228594" indent="-228594" algn="just" defTabSz="914377">
              <a:buFont typeface="Arial" panose="020B0604020202020204" pitchFamily="34" charset="0"/>
              <a:buChar char="•"/>
            </a:pPr>
            <a:r>
              <a:rPr lang="fr-FR" sz="1067">
                <a:latin typeface="Roboto Light"/>
              </a:rPr>
              <a:t>Il permet au commerçant de générer un lien URL puis de l’adresser par email depuis un back-office. </a:t>
            </a:r>
          </a:p>
          <a:p>
            <a:pPr marL="228594" indent="-228594" algn="just" defTabSz="914377">
              <a:buFont typeface="Arial" panose="020B0604020202020204" pitchFamily="34" charset="0"/>
              <a:buChar char="•"/>
            </a:pPr>
            <a:r>
              <a:rPr lang="fr-FR" sz="1067">
                <a:latin typeface="Roboto Light"/>
              </a:rPr>
              <a:t>L'acheteur qui reçoit ce lien par email, n'a plus qu'à cliquer sur le lien pour être redirigé sur une page de paiement sécurisé (pour payer un acompte, une facture etc.).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5B5CCF9-241E-4C2F-8CDA-4E596CF9CAE4}"/>
              </a:ext>
            </a:extLst>
          </p:cNvPr>
          <p:cNvSpPr txBox="1"/>
          <p:nvPr/>
        </p:nvSpPr>
        <p:spPr>
          <a:xfrm>
            <a:off x="1792240" y="3386936"/>
            <a:ext cx="19995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b="1"/>
              <a:t>Forte augmentation des paiements à distance </a:t>
            </a:r>
            <a:r>
              <a:rPr lang="fr-FR" sz="1200"/>
              <a:t>(impact crise sanitaire</a:t>
            </a:r>
            <a:r>
              <a:rPr lang="fr-FR" sz="1000"/>
              <a:t>)</a:t>
            </a: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A629BFF9-2B01-48FD-859A-B88214CD216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357711" y="2776119"/>
            <a:ext cx="1600535" cy="546128"/>
          </a:xfrm>
          <a:prstGeom prst="rect">
            <a:avLst/>
          </a:prstGeom>
        </p:spPr>
      </p:pic>
      <p:sp>
        <p:nvSpPr>
          <p:cNvPr id="69" name="ZoneTexte 68">
            <a:extLst>
              <a:ext uri="{FF2B5EF4-FFF2-40B4-BE49-F238E27FC236}">
                <a16:creationId xmlns:a16="http://schemas.microsoft.com/office/drawing/2014/main" id="{92BADCF8-EBD1-42F9-89A5-30ACC3217357}"/>
              </a:ext>
            </a:extLst>
          </p:cNvPr>
          <p:cNvSpPr txBox="1"/>
          <p:nvPr/>
        </p:nvSpPr>
        <p:spPr>
          <a:xfrm>
            <a:off x="8751043" y="1622733"/>
            <a:ext cx="282753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200" b="1" kern="1200">
                <a:solidFill>
                  <a:srgbClr val="B64C8E"/>
                </a:solidFill>
                <a:latin typeface="+mn-lt"/>
                <a:ea typeface="+mn-ea"/>
              </a:defRPr>
            </a:lvl1pPr>
          </a:lstStyle>
          <a:p>
            <a:pPr algn="ctr"/>
            <a:r>
              <a:rPr lang="fr-FR" sz="1600">
                <a:solidFill>
                  <a:schemeClr val="tx1"/>
                </a:solidFill>
              </a:rPr>
              <a:t>Une offre BP qui rencontre un fort succès</a:t>
            </a:r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357D3FA8-3C74-400F-BF4C-9D3DCB04029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69892" y="3684296"/>
            <a:ext cx="3266819" cy="1960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1" name="ZoneTexte 70">
            <a:extLst>
              <a:ext uri="{FF2B5EF4-FFF2-40B4-BE49-F238E27FC236}">
                <a16:creationId xmlns:a16="http://schemas.microsoft.com/office/drawing/2014/main" id="{ADA54CEE-6731-4236-ADFC-71375594E0BF}"/>
              </a:ext>
            </a:extLst>
          </p:cNvPr>
          <p:cNvSpPr txBox="1"/>
          <p:nvPr/>
        </p:nvSpPr>
        <p:spPr>
          <a:xfrm>
            <a:off x="9650791" y="4866427"/>
            <a:ext cx="4507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>
                <a:solidFill>
                  <a:schemeClr val="bg1"/>
                </a:solidFill>
              </a:rPr>
              <a:t>+43%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2FF579DE-E857-4987-AC3B-FE2950D84EFC}"/>
              </a:ext>
            </a:extLst>
          </p:cNvPr>
          <p:cNvSpPr txBox="1"/>
          <p:nvPr/>
        </p:nvSpPr>
        <p:spPr>
          <a:xfrm>
            <a:off x="10236527" y="4683694"/>
            <a:ext cx="4507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>
                <a:solidFill>
                  <a:schemeClr val="bg1"/>
                </a:solidFill>
              </a:rPr>
              <a:t>+51%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1FB5262B-EBA5-40CD-B863-62533FDEA972}"/>
              </a:ext>
            </a:extLst>
          </p:cNvPr>
          <p:cNvSpPr txBox="1"/>
          <p:nvPr/>
        </p:nvSpPr>
        <p:spPr>
          <a:xfrm>
            <a:off x="10810856" y="4522270"/>
            <a:ext cx="4507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>
                <a:solidFill>
                  <a:schemeClr val="bg1"/>
                </a:solidFill>
              </a:rPr>
              <a:t>+28%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D75F01EE-5402-40D5-8DC1-D27C8CD78D45}"/>
              </a:ext>
            </a:extLst>
          </p:cNvPr>
          <p:cNvSpPr txBox="1"/>
          <p:nvPr/>
        </p:nvSpPr>
        <p:spPr>
          <a:xfrm>
            <a:off x="9102291" y="4645380"/>
            <a:ext cx="453970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33"/>
              <a:t>2100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E8256284-938B-45D4-A066-C0A5476E0898}"/>
              </a:ext>
            </a:extLst>
          </p:cNvPr>
          <p:cNvSpPr txBox="1"/>
          <p:nvPr/>
        </p:nvSpPr>
        <p:spPr>
          <a:xfrm>
            <a:off x="9669408" y="4534634"/>
            <a:ext cx="453970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33"/>
              <a:t>3100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682EA8F9-D3E8-4DD1-91BD-B5AAA0358E2B}"/>
              </a:ext>
            </a:extLst>
          </p:cNvPr>
          <p:cNvSpPr txBox="1"/>
          <p:nvPr/>
        </p:nvSpPr>
        <p:spPr>
          <a:xfrm>
            <a:off x="10255158" y="4333702"/>
            <a:ext cx="453970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33"/>
              <a:t>4700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E065F085-C981-4D57-A053-DF6237108DF1}"/>
              </a:ext>
            </a:extLst>
          </p:cNvPr>
          <p:cNvSpPr txBox="1"/>
          <p:nvPr/>
        </p:nvSpPr>
        <p:spPr>
          <a:xfrm>
            <a:off x="10807040" y="4185818"/>
            <a:ext cx="453970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33"/>
              <a:t>6000</a:t>
            </a:r>
          </a:p>
        </p:txBody>
      </p:sp>
      <p:pic>
        <p:nvPicPr>
          <p:cNvPr id="78" name="Picture 2" descr="25,477 Flèche Qui Monte Imágenes y Fotos - 123RF">
            <a:extLst>
              <a:ext uri="{FF2B5EF4-FFF2-40B4-BE49-F238E27FC236}">
                <a16:creationId xmlns:a16="http://schemas.microsoft.com/office/drawing/2014/main" id="{8049D3E8-44BF-4590-83CF-1790CCEA9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6" t="19324" r="25624" b="23092"/>
          <a:stretch/>
        </p:blipFill>
        <p:spPr bwMode="auto">
          <a:xfrm>
            <a:off x="874483" y="3269325"/>
            <a:ext cx="732981" cy="78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01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79087FEE-7378-48CD-AD86-1D616E36C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515" y="1888442"/>
            <a:ext cx="3497532" cy="1244816"/>
          </a:xfrm>
          <a:prstGeom prst="rect">
            <a:avLst/>
          </a:prstGeom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827246" y="403777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dirty="0" err="1">
                <a:latin typeface="Montserrat Black" panose="00000A00000000000000" pitchFamily="2" charset="0"/>
              </a:rPr>
              <a:t>Necessité</a:t>
            </a:r>
            <a:r>
              <a:rPr lang="fr-FR" sz="2000" dirty="0">
                <a:latin typeface="Montserrat Black" panose="00000A00000000000000" pitchFamily="2" charset="0"/>
              </a:rPr>
              <a:t> de faire évoluer l’offre actuelle JPEL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BB4882-CC38-4DF4-97C1-201830E87714}"/>
              </a:ext>
            </a:extLst>
          </p:cNvPr>
          <p:cNvGrpSpPr/>
          <p:nvPr/>
        </p:nvGrpSpPr>
        <p:grpSpPr>
          <a:xfrm>
            <a:off x="181320" y="4276887"/>
            <a:ext cx="2119392" cy="523220"/>
            <a:chOff x="7202488" y="898047"/>
            <a:chExt cx="3017622" cy="8286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E2650EB-B3BF-4546-9FA3-A2FC78E21B27}"/>
                </a:ext>
              </a:extLst>
            </p:cNvPr>
            <p:cNvSpPr/>
            <p:nvPr/>
          </p:nvSpPr>
          <p:spPr>
            <a:xfrm>
              <a:off x="7231063" y="950341"/>
              <a:ext cx="2989047" cy="724091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>
                <a:defRPr/>
              </a:pPr>
              <a:endParaRPr lang="fr-FR">
                <a:solidFill>
                  <a:srgbClr val="FFFFFF"/>
                </a:solidFill>
                <a:latin typeface="Roboto Light"/>
              </a:endParaRPr>
            </a:p>
          </p:txBody>
        </p:sp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FD758404-1D48-44DE-B74C-EDE02455334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367" r="21300">
                          <a14:foregroundMark x1="15143" y1="37931" x2="18000" y2="27586"/>
                          <a14:foregroundMark x1="16000" y1="43678" x2="12857" y2="40230"/>
                          <a14:foregroundMark x1="13429" y1="41379" x2="11143" y2="60920"/>
                          <a14:foregroundMark x1="10571" y1="31034" x2="9429" y2="62069"/>
                          <a14:foregroundMark x1="16857" y1="54023" x2="13714" y2="68966"/>
                          <a14:foregroundMark x1="15714" y1="47126" x2="15429" y2="6092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333"/>
            <a:stretch/>
          </p:blipFill>
          <p:spPr bwMode="auto">
            <a:xfrm>
              <a:off x="7202488" y="898047"/>
              <a:ext cx="788987" cy="828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D55AD22-D40A-4407-AFD6-B5CEDC766A35}"/>
                </a:ext>
              </a:extLst>
            </p:cNvPr>
            <p:cNvSpPr txBox="1"/>
            <p:nvPr/>
          </p:nvSpPr>
          <p:spPr>
            <a:xfrm>
              <a:off x="7982807" y="1092246"/>
              <a:ext cx="1883420" cy="4874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77">
                <a:defRPr/>
              </a:pPr>
              <a:r>
                <a:rPr lang="fr-FR" sz="1400" b="1">
                  <a:solidFill>
                    <a:srgbClr val="F0516B">
                      <a:lumMod val="75000"/>
                    </a:srgbClr>
                  </a:solidFill>
                  <a:latin typeface="Roboto"/>
                </a:rPr>
                <a:t>Jepaieenligne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72CEC56B-CA09-472B-9515-D98EC2B934B5}"/>
              </a:ext>
            </a:extLst>
          </p:cNvPr>
          <p:cNvSpPr txBox="1"/>
          <p:nvPr/>
        </p:nvSpPr>
        <p:spPr>
          <a:xfrm>
            <a:off x="5734425" y="4792333"/>
            <a:ext cx="3163716" cy="64633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pPr defTabSz="914377">
              <a:defRPr/>
            </a:pPr>
            <a:r>
              <a:rPr lang="fr-FR" sz="1200">
                <a:solidFill>
                  <a:srgbClr val="FFFFFF"/>
                </a:solidFill>
              </a:rPr>
              <a:t>Après avoir cliqué sur le lien, le payeur accède d’abord au formulaire de collecte de données (nom, prénom, adresse…cf. image ci-dessous)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88A35F9-B2A1-4816-B510-21C8015BFAE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042" t="39442" r="21146" b="10371"/>
          <a:stretch/>
        </p:blipFill>
        <p:spPr>
          <a:xfrm>
            <a:off x="6030574" y="3347733"/>
            <a:ext cx="2615295" cy="1277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ECBBF04-2DED-4C23-9E60-ED70F7F550AA}"/>
              </a:ext>
            </a:extLst>
          </p:cNvPr>
          <p:cNvSpPr txBox="1"/>
          <p:nvPr/>
        </p:nvSpPr>
        <p:spPr>
          <a:xfrm>
            <a:off x="9115012" y="4736824"/>
            <a:ext cx="2970611" cy="83099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pPr defTabSz="914377">
              <a:defRPr/>
            </a:pPr>
            <a:r>
              <a:rPr lang="fr-FR" sz="1200">
                <a:solidFill>
                  <a:srgbClr val="FFFFFF"/>
                </a:solidFill>
              </a:rPr>
              <a:t>Après avoir validé, le payeur accède à la page de paiement pour choisir son moyen de paiement et procéder au règlement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99790368-7013-43BD-B3BC-C2AA4633366C}"/>
              </a:ext>
            </a:extLst>
          </p:cNvPr>
          <p:cNvCxnSpPr>
            <a:cxnSpLocks/>
          </p:cNvCxnSpPr>
          <p:nvPr/>
        </p:nvCxnSpPr>
        <p:spPr>
          <a:xfrm flipV="1">
            <a:off x="5350474" y="4117415"/>
            <a:ext cx="572024" cy="619409"/>
          </a:xfrm>
          <a:prstGeom prst="straightConnector1">
            <a:avLst/>
          </a:prstGeom>
          <a:noFill/>
          <a:ln w="57150" cap="flat" cmpd="sng" algn="ctr">
            <a:solidFill>
              <a:srgbClr val="333333"/>
            </a:solidFill>
            <a:prstDash val="sysDot"/>
            <a:miter lim="800000"/>
            <a:tailEnd type="triangle"/>
          </a:ln>
          <a:effectLst/>
        </p:spPr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E3FDF1C3-FB78-4322-ADD3-E79CF5AA9914}"/>
              </a:ext>
            </a:extLst>
          </p:cNvPr>
          <p:cNvCxnSpPr>
            <a:cxnSpLocks/>
          </p:cNvCxnSpPr>
          <p:nvPr/>
        </p:nvCxnSpPr>
        <p:spPr>
          <a:xfrm flipV="1">
            <a:off x="8689745" y="4003545"/>
            <a:ext cx="425267" cy="13323"/>
          </a:xfrm>
          <a:prstGeom prst="straightConnector1">
            <a:avLst/>
          </a:prstGeom>
          <a:noFill/>
          <a:ln w="57150" cap="flat" cmpd="sng" algn="ctr">
            <a:solidFill>
              <a:srgbClr val="333333"/>
            </a:solidFill>
            <a:prstDash val="sysDot"/>
            <a:miter lim="800000"/>
            <a:tailEnd type="triangle"/>
          </a:ln>
          <a:effectLst/>
        </p:spPr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C288BD12-4FBF-40E7-9867-B3D112E0E274}"/>
              </a:ext>
            </a:extLst>
          </p:cNvPr>
          <p:cNvSpPr txBox="1"/>
          <p:nvPr/>
        </p:nvSpPr>
        <p:spPr>
          <a:xfrm>
            <a:off x="2665695" y="5525400"/>
            <a:ext cx="2851859" cy="64633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fr-FR" sz="1200">
                <a:solidFill>
                  <a:srgbClr val="FFFFFF"/>
                </a:solidFill>
              </a:rPr>
              <a:t>Le client se trouve sur le site web du marchand (ex : ici, un site de gestion de copropriété).</a:t>
            </a:r>
          </a:p>
          <a:p>
            <a:pPr algn="ctr" defTabSz="914377">
              <a:defRPr/>
            </a:pPr>
            <a:r>
              <a:rPr lang="fr-FR" sz="1200">
                <a:solidFill>
                  <a:srgbClr val="FFFFFF"/>
                </a:solidFill>
              </a:rPr>
              <a:t>Il clique sur un lien renvoyant vers le formulaire.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FEFB9FD-F5B8-4B97-A73B-74BAC9289687}"/>
              </a:ext>
            </a:extLst>
          </p:cNvPr>
          <p:cNvGrpSpPr/>
          <p:nvPr/>
        </p:nvGrpSpPr>
        <p:grpSpPr>
          <a:xfrm>
            <a:off x="9158889" y="3513375"/>
            <a:ext cx="2970609" cy="945803"/>
            <a:chOff x="9050118" y="1459997"/>
            <a:chExt cx="2970609" cy="945803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3D7B117-8740-4199-93E3-EB19B0E0B5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0254" t="28766" r="20312" b="37593"/>
            <a:stretch/>
          </p:blipFill>
          <p:spPr>
            <a:xfrm>
              <a:off x="9050118" y="1459997"/>
              <a:ext cx="2970609" cy="94580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535E1A3-90AC-48CE-AFC8-8AB9EF035E7D}"/>
                </a:ext>
              </a:extLst>
            </p:cNvPr>
            <p:cNvSpPr/>
            <p:nvPr/>
          </p:nvSpPr>
          <p:spPr>
            <a:xfrm>
              <a:off x="9546431" y="1459997"/>
              <a:ext cx="399344" cy="131820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399C18E-E337-401F-8CA5-213DFB37CC1A}"/>
              </a:ext>
            </a:extLst>
          </p:cNvPr>
          <p:cNvGrpSpPr/>
          <p:nvPr/>
        </p:nvGrpSpPr>
        <p:grpSpPr>
          <a:xfrm>
            <a:off x="3197020" y="4055834"/>
            <a:ext cx="1874263" cy="1301200"/>
            <a:chOff x="3138291" y="1270429"/>
            <a:chExt cx="1874263" cy="130120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7AE27273-2E36-4253-81F3-726D1A8A46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1139" t="17388" r="32422" b="23519"/>
            <a:stretch/>
          </p:blipFill>
          <p:spPr>
            <a:xfrm>
              <a:off x="3138291" y="1289317"/>
              <a:ext cx="1874263" cy="1282312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31D9272-31CF-48F1-9968-0E83371420E2}"/>
                </a:ext>
              </a:extLst>
            </p:cNvPr>
            <p:cNvSpPr/>
            <p:nvPr/>
          </p:nvSpPr>
          <p:spPr>
            <a:xfrm>
              <a:off x="3138291" y="1270429"/>
              <a:ext cx="1260453" cy="22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CF18F3F-713E-45F9-B2BB-89547F18FBF9}"/>
              </a:ext>
            </a:extLst>
          </p:cNvPr>
          <p:cNvSpPr txBox="1"/>
          <p:nvPr/>
        </p:nvSpPr>
        <p:spPr>
          <a:xfrm>
            <a:off x="675249" y="1097278"/>
            <a:ext cx="11197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fr-FR">
                <a:latin typeface="Arial Black" panose="020B0A04020102020204" pitchFamily="34" charset="0"/>
              </a:rPr>
              <a:t>Notre offre actuelle JPEL, basée sur la mise à disposition d’un Formulaire de Collecte de Données ne répond plus complètement aux tendances du marché et évolue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5720088-CB11-4941-A51E-08DF8E03DB61}"/>
              </a:ext>
            </a:extLst>
          </p:cNvPr>
          <p:cNvSpPr txBox="1"/>
          <p:nvPr/>
        </p:nvSpPr>
        <p:spPr>
          <a:xfrm>
            <a:off x="6175280" y="1778658"/>
            <a:ext cx="5445722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3E454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/>
              <a:t>C’est quoi déjà un Formulaire de collecte de données ?</a:t>
            </a:r>
          </a:p>
          <a:p>
            <a:r>
              <a:rPr lang="fr-FR"/>
              <a:t>C’est à ça que ça ressemble : Clic </a:t>
            </a:r>
            <a:r>
              <a:rPr lang="fr-FR">
                <a:hlinkClick r:id="rId9"/>
              </a:rPr>
              <a:t>ici</a:t>
            </a:r>
            <a:endParaRPr lang="fr-FR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/>
              <a:t>Et je l’utilise comment ? </a:t>
            </a:r>
          </a:p>
          <a:p>
            <a:r>
              <a:rPr lang="fr-FR"/>
              <a:t>2 façons de l’utiliser détaillées ci dessous</a:t>
            </a: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30E20D08-4B12-49A1-808B-EEF99E06DC75}"/>
              </a:ext>
            </a:extLst>
          </p:cNvPr>
          <p:cNvCxnSpPr>
            <a:cxnSpLocks/>
          </p:cNvCxnSpPr>
          <p:nvPr/>
        </p:nvCxnSpPr>
        <p:spPr>
          <a:xfrm>
            <a:off x="5321510" y="2883333"/>
            <a:ext cx="600988" cy="630042"/>
          </a:xfrm>
          <a:prstGeom prst="straightConnector1">
            <a:avLst/>
          </a:prstGeom>
          <a:noFill/>
          <a:ln w="57150" cap="flat" cmpd="sng" algn="ctr">
            <a:solidFill>
              <a:srgbClr val="333333"/>
            </a:solidFill>
            <a:prstDash val="sysDot"/>
            <a:miter lim="800000"/>
            <a:tailEnd type="triangle"/>
          </a:ln>
          <a:effectLst/>
        </p:spPr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9534CDA3-FF29-4225-9B6B-D1AF32D3FF9C}"/>
              </a:ext>
            </a:extLst>
          </p:cNvPr>
          <p:cNvSpPr txBox="1"/>
          <p:nvPr/>
        </p:nvSpPr>
        <p:spPr>
          <a:xfrm>
            <a:off x="2665695" y="3177208"/>
            <a:ext cx="2851859" cy="83099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fr-FR" sz="1200">
                <a:solidFill>
                  <a:srgbClr val="FFFFFF"/>
                </a:solidFill>
              </a:rPr>
              <a:t>Le marchand envoi un mail  depuis sa messagerie personnelle ou un courrier sur lequel se trouve l’url (ou un lien) renvoyant vers le formulaire de collecte de données.</a:t>
            </a: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F2C79C7F-6012-407A-A445-FD2DB3BD9804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2444138" y="4624821"/>
            <a:ext cx="221557" cy="1223745"/>
          </a:xfrm>
          <a:prstGeom prst="straightConnector1">
            <a:avLst/>
          </a:prstGeom>
          <a:noFill/>
          <a:ln w="57150" cap="flat" cmpd="sng" algn="ctr">
            <a:solidFill>
              <a:srgbClr val="333333"/>
            </a:solidFill>
            <a:prstDash val="sysDot"/>
            <a:miter lim="800000"/>
            <a:tailEnd type="triangle"/>
          </a:ln>
          <a:effectLst/>
        </p:spPr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E3B8390-E433-46EB-BFFF-BFF54108D0FE}"/>
              </a:ext>
            </a:extLst>
          </p:cNvPr>
          <p:cNvCxnSpPr>
            <a:cxnSpLocks/>
            <a:endCxn id="30" idx="1"/>
          </p:cNvCxnSpPr>
          <p:nvPr/>
        </p:nvCxnSpPr>
        <p:spPr>
          <a:xfrm flipV="1">
            <a:off x="2444138" y="3592707"/>
            <a:ext cx="221557" cy="945791"/>
          </a:xfrm>
          <a:prstGeom prst="straightConnector1">
            <a:avLst/>
          </a:prstGeom>
          <a:noFill/>
          <a:ln w="57150" cap="flat" cmpd="sng" algn="ctr">
            <a:solidFill>
              <a:srgbClr val="333333"/>
            </a:solidFill>
            <a:prstDash val="sysDot"/>
            <a:miter lim="800000"/>
            <a:tailEnd type="triangle"/>
          </a:ln>
          <a:effectLst/>
        </p:spPr>
      </p:cxnSp>
      <p:sp>
        <p:nvSpPr>
          <p:cNvPr id="41" name="Ellipse 40">
            <a:extLst>
              <a:ext uri="{FF2B5EF4-FFF2-40B4-BE49-F238E27FC236}">
                <a16:creationId xmlns:a16="http://schemas.microsoft.com/office/drawing/2014/main" id="{58AFA6D8-2FA6-4C83-A88A-CFF2A35D2D23}"/>
              </a:ext>
            </a:extLst>
          </p:cNvPr>
          <p:cNvSpPr/>
          <p:nvPr/>
        </p:nvSpPr>
        <p:spPr>
          <a:xfrm>
            <a:off x="1509689" y="3085363"/>
            <a:ext cx="605233" cy="60523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>
                <a:latin typeface="Bodoni MT Black" panose="02070A03080606020203" pitchFamily="18" charset="0"/>
              </a:rPr>
              <a:t>1</a:t>
            </a: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0BA2FB33-EC96-45D8-B019-888B6F6363F0}"/>
              </a:ext>
            </a:extLst>
          </p:cNvPr>
          <p:cNvSpPr/>
          <p:nvPr/>
        </p:nvSpPr>
        <p:spPr>
          <a:xfrm>
            <a:off x="1601917" y="5438664"/>
            <a:ext cx="605233" cy="60523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>
                <a:latin typeface="Bodoni MT Black" panose="02070A03080606020203" pitchFamily="18" charset="0"/>
              </a:rPr>
              <a:t>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1FEFE9-A2A0-44F6-BF8E-1F8CEE46F8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519" y="1994149"/>
            <a:ext cx="1841595" cy="110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19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1545340" y="394782"/>
            <a:ext cx="10269592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dirty="0">
                <a:latin typeface="Montserrat Black" panose="00000A00000000000000" pitchFamily="2" charset="0"/>
              </a:rPr>
              <a:t>La nouvelle offre </a:t>
            </a:r>
            <a:r>
              <a:rPr lang="fr-FR" sz="2000" dirty="0" err="1">
                <a:latin typeface="Montserrat Black" panose="00000A00000000000000" pitchFamily="2" charset="0"/>
              </a:rPr>
              <a:t>basee</a:t>
            </a:r>
            <a:r>
              <a:rPr lang="fr-FR" sz="2000" dirty="0">
                <a:latin typeface="Montserrat Black" panose="00000A00000000000000" pitchFamily="2" charset="0"/>
              </a:rPr>
              <a:t> sur l’envoi d’un lien de paiement direct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E108E5-E97F-48A9-AA87-916D18D7D32F}"/>
              </a:ext>
            </a:extLst>
          </p:cNvPr>
          <p:cNvSpPr/>
          <p:nvPr/>
        </p:nvSpPr>
        <p:spPr>
          <a:xfrm>
            <a:off x="729298" y="2212491"/>
            <a:ext cx="10752361" cy="4066831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fr-FR">
                <a:solidFill>
                  <a:srgbClr val="FFFFFF"/>
                </a:solidFill>
                <a:latin typeface="Roboto Light"/>
                <a:sym typeface="Arial"/>
              </a:rPr>
              <a:t>Clients en mobilité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99E0167-C4E1-4578-BA0A-4F6118111872}"/>
              </a:ext>
            </a:extLst>
          </p:cNvPr>
          <p:cNvSpPr txBox="1"/>
          <p:nvPr/>
        </p:nvSpPr>
        <p:spPr>
          <a:xfrm>
            <a:off x="729298" y="1217137"/>
            <a:ext cx="10865203" cy="5438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85750" indent="-285750" defTabSz="914377">
              <a:buClr>
                <a:srgbClr val="C00000"/>
              </a:buClr>
              <a:buFont typeface="Wingdings" panose="05000000000000000000" pitchFamily="2" charset="2"/>
              <a:buChar char="q"/>
              <a:defRPr/>
            </a:pPr>
            <a:r>
              <a:rPr lang="fr-FR" sz="1467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rPr>
              <a:t>Actuellement, le client peut disposer d’un push mail permettant d’envoyer un lien de paiement par mail  qui </a:t>
            </a:r>
            <a:r>
              <a:rPr lang="fr-FR" sz="1467" dirty="0">
                <a:latin typeface="Arial" panose="020B0604020202020204" pitchFamily="34" charset="0"/>
              </a:rPr>
              <a:t>s’initie sur ordinateur via le </a:t>
            </a:r>
            <a:r>
              <a:rPr lang="fr-FR" sz="1467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rPr>
              <a:t>Back-Office Web. Cette fonctionnalité (option payante de JPEL) devient </a:t>
            </a:r>
            <a:r>
              <a:rPr lang="fr-FR" sz="1467" b="1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rPr>
              <a:t>l’offre de base sur JPEL Express</a:t>
            </a:r>
            <a:r>
              <a:rPr lang="fr-FR" sz="1467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B44B423-3C99-4133-8997-4D8FD43A3B56}"/>
                  </a:ext>
                </a:extLst>
              </p14:cNvPr>
              <p14:cNvContentPartPr/>
              <p14:nvPr/>
            </p14:nvContentPartPr>
            <p14:xfrm>
              <a:off x="5999807" y="5689292"/>
              <a:ext cx="480" cy="48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B44B423-3C99-4133-8997-4D8FD43A3B5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87807" y="5677292"/>
                <a:ext cx="24000" cy="24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e 11">
            <a:extLst>
              <a:ext uri="{FF2B5EF4-FFF2-40B4-BE49-F238E27FC236}">
                <a16:creationId xmlns:a16="http://schemas.microsoft.com/office/drawing/2014/main" id="{6CB4395C-2FDD-452D-A96E-3D35BA8C3700}"/>
              </a:ext>
            </a:extLst>
          </p:cNvPr>
          <p:cNvGrpSpPr/>
          <p:nvPr/>
        </p:nvGrpSpPr>
        <p:grpSpPr>
          <a:xfrm>
            <a:off x="2537561" y="2350407"/>
            <a:ext cx="4569129" cy="3530691"/>
            <a:chOff x="1990089" y="2033334"/>
            <a:chExt cx="2782380" cy="2150021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3E868DBE-9B29-491C-A60C-1FEA9234912B}"/>
                </a:ext>
              </a:extLst>
            </p:cNvPr>
            <p:cNvGrpSpPr/>
            <p:nvPr/>
          </p:nvGrpSpPr>
          <p:grpSpPr>
            <a:xfrm>
              <a:off x="1990089" y="2033334"/>
              <a:ext cx="2782380" cy="2150021"/>
              <a:chOff x="1990089" y="2033334"/>
              <a:chExt cx="2782380" cy="2150021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4264F045-2B97-4699-A238-C387047867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90089" y="2033334"/>
                <a:ext cx="2782380" cy="2150021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868D448C-579A-4041-AB71-C99688107F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877726">
                <a:off x="4338794" y="3049950"/>
                <a:ext cx="221449" cy="61846"/>
              </a:xfrm>
              <a:prstGeom prst="rect">
                <a:avLst/>
              </a:prstGeom>
            </p:spPr>
          </p:pic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587082D-A793-44DA-B563-DC76546BEC38}"/>
                </a:ext>
              </a:extLst>
            </p:cNvPr>
            <p:cNvSpPr/>
            <p:nvPr/>
          </p:nvSpPr>
          <p:spPr>
            <a:xfrm rot="637640">
              <a:off x="4341720" y="3121578"/>
              <a:ext cx="158000" cy="1556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789E9D5C-B9F1-4B31-8A5B-596F08A27796}"/>
              </a:ext>
            </a:extLst>
          </p:cNvPr>
          <p:cNvSpPr txBox="1"/>
          <p:nvPr/>
        </p:nvSpPr>
        <p:spPr>
          <a:xfrm>
            <a:off x="1001783" y="3932094"/>
            <a:ext cx="1450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685800" eaLnBrk="1" fontAlgn="auto" latinLnBrk="0" hangingPunct="1">
              <a:buClrTx/>
              <a:buSzTx/>
              <a:buFontTx/>
              <a:tabLst/>
              <a:defRPr kumimoji="0" sz="1200" b="1" kern="1200" spc="0" normalizeH="0" baseline="0">
                <a:ln>
                  <a:noFill/>
                </a:ln>
                <a:solidFill>
                  <a:srgbClr val="B64C8E"/>
                </a:solidFill>
                <a:effectLst/>
                <a:uLnTx/>
                <a:uFillTx/>
                <a:latin typeface="Roboto"/>
                <a:ea typeface="+mn-ea"/>
              </a:defRPr>
            </a:lvl1pPr>
          </a:lstStyle>
          <a:p>
            <a:pPr algn="ctr"/>
            <a:r>
              <a:rPr lang="fr-FR" sz="1600">
                <a:solidFill>
                  <a:srgbClr val="C00000"/>
                </a:solidFill>
              </a:rPr>
              <a:t>Paiement par lien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CB70874-1336-4B61-BFF1-AF2332E01E59}"/>
              </a:ext>
            </a:extLst>
          </p:cNvPr>
          <p:cNvSpPr txBox="1"/>
          <p:nvPr/>
        </p:nvSpPr>
        <p:spPr>
          <a:xfrm>
            <a:off x="8238798" y="2413232"/>
            <a:ext cx="2045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fr-FR" sz="1600" b="1">
                <a:solidFill>
                  <a:srgbClr val="C00000"/>
                </a:solidFill>
                <a:latin typeface="Roboto"/>
                <a:cs typeface="Arial"/>
                <a:sym typeface="Arial"/>
              </a:rPr>
              <a:t>Vision commerçant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5AF6C00-D2F4-4A1A-ACBD-315EF0CE3C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5304" y="5384838"/>
            <a:ext cx="1896507" cy="67107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83815360-E5F9-4657-A76A-92038E523413}"/>
              </a:ext>
            </a:extLst>
          </p:cNvPr>
          <p:cNvSpPr txBox="1"/>
          <p:nvPr/>
        </p:nvSpPr>
        <p:spPr>
          <a:xfrm>
            <a:off x="7753277" y="4738302"/>
            <a:ext cx="3143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fr-FR" sz="1600" b="1">
                <a:solidFill>
                  <a:srgbClr val="C00000"/>
                </a:solidFill>
                <a:latin typeface="Roboto"/>
                <a:cs typeface="Arial"/>
                <a:sym typeface="Arial"/>
              </a:rPr>
              <a:t>Vision client du client du commerçant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E3A1CDB-0008-4F5B-9EDA-0CD8AD1AC3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010" y="2822026"/>
            <a:ext cx="828308" cy="165661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2" name="Picture 2" descr="new | Pico-Sport Lda">
            <a:extLst>
              <a:ext uri="{FF2B5EF4-FFF2-40B4-BE49-F238E27FC236}">
                <a16:creationId xmlns:a16="http://schemas.microsoft.com/office/drawing/2014/main" id="{811E9BD4-8E2F-4678-9416-D6237FC2D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559" y="2237727"/>
            <a:ext cx="792478" cy="41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46F7196-8F98-46DB-9445-DAEA2C6877C2}"/>
              </a:ext>
            </a:extLst>
          </p:cNvPr>
          <p:cNvSpPr/>
          <p:nvPr/>
        </p:nvSpPr>
        <p:spPr>
          <a:xfrm>
            <a:off x="2470681" y="3858025"/>
            <a:ext cx="4697469" cy="21114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Picture 2" descr="new | Pico-Sport Lda">
            <a:extLst>
              <a:ext uri="{FF2B5EF4-FFF2-40B4-BE49-F238E27FC236}">
                <a16:creationId xmlns:a16="http://schemas.microsoft.com/office/drawing/2014/main" id="{B3E650EE-1C27-4D9F-BC2C-34EEBFB74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891" y="4287243"/>
            <a:ext cx="484506" cy="25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new | Pico-Sport Lda">
            <a:extLst>
              <a:ext uri="{FF2B5EF4-FFF2-40B4-BE49-F238E27FC236}">
                <a16:creationId xmlns:a16="http://schemas.microsoft.com/office/drawing/2014/main" id="{29D7C7F7-933B-4581-916F-717105514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98258">
            <a:off x="5344462" y="5020001"/>
            <a:ext cx="484506" cy="25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new | Pico-Sport Lda">
            <a:extLst>
              <a:ext uri="{FF2B5EF4-FFF2-40B4-BE49-F238E27FC236}">
                <a16:creationId xmlns:a16="http://schemas.microsoft.com/office/drawing/2014/main" id="{1D850B7D-7DB8-445E-8302-328867A4E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559" y="4496369"/>
            <a:ext cx="792478" cy="41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067F435-A4E5-4D2B-BB0F-B26947CE97FB}"/>
              </a:ext>
            </a:extLst>
          </p:cNvPr>
          <p:cNvSpPr txBox="1"/>
          <p:nvPr/>
        </p:nvSpPr>
        <p:spPr>
          <a:xfrm>
            <a:off x="654723" y="1781591"/>
            <a:ext cx="1090151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/>
                <a:sym typeface="Arial"/>
              </a:rPr>
              <a:t>Nouveauté </a:t>
            </a: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rPr>
              <a:t>: Ce lien peut être adressé par SMS via un smartphone (IOS ou Android) ou un TPE Android.</a:t>
            </a:r>
            <a:endParaRPr lang="fr-FR" sz="1400" dirty="0">
              <a:solidFill>
                <a:srgbClr val="000000"/>
              </a:solidFill>
              <a:latin typeface="Arial" panose="020B0604020202020204" pitchFamily="34" charset="0"/>
              <a:cs typeface="Arial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C1D0CE9-FF8C-43A8-8D47-5E1FE1A438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420" y="2606045"/>
            <a:ext cx="386887" cy="38285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D742F59-4938-4EFB-8483-166C7A79ABE0}"/>
              </a:ext>
            </a:extLst>
          </p:cNvPr>
          <p:cNvSpPr txBox="1"/>
          <p:nvPr/>
        </p:nvSpPr>
        <p:spPr>
          <a:xfrm>
            <a:off x="5246891" y="2620981"/>
            <a:ext cx="7868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>
                <a:solidFill>
                  <a:schemeClr val="bg2">
                    <a:lumMod val="50000"/>
                  </a:schemeClr>
                </a:solidFill>
              </a:rPr>
              <a:t>Push mail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7A0CEA4-4A04-47F0-92EB-2FD0AB700F4C}"/>
              </a:ext>
            </a:extLst>
          </p:cNvPr>
          <p:cNvSpPr/>
          <p:nvPr/>
        </p:nvSpPr>
        <p:spPr>
          <a:xfrm rot="5400000">
            <a:off x="9334990" y="3895053"/>
            <a:ext cx="2835076" cy="38916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Ex. avec l’appli smartphone</a:t>
            </a:r>
          </a:p>
        </p:txBody>
      </p:sp>
    </p:spTree>
    <p:extLst>
      <p:ext uri="{BB962C8B-B14F-4D97-AF65-F5344CB8AC3E}">
        <p14:creationId xmlns:p14="http://schemas.microsoft.com/office/powerpoint/2010/main" val="1676166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37" y="192815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050698" y="390665"/>
            <a:ext cx="8633342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ts val="0"/>
              </a:spcBef>
              <a:defRPr/>
            </a:pPr>
            <a:r>
              <a:rPr lang="fr-FR" sz="2000" dirty="0">
                <a:latin typeface="Montserrat Black" panose="00000A00000000000000" pitchFamily="2" charset="0"/>
              </a:rPr>
              <a:t>L’offre, les 3 parcours  pour créer un lien de paiement</a:t>
            </a:r>
            <a:endParaRPr lang="fr-FR" sz="1600" b="0" cap="none" dirty="0">
              <a:latin typeface="Montserrat Black" panose="00000A00000000000000" pitchFamily="2" charset="0"/>
            </a:endParaRPr>
          </a:p>
        </p:txBody>
      </p:sp>
      <p:pic>
        <p:nvPicPr>
          <p:cNvPr id="113" name="Image 112">
            <a:extLst>
              <a:ext uri="{FF2B5EF4-FFF2-40B4-BE49-F238E27FC236}">
                <a16:creationId xmlns:a16="http://schemas.microsoft.com/office/drawing/2014/main" id="{B7CD1A70-A4E3-4636-A4A6-B9206B9B7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2510" y="1526554"/>
            <a:ext cx="1538303" cy="3332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4" name="Image 113">
            <a:extLst>
              <a:ext uri="{FF2B5EF4-FFF2-40B4-BE49-F238E27FC236}">
                <a16:creationId xmlns:a16="http://schemas.microsoft.com/office/drawing/2014/main" id="{08304229-7DA7-402A-8416-0A13B5A9BA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9318" y="1518252"/>
            <a:ext cx="1538303" cy="3332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5" name="Image 114">
            <a:extLst>
              <a:ext uri="{FF2B5EF4-FFF2-40B4-BE49-F238E27FC236}">
                <a16:creationId xmlns:a16="http://schemas.microsoft.com/office/drawing/2014/main" id="{EBBE84EC-B7E3-4A41-B3DA-EAA2030F96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6126" y="1518252"/>
            <a:ext cx="1538303" cy="3332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6" name="Image 115">
            <a:extLst>
              <a:ext uri="{FF2B5EF4-FFF2-40B4-BE49-F238E27FC236}">
                <a16:creationId xmlns:a16="http://schemas.microsoft.com/office/drawing/2014/main" id="{6613C98C-3B0B-4E42-A4CB-FA7810EDF1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5359" y="1498893"/>
            <a:ext cx="1556047" cy="33714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17" name="Groupe 116">
            <a:extLst>
              <a:ext uri="{FF2B5EF4-FFF2-40B4-BE49-F238E27FC236}">
                <a16:creationId xmlns:a16="http://schemas.microsoft.com/office/drawing/2014/main" id="{D6B65B01-2AC9-4BE9-8A5A-9A7846BDE661}"/>
              </a:ext>
            </a:extLst>
          </p:cNvPr>
          <p:cNvGrpSpPr/>
          <p:nvPr/>
        </p:nvGrpSpPr>
        <p:grpSpPr>
          <a:xfrm>
            <a:off x="10204584" y="1496079"/>
            <a:ext cx="1556045" cy="3371435"/>
            <a:chOff x="6738739" y="1413396"/>
            <a:chExt cx="1167034" cy="2528576"/>
          </a:xfrm>
        </p:grpSpPr>
        <p:pic>
          <p:nvPicPr>
            <p:cNvPr id="118" name="Image 117">
              <a:extLst>
                <a:ext uri="{FF2B5EF4-FFF2-40B4-BE49-F238E27FC236}">
                  <a16:creationId xmlns:a16="http://schemas.microsoft.com/office/drawing/2014/main" id="{AAE49AC4-C499-492C-AFBF-1857DFAD0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38739" y="1413396"/>
              <a:ext cx="1167034" cy="252857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F2B7B5C4-548E-4248-9072-443450D48BC2}"/>
                </a:ext>
              </a:extLst>
            </p:cNvPr>
            <p:cNvSpPr/>
            <p:nvPr/>
          </p:nvSpPr>
          <p:spPr>
            <a:xfrm>
              <a:off x="6804248" y="1619896"/>
              <a:ext cx="1080120" cy="14867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120" name="ZoneTexte 119">
            <a:extLst>
              <a:ext uri="{FF2B5EF4-FFF2-40B4-BE49-F238E27FC236}">
                <a16:creationId xmlns:a16="http://schemas.microsoft.com/office/drawing/2014/main" id="{3955C7D0-1ADC-4EF8-B6A5-D7A5E3FE4EF5}"/>
              </a:ext>
            </a:extLst>
          </p:cNvPr>
          <p:cNvSpPr txBox="1"/>
          <p:nvPr/>
        </p:nvSpPr>
        <p:spPr>
          <a:xfrm>
            <a:off x="533661" y="5029398"/>
            <a:ext cx="1700344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Je me connecte avec les login et mot de passe reçus par email</a:t>
            </a:r>
          </a:p>
        </p:txBody>
      </p:sp>
      <p:pic>
        <p:nvPicPr>
          <p:cNvPr id="121" name="Image 120">
            <a:extLst>
              <a:ext uri="{FF2B5EF4-FFF2-40B4-BE49-F238E27FC236}">
                <a16:creationId xmlns:a16="http://schemas.microsoft.com/office/drawing/2014/main" id="{2AD20AD1-0746-4DE2-A45F-BA08BF76DE7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1025" t="24401" r="25230" b="11732"/>
          <a:stretch/>
        </p:blipFill>
        <p:spPr>
          <a:xfrm>
            <a:off x="533660" y="1518252"/>
            <a:ext cx="1700344" cy="3332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2" name="ZoneTexte 121">
            <a:extLst>
              <a:ext uri="{FF2B5EF4-FFF2-40B4-BE49-F238E27FC236}">
                <a16:creationId xmlns:a16="http://schemas.microsoft.com/office/drawing/2014/main" id="{AC1F03C2-04D1-479B-A3A4-77EF66806B6A}"/>
              </a:ext>
            </a:extLst>
          </p:cNvPr>
          <p:cNvSpPr txBox="1"/>
          <p:nvPr/>
        </p:nvSpPr>
        <p:spPr>
          <a:xfrm>
            <a:off x="2497121" y="5029398"/>
            <a:ext cx="1513691" cy="85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Le 1</a:t>
            </a:r>
            <a:r>
              <a:rPr lang="fr-FR" sz="1067" baseline="30000"/>
              <a:t>ER </a:t>
            </a:r>
            <a:r>
              <a:rPr lang="fr-FR" sz="1067"/>
              <a:t>écran est l’historique des opérations</a:t>
            </a:r>
          </a:p>
          <a:p>
            <a:pPr algn="ctr"/>
            <a:endParaRPr lang="fr-FR" sz="1067" baseline="30000"/>
          </a:p>
          <a:p>
            <a:pPr algn="ctr"/>
            <a:r>
              <a:rPr lang="fr-FR" sz="1067"/>
              <a:t>J’appuie sur le bouton </a:t>
            </a:r>
          </a:p>
        </p:txBody>
      </p:sp>
      <p:sp>
        <p:nvSpPr>
          <p:cNvPr id="123" name="Ellipse 122">
            <a:extLst>
              <a:ext uri="{FF2B5EF4-FFF2-40B4-BE49-F238E27FC236}">
                <a16:creationId xmlns:a16="http://schemas.microsoft.com/office/drawing/2014/main" id="{204E5757-775B-4C23-9E14-31AB9FB1FD0C}"/>
              </a:ext>
            </a:extLst>
          </p:cNvPr>
          <p:cNvSpPr/>
          <p:nvPr/>
        </p:nvSpPr>
        <p:spPr>
          <a:xfrm>
            <a:off x="3495288" y="5700296"/>
            <a:ext cx="162389" cy="174709"/>
          </a:xfrm>
          <a:prstGeom prst="ellipse">
            <a:avLst/>
          </a:prstGeom>
          <a:solidFill>
            <a:srgbClr val="D7000F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/>
              <a:t>+</a:t>
            </a:r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3A747C6A-8FBB-4384-A49B-958C756825F2}"/>
              </a:ext>
            </a:extLst>
          </p:cNvPr>
          <p:cNvSpPr txBox="1"/>
          <p:nvPr/>
        </p:nvSpPr>
        <p:spPr>
          <a:xfrm>
            <a:off x="4271797" y="5029398"/>
            <a:ext cx="1513691" cy="1077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Je crée un ordre de paiement en saisissant le montant, un libellé (optionnel) et j’appuie sur « créer et partager »</a:t>
            </a:r>
          </a:p>
        </p:txBody>
      </p:sp>
      <p:sp>
        <p:nvSpPr>
          <p:cNvPr id="125" name="Rectangle : coins arrondis 124">
            <a:extLst>
              <a:ext uri="{FF2B5EF4-FFF2-40B4-BE49-F238E27FC236}">
                <a16:creationId xmlns:a16="http://schemas.microsoft.com/office/drawing/2014/main" id="{F8EEE5F6-5BAC-43C2-9053-98CC00D595DA}"/>
              </a:ext>
            </a:extLst>
          </p:cNvPr>
          <p:cNvSpPr/>
          <p:nvPr/>
        </p:nvSpPr>
        <p:spPr>
          <a:xfrm>
            <a:off x="2472510" y="4989909"/>
            <a:ext cx="1538303" cy="983849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26" name="Rectangle : coins arrondis 125">
            <a:extLst>
              <a:ext uri="{FF2B5EF4-FFF2-40B4-BE49-F238E27FC236}">
                <a16:creationId xmlns:a16="http://schemas.microsoft.com/office/drawing/2014/main" id="{9FCB7075-C86B-4EDE-9234-CE5CA3E9E707}"/>
              </a:ext>
            </a:extLst>
          </p:cNvPr>
          <p:cNvSpPr/>
          <p:nvPr/>
        </p:nvSpPr>
        <p:spPr>
          <a:xfrm>
            <a:off x="533660" y="4989908"/>
            <a:ext cx="1700344" cy="731729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27" name="Rectangle : coins arrondis 126">
            <a:extLst>
              <a:ext uri="{FF2B5EF4-FFF2-40B4-BE49-F238E27FC236}">
                <a16:creationId xmlns:a16="http://schemas.microsoft.com/office/drawing/2014/main" id="{CD889BB9-32C3-4821-A36C-A97E79A22F3D}"/>
              </a:ext>
            </a:extLst>
          </p:cNvPr>
          <p:cNvSpPr/>
          <p:nvPr/>
        </p:nvSpPr>
        <p:spPr>
          <a:xfrm>
            <a:off x="4271797" y="4989909"/>
            <a:ext cx="1538304" cy="944416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28" name="Rectangle : coins arrondis 127">
            <a:extLst>
              <a:ext uri="{FF2B5EF4-FFF2-40B4-BE49-F238E27FC236}">
                <a16:creationId xmlns:a16="http://schemas.microsoft.com/office/drawing/2014/main" id="{1EB3A3D7-88AE-47FC-8568-C9F75E6D3CAE}"/>
              </a:ext>
            </a:extLst>
          </p:cNvPr>
          <p:cNvSpPr/>
          <p:nvPr/>
        </p:nvSpPr>
        <p:spPr>
          <a:xfrm>
            <a:off x="6026124" y="4974144"/>
            <a:ext cx="1538304" cy="1077603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29" name="ZoneTexte 128">
            <a:extLst>
              <a:ext uri="{FF2B5EF4-FFF2-40B4-BE49-F238E27FC236}">
                <a16:creationId xmlns:a16="http://schemas.microsoft.com/office/drawing/2014/main" id="{F92661C0-3CB0-40D2-BCB4-8700A5B21D10}"/>
              </a:ext>
            </a:extLst>
          </p:cNvPr>
          <p:cNvSpPr txBox="1"/>
          <p:nvPr/>
        </p:nvSpPr>
        <p:spPr>
          <a:xfrm>
            <a:off x="6039653" y="5029398"/>
            <a:ext cx="1513691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Je le partage via le canal de mon choix. Exemple, un SMS via « Messages »</a:t>
            </a:r>
          </a:p>
        </p:txBody>
      </p:sp>
      <p:sp>
        <p:nvSpPr>
          <p:cNvPr id="130" name="Rectangle : coins arrondis 129">
            <a:extLst>
              <a:ext uri="{FF2B5EF4-FFF2-40B4-BE49-F238E27FC236}">
                <a16:creationId xmlns:a16="http://schemas.microsoft.com/office/drawing/2014/main" id="{4D47D94E-A168-4827-9052-CD5673E1EC79}"/>
              </a:ext>
            </a:extLst>
          </p:cNvPr>
          <p:cNvSpPr/>
          <p:nvPr/>
        </p:nvSpPr>
        <p:spPr>
          <a:xfrm>
            <a:off x="6803563" y="3541569"/>
            <a:ext cx="345123" cy="369227"/>
          </a:xfrm>
          <a:prstGeom prst="roundRect">
            <a:avLst>
              <a:gd name="adj" fmla="val 31386"/>
            </a:avLst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31" name="Rectangle : coins arrondis 130">
            <a:extLst>
              <a:ext uri="{FF2B5EF4-FFF2-40B4-BE49-F238E27FC236}">
                <a16:creationId xmlns:a16="http://schemas.microsoft.com/office/drawing/2014/main" id="{568EC8EF-FA05-4CC3-9819-140023F8C1A1}"/>
              </a:ext>
            </a:extLst>
          </p:cNvPr>
          <p:cNvSpPr/>
          <p:nvPr/>
        </p:nvSpPr>
        <p:spPr>
          <a:xfrm>
            <a:off x="3581881" y="4490151"/>
            <a:ext cx="523153" cy="372877"/>
          </a:xfrm>
          <a:prstGeom prst="roundRect">
            <a:avLst>
              <a:gd name="adj" fmla="val 39373"/>
            </a:avLst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32" name="Rectangle : coins arrondis 131">
            <a:extLst>
              <a:ext uri="{FF2B5EF4-FFF2-40B4-BE49-F238E27FC236}">
                <a16:creationId xmlns:a16="http://schemas.microsoft.com/office/drawing/2014/main" id="{7331B646-2AEF-4007-A4FE-08C05F06C613}"/>
              </a:ext>
            </a:extLst>
          </p:cNvPr>
          <p:cNvSpPr/>
          <p:nvPr/>
        </p:nvSpPr>
        <p:spPr>
          <a:xfrm>
            <a:off x="446238" y="3173329"/>
            <a:ext cx="1837361" cy="353424"/>
          </a:xfrm>
          <a:prstGeom prst="roundRect">
            <a:avLst>
              <a:gd name="adj" fmla="val 43019"/>
            </a:avLst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33" name="Flèche : droite 132">
            <a:extLst>
              <a:ext uri="{FF2B5EF4-FFF2-40B4-BE49-F238E27FC236}">
                <a16:creationId xmlns:a16="http://schemas.microsoft.com/office/drawing/2014/main" id="{51E9865D-EE21-40FC-BDF9-BC4C4191C550}"/>
              </a:ext>
            </a:extLst>
          </p:cNvPr>
          <p:cNvSpPr/>
          <p:nvPr/>
        </p:nvSpPr>
        <p:spPr>
          <a:xfrm>
            <a:off x="389644" y="3204073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34" name="Rectangle : coins arrondis 133">
            <a:extLst>
              <a:ext uri="{FF2B5EF4-FFF2-40B4-BE49-F238E27FC236}">
                <a16:creationId xmlns:a16="http://schemas.microsoft.com/office/drawing/2014/main" id="{6E4DBABC-6442-4DA2-8856-31153AAEF0A9}"/>
              </a:ext>
            </a:extLst>
          </p:cNvPr>
          <p:cNvSpPr/>
          <p:nvPr/>
        </p:nvSpPr>
        <p:spPr>
          <a:xfrm>
            <a:off x="7795359" y="4974143"/>
            <a:ext cx="1538304" cy="671499"/>
          </a:xfrm>
          <a:prstGeom prst="round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35" name="ZoneTexte 134">
            <a:extLst>
              <a:ext uri="{FF2B5EF4-FFF2-40B4-BE49-F238E27FC236}">
                <a16:creationId xmlns:a16="http://schemas.microsoft.com/office/drawing/2014/main" id="{A7BEB285-70F0-46BF-B22D-2DC9243B87C8}"/>
              </a:ext>
            </a:extLst>
          </p:cNvPr>
          <p:cNvSpPr txBox="1"/>
          <p:nvPr/>
        </p:nvSpPr>
        <p:spPr>
          <a:xfrm>
            <a:off x="7808888" y="5020932"/>
            <a:ext cx="1513691" cy="913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Je peux changer le texte d’accompagnement avant d’envoyer le SMS</a:t>
            </a:r>
          </a:p>
        </p:txBody>
      </p:sp>
      <p:sp>
        <p:nvSpPr>
          <p:cNvPr id="136" name="Flèche : droite 135">
            <a:extLst>
              <a:ext uri="{FF2B5EF4-FFF2-40B4-BE49-F238E27FC236}">
                <a16:creationId xmlns:a16="http://schemas.microsoft.com/office/drawing/2014/main" id="{C80BDC18-B8AD-4D12-9283-931547681FE4}"/>
              </a:ext>
            </a:extLst>
          </p:cNvPr>
          <p:cNvSpPr/>
          <p:nvPr/>
        </p:nvSpPr>
        <p:spPr>
          <a:xfrm>
            <a:off x="3495288" y="4541047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37" name="Flèche : droite 136">
            <a:extLst>
              <a:ext uri="{FF2B5EF4-FFF2-40B4-BE49-F238E27FC236}">
                <a16:creationId xmlns:a16="http://schemas.microsoft.com/office/drawing/2014/main" id="{96DBBF95-F274-4352-BC91-A9642CDD5F13}"/>
              </a:ext>
            </a:extLst>
          </p:cNvPr>
          <p:cNvSpPr/>
          <p:nvPr/>
        </p:nvSpPr>
        <p:spPr>
          <a:xfrm>
            <a:off x="4376004" y="2542352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38" name="Flèche : droite 137">
            <a:extLst>
              <a:ext uri="{FF2B5EF4-FFF2-40B4-BE49-F238E27FC236}">
                <a16:creationId xmlns:a16="http://schemas.microsoft.com/office/drawing/2014/main" id="{8CFBBAA4-73A7-4768-9035-E758C12DF385}"/>
              </a:ext>
            </a:extLst>
          </p:cNvPr>
          <p:cNvSpPr/>
          <p:nvPr/>
        </p:nvSpPr>
        <p:spPr>
          <a:xfrm>
            <a:off x="4511949" y="2960584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39" name="Flèche : droite 138">
            <a:extLst>
              <a:ext uri="{FF2B5EF4-FFF2-40B4-BE49-F238E27FC236}">
                <a16:creationId xmlns:a16="http://schemas.microsoft.com/office/drawing/2014/main" id="{77624174-6FB3-4DAF-AC45-6FBEFA2E7512}"/>
              </a:ext>
            </a:extLst>
          </p:cNvPr>
          <p:cNvSpPr/>
          <p:nvPr/>
        </p:nvSpPr>
        <p:spPr>
          <a:xfrm>
            <a:off x="4282871" y="3395749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0" name="Flèche : droite 139">
            <a:extLst>
              <a:ext uri="{FF2B5EF4-FFF2-40B4-BE49-F238E27FC236}">
                <a16:creationId xmlns:a16="http://schemas.microsoft.com/office/drawing/2014/main" id="{F9CCC809-3275-4A52-82BB-E624E414369A}"/>
              </a:ext>
            </a:extLst>
          </p:cNvPr>
          <p:cNvSpPr/>
          <p:nvPr/>
        </p:nvSpPr>
        <p:spPr>
          <a:xfrm rot="5400000">
            <a:off x="6835277" y="3317823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1" name="Rectangle : coins arrondis 140">
            <a:extLst>
              <a:ext uri="{FF2B5EF4-FFF2-40B4-BE49-F238E27FC236}">
                <a16:creationId xmlns:a16="http://schemas.microsoft.com/office/drawing/2014/main" id="{9A69B1E2-2503-4F68-826F-C3C7B341FAE8}"/>
              </a:ext>
            </a:extLst>
          </p:cNvPr>
          <p:cNvSpPr/>
          <p:nvPr/>
        </p:nvSpPr>
        <p:spPr>
          <a:xfrm>
            <a:off x="10089908" y="4966458"/>
            <a:ext cx="1854435" cy="1327397"/>
          </a:xfrm>
          <a:prstGeom prst="round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2" name="ZoneTexte 141">
            <a:extLst>
              <a:ext uri="{FF2B5EF4-FFF2-40B4-BE49-F238E27FC236}">
                <a16:creationId xmlns:a16="http://schemas.microsoft.com/office/drawing/2014/main" id="{F4E0444D-814B-4C43-AEBF-D41F6FEBAD10}"/>
              </a:ext>
            </a:extLst>
          </p:cNvPr>
          <p:cNvSpPr txBox="1"/>
          <p:nvPr/>
        </p:nvSpPr>
        <p:spPr>
          <a:xfrm>
            <a:off x="10094972" y="5013245"/>
            <a:ext cx="1840905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Mon client reçoit un SMS avec le lien de paiement qui redirige vers la page de paiement</a:t>
            </a:r>
          </a:p>
        </p:txBody>
      </p:sp>
      <p:sp>
        <p:nvSpPr>
          <p:cNvPr id="143" name="Flèche : droite 142">
            <a:extLst>
              <a:ext uri="{FF2B5EF4-FFF2-40B4-BE49-F238E27FC236}">
                <a16:creationId xmlns:a16="http://schemas.microsoft.com/office/drawing/2014/main" id="{C6115C4A-D33C-41A4-816A-D30E2D4183FB}"/>
              </a:ext>
            </a:extLst>
          </p:cNvPr>
          <p:cNvSpPr/>
          <p:nvPr/>
        </p:nvSpPr>
        <p:spPr>
          <a:xfrm>
            <a:off x="9510036" y="2493631"/>
            <a:ext cx="579873" cy="1315392"/>
          </a:xfrm>
          <a:prstGeom prst="rightArrow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4" name="Flèche : droite 143">
            <a:extLst>
              <a:ext uri="{FF2B5EF4-FFF2-40B4-BE49-F238E27FC236}">
                <a16:creationId xmlns:a16="http://schemas.microsoft.com/office/drawing/2014/main" id="{6AA6AB86-35A9-410D-BE09-793E157F0927}"/>
              </a:ext>
            </a:extLst>
          </p:cNvPr>
          <p:cNvSpPr/>
          <p:nvPr/>
        </p:nvSpPr>
        <p:spPr>
          <a:xfrm>
            <a:off x="7861653" y="2973316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5" name="Flèche : droite 144">
            <a:extLst>
              <a:ext uri="{FF2B5EF4-FFF2-40B4-BE49-F238E27FC236}">
                <a16:creationId xmlns:a16="http://schemas.microsoft.com/office/drawing/2014/main" id="{DE294586-4F04-46CC-A507-443720D0FFCF}"/>
              </a:ext>
            </a:extLst>
          </p:cNvPr>
          <p:cNvSpPr/>
          <p:nvPr/>
        </p:nvSpPr>
        <p:spPr>
          <a:xfrm rot="5400000">
            <a:off x="9040887" y="3345944"/>
            <a:ext cx="28803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6" name="ZoneTexte 145">
            <a:extLst>
              <a:ext uri="{FF2B5EF4-FFF2-40B4-BE49-F238E27FC236}">
                <a16:creationId xmlns:a16="http://schemas.microsoft.com/office/drawing/2014/main" id="{B3B27A62-81C8-47AE-81BA-B09B8A70EFE8}"/>
              </a:ext>
            </a:extLst>
          </p:cNvPr>
          <p:cNvSpPr txBox="1"/>
          <p:nvPr/>
        </p:nvSpPr>
        <p:spPr>
          <a:xfrm>
            <a:off x="363557" y="6007707"/>
            <a:ext cx="777152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fr-FR" sz="800" i="1"/>
              <a:t>Pour chaque paiement : un e-mail de confirmation personnalisé au logo de la CE est adressé en temps réel à l’acheteur pour l’informer du détail du paiement</a:t>
            </a:r>
          </a:p>
        </p:txBody>
      </p:sp>
      <p:pic>
        <p:nvPicPr>
          <p:cNvPr id="147" name="Image 146">
            <a:extLst>
              <a:ext uri="{FF2B5EF4-FFF2-40B4-BE49-F238E27FC236}">
                <a16:creationId xmlns:a16="http://schemas.microsoft.com/office/drawing/2014/main" id="{16F2C733-2A80-4076-A24D-DD6D09FCBD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09808" y="5721637"/>
            <a:ext cx="862789" cy="545707"/>
          </a:xfrm>
          <a:prstGeom prst="rect">
            <a:avLst/>
          </a:prstGeom>
          <a:ln w="9525">
            <a:solidFill>
              <a:srgbClr val="002060"/>
            </a:solidFill>
          </a:ln>
        </p:spPr>
      </p:pic>
      <p:pic>
        <p:nvPicPr>
          <p:cNvPr id="148" name="Picture 6" descr="Comment envoyer un message invisible avec Messages de iOS 10 ?">
            <a:extLst>
              <a:ext uri="{FF2B5EF4-FFF2-40B4-BE49-F238E27FC236}">
                <a16:creationId xmlns:a16="http://schemas.microsoft.com/office/drawing/2014/main" id="{779AD72F-CAFC-4704-B234-780A81BE3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057" y="5646534"/>
            <a:ext cx="365235" cy="36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8" descr="Icône Whatsapp Ios PNG transparents - StickPNG">
            <a:extLst>
              <a:ext uri="{FF2B5EF4-FFF2-40B4-BE49-F238E27FC236}">
                <a16:creationId xmlns:a16="http://schemas.microsoft.com/office/drawing/2014/main" id="{C3191500-AE1D-4187-B38B-A7DFD94225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1" t="20601" r="25788" b="21856"/>
          <a:stretch/>
        </p:blipFill>
        <p:spPr bwMode="auto">
          <a:xfrm>
            <a:off x="6607791" y="5645642"/>
            <a:ext cx="369237" cy="36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12" descr="12-messenger-app-icon-android - Oursky Posts">
            <a:extLst>
              <a:ext uri="{FF2B5EF4-FFF2-40B4-BE49-F238E27FC236}">
                <a16:creationId xmlns:a16="http://schemas.microsoft.com/office/drawing/2014/main" id="{E94BDF6C-BDC9-48C2-BEA2-22C1B63D99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9" t="17370" r="29824" b="13667"/>
          <a:stretch/>
        </p:blipFill>
        <p:spPr bwMode="auto">
          <a:xfrm>
            <a:off x="7014087" y="5603467"/>
            <a:ext cx="435711" cy="43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E1966FC-0D97-4014-A5E8-0CE6DC64BC35}"/>
              </a:ext>
            </a:extLst>
          </p:cNvPr>
          <p:cNvSpPr/>
          <p:nvPr/>
        </p:nvSpPr>
        <p:spPr>
          <a:xfrm>
            <a:off x="363557" y="1099865"/>
            <a:ext cx="7240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Arial Black" panose="020B0A04020102020204" pitchFamily="34" charset="0"/>
              </a:rPr>
              <a:t>1. Le parcours utilisateur : sur l’application </a:t>
            </a:r>
            <a:r>
              <a:rPr lang="fr-FR" b="1" u="sng" dirty="0">
                <a:latin typeface="Arial Black" panose="020B0A04020102020204" pitchFamily="34" charset="0"/>
              </a:rPr>
              <a:t>Smartphone</a:t>
            </a:r>
            <a:endParaRPr lang="fr-FR" b="1" dirty="0">
              <a:latin typeface="Arial Black" panose="020B0A04020102020204" pitchFamily="34" charset="0"/>
            </a:endParaRPr>
          </a:p>
        </p:txBody>
      </p:sp>
      <p:pic>
        <p:nvPicPr>
          <p:cNvPr id="151" name="Picture 2" descr="new | Pico-Sport Lda">
            <a:extLst>
              <a:ext uri="{FF2B5EF4-FFF2-40B4-BE49-F238E27FC236}">
                <a16:creationId xmlns:a16="http://schemas.microsoft.com/office/drawing/2014/main" id="{384EC183-05ED-4708-ABB1-D250F98B2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183" y="494939"/>
            <a:ext cx="792478" cy="41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591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37" y="192815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2480311" y="390665"/>
            <a:ext cx="8633342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ts val="0"/>
              </a:spcBef>
              <a:defRPr/>
            </a:pPr>
            <a:r>
              <a:rPr lang="fr-FR" sz="2000">
                <a:latin typeface="Montserrat Black" panose="00000A00000000000000" pitchFamily="2" charset="0"/>
              </a:rPr>
              <a:t>L’offre, les 3 parcours  pour créer un lien de paiement</a:t>
            </a:r>
            <a:endParaRPr lang="fr-FR" sz="1600" b="0" cap="none">
              <a:latin typeface="Montserrat Black" panose="00000A00000000000000" pitchFamily="2" charset="0"/>
            </a:endParaRP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90340E9E-9CBF-42EE-9078-51F5B17B8BE0}"/>
              </a:ext>
            </a:extLst>
          </p:cNvPr>
          <p:cNvSpPr/>
          <p:nvPr/>
        </p:nvSpPr>
        <p:spPr>
          <a:xfrm>
            <a:off x="5919615" y="5691902"/>
            <a:ext cx="5760640" cy="44003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fr-FR">
              <a:solidFill>
                <a:srgbClr val="FFFFFF"/>
              </a:solidFill>
              <a:latin typeface="Roboto Light"/>
            </a:endParaRP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BA91A025-EA01-4416-B1F6-F05C31CBBF90}"/>
              </a:ext>
            </a:extLst>
          </p:cNvPr>
          <p:cNvGrpSpPr/>
          <p:nvPr/>
        </p:nvGrpSpPr>
        <p:grpSpPr>
          <a:xfrm>
            <a:off x="5711957" y="1316765"/>
            <a:ext cx="1728192" cy="3456384"/>
            <a:chOff x="179512" y="1275606"/>
            <a:chExt cx="1296144" cy="2592288"/>
          </a:xfrm>
        </p:grpSpPr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5DAEF53B-5CAA-47B2-94E4-BE928B93DF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2125" t="22691" r="43700" b="10111"/>
            <a:stretch/>
          </p:blipFill>
          <p:spPr>
            <a:xfrm>
              <a:off x="179512" y="1275606"/>
              <a:ext cx="1296144" cy="2592288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999F74D-6F53-4E42-BB70-DF64773722C3}"/>
                </a:ext>
              </a:extLst>
            </p:cNvPr>
            <p:cNvSpPr/>
            <p:nvPr/>
          </p:nvSpPr>
          <p:spPr>
            <a:xfrm>
              <a:off x="1243360" y="1923678"/>
              <a:ext cx="88280" cy="1656184"/>
            </a:xfrm>
            <a:prstGeom prst="rect">
              <a:avLst/>
            </a:prstGeom>
            <a:solidFill>
              <a:srgbClr val="E4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FACB789-649F-4B5C-887C-0ED76224D33E}"/>
                </a:ext>
              </a:extLst>
            </p:cNvPr>
            <p:cNvSpPr/>
            <p:nvPr/>
          </p:nvSpPr>
          <p:spPr>
            <a:xfrm>
              <a:off x="326703" y="1923678"/>
              <a:ext cx="88280" cy="1224136"/>
            </a:xfrm>
            <a:prstGeom prst="rect">
              <a:avLst/>
            </a:prstGeom>
            <a:solidFill>
              <a:srgbClr val="F1F3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1F97DB7-CED4-44F3-A902-ADEDFFE2E67C}"/>
                </a:ext>
              </a:extLst>
            </p:cNvPr>
            <p:cNvSpPr/>
            <p:nvPr/>
          </p:nvSpPr>
          <p:spPr>
            <a:xfrm>
              <a:off x="326418" y="3147814"/>
              <a:ext cx="88280" cy="432048"/>
            </a:xfrm>
            <a:prstGeom prst="rect">
              <a:avLst/>
            </a:prstGeom>
            <a:solidFill>
              <a:srgbClr val="E5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EBC26B56-935A-4E7F-92C8-0ACDF07FD747}"/>
              </a:ext>
            </a:extLst>
          </p:cNvPr>
          <p:cNvGrpSpPr/>
          <p:nvPr/>
        </p:nvGrpSpPr>
        <p:grpSpPr>
          <a:xfrm>
            <a:off x="3944188" y="1316765"/>
            <a:ext cx="1728192" cy="3456384"/>
            <a:chOff x="179512" y="1275606"/>
            <a:chExt cx="1296144" cy="2592288"/>
          </a:xfrm>
        </p:grpSpPr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8B6EC16F-AC62-45A9-A35A-654CB7FA2B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2125" t="22691" r="43700" b="10111"/>
            <a:stretch/>
          </p:blipFill>
          <p:spPr>
            <a:xfrm>
              <a:off x="179512" y="1275606"/>
              <a:ext cx="1296144" cy="2592288"/>
            </a:xfrm>
            <a:prstGeom prst="rect">
              <a:avLst/>
            </a:prstGeom>
          </p:spPr>
        </p:pic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C993430E-1448-48EB-A466-B71D9A654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268" y="1923678"/>
              <a:ext cx="828092" cy="1656184"/>
            </a:xfrm>
            <a:prstGeom prst="rect">
              <a:avLst/>
            </a:prstGeom>
          </p:spPr>
        </p:pic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BEF2D5E-565A-4FC7-961E-B79CB291304B}"/>
                </a:ext>
              </a:extLst>
            </p:cNvPr>
            <p:cNvSpPr/>
            <p:nvPr/>
          </p:nvSpPr>
          <p:spPr>
            <a:xfrm>
              <a:off x="1243360" y="1923678"/>
              <a:ext cx="88280" cy="1656184"/>
            </a:xfrm>
            <a:prstGeom prst="rect">
              <a:avLst/>
            </a:prstGeom>
            <a:solidFill>
              <a:srgbClr val="E4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44F9729-543A-462D-B8DB-8D326320078C}"/>
                </a:ext>
              </a:extLst>
            </p:cNvPr>
            <p:cNvSpPr/>
            <p:nvPr/>
          </p:nvSpPr>
          <p:spPr>
            <a:xfrm>
              <a:off x="326703" y="1923678"/>
              <a:ext cx="88280" cy="1224136"/>
            </a:xfrm>
            <a:prstGeom prst="rect">
              <a:avLst/>
            </a:prstGeom>
            <a:solidFill>
              <a:srgbClr val="F1F3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3D9B559-4157-416C-8808-DF9E245FC4E4}"/>
                </a:ext>
              </a:extLst>
            </p:cNvPr>
            <p:cNvSpPr/>
            <p:nvPr/>
          </p:nvSpPr>
          <p:spPr>
            <a:xfrm>
              <a:off x="326418" y="3147814"/>
              <a:ext cx="88280" cy="432048"/>
            </a:xfrm>
            <a:prstGeom prst="rect">
              <a:avLst/>
            </a:prstGeom>
            <a:solidFill>
              <a:srgbClr val="E5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DDA467BF-3727-40B1-9474-2918CF3F4663}"/>
              </a:ext>
            </a:extLst>
          </p:cNvPr>
          <p:cNvGrpSpPr/>
          <p:nvPr/>
        </p:nvGrpSpPr>
        <p:grpSpPr>
          <a:xfrm>
            <a:off x="2149253" y="1317044"/>
            <a:ext cx="1728192" cy="3456384"/>
            <a:chOff x="179512" y="1275606"/>
            <a:chExt cx="1296144" cy="2592288"/>
          </a:xfrm>
        </p:grpSpPr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6BDEA133-C5EA-49C3-A65A-32F9A0886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2125" t="22691" r="43700" b="10111"/>
            <a:stretch/>
          </p:blipFill>
          <p:spPr>
            <a:xfrm>
              <a:off x="179512" y="1275606"/>
              <a:ext cx="1296144" cy="2592288"/>
            </a:xfrm>
            <a:prstGeom prst="rect">
              <a:avLst/>
            </a:prstGeom>
          </p:spPr>
        </p:pic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4F9E72D-BDBA-43AD-AD27-F667F5FA85F1}"/>
                </a:ext>
              </a:extLst>
            </p:cNvPr>
            <p:cNvSpPr/>
            <p:nvPr/>
          </p:nvSpPr>
          <p:spPr>
            <a:xfrm>
              <a:off x="1243360" y="1923678"/>
              <a:ext cx="88280" cy="1656184"/>
            </a:xfrm>
            <a:prstGeom prst="rect">
              <a:avLst/>
            </a:prstGeom>
            <a:solidFill>
              <a:srgbClr val="E4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707DF2C-DBCB-4D40-A060-4E54F7997432}"/>
                </a:ext>
              </a:extLst>
            </p:cNvPr>
            <p:cNvSpPr/>
            <p:nvPr/>
          </p:nvSpPr>
          <p:spPr>
            <a:xfrm>
              <a:off x="348929" y="1928441"/>
              <a:ext cx="87512" cy="1224136"/>
            </a:xfrm>
            <a:prstGeom prst="rect">
              <a:avLst/>
            </a:prstGeom>
            <a:solidFill>
              <a:srgbClr val="F1F3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0B275E74-F1A7-4D7C-9A23-C7D929BFF860}"/>
                </a:ext>
              </a:extLst>
            </p:cNvPr>
            <p:cNvSpPr/>
            <p:nvPr/>
          </p:nvSpPr>
          <p:spPr>
            <a:xfrm>
              <a:off x="345469" y="3152577"/>
              <a:ext cx="68647" cy="432048"/>
            </a:xfrm>
            <a:prstGeom prst="rect">
              <a:avLst/>
            </a:prstGeom>
            <a:solidFill>
              <a:srgbClr val="E5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pic>
        <p:nvPicPr>
          <p:cNvPr id="61" name="Image 60">
            <a:extLst>
              <a:ext uri="{FF2B5EF4-FFF2-40B4-BE49-F238E27FC236}">
                <a16:creationId xmlns:a16="http://schemas.microsoft.com/office/drawing/2014/main" id="{1F99A36C-9BEF-4363-85D9-072E62C806B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142"/>
          <a:stretch/>
        </p:blipFill>
        <p:spPr>
          <a:xfrm>
            <a:off x="2456073" y="2190284"/>
            <a:ext cx="1104932" cy="2199101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01615E13-3E24-42F0-8BED-A503E82D5D61}"/>
              </a:ext>
            </a:extLst>
          </p:cNvPr>
          <p:cNvSpPr/>
          <p:nvPr/>
        </p:nvSpPr>
        <p:spPr>
          <a:xfrm>
            <a:off x="3537951" y="2190284"/>
            <a:ext cx="117707" cy="2208245"/>
          </a:xfrm>
          <a:prstGeom prst="rect">
            <a:avLst/>
          </a:prstGeom>
          <a:solidFill>
            <a:srgbClr val="E4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780A3CD-A023-4D72-A69A-34A2DE4DAE31}"/>
              </a:ext>
            </a:extLst>
          </p:cNvPr>
          <p:cNvSpPr/>
          <p:nvPr/>
        </p:nvSpPr>
        <p:spPr>
          <a:xfrm>
            <a:off x="4257769" y="3332990"/>
            <a:ext cx="1104123" cy="192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355488F-3B41-4A58-951C-B1213484D2DC}"/>
              </a:ext>
            </a:extLst>
          </p:cNvPr>
          <p:cNvSpPr/>
          <p:nvPr/>
        </p:nvSpPr>
        <p:spPr>
          <a:xfrm>
            <a:off x="4257009" y="3477006"/>
            <a:ext cx="449825" cy="192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6AF75C3-90B0-40E8-8421-FD0E5DD2C1BB}"/>
              </a:ext>
            </a:extLst>
          </p:cNvPr>
          <p:cNvSpPr/>
          <p:nvPr/>
        </p:nvSpPr>
        <p:spPr>
          <a:xfrm>
            <a:off x="4267767" y="3140968"/>
            <a:ext cx="1094125" cy="192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33" b="1">
                <a:solidFill>
                  <a:schemeClr val="tx1"/>
                </a:solidFill>
              </a:rPr>
              <a:t>Coiffure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979A5A6-4F15-4195-836B-327088D4670A}"/>
              </a:ext>
            </a:extLst>
          </p:cNvPr>
          <p:cNvSpPr/>
          <p:nvPr/>
        </p:nvSpPr>
        <p:spPr>
          <a:xfrm>
            <a:off x="4426906" y="3721720"/>
            <a:ext cx="743725" cy="283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67" name="Image 66">
            <a:extLst>
              <a:ext uri="{FF2B5EF4-FFF2-40B4-BE49-F238E27FC236}">
                <a16:creationId xmlns:a16="http://schemas.microsoft.com/office/drawing/2014/main" id="{0D6A5B21-198C-4A3E-BEDC-E0CECEA65E1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1" t="69393" r="65218" b="17564"/>
          <a:stretch/>
        </p:blipFill>
        <p:spPr>
          <a:xfrm>
            <a:off x="4723818" y="3682223"/>
            <a:ext cx="192021" cy="288032"/>
          </a:xfrm>
          <a:prstGeom prst="rect">
            <a:avLst/>
          </a:prstGeom>
        </p:spPr>
      </p:pic>
      <p:sp>
        <p:nvSpPr>
          <p:cNvPr id="68" name="Rectangle : coins arrondis 67">
            <a:extLst>
              <a:ext uri="{FF2B5EF4-FFF2-40B4-BE49-F238E27FC236}">
                <a16:creationId xmlns:a16="http://schemas.microsoft.com/office/drawing/2014/main" id="{B4EFA1E0-1875-47CE-87CB-1F8A6083847B}"/>
              </a:ext>
            </a:extLst>
          </p:cNvPr>
          <p:cNvSpPr/>
          <p:nvPr/>
        </p:nvSpPr>
        <p:spPr>
          <a:xfrm>
            <a:off x="2288488" y="4872555"/>
            <a:ext cx="1474027" cy="993912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433058D8-F31E-46EB-B7C3-5041BA4648BD}"/>
              </a:ext>
            </a:extLst>
          </p:cNvPr>
          <p:cNvSpPr txBox="1"/>
          <p:nvPr/>
        </p:nvSpPr>
        <p:spPr>
          <a:xfrm>
            <a:off x="4105387" y="4928697"/>
            <a:ext cx="1474027" cy="1077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Je crée un ordre de paiement en saisissant le montant, un libellé (optionnel) et j’appuie sur « Mail »</a:t>
            </a:r>
          </a:p>
        </p:txBody>
      </p:sp>
      <p:sp>
        <p:nvSpPr>
          <p:cNvPr id="70" name="Rectangle : coins arrondis 69">
            <a:extLst>
              <a:ext uri="{FF2B5EF4-FFF2-40B4-BE49-F238E27FC236}">
                <a16:creationId xmlns:a16="http://schemas.microsoft.com/office/drawing/2014/main" id="{0A530CF6-77EB-44B4-9514-868EA2548CFF}"/>
              </a:ext>
            </a:extLst>
          </p:cNvPr>
          <p:cNvSpPr/>
          <p:nvPr/>
        </p:nvSpPr>
        <p:spPr>
          <a:xfrm>
            <a:off x="4063052" y="4872276"/>
            <a:ext cx="1513691" cy="993911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53B1D102-33C8-4B52-BD42-166521198914}"/>
              </a:ext>
            </a:extLst>
          </p:cNvPr>
          <p:cNvGrpSpPr/>
          <p:nvPr/>
        </p:nvGrpSpPr>
        <p:grpSpPr>
          <a:xfrm>
            <a:off x="354319" y="1318211"/>
            <a:ext cx="1728192" cy="3456384"/>
            <a:chOff x="179512" y="1275606"/>
            <a:chExt cx="1296144" cy="2592288"/>
          </a:xfrm>
        </p:grpSpPr>
        <p:pic>
          <p:nvPicPr>
            <p:cNvPr id="72" name="Image 71">
              <a:extLst>
                <a:ext uri="{FF2B5EF4-FFF2-40B4-BE49-F238E27FC236}">
                  <a16:creationId xmlns:a16="http://schemas.microsoft.com/office/drawing/2014/main" id="{4818946E-E779-414E-AE8B-136FA90807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2125" t="22691" r="43700" b="10111"/>
            <a:stretch/>
          </p:blipFill>
          <p:spPr>
            <a:xfrm>
              <a:off x="179512" y="1275606"/>
              <a:ext cx="1296144" cy="2592288"/>
            </a:xfrm>
            <a:prstGeom prst="rect">
              <a:avLst/>
            </a:prstGeom>
          </p:spPr>
        </p:pic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5A102E20-F74B-414D-9B3F-CD2D5A45D6C6}"/>
                </a:ext>
              </a:extLst>
            </p:cNvPr>
            <p:cNvSpPr/>
            <p:nvPr/>
          </p:nvSpPr>
          <p:spPr>
            <a:xfrm>
              <a:off x="1243360" y="1923678"/>
              <a:ext cx="88280" cy="1656184"/>
            </a:xfrm>
            <a:prstGeom prst="rect">
              <a:avLst/>
            </a:prstGeom>
            <a:solidFill>
              <a:srgbClr val="E4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C267CE2-50C3-4E55-8AA9-55EB2C5062EB}"/>
                </a:ext>
              </a:extLst>
            </p:cNvPr>
            <p:cNvSpPr/>
            <p:nvPr/>
          </p:nvSpPr>
          <p:spPr>
            <a:xfrm>
              <a:off x="345754" y="1928441"/>
              <a:ext cx="88280" cy="1224136"/>
            </a:xfrm>
            <a:prstGeom prst="rect">
              <a:avLst/>
            </a:prstGeom>
            <a:solidFill>
              <a:srgbClr val="F1F3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6D8BC93-1E32-4A44-A0E4-D5C049767EED}"/>
                </a:ext>
              </a:extLst>
            </p:cNvPr>
            <p:cNvSpPr/>
            <p:nvPr/>
          </p:nvSpPr>
          <p:spPr>
            <a:xfrm>
              <a:off x="345469" y="3152577"/>
              <a:ext cx="88280" cy="432048"/>
            </a:xfrm>
            <a:prstGeom prst="rect">
              <a:avLst/>
            </a:prstGeom>
            <a:solidFill>
              <a:srgbClr val="E5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pic>
        <p:nvPicPr>
          <p:cNvPr id="76" name="Image 75">
            <a:extLst>
              <a:ext uri="{FF2B5EF4-FFF2-40B4-BE49-F238E27FC236}">
                <a16:creationId xmlns:a16="http://schemas.microsoft.com/office/drawing/2014/main" id="{10561F5C-5CC4-4F25-88BC-C49161492B5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1025" t="24401" r="25230" b="11732"/>
          <a:stretch/>
        </p:blipFill>
        <p:spPr>
          <a:xfrm>
            <a:off x="663433" y="2188946"/>
            <a:ext cx="1129096" cy="2213239"/>
          </a:xfrm>
          <a:prstGeom prst="rect">
            <a:avLst/>
          </a:prstGeom>
        </p:spPr>
      </p:pic>
      <p:sp>
        <p:nvSpPr>
          <p:cNvPr id="77" name="ZoneTexte 76">
            <a:extLst>
              <a:ext uri="{FF2B5EF4-FFF2-40B4-BE49-F238E27FC236}">
                <a16:creationId xmlns:a16="http://schemas.microsoft.com/office/drawing/2014/main" id="{B5D0C9D1-0D2A-4F7B-B927-1762AA2A3EFB}"/>
              </a:ext>
            </a:extLst>
          </p:cNvPr>
          <p:cNvSpPr txBox="1"/>
          <p:nvPr/>
        </p:nvSpPr>
        <p:spPr>
          <a:xfrm>
            <a:off x="534069" y="4928977"/>
            <a:ext cx="1396935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Je me connecte avec les login et mot de passe reçus par email</a:t>
            </a:r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CC83CAAF-F87F-49E4-9CAD-FEC9E8737074}"/>
              </a:ext>
            </a:extLst>
          </p:cNvPr>
          <p:cNvSpPr/>
          <p:nvPr/>
        </p:nvSpPr>
        <p:spPr>
          <a:xfrm>
            <a:off x="491733" y="4872554"/>
            <a:ext cx="1474027" cy="749179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94A9655E-286A-44F8-997D-69DB11356A00}"/>
              </a:ext>
            </a:extLst>
          </p:cNvPr>
          <p:cNvSpPr txBox="1"/>
          <p:nvPr/>
        </p:nvSpPr>
        <p:spPr>
          <a:xfrm>
            <a:off x="2264329" y="4928977"/>
            <a:ext cx="1513691" cy="85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Le 1</a:t>
            </a:r>
            <a:r>
              <a:rPr lang="fr-FR" sz="1067" baseline="30000"/>
              <a:t>ER </a:t>
            </a:r>
            <a:r>
              <a:rPr lang="fr-FR" sz="1067"/>
              <a:t>écran est l’historique des opérations</a:t>
            </a:r>
          </a:p>
          <a:p>
            <a:pPr algn="ctr"/>
            <a:endParaRPr lang="fr-FR" sz="1067" baseline="30000"/>
          </a:p>
          <a:p>
            <a:pPr algn="ctr"/>
            <a:r>
              <a:rPr lang="fr-FR" sz="1067"/>
              <a:t>J’appuie sur le bouton </a:t>
            </a:r>
          </a:p>
        </p:txBody>
      </p:sp>
      <p:sp>
        <p:nvSpPr>
          <p:cNvPr id="80" name="Ellipse 79">
            <a:extLst>
              <a:ext uri="{FF2B5EF4-FFF2-40B4-BE49-F238E27FC236}">
                <a16:creationId xmlns:a16="http://schemas.microsoft.com/office/drawing/2014/main" id="{0026E576-38CC-463E-A481-FCCF87D47C81}"/>
              </a:ext>
            </a:extLst>
          </p:cNvPr>
          <p:cNvSpPr/>
          <p:nvPr/>
        </p:nvSpPr>
        <p:spPr>
          <a:xfrm>
            <a:off x="3262496" y="5628008"/>
            <a:ext cx="162389" cy="174709"/>
          </a:xfrm>
          <a:prstGeom prst="ellipse">
            <a:avLst/>
          </a:prstGeom>
          <a:solidFill>
            <a:srgbClr val="D7000F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/>
              <a:t>+</a:t>
            </a:r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29FE1BE9-3B87-401C-BB12-7738F6CC040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890"/>
          <a:stretch/>
        </p:blipFill>
        <p:spPr>
          <a:xfrm>
            <a:off x="6025538" y="2068595"/>
            <a:ext cx="1104503" cy="2347864"/>
          </a:xfrm>
          <a:prstGeom prst="rect">
            <a:avLst/>
          </a:prstGeom>
        </p:spPr>
      </p:pic>
      <p:sp>
        <p:nvSpPr>
          <p:cNvPr id="82" name="ZoneTexte 81">
            <a:extLst>
              <a:ext uri="{FF2B5EF4-FFF2-40B4-BE49-F238E27FC236}">
                <a16:creationId xmlns:a16="http://schemas.microsoft.com/office/drawing/2014/main" id="{B9993F57-CA04-48C4-A11A-EC4A4F9FB3D8}"/>
              </a:ext>
            </a:extLst>
          </p:cNvPr>
          <p:cNvSpPr txBox="1"/>
          <p:nvPr/>
        </p:nvSpPr>
        <p:spPr>
          <a:xfrm>
            <a:off x="5912447" y="4933857"/>
            <a:ext cx="139693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 dirty="0"/>
              <a:t>Je saisis l’email de mon client acheteur</a:t>
            </a:r>
          </a:p>
        </p:txBody>
      </p:sp>
      <p:sp>
        <p:nvSpPr>
          <p:cNvPr id="83" name="Rectangle : coins arrondis 82">
            <a:extLst>
              <a:ext uri="{FF2B5EF4-FFF2-40B4-BE49-F238E27FC236}">
                <a16:creationId xmlns:a16="http://schemas.microsoft.com/office/drawing/2014/main" id="{4D902225-3B7B-4011-9FB1-B23722E744F0}"/>
              </a:ext>
            </a:extLst>
          </p:cNvPr>
          <p:cNvSpPr/>
          <p:nvPr/>
        </p:nvSpPr>
        <p:spPr>
          <a:xfrm>
            <a:off x="5870112" y="4877434"/>
            <a:ext cx="1474027" cy="582459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84" name="Image 83">
            <a:extLst>
              <a:ext uri="{FF2B5EF4-FFF2-40B4-BE49-F238E27FC236}">
                <a16:creationId xmlns:a16="http://schemas.microsoft.com/office/drawing/2014/main" id="{51F33AB1-CDA4-4896-A1D4-918737E5BB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89471" y="1451504"/>
            <a:ext cx="3375148" cy="2097701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sp>
        <p:nvSpPr>
          <p:cNvPr id="85" name="Rectangle : coins arrondis 84">
            <a:extLst>
              <a:ext uri="{FF2B5EF4-FFF2-40B4-BE49-F238E27FC236}">
                <a16:creationId xmlns:a16="http://schemas.microsoft.com/office/drawing/2014/main" id="{3236ECB3-FAEF-4EB8-B3CD-50032E268A1A}"/>
              </a:ext>
            </a:extLst>
          </p:cNvPr>
          <p:cNvSpPr/>
          <p:nvPr/>
        </p:nvSpPr>
        <p:spPr>
          <a:xfrm>
            <a:off x="8289471" y="3793414"/>
            <a:ext cx="3352381" cy="1162441"/>
          </a:xfrm>
          <a:prstGeom prst="round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60422A1D-4434-43F1-BB25-D682437E57C8}"/>
              </a:ext>
            </a:extLst>
          </p:cNvPr>
          <p:cNvSpPr txBox="1"/>
          <p:nvPr/>
        </p:nvSpPr>
        <p:spPr>
          <a:xfrm>
            <a:off x="8295460" y="3848668"/>
            <a:ext cx="3346392" cy="913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Mon client reçoit un email avec le lien de paiement qui le redirige vers la page de paiement</a:t>
            </a:r>
          </a:p>
          <a:p>
            <a:pPr algn="ctr"/>
            <a:endParaRPr lang="fr-FR" sz="1067"/>
          </a:p>
          <a:p>
            <a:pPr algn="ctr"/>
            <a:r>
              <a:rPr lang="fr-FR" sz="1067"/>
              <a:t>Le message est configurable dans le Back Office Web.</a:t>
            </a:r>
          </a:p>
          <a:p>
            <a:pPr algn="ctr"/>
            <a:endParaRPr lang="fr-FR" sz="1067"/>
          </a:p>
        </p:txBody>
      </p:sp>
      <p:pic>
        <p:nvPicPr>
          <p:cNvPr id="87" name="Image 86">
            <a:extLst>
              <a:ext uri="{FF2B5EF4-FFF2-40B4-BE49-F238E27FC236}">
                <a16:creationId xmlns:a16="http://schemas.microsoft.com/office/drawing/2014/main" id="{CB88F03D-4BA8-4346-9493-80BA204DCAA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14011" y="4767421"/>
            <a:ext cx="1094831" cy="692472"/>
          </a:xfrm>
          <a:prstGeom prst="rect">
            <a:avLst/>
          </a:prstGeom>
          <a:ln w="9525">
            <a:solidFill>
              <a:srgbClr val="002060"/>
            </a:solidFill>
          </a:ln>
        </p:spPr>
      </p:pic>
      <p:sp>
        <p:nvSpPr>
          <p:cNvPr id="88" name="Flèche : droite 87">
            <a:extLst>
              <a:ext uri="{FF2B5EF4-FFF2-40B4-BE49-F238E27FC236}">
                <a16:creationId xmlns:a16="http://schemas.microsoft.com/office/drawing/2014/main" id="{DE10E09D-2A8A-41D2-850B-861712DA1728}"/>
              </a:ext>
            </a:extLst>
          </p:cNvPr>
          <p:cNvSpPr/>
          <p:nvPr/>
        </p:nvSpPr>
        <p:spPr>
          <a:xfrm>
            <a:off x="7506952" y="2011091"/>
            <a:ext cx="579873" cy="1315392"/>
          </a:xfrm>
          <a:prstGeom prst="rightArrow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BB0425DD-032A-4E47-A36A-40B025588C52}"/>
              </a:ext>
            </a:extLst>
          </p:cNvPr>
          <p:cNvSpPr txBox="1"/>
          <p:nvPr/>
        </p:nvSpPr>
        <p:spPr>
          <a:xfrm>
            <a:off x="6629219" y="5704146"/>
            <a:ext cx="440364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67" b="1">
                <a:solidFill>
                  <a:srgbClr val="FF0000"/>
                </a:solidFill>
                <a:latin typeface="Arial" panose="020B0604020202020204" pitchFamily="34" charset="0"/>
              </a:rPr>
              <a:t>Envoi par canal email uniquement</a:t>
            </a:r>
            <a:endParaRPr lang="fr-FR" sz="2400">
              <a:solidFill>
                <a:srgbClr val="FF0000"/>
              </a:solidFill>
            </a:endParaRPr>
          </a:p>
        </p:txBody>
      </p:sp>
      <p:pic>
        <p:nvPicPr>
          <p:cNvPr id="90" name="Picture 2" descr="Gmail : l'envoi programmé d'emails est en préparation">
            <a:extLst>
              <a:ext uri="{FF2B5EF4-FFF2-40B4-BE49-F238E27FC236}">
                <a16:creationId xmlns:a16="http://schemas.microsoft.com/office/drawing/2014/main" id="{62D74F28-0852-4AE1-9669-139F043A6B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1" t="21165" r="25228" b="21165"/>
          <a:stretch/>
        </p:blipFill>
        <p:spPr bwMode="auto">
          <a:xfrm>
            <a:off x="6426003" y="5764490"/>
            <a:ext cx="376128" cy="27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20D82C-DC18-494E-B1C1-22D9ABAF04B2}"/>
              </a:ext>
            </a:extLst>
          </p:cNvPr>
          <p:cNvSpPr/>
          <p:nvPr/>
        </p:nvSpPr>
        <p:spPr>
          <a:xfrm>
            <a:off x="469289" y="1064243"/>
            <a:ext cx="5203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</a:rPr>
              <a:t>2. Le parcours utilisateur : sur le </a:t>
            </a:r>
            <a:r>
              <a:rPr lang="fr-FR" b="1" u="sng" dirty="0">
                <a:latin typeface="Arial" panose="020B0604020202020204" pitchFamily="34" charset="0"/>
              </a:rPr>
              <a:t>TPE Android</a:t>
            </a:r>
            <a:endParaRPr lang="fr-FR" b="1" dirty="0"/>
          </a:p>
        </p:txBody>
      </p:sp>
      <p:pic>
        <p:nvPicPr>
          <p:cNvPr id="92" name="Picture 2" descr="new | Pico-Sport Lda">
            <a:extLst>
              <a:ext uri="{FF2B5EF4-FFF2-40B4-BE49-F238E27FC236}">
                <a16:creationId xmlns:a16="http://schemas.microsoft.com/office/drawing/2014/main" id="{F7194925-0CD0-49CF-8938-52C0C6FF7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032" y="496119"/>
            <a:ext cx="792478" cy="41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534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37" y="192815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2480311" y="390665"/>
            <a:ext cx="8633342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ts val="0"/>
              </a:spcBef>
              <a:defRPr/>
            </a:pPr>
            <a:r>
              <a:rPr lang="fr-FR" sz="2000">
                <a:latin typeface="Montserrat Black" panose="00000A00000000000000" pitchFamily="2" charset="0"/>
              </a:rPr>
              <a:t>L’offre, les 3 parcours  pour créer un lien de paiement</a:t>
            </a:r>
            <a:endParaRPr lang="fr-FR" sz="1600" b="0" cap="none">
              <a:latin typeface="Montserrat Black" panose="00000A00000000000000" pitchFamily="2" charset="0"/>
            </a:endParaRP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43C8E004-EF50-46A3-8FE3-EFD14C6CFDB7}"/>
              </a:ext>
            </a:extLst>
          </p:cNvPr>
          <p:cNvSpPr txBox="1"/>
          <p:nvPr/>
        </p:nvSpPr>
        <p:spPr>
          <a:xfrm>
            <a:off x="932673" y="6263472"/>
            <a:ext cx="19639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*incluant le Pack Lancement</a:t>
            </a:r>
          </a:p>
        </p:txBody>
      </p:sp>
      <p:pic>
        <p:nvPicPr>
          <p:cNvPr id="103" name="Image 102">
            <a:extLst>
              <a:ext uri="{FF2B5EF4-FFF2-40B4-BE49-F238E27FC236}">
                <a16:creationId xmlns:a16="http://schemas.microsoft.com/office/drawing/2014/main" id="{86799191-19B2-458A-A57B-E9FCD38BFE3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73141" y="1100980"/>
            <a:ext cx="9631679" cy="4262593"/>
          </a:xfrm>
          <a:prstGeom prst="rect">
            <a:avLst/>
          </a:prstGeom>
        </p:spPr>
      </p:pic>
      <p:sp>
        <p:nvSpPr>
          <p:cNvPr id="104" name="Rectangle : coins arrondis 103">
            <a:extLst>
              <a:ext uri="{FF2B5EF4-FFF2-40B4-BE49-F238E27FC236}">
                <a16:creationId xmlns:a16="http://schemas.microsoft.com/office/drawing/2014/main" id="{30348CB3-585D-4E26-925E-7AECF4651AD5}"/>
              </a:ext>
            </a:extLst>
          </p:cNvPr>
          <p:cNvSpPr/>
          <p:nvPr/>
        </p:nvSpPr>
        <p:spPr>
          <a:xfrm>
            <a:off x="6273099" y="5135824"/>
            <a:ext cx="1474027" cy="912759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E3502090-9471-4195-8127-9897F5F6C9AE}"/>
              </a:ext>
            </a:extLst>
          </p:cNvPr>
          <p:cNvSpPr txBox="1"/>
          <p:nvPr/>
        </p:nvSpPr>
        <p:spPr>
          <a:xfrm>
            <a:off x="2743649" y="5192245"/>
            <a:ext cx="14740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/>
              <a:t>Je crée un ordre de paiement en saisissant le montant, une référence (optionnelle) et j’appuie sur « Mail »</a:t>
            </a:r>
          </a:p>
        </p:txBody>
      </p:sp>
      <p:sp>
        <p:nvSpPr>
          <p:cNvPr id="106" name="Rectangle : coins arrondis 105">
            <a:extLst>
              <a:ext uri="{FF2B5EF4-FFF2-40B4-BE49-F238E27FC236}">
                <a16:creationId xmlns:a16="http://schemas.microsoft.com/office/drawing/2014/main" id="{18F0A270-C3AE-4B57-8078-6313FE7ED79C}"/>
              </a:ext>
            </a:extLst>
          </p:cNvPr>
          <p:cNvSpPr/>
          <p:nvPr/>
        </p:nvSpPr>
        <p:spPr>
          <a:xfrm>
            <a:off x="2701314" y="5135824"/>
            <a:ext cx="1513691" cy="917917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2A4CA9CD-9679-48AA-B2C1-042537E7E66A}"/>
              </a:ext>
            </a:extLst>
          </p:cNvPr>
          <p:cNvSpPr txBox="1"/>
          <p:nvPr/>
        </p:nvSpPr>
        <p:spPr>
          <a:xfrm>
            <a:off x="975009" y="5192525"/>
            <a:ext cx="1396935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Je me connecte avec les login et mot de passe reçus par email</a:t>
            </a:r>
          </a:p>
        </p:txBody>
      </p:sp>
      <p:sp>
        <p:nvSpPr>
          <p:cNvPr id="108" name="Rectangle : coins arrondis 107">
            <a:extLst>
              <a:ext uri="{FF2B5EF4-FFF2-40B4-BE49-F238E27FC236}">
                <a16:creationId xmlns:a16="http://schemas.microsoft.com/office/drawing/2014/main" id="{1B73C44D-8B49-4960-ACAF-B560ABEE4370}"/>
              </a:ext>
            </a:extLst>
          </p:cNvPr>
          <p:cNvSpPr/>
          <p:nvPr/>
        </p:nvSpPr>
        <p:spPr>
          <a:xfrm>
            <a:off x="932673" y="5136102"/>
            <a:ext cx="1474027" cy="917917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9161670A-B0C1-4CA3-A523-E7D654FD4860}"/>
              </a:ext>
            </a:extLst>
          </p:cNvPr>
          <p:cNvSpPr txBox="1"/>
          <p:nvPr/>
        </p:nvSpPr>
        <p:spPr>
          <a:xfrm>
            <a:off x="6248940" y="5192247"/>
            <a:ext cx="1513691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/>
              <a:t>Je peux alimenter la partie message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424C202D-3955-4B78-BDFD-1A0DB99B49BC}"/>
              </a:ext>
            </a:extLst>
          </p:cNvPr>
          <p:cNvSpPr txBox="1"/>
          <p:nvPr/>
        </p:nvSpPr>
        <p:spPr>
          <a:xfrm>
            <a:off x="4550709" y="5197405"/>
            <a:ext cx="139693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 dirty="0"/>
              <a:t>Je saisis l’email de mon client acheteur</a:t>
            </a: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610F1879-882D-41C1-9A4A-5468FB502738}"/>
              </a:ext>
            </a:extLst>
          </p:cNvPr>
          <p:cNvSpPr/>
          <p:nvPr/>
        </p:nvSpPr>
        <p:spPr>
          <a:xfrm>
            <a:off x="4508374" y="5140982"/>
            <a:ext cx="1474027" cy="912759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A3FF14-C664-42F7-BA06-DACEB00CB8C6}"/>
              </a:ext>
            </a:extLst>
          </p:cNvPr>
          <p:cNvSpPr/>
          <p:nvPr/>
        </p:nvSpPr>
        <p:spPr>
          <a:xfrm>
            <a:off x="2270920" y="1118841"/>
            <a:ext cx="5532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</a:rPr>
              <a:t>3. Le parcours utilisateur : </a:t>
            </a:r>
            <a:r>
              <a:rPr lang="fr-FR" b="1" dirty="0">
                <a:latin typeface="Arial" panose="020B0604020202020204" pitchFamily="34" charset="0"/>
              </a:rPr>
              <a:t>sur le </a:t>
            </a:r>
            <a:r>
              <a:rPr lang="fr-FR" b="1" u="sng" dirty="0">
                <a:latin typeface="Arial" panose="020B0604020202020204" pitchFamily="34" charset="0"/>
              </a:rPr>
              <a:t>back office web</a:t>
            </a:r>
            <a:endParaRPr lang="fr-FR" b="1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EC2CAD4-585A-4C43-8FD6-C516699C937D}"/>
              </a:ext>
            </a:extLst>
          </p:cNvPr>
          <p:cNvSpPr/>
          <p:nvPr/>
        </p:nvSpPr>
        <p:spPr>
          <a:xfrm rot="20394124">
            <a:off x="1218437" y="465922"/>
            <a:ext cx="2104964" cy="370216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Reprise de l’existant</a:t>
            </a:r>
          </a:p>
        </p:txBody>
      </p:sp>
    </p:spTree>
    <p:extLst>
      <p:ext uri="{BB962C8B-B14F-4D97-AF65-F5344CB8AC3E}">
        <p14:creationId xmlns:p14="http://schemas.microsoft.com/office/powerpoint/2010/main" val="1856832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1419954" y="355671"/>
            <a:ext cx="10354034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</a:rPr>
              <a:t>Les cibles et les cas d’usages </a:t>
            </a:r>
            <a:endParaRPr kumimoji="0" lang="fr-FR" sz="2000" b="1" i="0" u="none" strike="noStrike" kern="1200" cap="all" spc="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j-ea"/>
              <a:cs typeface="+mj-cs"/>
            </a:endParaRP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DD39727B-D173-40E5-B76A-9F4CF534DE50}"/>
              </a:ext>
            </a:extLst>
          </p:cNvPr>
          <p:cNvSpPr/>
          <p:nvPr/>
        </p:nvSpPr>
        <p:spPr>
          <a:xfrm>
            <a:off x="200289" y="2551614"/>
            <a:ext cx="1863634" cy="92876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Profil</a:t>
            </a:r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4FB622A0-90BC-4D5A-BE45-4C5F646E983D}"/>
              </a:ext>
            </a:extLst>
          </p:cNvPr>
          <p:cNvSpPr/>
          <p:nvPr/>
        </p:nvSpPr>
        <p:spPr>
          <a:xfrm>
            <a:off x="200289" y="3565523"/>
            <a:ext cx="1863634" cy="92876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Caractéristiques</a:t>
            </a:r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B1CD30BF-AFCC-4D1E-9475-2BD4773A8D5D}"/>
              </a:ext>
            </a:extLst>
          </p:cNvPr>
          <p:cNvSpPr/>
          <p:nvPr/>
        </p:nvSpPr>
        <p:spPr>
          <a:xfrm>
            <a:off x="200289" y="4579432"/>
            <a:ext cx="1863634" cy="92876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Besoins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AA3256F-E5F1-4FE3-B5A4-09E58ACD786E}"/>
              </a:ext>
            </a:extLst>
          </p:cNvPr>
          <p:cNvSpPr txBox="1"/>
          <p:nvPr/>
        </p:nvSpPr>
        <p:spPr>
          <a:xfrm>
            <a:off x="2129642" y="1342393"/>
            <a:ext cx="3483429" cy="45409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400" b="1">
                <a:solidFill>
                  <a:schemeClr val="lt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Clients en mobilité avec ou sans site marchand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45FD49C-23A7-4D52-ADF1-A604C86509B0}"/>
              </a:ext>
            </a:extLst>
          </p:cNvPr>
          <p:cNvSpPr txBox="1"/>
          <p:nvPr/>
        </p:nvSpPr>
        <p:spPr>
          <a:xfrm>
            <a:off x="5677989" y="1342951"/>
            <a:ext cx="6095999" cy="45353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algn="ctr">
              <a:defRPr sz="1400" b="1">
                <a:solidFill>
                  <a:schemeClr val="lt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Clients sédentaires avec ou sans site marchand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0F728CB-35D5-4095-8131-BA46C433EE5E}"/>
              </a:ext>
            </a:extLst>
          </p:cNvPr>
          <p:cNvSpPr txBox="1"/>
          <p:nvPr/>
        </p:nvSpPr>
        <p:spPr>
          <a:xfrm>
            <a:off x="2129642" y="2399763"/>
            <a:ext cx="3483428" cy="124181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solidFill>
              <a:schemeClr val="tx1"/>
            </a:solidFill>
            <a:prstDash val="lgDashDotDot"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defTabSz="685800">
              <a:defRPr sz="788" b="1"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Entreprises unipersonnelles (artisans, indépendants, auto-entrepreneurs) ou TPE (Très Petites Entreprises), activité en mobilité, en BtoC…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Ex : paysagistes, taxis, coiffeurs, services légaux (liquidateurs judiciaires, huissiers), pompes funèbres, Professions libérales de santé en prestation à domicile…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1623CEB-9A31-493D-B045-CB95B316CDB5}"/>
              </a:ext>
            </a:extLst>
          </p:cNvPr>
          <p:cNvSpPr txBox="1"/>
          <p:nvPr/>
        </p:nvSpPr>
        <p:spPr>
          <a:xfrm>
            <a:off x="2129640" y="3822029"/>
            <a:ext cx="3483429" cy="41575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defTabSz="685800">
              <a:defRPr sz="788" b="1"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Faibles volumes de transaction + une relation personnalisée avec leurs clients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0DA7522-2AEB-4FD7-8B6C-C2381855D882}"/>
              </a:ext>
            </a:extLst>
          </p:cNvPr>
          <p:cNvSpPr txBox="1"/>
          <p:nvPr/>
        </p:nvSpPr>
        <p:spPr>
          <a:xfrm>
            <a:off x="2129640" y="4835938"/>
            <a:ext cx="3483429" cy="41575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defTabSz="685800">
              <a:defRPr sz="788" b="1"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Simplicité, rapidité et économiquement accessible.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Pour les paiements d’acomptes et de factures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F39EF16-71A8-472D-AD1D-99363085E515}"/>
              </a:ext>
            </a:extLst>
          </p:cNvPr>
          <p:cNvSpPr txBox="1"/>
          <p:nvPr/>
        </p:nvSpPr>
        <p:spPr>
          <a:xfrm>
            <a:off x="2129640" y="1795483"/>
            <a:ext cx="3483428" cy="33855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defTabSz="685800">
              <a:defRPr sz="1200" b="1" kern="1200">
                <a:solidFill>
                  <a:srgbClr val="B64C8E"/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Usage ponctuel et / ou en mobilité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11E9DC-B3B3-4180-8C0F-FFEEDB381A14}"/>
              </a:ext>
            </a:extLst>
          </p:cNvPr>
          <p:cNvSpPr/>
          <p:nvPr/>
        </p:nvSpPr>
        <p:spPr>
          <a:xfrm>
            <a:off x="2129640" y="5538621"/>
            <a:ext cx="3483428" cy="62245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Envoi du lien via l’App IOS/Android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sur smartphone 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64429A-BF69-4654-B341-835454DDAF27}"/>
              </a:ext>
            </a:extLst>
          </p:cNvPr>
          <p:cNvSpPr txBox="1"/>
          <p:nvPr/>
        </p:nvSpPr>
        <p:spPr>
          <a:xfrm>
            <a:off x="5677986" y="1801388"/>
            <a:ext cx="3030585" cy="33855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defTabSz="685800">
              <a:defRPr sz="1200" b="1" kern="1200">
                <a:solidFill>
                  <a:srgbClr val="B64C8E"/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Usage régulier et sédentaire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ECCCFC2-C05E-474E-B422-90FAC1EEFE90}"/>
              </a:ext>
            </a:extLst>
          </p:cNvPr>
          <p:cNvSpPr txBox="1"/>
          <p:nvPr/>
        </p:nvSpPr>
        <p:spPr>
          <a:xfrm>
            <a:off x="8773486" y="1799947"/>
            <a:ext cx="3000502" cy="584775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defTabSz="685800">
              <a:defRPr sz="1200" b="1" kern="1200">
                <a:solidFill>
                  <a:srgbClr val="B64C8E"/>
                </a:solidFill>
                <a:latin typeface="Roboto"/>
                <a:ea typeface="+mn-ea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Activités appétentes/équipées de VAD sur TPE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8382531-93C7-46DE-8D6B-58A9D1348029}"/>
              </a:ext>
            </a:extLst>
          </p:cNvPr>
          <p:cNvSpPr txBox="1"/>
          <p:nvPr/>
        </p:nvSpPr>
        <p:spPr>
          <a:xfrm>
            <a:off x="5677988" y="3823464"/>
            <a:ext cx="3224597" cy="41575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defTabSz="685800">
              <a:defRPr sz="788" b="1"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Transactions régulières, activité sédentaire + une relation formelle et industrialisée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441BBB7-0B3C-4E94-BA72-5892C0E3E1F6}"/>
              </a:ext>
            </a:extLst>
          </p:cNvPr>
          <p:cNvSpPr txBox="1"/>
          <p:nvPr/>
        </p:nvSpPr>
        <p:spPr>
          <a:xfrm>
            <a:off x="5677988" y="4755082"/>
            <a:ext cx="3224597" cy="577466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defTabSz="685800">
              <a:defRPr sz="788" b="1"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Traitement sur une interface ordinateur (pour faciliter le traitement de plusieurs envois de liens à la suite)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Pour les paiements de factures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15C28FF-8FD8-4F36-8421-FD403F7C7075}"/>
              </a:ext>
            </a:extLst>
          </p:cNvPr>
          <p:cNvSpPr txBox="1"/>
          <p:nvPr/>
        </p:nvSpPr>
        <p:spPr>
          <a:xfrm>
            <a:off x="5677986" y="2807266"/>
            <a:ext cx="3224599" cy="41575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defTabSz="685800">
              <a:defRPr sz="788" b="1"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PME, PEES, franchises, et toutes activités sédentaires en bureau…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7D1496-7CE2-4C25-BFE9-189585E60BF0}"/>
              </a:ext>
            </a:extLst>
          </p:cNvPr>
          <p:cNvSpPr/>
          <p:nvPr/>
        </p:nvSpPr>
        <p:spPr>
          <a:xfrm>
            <a:off x="5677986" y="5538621"/>
            <a:ext cx="3224597" cy="62245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Envoi du lien via l’ordinateur (Back office web)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96C3512-BF48-474A-88D3-7581037F1A31}"/>
              </a:ext>
            </a:extLst>
          </p:cNvPr>
          <p:cNvSpPr txBox="1"/>
          <p:nvPr/>
        </p:nvSpPr>
        <p:spPr>
          <a:xfrm>
            <a:off x="8902583" y="3744872"/>
            <a:ext cx="3257621" cy="577466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Possède un TPE pour des paiements en proximité et un contrat VAD* pour des prises de commande à distance (au téléphone par ex)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D96A37B-E1FD-40F6-9469-311850AF893B}"/>
              </a:ext>
            </a:extLst>
          </p:cNvPr>
          <p:cNvSpPr txBox="1"/>
          <p:nvPr/>
        </p:nvSpPr>
        <p:spPr>
          <a:xfrm>
            <a:off x="8913768" y="4844189"/>
            <a:ext cx="3257143" cy="41575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defTabSz="685800">
              <a:defRPr sz="788" b="1">
                <a:latin typeface="Roboto"/>
                <a:ea typeface="+mn-ea"/>
                <a:cs typeface="+mn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Pouvoir encaisser des acomptes à distance </a:t>
            </a:r>
            <a:r>
              <a:rPr kumimoji="0" lang="fr-FR" sz="1051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tou</a:t>
            </a:r>
            <a:r>
              <a:rPr kumimoji="0" lang="fr-FR" sz="105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t en acceptant les paiements sur TPE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EA24487-ED50-4B3A-A477-B5400EBCEA0A}"/>
              </a:ext>
            </a:extLst>
          </p:cNvPr>
          <p:cNvSpPr txBox="1"/>
          <p:nvPr/>
        </p:nvSpPr>
        <p:spPr>
          <a:xfrm>
            <a:off x="8902583" y="2893897"/>
            <a:ext cx="3253580" cy="254044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Fleuristes, traiteur, restauration en livraison…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0DA65A2-6E2F-4BE9-BAA9-F7608B29AEA7}"/>
              </a:ext>
            </a:extLst>
          </p:cNvPr>
          <p:cNvSpPr/>
          <p:nvPr/>
        </p:nvSpPr>
        <p:spPr>
          <a:xfrm>
            <a:off x="8899021" y="5538621"/>
            <a:ext cx="3292980" cy="62245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Envoi du lien via l’appli  TPE Android*</a:t>
            </a: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CB266611-3BEC-4F61-B06A-D70F36B6387E}"/>
              </a:ext>
            </a:extLst>
          </p:cNvPr>
          <p:cNvSpPr txBox="1"/>
          <p:nvPr/>
        </p:nvSpPr>
        <p:spPr>
          <a:xfrm>
            <a:off x="6888486" y="6203852"/>
            <a:ext cx="5787367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33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* Contrairement à la VAD sur TPE, ici le commerçant sera en mode VADS cad avec un paiement garanti</a:t>
            </a:r>
          </a:p>
        </p:txBody>
      </p:sp>
    </p:spTree>
    <p:extLst>
      <p:ext uri="{BB962C8B-B14F-4D97-AF65-F5344CB8AC3E}">
        <p14:creationId xmlns:p14="http://schemas.microsoft.com/office/powerpoint/2010/main" val="4119058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3813175" y="427498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dirty="0" err="1">
                <a:latin typeface="Montserrat Black" panose="00000A00000000000000" pitchFamily="2" charset="0"/>
              </a:rPr>
              <a:t>Synthese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EC2FB2A3-3460-4911-9A49-C6E8964C6368}"/>
              </a:ext>
            </a:extLst>
          </p:cNvPr>
          <p:cNvSpPr txBox="1">
            <a:spLocks/>
          </p:cNvSpPr>
          <p:nvPr/>
        </p:nvSpPr>
        <p:spPr>
          <a:xfrm>
            <a:off x="959934" y="970581"/>
            <a:ext cx="10272131" cy="384043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Vue synthétique</a:t>
            </a:r>
          </a:p>
        </p:txBody>
      </p:sp>
      <p:graphicFrame>
        <p:nvGraphicFramePr>
          <p:cNvPr id="18" name="Tableau 5">
            <a:extLst>
              <a:ext uri="{FF2B5EF4-FFF2-40B4-BE49-F238E27FC236}">
                <a16:creationId xmlns:a16="http://schemas.microsoft.com/office/drawing/2014/main" id="{B1AE7FA3-3CE3-4DF2-9012-647A2DE87DE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021166379"/>
              </p:ext>
            </p:extLst>
          </p:nvPr>
        </p:nvGraphicFramePr>
        <p:xfrm>
          <a:off x="623170" y="1302815"/>
          <a:ext cx="10945660" cy="4236720"/>
        </p:xfrm>
        <a:graphic>
          <a:graphicData uri="http://schemas.openxmlformats.org/drawingml/2006/table">
            <a:tbl>
              <a:tblPr firstRow="1" firstCol="1">
                <a:tableStyleId>{69CF1AB2-1976-4502-BF36-3FF5EA218861}</a:tableStyleId>
              </a:tblPr>
              <a:tblGrid>
                <a:gridCol w="2125608">
                  <a:extLst>
                    <a:ext uri="{9D8B030D-6E8A-4147-A177-3AD203B41FA5}">
                      <a16:colId xmlns:a16="http://schemas.microsoft.com/office/drawing/2014/main" val="1055190188"/>
                    </a:ext>
                  </a:extLst>
                </a:gridCol>
                <a:gridCol w="4886960">
                  <a:extLst>
                    <a:ext uri="{9D8B030D-6E8A-4147-A177-3AD203B41FA5}">
                      <a16:colId xmlns:a16="http://schemas.microsoft.com/office/drawing/2014/main" val="1719998832"/>
                    </a:ext>
                  </a:extLst>
                </a:gridCol>
                <a:gridCol w="3933092">
                  <a:extLst>
                    <a:ext uri="{9D8B030D-6E8A-4147-A177-3AD203B41FA5}">
                      <a16:colId xmlns:a16="http://schemas.microsoft.com/office/drawing/2014/main" val="3068275031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algn="ctr"/>
                      <a:endParaRPr lang="fr-FR" sz="20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JPEL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JPEL EXPRESS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247239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r>
                        <a:rPr lang="fr-FR" sz="1500" b="1"/>
                        <a:t>Fonctionnalité en standard</a:t>
                      </a:r>
                    </a:p>
                    <a:p>
                      <a:endParaRPr lang="fr-FR" sz="1500" b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>
                          <a:solidFill>
                            <a:schemeClr val="tx2"/>
                          </a:solidFill>
                        </a:rPr>
                        <a:t>Formulaire de collecte de données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/>
                        <a:t>Paramétrage du formulaire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partir du back office web </a:t>
                      </a:r>
                      <a:r>
                        <a:rPr lang="fr-FR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Systempay</a:t>
                      </a:r>
                      <a:endParaRPr lang="fr-FR" sz="13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/>
                        <a:t>2 possibilités pour la mise à dispo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300"/>
                        <a:t>Accès par le site vitrine du client par un lien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300"/>
                        <a:t>Envoi par le client de l’url du formulaire depuis sa messagerie mail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300" b="1">
                          <a:solidFill>
                            <a:schemeClr val="tx2"/>
                          </a:solidFill>
                        </a:rPr>
                        <a:t>Lien de paiement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13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300" b="1"/>
                        <a:t>3 possibilités pour la création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300"/>
                        <a:t>A partir du back-office web </a:t>
                      </a:r>
                      <a:r>
                        <a:rPr lang="fr-FR" sz="1300" err="1"/>
                        <a:t>Systempay</a:t>
                      </a:r>
                      <a:endParaRPr lang="fr-FR" sz="1300"/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300"/>
                        <a:t>A partir de l’application sur smartphone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300"/>
                        <a:t>A partir de l’application sur TPE Android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r-FR" sz="13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300" b="1"/>
                        <a:t>2 possibilités pour l’envoi du lien 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partir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Systempay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création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sur PC et TPE android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 les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canaux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du smartphone (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sms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gmail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wechat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…)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création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via </a:t>
                      </a:r>
                      <a:r>
                        <a:rPr lang="en-US" sz="13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l’app</a:t>
                      </a:r>
                      <a:r>
                        <a:rPr lang="en-US" sz="13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smartphone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13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122723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r>
                        <a:rPr lang="fr-FR" sz="1500"/>
                        <a:t>En Option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>
                          <a:solidFill>
                            <a:schemeClr val="tx2"/>
                          </a:solidFill>
                        </a:rPr>
                        <a:t>Lien de paiement (Option Push Mail)</a:t>
                      </a:r>
                    </a:p>
                    <a:p>
                      <a:endParaRPr lang="fr-FR" sz="1300"/>
                    </a:p>
                    <a:p>
                      <a:r>
                        <a:rPr lang="fr-FR" sz="1300"/>
                        <a:t>Création d’un lien de paiement par le BO web </a:t>
                      </a:r>
                      <a:r>
                        <a:rPr lang="fr-FR" sz="1300" err="1"/>
                        <a:t>Systempay</a:t>
                      </a:r>
                      <a:endParaRPr lang="fr-FR" sz="1300"/>
                    </a:p>
                    <a:p>
                      <a:r>
                        <a:rPr lang="fr-FR" sz="1300"/>
                        <a:t>Envoi par mail via </a:t>
                      </a:r>
                      <a:r>
                        <a:rPr lang="fr-FR" sz="1300" err="1"/>
                        <a:t>Systempay</a:t>
                      </a:r>
                      <a:r>
                        <a:rPr lang="fr-FR" sz="1300"/>
                        <a:t> ou via messagerie du commerçant</a:t>
                      </a:r>
                    </a:p>
                    <a:p>
                      <a:endParaRPr lang="fr-FR" sz="1300"/>
                    </a:p>
                    <a:p>
                      <a:r>
                        <a:rPr lang="fr-FR" sz="1300" i="1"/>
                        <a:t>Liste non-exhaustive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>
                          <a:solidFill>
                            <a:schemeClr val="tx2"/>
                          </a:solidFill>
                        </a:rPr>
                        <a:t>Mise à disposition d’un formulaire de collecte de données</a:t>
                      </a:r>
                    </a:p>
                    <a:p>
                      <a:endParaRPr lang="fr-FR" sz="13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kern="12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Cartes privatives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997500"/>
                  </a:ext>
                </a:extLst>
              </a:tr>
            </a:tbl>
          </a:graphicData>
        </a:graphic>
      </p:graphicFrame>
      <p:sp>
        <p:nvSpPr>
          <p:cNvPr id="19" name="ZoneTexte 18">
            <a:extLst>
              <a:ext uri="{FF2B5EF4-FFF2-40B4-BE49-F238E27FC236}">
                <a16:creationId xmlns:a16="http://schemas.microsoft.com/office/drawing/2014/main" id="{EA3A5A01-CA83-4B1E-BE0E-E082C9C372EE}"/>
              </a:ext>
            </a:extLst>
          </p:cNvPr>
          <p:cNvSpPr txBox="1"/>
          <p:nvPr/>
        </p:nvSpPr>
        <p:spPr>
          <a:xfrm>
            <a:off x="584281" y="5560127"/>
            <a:ext cx="1126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IMPORTANT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: la mise en marché de JPEL Express s’accompagne, pour le Marché des Professionnels, de l’arrêt de la commercialisation de JPEL (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stock des détenteurs de JPEL </a:t>
            </a: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 sera,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quant </a:t>
            </a: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à lui,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pas impacté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i="1" dirty="0">
                <a:solidFill>
                  <a:prstClr val="black"/>
                </a:solidFill>
                <a:latin typeface="Arial"/>
              </a:rPr>
              <a:t>Côté BDR, les offres JPEL et JPEL Express seront toutes deux disponibles à la souscription</a:t>
            </a: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B2BFFB-DA9E-4B88-BAF0-066796E14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5531" y="1340434"/>
            <a:ext cx="2876782" cy="38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125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3697821" y="407908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dirty="0">
                <a:latin typeface="Montserrat Black" panose="00000A00000000000000" pitchFamily="2" charset="0"/>
              </a:rPr>
              <a:t>La tarification</a:t>
            </a:r>
            <a:endParaRPr lang="fr-FR" sz="2000" spc="30" dirty="0">
              <a:latin typeface="Montserrat Black" panose="00000A00000000000000" pitchFamily="2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5F71468-06B9-4B66-BEE5-8C31289481FF}"/>
              </a:ext>
            </a:extLst>
          </p:cNvPr>
          <p:cNvSpPr txBox="1"/>
          <p:nvPr/>
        </p:nvSpPr>
        <p:spPr>
          <a:xfrm>
            <a:off x="10229618" y="5483365"/>
            <a:ext cx="137828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 i="1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* AMEX, PayPal…</a:t>
            </a:r>
            <a:endParaRPr lang="fr-FR" sz="1000" i="1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874EE54-08CC-46D3-BDEB-E0FA35EE3CF9}"/>
              </a:ext>
            </a:extLst>
          </p:cNvPr>
          <p:cNvSpPr/>
          <p:nvPr/>
        </p:nvSpPr>
        <p:spPr>
          <a:xfrm>
            <a:off x="2055223" y="1218872"/>
            <a:ext cx="7323908" cy="2307771"/>
          </a:xfrm>
          <a:prstGeom prst="round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rgbClr val="FF0000"/>
                </a:solidFill>
              </a:rPr>
              <a:t>Une tarification préconisée adaptée aux clients :</a:t>
            </a:r>
          </a:p>
          <a:p>
            <a:endParaRPr lang="fr-FR" sz="1050" b="1" dirty="0">
              <a:solidFill>
                <a:srgbClr val="C00000"/>
              </a:solidFill>
            </a:endParaRPr>
          </a:p>
          <a:p>
            <a:r>
              <a:rPr lang="fr-FR" sz="2800" b="1" dirty="0">
                <a:solidFill>
                  <a:srgbClr val="FF0000"/>
                </a:solidFill>
              </a:rPr>
              <a:t>50 € HT </a:t>
            </a:r>
            <a:r>
              <a:rPr lang="fr-FR" dirty="0">
                <a:solidFill>
                  <a:sysClr val="windowText" lastClr="000000"/>
                </a:solidFill>
              </a:rPr>
              <a:t>de frais de mise en place</a:t>
            </a:r>
          </a:p>
          <a:p>
            <a:endParaRPr lang="fr-FR" sz="600" dirty="0"/>
          </a:p>
          <a:p>
            <a:r>
              <a:rPr lang="fr-FR" sz="2800" b="1" dirty="0">
                <a:solidFill>
                  <a:srgbClr val="FF0000"/>
                </a:solidFill>
              </a:rPr>
              <a:t>5 € HT </a:t>
            </a:r>
            <a:r>
              <a:rPr lang="fr-FR" dirty="0">
                <a:solidFill>
                  <a:sysClr val="windowText" lastClr="000000"/>
                </a:solidFill>
              </a:rPr>
              <a:t>par mois d’abonnement sans engagement</a:t>
            </a:r>
          </a:p>
          <a:p>
            <a:endParaRPr lang="fr-FR" sz="600" dirty="0">
              <a:solidFill>
                <a:srgbClr val="D7000F"/>
              </a:solidFill>
            </a:endParaRPr>
          </a:p>
          <a:p>
            <a:r>
              <a:rPr lang="fr-FR" sz="2800" b="1" dirty="0">
                <a:solidFill>
                  <a:srgbClr val="FF0000"/>
                </a:solidFill>
              </a:rPr>
              <a:t>13 centimes </a:t>
            </a:r>
            <a:r>
              <a:rPr lang="fr-FR" dirty="0">
                <a:solidFill>
                  <a:sysClr val="windowText" lastClr="000000"/>
                </a:solidFill>
              </a:rPr>
              <a:t>par transaction  + </a:t>
            </a:r>
            <a:r>
              <a:rPr lang="fr-FR" b="1" dirty="0">
                <a:solidFill>
                  <a:srgbClr val="FF0000"/>
                </a:solidFill>
              </a:rPr>
              <a:t>Commissions monétique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05F1F9F-BC43-431D-BDF7-C623787B1CDA}"/>
              </a:ext>
            </a:extLst>
          </p:cNvPr>
          <p:cNvSpPr/>
          <p:nvPr/>
        </p:nvSpPr>
        <p:spPr>
          <a:xfrm>
            <a:off x="2797761" y="3577631"/>
            <a:ext cx="5838831" cy="1948426"/>
          </a:xfrm>
          <a:prstGeom prst="round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Les Options proposées :</a:t>
            </a:r>
          </a:p>
          <a:p>
            <a:endParaRPr lang="fr-FR" sz="800" b="1">
              <a:solidFill>
                <a:schemeClr val="tx1">
                  <a:lumMod val="75000"/>
                  <a:lumOff val="25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8514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Le formulaire de collecte de données devient une option et est facturé 10 € HT de + par mois</a:t>
            </a:r>
            <a:endParaRPr lang="fr-FR" sz="1400">
              <a:solidFill>
                <a:schemeClr val="tx1">
                  <a:lumMod val="75000"/>
                  <a:lumOff val="25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8514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Les cartes privatives* : 5€ HT/mois</a:t>
            </a:r>
            <a:endParaRPr lang="fr-FR" sz="1400">
              <a:solidFill>
                <a:schemeClr val="tx1">
                  <a:lumMod val="75000"/>
                  <a:lumOff val="25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40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 L'activation de cette option permettra d’accepter toutes les cartes privatives disponibles.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A0CC572-92BA-46AC-8B1B-1D3D77A79C3D}"/>
              </a:ext>
            </a:extLst>
          </p:cNvPr>
          <p:cNvSpPr txBox="1"/>
          <p:nvPr/>
        </p:nvSpPr>
        <p:spPr>
          <a:xfrm>
            <a:off x="818606" y="5729586"/>
            <a:ext cx="81275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>
                <a:solidFill>
                  <a:srgbClr val="D7000F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Fin de la commercialisation de Jepaieenligne Pro </a:t>
            </a:r>
            <a:r>
              <a:rPr lang="fr-FR" sz="100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(150€ HT de setup et 15€ HT par mois avec formulaire de collecte de données en standard dans l’offre) </a:t>
            </a:r>
            <a:r>
              <a:rPr lang="fr-FR" sz="1000" b="1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pour la BDD</a:t>
            </a:r>
            <a:r>
              <a:rPr lang="fr-FR" sz="100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r>
              <a:rPr lang="fr-FR" sz="100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Le stock n’est pas impacté</a:t>
            </a:r>
            <a:endParaRPr lang="fr-FR" sz="1000"/>
          </a:p>
        </p:txBody>
      </p:sp>
    </p:spTree>
    <p:extLst>
      <p:ext uri="{BB962C8B-B14F-4D97-AF65-F5344CB8AC3E}">
        <p14:creationId xmlns:p14="http://schemas.microsoft.com/office/powerpoint/2010/main" val="3986893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2813539" y="390665"/>
            <a:ext cx="8300114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fr-FR" sz="20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  <a:sym typeface="Montserrat ExtraBold"/>
              </a:rPr>
              <a:t>LE process de distribution 	</a:t>
            </a:r>
            <a:endParaRPr kumimoji="0" lang="fr-FR" sz="2000" b="1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j-ea"/>
              <a:cs typeface="+mj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DA0F5521-B539-4E22-8C4D-8E2A1E64ECD8}"/>
              </a:ext>
            </a:extLst>
          </p:cNvPr>
          <p:cNvSpPr/>
          <p:nvPr/>
        </p:nvSpPr>
        <p:spPr>
          <a:xfrm>
            <a:off x="582299" y="2258745"/>
            <a:ext cx="2231240" cy="783549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 CA pro détecte le besoin en e-encaissement et décide de passer le relai à un expert pour la vente et la contractualisation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.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10AD4CF-4605-4D0D-83D2-9B1383AFB65B}"/>
              </a:ext>
            </a:extLst>
          </p:cNvPr>
          <p:cNvSpPr/>
          <p:nvPr/>
        </p:nvSpPr>
        <p:spPr>
          <a:xfrm>
            <a:off x="3396989" y="2391293"/>
            <a:ext cx="2073816" cy="51845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Il saisit un lead e-commerce sur Monexpert 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C691B6A-2AE0-4A2A-9D78-42C2ED821D4A}"/>
              </a:ext>
            </a:extLst>
          </p:cNvPr>
          <p:cNvSpPr/>
          <p:nvPr/>
        </p:nvSpPr>
        <p:spPr>
          <a:xfrm>
            <a:off x="6054255" y="2339894"/>
            <a:ext cx="2073816" cy="62124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L’expert de Leadexpert appelle le client, vend l’offre et la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contractualise.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61246DCE-F00D-4CEF-A6EA-33879F644883}"/>
              </a:ext>
            </a:extLst>
          </p:cNvPr>
          <p:cNvSpPr/>
          <p:nvPr/>
        </p:nvSpPr>
        <p:spPr>
          <a:xfrm>
            <a:off x="8711520" y="2304277"/>
            <a:ext cx="2423504" cy="692480"/>
          </a:xfrm>
          <a:prstGeom prst="round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Un mail est envoyé au client avec les identifiants à utiliser pour se connecter à son back office marchand.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D313E5-ECA9-49CE-AD75-398C224D0679}"/>
              </a:ext>
            </a:extLst>
          </p:cNvPr>
          <p:cNvSpPr txBox="1"/>
          <p:nvPr/>
        </p:nvSpPr>
        <p:spPr>
          <a:xfrm>
            <a:off x="452845" y="1718701"/>
            <a:ext cx="1954381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Via Monexpert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3CDDD569-99E4-4EE3-9F5A-B4924E2470AB}"/>
              </a:ext>
            </a:extLst>
          </p:cNvPr>
          <p:cNvSpPr/>
          <p:nvPr/>
        </p:nvSpPr>
        <p:spPr>
          <a:xfrm>
            <a:off x="582299" y="4231072"/>
            <a:ext cx="2073816" cy="605466"/>
          </a:xfrm>
          <a:prstGeom prst="round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 CA pro détecte le besoin en e-encaissement et fait la vente.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4A35BCA6-81DB-4195-AFB7-32545E7EBA51}"/>
              </a:ext>
            </a:extLst>
          </p:cNvPr>
          <p:cNvSpPr/>
          <p:nvPr/>
        </p:nvSpPr>
        <p:spPr>
          <a:xfrm>
            <a:off x="3116494" y="4252622"/>
            <a:ext cx="2073816" cy="569850"/>
          </a:xfrm>
          <a:prstGeom prst="round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white"/>
                </a:solidFill>
                <a:latin typeface="Arial Narrow"/>
              </a:rPr>
              <a:t>Il saisit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le bon de commande Myflow et complète la fiche </a:t>
            </a:r>
            <a:r>
              <a:rPr lang="fr-FR" sz="1200" b="1">
                <a:solidFill>
                  <a:prstClr val="white"/>
                </a:solidFill>
                <a:latin typeface="Arial Narrow"/>
              </a:rPr>
              <a:t>de renseignement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JPEL Express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006B24EE-FF89-4399-B598-F751D361AC69}"/>
              </a:ext>
            </a:extLst>
          </p:cNvPr>
          <p:cNvSpPr/>
          <p:nvPr/>
        </p:nvSpPr>
        <p:spPr>
          <a:xfrm>
            <a:off x="5625185" y="4050404"/>
            <a:ext cx="2159656" cy="974438"/>
          </a:xfrm>
          <a:prstGeom prst="round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Les solutions Régionales traitent la demandeMyflow, transmettent  le contrat au client et valident le contrat lorsqu’il est signé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3BAFAA2E-5E77-472F-999D-9C8549A763FA}"/>
              </a:ext>
            </a:extLst>
          </p:cNvPr>
          <p:cNvSpPr/>
          <p:nvPr/>
        </p:nvSpPr>
        <p:spPr>
          <a:xfrm>
            <a:off x="8202300" y="4165608"/>
            <a:ext cx="2423504" cy="692480"/>
          </a:xfrm>
          <a:prstGeom prst="round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Un mail est envoyé au client avec les identifiants à utiliser pour se connecter à son back office marchand.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D79A3A5-388B-451F-9AB4-C608562E5C1D}"/>
              </a:ext>
            </a:extLst>
          </p:cNvPr>
          <p:cNvSpPr txBox="1"/>
          <p:nvPr/>
        </p:nvSpPr>
        <p:spPr>
          <a:xfrm>
            <a:off x="444137" y="3580032"/>
            <a:ext cx="3680816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Par le conseiller directement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FC6E5476-7C05-4E49-8CE2-132F830DBE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370" b="56667" l="17109" r="26758">
                        <a14:foregroundMark x1="17148" y1="39444" x2="17305" y2="50556"/>
                        <a14:foregroundMark x1="20313" y1="35370" x2="23672" y2="36389"/>
                        <a14:foregroundMark x1="24258" y1="38426" x2="21758" y2="44815"/>
                        <a14:foregroundMark x1="21758" y1="44815" x2="21055" y2="52130"/>
                        <a14:foregroundMark x1="21055" y1="52130" x2="20078" y2="52685"/>
                        <a14:foregroundMark x1="23555" y1="38333" x2="20781" y2="47593"/>
                        <a14:foregroundMark x1="22031" y1="42593" x2="19844" y2="47037"/>
                        <a14:foregroundMark x1="19844" y1="47037" x2="19844" y2="47685"/>
                        <a14:foregroundMark x1="21875" y1="41759" x2="21914" y2="41759"/>
                        <a14:foregroundMark x1="23008" y1="43426" x2="22773" y2="46204"/>
                        <a14:foregroundMark x1="22305" y1="47593" x2="22578" y2="47037"/>
                        <a14:foregroundMark x1="22617" y1="49167" x2="22617" y2="49167"/>
                        <a14:foregroundMark x1="23047" y1="48981" x2="21641" y2="48704"/>
                        <a14:foregroundMark x1="23867" y1="53148" x2="19609" y2="52963"/>
                        <a14:foregroundMark x1="24531" y1="52315" x2="23750" y2="53796"/>
                        <a14:foregroundMark x1="19766" y1="52037" x2="19648" y2="54907"/>
                        <a14:foregroundMark x1="20313" y1="56667" x2="19414" y2="56574"/>
                      </a14:backgroundRemoval>
                    </a14:imgEffect>
                  </a14:imgLayer>
                </a14:imgProps>
              </a:ext>
            </a:extLst>
          </a:blip>
          <a:srcRect l="16138" t="33200" r="72050" b="40667"/>
          <a:stretch/>
        </p:blipFill>
        <p:spPr>
          <a:xfrm>
            <a:off x="9452226" y="1521769"/>
            <a:ext cx="612594" cy="571754"/>
          </a:xfrm>
          <a:prstGeom prst="rect">
            <a:avLst/>
          </a:prstGeom>
        </p:spPr>
      </p:pic>
      <p:grpSp>
        <p:nvGrpSpPr>
          <p:cNvPr id="49" name="Groupe 48">
            <a:extLst>
              <a:ext uri="{FF2B5EF4-FFF2-40B4-BE49-F238E27FC236}">
                <a16:creationId xmlns:a16="http://schemas.microsoft.com/office/drawing/2014/main" id="{50497100-8027-4BBE-AC03-6229FAD03464}"/>
              </a:ext>
            </a:extLst>
          </p:cNvPr>
          <p:cNvGrpSpPr/>
          <p:nvPr/>
        </p:nvGrpSpPr>
        <p:grpSpPr>
          <a:xfrm>
            <a:off x="8170660" y="1482610"/>
            <a:ext cx="694435" cy="581869"/>
            <a:chOff x="7263308" y="854050"/>
            <a:chExt cx="814295" cy="676238"/>
          </a:xfrm>
        </p:grpSpPr>
        <p:pic>
          <p:nvPicPr>
            <p:cNvPr id="50" name="Picture 6" descr="Moniteur D Ordinateur : images, photos et images vectorielles de stock |  Shutterstock">
              <a:extLst>
                <a:ext uri="{FF2B5EF4-FFF2-40B4-BE49-F238E27FC236}">
                  <a16:creationId xmlns:a16="http://schemas.microsoft.com/office/drawing/2014/main" id="{7B1C109A-6E4C-46CD-B4E0-5A15EDB820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5000" b="77857" l="15563" r="86093">
                          <a14:foregroundMark x1="29139" y1="22500" x2="60927" y2="45714"/>
                          <a14:foregroundMark x1="66556" y1="63929" x2="43709" y2="63929"/>
                          <a14:foregroundMark x1="28808" y1="65714" x2="19868" y2="65000"/>
                          <a14:foregroundMark x1="26821" y1="46429" x2="52649" y2="30357"/>
                          <a14:foregroundMark x1="36093" y1="38929" x2="83444" y2="36071"/>
                          <a14:foregroundMark x1="45033" y1="64643" x2="34106" y2="65000"/>
                          <a14:foregroundMark x1="19868" y1="66429" x2="15563" y2="64643"/>
                          <a14:foregroundMark x1="72185" y1="67500" x2="86093" y2="64286"/>
                          <a14:foregroundMark x1="50662" y1="75000" x2="46026" y2="74643"/>
                          <a14:foregroundMark x1="53311" y1="75000" x2="53311" y2="72143"/>
                          <a14:foregroundMark x1="56623" y1="75357" x2="52318" y2="69286"/>
                          <a14:foregroundMark x1="56291" y1="78214" x2="56291" y2="78214"/>
                          <a14:foregroundMark x1="59603" y1="78214" x2="59603" y2="78214"/>
                          <a14:foregroundMark x1="54636" y1="74643" x2="54636" y2="74643"/>
                          <a14:foregroundMark x1="50993" y1="74643" x2="48675" y2="73214"/>
                          <a14:foregroundMark x1="45364" y1="73214" x2="45364" y2="73214"/>
                          <a14:foregroundMark x1="45364" y1="71429" x2="45364" y2="71429"/>
                          <a14:foregroundMark x1="43709" y1="76786" x2="43709" y2="76786"/>
                          <a14:foregroundMark x1="46358" y1="77500" x2="50000" y2="77500"/>
                          <a14:foregroundMark x1="45695" y1="72500" x2="47020" y2="70000"/>
                          <a14:foregroundMark x1="29139" y1="60714" x2="29139" y2="60714"/>
                          <a14:foregroundMark x1="29139" y1="61429" x2="53974" y2="61429"/>
                          <a14:foregroundMark x1="47020" y1="61071" x2="74503" y2="61429"/>
                          <a14:foregroundMark x1="76159" y1="62143" x2="78477" y2="62143"/>
                          <a14:foregroundMark x1="79470" y1="62143" x2="80464" y2="52857"/>
                          <a14:foregroundMark x1="82781" y1="61071" x2="84106" y2="53214"/>
                          <a14:foregroundMark x1="83444" y1="60714" x2="23179" y2="15000"/>
                          <a14:foregroundMark x1="23179" y1="15000" x2="31126" y2="60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37" t="11108" r="10452" b="17047"/>
            <a:stretch/>
          </p:blipFill>
          <p:spPr bwMode="auto">
            <a:xfrm>
              <a:off x="7263308" y="854050"/>
              <a:ext cx="814295" cy="676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3A7915E4-7BE4-42B4-BC38-26A8B54624B3}"/>
                </a:ext>
              </a:extLst>
            </p:cNvPr>
            <p:cNvSpPr txBox="1"/>
            <p:nvPr/>
          </p:nvSpPr>
          <p:spPr>
            <a:xfrm>
              <a:off x="7382123" y="968069"/>
              <a:ext cx="512120" cy="259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33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www.</a:t>
              </a:r>
            </a:p>
          </p:txBody>
        </p:sp>
      </p:grpSp>
      <p:sp>
        <p:nvSpPr>
          <p:cNvPr id="52" name="ZoneTexte 51">
            <a:extLst>
              <a:ext uri="{FF2B5EF4-FFF2-40B4-BE49-F238E27FC236}">
                <a16:creationId xmlns:a16="http://schemas.microsoft.com/office/drawing/2014/main" id="{B746B65E-1E28-45B7-B3D5-0233C836E3C7}"/>
              </a:ext>
            </a:extLst>
          </p:cNvPr>
          <p:cNvSpPr txBox="1"/>
          <p:nvPr/>
        </p:nvSpPr>
        <p:spPr>
          <a:xfrm>
            <a:off x="7901506" y="1154514"/>
            <a:ext cx="1282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Back-Office Web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05A52A1C-C2DA-4291-BB40-DC2C615336B7}"/>
              </a:ext>
            </a:extLst>
          </p:cNvPr>
          <p:cNvSpPr txBox="1"/>
          <p:nvPr/>
        </p:nvSpPr>
        <p:spPr>
          <a:xfrm>
            <a:off x="9284751" y="1034571"/>
            <a:ext cx="1519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NOUVEAU 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Appli IOS &amp; Android</a:t>
            </a:r>
          </a:p>
        </p:txBody>
      </p:sp>
      <p:pic>
        <p:nvPicPr>
          <p:cNvPr id="54" name="Picture 16" descr="Android - iOS : le patron de l'Arcep appelle à agir contre le duopole des  OS mobiles">
            <a:extLst>
              <a:ext uri="{FF2B5EF4-FFF2-40B4-BE49-F238E27FC236}">
                <a16:creationId xmlns:a16="http://schemas.microsoft.com/office/drawing/2014/main" id="{D4620993-0439-467F-904B-B9995B8D75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333" b="81037" l="58667" r="79250">
                        <a14:foregroundMark x1="78750" y1="44593" x2="78750" y2="44593"/>
                        <a14:foregroundMark x1="79333" y1="66667" x2="79333" y2="66667"/>
                        <a14:foregroundMark x1="58667" y1="53778" x2="58667" y2="53778"/>
                        <a14:foregroundMark x1="71750" y1="34222" x2="71750" y2="34222"/>
                        <a14:foregroundMark x1="72333" y1="29333" x2="72333" y2="2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881" t="28492" r="19419" b="12520"/>
          <a:stretch/>
        </p:blipFill>
        <p:spPr bwMode="auto">
          <a:xfrm>
            <a:off x="10080187" y="1514624"/>
            <a:ext cx="234728" cy="32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6" descr="Android - iOS : le patron de l'Arcep appelle à agir contre le duopole des  OS mobiles">
            <a:extLst>
              <a:ext uri="{FF2B5EF4-FFF2-40B4-BE49-F238E27FC236}">
                <a16:creationId xmlns:a16="http://schemas.microsoft.com/office/drawing/2014/main" id="{9A8F7C72-9A20-4643-B1C5-CCD7F97429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4000" b="82222" l="16750" r="40500">
                        <a14:foregroundMark x1="30000" y1="38667" x2="30000" y2="33778"/>
                        <a14:foregroundMark x1="39667" y1="56593" x2="39667" y2="56593"/>
                        <a14:foregroundMark x1="16750" y1="53926" x2="16750" y2="53926"/>
                        <a14:foregroundMark x1="39667" y1="57333" x2="39667" y2="53926"/>
                        <a14:foregroundMark x1="32333" y1="80148" x2="32333" y2="79407"/>
                        <a14:foregroundMark x1="25333" y1="80889" x2="25333" y2="80889"/>
                        <a14:foregroundMark x1="40500" y1="53926" x2="40500" y2="57333"/>
                        <a14:foregroundMark x1="31500" y1="81481" x2="31500" y2="81481"/>
                        <a14:foregroundMark x1="25667" y1="82222" x2="25667" y2="8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21" t="17411" r="57338" b="15174"/>
          <a:stretch/>
        </p:blipFill>
        <p:spPr bwMode="auto">
          <a:xfrm>
            <a:off x="10086983" y="1838078"/>
            <a:ext cx="220348" cy="29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B76D550C-2A53-4216-94A4-F63A4F3C9767}"/>
              </a:ext>
            </a:extLst>
          </p:cNvPr>
          <p:cNvSpPr/>
          <p:nvPr/>
        </p:nvSpPr>
        <p:spPr>
          <a:xfrm rot="5400000">
            <a:off x="2857267" y="2572021"/>
            <a:ext cx="518453" cy="20693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Triangle isocèle 23">
            <a:extLst>
              <a:ext uri="{FF2B5EF4-FFF2-40B4-BE49-F238E27FC236}">
                <a16:creationId xmlns:a16="http://schemas.microsoft.com/office/drawing/2014/main" id="{51495007-7134-4C90-A1B6-852DA1FF8EC8}"/>
              </a:ext>
            </a:extLst>
          </p:cNvPr>
          <p:cNvSpPr/>
          <p:nvPr/>
        </p:nvSpPr>
        <p:spPr>
          <a:xfrm rot="5400000">
            <a:off x="2639830" y="4430336"/>
            <a:ext cx="518453" cy="20693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376844FE-EF5C-43A8-B148-AB4E06BCC286}"/>
              </a:ext>
            </a:extLst>
          </p:cNvPr>
          <p:cNvSpPr/>
          <p:nvPr/>
        </p:nvSpPr>
        <p:spPr>
          <a:xfrm rot="5400000">
            <a:off x="8161811" y="2568727"/>
            <a:ext cx="518453" cy="20693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Triangle isocèle 27">
            <a:extLst>
              <a:ext uri="{FF2B5EF4-FFF2-40B4-BE49-F238E27FC236}">
                <a16:creationId xmlns:a16="http://schemas.microsoft.com/office/drawing/2014/main" id="{D153114F-B63F-46E2-97EB-B1A493C4BEC3}"/>
              </a:ext>
            </a:extLst>
          </p:cNvPr>
          <p:cNvSpPr/>
          <p:nvPr/>
        </p:nvSpPr>
        <p:spPr>
          <a:xfrm rot="5400000">
            <a:off x="5527503" y="2568726"/>
            <a:ext cx="518453" cy="20693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Triangle isocèle 29">
            <a:extLst>
              <a:ext uri="{FF2B5EF4-FFF2-40B4-BE49-F238E27FC236}">
                <a16:creationId xmlns:a16="http://schemas.microsoft.com/office/drawing/2014/main" id="{281E4756-F35D-4354-B486-98F780BD0CCF}"/>
              </a:ext>
            </a:extLst>
          </p:cNvPr>
          <p:cNvSpPr/>
          <p:nvPr/>
        </p:nvSpPr>
        <p:spPr>
          <a:xfrm rot="5400000">
            <a:off x="5157229" y="4422222"/>
            <a:ext cx="518453" cy="20693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Triangle isocèle 38">
            <a:extLst>
              <a:ext uri="{FF2B5EF4-FFF2-40B4-BE49-F238E27FC236}">
                <a16:creationId xmlns:a16="http://schemas.microsoft.com/office/drawing/2014/main" id="{4AD03613-3021-4DD7-BD77-DC7F759BB095}"/>
              </a:ext>
            </a:extLst>
          </p:cNvPr>
          <p:cNvSpPr/>
          <p:nvPr/>
        </p:nvSpPr>
        <p:spPr>
          <a:xfrm rot="5400000">
            <a:off x="7745749" y="4422222"/>
            <a:ext cx="518453" cy="20693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91F79FF-BF5B-4E9A-B234-64FFAB8E64C8}"/>
              </a:ext>
            </a:extLst>
          </p:cNvPr>
          <p:cNvSpPr txBox="1"/>
          <p:nvPr/>
        </p:nvSpPr>
        <p:spPr>
          <a:xfrm>
            <a:off x="7564889" y="5475833"/>
            <a:ext cx="3439724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Process détaillés : 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  <a:hlinkClick r:id="rId11"/>
              </a:rPr>
              <a:t>clic ici</a:t>
            </a:r>
            <a:endParaRPr lang="fr-FR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923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3278271" y="356608"/>
            <a:ext cx="8300114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  <a:sym typeface="Montserrat ExtraBold"/>
              </a:rPr>
              <a:t>LE process de distribution pour un </a:t>
            </a:r>
            <a:r>
              <a:rPr kumimoji="0" lang="fr-FR" sz="20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  <a:sym typeface="Montserrat ExtraBold"/>
              </a:rPr>
              <a:t>tpe</a:t>
            </a: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  <a:sym typeface="Montserrat ExtraBold"/>
              </a:rPr>
              <a:t> </a:t>
            </a:r>
            <a:r>
              <a:rPr kumimoji="0" lang="fr-FR" sz="20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  <a:sym typeface="Montserrat ExtraBold"/>
              </a:rPr>
              <a:t>android</a:t>
            </a:r>
            <a:endParaRPr kumimoji="0" lang="fr-FR" sz="20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j-ea"/>
              <a:cs typeface="+mj-cs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D79A3A5-388B-451F-9AB4-C608562E5C1D}"/>
              </a:ext>
            </a:extLst>
          </p:cNvPr>
          <p:cNvSpPr txBox="1"/>
          <p:nvPr/>
        </p:nvSpPr>
        <p:spPr>
          <a:xfrm>
            <a:off x="444137" y="1731134"/>
            <a:ext cx="374138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b="1">
                <a:latin typeface="Montserrat" panose="00000500000000000000" pitchFamily="2" charset="0"/>
              </a:rPr>
              <a:t>Par le conseiller directement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0D7CA0E-4588-48DA-B204-8380427DD97F}"/>
              </a:ext>
            </a:extLst>
          </p:cNvPr>
          <p:cNvSpPr/>
          <p:nvPr/>
        </p:nvSpPr>
        <p:spPr>
          <a:xfrm>
            <a:off x="204372" y="3202539"/>
            <a:ext cx="2061236" cy="1014904"/>
          </a:xfrm>
          <a:prstGeom prst="round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/>
              <a:t>Le CA Pro vend un TPE android et détecte un besoin d’encaissement à distance. Il vend le service JPEL Express intégrant l’application TPE.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D82A060-E8CD-453B-AF01-060305AC6577}"/>
              </a:ext>
            </a:extLst>
          </p:cNvPr>
          <p:cNvSpPr/>
          <p:nvPr/>
        </p:nvSpPr>
        <p:spPr>
          <a:xfrm>
            <a:off x="2612794" y="2682237"/>
            <a:ext cx="2061236" cy="2072639"/>
          </a:xfrm>
          <a:prstGeom prst="round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/>
              <a:t>Il saisit 2 bons de commande Myflow.</a:t>
            </a:r>
          </a:p>
          <a:p>
            <a:r>
              <a:rPr lang="fr-FR" sz="1200" b="1"/>
              <a:t>Le premier pour mettre en place le contrat JPEL express.</a:t>
            </a:r>
          </a:p>
          <a:p>
            <a:r>
              <a:rPr lang="fr-FR" sz="1200" b="1"/>
              <a:t>Le second pour :</a:t>
            </a:r>
          </a:p>
          <a:p>
            <a:pPr marL="171450" indent="-171450">
              <a:buFontTx/>
              <a:buChar char="-"/>
            </a:pPr>
            <a:r>
              <a:rPr lang="fr-FR" sz="1200" b="1"/>
              <a:t>Le TPE,</a:t>
            </a:r>
          </a:p>
          <a:p>
            <a:pPr marL="171450" indent="-171450">
              <a:buFontTx/>
              <a:buChar char="-"/>
            </a:pPr>
            <a:r>
              <a:rPr lang="fr-FR" sz="1200" b="1"/>
              <a:t>Les contrats monétiques (proxi et sans contact), </a:t>
            </a:r>
          </a:p>
          <a:p>
            <a:pPr marL="171450" indent="-171450">
              <a:buFontTx/>
              <a:buChar char="-"/>
            </a:pPr>
            <a:r>
              <a:rPr lang="fr-FR" sz="1200" b="1"/>
              <a:t>le logiciel JPEL Express,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2562EDB-6EB1-4B6C-88EE-9956FB29A5EB}"/>
              </a:ext>
            </a:extLst>
          </p:cNvPr>
          <p:cNvSpPr/>
          <p:nvPr/>
        </p:nvSpPr>
        <p:spPr>
          <a:xfrm>
            <a:off x="5021216" y="3221580"/>
            <a:ext cx="2061235" cy="1054331"/>
          </a:xfrm>
          <a:prstGeom prst="round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/>
              <a:t>Les solutions Régionales  traitent les Myflow, transmettent les contrats au client et les valident une fois signés.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9F66ECB-B95F-4138-9FD3-24AD0121AD13}"/>
              </a:ext>
            </a:extLst>
          </p:cNvPr>
          <p:cNvSpPr/>
          <p:nvPr/>
        </p:nvSpPr>
        <p:spPr>
          <a:xfrm>
            <a:off x="9838058" y="3335223"/>
            <a:ext cx="2061235" cy="729510"/>
          </a:xfrm>
          <a:prstGeom prst="round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/>
              <a:t>Un mail est envoyé au client avec les identifiants à utiliser pour se connecter à son back office marchand.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8DB120C-A38F-48C2-B248-06E817D2F353}"/>
              </a:ext>
            </a:extLst>
          </p:cNvPr>
          <p:cNvSpPr/>
          <p:nvPr/>
        </p:nvSpPr>
        <p:spPr>
          <a:xfrm>
            <a:off x="7429637" y="3345236"/>
            <a:ext cx="2061235" cy="729510"/>
          </a:xfrm>
          <a:prstGeom prst="round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/>
              <a:t>Le service installation TPE appelle le client et livre celui-ci (l’application est pré-installée)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B3B873B-3543-4A6E-AA83-675E570DF1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944" b="89352" l="27266" r="71133">
                        <a14:foregroundMark x1="59219" y1="43796" x2="39531" y2="72407"/>
                        <a14:foregroundMark x1="60391" y1="47315" x2="38516" y2="74815"/>
                        <a14:foregroundMark x1="65703" y1="50093" x2="64688" y2="60648"/>
                        <a14:foregroundMark x1="68516" y1="45000" x2="68516" y2="59074"/>
                        <a14:foregroundMark x1="69648" y1="52407" x2="33672" y2="61019"/>
                        <a14:foregroundMark x1="33672" y1="61019" x2="41836" y2="83426"/>
                        <a14:foregroundMark x1="41523" y1="55926" x2="37539" y2="82222"/>
                        <a14:foregroundMark x1="35039" y1="85370" x2="31719" y2="72870"/>
                        <a14:foregroundMark x1="31914" y1="75185" x2="30234" y2="66574"/>
                        <a14:foregroundMark x1="29414" y1="65370" x2="28242" y2="70093"/>
                        <a14:foregroundMark x1="29922" y1="75185" x2="31250" y2="79537"/>
                        <a14:foregroundMark x1="35859" y1="89352" x2="32227" y2="79537"/>
                        <a14:foregroundMark x1="28750" y1="73241" x2="28242" y2="70463"/>
                        <a14:foregroundMark x1="31719" y1="60648" x2="55430" y2="33241"/>
                        <a14:foregroundMark x1="61563" y1="34722" x2="64844" y2="40278"/>
                        <a14:foregroundMark x1="71133" y1="55185" x2="70469" y2="47315"/>
                        <a14:foregroundMark x1="67500" y1="41481" x2="55234" y2="32037"/>
                        <a14:foregroundMark x1="65352" y1="35556" x2="65352" y2="33981"/>
                        <a14:foregroundMark x1="59727" y1="31667" x2="59727" y2="31667"/>
                        <a14:foregroundMark x1="58711" y1="30463" x2="59375" y2="29630"/>
                        <a14:foregroundMark x1="67852" y1="38333" x2="64688" y2="34352"/>
                        <a14:foregroundMark x1="69648" y1="39444" x2="66992" y2="35556"/>
                        <a14:foregroundMark x1="67344" y1="36296" x2="61055" y2="30093"/>
                        <a14:foregroundMark x1="56250" y1="31667" x2="59375" y2="28889"/>
                        <a14:foregroundMark x1="61211" y1="28889" x2="62695" y2="31204"/>
                        <a14:foregroundMark x1="66523" y1="33981" x2="68164" y2="36759"/>
                        <a14:foregroundMark x1="67852" y1="35185" x2="63711" y2="31667"/>
                        <a14:foregroundMark x1="64688" y1="31667" x2="62852" y2="29259"/>
                        <a14:foregroundMark x1="68672" y1="36296" x2="68672" y2="34352"/>
                        <a14:foregroundMark x1="59375" y1="29259" x2="56563" y2="31667"/>
                        <a14:foregroundMark x1="51953" y1="36296" x2="45000" y2="45000"/>
                        <a14:foregroundMark x1="41016" y1="46574" x2="38047" y2="52037"/>
                        <a14:foregroundMark x1="45156" y1="43056" x2="49805" y2="37870"/>
                        <a14:foregroundMark x1="52617" y1="35556" x2="56758" y2="31667"/>
                        <a14:foregroundMark x1="56563" y1="30093" x2="54258" y2="32407"/>
                        <a14:foregroundMark x1="59062" y1="28519" x2="54766" y2="30093"/>
                        <a14:foregroundMark x1="34063" y1="55556" x2="29414" y2="65370"/>
                        <a14:foregroundMark x1="27773" y1="65000" x2="30742" y2="61481"/>
                        <a14:foregroundMark x1="27422" y1="71296" x2="27422" y2="70093"/>
                        <a14:foregroundMark x1="27266" y1="70926" x2="27578" y2="71296"/>
                        <a14:foregroundMark x1="32227" y1="57963" x2="30898" y2="59907"/>
                        <a14:foregroundMark x1="30078" y1="59907" x2="30078" y2="59907"/>
                        <a14:foregroundMark x1="33242" y1="64630" x2="35703" y2="71296"/>
                        <a14:foregroundMark x1="51445" y1="34722" x2="51445" y2="34722"/>
                        <a14:foregroundMark x1="53086" y1="32037" x2="53086" y2="32037"/>
                        <a14:foregroundMark x1="56758" y1="28519" x2="56758" y2="28519"/>
                        <a14:foregroundMark x1="60234" y1="27685" x2="60234" y2="27685"/>
                        <a14:foregroundMark x1="58398" y1="27315" x2="58398" y2="27315"/>
                        <a14:foregroundMark x1="57578" y1="26944" x2="57578" y2="26944"/>
                        <a14:foregroundMark x1="54102" y1="30463" x2="54102" y2="30463"/>
                        <a14:foregroundMark x1="53438" y1="30463" x2="53438" y2="30463"/>
                        <a14:foregroundMark x1="51758" y1="45000" x2="41016" y2="62593"/>
                        <a14:foregroundMark x1="45664" y1="48519" x2="45664" y2="48519"/>
                        <a14:foregroundMark x1="46797" y1="47685" x2="44141" y2="50463"/>
                        <a14:foregroundMark x1="50117" y1="46574" x2="44648" y2="55556"/>
                        <a14:foregroundMark x1="53086" y1="49259" x2="47969" y2="55926"/>
                        <a14:foregroundMark x1="53945" y1="52037" x2="49453" y2="56759"/>
                        <a14:foregroundMark x1="51758" y1="50093" x2="48789" y2="55556"/>
                        <a14:foregroundMark x1="38672" y1="66944" x2="36055" y2="67315"/>
                        <a14:foregroundMark x1="45664" y1="46111" x2="40352" y2="54352"/>
                        <a14:foregroundMark x1="38359" y1="56759" x2="38359" y2="56759"/>
                        <a14:foregroundMark x1="38203" y1="55185" x2="38203" y2="55185"/>
                        <a14:foregroundMark x1="38516" y1="54815" x2="40195" y2="55926"/>
                        <a14:foregroundMark x1="43477" y1="52407" x2="43984" y2="50833"/>
                        <a14:foregroundMark x1="45313" y1="54815" x2="47305" y2="54815"/>
                        <a14:foregroundMark x1="42656" y1="57130" x2="43164" y2="55556"/>
                        <a14:foregroundMark x1="49453" y1="50833" x2="50781" y2="49722"/>
                        <a14:foregroundMark x1="46641" y1="46574" x2="47305" y2="45000"/>
                        <a14:foregroundMark x1="47617" y1="52778" x2="48945" y2="50833"/>
                        <a14:foregroundMark x1="52930" y1="53241" x2="54414" y2="53241"/>
                        <a14:foregroundMark x1="47969" y1="48148" x2="47969" y2="45370"/>
                      </a14:backgroundRemoval>
                    </a14:imgEffect>
                  </a14:imgLayer>
                </a14:imgProps>
              </a:ext>
            </a:extLst>
          </a:blip>
          <a:srcRect l="24801" t="24064" r="26375" b="7067"/>
          <a:stretch/>
        </p:blipFill>
        <p:spPr>
          <a:xfrm>
            <a:off x="6598984" y="1615599"/>
            <a:ext cx="1444945" cy="85983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AA89E594-87F1-4DF5-806A-06B30FEB7E9A}"/>
              </a:ext>
            </a:extLst>
          </p:cNvPr>
          <p:cNvSpPr txBox="1"/>
          <p:nvPr/>
        </p:nvSpPr>
        <p:spPr>
          <a:xfrm>
            <a:off x="6531069" y="1058154"/>
            <a:ext cx="1794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>
                <a:solidFill>
                  <a:srgbClr val="FFC000"/>
                </a:solidFill>
              </a:rPr>
              <a:t>NOUVEAU : </a:t>
            </a:r>
          </a:p>
          <a:p>
            <a:pPr algn="ctr"/>
            <a:r>
              <a:rPr lang="fr-FR" sz="1200" b="1"/>
              <a:t>TPE Android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A247EE7-1C3B-4527-BE0A-D2B6023D4A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370" b="56667" l="17109" r="26758">
                        <a14:foregroundMark x1="17148" y1="39444" x2="17305" y2="50556"/>
                        <a14:foregroundMark x1="20313" y1="35370" x2="23672" y2="36389"/>
                        <a14:foregroundMark x1="24258" y1="38426" x2="21758" y2="44815"/>
                        <a14:foregroundMark x1="21758" y1="44815" x2="21055" y2="52130"/>
                        <a14:foregroundMark x1="21055" y1="52130" x2="20078" y2="52685"/>
                        <a14:foregroundMark x1="23555" y1="38333" x2="20781" y2="47593"/>
                        <a14:foregroundMark x1="22031" y1="42593" x2="19844" y2="47037"/>
                        <a14:foregroundMark x1="19844" y1="47037" x2="19844" y2="47685"/>
                        <a14:foregroundMark x1="21875" y1="41759" x2="21914" y2="41759"/>
                        <a14:foregroundMark x1="23008" y1="43426" x2="22773" y2="46204"/>
                        <a14:foregroundMark x1="22305" y1="47593" x2="22578" y2="47037"/>
                        <a14:foregroundMark x1="22617" y1="49167" x2="22617" y2="49167"/>
                        <a14:foregroundMark x1="23047" y1="48981" x2="21641" y2="48704"/>
                        <a14:foregroundMark x1="23867" y1="53148" x2="19609" y2="52963"/>
                        <a14:foregroundMark x1="24531" y1="52315" x2="23750" y2="53796"/>
                        <a14:foregroundMark x1="19766" y1="52037" x2="19648" y2="54907"/>
                        <a14:foregroundMark x1="20313" y1="56667" x2="19414" y2="56574"/>
                      </a14:backgroundRemoval>
                    </a14:imgEffect>
                  </a14:imgLayer>
                </a14:imgProps>
              </a:ext>
            </a:extLst>
          </a:blip>
          <a:srcRect l="16138" t="33200" r="72050" b="40667"/>
          <a:stretch/>
        </p:blipFill>
        <p:spPr>
          <a:xfrm>
            <a:off x="10146710" y="1746064"/>
            <a:ext cx="646107" cy="603033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62E23781-8881-4CA4-A1B2-4FE08E37BD80}"/>
              </a:ext>
            </a:extLst>
          </p:cNvPr>
          <p:cNvGrpSpPr/>
          <p:nvPr/>
        </p:nvGrpSpPr>
        <p:grpSpPr>
          <a:xfrm>
            <a:off x="8833025" y="1706906"/>
            <a:ext cx="760068" cy="613701"/>
            <a:chOff x="7263308" y="854050"/>
            <a:chExt cx="814295" cy="676238"/>
          </a:xfrm>
        </p:grpSpPr>
        <p:pic>
          <p:nvPicPr>
            <p:cNvPr id="24" name="Picture 6" descr="Moniteur D Ordinateur : images, photos et images vectorielles de stock |  Shutterstock">
              <a:extLst>
                <a:ext uri="{FF2B5EF4-FFF2-40B4-BE49-F238E27FC236}">
                  <a16:creationId xmlns:a16="http://schemas.microsoft.com/office/drawing/2014/main" id="{94D77E02-D7DD-4C9B-891A-29674E62DFC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5000" b="77857" l="15563" r="86093">
                          <a14:foregroundMark x1="29139" y1="22500" x2="60927" y2="45714"/>
                          <a14:foregroundMark x1="66556" y1="63929" x2="43709" y2="63929"/>
                          <a14:foregroundMark x1="28808" y1="65714" x2="19868" y2="65000"/>
                          <a14:foregroundMark x1="26821" y1="46429" x2="52649" y2="30357"/>
                          <a14:foregroundMark x1="36093" y1="38929" x2="83444" y2="36071"/>
                          <a14:foregroundMark x1="45033" y1="64643" x2="34106" y2="65000"/>
                          <a14:foregroundMark x1="19868" y1="66429" x2="15563" y2="64643"/>
                          <a14:foregroundMark x1="72185" y1="67500" x2="86093" y2="64286"/>
                          <a14:foregroundMark x1="50662" y1="75000" x2="46026" y2="74643"/>
                          <a14:foregroundMark x1="53311" y1="75000" x2="53311" y2="72143"/>
                          <a14:foregroundMark x1="56623" y1="75357" x2="52318" y2="69286"/>
                          <a14:foregroundMark x1="56291" y1="78214" x2="56291" y2="78214"/>
                          <a14:foregroundMark x1="59603" y1="78214" x2="59603" y2="78214"/>
                          <a14:foregroundMark x1="54636" y1="74643" x2="54636" y2="74643"/>
                          <a14:foregroundMark x1="50993" y1="74643" x2="48675" y2="73214"/>
                          <a14:foregroundMark x1="45364" y1="73214" x2="45364" y2="73214"/>
                          <a14:foregroundMark x1="45364" y1="71429" x2="45364" y2="71429"/>
                          <a14:foregroundMark x1="43709" y1="76786" x2="43709" y2="76786"/>
                          <a14:foregroundMark x1="46358" y1="77500" x2="50000" y2="77500"/>
                          <a14:foregroundMark x1="45695" y1="72500" x2="47020" y2="70000"/>
                          <a14:foregroundMark x1="29139" y1="60714" x2="29139" y2="60714"/>
                          <a14:foregroundMark x1="29139" y1="61429" x2="53974" y2="61429"/>
                          <a14:foregroundMark x1="47020" y1="61071" x2="74503" y2="61429"/>
                          <a14:foregroundMark x1="76159" y1="62143" x2="78477" y2="62143"/>
                          <a14:foregroundMark x1="79470" y1="62143" x2="80464" y2="52857"/>
                          <a14:foregroundMark x1="82781" y1="61071" x2="84106" y2="53214"/>
                          <a14:foregroundMark x1="83444" y1="60714" x2="23179" y2="15000"/>
                          <a14:foregroundMark x1="23179" y1="15000" x2="31126" y2="60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37" t="11108" r="10452" b="17047"/>
            <a:stretch/>
          </p:blipFill>
          <p:spPr bwMode="auto">
            <a:xfrm>
              <a:off x="7263308" y="854050"/>
              <a:ext cx="814295" cy="676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9EB20333-F99D-4EB0-96C7-28FFBAB635DF}"/>
                </a:ext>
              </a:extLst>
            </p:cNvPr>
            <p:cNvSpPr txBox="1"/>
            <p:nvPr/>
          </p:nvSpPr>
          <p:spPr>
            <a:xfrm>
              <a:off x="7382123" y="968069"/>
              <a:ext cx="512120" cy="259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33"/>
                <a:t>www.</a:t>
              </a:r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A8A0A06D-FFE3-4DFC-8FBB-CB6EBF26509E}"/>
              </a:ext>
            </a:extLst>
          </p:cNvPr>
          <p:cNvSpPr txBox="1"/>
          <p:nvPr/>
        </p:nvSpPr>
        <p:spPr>
          <a:xfrm>
            <a:off x="8508317" y="1378810"/>
            <a:ext cx="1403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/>
              <a:t>Back-Office Web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96F63D3-C7BA-410F-9937-495A318AB8F3}"/>
              </a:ext>
            </a:extLst>
          </p:cNvPr>
          <p:cNvSpPr txBox="1"/>
          <p:nvPr/>
        </p:nvSpPr>
        <p:spPr>
          <a:xfrm>
            <a:off x="9869116" y="1258867"/>
            <a:ext cx="1663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>
                <a:solidFill>
                  <a:srgbClr val="FFC000"/>
                </a:solidFill>
              </a:rPr>
              <a:t>NOUVEAU : </a:t>
            </a:r>
          </a:p>
          <a:p>
            <a:pPr algn="ctr"/>
            <a:r>
              <a:rPr lang="fr-FR" sz="1200" b="1"/>
              <a:t>Appli IOS &amp; Android</a:t>
            </a:r>
          </a:p>
        </p:txBody>
      </p:sp>
      <p:pic>
        <p:nvPicPr>
          <p:cNvPr id="38" name="Picture 16" descr="Android - iOS : le patron de l'Arcep appelle à agir contre le duopole des  OS mobiles">
            <a:extLst>
              <a:ext uri="{FF2B5EF4-FFF2-40B4-BE49-F238E27FC236}">
                <a16:creationId xmlns:a16="http://schemas.microsoft.com/office/drawing/2014/main" id="{A6A984E9-B0A1-42B0-9AC1-614D97E9C8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9333" b="81037" l="58667" r="79250">
                        <a14:foregroundMark x1="78750" y1="44593" x2="78750" y2="44593"/>
                        <a14:foregroundMark x1="79333" y1="66667" x2="79333" y2="66667"/>
                        <a14:foregroundMark x1="58667" y1="53778" x2="58667" y2="53778"/>
                        <a14:foregroundMark x1="71750" y1="34222" x2="71750" y2="34222"/>
                        <a14:foregroundMark x1="72333" y1="29333" x2="72333" y2="2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881" t="28492" r="19419" b="12520"/>
          <a:stretch/>
        </p:blipFill>
        <p:spPr bwMode="auto">
          <a:xfrm>
            <a:off x="10795343" y="1738920"/>
            <a:ext cx="247569" cy="34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6" descr="Android - iOS : le patron de l'Arcep appelle à agir contre le duopole des  OS mobiles">
            <a:extLst>
              <a:ext uri="{FF2B5EF4-FFF2-40B4-BE49-F238E27FC236}">
                <a16:creationId xmlns:a16="http://schemas.microsoft.com/office/drawing/2014/main" id="{1EC2875F-239B-4244-964C-54891763B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4000" b="82222" l="16750" r="40500">
                        <a14:foregroundMark x1="30000" y1="38667" x2="30000" y2="33778"/>
                        <a14:foregroundMark x1="39667" y1="56593" x2="39667" y2="56593"/>
                        <a14:foregroundMark x1="16750" y1="53926" x2="16750" y2="53926"/>
                        <a14:foregroundMark x1="39667" y1="57333" x2="39667" y2="53926"/>
                        <a14:foregroundMark x1="32333" y1="80148" x2="32333" y2="79407"/>
                        <a14:foregroundMark x1="25333" y1="80889" x2="25333" y2="80889"/>
                        <a14:foregroundMark x1="40500" y1="53926" x2="40500" y2="57333"/>
                        <a14:foregroundMark x1="31500" y1="81481" x2="31500" y2="81481"/>
                        <a14:foregroundMark x1="25667" y1="82222" x2="25667" y2="8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21" t="17411" r="57338" b="15174"/>
          <a:stretch/>
        </p:blipFill>
        <p:spPr bwMode="auto">
          <a:xfrm>
            <a:off x="10802925" y="2062373"/>
            <a:ext cx="232403" cy="30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riangle isocèle 25">
            <a:extLst>
              <a:ext uri="{FF2B5EF4-FFF2-40B4-BE49-F238E27FC236}">
                <a16:creationId xmlns:a16="http://schemas.microsoft.com/office/drawing/2014/main" id="{1DFC9F96-5F75-4AE4-AF4A-81199EF8303F}"/>
              </a:ext>
            </a:extLst>
          </p:cNvPr>
          <p:cNvSpPr/>
          <p:nvPr/>
        </p:nvSpPr>
        <p:spPr>
          <a:xfrm rot="5400000">
            <a:off x="2179974" y="3606522"/>
            <a:ext cx="518453" cy="20693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43D96862-A353-474F-9371-AB315AE0EC1C}"/>
              </a:ext>
            </a:extLst>
          </p:cNvPr>
          <p:cNvSpPr/>
          <p:nvPr/>
        </p:nvSpPr>
        <p:spPr>
          <a:xfrm rot="5400000">
            <a:off x="4588396" y="3606523"/>
            <a:ext cx="518453" cy="20693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:a16="http://schemas.microsoft.com/office/drawing/2014/main" id="{DAAC429C-86EC-442A-B8CC-B703288F03E2}"/>
              </a:ext>
            </a:extLst>
          </p:cNvPr>
          <p:cNvSpPr/>
          <p:nvPr/>
        </p:nvSpPr>
        <p:spPr>
          <a:xfrm rot="5400000">
            <a:off x="7000524" y="3608929"/>
            <a:ext cx="518453" cy="20693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36731D1B-0C1D-409B-91D6-576A29A4C8A4}"/>
              </a:ext>
            </a:extLst>
          </p:cNvPr>
          <p:cNvSpPr/>
          <p:nvPr/>
        </p:nvSpPr>
        <p:spPr>
          <a:xfrm rot="5400000">
            <a:off x="9423448" y="3606523"/>
            <a:ext cx="518453" cy="20693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E17E27B-C312-412E-BFAA-4389DF7E2163}"/>
              </a:ext>
            </a:extLst>
          </p:cNvPr>
          <p:cNvSpPr txBox="1"/>
          <p:nvPr/>
        </p:nvSpPr>
        <p:spPr>
          <a:xfrm>
            <a:off x="7321456" y="5129340"/>
            <a:ext cx="3439724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</a:rPr>
              <a:t>Process détaillés : </a:t>
            </a:r>
            <a:r>
              <a:rPr lang="fr-FR" dirty="0">
                <a:latin typeface="Arial Black" panose="020B0A04020102020204" pitchFamily="34" charset="0"/>
                <a:cs typeface="Arial" panose="020B0604020202020204" pitchFamily="34" charset="0"/>
                <a:hlinkClick r:id="rId13"/>
              </a:rPr>
              <a:t>clic ici</a:t>
            </a:r>
            <a:endParaRPr lang="fr-FR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434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3230634" y="458636"/>
            <a:ext cx="8300114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fr-FR" sz="20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  <a:sym typeface="Montserrat ExtraBold"/>
              </a:rPr>
              <a:t>PARticularite</a:t>
            </a: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  <a:sym typeface="Montserrat ExtraBold"/>
              </a:rPr>
              <a:t> </a:t>
            </a:r>
            <a:r>
              <a:rPr kumimoji="0" lang="fr-FR" sz="20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  <a:ea typeface="+mj-ea"/>
                <a:cs typeface="+mj-cs"/>
                <a:sym typeface="Montserrat ExtraBold"/>
              </a:rPr>
              <a:t>lclf</a:t>
            </a:r>
            <a:endParaRPr kumimoji="0" lang="fr-FR" sz="20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j-ea"/>
              <a:cs typeface="+mj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1391F7A-9A63-4416-A95C-012EAC3270C4}"/>
              </a:ext>
            </a:extLst>
          </p:cNvPr>
          <p:cNvSpPr txBox="1"/>
          <p:nvPr/>
        </p:nvSpPr>
        <p:spPr>
          <a:xfrm>
            <a:off x="538703" y="1620592"/>
            <a:ext cx="6558783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dirty="0">
                <a:solidFill>
                  <a:srgbClr val="571E7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Contrôle CA du client :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571E74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Si le CA prévisionnel sur le contrat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Jepaieenligne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EXPRESS </a:t>
            </a:r>
            <a:r>
              <a:rPr lang="fr-FR" sz="1400" b="1" dirty="0">
                <a:solidFill>
                  <a:srgbClr val="571E7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&gt; 1M d’€/an</a:t>
            </a:r>
            <a:endParaRPr kumimoji="0" lang="fr-FR" sz="1400" b="0" i="0" u="none" strike="dblStrike" kern="1200" cap="none" spc="0" normalizeH="0" noProof="0" dirty="0">
              <a:ln>
                <a:noFill/>
              </a:ln>
              <a:solidFill>
                <a:srgbClr val="571E74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71E74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Wingdings" panose="05000000000000000000" pitchFamily="2" charset="2"/>
              </a:rPr>
              <a:t>Le contrat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Wingdings" panose="05000000000000000000" pitchFamily="2" charset="2"/>
              </a:rPr>
              <a:t>Jepaie</a:t>
            </a: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Wingdings" panose="05000000000000000000" pitchFamily="2" charset="2"/>
              </a:rPr>
              <a:t>enligne EXPRESS peut être créé pour le commerçant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71E74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Wingdings" panose="05000000000000000000" pitchFamily="2" charset="2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Wingdings" panose="05000000000000000000" pitchFamily="2" charset="2"/>
              </a:rPr>
              <a:t>Parallèlement et afin d’assurer une maitrise de risque efficace, un mail d’information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doit être transmis à l’équipe </a:t>
            </a:r>
            <a:r>
              <a:rPr kumimoji="0" lang="fr-FR" sz="1400" b="1" i="1" u="none" strike="noStrike" kern="1200" cap="none" spc="0" normalizeH="0" baseline="0" noProof="0" dirty="0" err="1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Fraud</a:t>
            </a: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Management </a:t>
            </a:r>
            <a:r>
              <a:rPr kumimoji="0" lang="fr-FR" sz="1400" b="1" i="1" u="none" strike="noStrike" kern="1200" cap="none" spc="0" normalizeH="0" baseline="0" noProof="0" dirty="0" err="1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Merchants</a:t>
            </a: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à l’adresse </a:t>
            </a:r>
            <a:b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fr-FR" sz="1400" b="1" i="0" dirty="0">
                <a:solidFill>
                  <a:srgbClr val="242424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np-lclf-commercants@natixis.com</a:t>
            </a:r>
            <a:r>
              <a:rPr lang="fr-FR" sz="1400" b="1" i="0" dirty="0">
                <a:solidFill>
                  <a:srgbClr val="242424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fr-FR" sz="1400" b="0" i="0" dirty="0">
                <a:solidFill>
                  <a:srgbClr val="242424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</a:t>
            </a: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n précisant : </a:t>
            </a:r>
          </a:p>
          <a:p>
            <a:pPr algn="ctr" defTabSz="914377">
              <a:defRPr/>
            </a:pPr>
            <a:endParaRPr lang="fr-FR" sz="1400" dirty="0">
              <a:solidFill>
                <a:srgbClr val="571E74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Le numéro de contrat,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Le SIRET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Le MCC et/ou le code APE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Le Chiffre d’affaire prévisionnel, 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L’URL du commerçant </a:t>
            </a:r>
            <a:r>
              <a:rPr lang="fr-FR" sz="1400" i="1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(si présence d’un site internet)</a:t>
            </a:r>
            <a:endParaRPr kumimoji="0" lang="fr-FR" sz="1400" u="none" strike="noStrike" kern="1200" cap="none" spc="0" normalizeH="0" baseline="0" noProof="0" dirty="0">
              <a:ln>
                <a:noFill/>
              </a:ln>
              <a:solidFill>
                <a:srgbClr val="242424"/>
              </a:solidFill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71E74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ctr" defTabSz="914377"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Cette action doit être réalisée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71E7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l’ouverture de chaque contrat répondant aux critères ci-dessus</a:t>
            </a: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.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dirty="0">
                <a:solidFill>
                  <a:srgbClr val="571E7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Les modalités de mise en œuvre de ce process sont laissées à la discrétion des Caisses d’Epargne selon leur organisation interne.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71E74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C329E31-800B-4569-8AAC-AED89E189EA6}"/>
              </a:ext>
            </a:extLst>
          </p:cNvPr>
          <p:cNvSpPr/>
          <p:nvPr/>
        </p:nvSpPr>
        <p:spPr>
          <a:xfrm>
            <a:off x="408075" y="1232156"/>
            <a:ext cx="6820040" cy="5005083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Roboto Light"/>
              <a:ea typeface="+mn-ea"/>
              <a:cs typeface="+mn-cs"/>
              <a:sym typeface="Arial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5D6A2DB-8D3C-4559-BCE2-DD3600ED7F4B}"/>
              </a:ext>
            </a:extLst>
          </p:cNvPr>
          <p:cNvSpPr txBox="1"/>
          <p:nvPr/>
        </p:nvSpPr>
        <p:spPr>
          <a:xfrm>
            <a:off x="720237" y="1189276"/>
            <a:ext cx="6153460" cy="3181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KYC</a:t>
            </a:r>
          </a:p>
        </p:txBody>
      </p:sp>
      <p:pic>
        <p:nvPicPr>
          <p:cNvPr id="36" name="Picture 4" descr="Qu'est-ce qu'un KYC et pourquoi est-ce important ? - Finance de Demain  Consulting">
            <a:extLst>
              <a:ext uri="{FF2B5EF4-FFF2-40B4-BE49-F238E27FC236}">
                <a16:creationId xmlns:a16="http://schemas.microsoft.com/office/drawing/2014/main" id="{B5908B8D-DC4D-4413-8A60-27FB9F856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037" y="2276139"/>
            <a:ext cx="4085889" cy="272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555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261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746924" y="3522836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9846" y="1417066"/>
            <a:ext cx="55529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>
                <a:latin typeface="Calibri" panose="020F0502020204030204" pitchFamily="34" charset="0"/>
                <a:cs typeface="Calibri" panose="020F0502020204030204" pitchFamily="34" charset="0"/>
              </a:rPr>
              <a:t>Retrouvez la documentation et les liens concernant </a:t>
            </a:r>
            <a:r>
              <a:rPr lang="fr-FR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8741" y="1939993"/>
            <a:ext cx="1027276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présentation complète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les process de souscription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fiche de recueil d’informations JPEL Express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fiche produit client: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note d’information : clic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ici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algn="just">
              <a:spcAft>
                <a:spcPts val="75"/>
              </a:spcAft>
              <a:buClr>
                <a:srgbClr val="C00000"/>
              </a:buClr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>
                <a:latin typeface="Montserrat Black" panose="00000A00000000000000" pitchFamily="2" charset="0"/>
              </a:rPr>
              <a:t>Documentation</a:t>
            </a:r>
            <a:endParaRPr lang="fr-FR" sz="200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2A5896-128B-4418-AF2F-8B5C59ABE9BB}"/>
              </a:ext>
            </a:extLst>
          </p:cNvPr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S36 2022</a:t>
            </a:r>
          </a:p>
        </p:txBody>
      </p:sp>
    </p:spTree>
    <p:extLst>
      <p:ext uri="{BB962C8B-B14F-4D97-AF65-F5344CB8AC3E}">
        <p14:creationId xmlns:p14="http://schemas.microsoft.com/office/powerpoint/2010/main" val="3096812409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3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1" ma:contentTypeDescription="Create a new document." ma:contentTypeScope="" ma:versionID="1fdd38cdd583d584efeaf7caf4c9dd5d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5b3e72cbce3e94d8abe10038ead05920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925DB7-CCE4-48F1-BF80-9981159D6B98}">
  <ds:schemaRefs>
    <ds:schemaRef ds:uri="http://schemas.microsoft.com/office/2006/metadata/properties"/>
    <ds:schemaRef ds:uri="http://purl.org/dc/terms/"/>
    <ds:schemaRef ds:uri="df2096ab-7d57-4ad3-817e-19c322fe23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a6eaa20e-8785-4f6a-ad54-680d61602c4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313E0C6-F400-4833-9C17-8357730C8C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18769</TotalTime>
  <Words>1918</Words>
  <Application>Microsoft Office PowerPoint</Application>
  <PresentationFormat>Grand écran</PresentationFormat>
  <Paragraphs>244</Paragraphs>
  <Slides>15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15</vt:i4>
      </vt:variant>
    </vt:vector>
  </HeadingPairs>
  <TitlesOfParts>
    <vt:vector size="39" baseType="lpstr">
      <vt:lpstr>Aharoni</vt:lpstr>
      <vt:lpstr>Arial</vt:lpstr>
      <vt:lpstr>Arial Black</vt:lpstr>
      <vt:lpstr>Arial Narrow</vt:lpstr>
      <vt:lpstr>Bodoni MT Black</vt:lpstr>
      <vt:lpstr>Calibri</vt:lpstr>
      <vt:lpstr>Montserrat</vt:lpstr>
      <vt:lpstr>Montserrat Black</vt:lpstr>
      <vt:lpstr>Montserrat SemiBold</vt:lpstr>
      <vt:lpstr>Roboto</vt:lpstr>
      <vt:lpstr>Roboto Light</vt:lpstr>
      <vt:lpstr>Segoe Print</vt:lpstr>
      <vt:lpstr>Wingdings</vt:lpstr>
      <vt:lpstr>Wingdings 2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Caisse d'Epargne</vt:lpstr>
      <vt:lpstr>Présentation PowerPoint</vt:lpstr>
      <vt:lpstr>sommaire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ZINCK Yves [CEGEE]</cp:lastModifiedBy>
  <cp:revision>710</cp:revision>
  <cp:lastPrinted>2020-01-23T16:40:35Z</cp:lastPrinted>
  <dcterms:created xsi:type="dcterms:W3CDTF">2016-06-03T08:10:53Z</dcterms:created>
  <dcterms:modified xsi:type="dcterms:W3CDTF">2022-09-12T06:24:00Z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2020-11-16T06:58:12.7732160Z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