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Lst>
  <p:notesMasterIdLst>
    <p:notesMasterId r:id="rId21"/>
  </p:notesMasterIdLst>
  <p:handoutMasterIdLst>
    <p:handoutMasterId r:id="rId22"/>
  </p:handoutMasterIdLst>
  <p:sldIdLst>
    <p:sldId id="286" r:id="rId5"/>
    <p:sldId id="289" r:id="rId6"/>
    <p:sldId id="457" r:id="rId7"/>
    <p:sldId id="428" r:id="rId8"/>
    <p:sldId id="429" r:id="rId9"/>
    <p:sldId id="2134804993" r:id="rId10"/>
    <p:sldId id="2134804994" r:id="rId11"/>
    <p:sldId id="2134804996" r:id="rId12"/>
    <p:sldId id="2134804997" r:id="rId13"/>
    <p:sldId id="2134805003" r:id="rId14"/>
    <p:sldId id="2134804998" r:id="rId15"/>
    <p:sldId id="2134805000" r:id="rId16"/>
    <p:sldId id="2134804995" r:id="rId17"/>
    <p:sldId id="2134805001" r:id="rId18"/>
    <p:sldId id="2134805002" r:id="rId19"/>
    <p:sldId id="417" r:id="rId20"/>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3" userDrawn="1">
          <p15:clr>
            <a:srgbClr val="A4A3A4"/>
          </p15:clr>
        </p15:guide>
        <p15:guide id="2" orient="horz" pos="4005" userDrawn="1">
          <p15:clr>
            <a:srgbClr val="A4A3A4"/>
          </p15:clr>
        </p15:guide>
        <p15:guide id="3" orient="horz" pos="4319" userDrawn="1">
          <p15:clr>
            <a:srgbClr val="A4A3A4"/>
          </p15:clr>
        </p15:guide>
        <p15:guide id="4" orient="horz" pos="167" userDrawn="1">
          <p15:clr>
            <a:srgbClr val="A4A3A4"/>
          </p15:clr>
        </p15:guide>
        <p15:guide id="5" orient="horz" pos="853" userDrawn="1">
          <p15:clr>
            <a:srgbClr val="A4A3A4"/>
          </p15:clr>
        </p15:guide>
        <p15:guide id="6" pos="251" userDrawn="1">
          <p15:clr>
            <a:srgbClr val="A4A3A4"/>
          </p15:clr>
        </p15:guide>
        <p15:guide id="7" pos="7469" userDrawn="1">
          <p15:clr>
            <a:srgbClr val="A4A3A4"/>
          </p15:clr>
        </p15:guide>
        <p15:guide id="8" pos="643"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4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ves ZINCK" initials="YZ" lastIdx="1" clrIdx="0">
    <p:extLst>
      <p:ext uri="{19B8F6BF-5375-455C-9EA6-DF929625EA0E}">
        <p15:presenceInfo xmlns:p15="http://schemas.microsoft.com/office/powerpoint/2012/main" userId="Yves ZINC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E0E0"/>
    <a:srgbClr val="3E454A"/>
    <a:srgbClr val="5FA185"/>
    <a:srgbClr val="571D74"/>
    <a:srgbClr val="A950D2"/>
    <a:srgbClr val="581D41"/>
    <a:srgbClr val="BFBFBF"/>
    <a:srgbClr val="DE6225"/>
    <a:srgbClr val="F7DAAF"/>
    <a:srgbClr val="A79C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052B34-55B8-42A1-9ADB-9E558D0B3C58}" v="7" dt="2023-01-03T13:09:34.894"/>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809" autoAdjust="0"/>
    <p:restoredTop sz="94629" autoAdjust="0"/>
  </p:normalViewPr>
  <p:slideViewPr>
    <p:cSldViewPr snapToGrid="0">
      <p:cViewPr varScale="1">
        <p:scale>
          <a:sx n="110" d="100"/>
          <a:sy n="110" d="100"/>
        </p:scale>
        <p:origin x="300" y="102"/>
      </p:cViewPr>
      <p:guideLst>
        <p:guide orient="horz" pos="693"/>
        <p:guide orient="horz" pos="4005"/>
        <p:guide orient="horz" pos="4319"/>
        <p:guide orient="horz" pos="167"/>
        <p:guide orient="horz" pos="853"/>
        <p:guide pos="251"/>
        <p:guide pos="7469"/>
        <p:guide pos="643"/>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11/04/2023</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11/04/2023</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a:t>
            </a:fld>
            <a:endParaRPr lang="fr-FR"/>
          </a:p>
        </p:txBody>
      </p:sp>
    </p:spTree>
    <p:extLst>
      <p:ext uri="{BB962C8B-B14F-4D97-AF65-F5344CB8AC3E}">
        <p14:creationId xmlns:p14="http://schemas.microsoft.com/office/powerpoint/2010/main" val="927496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3</a:t>
            </a:fld>
            <a:endParaRPr lang="fr-FR"/>
          </a:p>
        </p:txBody>
      </p:sp>
    </p:spTree>
    <p:extLst>
      <p:ext uri="{BB962C8B-B14F-4D97-AF65-F5344CB8AC3E}">
        <p14:creationId xmlns:p14="http://schemas.microsoft.com/office/powerpoint/2010/main" val="2261587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4</a:t>
            </a:fld>
            <a:endParaRPr lang="fr-FR"/>
          </a:p>
        </p:txBody>
      </p:sp>
    </p:spTree>
    <p:extLst>
      <p:ext uri="{BB962C8B-B14F-4D97-AF65-F5344CB8AC3E}">
        <p14:creationId xmlns:p14="http://schemas.microsoft.com/office/powerpoint/2010/main" val="22997504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5</a:t>
            </a:fld>
            <a:endParaRPr lang="fr-FR"/>
          </a:p>
        </p:txBody>
      </p:sp>
    </p:spTree>
    <p:extLst>
      <p:ext uri="{BB962C8B-B14F-4D97-AF65-F5344CB8AC3E}">
        <p14:creationId xmlns:p14="http://schemas.microsoft.com/office/powerpoint/2010/main" val="2126970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6</a:t>
            </a:fld>
            <a:endParaRPr lang="fr-FR"/>
          </a:p>
        </p:txBody>
      </p:sp>
    </p:spTree>
    <p:extLst>
      <p:ext uri="{BB962C8B-B14F-4D97-AF65-F5344CB8AC3E}">
        <p14:creationId xmlns:p14="http://schemas.microsoft.com/office/powerpoint/2010/main" val="3482723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7</a:t>
            </a:fld>
            <a:endParaRPr lang="fr-FR"/>
          </a:p>
        </p:txBody>
      </p:sp>
    </p:spTree>
    <p:extLst>
      <p:ext uri="{BB962C8B-B14F-4D97-AF65-F5344CB8AC3E}">
        <p14:creationId xmlns:p14="http://schemas.microsoft.com/office/powerpoint/2010/main" val="11231757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8</a:t>
            </a:fld>
            <a:endParaRPr lang="fr-FR"/>
          </a:p>
        </p:txBody>
      </p:sp>
    </p:spTree>
    <p:extLst>
      <p:ext uri="{BB962C8B-B14F-4D97-AF65-F5344CB8AC3E}">
        <p14:creationId xmlns:p14="http://schemas.microsoft.com/office/powerpoint/2010/main" val="10493010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9</a:t>
            </a:fld>
            <a:endParaRPr lang="fr-FR"/>
          </a:p>
        </p:txBody>
      </p:sp>
    </p:spTree>
    <p:extLst>
      <p:ext uri="{BB962C8B-B14F-4D97-AF65-F5344CB8AC3E}">
        <p14:creationId xmlns:p14="http://schemas.microsoft.com/office/powerpoint/2010/main" val="24855597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10</a:t>
            </a:fld>
            <a:endParaRPr lang="fr-FR"/>
          </a:p>
        </p:txBody>
      </p:sp>
    </p:spTree>
    <p:extLst>
      <p:ext uri="{BB962C8B-B14F-4D97-AF65-F5344CB8AC3E}">
        <p14:creationId xmlns:p14="http://schemas.microsoft.com/office/powerpoint/2010/main" val="24531912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11</a:t>
            </a:fld>
            <a:endParaRPr lang="fr-FR"/>
          </a:p>
        </p:txBody>
      </p:sp>
    </p:spTree>
    <p:extLst>
      <p:ext uri="{BB962C8B-B14F-4D97-AF65-F5344CB8AC3E}">
        <p14:creationId xmlns:p14="http://schemas.microsoft.com/office/powerpoint/2010/main" val="2622642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12</a:t>
            </a:fld>
            <a:endParaRPr lang="fr-FR"/>
          </a:p>
        </p:txBody>
      </p:sp>
    </p:spTree>
    <p:extLst>
      <p:ext uri="{BB962C8B-B14F-4D97-AF65-F5344CB8AC3E}">
        <p14:creationId xmlns:p14="http://schemas.microsoft.com/office/powerpoint/2010/main" val="12547285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13</a:t>
            </a:fld>
            <a:endParaRPr lang="fr-FR"/>
          </a:p>
        </p:txBody>
      </p:sp>
    </p:spTree>
    <p:extLst>
      <p:ext uri="{BB962C8B-B14F-4D97-AF65-F5344CB8AC3E}">
        <p14:creationId xmlns:p14="http://schemas.microsoft.com/office/powerpoint/2010/main" val="20882356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14</a:t>
            </a:fld>
            <a:endParaRPr lang="fr-FR"/>
          </a:p>
        </p:txBody>
      </p:sp>
    </p:spTree>
    <p:extLst>
      <p:ext uri="{BB962C8B-B14F-4D97-AF65-F5344CB8AC3E}">
        <p14:creationId xmlns:p14="http://schemas.microsoft.com/office/powerpoint/2010/main" val="27886528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15</a:t>
            </a:fld>
            <a:endParaRPr lang="fr-FR"/>
          </a:p>
        </p:txBody>
      </p:sp>
    </p:spTree>
    <p:extLst>
      <p:ext uri="{BB962C8B-B14F-4D97-AF65-F5344CB8AC3E}">
        <p14:creationId xmlns:p14="http://schemas.microsoft.com/office/powerpoint/2010/main" val="7170526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16</a:t>
            </a:fld>
            <a:endParaRPr lang="fr-FR"/>
          </a:p>
        </p:txBody>
      </p:sp>
    </p:spTree>
    <p:extLst>
      <p:ext uri="{BB962C8B-B14F-4D97-AF65-F5344CB8AC3E}">
        <p14:creationId xmlns:p14="http://schemas.microsoft.com/office/powerpoint/2010/main" val="34458907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3" name="Image 12"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27640" y="6268551"/>
            <a:ext cx="280381" cy="306554"/>
          </a:xfrm>
          <a:prstGeom prst="rect">
            <a:avLst/>
          </a:prstGeom>
        </p:spPr>
      </p:pic>
      <p:pic>
        <p:nvPicPr>
          <p:cNvPr id="17" name="Imag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73725" y="6201437"/>
            <a:ext cx="1357807" cy="446240"/>
          </a:xfrm>
          <a:prstGeom prst="rect">
            <a:avLst/>
          </a:prstGeom>
        </p:spPr>
      </p:pic>
    </p:spTree>
    <p:extLst>
      <p:ext uri="{BB962C8B-B14F-4D97-AF65-F5344CB8AC3E}">
        <p14:creationId xmlns:p14="http://schemas.microsoft.com/office/powerpoint/2010/main" val="648505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4947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04407" y="6281674"/>
            <a:ext cx="2862915" cy="440108"/>
          </a:xfrm>
          <a:prstGeom prst="rect">
            <a:avLst/>
          </a:prstGeom>
          <a:solidFill>
            <a:schemeClr val="bg1"/>
          </a:solidFill>
          <a:ln>
            <a:noFill/>
          </a:ln>
          <a:effectLst/>
        </p:spPr>
      </p:pic>
      <p:sp>
        <p:nvSpPr>
          <p:cNvPr id="8" name="Rectangle 7">
            <a:extLst>
              <a:ext uri="{FF2B5EF4-FFF2-40B4-BE49-F238E27FC236}">
                <a16:creationId xmlns:a16="http://schemas.microsoft.com/office/drawing/2014/main" id="{7D161ADC-E883-4A5A-AAAA-586EBADB87E7}"/>
              </a:ext>
            </a:extLst>
          </p:cNvPr>
          <p:cNvSpPr/>
          <p:nvPr userDrawn="1"/>
        </p:nvSpPr>
        <p:spPr>
          <a:xfrm>
            <a:off x="4998452" y="6389363"/>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S48 2022</a:t>
            </a:r>
          </a:p>
        </p:txBody>
      </p:sp>
    </p:spTree>
    <p:extLst>
      <p:ext uri="{BB962C8B-B14F-4D97-AF65-F5344CB8AC3E}">
        <p14:creationId xmlns:p14="http://schemas.microsoft.com/office/powerpoint/2010/main" val="591308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04407" y="6281674"/>
            <a:ext cx="2862915" cy="440108"/>
          </a:xfrm>
          <a:prstGeom prst="rect">
            <a:avLst/>
          </a:prstGeom>
          <a:solidFill>
            <a:schemeClr val="bg1"/>
          </a:solidFill>
          <a:ln>
            <a:noFill/>
          </a:ln>
          <a:effectLst/>
        </p:spPr>
      </p:pic>
      <p:sp>
        <p:nvSpPr>
          <p:cNvPr id="10" name="Rectangle 9">
            <a:extLst>
              <a:ext uri="{FF2B5EF4-FFF2-40B4-BE49-F238E27FC236}">
                <a16:creationId xmlns:a16="http://schemas.microsoft.com/office/drawing/2014/main" id="{A3403B66-7739-496F-8AE4-A6694EC50320}"/>
              </a:ext>
            </a:extLst>
          </p:cNvPr>
          <p:cNvSpPr/>
          <p:nvPr userDrawn="1"/>
        </p:nvSpPr>
        <p:spPr>
          <a:xfrm>
            <a:off x="4998452" y="6389363"/>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S48 2022</a:t>
            </a:r>
          </a:p>
        </p:txBody>
      </p:sp>
    </p:spTree>
    <p:extLst>
      <p:ext uri="{BB962C8B-B14F-4D97-AF65-F5344CB8AC3E}">
        <p14:creationId xmlns:p14="http://schemas.microsoft.com/office/powerpoint/2010/main" val="3159417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pic>
        <p:nvPicPr>
          <p:cNvPr id="1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04407" y="6281674"/>
            <a:ext cx="2862915" cy="440108"/>
          </a:xfrm>
          <a:prstGeom prst="rect">
            <a:avLst/>
          </a:prstGeom>
          <a:solidFill>
            <a:schemeClr val="bg1"/>
          </a:solidFill>
          <a:ln>
            <a:noFill/>
          </a:ln>
          <a:effectLst/>
        </p:spPr>
      </p:pic>
      <p:sp>
        <p:nvSpPr>
          <p:cNvPr id="13" name="Rectangle 12">
            <a:extLst>
              <a:ext uri="{FF2B5EF4-FFF2-40B4-BE49-F238E27FC236}">
                <a16:creationId xmlns:a16="http://schemas.microsoft.com/office/drawing/2014/main" id="{C9D30220-0456-485A-9231-6D406891235B}"/>
              </a:ext>
            </a:extLst>
          </p:cNvPr>
          <p:cNvSpPr/>
          <p:nvPr userDrawn="1"/>
        </p:nvSpPr>
        <p:spPr>
          <a:xfrm>
            <a:off x="4998452" y="6389363"/>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S48 2022</a:t>
            </a:r>
          </a:p>
        </p:txBody>
      </p:sp>
    </p:spTree>
    <p:extLst>
      <p:ext uri="{BB962C8B-B14F-4D97-AF65-F5344CB8AC3E}">
        <p14:creationId xmlns:p14="http://schemas.microsoft.com/office/powerpoint/2010/main" val="4007982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04407" y="6281674"/>
            <a:ext cx="2862915" cy="440108"/>
          </a:xfrm>
          <a:prstGeom prst="rect">
            <a:avLst/>
          </a:prstGeom>
          <a:solidFill>
            <a:schemeClr val="bg1"/>
          </a:solidFill>
          <a:ln>
            <a:noFill/>
          </a:ln>
          <a:effectLst/>
        </p:spPr>
      </p:pic>
      <p:sp>
        <p:nvSpPr>
          <p:cNvPr id="13" name="Rectangle 12">
            <a:extLst>
              <a:ext uri="{FF2B5EF4-FFF2-40B4-BE49-F238E27FC236}">
                <a16:creationId xmlns:a16="http://schemas.microsoft.com/office/drawing/2014/main" id="{0FE4E301-44F8-4083-9395-E34D25ABA50F}"/>
              </a:ext>
            </a:extLst>
          </p:cNvPr>
          <p:cNvSpPr/>
          <p:nvPr userDrawn="1"/>
        </p:nvSpPr>
        <p:spPr>
          <a:xfrm>
            <a:off x="4998452" y="6389363"/>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S48 2022</a:t>
            </a:r>
          </a:p>
        </p:txBody>
      </p:sp>
    </p:spTree>
    <p:extLst>
      <p:ext uri="{BB962C8B-B14F-4D97-AF65-F5344CB8AC3E}">
        <p14:creationId xmlns:p14="http://schemas.microsoft.com/office/powerpoint/2010/main" val="2389290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1"/>
            <a:ext cx="12192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 name="Rectangle 1"/>
          <p:cNvSpPr/>
          <p:nvPr userDrawn="1"/>
        </p:nvSpPr>
        <p:spPr>
          <a:xfrm>
            <a:off x="-1" y="6260952"/>
            <a:ext cx="9357756"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1800"/>
          </a:p>
        </p:txBody>
      </p:sp>
    </p:spTree>
    <p:extLst>
      <p:ext uri="{BB962C8B-B14F-4D97-AF65-F5344CB8AC3E}">
        <p14:creationId xmlns:p14="http://schemas.microsoft.com/office/powerpoint/2010/main" val="1239119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Tree>
    <p:extLst>
      <p:ext uri="{BB962C8B-B14F-4D97-AF65-F5344CB8AC3E}">
        <p14:creationId xmlns:p14="http://schemas.microsoft.com/office/powerpoint/2010/main" val="1125014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Picture 2"/>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4460532" y="6284049"/>
            <a:ext cx="2862915" cy="440108"/>
          </a:xfrm>
          <a:prstGeom prst="rect">
            <a:avLst/>
          </a:prstGeom>
          <a:solidFill>
            <a:schemeClr val="bg1"/>
          </a:solidFill>
          <a:ln>
            <a:noFill/>
          </a:ln>
          <a:effectLst/>
        </p:spPr>
      </p:pic>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a:p>
        </p:txBody>
      </p:sp>
      <p:pic>
        <p:nvPicPr>
          <p:cNvPr id="17" name="Image 16"/>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0838610" y="6360547"/>
            <a:ext cx="1153004" cy="378932"/>
          </a:xfrm>
          <a:prstGeom prst="rect">
            <a:avLst/>
          </a:prstGeom>
        </p:spPr>
      </p:pic>
      <p:pic>
        <p:nvPicPr>
          <p:cNvPr id="11" name="Picture 2"/>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408330" y="202540"/>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tangle 15">
            <a:extLst>
              <a:ext uri="{FF2B5EF4-FFF2-40B4-BE49-F238E27FC236}">
                <a16:creationId xmlns:a16="http://schemas.microsoft.com/office/drawing/2014/main" id="{83E1224D-BA50-4079-A5FC-527948637702}"/>
              </a:ext>
            </a:extLst>
          </p:cNvPr>
          <p:cNvSpPr/>
          <p:nvPr userDrawn="1"/>
        </p:nvSpPr>
        <p:spPr>
          <a:xfrm>
            <a:off x="4998452" y="6389363"/>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S48 2022</a:t>
            </a: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882" r:id="rId7"/>
    <p:sldLayoutId id="2147483881" r:id="rId8"/>
  </p:sldLayoutIdLst>
  <p:hf sldNum="0" hdr="0" ft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9.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png"/><Relationship Id="rId3" Type="http://schemas.openxmlformats.org/officeDocument/2006/relationships/image" Target="../media/image10.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7.png"/><Relationship Id="rId5" Type="http://schemas.openxmlformats.org/officeDocument/2006/relationships/image" Target="../media/image12.png"/><Relationship Id="rId10" Type="http://schemas.openxmlformats.org/officeDocument/2006/relationships/image" Target="../media/image16.png"/><Relationship Id="rId4" Type="http://schemas.openxmlformats.org/officeDocument/2006/relationships/image" Target="../media/image11.pn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png"/><Relationship Id="rId7" Type="http://schemas.openxmlformats.org/officeDocument/2006/relationships/image" Target="../media/image25.jpeg"/><Relationship Id="rId12"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4.sv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jpeg"/></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40.png"/></Relationships>
</file>

<file path=ppt/slides/_rels/slide8.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3" Type="http://schemas.openxmlformats.org/officeDocument/2006/relationships/image" Target="../media/image41.jpeg"/><Relationship Id="rId7" Type="http://schemas.openxmlformats.org/officeDocument/2006/relationships/image" Target="../media/image45.png"/><Relationship Id="rId12" Type="http://schemas.openxmlformats.org/officeDocument/2006/relationships/image" Target="../media/image50.png"/><Relationship Id="rId17" Type="http://schemas.openxmlformats.org/officeDocument/2006/relationships/image" Target="../media/image55.png"/><Relationship Id="rId2" Type="http://schemas.openxmlformats.org/officeDocument/2006/relationships/notesSlide" Target="../notesSlides/notesSlide7.xml"/><Relationship Id="rId16"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5" Type="http://schemas.openxmlformats.org/officeDocument/2006/relationships/image" Target="../media/image53.jpeg"/><Relationship Id="rId10" Type="http://schemas.openxmlformats.org/officeDocument/2006/relationships/image" Target="../media/image48.png"/><Relationship Id="rId4" Type="http://schemas.openxmlformats.org/officeDocument/2006/relationships/image" Target="../media/image42.jpeg"/><Relationship Id="rId9" Type="http://schemas.openxmlformats.org/officeDocument/2006/relationships/image" Target="../media/image47.png"/><Relationship Id="rId14" Type="http://schemas.openxmlformats.org/officeDocument/2006/relationships/image" Target="../media/image52.png"/></Relationships>
</file>

<file path=ppt/slides/_rels/slide9.xml.rels><?xml version="1.0" encoding="UTF-8" standalone="yes"?>
<Relationships xmlns="http://schemas.openxmlformats.org/package/2006/relationships"><Relationship Id="rId3" Type="http://schemas.openxmlformats.org/officeDocument/2006/relationships/image" Target="../media/image56.jpeg"/><Relationship Id="rId7" Type="http://schemas.openxmlformats.org/officeDocument/2006/relationships/image" Target="../media/image6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jpeg"/><Relationship Id="rId4" Type="http://schemas.openxmlformats.org/officeDocument/2006/relationships/image" Target="../media/image57.jpeg"/></Relationships>
</file>

<file path=ppt/slides/_rels/slide1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63.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65.jpeg"/><Relationship Id="rId4" Type="http://schemas.openxmlformats.org/officeDocument/2006/relationships/image" Target="../media/image64.png"/></Relationships>
</file>

<file path=ppt/slides/_rels/slide12.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hyperlink" Target="https://www.smileandpay.com/lp/cegee"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1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aide.smileandpay.com/hc/fr"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71.png"/><Relationship Id="rId7" Type="http://schemas.openxmlformats.org/officeDocument/2006/relationships/image" Target="../media/image7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73.png"/><Relationship Id="rId4" Type="http://schemas.openxmlformats.org/officeDocument/2006/relationships/image" Target="../media/image7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s://www.smileandpay.com/lp/cegee" TargetMode="External"/><Relationship Id="rId3" Type="http://schemas.openxmlformats.org/officeDocument/2006/relationships/hyperlink" Target="http://commerciaux.celca.caisse-epargne.fr/download/442/smile-pay/28602/presentation-complete-smilepay.pptx" TargetMode="External"/><Relationship Id="rId7" Type="http://schemas.openxmlformats.org/officeDocument/2006/relationships/hyperlink" Target="https://aide.smileandpay.com/hc/fr"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www.caisse-epargne.fr/grand-est-europe/professionnels/encaisser-client/accepter-des-paiements-en-deplacement/" TargetMode="External"/><Relationship Id="rId5" Type="http://schemas.openxmlformats.org/officeDocument/2006/relationships/hyperlink" Target="http://commerciaux.celca.caisse-epargne.fr/download/442/smile-pay/28603/note-dinformation-smilepay.docx" TargetMode="External"/><Relationship Id="rId4" Type="http://schemas.openxmlformats.org/officeDocument/2006/relationships/hyperlink" Target="http://commerciaux.celca.caisse-epargne.fr/download/442/smile-pay/28601/ce-oav-smile-pay-052022_v6-hd.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465" r="465"/>
          <a:stretch>
            <a:fillRect/>
          </a:stretch>
        </p:blipFill>
        <p:spPr>
          <a:xfrm>
            <a:off x="1409893" y="260890"/>
            <a:ext cx="9002429" cy="5849456"/>
          </a:xfrm>
        </p:spPr>
      </p:pic>
      <p:sp>
        <p:nvSpPr>
          <p:cNvPr id="12" name="Espace réservé du texte 11"/>
          <p:cNvSpPr>
            <a:spLocks noGrp="1"/>
          </p:cNvSpPr>
          <p:nvPr>
            <p:ph type="body" sz="quarter" idx="10"/>
          </p:nvPr>
        </p:nvSpPr>
        <p:spPr>
          <a:xfrm>
            <a:off x="3569559" y="6325516"/>
            <a:ext cx="4683096" cy="346075"/>
          </a:xfrm>
        </p:spPr>
        <p:txBody>
          <a:bodyPr/>
          <a:lstStyle/>
          <a:p>
            <a:r>
              <a:rPr lang="fr-FR" dirty="0">
                <a:solidFill>
                  <a:schemeClr val="bg2">
                    <a:lumMod val="25000"/>
                  </a:schemeClr>
                </a:solidFill>
                <a:latin typeface="Aharoni" panose="02010803020104030203" pitchFamily="2" charset="-79"/>
                <a:cs typeface="Aharoni" panose="02010803020104030203" pitchFamily="2" charset="-79"/>
              </a:rPr>
              <a:t>Edition du 02/12</a:t>
            </a:r>
            <a:r>
              <a:rPr lang="fr-FR" sz="2000" dirty="0">
                <a:solidFill>
                  <a:schemeClr val="bg2">
                    <a:lumMod val="25000"/>
                  </a:schemeClr>
                </a:solidFill>
                <a:latin typeface="Aharoni" panose="02010803020104030203" pitchFamily="2" charset="-79"/>
                <a:cs typeface="Aharoni" panose="02010803020104030203" pitchFamily="2" charset="-79"/>
              </a:rPr>
              <a:t>/2022</a:t>
            </a:r>
            <a:r>
              <a:rPr lang="fr-FR" dirty="0">
                <a:solidFill>
                  <a:schemeClr val="bg2">
                    <a:lumMod val="25000"/>
                  </a:schemeClr>
                </a:solidFill>
                <a:latin typeface="Aharoni" panose="02010803020104030203" pitchFamily="2" charset="-79"/>
                <a:cs typeface="Aharoni" panose="02010803020104030203" pitchFamily="2" charset="-79"/>
              </a:rPr>
              <a:t> – Semaine 48 </a:t>
            </a:r>
          </a:p>
          <a:p>
            <a:endParaRPr lang="fr-FR" dirty="0"/>
          </a:p>
        </p:txBody>
      </p:sp>
      <p:pic>
        <p:nvPicPr>
          <p:cNvPr id="68" name="Image 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4796" y="69536"/>
            <a:ext cx="2333625" cy="2447925"/>
          </a:xfrm>
          <a:prstGeom prst="rect">
            <a:avLst/>
          </a:prstGeom>
        </p:spPr>
      </p:pic>
      <p:sp>
        <p:nvSpPr>
          <p:cNvPr id="11" name="Ellipse 10"/>
          <p:cNvSpPr/>
          <p:nvPr/>
        </p:nvSpPr>
        <p:spPr>
          <a:xfrm>
            <a:off x="2554094" y="2741660"/>
            <a:ext cx="7186607" cy="1103086"/>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0">
                <a:solidFill>
                  <a:schemeClr val="tx2"/>
                </a:solidFill>
                <a:effectLst>
                  <a:outerShdw blurRad="38100" dist="38100" dir="2700000" algn="tl">
                    <a:srgbClr val="000000">
                      <a:alpha val="43137"/>
                    </a:srgbClr>
                  </a:outerShdw>
                </a:effectLst>
                <a:latin typeface="Segoe Print" panose="02000600000000000000" pitchFamily="2" charset="0"/>
              </a:rPr>
              <a:t>L’Hebdo pro</a:t>
            </a:r>
          </a:p>
        </p:txBody>
      </p:sp>
      <p:sp>
        <p:nvSpPr>
          <p:cNvPr id="18" name="Rectangle 17"/>
          <p:cNvSpPr/>
          <p:nvPr/>
        </p:nvSpPr>
        <p:spPr>
          <a:xfrm>
            <a:off x="1906247" y="4774033"/>
            <a:ext cx="8009723" cy="523220"/>
          </a:xfrm>
          <a:prstGeom prst="rect">
            <a:avLst/>
          </a:prstGeom>
        </p:spPr>
        <p:txBody>
          <a:bodyPr wrap="square">
            <a:spAutoFit/>
          </a:bodyPr>
          <a:lstStyle/>
          <a:p>
            <a:pPr algn="ctr"/>
            <a:r>
              <a:rPr lang="fr-FR" sz="2800">
                <a:solidFill>
                  <a:schemeClr val="bg1"/>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L’ESSENTIEL DE VOS INFOS </a:t>
            </a:r>
            <a:r>
              <a:rPr lang="fr-FR" sz="2800" b="1">
                <a:solidFill>
                  <a:schemeClr val="bg1"/>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MARCHÉ</a:t>
            </a:r>
          </a:p>
        </p:txBody>
      </p:sp>
      <p:pic>
        <p:nvPicPr>
          <p:cNvPr id="27" name="Picture 4" descr="https://www.hebdo.ch/sites/www.hebdo.ch/themes/hebdo/img/logo_hebdo_squar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71956" y="432928"/>
            <a:ext cx="1669142" cy="1669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389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5441" y="1315708"/>
            <a:ext cx="11378241" cy="4675516"/>
          </a:xfrm>
          <a:prstGeom prst="rect">
            <a:avLst/>
          </a:prstGeom>
          <a:solidFill>
            <a:srgbClr val="BFBF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9A37A7D2-6B0E-4880-B430-53B65748645C}"/>
              </a:ext>
            </a:extLst>
          </p:cNvPr>
          <p:cNvSpPr/>
          <p:nvPr/>
        </p:nvSpPr>
        <p:spPr>
          <a:xfrm>
            <a:off x="1939304" y="1925634"/>
            <a:ext cx="9261894" cy="2970044"/>
          </a:xfrm>
          <a:prstGeom prst="rect">
            <a:avLst/>
          </a:prstGeom>
        </p:spPr>
        <p:txBody>
          <a:bodyPr wrap="square">
            <a:spAutoFit/>
          </a:bodyPr>
          <a:lstStyle/>
          <a:p>
            <a:r>
              <a:rPr lang="fr-FR" sz="3200" b="1" dirty="0">
                <a:solidFill>
                  <a:srgbClr val="FF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Votre actualité…</a:t>
            </a:r>
          </a:p>
          <a:p>
            <a:endParaRPr lang="fr-FR" sz="2800" b="1" dirty="0">
              <a:solidFill>
                <a:schemeClr val="bg1"/>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endParaRPr lang="fr-FR" sz="1500" b="1" dirty="0">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marL="1828800" lvl="3" indent="-457200">
              <a:buFont typeface="Wingdings" panose="05000000000000000000" pitchFamily="2" charset="2"/>
              <a:buChar char="Ø"/>
              <a:defRPr/>
            </a:pPr>
            <a:r>
              <a:rPr lang="fr-FR" sz="2800" b="1" dirty="0">
                <a:solidFill>
                  <a:schemeClr val="tx1">
                    <a:lumMod val="75000"/>
                    <a:lumOff val="25000"/>
                  </a:schemeClr>
                </a:solidFill>
                <a:latin typeface="Arial Black" panose="020B0A04020102020204" pitchFamily="34" charset="0"/>
                <a:cs typeface="Aharoni" panose="02010803020104030203" pitchFamily="2" charset="-79"/>
              </a:rPr>
              <a:t>Lancement de la nouvelle offre </a:t>
            </a:r>
            <a:r>
              <a:rPr lang="fr-FR" sz="2800" b="1" dirty="0" err="1">
                <a:solidFill>
                  <a:schemeClr val="tx1">
                    <a:lumMod val="75000"/>
                    <a:lumOff val="25000"/>
                  </a:schemeClr>
                </a:solidFill>
                <a:latin typeface="Arial Black" panose="020B0A04020102020204" pitchFamily="34" charset="0"/>
                <a:cs typeface="Aharoni" panose="02010803020104030203" pitchFamily="2" charset="-79"/>
              </a:rPr>
              <a:t>Smile&amp;Pay</a:t>
            </a:r>
            <a:r>
              <a:rPr lang="fr-FR" sz="2800" b="1" dirty="0">
                <a:solidFill>
                  <a:schemeClr val="tx1">
                    <a:lumMod val="75000"/>
                    <a:lumOff val="25000"/>
                  </a:schemeClr>
                </a:solidFill>
                <a:latin typeface="Arial Black" panose="020B0A04020102020204" pitchFamily="34" charset="0"/>
                <a:cs typeface="Aharoni" panose="02010803020104030203" pitchFamily="2" charset="-79"/>
              </a:rPr>
              <a:t> : Le nouveau mini terminal de paiement pour débuter son activité </a:t>
            </a:r>
          </a:p>
        </p:txBody>
      </p:sp>
      <p:sp>
        <p:nvSpPr>
          <p:cNvPr id="3" name="Titre 2"/>
          <p:cNvSpPr>
            <a:spLocks noGrp="1"/>
          </p:cNvSpPr>
          <p:nvPr>
            <p:ph type="title" idx="4294967295"/>
          </p:nvPr>
        </p:nvSpPr>
        <p:spPr>
          <a:xfrm>
            <a:off x="821824" y="376255"/>
            <a:ext cx="10756800" cy="709200"/>
          </a:xfrm>
        </p:spPr>
        <p:txBody>
          <a:bodyPr/>
          <a:lstStyle/>
          <a:p>
            <a:pPr algn="r"/>
            <a:r>
              <a:rPr lang="fr-FR">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sommaire</a:t>
            </a:r>
          </a:p>
        </p:txBody>
      </p:sp>
      <p:sp>
        <p:nvSpPr>
          <p:cNvPr id="7" name="Rectangle 6"/>
          <p:cNvSpPr/>
          <p:nvPr/>
        </p:nvSpPr>
        <p:spPr>
          <a:xfrm>
            <a:off x="4998452" y="6389363"/>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S48 2022</a:t>
            </a:r>
          </a:p>
        </p:txBody>
      </p:sp>
      <p:pic>
        <p:nvPicPr>
          <p:cNvPr id="11" name="Image 10" descr="Une image contenant texte, clipart&#10;&#10;Description générée automatiquement">
            <a:extLst>
              <a:ext uri="{FF2B5EF4-FFF2-40B4-BE49-F238E27FC236}">
                <a16:creationId xmlns:a16="http://schemas.microsoft.com/office/drawing/2014/main" id="{BA4D2C8B-7B73-496D-A277-D760F5311565}"/>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28389" y1="56944" x2="28389" y2="56944"/>
                        <a14:foregroundMark x1="51918" y1="28889" x2="51918" y2="28889"/>
                        <a14:foregroundMark x1="24808" y1="65000" x2="24808" y2="65000"/>
                        <a14:foregroundMark x1="26343" y1="63333" x2="26343" y2="63333"/>
                        <a14:foregroundMark x1="21483" y1="58333" x2="26343" y2="64167"/>
                        <a14:foregroundMark x1="23529" y1="65000" x2="22251" y2="70000"/>
                        <a14:foregroundMark x1="25575" y1="55278" x2="31714" y2="56944"/>
                        <a14:foregroundMark x1="20716" y1="67778" x2="20716" y2="65556"/>
                        <a14:foregroundMark x1="28900" y1="53889" x2="30946" y2="59167"/>
                        <a14:foregroundMark x1="29668" y1="54722" x2="28900" y2="55278"/>
                        <a14:foregroundMark x1="18159" y1="64167" x2="18159" y2="64167"/>
                        <a14:foregroundMark x1="31714" y1="49444" x2="35038" y2="47222"/>
                        <a14:foregroundMark x1="37852" y1="50833" x2="37852" y2="50833"/>
                        <a14:foregroundMark x1="41944" y1="45833" x2="41944" y2="45833"/>
                        <a14:foregroundMark x1="43223" y1="43611" x2="43223" y2="43611"/>
                        <a14:foregroundMark x1="37852" y1="43611" x2="37852" y2="43611"/>
                        <a14:foregroundMark x1="30435" y1="53889" x2="30435" y2="53889"/>
                        <a14:foregroundMark x1="24808" y1="53056" x2="24808" y2="53056"/>
                        <a14:foregroundMark x1="46036" y1="39167" x2="46036" y2="39167"/>
                        <a14:foregroundMark x1="46547" y1="36944" x2="46547" y2="36944"/>
                        <a14:foregroundMark x1="49361" y1="40000" x2="49361" y2="40000"/>
                        <a14:foregroundMark x1="52685" y1="33333" x2="52685" y2="33333"/>
                        <a14:foregroundMark x1="54731" y1="31667" x2="54731" y2="31667"/>
                        <a14:foregroundMark x1="50639" y1="28889" x2="50639" y2="28889"/>
                        <a14:foregroundMark x1="58056" y1="26667" x2="58056" y2="26667"/>
                        <a14:foregroundMark x1="62148" y1="23056" x2="62148" y2="23056"/>
                      </a14:backgroundRemoval>
                    </a14:imgEffect>
                  </a14:imgLayer>
                </a14:imgProps>
              </a:ext>
              <a:ext uri="{28A0092B-C50C-407E-A947-70E740481C1C}">
                <a14:useLocalDpi xmlns:a14="http://schemas.microsoft.com/office/drawing/2010/main" val="0"/>
              </a:ext>
            </a:extLst>
          </a:blip>
          <a:stretch>
            <a:fillRect/>
          </a:stretch>
        </p:blipFill>
        <p:spPr>
          <a:xfrm>
            <a:off x="60076" y="996784"/>
            <a:ext cx="2074143" cy="1909697"/>
          </a:xfrm>
          <a:prstGeom prst="rect">
            <a:avLst/>
          </a:prstGeom>
        </p:spPr>
      </p:pic>
      <p:pic>
        <p:nvPicPr>
          <p:cNvPr id="12" name="Image 11">
            <a:extLst>
              <a:ext uri="{FF2B5EF4-FFF2-40B4-BE49-F238E27FC236}">
                <a16:creationId xmlns:a16="http://schemas.microsoft.com/office/drawing/2014/main" id="{E96C85C8-9E26-4BDA-8DB0-CABFDCCC31D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24872" y="5031059"/>
            <a:ext cx="2807352" cy="736354"/>
          </a:xfrm>
          <a:prstGeom prst="rect">
            <a:avLst/>
          </a:prstGeom>
        </p:spPr>
      </p:pic>
    </p:spTree>
    <p:extLst>
      <p:ext uri="{BB962C8B-B14F-4D97-AF65-F5344CB8AC3E}">
        <p14:creationId xmlns:p14="http://schemas.microsoft.com/office/powerpoint/2010/main" val="3300486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1667609" y="309629"/>
            <a:ext cx="10046233"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dirty="0">
                <a:latin typeface="Montserrat Black" panose="00000A00000000000000" pitchFamily="2" charset="0"/>
              </a:rPr>
              <a:t>Contexte et enjeu</a:t>
            </a:r>
            <a:endParaRPr lang="fr-FR" sz="2000" spc="30" dirty="0">
              <a:latin typeface="Montserrat Black" panose="00000A00000000000000" pitchFamily="2" charset="0"/>
            </a:endParaRPr>
          </a:p>
        </p:txBody>
      </p:sp>
      <p:pic>
        <p:nvPicPr>
          <p:cNvPr id="97" name="Picture 10" descr="Dilizi | Notre avis sur le terminal CB du groupe BPCE">
            <a:extLst>
              <a:ext uri="{FF2B5EF4-FFF2-40B4-BE49-F238E27FC236}">
                <a16:creationId xmlns:a16="http://schemas.microsoft.com/office/drawing/2014/main" id="{AE61156B-1894-4CA8-9E9C-120A50E0FEF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420158" y="4494567"/>
            <a:ext cx="1358661" cy="679331"/>
          </a:xfrm>
          <a:prstGeom prst="rect">
            <a:avLst/>
          </a:prstGeom>
          <a:noFill/>
          <a:extLst>
            <a:ext uri="{909E8E84-426E-40DD-AFC4-6F175D3DCCD1}">
              <a14:hiddenFill xmlns:a14="http://schemas.microsoft.com/office/drawing/2010/main">
                <a:solidFill>
                  <a:srgbClr val="FFFFFF"/>
                </a:solidFill>
              </a14:hiddenFill>
            </a:ext>
          </a:extLst>
        </p:spPr>
      </p:pic>
      <p:sp>
        <p:nvSpPr>
          <p:cNvPr id="98" name="Espace réservé du texte 3">
            <a:extLst>
              <a:ext uri="{FF2B5EF4-FFF2-40B4-BE49-F238E27FC236}">
                <a16:creationId xmlns:a16="http://schemas.microsoft.com/office/drawing/2014/main" id="{7F6BA408-2AF1-4D53-931D-BD4425FE1084}"/>
              </a:ext>
            </a:extLst>
          </p:cNvPr>
          <p:cNvSpPr txBox="1">
            <a:spLocks/>
          </p:cNvSpPr>
          <p:nvPr/>
        </p:nvSpPr>
        <p:spPr>
          <a:xfrm>
            <a:off x="743464" y="1173576"/>
            <a:ext cx="10272131" cy="786739"/>
          </a:xfrm>
          <a:prstGeom prst="rect">
            <a:avLst/>
          </a:prstGeom>
        </p:spPr>
        <p:txBody>
          <a:bodyPr vert="horz" lIns="0" tIns="0" rIns="0" bIns="0" rtlCol="0">
            <a:normAutofit/>
          </a:bodyPr>
          <a:lstStyle>
            <a:lvl1pPr marL="0" indent="0" algn="l" defTabSz="914400" rtl="0" eaLnBrk="1" latinLnBrk="0" hangingPunct="1">
              <a:lnSpc>
                <a:spcPct val="100000"/>
              </a:lnSpc>
              <a:spcBef>
                <a:spcPts val="1500"/>
              </a:spcBef>
              <a:buFont typeface="Arial" panose="020B0604020202020204" pitchFamily="34" charset="0"/>
              <a:buNone/>
              <a:defRPr sz="2133" b="0" i="0" kern="1200" baseline="0">
                <a:solidFill>
                  <a:srgbClr val="B24388"/>
                </a:solidFill>
                <a:latin typeface="Montserrat SemiBold" panose="00000700000000000000" pitchFamily="50" charset="0"/>
                <a:ea typeface="+mn-ea"/>
                <a:cs typeface="+mn-cs"/>
              </a:defRPr>
            </a:lvl1pPr>
            <a:lvl2pPr marL="609555"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bg1"/>
                </a:solidFill>
                <a:latin typeface="+mn-lt"/>
                <a:ea typeface="+mn-ea"/>
                <a:cs typeface="+mn-cs"/>
              </a:defRPr>
            </a:lvl2pPr>
            <a:lvl3pPr marL="1219110" indent="0" algn="l" defTabSz="914400" rtl="0" eaLnBrk="1" latinLnBrk="0" hangingPunct="1">
              <a:lnSpc>
                <a:spcPct val="100000"/>
              </a:lnSpc>
              <a:spcBef>
                <a:spcPts val="1500"/>
              </a:spcBef>
              <a:buClr>
                <a:schemeClr val="tx2"/>
              </a:buClr>
              <a:buFont typeface="Wingdings 2" panose="05020102010507070707" pitchFamily="18" charset="2"/>
              <a:buNone/>
              <a:defRPr sz="1600" b="0" i="0" kern="1200">
                <a:solidFill>
                  <a:schemeClr val="bg1"/>
                </a:solidFill>
                <a:latin typeface="+mn-lt"/>
                <a:ea typeface="+mn-ea"/>
                <a:cs typeface="+mn-cs"/>
              </a:defRPr>
            </a:lvl3pPr>
            <a:lvl4pPr marL="1828664"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4pPr>
            <a:lvl5pPr marL="2438218"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2133" b="1" i="0" u="none" strike="noStrike" kern="1200" cap="none" spc="0" normalizeH="0" baseline="0" noProof="0">
                <a:ln>
                  <a:noFill/>
                </a:ln>
                <a:solidFill>
                  <a:srgbClr val="3E454A"/>
                </a:solidFill>
                <a:effectLst/>
                <a:uLnTx/>
                <a:uFillTx/>
                <a:latin typeface="Arial" panose="020B0604020202020204"/>
                <a:ea typeface="+mn-ea"/>
                <a:cs typeface="+mn-cs"/>
              </a:rPr>
              <a:t>L’après COVID : près de 3 millions de clients vont s’équiper ou renouveler leur solution d’encaissement dans les 5 ans à venir*</a:t>
            </a:r>
            <a:endParaRPr kumimoji="0" lang="fr-FR" sz="2133" b="1"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99" name="Rectangle 98">
            <a:extLst>
              <a:ext uri="{FF2B5EF4-FFF2-40B4-BE49-F238E27FC236}">
                <a16:creationId xmlns:a16="http://schemas.microsoft.com/office/drawing/2014/main" id="{E35A0147-B98D-47C0-AECF-8E5247161B00}"/>
              </a:ext>
            </a:extLst>
          </p:cNvPr>
          <p:cNvSpPr/>
          <p:nvPr/>
        </p:nvSpPr>
        <p:spPr>
          <a:xfrm>
            <a:off x="743465" y="2588472"/>
            <a:ext cx="4306312" cy="1631216"/>
          </a:xfrm>
          <a:prstGeom prst="rect">
            <a:avLst/>
          </a:prstGeom>
        </p:spPr>
        <p:txBody>
          <a:bodyPr wrap="square">
            <a:spAutoFit/>
          </a:bodyPr>
          <a:lstStyle/>
          <a:p>
            <a:pPr defTabSz="695092" hangingPunct="0"/>
            <a:r>
              <a:rPr lang="fr-FR" sz="6000" b="1" kern="0" dirty="0">
                <a:solidFill>
                  <a:srgbClr val="A5CC74"/>
                </a:solidFill>
                <a:latin typeface="Arial" panose="020B0604020202020204" pitchFamily="34" charset="0"/>
                <a:ea typeface="Open Sans" panose="020B0606030504020204" pitchFamily="34" charset="0"/>
                <a:cs typeface="Arial" panose="020B0604020202020204" pitchFamily="34" charset="0"/>
              </a:rPr>
              <a:t>50%</a:t>
            </a:r>
            <a:r>
              <a:rPr lang="fr-FR" sz="10000" b="1" kern="0" dirty="0">
                <a:solidFill>
                  <a:srgbClr val="A5CC74"/>
                </a:solidFill>
                <a:latin typeface="Arial" panose="020B0604020202020204" pitchFamily="34" charset="0"/>
                <a:ea typeface="Open Sans" panose="020B0606030504020204" pitchFamily="34" charset="0"/>
                <a:cs typeface="Arial" panose="020B0604020202020204" pitchFamily="34" charset="0"/>
              </a:rPr>
              <a:t>*</a:t>
            </a:r>
          </a:p>
        </p:txBody>
      </p:sp>
      <p:pic>
        <p:nvPicPr>
          <p:cNvPr id="100" name="Image 99">
            <a:extLst>
              <a:ext uri="{FF2B5EF4-FFF2-40B4-BE49-F238E27FC236}">
                <a16:creationId xmlns:a16="http://schemas.microsoft.com/office/drawing/2014/main" id="{7BFFED04-DD0A-476E-BBFB-DC842D2E4CE6}"/>
              </a:ext>
            </a:extLst>
          </p:cNvPr>
          <p:cNvPicPr>
            <a:picLocks noChangeAspect="1"/>
          </p:cNvPicPr>
          <p:nvPr/>
        </p:nvPicPr>
        <p:blipFill>
          <a:blip r:embed="rId4"/>
          <a:stretch>
            <a:fillRect/>
          </a:stretch>
        </p:blipFill>
        <p:spPr>
          <a:xfrm>
            <a:off x="3042600" y="3273391"/>
            <a:ext cx="677828" cy="677828"/>
          </a:xfrm>
          <a:prstGeom prst="rect">
            <a:avLst/>
          </a:prstGeom>
        </p:spPr>
      </p:pic>
      <p:sp>
        <p:nvSpPr>
          <p:cNvPr id="101" name="Rectangle 100">
            <a:extLst>
              <a:ext uri="{FF2B5EF4-FFF2-40B4-BE49-F238E27FC236}">
                <a16:creationId xmlns:a16="http://schemas.microsoft.com/office/drawing/2014/main" id="{4A9BE55B-37D8-480F-ACF7-9CEB54A194E5}"/>
              </a:ext>
            </a:extLst>
          </p:cNvPr>
          <p:cNvSpPr/>
          <p:nvPr/>
        </p:nvSpPr>
        <p:spPr>
          <a:xfrm>
            <a:off x="478158" y="4305322"/>
            <a:ext cx="3843779" cy="584775"/>
          </a:xfrm>
          <a:prstGeom prst="rect">
            <a:avLst/>
          </a:prstGeom>
        </p:spPr>
        <p:txBody>
          <a:bodyPr wrap="square">
            <a:spAutoFit/>
          </a:bodyPr>
          <a:lstStyle/>
          <a:p>
            <a:pPr algn="ctr" defTabSz="695092" hangingPunct="0"/>
            <a:r>
              <a:rPr lang="fr-FR" sz="1600" dirty="0">
                <a:solidFill>
                  <a:srgbClr val="3E454A"/>
                </a:solidFill>
                <a:latin typeface="Arial" panose="020B0604020202020204" pitchFamily="34" charset="0"/>
                <a:ea typeface="Open Sans" panose="020B0606030504020204" pitchFamily="34" charset="0"/>
                <a:cs typeface="Arial" panose="020B0604020202020204" pitchFamily="34" charset="0"/>
              </a:rPr>
              <a:t>des professionnels français ne sont pas équipés d’un terminal de paiement</a:t>
            </a:r>
          </a:p>
        </p:txBody>
      </p:sp>
      <p:sp>
        <p:nvSpPr>
          <p:cNvPr id="102" name="Triangle isocèle 101">
            <a:extLst>
              <a:ext uri="{FF2B5EF4-FFF2-40B4-BE49-F238E27FC236}">
                <a16:creationId xmlns:a16="http://schemas.microsoft.com/office/drawing/2014/main" id="{84FAE175-5DFD-4F97-909F-3C1A74F41C9B}"/>
              </a:ext>
            </a:extLst>
          </p:cNvPr>
          <p:cNvSpPr/>
          <p:nvPr/>
        </p:nvSpPr>
        <p:spPr>
          <a:xfrm rot="5400000">
            <a:off x="4298684" y="3688404"/>
            <a:ext cx="1767227" cy="590583"/>
          </a:xfrm>
          <a:prstGeom prst="triangle">
            <a:avLst/>
          </a:prstGeom>
          <a:solidFill>
            <a:srgbClr val="FCBE0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srgbClr val="D7000F">
                  <a:lumMod val="20000"/>
                  <a:lumOff val="80000"/>
                </a:srgbClr>
              </a:solidFill>
              <a:effectLst/>
              <a:uLnTx/>
              <a:uFillTx/>
              <a:latin typeface="Arial" panose="020B0604020202020204" pitchFamily="34" charset="0"/>
              <a:ea typeface="+mn-ea"/>
              <a:cs typeface="Arial" panose="020B0604020202020204" pitchFamily="34" charset="0"/>
            </a:endParaRPr>
          </a:p>
        </p:txBody>
      </p:sp>
      <p:pic>
        <p:nvPicPr>
          <p:cNvPr id="103" name="Picture 2" descr="SumUp 3G | Avis et présentation détaillée du TPE autonome">
            <a:extLst>
              <a:ext uri="{FF2B5EF4-FFF2-40B4-BE49-F238E27FC236}">
                <a16:creationId xmlns:a16="http://schemas.microsoft.com/office/drawing/2014/main" id="{3FECD1D2-675E-447E-B9C7-6F2F74897DBE}"/>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064950" y="2838146"/>
            <a:ext cx="1672127" cy="836064"/>
          </a:xfrm>
          <a:prstGeom prst="rect">
            <a:avLst/>
          </a:prstGeom>
          <a:noFill/>
          <a:extLst>
            <a:ext uri="{909E8E84-426E-40DD-AFC4-6F175D3DCCD1}">
              <a14:hiddenFill xmlns:a14="http://schemas.microsoft.com/office/drawing/2010/main">
                <a:solidFill>
                  <a:srgbClr val="FFFFFF"/>
                </a:solidFill>
              </a14:hiddenFill>
            </a:ext>
          </a:extLst>
        </p:spPr>
      </p:pic>
      <p:pic>
        <p:nvPicPr>
          <p:cNvPr id="104" name="Image 103">
            <a:extLst>
              <a:ext uri="{FF2B5EF4-FFF2-40B4-BE49-F238E27FC236}">
                <a16:creationId xmlns:a16="http://schemas.microsoft.com/office/drawing/2014/main" id="{71EAF35B-D77A-4570-AE88-F76A286EBC2F}"/>
              </a:ext>
            </a:extLst>
          </p:cNvPr>
          <p:cNvPicPr>
            <a:picLocks noChangeAspect="1"/>
          </p:cNvPicPr>
          <p:nvPr/>
        </p:nvPicPr>
        <p:blipFill>
          <a:blip r:embed="rId6"/>
          <a:stretch>
            <a:fillRect/>
          </a:stretch>
        </p:blipFill>
        <p:spPr>
          <a:xfrm>
            <a:off x="8021755" y="3694874"/>
            <a:ext cx="1327871" cy="348293"/>
          </a:xfrm>
          <a:prstGeom prst="rect">
            <a:avLst/>
          </a:prstGeom>
        </p:spPr>
      </p:pic>
      <p:pic>
        <p:nvPicPr>
          <p:cNvPr id="105" name="Picture 4" descr="Zettle FR (ex iZettle) | Systèmes de caisse et paiement par carte">
            <a:extLst>
              <a:ext uri="{FF2B5EF4-FFF2-40B4-BE49-F238E27FC236}">
                <a16:creationId xmlns:a16="http://schemas.microsoft.com/office/drawing/2014/main" id="{8783C55B-84D6-4D9B-8AF0-FEBEBAD9D9AF}"/>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913998" y="3056133"/>
            <a:ext cx="902000" cy="401045"/>
          </a:xfrm>
          <a:prstGeom prst="rect">
            <a:avLst/>
          </a:prstGeom>
          <a:noFill/>
          <a:extLst>
            <a:ext uri="{909E8E84-426E-40DD-AFC4-6F175D3DCCD1}">
              <a14:hiddenFill xmlns:a14="http://schemas.microsoft.com/office/drawing/2010/main">
                <a:solidFill>
                  <a:srgbClr val="FFFFFF"/>
                </a:solidFill>
              </a14:hiddenFill>
            </a:ext>
          </a:extLst>
        </p:spPr>
      </p:pic>
      <p:pic>
        <p:nvPicPr>
          <p:cNvPr id="106" name="Picture 8" descr="MyPOS : A lire impérativement avant de choisir ce TPE de CB">
            <a:extLst>
              <a:ext uri="{FF2B5EF4-FFF2-40B4-BE49-F238E27FC236}">
                <a16:creationId xmlns:a16="http://schemas.microsoft.com/office/drawing/2014/main" id="{D474DE20-A20E-453D-8B83-892A4F0C70B4}"/>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228239" y="3744378"/>
            <a:ext cx="1327871" cy="292773"/>
          </a:xfrm>
          <a:prstGeom prst="rect">
            <a:avLst/>
          </a:prstGeom>
          <a:noFill/>
          <a:extLst>
            <a:ext uri="{909E8E84-426E-40DD-AFC4-6F175D3DCCD1}">
              <a14:hiddenFill xmlns:a14="http://schemas.microsoft.com/office/drawing/2010/main">
                <a:solidFill>
                  <a:srgbClr val="FFFFFF"/>
                </a:solidFill>
              </a14:hiddenFill>
            </a:ext>
          </a:extLst>
        </p:spPr>
      </p:pic>
      <p:pic>
        <p:nvPicPr>
          <p:cNvPr id="107" name="Image 106">
            <a:extLst>
              <a:ext uri="{FF2B5EF4-FFF2-40B4-BE49-F238E27FC236}">
                <a16:creationId xmlns:a16="http://schemas.microsoft.com/office/drawing/2014/main" id="{F0485FAD-ED4F-4630-9A60-E5B02E1DB9D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242569" y="3576593"/>
            <a:ext cx="255440" cy="255440"/>
          </a:xfrm>
          <a:prstGeom prst="rect">
            <a:avLst/>
          </a:prstGeom>
        </p:spPr>
      </p:pic>
      <p:pic>
        <p:nvPicPr>
          <p:cNvPr id="108" name="Image 107">
            <a:extLst>
              <a:ext uri="{FF2B5EF4-FFF2-40B4-BE49-F238E27FC236}">
                <a16:creationId xmlns:a16="http://schemas.microsoft.com/office/drawing/2014/main" id="{B10D71C4-7BBF-4865-8D77-F2B870428C0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412044" y="3592444"/>
            <a:ext cx="275663" cy="275663"/>
          </a:xfrm>
          <a:prstGeom prst="rect">
            <a:avLst/>
          </a:prstGeom>
        </p:spPr>
      </p:pic>
      <p:pic>
        <p:nvPicPr>
          <p:cNvPr id="109" name="Image 108">
            <a:extLst>
              <a:ext uri="{FF2B5EF4-FFF2-40B4-BE49-F238E27FC236}">
                <a16:creationId xmlns:a16="http://schemas.microsoft.com/office/drawing/2014/main" id="{CE4CC0B1-D2CE-435D-BF9E-5D8AD0308AB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342727" y="2969065"/>
            <a:ext cx="275663" cy="275663"/>
          </a:xfrm>
          <a:prstGeom prst="rect">
            <a:avLst/>
          </a:prstGeom>
        </p:spPr>
      </p:pic>
      <p:pic>
        <p:nvPicPr>
          <p:cNvPr id="110" name="Image 109">
            <a:extLst>
              <a:ext uri="{FF2B5EF4-FFF2-40B4-BE49-F238E27FC236}">
                <a16:creationId xmlns:a16="http://schemas.microsoft.com/office/drawing/2014/main" id="{4689591E-633E-4A2F-A42F-11F09DD73BF3}"/>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729959" y="2974296"/>
            <a:ext cx="238305" cy="238305"/>
          </a:xfrm>
          <a:prstGeom prst="rect">
            <a:avLst/>
          </a:prstGeom>
        </p:spPr>
      </p:pic>
      <p:pic>
        <p:nvPicPr>
          <p:cNvPr id="111" name="Image 110">
            <a:extLst>
              <a:ext uri="{FF2B5EF4-FFF2-40B4-BE49-F238E27FC236}">
                <a16:creationId xmlns:a16="http://schemas.microsoft.com/office/drawing/2014/main" id="{E6B77F06-4EF3-439C-9F5F-D2644D43F78D}"/>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534293" y="2942158"/>
            <a:ext cx="238305" cy="238305"/>
          </a:xfrm>
          <a:prstGeom prst="rect">
            <a:avLst/>
          </a:prstGeom>
        </p:spPr>
      </p:pic>
      <p:sp>
        <p:nvSpPr>
          <p:cNvPr id="112" name="Espace réservé du contenu 3">
            <a:extLst>
              <a:ext uri="{FF2B5EF4-FFF2-40B4-BE49-F238E27FC236}">
                <a16:creationId xmlns:a16="http://schemas.microsoft.com/office/drawing/2014/main" id="{175D2A78-DB78-4F08-BEEB-0721A88C2A9E}"/>
              </a:ext>
            </a:extLst>
          </p:cNvPr>
          <p:cNvSpPr txBox="1">
            <a:spLocks/>
          </p:cNvSpPr>
          <p:nvPr/>
        </p:nvSpPr>
        <p:spPr>
          <a:xfrm>
            <a:off x="5911521" y="4494567"/>
            <a:ext cx="3651112" cy="951429"/>
          </a:xfrm>
          <a:prstGeom prst="rect">
            <a:avLst/>
          </a:prstGeom>
        </p:spPr>
        <p:txBody>
          <a:bodyPr vert="horz" lIns="121920" tIns="60960" rIns="121920" bIns="60960" rtlCol="0">
            <a:normAutofit/>
          </a:bodyPr>
          <a:lst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95092" hangingPunct="0">
              <a:lnSpc>
                <a:spcPct val="100000"/>
              </a:lnSpc>
              <a:spcBef>
                <a:spcPts val="0"/>
              </a:spcBef>
              <a:buClr>
                <a:srgbClr val="D7000F"/>
              </a:buClr>
              <a:buFont typeface="Cambria Math" panose="02040503050406030204" pitchFamily="18" charset="0"/>
              <a:buNone/>
            </a:pPr>
            <a:r>
              <a:rPr lang="fr-FR" sz="1600" dirty="0">
                <a:solidFill>
                  <a:srgbClr val="3E454A"/>
                </a:solidFill>
                <a:ea typeface="Open Sans" panose="020B0606030504020204" pitchFamily="34" charset="0"/>
              </a:rPr>
              <a:t>… Au même moment, le Groupe BPCE arrête la commercialisation de </a:t>
            </a:r>
          </a:p>
        </p:txBody>
      </p:sp>
      <p:pic>
        <p:nvPicPr>
          <p:cNvPr id="113" name="Picture 12" descr="stop — Wiktionnaire">
            <a:extLst>
              <a:ext uri="{FF2B5EF4-FFF2-40B4-BE49-F238E27FC236}">
                <a16:creationId xmlns:a16="http://schemas.microsoft.com/office/drawing/2014/main" id="{ECCEDD8F-669D-4F9F-82FB-334A627069E1}"/>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9873901" y="4217014"/>
            <a:ext cx="451176" cy="451176"/>
          </a:xfrm>
          <a:prstGeom prst="rect">
            <a:avLst/>
          </a:prstGeom>
          <a:noFill/>
          <a:extLst>
            <a:ext uri="{909E8E84-426E-40DD-AFC4-6F175D3DCCD1}">
              <a14:hiddenFill xmlns:a14="http://schemas.microsoft.com/office/drawing/2010/main">
                <a:solidFill>
                  <a:srgbClr val="FFFFFF"/>
                </a:solidFill>
              </a14:hiddenFill>
            </a:ext>
          </a:extLst>
        </p:spPr>
      </p:pic>
      <p:sp>
        <p:nvSpPr>
          <p:cNvPr id="114" name="Espace réservé du texte 2">
            <a:extLst>
              <a:ext uri="{FF2B5EF4-FFF2-40B4-BE49-F238E27FC236}">
                <a16:creationId xmlns:a16="http://schemas.microsoft.com/office/drawing/2014/main" id="{AE16738C-4BA9-43EF-8E37-C9FD4721F837}"/>
              </a:ext>
            </a:extLst>
          </p:cNvPr>
          <p:cNvSpPr txBox="1">
            <a:spLocks/>
          </p:cNvSpPr>
          <p:nvPr/>
        </p:nvSpPr>
        <p:spPr>
          <a:xfrm>
            <a:off x="478158" y="5519530"/>
            <a:ext cx="10752929" cy="685471"/>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Clr>
                <a:schemeClr val="tx2"/>
              </a:buClr>
              <a:buFont typeface="Cambria Math" panose="02040503050406030204" pitchFamily="18" charset="0"/>
              <a:buNone/>
              <a:defRPr sz="1600" b="1" i="0" kern="1200" baseline="0">
                <a:solidFill>
                  <a:srgbClr val="B24388"/>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D7000F"/>
              </a:buClr>
              <a:buSzTx/>
              <a:buFont typeface="Cambria Math" panose="02040503050406030204" pitchFamily="18" charset="0"/>
              <a:buNone/>
              <a:tabLst/>
              <a:defRPr/>
            </a:pPr>
            <a:r>
              <a:rPr kumimoji="0" lang="fr-FR" sz="2133" b="1" i="0" u="none" strike="noStrike" kern="1200" cap="none" spc="0" normalizeH="0" baseline="0" noProof="0" dirty="0">
                <a:ln>
                  <a:noFill/>
                </a:ln>
                <a:solidFill>
                  <a:srgbClr val="D7000F"/>
                </a:solidFill>
                <a:effectLst/>
                <a:uLnTx/>
                <a:uFillTx/>
                <a:latin typeface="Arial" panose="020B0604020202020204" pitchFamily="34" charset="0"/>
                <a:ea typeface="+mn-ea"/>
                <a:cs typeface="Arial" panose="020B0604020202020204" pitchFamily="34" charset="0"/>
              </a:rPr>
              <a:t>Une nécessité pour les CE de proposer une solution adaptée </a:t>
            </a:r>
            <a:br>
              <a:rPr kumimoji="0" lang="fr-FR" sz="2133" b="1" i="0" u="none" strike="noStrike" kern="1200" cap="none" spc="0" normalizeH="0" baseline="0" noProof="0" dirty="0">
                <a:ln>
                  <a:noFill/>
                </a:ln>
                <a:solidFill>
                  <a:srgbClr val="D7000F"/>
                </a:solidFill>
                <a:effectLst/>
                <a:uLnTx/>
                <a:uFillTx/>
                <a:latin typeface="Arial" panose="020B0604020202020204" pitchFamily="34" charset="0"/>
                <a:ea typeface="+mn-ea"/>
                <a:cs typeface="Arial" panose="020B0604020202020204" pitchFamily="34" charset="0"/>
              </a:rPr>
            </a:br>
            <a:r>
              <a:rPr kumimoji="0" lang="fr-FR" sz="2133" b="1" i="0" u="none" strike="noStrike" kern="1200" cap="none" spc="0" normalizeH="0" baseline="0" noProof="0" dirty="0">
                <a:ln>
                  <a:noFill/>
                </a:ln>
                <a:solidFill>
                  <a:srgbClr val="D7000F"/>
                </a:solidFill>
                <a:effectLst/>
                <a:uLnTx/>
                <a:uFillTx/>
                <a:latin typeface="Arial" panose="020B0604020202020204" pitchFamily="34" charset="0"/>
                <a:ea typeface="+mn-ea"/>
                <a:cs typeface="Arial" panose="020B0604020202020204" pitchFamily="34" charset="0"/>
              </a:rPr>
              <a:t>pour nos </a:t>
            </a:r>
            <a:r>
              <a:rPr kumimoji="0" lang="fr-FR" sz="2133" b="1" i="0" u="none" strike="noStrike" kern="1200" cap="none" spc="0" normalizeH="0" baseline="0" noProof="0" dirty="0" err="1">
                <a:ln>
                  <a:noFill/>
                </a:ln>
                <a:solidFill>
                  <a:srgbClr val="D7000F"/>
                </a:solidFill>
                <a:effectLst/>
                <a:uLnTx/>
                <a:uFillTx/>
                <a:latin typeface="Arial" panose="020B0604020202020204" pitchFamily="34" charset="0"/>
                <a:ea typeface="+mn-ea"/>
                <a:cs typeface="Arial" panose="020B0604020202020204" pitchFamily="34" charset="0"/>
              </a:rPr>
              <a:t>small</a:t>
            </a:r>
            <a:r>
              <a:rPr kumimoji="0" lang="fr-FR" sz="2133" b="1" i="0" u="none" strike="noStrike" kern="1200" cap="none" spc="0" normalizeH="0" baseline="0" noProof="0" dirty="0">
                <a:ln>
                  <a:noFill/>
                </a:ln>
                <a:solidFill>
                  <a:srgbClr val="D7000F"/>
                </a:solidFill>
                <a:effectLst/>
                <a:uLnTx/>
                <a:uFillTx/>
                <a:latin typeface="Arial" panose="020B0604020202020204" pitchFamily="34" charset="0"/>
                <a:ea typeface="+mn-ea"/>
                <a:cs typeface="Arial" panose="020B0604020202020204" pitchFamily="34" charset="0"/>
              </a:rPr>
              <a:t> PRO, TPE &amp; Asso</a:t>
            </a:r>
          </a:p>
        </p:txBody>
      </p:sp>
      <p:pic>
        <p:nvPicPr>
          <p:cNvPr id="115" name="Picture 2">
            <a:extLst>
              <a:ext uri="{FF2B5EF4-FFF2-40B4-BE49-F238E27FC236}">
                <a16:creationId xmlns:a16="http://schemas.microsoft.com/office/drawing/2014/main" id="{974A2CFC-5FEE-4D2E-A7FE-7B8D5231F061}"/>
              </a:ext>
            </a:extLst>
          </p:cNvPr>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9376865" y="3048449"/>
            <a:ext cx="1230555" cy="307639"/>
          </a:xfrm>
          <a:prstGeom prst="rect">
            <a:avLst/>
          </a:prstGeom>
          <a:noFill/>
          <a:extLst>
            <a:ext uri="{909E8E84-426E-40DD-AFC4-6F175D3DCCD1}">
              <a14:hiddenFill xmlns:a14="http://schemas.microsoft.com/office/drawing/2010/main">
                <a:solidFill>
                  <a:srgbClr val="FFFFFF"/>
                </a:solidFill>
              </a14:hiddenFill>
            </a:ext>
          </a:extLst>
        </p:spPr>
      </p:pic>
      <p:sp>
        <p:nvSpPr>
          <p:cNvPr id="116" name="Espace réservé du contenu 3">
            <a:extLst>
              <a:ext uri="{FF2B5EF4-FFF2-40B4-BE49-F238E27FC236}">
                <a16:creationId xmlns:a16="http://schemas.microsoft.com/office/drawing/2014/main" id="{A21D3DE2-832F-45E4-9285-E49060B939E8}"/>
              </a:ext>
            </a:extLst>
          </p:cNvPr>
          <p:cNvSpPr txBox="1">
            <a:spLocks/>
          </p:cNvSpPr>
          <p:nvPr/>
        </p:nvSpPr>
        <p:spPr>
          <a:xfrm>
            <a:off x="569830" y="2068947"/>
            <a:ext cx="10773571" cy="339929"/>
          </a:xfrm>
          <a:prstGeom prst="rect">
            <a:avLst/>
          </a:prstGeom>
        </p:spPr>
        <p:txBody>
          <a:bodyPr vert="horz" lIns="121920" tIns="60960" rIns="121920" bIns="60960" rtlCol="0">
            <a:noAutofit/>
          </a:bodyPr>
          <a:lst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D7000F"/>
              </a:buClr>
              <a:buSzTx/>
              <a:buFont typeface="Cambria Math" panose="02040503050406030204" pitchFamily="18" charset="0"/>
              <a:buNone/>
              <a:tabLst/>
              <a:defRPr/>
            </a:pPr>
            <a:r>
              <a:rPr kumimoji="0" lang="fr-FR" sz="1600" b="0" i="1" u="none" strike="noStrike" kern="1200" cap="none" spc="0" normalizeH="0" baseline="0" noProof="0" dirty="0">
                <a:ln>
                  <a:noFill/>
                </a:ln>
                <a:solidFill>
                  <a:srgbClr val="3E454A"/>
                </a:solidFill>
                <a:effectLst/>
                <a:uLnTx/>
                <a:uFillTx/>
                <a:latin typeface="Arial" panose="020B0604020202020204" pitchFamily="34" charset="0"/>
                <a:ea typeface="Open Sans" panose="020B0606030504020204" pitchFamily="34" charset="0"/>
                <a:cs typeface="Arial" panose="020B0604020202020204" pitchFamily="34" charset="0"/>
              </a:rPr>
              <a:t>Des acteurs non bancaires prennent une part de marché significative (certains jusqu’à 15% de la clientèle des « professionnels)</a:t>
            </a:r>
            <a:r>
              <a:rPr kumimoji="0" lang="fr-FR" sz="1600" b="0" i="1" u="none" strike="noStrike" kern="1200" cap="none" spc="0" normalizeH="0" baseline="0" noProof="0" dirty="0">
                <a:ln>
                  <a:noFill/>
                </a:ln>
                <a:solidFill>
                  <a:srgbClr val="3E454A"/>
                </a:solidFill>
                <a:effectLst/>
                <a:uLnTx/>
                <a:uFillTx/>
                <a:latin typeface="Arial" panose="020B0604020202020204" pitchFamily="34" charset="0"/>
                <a:ea typeface="+mn-ea"/>
                <a:cs typeface="Arial" panose="020B0604020202020204" pitchFamily="34" charset="0"/>
              </a:rPr>
              <a:t>…</a:t>
            </a:r>
          </a:p>
        </p:txBody>
      </p:sp>
      <p:sp>
        <p:nvSpPr>
          <p:cNvPr id="117" name="ZoneTexte 116">
            <a:extLst>
              <a:ext uri="{FF2B5EF4-FFF2-40B4-BE49-F238E27FC236}">
                <a16:creationId xmlns:a16="http://schemas.microsoft.com/office/drawing/2014/main" id="{66FA797D-C563-442A-BC11-172799A48E58}"/>
              </a:ext>
            </a:extLst>
          </p:cNvPr>
          <p:cNvSpPr txBox="1"/>
          <p:nvPr/>
        </p:nvSpPr>
        <p:spPr>
          <a:xfrm>
            <a:off x="9772628" y="5936065"/>
            <a:ext cx="2391627" cy="276999"/>
          </a:xfrm>
          <a:prstGeom prst="rect">
            <a:avLst/>
          </a:prstGeom>
          <a:noFill/>
        </p:spPr>
        <p:txBody>
          <a:bodyPr wrap="square" rtlCol="0">
            <a:spAutoFit/>
          </a:bodyPr>
          <a:lstStyle/>
          <a:p>
            <a:r>
              <a:rPr lang="fr-FR" sz="1200" dirty="0">
                <a:solidFill>
                  <a:srgbClr val="3E454A"/>
                </a:solidFill>
                <a:latin typeface="Arial" panose="020B0604020202020204"/>
              </a:rPr>
              <a:t>*Source </a:t>
            </a:r>
            <a:r>
              <a:rPr lang="fr-FR" sz="1200" dirty="0" err="1">
                <a:solidFill>
                  <a:srgbClr val="3E454A"/>
                </a:solidFill>
                <a:latin typeface="Arial" panose="020B0604020202020204"/>
              </a:rPr>
              <a:t>Smile&amp;Pay</a:t>
            </a:r>
            <a:endParaRPr lang="fr-FR" sz="1200" dirty="0">
              <a:solidFill>
                <a:srgbClr val="3E454A"/>
              </a:solidFill>
              <a:latin typeface="Arial" panose="020B0604020202020204"/>
            </a:endParaRPr>
          </a:p>
        </p:txBody>
      </p:sp>
    </p:spTree>
    <p:extLst>
      <p:ext uri="{BB962C8B-B14F-4D97-AF65-F5344CB8AC3E}">
        <p14:creationId xmlns:p14="http://schemas.microsoft.com/office/powerpoint/2010/main" val="227301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3827246" y="403777"/>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a:latin typeface="Montserrat Black" panose="00000A00000000000000" pitchFamily="2" charset="0"/>
              </a:rPr>
              <a:t>L’offre 	</a:t>
            </a:r>
            <a:endParaRPr lang="fr-FR" sz="2000" spc="30" dirty="0">
              <a:latin typeface="Montserrat Black" panose="00000A00000000000000" pitchFamily="2" charset="0"/>
            </a:endParaRPr>
          </a:p>
        </p:txBody>
      </p:sp>
      <p:sp>
        <p:nvSpPr>
          <p:cNvPr id="62" name="Rectangle : coins arrondis 61">
            <a:extLst>
              <a:ext uri="{FF2B5EF4-FFF2-40B4-BE49-F238E27FC236}">
                <a16:creationId xmlns:a16="http://schemas.microsoft.com/office/drawing/2014/main" id="{993E56BA-E790-4605-BB39-3EAEAED928CF}"/>
              </a:ext>
            </a:extLst>
          </p:cNvPr>
          <p:cNvSpPr/>
          <p:nvPr/>
        </p:nvSpPr>
        <p:spPr>
          <a:xfrm>
            <a:off x="807513" y="1800375"/>
            <a:ext cx="4207831" cy="4100945"/>
          </a:xfrm>
          <a:prstGeom prst="roundRect">
            <a:avLst/>
          </a:prstGeom>
          <a:solidFill>
            <a:srgbClr val="FFFFFF">
              <a:lumMod val="8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63" name="Espace réservé du texte 2">
            <a:extLst>
              <a:ext uri="{FF2B5EF4-FFF2-40B4-BE49-F238E27FC236}">
                <a16:creationId xmlns:a16="http://schemas.microsoft.com/office/drawing/2014/main" id="{F053D71B-F941-43DB-BCDC-4E06DCFD1F23}"/>
              </a:ext>
            </a:extLst>
          </p:cNvPr>
          <p:cNvSpPr txBox="1">
            <a:spLocks/>
          </p:cNvSpPr>
          <p:nvPr/>
        </p:nvSpPr>
        <p:spPr>
          <a:xfrm>
            <a:off x="891332" y="1097359"/>
            <a:ext cx="10272131" cy="759188"/>
          </a:xfrm>
          <a:prstGeom prst="rect">
            <a:avLst/>
          </a:prstGeom>
        </p:spPr>
        <p:txBody>
          <a:bodyPr vert="horz" lIns="0" tIns="0" rIns="0" bIns="0" rtlCol="0" anchor="t">
            <a:normAutofit fontScale="92500"/>
          </a:bodyPr>
          <a:lstStyle>
            <a:lvl1pPr marL="0" indent="0" algn="l" defTabSz="914400" rtl="0" eaLnBrk="1" latinLnBrk="0" hangingPunct="1">
              <a:lnSpc>
                <a:spcPct val="100000"/>
              </a:lnSpc>
              <a:spcBef>
                <a:spcPts val="1500"/>
              </a:spcBef>
              <a:buFont typeface="Arial" panose="020B0604020202020204" pitchFamily="34" charset="0"/>
              <a:buNone/>
              <a:defRPr sz="2133" b="0" i="0" kern="1200" baseline="0">
                <a:solidFill>
                  <a:srgbClr val="B24388"/>
                </a:solidFill>
                <a:latin typeface="Montserrat SemiBold" panose="00000700000000000000" pitchFamily="50" charset="0"/>
                <a:ea typeface="+mn-ea"/>
                <a:cs typeface="+mn-cs"/>
              </a:defRPr>
            </a:lvl1pPr>
            <a:lvl2pPr marL="609555"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bg1"/>
                </a:solidFill>
                <a:latin typeface="+mn-lt"/>
                <a:ea typeface="+mn-ea"/>
                <a:cs typeface="+mn-cs"/>
              </a:defRPr>
            </a:lvl2pPr>
            <a:lvl3pPr marL="1219110" indent="0" algn="l" defTabSz="914400" rtl="0" eaLnBrk="1" latinLnBrk="0" hangingPunct="1">
              <a:lnSpc>
                <a:spcPct val="100000"/>
              </a:lnSpc>
              <a:spcBef>
                <a:spcPts val="1500"/>
              </a:spcBef>
              <a:buClr>
                <a:schemeClr val="tx2"/>
              </a:buClr>
              <a:buFont typeface="Wingdings 2" panose="05020102010507070707" pitchFamily="18" charset="2"/>
              <a:buNone/>
              <a:defRPr sz="1600" b="0" i="0" kern="1200">
                <a:solidFill>
                  <a:schemeClr val="bg1"/>
                </a:solidFill>
                <a:latin typeface="+mn-lt"/>
                <a:ea typeface="+mn-ea"/>
                <a:cs typeface="+mn-cs"/>
              </a:defRPr>
            </a:lvl3pPr>
            <a:lvl4pPr marL="1828664"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4pPr>
            <a:lvl5pPr marL="2438218"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2133" b="1" i="0" u="none" strike="noStrike" kern="1200" cap="none" spc="0" normalizeH="0" baseline="0" noProof="0">
                <a:ln>
                  <a:noFill/>
                </a:ln>
                <a:solidFill>
                  <a:srgbClr val="3E454A"/>
                </a:solidFill>
                <a:effectLst/>
                <a:uLnTx/>
                <a:uFillTx/>
                <a:latin typeface="Arial" panose="020B0604020202020204"/>
                <a:ea typeface="+mn-ea"/>
                <a:cs typeface="Arial"/>
              </a:rPr>
              <a:t>L’offre se compose de l’achat d’un </a:t>
            </a:r>
            <a:r>
              <a:rPr kumimoji="0" lang="fr-FR" sz="2133" b="1" i="0" u="sng" strike="noStrike" kern="1200" cap="none" spc="0" normalizeH="0" baseline="0" noProof="0">
                <a:ln>
                  <a:noFill/>
                </a:ln>
                <a:solidFill>
                  <a:srgbClr val="3E454A"/>
                </a:solidFill>
                <a:effectLst/>
                <a:uLnTx/>
                <a:uFillTx/>
                <a:latin typeface="Arial" panose="020B0604020202020204"/>
                <a:ea typeface="+mn-ea"/>
                <a:cs typeface="Arial"/>
              </a:rPr>
              <a:t>terminal de paiement</a:t>
            </a:r>
            <a:r>
              <a:rPr kumimoji="0" lang="fr-FR" sz="2133" b="1" i="0" strike="noStrike" kern="1200" cap="none" spc="0" normalizeH="0" baseline="0" noProof="0">
                <a:ln>
                  <a:noFill/>
                </a:ln>
                <a:solidFill>
                  <a:srgbClr val="3E454A"/>
                </a:solidFill>
                <a:effectLst/>
                <a:uLnTx/>
                <a:uFillTx/>
                <a:latin typeface="Arial" panose="020B0604020202020204"/>
                <a:ea typeface="+mn-ea"/>
                <a:cs typeface="Arial"/>
              </a:rPr>
              <a:t> </a:t>
            </a:r>
            <a:r>
              <a:rPr kumimoji="0" lang="fr-FR" sz="2133" b="1" i="0" u="none" strike="noStrike" kern="1200" cap="none" spc="0" normalizeH="0" baseline="0" noProof="0">
                <a:ln>
                  <a:noFill/>
                </a:ln>
                <a:solidFill>
                  <a:srgbClr val="3E454A"/>
                </a:solidFill>
                <a:effectLst/>
                <a:uLnTx/>
                <a:uFillTx/>
                <a:latin typeface="Arial" panose="020B0604020202020204"/>
                <a:ea typeface="+mn-ea"/>
                <a:cs typeface="Arial"/>
              </a:rPr>
              <a:t>Mini Smile, combiné à la signature d’un </a:t>
            </a:r>
            <a:r>
              <a:rPr kumimoji="0" lang="fr-FR" sz="2133" b="1" i="0" u="sng" strike="noStrike" kern="1200" cap="none" spc="0" normalizeH="0" baseline="0" noProof="0">
                <a:ln>
                  <a:noFill/>
                </a:ln>
                <a:solidFill>
                  <a:srgbClr val="3E454A"/>
                </a:solidFill>
                <a:effectLst/>
                <a:uLnTx/>
                <a:uFillTx/>
                <a:latin typeface="Arial" panose="020B0604020202020204"/>
                <a:ea typeface="+mn-ea"/>
                <a:cs typeface="Arial"/>
              </a:rPr>
              <a:t>contrat de paiement pour l’encaissement et l’accès aux services </a:t>
            </a:r>
            <a:endParaRPr kumimoji="0" lang="fr-FR" sz="2133" b="1" i="0" u="sng" strike="noStrike" kern="1200" cap="none" spc="0" normalizeH="0" baseline="0" noProof="0" dirty="0">
              <a:ln>
                <a:noFill/>
              </a:ln>
              <a:solidFill>
                <a:srgbClr val="3E454A"/>
              </a:solidFill>
              <a:effectLst/>
              <a:uLnTx/>
              <a:uFillTx/>
              <a:latin typeface="Arial" panose="020B0604020202020204"/>
              <a:ea typeface="+mn-ea"/>
              <a:cs typeface="Arial"/>
            </a:endParaRPr>
          </a:p>
        </p:txBody>
      </p:sp>
      <p:sp>
        <p:nvSpPr>
          <p:cNvPr id="64" name="Rectangle : coins arrondis 63">
            <a:extLst>
              <a:ext uri="{FF2B5EF4-FFF2-40B4-BE49-F238E27FC236}">
                <a16:creationId xmlns:a16="http://schemas.microsoft.com/office/drawing/2014/main" id="{1C395606-2444-41E0-9854-E7E78A6F138C}"/>
              </a:ext>
            </a:extLst>
          </p:cNvPr>
          <p:cNvSpPr/>
          <p:nvPr/>
        </p:nvSpPr>
        <p:spPr>
          <a:xfrm>
            <a:off x="5375564" y="1800376"/>
            <a:ext cx="6008923" cy="4100945"/>
          </a:xfrm>
          <a:prstGeom prst="roundRect">
            <a:avLst/>
          </a:prstGeom>
          <a:solidFill>
            <a:srgbClr val="FFFFFF">
              <a:lumMod val="8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65" name="Ellipse 64">
            <a:extLst>
              <a:ext uri="{FF2B5EF4-FFF2-40B4-BE49-F238E27FC236}">
                <a16:creationId xmlns:a16="http://schemas.microsoft.com/office/drawing/2014/main" id="{6037228A-B5DD-4805-9C6D-E37D616E23FB}"/>
              </a:ext>
            </a:extLst>
          </p:cNvPr>
          <p:cNvSpPr/>
          <p:nvPr/>
        </p:nvSpPr>
        <p:spPr>
          <a:xfrm>
            <a:off x="1062182" y="1954673"/>
            <a:ext cx="637309" cy="637309"/>
          </a:xfrm>
          <a:prstGeom prst="ellipse">
            <a:avLst/>
          </a:prstGeom>
          <a:solidFill>
            <a:srgbClr val="D7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3600" b="1" i="0" u="none" strike="noStrike" kern="0" cap="none" spc="0" normalizeH="0" baseline="0" noProof="0">
                <a:ln>
                  <a:noFill/>
                </a:ln>
                <a:solidFill>
                  <a:srgbClr val="FFFFFF"/>
                </a:solidFill>
                <a:effectLst/>
                <a:uLnTx/>
                <a:uFillTx/>
                <a:latin typeface="Arial" panose="020B0604020202020204"/>
                <a:ea typeface="+mn-ea"/>
                <a:cs typeface="+mn-cs"/>
              </a:rPr>
              <a:t>1</a:t>
            </a:r>
          </a:p>
        </p:txBody>
      </p:sp>
      <p:sp>
        <p:nvSpPr>
          <p:cNvPr id="66" name="Ellipse 65">
            <a:extLst>
              <a:ext uri="{FF2B5EF4-FFF2-40B4-BE49-F238E27FC236}">
                <a16:creationId xmlns:a16="http://schemas.microsoft.com/office/drawing/2014/main" id="{07F7AC81-CBBA-4A7A-9796-BC9160B06890}"/>
              </a:ext>
            </a:extLst>
          </p:cNvPr>
          <p:cNvSpPr/>
          <p:nvPr/>
        </p:nvSpPr>
        <p:spPr>
          <a:xfrm>
            <a:off x="5657941" y="1954673"/>
            <a:ext cx="637309" cy="637309"/>
          </a:xfrm>
          <a:prstGeom prst="ellipse">
            <a:avLst/>
          </a:prstGeom>
          <a:solidFill>
            <a:srgbClr val="A5CC74">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3600" b="1" i="0" u="none" strike="noStrike" kern="0" cap="none" spc="0" normalizeH="0" baseline="0" noProof="0">
                <a:ln>
                  <a:noFill/>
                </a:ln>
                <a:solidFill>
                  <a:srgbClr val="FFFFFF"/>
                </a:solidFill>
                <a:effectLst/>
                <a:uLnTx/>
                <a:uFillTx/>
                <a:latin typeface="Arial" panose="020B0604020202020204"/>
                <a:ea typeface="+mn-ea"/>
                <a:cs typeface="+mn-cs"/>
              </a:rPr>
              <a:t>2</a:t>
            </a:r>
          </a:p>
        </p:txBody>
      </p:sp>
      <p:sp>
        <p:nvSpPr>
          <p:cNvPr id="67" name="ZoneTexte 66">
            <a:extLst>
              <a:ext uri="{FF2B5EF4-FFF2-40B4-BE49-F238E27FC236}">
                <a16:creationId xmlns:a16="http://schemas.microsoft.com/office/drawing/2014/main" id="{F256F957-DA38-4900-AC36-6843C2CA3B89}"/>
              </a:ext>
            </a:extLst>
          </p:cNvPr>
          <p:cNvSpPr txBox="1"/>
          <p:nvPr/>
        </p:nvSpPr>
        <p:spPr>
          <a:xfrm flipH="1">
            <a:off x="1843322" y="1958241"/>
            <a:ext cx="3172022" cy="646331"/>
          </a:xfrm>
          <a:prstGeom prst="rect">
            <a:avLst/>
          </a:prstGeom>
          <a:noFill/>
        </p:spPr>
        <p:txBody>
          <a:bodyPr wrap="square" rtlCol="0">
            <a:spAutoFit/>
          </a:bodyPr>
          <a:lstStyle/>
          <a:p>
            <a:r>
              <a:rPr lang="fr-FR" b="1">
                <a:solidFill>
                  <a:srgbClr val="3E454A"/>
                </a:solidFill>
                <a:latin typeface="Arial" panose="020B0604020202020204"/>
              </a:rPr>
              <a:t>Matériel : </a:t>
            </a:r>
          </a:p>
          <a:p>
            <a:r>
              <a:rPr lang="fr-FR">
                <a:solidFill>
                  <a:srgbClr val="3E454A"/>
                </a:solidFill>
                <a:latin typeface="Arial" panose="020B0604020202020204"/>
              </a:rPr>
              <a:t>Achat d’un Mini Smile </a:t>
            </a:r>
          </a:p>
        </p:txBody>
      </p:sp>
      <p:pic>
        <p:nvPicPr>
          <p:cNvPr id="68" name="Image 67" descr="Une image contenant texte, équipement électronique, moniteur, calculatrice&#10;&#10;Description générée automatiquement">
            <a:extLst>
              <a:ext uri="{FF2B5EF4-FFF2-40B4-BE49-F238E27FC236}">
                <a16:creationId xmlns:a16="http://schemas.microsoft.com/office/drawing/2014/main" id="{FF32B13D-CA57-426C-82A5-FD9575C70CAD}"/>
              </a:ext>
            </a:extLst>
          </p:cNvPr>
          <p:cNvPicPr>
            <a:picLocks noChangeAspect="1"/>
          </p:cNvPicPr>
          <p:nvPr/>
        </p:nvPicPr>
        <p:blipFill>
          <a:blip r:embed="rId3"/>
          <a:stretch>
            <a:fillRect/>
          </a:stretch>
        </p:blipFill>
        <p:spPr>
          <a:xfrm>
            <a:off x="1062182" y="2746280"/>
            <a:ext cx="1095454" cy="2369869"/>
          </a:xfrm>
          <a:prstGeom prst="rect">
            <a:avLst/>
          </a:prstGeom>
        </p:spPr>
      </p:pic>
      <p:sp>
        <p:nvSpPr>
          <p:cNvPr id="69" name="ZoneTexte 68">
            <a:extLst>
              <a:ext uri="{FF2B5EF4-FFF2-40B4-BE49-F238E27FC236}">
                <a16:creationId xmlns:a16="http://schemas.microsoft.com/office/drawing/2014/main" id="{C6E512D9-8C0E-4AB6-8FEB-2712A8ACBAFA}"/>
              </a:ext>
            </a:extLst>
          </p:cNvPr>
          <p:cNvSpPr txBox="1"/>
          <p:nvPr/>
        </p:nvSpPr>
        <p:spPr>
          <a:xfrm>
            <a:off x="2366577" y="4700032"/>
            <a:ext cx="2248110" cy="553998"/>
          </a:xfrm>
          <a:prstGeom prst="rect">
            <a:avLst/>
          </a:prstGeom>
          <a:noFill/>
        </p:spPr>
        <p:txBody>
          <a:bodyPr wrap="square" lIns="121920" tIns="60960" rIns="121920" bIns="60960" rtlCol="0" anchor="t">
            <a:spAutoFit/>
          </a:bodyPr>
          <a:lstStyle/>
          <a:p>
            <a:pPr defTabSz="1219170">
              <a:defRPr/>
            </a:pPr>
            <a:r>
              <a:rPr lang="fr-FR" sz="1400" b="1" dirty="0">
                <a:solidFill>
                  <a:srgbClr val="102765"/>
                </a:solidFill>
                <a:latin typeface="Arial" panose="020B0604020202020204" pitchFamily="34" charset="0"/>
                <a:cs typeface="Arial" panose="020B0604020202020204" pitchFamily="34" charset="0"/>
              </a:rPr>
              <a:t>39€ </a:t>
            </a:r>
            <a:r>
              <a:rPr lang="fr-FR" sz="1400" kern="0" dirty="0">
                <a:solidFill>
                  <a:srgbClr val="102765"/>
                </a:solidFill>
                <a:latin typeface="Arial" panose="020B0604020202020204" pitchFamily="34" charset="0"/>
                <a:cs typeface="Arial" panose="020B0604020202020204" pitchFamily="34" charset="0"/>
                <a:sym typeface="Arial"/>
              </a:rPr>
              <a:t>PRIX PUBLIC</a:t>
            </a:r>
            <a:endParaRPr lang="fr-FR" sz="1400" b="1" strike="sngStrike" dirty="0">
              <a:solidFill>
                <a:srgbClr val="102765"/>
              </a:solidFill>
              <a:latin typeface="Arial" panose="020B0604020202020204" pitchFamily="34" charset="0"/>
              <a:cs typeface="Arial" panose="020B0604020202020204" pitchFamily="34" charset="0"/>
            </a:endParaRPr>
          </a:p>
          <a:p>
            <a:r>
              <a:rPr lang="fr-FR" sz="1400" b="1" dirty="0">
                <a:solidFill>
                  <a:srgbClr val="C00000"/>
                </a:solidFill>
                <a:latin typeface="Arial" panose="020B0604020202020204" pitchFamily="34" charset="0"/>
                <a:cs typeface="Arial" panose="020B0604020202020204" pitchFamily="34" charset="0"/>
              </a:rPr>
              <a:t>29€ Tarif CE (-10€)</a:t>
            </a:r>
          </a:p>
        </p:txBody>
      </p:sp>
      <p:sp>
        <p:nvSpPr>
          <p:cNvPr id="70" name="Rectangle 69">
            <a:extLst>
              <a:ext uri="{FF2B5EF4-FFF2-40B4-BE49-F238E27FC236}">
                <a16:creationId xmlns:a16="http://schemas.microsoft.com/office/drawing/2014/main" id="{B9187E00-DC34-42F3-B027-B0E1BC1D07D5}"/>
              </a:ext>
            </a:extLst>
          </p:cNvPr>
          <p:cNvSpPr/>
          <p:nvPr/>
        </p:nvSpPr>
        <p:spPr>
          <a:xfrm>
            <a:off x="2222290" y="2746280"/>
            <a:ext cx="2728400" cy="1938992"/>
          </a:xfrm>
          <a:prstGeom prst="rect">
            <a:avLst/>
          </a:prstGeom>
        </p:spPr>
        <p:txBody>
          <a:bodyPr wrap="square">
            <a:spAutoFit/>
          </a:bodyPr>
          <a:lstStyle/>
          <a:p>
            <a:pPr fontAlgn="base"/>
            <a:r>
              <a:rPr lang="fr-FR" sz="1200" b="1">
                <a:solidFill>
                  <a:srgbClr val="102765"/>
                </a:solidFill>
                <a:latin typeface="Arial" panose="020B0604020202020204" pitchFamily="34" charset="0"/>
                <a:ea typeface="Helvetica Neue" panose="02000503000000020004" pitchFamily="2" charset="0"/>
                <a:cs typeface="Arial" panose="020B0604020202020204" pitchFamily="34" charset="0"/>
              </a:rPr>
              <a:t>Le compagnon idéal pour commencer à encaisser les cartes bancaires </a:t>
            </a:r>
          </a:p>
          <a:p>
            <a:pPr fontAlgn="base"/>
            <a:r>
              <a:rPr lang="fr-FR" sz="1200">
                <a:solidFill>
                  <a:srgbClr val="102765"/>
                </a:solidFill>
                <a:latin typeface="Arial" panose="020B0604020202020204" pitchFamily="34" charset="0"/>
                <a:ea typeface="Helvetica Neue" panose="02000503000000020004" pitchFamily="2" charset="0"/>
                <a:cs typeface="Arial" panose="020B0604020202020204" pitchFamily="34" charset="0"/>
              </a:rPr>
              <a:t>Un terminal ultra mobile, léger et économique pour vos encaissements. Acceptez les transactions par carte bancaire en connectant le Mini Smile à votre smartphone. </a:t>
            </a:r>
          </a:p>
          <a:p>
            <a:pPr fontAlgn="base"/>
            <a:r>
              <a:rPr lang="fr-FR" sz="1200">
                <a:solidFill>
                  <a:srgbClr val="102765"/>
                </a:solidFill>
                <a:latin typeface="Arial" panose="020B0604020202020204" pitchFamily="34" charset="0"/>
                <a:ea typeface="Helvetica Neue" panose="02000503000000020004" pitchFamily="2" charset="0"/>
                <a:cs typeface="Arial" panose="020B0604020202020204" pitchFamily="34" charset="0"/>
              </a:rPr>
              <a:t>La solution idéale pour débuter. </a:t>
            </a:r>
            <a:endParaRPr lang="fr-FR" sz="1200">
              <a:solidFill>
                <a:srgbClr val="3E454A"/>
              </a:solidFill>
              <a:latin typeface="Arial" panose="020B0604020202020204"/>
            </a:endParaRPr>
          </a:p>
        </p:txBody>
      </p:sp>
      <p:sp>
        <p:nvSpPr>
          <p:cNvPr id="71" name="ZoneTexte 70">
            <a:extLst>
              <a:ext uri="{FF2B5EF4-FFF2-40B4-BE49-F238E27FC236}">
                <a16:creationId xmlns:a16="http://schemas.microsoft.com/office/drawing/2014/main" id="{CD1D469A-59F3-41DA-9439-36F02D2D5EEA}"/>
              </a:ext>
            </a:extLst>
          </p:cNvPr>
          <p:cNvSpPr txBox="1"/>
          <p:nvPr/>
        </p:nvSpPr>
        <p:spPr>
          <a:xfrm>
            <a:off x="5079998" y="2713141"/>
            <a:ext cx="3535679" cy="461665"/>
          </a:xfrm>
          <a:prstGeom prst="rect">
            <a:avLst/>
          </a:prstGeom>
          <a:noFill/>
        </p:spPr>
        <p:txBody>
          <a:bodyPr wrap="square" rtlCol="0">
            <a:spAutoFit/>
          </a:bodyPr>
          <a:lstStyle/>
          <a:p>
            <a:pPr algn="ctr"/>
            <a:r>
              <a:rPr lang="fr-FR" sz="2400" b="1" i="1">
                <a:solidFill>
                  <a:srgbClr val="A5CC74"/>
                </a:solidFill>
                <a:latin typeface="Arial" panose="020B0604020202020204" pitchFamily="34" charset="0"/>
                <a:ea typeface="Open Sans Extrabold" panose="020B0606030504020204" pitchFamily="34" charset="0"/>
                <a:cs typeface="Arial" panose="020B0604020202020204" pitchFamily="34" charset="0"/>
              </a:rPr>
              <a:t>Offre Standard</a:t>
            </a:r>
            <a:endParaRPr lang="fr-FR" sz="2400">
              <a:solidFill>
                <a:srgbClr val="A5CC74"/>
              </a:solidFill>
              <a:latin typeface="Arial" panose="020B0604020202020204" pitchFamily="34" charset="0"/>
              <a:ea typeface="Open Sans" panose="020B0606030504020204" pitchFamily="34" charset="0"/>
              <a:cs typeface="Arial" panose="020B0604020202020204" pitchFamily="34" charset="0"/>
            </a:endParaRPr>
          </a:p>
        </p:txBody>
      </p:sp>
      <p:sp>
        <p:nvSpPr>
          <p:cNvPr id="72" name="ZoneTexte 71">
            <a:extLst>
              <a:ext uri="{FF2B5EF4-FFF2-40B4-BE49-F238E27FC236}">
                <a16:creationId xmlns:a16="http://schemas.microsoft.com/office/drawing/2014/main" id="{B2B7B564-2A21-403D-8EBE-29F30B2E5C7B}"/>
              </a:ext>
            </a:extLst>
          </p:cNvPr>
          <p:cNvSpPr txBox="1"/>
          <p:nvPr/>
        </p:nvSpPr>
        <p:spPr>
          <a:xfrm>
            <a:off x="8065989" y="2713141"/>
            <a:ext cx="3534608" cy="461665"/>
          </a:xfrm>
          <a:prstGeom prst="rect">
            <a:avLst/>
          </a:prstGeom>
          <a:noFill/>
        </p:spPr>
        <p:txBody>
          <a:bodyPr wrap="square" rtlCol="0">
            <a:spAutoFit/>
          </a:bodyPr>
          <a:lstStyle/>
          <a:p>
            <a:pPr algn="ctr"/>
            <a:r>
              <a:rPr lang="fr-FR" sz="2400" b="1" i="1">
                <a:solidFill>
                  <a:srgbClr val="A5CC74"/>
                </a:solidFill>
                <a:latin typeface="Arial" panose="020B0604020202020204" pitchFamily="34" charset="0"/>
                <a:ea typeface="Open Sans Extrabold" panose="020B0606030504020204" pitchFamily="34" charset="0"/>
                <a:cs typeface="Arial" panose="020B0604020202020204" pitchFamily="34" charset="0"/>
              </a:rPr>
              <a:t>Offre Premium</a:t>
            </a:r>
            <a:endParaRPr lang="fr-FR" sz="2400">
              <a:solidFill>
                <a:srgbClr val="A5CC74"/>
              </a:solidFill>
              <a:latin typeface="Arial" panose="020B0604020202020204" pitchFamily="34" charset="0"/>
              <a:ea typeface="Open Sans" panose="020B0606030504020204" pitchFamily="34" charset="0"/>
              <a:cs typeface="Arial" panose="020B0604020202020204" pitchFamily="34" charset="0"/>
            </a:endParaRPr>
          </a:p>
        </p:txBody>
      </p:sp>
      <p:sp>
        <p:nvSpPr>
          <p:cNvPr id="73" name="Rectangle : coins arrondis 72">
            <a:extLst>
              <a:ext uri="{FF2B5EF4-FFF2-40B4-BE49-F238E27FC236}">
                <a16:creationId xmlns:a16="http://schemas.microsoft.com/office/drawing/2014/main" id="{4C0D8640-6937-4137-861B-3F03D6BBFB73}"/>
              </a:ext>
            </a:extLst>
          </p:cNvPr>
          <p:cNvSpPr/>
          <p:nvPr/>
        </p:nvSpPr>
        <p:spPr>
          <a:xfrm>
            <a:off x="5492735" y="3174806"/>
            <a:ext cx="2807046" cy="2326063"/>
          </a:xfrm>
          <a:prstGeom prst="roundRect">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4" name="Rectangle : coins arrondis 73">
            <a:extLst>
              <a:ext uri="{FF2B5EF4-FFF2-40B4-BE49-F238E27FC236}">
                <a16:creationId xmlns:a16="http://schemas.microsoft.com/office/drawing/2014/main" id="{9E16D1D2-1B4A-4226-9BC4-5768334D5E8A}"/>
              </a:ext>
            </a:extLst>
          </p:cNvPr>
          <p:cNvSpPr/>
          <p:nvPr/>
        </p:nvSpPr>
        <p:spPr>
          <a:xfrm>
            <a:off x="8416952" y="3168319"/>
            <a:ext cx="2809143" cy="2326063"/>
          </a:xfrm>
          <a:prstGeom prst="roundRect">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5" name="ZoneTexte 74">
            <a:extLst>
              <a:ext uri="{FF2B5EF4-FFF2-40B4-BE49-F238E27FC236}">
                <a16:creationId xmlns:a16="http://schemas.microsoft.com/office/drawing/2014/main" id="{7B01ED56-A07C-4FFE-A9AF-49965DC4BEA5}"/>
              </a:ext>
            </a:extLst>
          </p:cNvPr>
          <p:cNvSpPr txBox="1"/>
          <p:nvPr/>
        </p:nvSpPr>
        <p:spPr>
          <a:xfrm>
            <a:off x="5499999" y="3222849"/>
            <a:ext cx="2849879" cy="600164"/>
          </a:xfrm>
          <a:prstGeom prst="rect">
            <a:avLst/>
          </a:prstGeom>
          <a:noFill/>
        </p:spPr>
        <p:txBody>
          <a:bodyPr wrap="square" rtlCol="0">
            <a:spAutoFit/>
          </a:bodyPr>
          <a:lstStyle/>
          <a:p>
            <a:pPr algn="ctr"/>
            <a:r>
              <a:rPr lang="fr-FR" sz="1100" dirty="0">
                <a:solidFill>
                  <a:srgbClr val="242E5B"/>
                </a:solidFill>
                <a:latin typeface="Arial" panose="020B0604020202020204" pitchFamily="34" charset="0"/>
                <a:ea typeface="Open Sans" panose="020B0606030504020204" pitchFamily="34" charset="0"/>
                <a:cs typeface="Arial" panose="020B0604020202020204" pitchFamily="34" charset="0"/>
              </a:rPr>
              <a:t>Offre idéale pour débuter une activité, conseillée pour un flux inférieur </a:t>
            </a:r>
            <a:r>
              <a:rPr lang="fr-FR" sz="1100">
                <a:solidFill>
                  <a:srgbClr val="242E5B"/>
                </a:solidFill>
                <a:latin typeface="Arial" panose="020B0604020202020204" pitchFamily="34" charset="0"/>
                <a:ea typeface="Open Sans" panose="020B0606030504020204" pitchFamily="34" charset="0"/>
                <a:cs typeface="Arial" panose="020B0604020202020204" pitchFamily="34" charset="0"/>
              </a:rPr>
              <a:t>à </a:t>
            </a:r>
          </a:p>
          <a:p>
            <a:pPr algn="ctr"/>
            <a:r>
              <a:rPr lang="fr-FR" sz="1100">
                <a:solidFill>
                  <a:srgbClr val="242E5B"/>
                </a:solidFill>
                <a:latin typeface="Arial" panose="020B0604020202020204" pitchFamily="34" charset="0"/>
                <a:ea typeface="Open Sans" panose="020B0606030504020204" pitchFamily="34" charset="0"/>
                <a:cs typeface="Arial" panose="020B0604020202020204" pitchFamily="34" charset="0"/>
              </a:rPr>
              <a:t>3 </a:t>
            </a:r>
            <a:r>
              <a:rPr lang="fr-FR" sz="1100" dirty="0">
                <a:solidFill>
                  <a:srgbClr val="242E5B"/>
                </a:solidFill>
                <a:latin typeface="Arial" panose="020B0604020202020204" pitchFamily="34" charset="0"/>
                <a:ea typeface="Open Sans" panose="020B0606030504020204" pitchFamily="34" charset="0"/>
                <a:cs typeface="Arial" panose="020B0604020202020204" pitchFamily="34" charset="0"/>
              </a:rPr>
              <a:t>000€ /mois.</a:t>
            </a:r>
          </a:p>
        </p:txBody>
      </p:sp>
      <p:sp>
        <p:nvSpPr>
          <p:cNvPr id="76" name="ZoneTexte 75">
            <a:extLst>
              <a:ext uri="{FF2B5EF4-FFF2-40B4-BE49-F238E27FC236}">
                <a16:creationId xmlns:a16="http://schemas.microsoft.com/office/drawing/2014/main" id="{6FD829FE-7B68-40B3-86C1-57F4AA0E9D9D}"/>
              </a:ext>
            </a:extLst>
          </p:cNvPr>
          <p:cNvSpPr txBox="1"/>
          <p:nvPr/>
        </p:nvSpPr>
        <p:spPr>
          <a:xfrm>
            <a:off x="8467049" y="3222849"/>
            <a:ext cx="2611266" cy="600164"/>
          </a:xfrm>
          <a:prstGeom prst="rect">
            <a:avLst/>
          </a:prstGeom>
          <a:noFill/>
        </p:spPr>
        <p:txBody>
          <a:bodyPr wrap="square" rtlCol="0">
            <a:spAutoFit/>
          </a:bodyPr>
          <a:lstStyle/>
          <a:p>
            <a:pPr algn="ctr"/>
            <a:r>
              <a:rPr lang="fr-FR" sz="1100" dirty="0">
                <a:solidFill>
                  <a:srgbClr val="242E5B"/>
                </a:solidFill>
                <a:latin typeface="Arial" panose="020B0604020202020204" pitchFamily="34" charset="0"/>
                <a:ea typeface="Open Sans" panose="020B0606030504020204" pitchFamily="34" charset="0"/>
                <a:cs typeface="Arial" panose="020B0604020202020204" pitchFamily="34" charset="0"/>
              </a:rPr>
              <a:t>Offre idéale pour booster une activité, conseillée pour un flux supérieur à  </a:t>
            </a:r>
          </a:p>
          <a:p>
            <a:pPr algn="ctr"/>
            <a:r>
              <a:rPr lang="fr-FR" sz="1100" dirty="0">
                <a:solidFill>
                  <a:srgbClr val="242E5B"/>
                </a:solidFill>
                <a:latin typeface="Arial" panose="020B0604020202020204" pitchFamily="34" charset="0"/>
                <a:ea typeface="Open Sans" panose="020B0606030504020204" pitchFamily="34" charset="0"/>
                <a:cs typeface="Arial" panose="020B0604020202020204" pitchFamily="34" charset="0"/>
              </a:rPr>
              <a:t>3 000€ /mois.</a:t>
            </a:r>
          </a:p>
        </p:txBody>
      </p:sp>
      <p:sp>
        <p:nvSpPr>
          <p:cNvPr id="77" name="ZoneTexte 76">
            <a:extLst>
              <a:ext uri="{FF2B5EF4-FFF2-40B4-BE49-F238E27FC236}">
                <a16:creationId xmlns:a16="http://schemas.microsoft.com/office/drawing/2014/main" id="{E6AE108D-EC6E-49E9-9804-4C64C04441BC}"/>
              </a:ext>
            </a:extLst>
          </p:cNvPr>
          <p:cNvSpPr txBox="1"/>
          <p:nvPr/>
        </p:nvSpPr>
        <p:spPr>
          <a:xfrm>
            <a:off x="6089524" y="3823013"/>
            <a:ext cx="1825836" cy="666786"/>
          </a:xfrm>
          <a:prstGeom prst="rect">
            <a:avLst/>
          </a:prstGeom>
          <a:noFill/>
        </p:spPr>
        <p:txBody>
          <a:bodyPr wrap="square" rtlCol="0">
            <a:spAutoFit/>
          </a:bodyPr>
          <a:lstStyle/>
          <a:p>
            <a:pPr algn="ctr"/>
            <a:r>
              <a:rPr lang="fr-FR" sz="2400" b="1" i="1">
                <a:solidFill>
                  <a:srgbClr val="A5CC74">
                    <a:lumMod val="75000"/>
                  </a:srgbClr>
                </a:solidFill>
                <a:latin typeface="Arial" panose="020B0604020202020204" pitchFamily="34" charset="0"/>
                <a:ea typeface="Open Sans Extrabold" panose="020B0606030504020204" pitchFamily="34" charset="0"/>
                <a:cs typeface="Arial" panose="020B0604020202020204" pitchFamily="34" charset="0"/>
              </a:rPr>
              <a:t>1,49%</a:t>
            </a:r>
            <a:r>
              <a:rPr lang="fr-FR" sz="1400" b="1" i="1">
                <a:solidFill>
                  <a:srgbClr val="A5CC74">
                    <a:lumMod val="75000"/>
                  </a:srgbClr>
                </a:solidFill>
                <a:latin typeface="Arial" panose="020B0604020202020204" pitchFamily="34" charset="0"/>
                <a:ea typeface="Open Sans" panose="020B0606030504020204" pitchFamily="34" charset="0"/>
                <a:cs typeface="Arial" panose="020B0604020202020204" pitchFamily="34" charset="0"/>
              </a:rPr>
              <a:t>HT*</a:t>
            </a:r>
          </a:p>
          <a:p>
            <a:pPr algn="ctr"/>
            <a:r>
              <a:rPr lang="fr-FR" sz="1333">
                <a:solidFill>
                  <a:srgbClr val="242E5B"/>
                </a:solidFill>
                <a:latin typeface="Arial" panose="020B0604020202020204" pitchFamily="34" charset="0"/>
                <a:ea typeface="Open Sans" panose="020B0606030504020204" pitchFamily="34" charset="0"/>
                <a:cs typeface="Arial" panose="020B0604020202020204" pitchFamily="34" charset="0"/>
              </a:rPr>
              <a:t>Frais de transaction</a:t>
            </a:r>
          </a:p>
        </p:txBody>
      </p:sp>
      <p:sp>
        <p:nvSpPr>
          <p:cNvPr id="78" name="Rectangle 77">
            <a:extLst>
              <a:ext uri="{FF2B5EF4-FFF2-40B4-BE49-F238E27FC236}">
                <a16:creationId xmlns:a16="http://schemas.microsoft.com/office/drawing/2014/main" id="{457597B2-1BC6-418A-9776-8320F414CFF9}"/>
              </a:ext>
            </a:extLst>
          </p:cNvPr>
          <p:cNvSpPr/>
          <p:nvPr/>
        </p:nvSpPr>
        <p:spPr>
          <a:xfrm>
            <a:off x="5681602" y="3965491"/>
            <a:ext cx="811441" cy="261610"/>
          </a:xfrm>
          <a:prstGeom prst="rect">
            <a:avLst/>
          </a:prstGeom>
        </p:spPr>
        <p:txBody>
          <a:bodyPr wrap="none">
            <a:spAutoFit/>
          </a:bodyPr>
          <a:lstStyle/>
          <a:p>
            <a:pPr algn="r" defTabSz="695092" hangingPunct="0"/>
            <a:r>
              <a:rPr lang="fr-FR" sz="1100" b="1" i="1" strike="sngStrike">
                <a:solidFill>
                  <a:srgbClr val="3E454A"/>
                </a:solidFill>
                <a:latin typeface="Arial" panose="020B0604020202020204" pitchFamily="34" charset="0"/>
                <a:ea typeface="Open Sans Extrabold" panose="020B0606030504020204" pitchFamily="34" charset="0"/>
                <a:cs typeface="Arial" panose="020B0604020202020204" pitchFamily="34" charset="0"/>
              </a:rPr>
              <a:t>1,65% HT</a:t>
            </a:r>
            <a:endParaRPr lang="fr-FR" sz="1100" b="1" i="1" strike="sngStrike" dirty="0">
              <a:solidFill>
                <a:srgbClr val="3E454A"/>
              </a:solidFill>
              <a:latin typeface="Arial" panose="020B0604020202020204" pitchFamily="34" charset="0"/>
              <a:ea typeface="Open Sans Extrabold" panose="020B0606030504020204" pitchFamily="34" charset="0"/>
              <a:cs typeface="Arial" panose="020B0604020202020204" pitchFamily="34" charset="0"/>
            </a:endParaRPr>
          </a:p>
        </p:txBody>
      </p:sp>
      <p:sp>
        <p:nvSpPr>
          <p:cNvPr id="79" name="ZoneTexte 78">
            <a:extLst>
              <a:ext uri="{FF2B5EF4-FFF2-40B4-BE49-F238E27FC236}">
                <a16:creationId xmlns:a16="http://schemas.microsoft.com/office/drawing/2014/main" id="{D6760FB2-2A6D-4317-9593-28D57C388428}"/>
              </a:ext>
            </a:extLst>
          </p:cNvPr>
          <p:cNvSpPr txBox="1"/>
          <p:nvPr/>
        </p:nvSpPr>
        <p:spPr>
          <a:xfrm>
            <a:off x="8274018" y="3813136"/>
            <a:ext cx="1825836" cy="666786"/>
          </a:xfrm>
          <a:prstGeom prst="rect">
            <a:avLst/>
          </a:prstGeom>
          <a:noFill/>
        </p:spPr>
        <p:txBody>
          <a:bodyPr wrap="square" rtlCol="0">
            <a:spAutoFit/>
          </a:bodyPr>
          <a:lstStyle/>
          <a:p>
            <a:pPr algn="ctr"/>
            <a:r>
              <a:rPr lang="fr-FR" sz="2400" b="1" i="1">
                <a:solidFill>
                  <a:srgbClr val="92D050"/>
                </a:solidFill>
                <a:latin typeface="Arial" panose="020B0604020202020204" pitchFamily="34" charset="0"/>
                <a:ea typeface="Open Sans Extrabold" panose="020B0606030504020204" pitchFamily="34" charset="0"/>
                <a:cs typeface="Arial" panose="020B0604020202020204" pitchFamily="34" charset="0"/>
              </a:rPr>
              <a:t>0,65%</a:t>
            </a:r>
            <a:r>
              <a:rPr lang="fr-FR" sz="1400" b="1" i="1">
                <a:solidFill>
                  <a:srgbClr val="92D050"/>
                </a:solidFill>
                <a:latin typeface="Arial" panose="020B0604020202020204" pitchFamily="34" charset="0"/>
                <a:ea typeface="Open Sans" panose="020B0606030504020204" pitchFamily="34" charset="0"/>
                <a:cs typeface="Arial" panose="020B0604020202020204" pitchFamily="34" charset="0"/>
              </a:rPr>
              <a:t>HT</a:t>
            </a:r>
          </a:p>
          <a:p>
            <a:pPr algn="ctr"/>
            <a:r>
              <a:rPr lang="fr-FR" sz="1333">
                <a:solidFill>
                  <a:srgbClr val="242E5B"/>
                </a:solidFill>
                <a:latin typeface="Arial" panose="020B0604020202020204" pitchFamily="34" charset="0"/>
                <a:ea typeface="Open Sans" panose="020B0606030504020204" pitchFamily="34" charset="0"/>
                <a:cs typeface="Arial" panose="020B0604020202020204" pitchFamily="34" charset="0"/>
              </a:rPr>
              <a:t>Frais de transaction</a:t>
            </a:r>
          </a:p>
        </p:txBody>
      </p:sp>
      <p:sp>
        <p:nvSpPr>
          <p:cNvPr id="80" name="ZoneTexte 79">
            <a:extLst>
              <a:ext uri="{FF2B5EF4-FFF2-40B4-BE49-F238E27FC236}">
                <a16:creationId xmlns:a16="http://schemas.microsoft.com/office/drawing/2014/main" id="{9B2B80D0-958D-4803-8661-EB5B2CDA230A}"/>
              </a:ext>
            </a:extLst>
          </p:cNvPr>
          <p:cNvSpPr txBox="1"/>
          <p:nvPr/>
        </p:nvSpPr>
        <p:spPr>
          <a:xfrm>
            <a:off x="9940961" y="3813135"/>
            <a:ext cx="1352208" cy="461665"/>
          </a:xfrm>
          <a:prstGeom prst="rect">
            <a:avLst/>
          </a:prstGeom>
          <a:noFill/>
        </p:spPr>
        <p:txBody>
          <a:bodyPr wrap="square" rtlCol="0">
            <a:spAutoFit/>
          </a:bodyPr>
          <a:lstStyle/>
          <a:p>
            <a:pPr algn="ctr"/>
            <a:r>
              <a:rPr lang="fr-FR" sz="2400" b="1" i="1">
                <a:solidFill>
                  <a:srgbClr val="92D050"/>
                </a:solidFill>
                <a:latin typeface="Arial" panose="020B0604020202020204" pitchFamily="34" charset="0"/>
                <a:ea typeface="Open Sans Extrabold" panose="020B0606030504020204" pitchFamily="34" charset="0"/>
                <a:cs typeface="Arial" panose="020B0604020202020204" pitchFamily="34" charset="0"/>
              </a:rPr>
              <a:t>24€</a:t>
            </a:r>
            <a:r>
              <a:rPr lang="fr-FR" sz="1400" b="1" i="1">
                <a:solidFill>
                  <a:srgbClr val="92D050"/>
                </a:solidFill>
                <a:latin typeface="Arial" panose="020B0604020202020204" pitchFamily="34" charset="0"/>
                <a:ea typeface="Open Sans" panose="020B0606030504020204" pitchFamily="34" charset="0"/>
                <a:cs typeface="Arial" panose="020B0604020202020204" pitchFamily="34" charset="0"/>
              </a:rPr>
              <a:t>HT</a:t>
            </a:r>
            <a:r>
              <a:rPr lang="fr-FR" sz="1000">
                <a:solidFill>
                  <a:srgbClr val="242E5B"/>
                </a:solidFill>
                <a:latin typeface="Arial" panose="020B0604020202020204" pitchFamily="34" charset="0"/>
                <a:ea typeface="Open Sans" panose="020B0606030504020204" pitchFamily="34" charset="0"/>
                <a:cs typeface="Arial" panose="020B0604020202020204" pitchFamily="34" charset="0"/>
              </a:rPr>
              <a:t>/</a:t>
            </a:r>
            <a:r>
              <a:rPr lang="fr-FR" sz="1000" i="1">
                <a:solidFill>
                  <a:srgbClr val="242E5B"/>
                </a:solidFill>
                <a:latin typeface="Arial" panose="020B0604020202020204" pitchFamily="34" charset="0"/>
                <a:ea typeface="Open Sans" panose="020B0606030504020204" pitchFamily="34" charset="0"/>
                <a:cs typeface="Arial" panose="020B0604020202020204" pitchFamily="34" charset="0"/>
              </a:rPr>
              <a:t>mois*</a:t>
            </a:r>
          </a:p>
        </p:txBody>
      </p:sp>
      <p:sp>
        <p:nvSpPr>
          <p:cNvPr id="81" name="ZoneTexte 80">
            <a:extLst>
              <a:ext uri="{FF2B5EF4-FFF2-40B4-BE49-F238E27FC236}">
                <a16:creationId xmlns:a16="http://schemas.microsoft.com/office/drawing/2014/main" id="{17E3A6F3-CABF-4055-93C5-D790A75745AF}"/>
              </a:ext>
            </a:extLst>
          </p:cNvPr>
          <p:cNvSpPr txBox="1"/>
          <p:nvPr/>
        </p:nvSpPr>
        <p:spPr>
          <a:xfrm>
            <a:off x="9670996" y="3813136"/>
            <a:ext cx="474133" cy="461665"/>
          </a:xfrm>
          <a:prstGeom prst="rect">
            <a:avLst/>
          </a:prstGeom>
          <a:noFill/>
        </p:spPr>
        <p:txBody>
          <a:bodyPr wrap="square" rtlCol="0">
            <a:spAutoFit/>
          </a:bodyPr>
          <a:lstStyle/>
          <a:p>
            <a:pPr algn="ctr"/>
            <a:r>
              <a:rPr lang="fr-FR" sz="2400" b="1" i="1">
                <a:solidFill>
                  <a:srgbClr val="3E454A"/>
                </a:solidFill>
                <a:latin typeface="Arial" panose="020B0604020202020204" pitchFamily="34" charset="0"/>
                <a:ea typeface="Open Sans Extrabold" panose="020B0606030504020204" pitchFamily="34" charset="0"/>
                <a:cs typeface="Arial" panose="020B0604020202020204" pitchFamily="34" charset="0"/>
              </a:rPr>
              <a:t>+</a:t>
            </a:r>
            <a:endParaRPr lang="fr-FR" sz="1333">
              <a:solidFill>
                <a:srgbClr val="3E454A"/>
              </a:solidFill>
              <a:latin typeface="Arial" panose="020B0604020202020204" pitchFamily="34" charset="0"/>
              <a:ea typeface="Open Sans" panose="020B0606030504020204" pitchFamily="34" charset="0"/>
              <a:cs typeface="Arial" panose="020B0604020202020204" pitchFamily="34" charset="0"/>
            </a:endParaRPr>
          </a:p>
        </p:txBody>
      </p:sp>
      <p:sp>
        <p:nvSpPr>
          <p:cNvPr id="82" name="Rectangle 81">
            <a:extLst>
              <a:ext uri="{FF2B5EF4-FFF2-40B4-BE49-F238E27FC236}">
                <a16:creationId xmlns:a16="http://schemas.microsoft.com/office/drawing/2014/main" id="{F5A5375E-66B2-4792-AD9B-3D15691BBD0E}"/>
              </a:ext>
            </a:extLst>
          </p:cNvPr>
          <p:cNvSpPr/>
          <p:nvPr/>
        </p:nvSpPr>
        <p:spPr>
          <a:xfrm>
            <a:off x="10604797" y="3744104"/>
            <a:ext cx="647934" cy="261610"/>
          </a:xfrm>
          <a:prstGeom prst="rect">
            <a:avLst/>
          </a:prstGeom>
        </p:spPr>
        <p:txBody>
          <a:bodyPr wrap="none">
            <a:spAutoFit/>
          </a:bodyPr>
          <a:lstStyle/>
          <a:p>
            <a:pPr defTabSz="695092" hangingPunct="0"/>
            <a:r>
              <a:rPr lang="fr-FR" sz="1100" b="1" i="1" strike="sngStrike">
                <a:solidFill>
                  <a:srgbClr val="3E454A"/>
                </a:solidFill>
                <a:latin typeface="Arial" panose="020B0604020202020204" pitchFamily="34" charset="0"/>
                <a:ea typeface="Open Sans Extrabold" panose="020B0606030504020204" pitchFamily="34" charset="0"/>
                <a:cs typeface="Arial" panose="020B0604020202020204" pitchFamily="34" charset="0"/>
              </a:rPr>
              <a:t>29€ HT</a:t>
            </a:r>
            <a:endParaRPr lang="fr-FR" sz="1100" b="1" i="1" strike="sngStrike" dirty="0">
              <a:solidFill>
                <a:srgbClr val="3E454A"/>
              </a:solidFill>
              <a:latin typeface="Arial" panose="020B0604020202020204" pitchFamily="34" charset="0"/>
              <a:ea typeface="Open Sans Extrabold" panose="020B0606030504020204" pitchFamily="34" charset="0"/>
              <a:cs typeface="Arial" panose="020B0604020202020204" pitchFamily="34" charset="0"/>
            </a:endParaRPr>
          </a:p>
        </p:txBody>
      </p:sp>
      <p:sp>
        <p:nvSpPr>
          <p:cNvPr id="83" name="ZoneTexte 82">
            <a:extLst>
              <a:ext uri="{FF2B5EF4-FFF2-40B4-BE49-F238E27FC236}">
                <a16:creationId xmlns:a16="http://schemas.microsoft.com/office/drawing/2014/main" id="{39FFF539-0059-4DFC-8A2C-206E28CFC8E6}"/>
              </a:ext>
            </a:extLst>
          </p:cNvPr>
          <p:cNvSpPr txBox="1"/>
          <p:nvPr/>
        </p:nvSpPr>
        <p:spPr>
          <a:xfrm>
            <a:off x="5159454" y="4542327"/>
            <a:ext cx="3512219" cy="938719"/>
          </a:xfrm>
          <a:prstGeom prst="rect">
            <a:avLst/>
          </a:prstGeom>
          <a:noFill/>
        </p:spPr>
        <p:txBody>
          <a:bodyPr wrap="square" rtlCol="0" anchor="t">
            <a:spAutoFit/>
          </a:bodyPr>
          <a:lstStyle/>
          <a:p>
            <a:pPr algn="ctr"/>
            <a:r>
              <a:rPr lang="fr-FR" sz="1100" i="1">
                <a:solidFill>
                  <a:srgbClr val="242E5B"/>
                </a:solidFill>
                <a:latin typeface="Arial" panose="020B0604020202020204" pitchFamily="34" charset="0"/>
                <a:ea typeface="Open Sans" panose="020B0606030504020204" pitchFamily="34" charset="0"/>
                <a:cs typeface="Arial" panose="020B0604020202020204" pitchFamily="34" charset="0"/>
              </a:rPr>
              <a:t>Aucun abonnement</a:t>
            </a:r>
            <a:br>
              <a:rPr lang="fr-FR" sz="1100">
                <a:solidFill>
                  <a:srgbClr val="242E5B"/>
                </a:solidFill>
                <a:latin typeface="Arial" panose="020B0604020202020204" pitchFamily="34" charset="0"/>
                <a:ea typeface="Open Sans" panose="020B0606030504020204" pitchFamily="34" charset="0"/>
                <a:cs typeface="Arial" panose="020B0604020202020204" pitchFamily="34" charset="0"/>
              </a:rPr>
            </a:br>
            <a:br>
              <a:rPr lang="fr-FR" sz="1100">
                <a:solidFill>
                  <a:srgbClr val="242E5B"/>
                </a:solidFill>
                <a:latin typeface="Arial" panose="020B0604020202020204" pitchFamily="34" charset="0"/>
                <a:ea typeface="Open Sans" panose="020B0606030504020204" pitchFamily="34" charset="0"/>
                <a:cs typeface="Arial" panose="020B0604020202020204" pitchFamily="34" charset="0"/>
              </a:rPr>
            </a:br>
            <a:br>
              <a:rPr lang="fr-FR" sz="1100">
                <a:solidFill>
                  <a:srgbClr val="242E5B"/>
                </a:solidFill>
                <a:latin typeface="Arial" panose="020B0604020202020204" pitchFamily="34" charset="0"/>
                <a:ea typeface="Open Sans" panose="020B0606030504020204" pitchFamily="34" charset="0"/>
                <a:cs typeface="Arial" panose="020B0604020202020204" pitchFamily="34" charset="0"/>
              </a:rPr>
            </a:br>
            <a:r>
              <a:rPr lang="fr-FR" sz="1100">
                <a:solidFill>
                  <a:srgbClr val="242E5B"/>
                </a:solidFill>
                <a:latin typeface="Arial" panose="020B0604020202020204" pitchFamily="34" charset="0"/>
                <a:ea typeface="Open Sans" panose="020B0606030504020204" pitchFamily="34" charset="0"/>
                <a:cs typeface="Arial" panose="020B0604020202020204" pitchFamily="34" charset="0"/>
              </a:rPr>
              <a:t>Cartes Business et Europe : 1,65% HT</a:t>
            </a:r>
            <a:br>
              <a:rPr lang="fr-FR" sz="1100">
                <a:solidFill>
                  <a:srgbClr val="242E5B"/>
                </a:solidFill>
                <a:latin typeface="Arial" panose="020B0604020202020204" pitchFamily="34" charset="0"/>
                <a:ea typeface="Open Sans" panose="020B0606030504020204" pitchFamily="34" charset="0"/>
                <a:cs typeface="Arial" panose="020B0604020202020204" pitchFamily="34" charset="0"/>
              </a:rPr>
            </a:br>
            <a:r>
              <a:rPr lang="fr-FR" sz="1100">
                <a:solidFill>
                  <a:srgbClr val="242E5B"/>
                </a:solidFill>
                <a:latin typeface="Arial" panose="020B0604020202020204" pitchFamily="34" charset="0"/>
                <a:ea typeface="Open Sans" panose="020B0606030504020204" pitchFamily="34" charset="0"/>
                <a:cs typeface="Arial" panose="020B0604020202020204" pitchFamily="34" charset="0"/>
              </a:rPr>
              <a:t>Carte Hors Europe : 2,65% HT</a:t>
            </a:r>
          </a:p>
        </p:txBody>
      </p:sp>
      <p:sp>
        <p:nvSpPr>
          <p:cNvPr id="84" name="ZoneTexte 83">
            <a:extLst>
              <a:ext uri="{FF2B5EF4-FFF2-40B4-BE49-F238E27FC236}">
                <a16:creationId xmlns:a16="http://schemas.microsoft.com/office/drawing/2014/main" id="{FDAE202A-6F15-40B2-8C54-F82E18C8696D}"/>
              </a:ext>
            </a:extLst>
          </p:cNvPr>
          <p:cNvSpPr txBox="1"/>
          <p:nvPr/>
        </p:nvSpPr>
        <p:spPr>
          <a:xfrm>
            <a:off x="7989439" y="4517264"/>
            <a:ext cx="3512219" cy="938719"/>
          </a:xfrm>
          <a:prstGeom prst="rect">
            <a:avLst/>
          </a:prstGeom>
          <a:noFill/>
        </p:spPr>
        <p:txBody>
          <a:bodyPr wrap="square" rtlCol="0" anchor="t">
            <a:spAutoFit/>
          </a:bodyPr>
          <a:lstStyle/>
          <a:p>
            <a:pPr algn="ctr"/>
            <a:r>
              <a:rPr lang="fr-FR" sz="1100" i="1">
                <a:solidFill>
                  <a:srgbClr val="242E5B"/>
                </a:solidFill>
                <a:latin typeface="Arial" panose="020B0604020202020204" pitchFamily="34" charset="0"/>
                <a:ea typeface="Open Sans" panose="020B0606030504020204" pitchFamily="34" charset="0"/>
                <a:cs typeface="Arial" panose="020B0604020202020204" pitchFamily="34" charset="0"/>
              </a:rPr>
              <a:t>Engagement 1 an (288€* </a:t>
            </a:r>
            <a:r>
              <a:rPr lang="fr-FR" sz="900" i="1" strike="sngStrike">
                <a:solidFill>
                  <a:srgbClr val="242E5B"/>
                </a:solidFill>
                <a:latin typeface="Arial" panose="020B0604020202020204" pitchFamily="34" charset="0"/>
                <a:ea typeface="Open Sans" panose="020B0606030504020204" pitchFamily="34" charset="0"/>
                <a:cs typeface="Arial" panose="020B0604020202020204" pitchFamily="34" charset="0"/>
              </a:rPr>
              <a:t>348€</a:t>
            </a:r>
            <a:r>
              <a:rPr lang="fr-FR" sz="1100" i="1">
                <a:solidFill>
                  <a:srgbClr val="242E5B"/>
                </a:solidFill>
                <a:latin typeface="Arial" panose="020B0604020202020204" pitchFamily="34" charset="0"/>
                <a:ea typeface="Open Sans" panose="020B0606030504020204" pitchFamily="34" charset="0"/>
                <a:cs typeface="Arial" panose="020B0604020202020204" pitchFamily="34" charset="0"/>
              </a:rPr>
              <a:t>)</a:t>
            </a:r>
          </a:p>
          <a:p>
            <a:pPr algn="ctr"/>
            <a:r>
              <a:rPr lang="fr-FR" sz="1100" i="1">
                <a:solidFill>
                  <a:srgbClr val="242E5B"/>
                </a:solidFill>
                <a:latin typeface="Arial" panose="020B0604020202020204" pitchFamily="34" charset="0"/>
                <a:ea typeface="Open Sans" panose="020B0606030504020204" pitchFamily="34" charset="0"/>
                <a:cs typeface="Arial" panose="020B0604020202020204" pitchFamily="34" charset="0"/>
              </a:rPr>
              <a:t>29€/mois* sans engagement vs </a:t>
            </a:r>
            <a:r>
              <a:rPr lang="fr-FR" sz="1100" i="1" strike="sngStrike">
                <a:solidFill>
                  <a:srgbClr val="242E5B"/>
                </a:solidFill>
                <a:latin typeface="Arial" panose="020B0604020202020204" pitchFamily="34" charset="0"/>
                <a:ea typeface="Open Sans" panose="020B0606030504020204" pitchFamily="34" charset="0"/>
                <a:cs typeface="Arial" panose="020B0604020202020204" pitchFamily="34" charset="0"/>
              </a:rPr>
              <a:t>35€</a:t>
            </a:r>
            <a:br>
              <a:rPr lang="fr-FR" sz="1100" i="1">
                <a:solidFill>
                  <a:srgbClr val="242E5B"/>
                </a:solidFill>
                <a:latin typeface="Arial" panose="020B0604020202020204" pitchFamily="34" charset="0"/>
                <a:ea typeface="Open Sans" panose="020B0606030504020204" pitchFamily="34" charset="0"/>
                <a:cs typeface="Arial" panose="020B0604020202020204" pitchFamily="34" charset="0"/>
              </a:rPr>
            </a:br>
            <a:br>
              <a:rPr lang="fr-FR" sz="1100">
                <a:solidFill>
                  <a:srgbClr val="242E5B"/>
                </a:solidFill>
                <a:latin typeface="Arial" panose="020B0604020202020204" pitchFamily="34" charset="0"/>
                <a:ea typeface="Open Sans" panose="020B0606030504020204" pitchFamily="34" charset="0"/>
                <a:cs typeface="Arial" panose="020B0604020202020204" pitchFamily="34" charset="0"/>
              </a:rPr>
            </a:br>
            <a:r>
              <a:rPr lang="fr-FR" sz="1100">
                <a:solidFill>
                  <a:srgbClr val="242E5B"/>
                </a:solidFill>
                <a:latin typeface="Arial" panose="020B0604020202020204" pitchFamily="34" charset="0"/>
                <a:ea typeface="Open Sans" panose="020B0606030504020204" pitchFamily="34" charset="0"/>
                <a:cs typeface="Arial" panose="020B0604020202020204" pitchFamily="34" charset="0"/>
              </a:rPr>
              <a:t>Cartes Business et Europe : 1,55% HT</a:t>
            </a:r>
            <a:br>
              <a:rPr lang="fr-FR" sz="1100">
                <a:solidFill>
                  <a:srgbClr val="242E5B"/>
                </a:solidFill>
                <a:latin typeface="Arial" panose="020B0604020202020204" pitchFamily="34" charset="0"/>
                <a:ea typeface="Open Sans" panose="020B0606030504020204" pitchFamily="34" charset="0"/>
                <a:cs typeface="Arial" panose="020B0604020202020204" pitchFamily="34" charset="0"/>
              </a:rPr>
            </a:br>
            <a:r>
              <a:rPr lang="fr-FR" sz="1100">
                <a:solidFill>
                  <a:srgbClr val="242E5B"/>
                </a:solidFill>
                <a:latin typeface="Arial" panose="020B0604020202020204" pitchFamily="34" charset="0"/>
                <a:ea typeface="Open Sans" panose="020B0606030504020204" pitchFamily="34" charset="0"/>
                <a:cs typeface="Arial" panose="020B0604020202020204" pitchFamily="34" charset="0"/>
              </a:rPr>
              <a:t>Carte Hors Europe : 2,55% HT</a:t>
            </a:r>
          </a:p>
        </p:txBody>
      </p:sp>
      <p:sp>
        <p:nvSpPr>
          <p:cNvPr id="85" name="ZoneTexte 84">
            <a:extLst>
              <a:ext uri="{FF2B5EF4-FFF2-40B4-BE49-F238E27FC236}">
                <a16:creationId xmlns:a16="http://schemas.microsoft.com/office/drawing/2014/main" id="{5A92C277-6EBC-4E37-905C-69F6723A4D35}"/>
              </a:ext>
            </a:extLst>
          </p:cNvPr>
          <p:cNvSpPr txBox="1"/>
          <p:nvPr/>
        </p:nvSpPr>
        <p:spPr>
          <a:xfrm>
            <a:off x="5596244" y="5539117"/>
            <a:ext cx="2503186" cy="276999"/>
          </a:xfrm>
          <a:prstGeom prst="rect">
            <a:avLst/>
          </a:prstGeom>
          <a:noFill/>
        </p:spPr>
        <p:txBody>
          <a:bodyPr wrap="none" rtlCol="0">
            <a:spAutoFit/>
          </a:bodyPr>
          <a:lstStyle/>
          <a:p>
            <a:r>
              <a:rPr lang="fr-FR" sz="1200">
                <a:solidFill>
                  <a:srgbClr val="3E454A"/>
                </a:solidFill>
                <a:latin typeface="Arial" panose="020B0604020202020204"/>
              </a:rPr>
              <a:t>*Tarif privilégié pour les clients CE</a:t>
            </a:r>
          </a:p>
        </p:txBody>
      </p:sp>
      <p:sp>
        <p:nvSpPr>
          <p:cNvPr id="86" name="Rectangle 85">
            <a:extLst>
              <a:ext uri="{FF2B5EF4-FFF2-40B4-BE49-F238E27FC236}">
                <a16:creationId xmlns:a16="http://schemas.microsoft.com/office/drawing/2014/main" id="{ACBACF61-AAA6-4CE2-A647-2229506349FB}"/>
              </a:ext>
            </a:extLst>
          </p:cNvPr>
          <p:cNvSpPr/>
          <p:nvPr/>
        </p:nvSpPr>
        <p:spPr>
          <a:xfrm>
            <a:off x="5538143" y="5921878"/>
            <a:ext cx="5963515" cy="338554"/>
          </a:xfrm>
          <a:prstGeom prst="rect">
            <a:avLst/>
          </a:prstGeom>
        </p:spPr>
        <p:txBody>
          <a:bodyPr wrap="square">
            <a:spAutoFit/>
          </a:bodyPr>
          <a:lstStyle/>
          <a:p>
            <a:pPr algn="ctr"/>
            <a:r>
              <a:rPr lang="fr-FR" sz="1600">
                <a:solidFill>
                  <a:srgbClr val="102765"/>
                </a:solidFill>
                <a:latin typeface="Arial" panose="020B0604020202020204" pitchFamily="34" charset="0"/>
                <a:cs typeface="Arial" panose="020B0604020202020204" pitchFamily="34" charset="0"/>
              </a:rPr>
              <a:t>Changez d’offre à tout moment, </a:t>
            </a:r>
            <a:r>
              <a:rPr lang="fr-FR" sz="1600">
                <a:solidFill>
                  <a:srgbClr val="FCBE04"/>
                </a:solidFill>
                <a:latin typeface="Arial" panose="020B0604020202020204" pitchFamily="34" charset="0"/>
                <a:cs typeface="Arial" panose="020B0604020202020204" pitchFamily="34" charset="0"/>
              </a:rPr>
              <a:t>c’est la liberté !</a:t>
            </a:r>
          </a:p>
        </p:txBody>
      </p:sp>
      <p:sp>
        <p:nvSpPr>
          <p:cNvPr id="87" name="Arc 86">
            <a:extLst>
              <a:ext uri="{FF2B5EF4-FFF2-40B4-BE49-F238E27FC236}">
                <a16:creationId xmlns:a16="http://schemas.microsoft.com/office/drawing/2014/main" id="{23301191-729E-420A-8819-3EAD10F2CAF5}"/>
              </a:ext>
            </a:extLst>
          </p:cNvPr>
          <p:cNvSpPr/>
          <p:nvPr/>
        </p:nvSpPr>
        <p:spPr>
          <a:xfrm rot="8107424">
            <a:off x="7915162" y="4606336"/>
            <a:ext cx="1360371" cy="1360371"/>
          </a:xfrm>
          <a:prstGeom prst="arc">
            <a:avLst>
              <a:gd name="adj1" fmla="val 14607098"/>
              <a:gd name="adj2" fmla="val 1819270"/>
            </a:avLst>
          </a:prstGeom>
          <a:noFill/>
          <a:ln w="38100" cap="flat" cmpd="sng" algn="ctr">
            <a:solidFill>
              <a:srgbClr val="FCBE04"/>
            </a:solidFill>
            <a:prstDash val="solid"/>
            <a:miter lim="800000"/>
            <a:headEnd type="triangle" w="med" len="med"/>
            <a:tailEnd type="triangl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srgbClr val="3E454A"/>
              </a:solidFill>
              <a:effectLst/>
              <a:uLnTx/>
              <a:uFillTx/>
              <a:latin typeface="Arial" panose="020B0604020202020204" pitchFamily="34" charset="0"/>
              <a:ea typeface="+mn-ea"/>
              <a:cs typeface="Arial" panose="020B0604020202020204" pitchFamily="34" charset="0"/>
            </a:endParaRPr>
          </a:p>
        </p:txBody>
      </p:sp>
      <p:sp>
        <p:nvSpPr>
          <p:cNvPr id="88" name="ZoneTexte 87">
            <a:extLst>
              <a:ext uri="{FF2B5EF4-FFF2-40B4-BE49-F238E27FC236}">
                <a16:creationId xmlns:a16="http://schemas.microsoft.com/office/drawing/2014/main" id="{4C9F7187-C985-446C-8616-C8B6F1D86D7A}"/>
              </a:ext>
            </a:extLst>
          </p:cNvPr>
          <p:cNvSpPr txBox="1"/>
          <p:nvPr/>
        </p:nvSpPr>
        <p:spPr>
          <a:xfrm flipH="1">
            <a:off x="6403427" y="1934188"/>
            <a:ext cx="4760035" cy="646331"/>
          </a:xfrm>
          <a:prstGeom prst="rect">
            <a:avLst/>
          </a:prstGeom>
          <a:noFill/>
        </p:spPr>
        <p:txBody>
          <a:bodyPr wrap="square" rtlCol="0">
            <a:spAutoFit/>
          </a:bodyPr>
          <a:lstStyle/>
          <a:p>
            <a:r>
              <a:rPr lang="fr-FR" b="1">
                <a:solidFill>
                  <a:srgbClr val="3E454A"/>
                </a:solidFill>
                <a:latin typeface="Arial" panose="020B0604020202020204"/>
              </a:rPr>
              <a:t>Services : </a:t>
            </a:r>
          </a:p>
          <a:p>
            <a:r>
              <a:rPr lang="fr-FR">
                <a:solidFill>
                  <a:srgbClr val="3E454A"/>
                </a:solidFill>
                <a:latin typeface="Arial" panose="020B0604020202020204"/>
              </a:rPr>
              <a:t>Une tarification exclusive pour les clients CE</a:t>
            </a:r>
          </a:p>
        </p:txBody>
      </p:sp>
    </p:spTree>
    <p:extLst>
      <p:ext uri="{BB962C8B-B14F-4D97-AF65-F5344CB8AC3E}">
        <p14:creationId xmlns:p14="http://schemas.microsoft.com/office/powerpoint/2010/main" val="2070919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1545340" y="394782"/>
            <a:ext cx="10269592"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a:latin typeface="Montserrat Black" panose="00000A00000000000000" pitchFamily="2" charset="0"/>
              </a:rPr>
              <a:t>L’offre par rapport a la concurrence</a:t>
            </a:r>
            <a:endParaRPr lang="fr-FR" sz="2000" spc="30" dirty="0">
              <a:latin typeface="Montserrat Black" panose="00000A00000000000000" pitchFamily="2" charset="0"/>
            </a:endParaRPr>
          </a:p>
        </p:txBody>
      </p:sp>
      <p:sp>
        <p:nvSpPr>
          <p:cNvPr id="45" name="Rectangle : coins arrondis 44">
            <a:extLst>
              <a:ext uri="{FF2B5EF4-FFF2-40B4-BE49-F238E27FC236}">
                <a16:creationId xmlns:a16="http://schemas.microsoft.com/office/drawing/2014/main" id="{DDD687C7-4112-401E-9ED2-11194401EF91}"/>
              </a:ext>
            </a:extLst>
          </p:cNvPr>
          <p:cNvSpPr/>
          <p:nvPr/>
        </p:nvSpPr>
        <p:spPr>
          <a:xfrm>
            <a:off x="741995" y="2426244"/>
            <a:ext cx="3205019" cy="3599528"/>
          </a:xfrm>
          <a:prstGeom prst="roundRect">
            <a:avLst>
              <a:gd name="adj" fmla="val 7733"/>
            </a:avLst>
          </a:prstGeom>
          <a:solidFill>
            <a:srgbClr val="FFFFFF">
              <a:lumMod val="95000"/>
            </a:srgbClr>
          </a:solidFill>
          <a:ln w="12700" cap="flat" cmpd="sng" algn="ctr">
            <a:solidFill>
              <a:srgbClr val="D7000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6" name="Rectangle : coins arrondis 45">
            <a:extLst>
              <a:ext uri="{FF2B5EF4-FFF2-40B4-BE49-F238E27FC236}">
                <a16:creationId xmlns:a16="http://schemas.microsoft.com/office/drawing/2014/main" id="{FD5F40AA-E35B-4B51-A4F8-96360E782CCA}"/>
              </a:ext>
            </a:extLst>
          </p:cNvPr>
          <p:cNvSpPr/>
          <p:nvPr/>
        </p:nvSpPr>
        <p:spPr>
          <a:xfrm>
            <a:off x="1369085" y="2136313"/>
            <a:ext cx="1950841" cy="579863"/>
          </a:xfrm>
          <a:prstGeom prst="roundRect">
            <a:avLst>
              <a:gd name="adj" fmla="val 50000"/>
            </a:avLst>
          </a:prstGeom>
          <a:solidFill>
            <a:srgbClr val="D7000F"/>
          </a:solidFill>
          <a:ln w="12700" cap="flat" cmpd="sng" algn="ctr">
            <a:noFill/>
            <a:prstDash val="solid"/>
            <a:miter lim="800000"/>
          </a:ln>
          <a:effectLst/>
        </p:spPr>
        <p:txBody>
          <a:bodyPr rtlCol="0" anchor="ctr"/>
          <a:lstStyle/>
          <a:p>
            <a:pPr marL="0" marR="0" lvl="0" indent="0" algn="ctr" defTabSz="521319" eaLnBrk="1" fontAlgn="auto" latinLnBrk="0" hangingPunct="0">
              <a:lnSpc>
                <a:spcPct val="100000"/>
              </a:lnSpc>
              <a:spcBef>
                <a:spcPts val="0"/>
              </a:spcBef>
              <a:spcAft>
                <a:spcPts val="0"/>
              </a:spcAft>
              <a:buClrTx/>
              <a:buSzTx/>
              <a:buFontTx/>
              <a:buNone/>
              <a:tabLst/>
              <a:defRPr/>
            </a:pPr>
            <a:r>
              <a:rPr kumimoji="0" lang="fr-FR" sz="2400" b="1" i="0" u="none" strike="noStrike" kern="0" cap="none" spc="0" normalizeH="0" baseline="0" noProof="0">
                <a:ln>
                  <a:noFill/>
                </a:ln>
                <a:solidFill>
                  <a:srgbClr val="FFFFFF"/>
                </a:solidFill>
                <a:effectLst/>
                <a:uLnTx/>
                <a:uFillTx/>
                <a:latin typeface="Arial" panose="020B0604020202020204" pitchFamily="34" charset="0"/>
                <a:ea typeface="Open Sans Extrabold" panose="020B0606030504020204" pitchFamily="34" charset="0"/>
                <a:cs typeface="Arial" panose="020B0604020202020204" pitchFamily="34" charset="0"/>
              </a:rPr>
              <a:t>+ Attractif</a:t>
            </a:r>
          </a:p>
        </p:txBody>
      </p:sp>
      <p:sp>
        <p:nvSpPr>
          <p:cNvPr id="47" name="ZoneTexte 46">
            <a:extLst>
              <a:ext uri="{FF2B5EF4-FFF2-40B4-BE49-F238E27FC236}">
                <a16:creationId xmlns:a16="http://schemas.microsoft.com/office/drawing/2014/main" id="{6AAD13F9-8875-4B9B-9EE5-018B21126FFA}"/>
              </a:ext>
            </a:extLst>
          </p:cNvPr>
          <p:cNvSpPr txBox="1"/>
          <p:nvPr/>
        </p:nvSpPr>
        <p:spPr>
          <a:xfrm>
            <a:off x="722430" y="2879080"/>
            <a:ext cx="3214252" cy="830997"/>
          </a:xfrm>
          <a:prstGeom prst="rect">
            <a:avLst/>
          </a:prstGeom>
          <a:ln w="12700">
            <a:miter lim="400000"/>
          </a:ln>
          <a:extLst>
            <a:ext uri="{C572A759-6A51-4108-AA02-DFA0A04FC94B}">
              <ma14:wrappingTextBoxFlag xmlns:ma14="http://schemas.microsoft.com/office/mac/drawingml/2011/main" xmlns="" val="1"/>
            </a:ext>
          </a:extLst>
        </p:spPr>
        <p:txBody>
          <a:bodyPr wrap="square" lIns="45680" rIns="45680">
            <a:spAutoFit/>
          </a:bodyPr>
          <a:lstStyle>
            <a:lvl1pPr>
              <a:defRPr sz="1600" i="1">
                <a:solidFill>
                  <a:srgbClr val="FFFFFF"/>
                </a:solidFill>
                <a:latin typeface="Open Sans"/>
                <a:ea typeface="Open Sans"/>
                <a:cs typeface="Open Sans"/>
                <a:sym typeface="Open Sans"/>
              </a:defRPr>
            </a:lvl1pPr>
          </a:lstStyle>
          <a:p>
            <a:pPr algn="ctr" defTabSz="521319" hangingPunct="0"/>
            <a:r>
              <a:rPr lang="fr-FR" i="0" dirty="0">
                <a:solidFill>
                  <a:srgbClr val="3E454A"/>
                </a:solidFill>
                <a:latin typeface="Arial" panose="020B0604020202020204" pitchFamily="34" charset="0"/>
                <a:ea typeface="Open Sans" panose="020B0606030504020204" pitchFamily="34" charset="0"/>
                <a:cs typeface="Arial" panose="020B0604020202020204" pitchFamily="34" charset="0"/>
              </a:rPr>
              <a:t>Taux de commission exclusif BPCE 1,49% vs 1,75% pour les concurrents</a:t>
            </a:r>
            <a:endParaRPr i="0" dirty="0">
              <a:solidFill>
                <a:srgbClr val="3E454A"/>
              </a:solidFill>
              <a:latin typeface="Arial" panose="020B0604020202020204" pitchFamily="34" charset="0"/>
              <a:ea typeface="Open Sans" panose="020B0606030504020204" pitchFamily="34" charset="0"/>
              <a:cs typeface="Arial" panose="020B0604020202020204" pitchFamily="34" charset="0"/>
            </a:endParaRPr>
          </a:p>
        </p:txBody>
      </p:sp>
      <p:pic>
        <p:nvPicPr>
          <p:cNvPr id="48" name="Image 47">
            <a:extLst>
              <a:ext uri="{FF2B5EF4-FFF2-40B4-BE49-F238E27FC236}">
                <a16:creationId xmlns:a16="http://schemas.microsoft.com/office/drawing/2014/main" id="{1BF2CC69-3A19-4136-B553-B2B1FB13554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97378" y="4213947"/>
            <a:ext cx="1635653" cy="957792"/>
          </a:xfrm>
          <a:prstGeom prst="rect">
            <a:avLst/>
          </a:prstGeom>
        </p:spPr>
      </p:pic>
      <p:pic>
        <p:nvPicPr>
          <p:cNvPr id="49" name="Image 48">
            <a:extLst>
              <a:ext uri="{FF2B5EF4-FFF2-40B4-BE49-F238E27FC236}">
                <a16:creationId xmlns:a16="http://schemas.microsoft.com/office/drawing/2014/main" id="{74A61DAF-8CF3-45DD-8F69-72A74FCB3EAA}"/>
              </a:ext>
            </a:extLst>
          </p:cNvPr>
          <p:cNvPicPr>
            <a:picLocks noChangeAspect="1"/>
          </p:cNvPicPr>
          <p:nvPr/>
        </p:nvPicPr>
        <p:blipFill>
          <a:blip r:embed="rId4"/>
          <a:stretch>
            <a:fillRect/>
          </a:stretch>
        </p:blipFill>
        <p:spPr>
          <a:xfrm>
            <a:off x="1478418" y="3929932"/>
            <a:ext cx="1691505" cy="1691505"/>
          </a:xfrm>
          <a:prstGeom prst="rect">
            <a:avLst/>
          </a:prstGeom>
        </p:spPr>
      </p:pic>
      <p:sp>
        <p:nvSpPr>
          <p:cNvPr id="50" name="Rectangle : coins arrondis 49">
            <a:extLst>
              <a:ext uri="{FF2B5EF4-FFF2-40B4-BE49-F238E27FC236}">
                <a16:creationId xmlns:a16="http://schemas.microsoft.com/office/drawing/2014/main" id="{C66C0FCA-34A0-4BBB-BF76-98C1085EDDEC}"/>
              </a:ext>
            </a:extLst>
          </p:cNvPr>
          <p:cNvSpPr/>
          <p:nvPr/>
        </p:nvSpPr>
        <p:spPr>
          <a:xfrm>
            <a:off x="4493491" y="2414182"/>
            <a:ext cx="3205019" cy="3599529"/>
          </a:xfrm>
          <a:prstGeom prst="roundRect">
            <a:avLst>
              <a:gd name="adj" fmla="val 8310"/>
            </a:avLst>
          </a:prstGeom>
          <a:solidFill>
            <a:srgbClr val="FFFFFF">
              <a:lumMod val="95000"/>
            </a:srgbClr>
          </a:solidFill>
          <a:ln w="12700" cap="flat" cmpd="sng" algn="ctr">
            <a:solidFill>
              <a:srgbClr val="A5CC7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51" name="Rectangle : coins arrondis 50">
            <a:extLst>
              <a:ext uri="{FF2B5EF4-FFF2-40B4-BE49-F238E27FC236}">
                <a16:creationId xmlns:a16="http://schemas.microsoft.com/office/drawing/2014/main" id="{D5CFA8E5-9FF9-40B8-8E49-B3BA64741049}"/>
              </a:ext>
            </a:extLst>
          </p:cNvPr>
          <p:cNvSpPr/>
          <p:nvPr/>
        </p:nvSpPr>
        <p:spPr>
          <a:xfrm>
            <a:off x="8267625" y="2414182"/>
            <a:ext cx="3205019" cy="3599529"/>
          </a:xfrm>
          <a:prstGeom prst="roundRect">
            <a:avLst>
              <a:gd name="adj" fmla="val 6292"/>
            </a:avLst>
          </a:prstGeom>
          <a:solidFill>
            <a:srgbClr val="FFFFFF">
              <a:lumMod val="95000"/>
            </a:srgbClr>
          </a:solidFill>
          <a:ln w="12700" cap="flat" cmpd="sng" algn="ctr">
            <a:solidFill>
              <a:srgbClr val="FCBE0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52" name="Rectangle : coins arrondis 51">
            <a:extLst>
              <a:ext uri="{FF2B5EF4-FFF2-40B4-BE49-F238E27FC236}">
                <a16:creationId xmlns:a16="http://schemas.microsoft.com/office/drawing/2014/main" id="{13E508B8-3BC9-43F6-9AA4-1FE177D99517}"/>
              </a:ext>
            </a:extLst>
          </p:cNvPr>
          <p:cNvSpPr/>
          <p:nvPr/>
        </p:nvSpPr>
        <p:spPr>
          <a:xfrm>
            <a:off x="4928982" y="2124251"/>
            <a:ext cx="2359268" cy="579863"/>
          </a:xfrm>
          <a:prstGeom prst="roundRect">
            <a:avLst>
              <a:gd name="adj" fmla="val 50000"/>
            </a:avLst>
          </a:prstGeom>
          <a:solidFill>
            <a:srgbClr val="A5CC74"/>
          </a:solidFill>
          <a:ln w="12700" cap="flat" cmpd="sng" algn="ctr">
            <a:noFill/>
            <a:prstDash val="solid"/>
            <a:miter lim="800000"/>
          </a:ln>
          <a:effectLst/>
        </p:spPr>
        <p:txBody>
          <a:bodyPr rtlCol="0" anchor="ctr"/>
          <a:lstStyle/>
          <a:p>
            <a:pPr marL="0" marR="0" lvl="0" indent="0" algn="ctr" defTabSz="521319" eaLnBrk="1" fontAlgn="auto" latinLnBrk="0" hangingPunct="0">
              <a:lnSpc>
                <a:spcPct val="100000"/>
              </a:lnSpc>
              <a:spcBef>
                <a:spcPts val="0"/>
              </a:spcBef>
              <a:spcAft>
                <a:spcPts val="0"/>
              </a:spcAft>
              <a:buClrTx/>
              <a:buSzTx/>
              <a:buFontTx/>
              <a:buNone/>
              <a:tabLst/>
              <a:defRPr/>
            </a:pPr>
            <a:r>
              <a:rPr kumimoji="0" lang="fr-FR" sz="2400" b="1" i="0" u="none" strike="noStrike" kern="0" cap="none" spc="0" normalizeH="0" baseline="0" noProof="0">
                <a:ln>
                  <a:noFill/>
                </a:ln>
                <a:solidFill>
                  <a:srgbClr val="FFFFFF"/>
                </a:solidFill>
                <a:effectLst/>
                <a:uLnTx/>
                <a:uFillTx/>
                <a:latin typeface="Arial" panose="020B0604020202020204" pitchFamily="34" charset="0"/>
                <a:ea typeface="Open Sans Extrabold" panose="020B0606030504020204" pitchFamily="34" charset="0"/>
                <a:cs typeface="Arial" panose="020B0604020202020204" pitchFamily="34" charset="0"/>
              </a:rPr>
              <a:t>+ Performant</a:t>
            </a:r>
          </a:p>
        </p:txBody>
      </p:sp>
      <p:sp>
        <p:nvSpPr>
          <p:cNvPr id="53" name="Rectangle : coins arrondis 52">
            <a:extLst>
              <a:ext uri="{FF2B5EF4-FFF2-40B4-BE49-F238E27FC236}">
                <a16:creationId xmlns:a16="http://schemas.microsoft.com/office/drawing/2014/main" id="{F40F8A52-E0A2-4D7A-9528-1FF7B219A7F7}"/>
              </a:ext>
            </a:extLst>
          </p:cNvPr>
          <p:cNvSpPr/>
          <p:nvPr/>
        </p:nvSpPr>
        <p:spPr>
          <a:xfrm>
            <a:off x="8956893" y="2115373"/>
            <a:ext cx="1950841" cy="579863"/>
          </a:xfrm>
          <a:prstGeom prst="roundRect">
            <a:avLst>
              <a:gd name="adj" fmla="val 50000"/>
            </a:avLst>
          </a:prstGeom>
          <a:solidFill>
            <a:srgbClr val="FCBE04"/>
          </a:solidFill>
          <a:ln w="12700" cap="flat" cmpd="sng" algn="ctr">
            <a:noFill/>
            <a:prstDash val="solid"/>
            <a:miter lim="800000"/>
          </a:ln>
          <a:effectLst/>
        </p:spPr>
        <p:txBody>
          <a:bodyPr rtlCol="0" anchor="ctr"/>
          <a:lstStyle/>
          <a:p>
            <a:pPr marL="0" marR="0" lvl="0" indent="0" algn="ctr" defTabSz="521319" eaLnBrk="1" fontAlgn="auto" latinLnBrk="0" hangingPunct="0">
              <a:lnSpc>
                <a:spcPct val="100000"/>
              </a:lnSpc>
              <a:spcBef>
                <a:spcPts val="0"/>
              </a:spcBef>
              <a:spcAft>
                <a:spcPts val="0"/>
              </a:spcAft>
              <a:buClrTx/>
              <a:buSzTx/>
              <a:buFontTx/>
              <a:buNone/>
              <a:tabLst/>
              <a:defRPr/>
            </a:pPr>
            <a:r>
              <a:rPr kumimoji="0" lang="fr-FR" sz="2400" b="1" i="0" u="none" strike="noStrike" kern="0" cap="none" spc="0" normalizeH="0" baseline="0" noProof="0">
                <a:ln>
                  <a:noFill/>
                </a:ln>
                <a:solidFill>
                  <a:srgbClr val="FFFFFF"/>
                </a:solidFill>
                <a:effectLst/>
                <a:uLnTx/>
                <a:uFillTx/>
                <a:latin typeface="Arial" panose="020B0604020202020204" pitchFamily="34" charset="0"/>
                <a:ea typeface="Open Sans Extrabold" panose="020B0606030504020204" pitchFamily="34" charset="0"/>
                <a:cs typeface="Arial" panose="020B0604020202020204" pitchFamily="34" charset="0"/>
              </a:rPr>
              <a:t>+ Sécurisé</a:t>
            </a:r>
          </a:p>
        </p:txBody>
      </p:sp>
      <p:sp>
        <p:nvSpPr>
          <p:cNvPr id="54" name="ZoneTexte 53">
            <a:extLst>
              <a:ext uri="{FF2B5EF4-FFF2-40B4-BE49-F238E27FC236}">
                <a16:creationId xmlns:a16="http://schemas.microsoft.com/office/drawing/2014/main" id="{C34449A6-8262-4032-B044-2732AB499C24}"/>
              </a:ext>
            </a:extLst>
          </p:cNvPr>
          <p:cNvSpPr txBox="1"/>
          <p:nvPr/>
        </p:nvSpPr>
        <p:spPr>
          <a:xfrm>
            <a:off x="4585458" y="2895019"/>
            <a:ext cx="3011967" cy="1323439"/>
          </a:xfrm>
          <a:prstGeom prst="rect">
            <a:avLst/>
          </a:prstGeom>
          <a:ln w="12700">
            <a:miter lim="400000"/>
          </a:ln>
          <a:extLst>
            <a:ext uri="{C572A759-6A51-4108-AA02-DFA0A04FC94B}">
              <ma14:wrappingTextBoxFlag xmlns:ma14="http://schemas.microsoft.com/office/mac/drawingml/2011/main" xmlns="" val="1"/>
            </a:ext>
          </a:extLst>
        </p:spPr>
        <p:txBody>
          <a:bodyPr wrap="square" lIns="45680" rIns="45680">
            <a:spAutoFit/>
          </a:bodyPr>
          <a:lstStyle>
            <a:lvl1pPr>
              <a:defRPr sz="1600" i="1">
                <a:solidFill>
                  <a:srgbClr val="FFFFFF"/>
                </a:solidFill>
                <a:latin typeface="Open Sans"/>
                <a:ea typeface="Open Sans"/>
                <a:cs typeface="Open Sans"/>
                <a:sym typeface="Open Sans"/>
              </a:defRPr>
            </a:lvl1pPr>
          </a:lstStyle>
          <a:p>
            <a:pPr algn="ctr" defTabSz="521319" hangingPunct="0"/>
            <a:r>
              <a:rPr lang="fr-FR" i="0" dirty="0">
                <a:solidFill>
                  <a:srgbClr val="3E454A"/>
                </a:solidFill>
                <a:latin typeface="Arial" panose="020B0604020202020204" pitchFamily="34" charset="0"/>
                <a:ea typeface="Open Sans" panose="020B0606030504020204" pitchFamily="34" charset="0"/>
                <a:cs typeface="Arial" panose="020B0604020202020204" pitchFamily="34" charset="0"/>
              </a:rPr>
              <a:t>Terminal de paiement plus robuste, garantie matériel 1 an, garantie de paiement commerçant (CB), titres restaurants</a:t>
            </a:r>
            <a:endParaRPr i="0" dirty="0">
              <a:solidFill>
                <a:srgbClr val="3E454A"/>
              </a:solidFill>
              <a:latin typeface="Arial" panose="020B0604020202020204" pitchFamily="34" charset="0"/>
              <a:ea typeface="Open Sans" panose="020B0606030504020204" pitchFamily="34" charset="0"/>
              <a:cs typeface="Arial" panose="020B0604020202020204" pitchFamily="34" charset="0"/>
            </a:endParaRPr>
          </a:p>
        </p:txBody>
      </p:sp>
      <p:sp>
        <p:nvSpPr>
          <p:cNvPr id="55" name="ZoneTexte 54">
            <a:extLst>
              <a:ext uri="{FF2B5EF4-FFF2-40B4-BE49-F238E27FC236}">
                <a16:creationId xmlns:a16="http://schemas.microsoft.com/office/drawing/2014/main" id="{6D21822E-8134-4836-8A3E-7363360276C5}"/>
              </a:ext>
            </a:extLst>
          </p:cNvPr>
          <p:cNvSpPr txBox="1"/>
          <p:nvPr/>
        </p:nvSpPr>
        <p:spPr>
          <a:xfrm>
            <a:off x="8300287" y="2945140"/>
            <a:ext cx="3036268" cy="1077218"/>
          </a:xfrm>
          <a:prstGeom prst="rect">
            <a:avLst/>
          </a:prstGeom>
          <a:ln w="12700">
            <a:miter lim="400000"/>
          </a:ln>
          <a:extLst>
            <a:ext uri="{C572A759-6A51-4108-AA02-DFA0A04FC94B}">
              <ma14:wrappingTextBoxFlag xmlns:ma14="http://schemas.microsoft.com/office/mac/drawingml/2011/main" xmlns="" val="1"/>
            </a:ext>
          </a:extLst>
        </p:spPr>
        <p:txBody>
          <a:bodyPr wrap="square" lIns="45680" rIns="45680">
            <a:spAutoFit/>
          </a:bodyPr>
          <a:lstStyle>
            <a:lvl1pPr>
              <a:defRPr sz="1600" i="1">
                <a:solidFill>
                  <a:srgbClr val="FFFFFF"/>
                </a:solidFill>
                <a:latin typeface="Open Sans"/>
                <a:ea typeface="Open Sans"/>
                <a:cs typeface="Open Sans"/>
                <a:sym typeface="Open Sans"/>
              </a:defRPr>
            </a:lvl1pPr>
          </a:lstStyle>
          <a:p>
            <a:pPr algn="ctr" defTabSz="521319" hangingPunct="0"/>
            <a:r>
              <a:rPr lang="fr-FR" i="0" dirty="0">
                <a:solidFill>
                  <a:srgbClr val="3E454A"/>
                </a:solidFill>
                <a:latin typeface="Arial" panose="020B0604020202020204" pitchFamily="34" charset="0"/>
                <a:ea typeface="Open Sans" panose="020B0606030504020204" pitchFamily="34" charset="0"/>
                <a:cs typeface="Arial" panose="020B0604020202020204" pitchFamily="34" charset="0"/>
              </a:rPr>
              <a:t>Etablissement de Paiement Indépendant (ACPR). 1</a:t>
            </a:r>
            <a:r>
              <a:rPr lang="fr-FR" i="0" baseline="30000" dirty="0">
                <a:solidFill>
                  <a:srgbClr val="3E454A"/>
                </a:solidFill>
                <a:latin typeface="Arial" panose="020B0604020202020204" pitchFamily="34" charset="0"/>
                <a:ea typeface="Open Sans" panose="020B0606030504020204" pitchFamily="34" charset="0"/>
                <a:cs typeface="Arial" panose="020B0604020202020204" pitchFamily="34" charset="0"/>
              </a:rPr>
              <a:t>er</a:t>
            </a:r>
            <a:r>
              <a:rPr lang="fr-FR" i="0" dirty="0">
                <a:solidFill>
                  <a:srgbClr val="3E454A"/>
                </a:solidFill>
                <a:latin typeface="Arial" panose="020B0604020202020204" pitchFamily="34" charset="0"/>
                <a:ea typeface="Open Sans" panose="020B0606030504020204" pitchFamily="34" charset="0"/>
                <a:cs typeface="Arial" panose="020B0604020202020204" pitchFamily="34" charset="0"/>
              </a:rPr>
              <a:t> Facilitateur français certifié par CB, Visa et MasterCard</a:t>
            </a:r>
            <a:endParaRPr i="0" dirty="0">
              <a:solidFill>
                <a:srgbClr val="3E454A"/>
              </a:solidFill>
              <a:latin typeface="Arial" panose="020B0604020202020204" pitchFamily="34" charset="0"/>
              <a:ea typeface="Open Sans" panose="020B0606030504020204" pitchFamily="34" charset="0"/>
              <a:cs typeface="Arial" panose="020B0604020202020204" pitchFamily="34" charset="0"/>
            </a:endParaRPr>
          </a:p>
        </p:txBody>
      </p:sp>
      <p:pic>
        <p:nvPicPr>
          <p:cNvPr id="56" name="Graphique 55">
            <a:extLst>
              <a:ext uri="{FF2B5EF4-FFF2-40B4-BE49-F238E27FC236}">
                <a16:creationId xmlns:a16="http://schemas.microsoft.com/office/drawing/2014/main" id="{7AC9760F-93C2-451E-8C31-B8D8DB00CBB0}"/>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601692" y="5107021"/>
            <a:ext cx="1703867" cy="389184"/>
          </a:xfrm>
          <a:prstGeom prst="rect">
            <a:avLst/>
          </a:prstGeom>
        </p:spPr>
      </p:pic>
      <p:pic>
        <p:nvPicPr>
          <p:cNvPr id="57" name="Image 56" descr="Une image contenant texte, clipart&#10;&#10;Description générée automatiquement">
            <a:extLst>
              <a:ext uri="{FF2B5EF4-FFF2-40B4-BE49-F238E27FC236}">
                <a16:creationId xmlns:a16="http://schemas.microsoft.com/office/drawing/2014/main" id="{708EEC99-AAB7-47CD-8B31-BCB52325AF7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408767" y="4426507"/>
            <a:ext cx="823087" cy="462987"/>
          </a:xfrm>
          <a:prstGeom prst="rect">
            <a:avLst/>
          </a:prstGeom>
        </p:spPr>
      </p:pic>
      <p:pic>
        <p:nvPicPr>
          <p:cNvPr id="58" name="Image 57">
            <a:extLst>
              <a:ext uri="{FF2B5EF4-FFF2-40B4-BE49-F238E27FC236}">
                <a16:creationId xmlns:a16="http://schemas.microsoft.com/office/drawing/2014/main" id="{A31F13F3-02F8-4918-92F6-B310F5ABD18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464776" y="4406054"/>
            <a:ext cx="705027" cy="503892"/>
          </a:xfrm>
          <a:prstGeom prst="rect">
            <a:avLst/>
          </a:prstGeom>
        </p:spPr>
      </p:pic>
      <p:pic>
        <p:nvPicPr>
          <p:cNvPr id="59" name="Image 58">
            <a:extLst>
              <a:ext uri="{FF2B5EF4-FFF2-40B4-BE49-F238E27FC236}">
                <a16:creationId xmlns:a16="http://schemas.microsoft.com/office/drawing/2014/main" id="{5D5F7264-E58C-4647-896A-A9975B6582A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568942" y="4441095"/>
            <a:ext cx="606903" cy="540432"/>
          </a:xfrm>
          <a:prstGeom prst="rect">
            <a:avLst/>
          </a:prstGeom>
        </p:spPr>
      </p:pic>
      <p:pic>
        <p:nvPicPr>
          <p:cNvPr id="60" name="Image 59">
            <a:extLst>
              <a:ext uri="{FF2B5EF4-FFF2-40B4-BE49-F238E27FC236}">
                <a16:creationId xmlns:a16="http://schemas.microsoft.com/office/drawing/2014/main" id="{66359CBD-91F4-4EA3-A5FA-DAB711597BF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568944" y="5054543"/>
            <a:ext cx="950273" cy="494143"/>
          </a:xfrm>
          <a:prstGeom prst="rect">
            <a:avLst/>
          </a:prstGeom>
        </p:spPr>
      </p:pic>
      <p:pic>
        <p:nvPicPr>
          <p:cNvPr id="61" name="Image 60" descr="Une image contenant moniteur, équipement électronique&#10;&#10;Description générée automatiquement">
            <a:extLst>
              <a:ext uri="{FF2B5EF4-FFF2-40B4-BE49-F238E27FC236}">
                <a16:creationId xmlns:a16="http://schemas.microsoft.com/office/drawing/2014/main" id="{2F7B0BE1-F7F4-42B6-8856-7D29FED6DECD}"/>
              </a:ext>
            </a:extLst>
          </p:cNvPr>
          <p:cNvPicPr>
            <a:picLocks noChangeAspect="1"/>
          </p:cNvPicPr>
          <p:nvPr/>
        </p:nvPicPr>
        <p:blipFill rotWithShape="1">
          <a:blip r:embed="rId11" cstate="hqprint">
            <a:extLst>
              <a:ext uri="{28A0092B-C50C-407E-A947-70E740481C1C}">
                <a14:useLocalDpi xmlns:a14="http://schemas.microsoft.com/office/drawing/2010/main"/>
              </a:ext>
            </a:extLst>
          </a:blip>
          <a:srcRect t="14746" b="20546"/>
          <a:stretch/>
        </p:blipFill>
        <p:spPr>
          <a:xfrm>
            <a:off x="5482473" y="4151511"/>
            <a:ext cx="1251513" cy="1464556"/>
          </a:xfrm>
          <a:prstGeom prst="rect">
            <a:avLst/>
          </a:prstGeom>
        </p:spPr>
      </p:pic>
      <p:pic>
        <p:nvPicPr>
          <p:cNvPr id="62" name="Image 61">
            <a:extLst>
              <a:ext uri="{FF2B5EF4-FFF2-40B4-BE49-F238E27FC236}">
                <a16:creationId xmlns:a16="http://schemas.microsoft.com/office/drawing/2014/main" id="{CDCEBBE2-2A09-4A04-A8FE-CA2D32D1364A}"/>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rot="261266">
            <a:off x="10648763" y="984845"/>
            <a:ext cx="1597516" cy="1597516"/>
          </a:xfrm>
          <a:prstGeom prst="rect">
            <a:avLst/>
          </a:prstGeom>
        </p:spPr>
      </p:pic>
      <p:sp>
        <p:nvSpPr>
          <p:cNvPr id="21" name="Espace réservé du texte 2">
            <a:extLst>
              <a:ext uri="{FF2B5EF4-FFF2-40B4-BE49-F238E27FC236}">
                <a16:creationId xmlns:a16="http://schemas.microsoft.com/office/drawing/2014/main" id="{60385DFA-B2EB-4D5A-9F3C-40CBE12FC779}"/>
              </a:ext>
            </a:extLst>
          </p:cNvPr>
          <p:cNvSpPr txBox="1">
            <a:spLocks/>
          </p:cNvSpPr>
          <p:nvPr/>
        </p:nvSpPr>
        <p:spPr>
          <a:xfrm>
            <a:off x="722430" y="1414069"/>
            <a:ext cx="10272131" cy="384043"/>
          </a:xfrm>
          <a:prstGeom prst="rect">
            <a:avLst/>
          </a:prstGeom>
        </p:spPr>
        <p:txBody>
          <a:bodyPr vert="horz" lIns="0" tIns="0" rIns="0" bIns="0" rtlCol="0">
            <a:normAutofit/>
          </a:bodyPr>
          <a:lstStyle>
            <a:lvl1pPr marL="0" indent="0" algn="l" defTabSz="914400" rtl="0" eaLnBrk="1" latinLnBrk="0" hangingPunct="1">
              <a:lnSpc>
                <a:spcPct val="100000"/>
              </a:lnSpc>
              <a:spcBef>
                <a:spcPts val="1500"/>
              </a:spcBef>
              <a:buFont typeface="Arial" panose="020B0604020202020204" pitchFamily="34" charset="0"/>
              <a:buNone/>
              <a:defRPr sz="2133" b="1" i="0" kern="1200" baseline="0">
                <a:solidFill>
                  <a:srgbClr val="B24388"/>
                </a:solidFill>
                <a:latin typeface="Arial" panose="020B0604020202020204" pitchFamily="34" charset="0"/>
                <a:ea typeface="+mn-ea"/>
                <a:cs typeface="+mn-cs"/>
              </a:defRPr>
            </a:lvl1pPr>
            <a:lvl2pPr marL="609585"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bg1"/>
                </a:solidFill>
                <a:latin typeface="+mn-lt"/>
                <a:ea typeface="+mn-ea"/>
                <a:cs typeface="+mn-cs"/>
              </a:defRPr>
            </a:lvl2pPr>
            <a:lvl3pPr marL="1219170" indent="0" algn="l" defTabSz="914400" rtl="0" eaLnBrk="1" latinLnBrk="0" hangingPunct="1">
              <a:lnSpc>
                <a:spcPct val="100000"/>
              </a:lnSpc>
              <a:spcBef>
                <a:spcPts val="1500"/>
              </a:spcBef>
              <a:buClr>
                <a:schemeClr val="tx2"/>
              </a:buClr>
              <a:buFont typeface="Wingdings 2" panose="05020102010507070707" pitchFamily="18" charset="2"/>
              <a:buNone/>
              <a:defRPr sz="1600" b="0" i="0" kern="1200">
                <a:solidFill>
                  <a:schemeClr val="bg1"/>
                </a:solidFill>
                <a:latin typeface="+mn-lt"/>
                <a:ea typeface="+mn-ea"/>
                <a:cs typeface="+mn-cs"/>
              </a:defRPr>
            </a:lvl3pPr>
            <a:lvl4pPr marL="1828754"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4pPr>
            <a:lvl5pPr marL="2438339"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2133" b="1" i="0" u="none" strike="noStrike" kern="1200" cap="none" spc="0" normalizeH="0" baseline="0" noProof="0">
                <a:ln>
                  <a:noFill/>
                </a:ln>
                <a:solidFill>
                  <a:srgbClr val="3E454A"/>
                </a:solidFill>
                <a:effectLst/>
                <a:uLnTx/>
                <a:uFillTx/>
                <a:latin typeface="Arial" panose="020B0604020202020204" pitchFamily="34" charset="0"/>
                <a:ea typeface="+mn-ea"/>
                <a:cs typeface="+mn-cs"/>
              </a:rPr>
              <a:t>Un Etablissement de Paiement français indépendant des Banques.</a:t>
            </a:r>
            <a:endParaRPr kumimoji="0" lang="fr-FR" sz="2133" b="1" i="0" u="none" strike="noStrike" kern="1200" cap="none" spc="0" normalizeH="0" baseline="0" noProof="0" dirty="0">
              <a:ln>
                <a:noFill/>
              </a:ln>
              <a:solidFill>
                <a:srgbClr val="3E454A"/>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676166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1545340" y="394782"/>
            <a:ext cx="10269592"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a:latin typeface="Montserrat Black" panose="00000A00000000000000" pitchFamily="2" charset="0"/>
              </a:rPr>
              <a:t>L’offre par rapport a la concurrence</a:t>
            </a:r>
            <a:endParaRPr lang="fr-FR" sz="2000" spc="30" dirty="0">
              <a:latin typeface="Montserrat Black" panose="00000A00000000000000" pitchFamily="2" charset="0"/>
            </a:endParaRPr>
          </a:p>
        </p:txBody>
      </p:sp>
      <p:graphicFrame>
        <p:nvGraphicFramePr>
          <p:cNvPr id="22" name="Tableau">
            <a:extLst>
              <a:ext uri="{FF2B5EF4-FFF2-40B4-BE49-F238E27FC236}">
                <a16:creationId xmlns:a16="http://schemas.microsoft.com/office/drawing/2014/main" id="{4519340A-6FA2-468B-AEF5-DBEDEA4D3201}"/>
              </a:ext>
            </a:extLst>
          </p:cNvPr>
          <p:cNvGraphicFramePr/>
          <p:nvPr>
            <p:extLst>
              <p:ext uri="{D42A27DB-BD31-4B8C-83A1-F6EECF244321}">
                <p14:modId xmlns:p14="http://schemas.microsoft.com/office/powerpoint/2010/main" val="4136783760"/>
              </p:ext>
            </p:extLst>
          </p:nvPr>
        </p:nvGraphicFramePr>
        <p:xfrm>
          <a:off x="904475" y="1898469"/>
          <a:ext cx="10103162" cy="3932560"/>
        </p:xfrm>
        <a:graphic>
          <a:graphicData uri="http://schemas.openxmlformats.org/drawingml/2006/table">
            <a:tbl>
              <a:tblPr firstCol="1" bandRow="1"/>
              <a:tblGrid>
                <a:gridCol w="2012702">
                  <a:extLst>
                    <a:ext uri="{9D8B030D-6E8A-4147-A177-3AD203B41FA5}">
                      <a16:colId xmlns:a16="http://schemas.microsoft.com/office/drawing/2014/main" val="20000"/>
                    </a:ext>
                  </a:extLst>
                </a:gridCol>
                <a:gridCol w="809046">
                  <a:extLst>
                    <a:ext uri="{9D8B030D-6E8A-4147-A177-3AD203B41FA5}">
                      <a16:colId xmlns:a16="http://schemas.microsoft.com/office/drawing/2014/main" val="20001"/>
                    </a:ext>
                  </a:extLst>
                </a:gridCol>
                <a:gridCol w="809046">
                  <a:extLst>
                    <a:ext uri="{9D8B030D-6E8A-4147-A177-3AD203B41FA5}">
                      <a16:colId xmlns:a16="http://schemas.microsoft.com/office/drawing/2014/main" val="20002"/>
                    </a:ext>
                  </a:extLst>
                </a:gridCol>
                <a:gridCol w="809046">
                  <a:extLst>
                    <a:ext uri="{9D8B030D-6E8A-4147-A177-3AD203B41FA5}">
                      <a16:colId xmlns:a16="http://schemas.microsoft.com/office/drawing/2014/main" val="20003"/>
                    </a:ext>
                  </a:extLst>
                </a:gridCol>
                <a:gridCol w="809046">
                  <a:extLst>
                    <a:ext uri="{9D8B030D-6E8A-4147-A177-3AD203B41FA5}">
                      <a16:colId xmlns:a16="http://schemas.microsoft.com/office/drawing/2014/main" val="20004"/>
                    </a:ext>
                  </a:extLst>
                </a:gridCol>
                <a:gridCol w="809046">
                  <a:extLst>
                    <a:ext uri="{9D8B030D-6E8A-4147-A177-3AD203B41FA5}">
                      <a16:colId xmlns:a16="http://schemas.microsoft.com/office/drawing/2014/main" val="20005"/>
                    </a:ext>
                  </a:extLst>
                </a:gridCol>
                <a:gridCol w="809046">
                  <a:extLst>
                    <a:ext uri="{9D8B030D-6E8A-4147-A177-3AD203B41FA5}">
                      <a16:colId xmlns:a16="http://schemas.microsoft.com/office/drawing/2014/main" val="20006"/>
                    </a:ext>
                  </a:extLst>
                </a:gridCol>
                <a:gridCol w="809046">
                  <a:extLst>
                    <a:ext uri="{9D8B030D-6E8A-4147-A177-3AD203B41FA5}">
                      <a16:colId xmlns:a16="http://schemas.microsoft.com/office/drawing/2014/main" val="20007"/>
                    </a:ext>
                  </a:extLst>
                </a:gridCol>
                <a:gridCol w="809046">
                  <a:extLst>
                    <a:ext uri="{9D8B030D-6E8A-4147-A177-3AD203B41FA5}">
                      <a16:colId xmlns:a16="http://schemas.microsoft.com/office/drawing/2014/main" val="20008"/>
                    </a:ext>
                  </a:extLst>
                </a:gridCol>
                <a:gridCol w="809046">
                  <a:extLst>
                    <a:ext uri="{9D8B030D-6E8A-4147-A177-3AD203B41FA5}">
                      <a16:colId xmlns:a16="http://schemas.microsoft.com/office/drawing/2014/main" val="20009"/>
                    </a:ext>
                  </a:extLst>
                </a:gridCol>
                <a:gridCol w="809046">
                  <a:extLst>
                    <a:ext uri="{9D8B030D-6E8A-4147-A177-3AD203B41FA5}">
                      <a16:colId xmlns:a16="http://schemas.microsoft.com/office/drawing/2014/main" val="20010"/>
                    </a:ext>
                  </a:extLst>
                </a:gridCol>
              </a:tblGrid>
              <a:tr h="491570">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600" b="0">
                          <a:solidFill>
                            <a:srgbClr val="8C8F9A"/>
                          </a:solidFill>
                          <a:latin typeface="+mj-lt"/>
                          <a:ea typeface="+mj-ea"/>
                          <a:cs typeface="+mj-cs"/>
                          <a:sym typeface="Open Sans"/>
                        </a:defRPr>
                      </a:pPr>
                      <a:r>
                        <a:rPr lang="fr-FR" sz="1100" b="1" i="0" kern="0">
                          <a:solidFill>
                            <a:srgbClr val="242E5B"/>
                          </a:solidFill>
                          <a:latin typeface="Arial" panose="020B0604020202020204" pitchFamily="34" charset="0"/>
                          <a:ea typeface="Open Sans Extrabold" panose="020B0606030504020204" pitchFamily="34" charset="0"/>
                          <a:cs typeface="Arial" panose="020B0604020202020204" pitchFamily="34" charset="0"/>
                          <a:sym typeface="Open Sans"/>
                        </a:rPr>
                        <a:t>Coût par mois en fonction du CA</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200" b="1" i="1">
                          <a:solidFill>
                            <a:srgbClr val="FFFFFF"/>
                          </a:solidFill>
                          <a:latin typeface="Arial" panose="020B0604020202020204" pitchFamily="34" charset="0"/>
                          <a:ea typeface="Open Sans Extrabold" panose="020B0606030504020204" pitchFamily="34" charset="0"/>
                          <a:cs typeface="Arial" panose="020B0604020202020204" pitchFamily="34" charset="0"/>
                          <a:sym typeface="Open Sans"/>
                        </a:rPr>
                        <a:t>1 K</a:t>
                      </a:r>
                      <a:r>
                        <a:rPr sz="1200" b="1" i="1">
                          <a:solidFill>
                            <a:srgbClr val="FFFFFF"/>
                          </a:solidFill>
                          <a:latin typeface="Arial" panose="020B0604020202020204" pitchFamily="34" charset="0"/>
                          <a:ea typeface="Open Sans Extrabold" panose="020B0606030504020204" pitchFamily="34" charset="0"/>
                          <a:cs typeface="Arial" panose="020B0604020202020204" pitchFamily="34" charset="0"/>
                          <a:sym typeface="Open Sans"/>
                        </a:rPr>
                        <a:t>€</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888AA9"/>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200" b="1" i="1">
                          <a:solidFill>
                            <a:srgbClr val="FFFFFF"/>
                          </a:solidFill>
                          <a:latin typeface="Arial" panose="020B0604020202020204" pitchFamily="34" charset="0"/>
                          <a:ea typeface="Open Sans Extrabold" panose="020B0606030504020204" pitchFamily="34" charset="0"/>
                          <a:cs typeface="Arial" panose="020B0604020202020204" pitchFamily="34" charset="0"/>
                          <a:sym typeface="Open Sans"/>
                        </a:rPr>
                        <a:t>2</a:t>
                      </a:r>
                      <a:r>
                        <a:rPr lang="fr-FR" sz="1200" b="1" i="1">
                          <a:solidFill>
                            <a:srgbClr val="FFFFFF"/>
                          </a:solidFill>
                          <a:latin typeface="Arial" panose="020B0604020202020204" pitchFamily="34" charset="0"/>
                          <a:ea typeface="Open Sans Extrabold" panose="020B0606030504020204" pitchFamily="34" charset="0"/>
                          <a:cs typeface="Arial" panose="020B0604020202020204" pitchFamily="34" charset="0"/>
                          <a:sym typeface="Open Sans"/>
                        </a:rPr>
                        <a:t> K</a:t>
                      </a:r>
                      <a:r>
                        <a:rPr sz="1200" b="1" i="1">
                          <a:solidFill>
                            <a:srgbClr val="FFFFFF"/>
                          </a:solidFill>
                          <a:latin typeface="Arial" panose="020B0604020202020204" pitchFamily="34" charset="0"/>
                          <a:ea typeface="Open Sans Extrabold" panose="020B0606030504020204" pitchFamily="34" charset="0"/>
                          <a:cs typeface="Arial" panose="020B0604020202020204" pitchFamily="34" charset="0"/>
                          <a:sym typeface="Open Sans"/>
                        </a:rPr>
                        <a:t>€</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B2B7CF"/>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200" b="1" i="1">
                          <a:solidFill>
                            <a:srgbClr val="FFFFFF"/>
                          </a:solidFill>
                          <a:latin typeface="Arial" panose="020B0604020202020204" pitchFamily="34" charset="0"/>
                          <a:ea typeface="Open Sans Extrabold" panose="020B0606030504020204" pitchFamily="34" charset="0"/>
                          <a:cs typeface="Arial" panose="020B0604020202020204" pitchFamily="34" charset="0"/>
                          <a:sym typeface="Open Sans"/>
                        </a:rPr>
                        <a:t>3 </a:t>
                      </a:r>
                      <a:r>
                        <a:rPr lang="fr-FR" sz="1200" b="1" i="1">
                          <a:solidFill>
                            <a:srgbClr val="FFFFFF"/>
                          </a:solidFill>
                          <a:latin typeface="Arial" panose="020B0604020202020204" pitchFamily="34" charset="0"/>
                          <a:ea typeface="Open Sans Extrabold" panose="020B0606030504020204" pitchFamily="34" charset="0"/>
                          <a:cs typeface="Arial" panose="020B0604020202020204" pitchFamily="34" charset="0"/>
                          <a:sym typeface="Open Sans"/>
                        </a:rPr>
                        <a:t>K</a:t>
                      </a:r>
                      <a:r>
                        <a:rPr sz="1200" b="1" i="1">
                          <a:solidFill>
                            <a:srgbClr val="FFFFFF"/>
                          </a:solidFill>
                          <a:latin typeface="Arial" panose="020B0604020202020204" pitchFamily="34" charset="0"/>
                          <a:ea typeface="Open Sans Extrabold" panose="020B0606030504020204" pitchFamily="34" charset="0"/>
                          <a:cs typeface="Arial" panose="020B0604020202020204" pitchFamily="34" charset="0"/>
                          <a:sym typeface="Open Sans"/>
                        </a:rPr>
                        <a:t>€</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888AA9"/>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200" b="1" i="1">
                          <a:solidFill>
                            <a:srgbClr val="FFFFFF"/>
                          </a:solidFill>
                          <a:latin typeface="Arial" panose="020B0604020202020204" pitchFamily="34" charset="0"/>
                          <a:ea typeface="Open Sans Extrabold" panose="020B0606030504020204" pitchFamily="34" charset="0"/>
                          <a:cs typeface="Arial" panose="020B0604020202020204" pitchFamily="34" charset="0"/>
                          <a:sym typeface="Open Sans"/>
                        </a:rPr>
                        <a:t>4 </a:t>
                      </a:r>
                      <a:r>
                        <a:rPr lang="fr-FR" sz="1200" b="1" i="1">
                          <a:solidFill>
                            <a:srgbClr val="FFFFFF"/>
                          </a:solidFill>
                          <a:latin typeface="Arial" panose="020B0604020202020204" pitchFamily="34" charset="0"/>
                          <a:ea typeface="Open Sans Extrabold" panose="020B0606030504020204" pitchFamily="34" charset="0"/>
                          <a:cs typeface="Arial" panose="020B0604020202020204" pitchFamily="34" charset="0"/>
                          <a:sym typeface="Open Sans"/>
                        </a:rPr>
                        <a:t>K</a:t>
                      </a:r>
                      <a:r>
                        <a:rPr sz="1200" b="1" i="1">
                          <a:solidFill>
                            <a:srgbClr val="FFFFFF"/>
                          </a:solidFill>
                          <a:latin typeface="Arial" panose="020B0604020202020204" pitchFamily="34" charset="0"/>
                          <a:ea typeface="Open Sans Extrabold" panose="020B0606030504020204" pitchFamily="34" charset="0"/>
                          <a:cs typeface="Arial" panose="020B0604020202020204" pitchFamily="34" charset="0"/>
                          <a:sym typeface="Open Sans"/>
                        </a:rPr>
                        <a:t>€</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B2B7CF"/>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200" b="1" i="1">
                          <a:solidFill>
                            <a:srgbClr val="FFFFFF"/>
                          </a:solidFill>
                          <a:latin typeface="Arial" panose="020B0604020202020204" pitchFamily="34" charset="0"/>
                          <a:ea typeface="Open Sans Extrabold" panose="020B0606030504020204" pitchFamily="34" charset="0"/>
                          <a:cs typeface="Arial" panose="020B0604020202020204" pitchFamily="34" charset="0"/>
                          <a:sym typeface="Open Sans"/>
                        </a:rPr>
                        <a:t>5 K</a:t>
                      </a:r>
                      <a:r>
                        <a:rPr sz="1200" b="1" i="1">
                          <a:solidFill>
                            <a:srgbClr val="FFFFFF"/>
                          </a:solidFill>
                          <a:latin typeface="Arial" panose="020B0604020202020204" pitchFamily="34" charset="0"/>
                          <a:ea typeface="Open Sans Extrabold" panose="020B0606030504020204" pitchFamily="34" charset="0"/>
                          <a:cs typeface="Arial" panose="020B0604020202020204" pitchFamily="34" charset="0"/>
                          <a:sym typeface="Open Sans"/>
                        </a:rPr>
                        <a:t>€</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888AA9"/>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200" b="1" i="1">
                          <a:solidFill>
                            <a:srgbClr val="FFFFFF"/>
                          </a:solidFill>
                          <a:latin typeface="Arial" panose="020B0604020202020204" pitchFamily="34" charset="0"/>
                          <a:ea typeface="Open Sans Extrabold" panose="020B0606030504020204" pitchFamily="34" charset="0"/>
                          <a:cs typeface="Arial" panose="020B0604020202020204" pitchFamily="34" charset="0"/>
                          <a:sym typeface="Open Sans"/>
                        </a:rPr>
                        <a:t>6 </a:t>
                      </a:r>
                      <a:r>
                        <a:rPr lang="fr-FR" sz="1200" b="1" i="1">
                          <a:solidFill>
                            <a:srgbClr val="FFFFFF"/>
                          </a:solidFill>
                          <a:latin typeface="Arial" panose="020B0604020202020204" pitchFamily="34" charset="0"/>
                          <a:ea typeface="Open Sans Extrabold" panose="020B0606030504020204" pitchFamily="34" charset="0"/>
                          <a:cs typeface="Arial" panose="020B0604020202020204" pitchFamily="34" charset="0"/>
                          <a:sym typeface="Open Sans"/>
                        </a:rPr>
                        <a:t>K</a:t>
                      </a:r>
                      <a:r>
                        <a:rPr sz="1200" b="1" i="1">
                          <a:solidFill>
                            <a:srgbClr val="FFFFFF"/>
                          </a:solidFill>
                          <a:latin typeface="Arial" panose="020B0604020202020204" pitchFamily="34" charset="0"/>
                          <a:ea typeface="Open Sans Extrabold" panose="020B0606030504020204" pitchFamily="34" charset="0"/>
                          <a:cs typeface="Arial" panose="020B0604020202020204" pitchFamily="34" charset="0"/>
                          <a:sym typeface="Open Sans"/>
                        </a:rPr>
                        <a:t>€</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B2B7CF"/>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200" b="1" i="1">
                          <a:solidFill>
                            <a:srgbClr val="FFFFFF"/>
                          </a:solidFill>
                          <a:latin typeface="Arial" panose="020B0604020202020204" pitchFamily="34" charset="0"/>
                          <a:ea typeface="Open Sans Extrabold" panose="020B0606030504020204" pitchFamily="34" charset="0"/>
                          <a:cs typeface="Arial" panose="020B0604020202020204" pitchFamily="34" charset="0"/>
                          <a:sym typeface="Open Sans"/>
                        </a:rPr>
                        <a:t>7 </a:t>
                      </a:r>
                      <a:r>
                        <a:rPr lang="fr-FR" sz="1200" b="1" i="1">
                          <a:solidFill>
                            <a:srgbClr val="FFFFFF"/>
                          </a:solidFill>
                          <a:latin typeface="Arial" panose="020B0604020202020204" pitchFamily="34" charset="0"/>
                          <a:ea typeface="Open Sans Extrabold" panose="020B0606030504020204" pitchFamily="34" charset="0"/>
                          <a:cs typeface="Arial" panose="020B0604020202020204" pitchFamily="34" charset="0"/>
                          <a:sym typeface="Open Sans"/>
                        </a:rPr>
                        <a:t>K</a:t>
                      </a:r>
                      <a:r>
                        <a:rPr sz="1200" b="1" i="1">
                          <a:solidFill>
                            <a:srgbClr val="FFFFFF"/>
                          </a:solidFill>
                          <a:latin typeface="Arial" panose="020B0604020202020204" pitchFamily="34" charset="0"/>
                          <a:ea typeface="Open Sans Extrabold" panose="020B0606030504020204" pitchFamily="34" charset="0"/>
                          <a:cs typeface="Arial" panose="020B0604020202020204" pitchFamily="34" charset="0"/>
                          <a:sym typeface="Open Sans"/>
                        </a:rPr>
                        <a:t>€</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888AA9"/>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200" b="1" i="1">
                          <a:solidFill>
                            <a:srgbClr val="FFFFFF"/>
                          </a:solidFill>
                          <a:latin typeface="Arial" panose="020B0604020202020204" pitchFamily="34" charset="0"/>
                          <a:ea typeface="Open Sans Extrabold" panose="020B0606030504020204" pitchFamily="34" charset="0"/>
                          <a:cs typeface="Arial" panose="020B0604020202020204" pitchFamily="34" charset="0"/>
                          <a:sym typeface="Open Sans"/>
                        </a:rPr>
                        <a:t>8 </a:t>
                      </a:r>
                      <a:r>
                        <a:rPr lang="fr-FR" sz="1200" b="1" i="1">
                          <a:solidFill>
                            <a:srgbClr val="FFFFFF"/>
                          </a:solidFill>
                          <a:latin typeface="Arial" panose="020B0604020202020204" pitchFamily="34" charset="0"/>
                          <a:ea typeface="Open Sans Extrabold" panose="020B0606030504020204" pitchFamily="34" charset="0"/>
                          <a:cs typeface="Arial" panose="020B0604020202020204" pitchFamily="34" charset="0"/>
                          <a:sym typeface="Open Sans"/>
                        </a:rPr>
                        <a:t>K</a:t>
                      </a:r>
                      <a:r>
                        <a:rPr sz="1200" b="1" i="1">
                          <a:solidFill>
                            <a:srgbClr val="FFFFFF"/>
                          </a:solidFill>
                          <a:latin typeface="Arial" panose="020B0604020202020204" pitchFamily="34" charset="0"/>
                          <a:ea typeface="Open Sans Extrabold" panose="020B0606030504020204" pitchFamily="34" charset="0"/>
                          <a:cs typeface="Arial" panose="020B0604020202020204" pitchFamily="34" charset="0"/>
                          <a:sym typeface="Open Sans"/>
                        </a:rPr>
                        <a:t>€</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B2B7CF"/>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200" b="1" i="1">
                          <a:solidFill>
                            <a:srgbClr val="FFFFFF"/>
                          </a:solidFill>
                          <a:latin typeface="Arial" panose="020B0604020202020204" pitchFamily="34" charset="0"/>
                          <a:ea typeface="Open Sans Extrabold" panose="020B0606030504020204" pitchFamily="34" charset="0"/>
                          <a:cs typeface="Arial" panose="020B0604020202020204" pitchFamily="34" charset="0"/>
                          <a:sym typeface="Open Sans"/>
                        </a:rPr>
                        <a:t>9 </a:t>
                      </a:r>
                      <a:r>
                        <a:rPr lang="fr-FR" sz="1200" b="1" i="1">
                          <a:solidFill>
                            <a:srgbClr val="FFFFFF"/>
                          </a:solidFill>
                          <a:latin typeface="Arial" panose="020B0604020202020204" pitchFamily="34" charset="0"/>
                          <a:ea typeface="Open Sans Extrabold" panose="020B0606030504020204" pitchFamily="34" charset="0"/>
                          <a:cs typeface="Arial" panose="020B0604020202020204" pitchFamily="34" charset="0"/>
                          <a:sym typeface="Open Sans"/>
                        </a:rPr>
                        <a:t>K</a:t>
                      </a:r>
                      <a:r>
                        <a:rPr sz="1200" b="1" i="1">
                          <a:solidFill>
                            <a:srgbClr val="FFFFFF"/>
                          </a:solidFill>
                          <a:latin typeface="Arial" panose="020B0604020202020204" pitchFamily="34" charset="0"/>
                          <a:ea typeface="Open Sans Extrabold" panose="020B0606030504020204" pitchFamily="34" charset="0"/>
                          <a:cs typeface="Arial" panose="020B0604020202020204" pitchFamily="34" charset="0"/>
                          <a:sym typeface="Open Sans"/>
                        </a:rPr>
                        <a:t>€</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888AA9"/>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200" b="1" i="1">
                          <a:solidFill>
                            <a:srgbClr val="FFFFFF"/>
                          </a:solidFill>
                          <a:latin typeface="Arial" panose="020B0604020202020204" pitchFamily="34" charset="0"/>
                          <a:ea typeface="Open Sans Extrabold" panose="020B0606030504020204" pitchFamily="34" charset="0"/>
                          <a:cs typeface="Arial" panose="020B0604020202020204" pitchFamily="34" charset="0"/>
                          <a:sym typeface="Open Sans"/>
                        </a:rPr>
                        <a:t>10</a:t>
                      </a:r>
                      <a:r>
                        <a:rPr lang="fr-FR" sz="1200" b="1" i="1">
                          <a:solidFill>
                            <a:srgbClr val="FFFFFF"/>
                          </a:solidFill>
                          <a:latin typeface="Arial" panose="020B0604020202020204" pitchFamily="34" charset="0"/>
                          <a:ea typeface="Open Sans Extrabold" panose="020B0606030504020204" pitchFamily="34" charset="0"/>
                          <a:cs typeface="Arial" panose="020B0604020202020204" pitchFamily="34" charset="0"/>
                          <a:sym typeface="Open Sans"/>
                        </a:rPr>
                        <a:t> K</a:t>
                      </a:r>
                      <a:r>
                        <a:rPr sz="1200" b="1" i="1">
                          <a:solidFill>
                            <a:srgbClr val="FFFFFF"/>
                          </a:solidFill>
                          <a:latin typeface="Arial" panose="020B0604020202020204" pitchFamily="34" charset="0"/>
                          <a:ea typeface="Open Sans Extrabold" panose="020B0606030504020204" pitchFamily="34" charset="0"/>
                          <a:cs typeface="Arial" panose="020B0604020202020204" pitchFamily="34" charset="0"/>
                          <a:sym typeface="Open Sans"/>
                        </a:rPr>
                        <a:t>€</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B2B7CF"/>
                    </a:solidFill>
                  </a:tcPr>
                </a:tc>
                <a:extLst>
                  <a:ext uri="{0D108BD9-81ED-4DB2-BD59-A6C34878D82A}">
                    <a16:rowId xmlns:a16="http://schemas.microsoft.com/office/drawing/2014/main" val="10000"/>
                  </a:ext>
                </a:extLst>
              </a:tr>
              <a:tr h="491570">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b="0">
                          <a:solidFill>
                            <a:srgbClr val="000000"/>
                          </a:solidFill>
                        </a:defRPr>
                      </a:pPr>
                      <a:r>
                        <a:rPr sz="1100" b="1" i="0" err="1">
                          <a:solidFill>
                            <a:srgbClr val="C00000"/>
                          </a:solidFill>
                          <a:latin typeface="Arial" panose="020B0604020202020204" pitchFamily="34" charset="0"/>
                          <a:ea typeface="Open Sans Extrabold" panose="020B0606030504020204" pitchFamily="34" charset="0"/>
                          <a:cs typeface="Arial" panose="020B0604020202020204" pitchFamily="34" charset="0"/>
                          <a:sym typeface="Open Sans"/>
                        </a:rPr>
                        <a:t>Smile&amp;Pay</a:t>
                      </a:r>
                      <a:br>
                        <a:rPr lang="fr-FR" sz="1100" b="1" i="0">
                          <a:solidFill>
                            <a:srgbClr val="C00000"/>
                          </a:solidFill>
                          <a:latin typeface="Arial" panose="020B0604020202020204" pitchFamily="34" charset="0"/>
                          <a:ea typeface="Open Sans Extrabold" panose="020B0606030504020204" pitchFamily="34" charset="0"/>
                          <a:cs typeface="Arial" panose="020B0604020202020204" pitchFamily="34" charset="0"/>
                          <a:sym typeface="Open Sans"/>
                        </a:rPr>
                      </a:br>
                      <a:r>
                        <a:rPr lang="fr-FR" sz="1100" b="0" i="0">
                          <a:solidFill>
                            <a:srgbClr val="C00000"/>
                          </a:solidFill>
                          <a:latin typeface="Arial" panose="020B0604020202020204" pitchFamily="34" charset="0"/>
                          <a:ea typeface="Open Sans" panose="020B0606030504020204" pitchFamily="34" charset="0"/>
                          <a:cs typeface="Arial" panose="020B0604020202020204" pitchFamily="34" charset="0"/>
                          <a:sym typeface="Open Sans"/>
                        </a:rPr>
                        <a:t>Standard BP-CE 1,49%</a:t>
                      </a:r>
                      <a:endParaRPr sz="1100" b="0" i="0">
                        <a:solidFill>
                          <a:srgbClr val="C00000"/>
                        </a:solidFill>
                        <a:latin typeface="Arial" panose="020B0604020202020204" pitchFamily="34" charset="0"/>
                        <a:ea typeface="Open Sans" panose="020B0606030504020204" pitchFamily="34" charset="0"/>
                        <a:cs typeface="Arial" panose="020B0604020202020204" pitchFamily="34" charset="0"/>
                        <a:sym typeface="Open Sans"/>
                      </a:endParaRP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600" b="1" i="0">
                          <a:solidFill>
                            <a:schemeClr val="bg1"/>
                          </a:solidFill>
                          <a:latin typeface="Arial" panose="020B0604020202020204" pitchFamily="34" charset="0"/>
                          <a:ea typeface="Open Sans Extrabold" panose="020B0606030504020204" pitchFamily="34" charset="0"/>
                          <a:cs typeface="Arial" panose="020B0604020202020204" pitchFamily="34" charset="0"/>
                          <a:sym typeface="Open Sans"/>
                        </a:rPr>
                        <a:t>1</a:t>
                      </a:r>
                      <a:r>
                        <a:rPr lang="fr-FR" sz="1600" b="1" i="0">
                          <a:solidFill>
                            <a:schemeClr val="bg1"/>
                          </a:solidFill>
                          <a:latin typeface="Arial" panose="020B0604020202020204" pitchFamily="34" charset="0"/>
                          <a:ea typeface="Open Sans Extrabold" panose="020B0606030504020204" pitchFamily="34" charset="0"/>
                          <a:cs typeface="Arial" panose="020B0604020202020204" pitchFamily="34" charset="0"/>
                          <a:sym typeface="Open Sans"/>
                        </a:rPr>
                        <a:t>4,9</a:t>
                      </a:r>
                      <a:r>
                        <a:rPr sz="1600" b="1" i="0">
                          <a:solidFill>
                            <a:schemeClr val="bg1"/>
                          </a:solidFill>
                          <a:latin typeface="Arial" panose="020B0604020202020204" pitchFamily="34" charset="0"/>
                          <a:ea typeface="Open Sans Extrabold" panose="020B0606030504020204" pitchFamily="34" charset="0"/>
                          <a:cs typeface="Arial" panose="020B0604020202020204" pitchFamily="34" charset="0"/>
                          <a:sym typeface="Open Sans"/>
                        </a:rPr>
                        <a:t>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00AAD0"/>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600" b="1" i="0">
                          <a:solidFill>
                            <a:schemeClr val="bg1"/>
                          </a:solidFill>
                          <a:latin typeface="Arial" panose="020B0604020202020204" pitchFamily="34" charset="0"/>
                          <a:ea typeface="Open Sans Extrabold" panose="020B0606030504020204" pitchFamily="34" charset="0"/>
                          <a:cs typeface="Arial" panose="020B0604020202020204" pitchFamily="34" charset="0"/>
                          <a:sym typeface="Open Sans"/>
                        </a:rPr>
                        <a:t>29,8</a:t>
                      </a:r>
                      <a:r>
                        <a:rPr sz="1600" b="1" i="0">
                          <a:solidFill>
                            <a:schemeClr val="bg1"/>
                          </a:solidFill>
                          <a:latin typeface="Arial" panose="020B0604020202020204" pitchFamily="34" charset="0"/>
                          <a:ea typeface="Open Sans Extrabold" panose="020B0606030504020204" pitchFamily="34" charset="0"/>
                          <a:cs typeface="Arial" panose="020B0604020202020204" pitchFamily="34" charset="0"/>
                          <a:sym typeface="Open Sans"/>
                        </a:rPr>
                        <a:t>,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00AAD0"/>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44</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a:t>
                      </a: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7</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59</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a:t>
                      </a: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6</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74</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a:t>
                      </a: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5</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89</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a:t>
                      </a: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4</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a:t>
                      </a: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04</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a:t>
                      </a: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3</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a:t>
                      </a: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19,2</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a:t>
                      </a: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34</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a:t>
                      </a: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a:t>
                      </a: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49</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,0 €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91570">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b="0">
                          <a:solidFill>
                            <a:srgbClr val="000000"/>
                          </a:solidFill>
                        </a:defRPr>
                      </a:pPr>
                      <a:r>
                        <a:rPr sz="1100" b="1" i="0" err="1">
                          <a:solidFill>
                            <a:srgbClr val="C00000"/>
                          </a:solidFill>
                          <a:latin typeface="Arial" panose="020B0604020202020204" pitchFamily="34" charset="0"/>
                          <a:ea typeface="Open Sans Extrabold" panose="020B0606030504020204" pitchFamily="34" charset="0"/>
                          <a:cs typeface="Arial" panose="020B0604020202020204" pitchFamily="34" charset="0"/>
                          <a:sym typeface="Open Sans"/>
                        </a:rPr>
                        <a:t>Smile&amp;Pay</a:t>
                      </a:r>
                      <a:r>
                        <a:rPr sz="1100" b="1" i="0">
                          <a:solidFill>
                            <a:srgbClr val="C00000"/>
                          </a:solidFill>
                          <a:latin typeface="Arial" panose="020B0604020202020204" pitchFamily="34" charset="0"/>
                          <a:ea typeface="Open Sans Extrabold" panose="020B0606030504020204" pitchFamily="34" charset="0"/>
                          <a:cs typeface="Arial" panose="020B0604020202020204" pitchFamily="34" charset="0"/>
                          <a:sym typeface="Open Sans"/>
                        </a:rPr>
                        <a:t>
</a:t>
                      </a:r>
                      <a:r>
                        <a:rPr sz="1100" b="0" i="0">
                          <a:solidFill>
                            <a:srgbClr val="C00000"/>
                          </a:solidFill>
                          <a:latin typeface="Arial" panose="020B0604020202020204" pitchFamily="34" charset="0"/>
                          <a:ea typeface="Open Sans" panose="020B0606030504020204" pitchFamily="34" charset="0"/>
                          <a:cs typeface="Arial" panose="020B0604020202020204" pitchFamily="34" charset="0"/>
                          <a:sym typeface="Open Sans"/>
                        </a:rPr>
                        <a:t>Premium</a:t>
                      </a:r>
                      <a:r>
                        <a:rPr lang="fr-FR" sz="1100" b="0" i="0">
                          <a:solidFill>
                            <a:srgbClr val="C00000"/>
                          </a:solidFill>
                          <a:latin typeface="Arial" panose="020B0604020202020204" pitchFamily="34" charset="0"/>
                          <a:ea typeface="Open Sans" panose="020B0606030504020204" pitchFamily="34" charset="0"/>
                          <a:cs typeface="Arial" panose="020B0604020202020204" pitchFamily="34" charset="0"/>
                          <a:sym typeface="Open Sans"/>
                        </a:rPr>
                        <a:t> BP-CE 24€ +0,65%</a:t>
                      </a:r>
                      <a:endParaRPr sz="1100" b="0" i="0">
                        <a:solidFill>
                          <a:srgbClr val="C00000"/>
                        </a:solidFill>
                        <a:latin typeface="Arial" panose="020B0604020202020204" pitchFamily="34" charset="0"/>
                        <a:ea typeface="Open Sans" panose="020B0606030504020204" pitchFamily="34" charset="0"/>
                        <a:cs typeface="Arial" panose="020B0604020202020204" pitchFamily="34" charset="0"/>
                        <a:sym typeface="Open Sans"/>
                      </a:endParaRP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30,5 </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EDEEF2"/>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3</a:t>
                      </a: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7</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,0 €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EDEEF2"/>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600" b="1" i="0">
                          <a:solidFill>
                            <a:schemeClr val="bg1"/>
                          </a:solidFill>
                          <a:latin typeface="Arial" panose="020B0604020202020204" pitchFamily="34" charset="0"/>
                          <a:ea typeface="Open Sans Extrabold" panose="020B0606030504020204" pitchFamily="34" charset="0"/>
                          <a:cs typeface="Arial" panose="020B0604020202020204" pitchFamily="34" charset="0"/>
                          <a:sym typeface="Open Sans"/>
                        </a:rPr>
                        <a:t>43</a:t>
                      </a:r>
                      <a:r>
                        <a:rPr sz="1600" b="1" i="0">
                          <a:solidFill>
                            <a:schemeClr val="bg1"/>
                          </a:solidFill>
                          <a:latin typeface="Arial" panose="020B0604020202020204" pitchFamily="34" charset="0"/>
                          <a:ea typeface="Open Sans Extrabold" panose="020B0606030504020204" pitchFamily="34" charset="0"/>
                          <a:cs typeface="Arial" panose="020B0604020202020204" pitchFamily="34" charset="0"/>
                          <a:sym typeface="Open Sans"/>
                        </a:rPr>
                        <a:t>,</a:t>
                      </a:r>
                      <a:r>
                        <a:rPr lang="fr-FR" sz="1600" b="1" i="0">
                          <a:solidFill>
                            <a:schemeClr val="bg1"/>
                          </a:solidFill>
                          <a:latin typeface="Arial" panose="020B0604020202020204" pitchFamily="34" charset="0"/>
                          <a:ea typeface="Open Sans Extrabold" panose="020B0606030504020204" pitchFamily="34" charset="0"/>
                          <a:cs typeface="Arial" panose="020B0604020202020204" pitchFamily="34" charset="0"/>
                          <a:sym typeface="Open Sans"/>
                        </a:rPr>
                        <a:t>5</a:t>
                      </a:r>
                      <a:r>
                        <a:rPr sz="1600" b="1" i="0">
                          <a:solidFill>
                            <a:schemeClr val="bg1"/>
                          </a:solidFill>
                          <a:latin typeface="Arial" panose="020B0604020202020204" pitchFamily="34" charset="0"/>
                          <a:ea typeface="Open Sans Extrabold" panose="020B0606030504020204" pitchFamily="34" charset="0"/>
                          <a:cs typeface="Arial" panose="020B0604020202020204" pitchFamily="34" charset="0"/>
                          <a:sym typeface="Open Sans"/>
                        </a:rPr>
                        <a:t>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00AAD0"/>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600" b="1" i="0">
                          <a:solidFill>
                            <a:schemeClr val="bg1"/>
                          </a:solidFill>
                          <a:latin typeface="Arial" panose="020B0604020202020204" pitchFamily="34" charset="0"/>
                          <a:ea typeface="Open Sans Extrabold" panose="020B0606030504020204" pitchFamily="34" charset="0"/>
                          <a:cs typeface="Arial" panose="020B0604020202020204" pitchFamily="34" charset="0"/>
                          <a:sym typeface="Open Sans"/>
                        </a:rPr>
                        <a:t>50</a:t>
                      </a:r>
                      <a:r>
                        <a:rPr sz="1600" b="1" i="0">
                          <a:solidFill>
                            <a:schemeClr val="bg1"/>
                          </a:solidFill>
                          <a:latin typeface="Arial" panose="020B0604020202020204" pitchFamily="34" charset="0"/>
                          <a:ea typeface="Open Sans Extrabold" panose="020B0606030504020204" pitchFamily="34" charset="0"/>
                          <a:cs typeface="Arial" panose="020B0604020202020204" pitchFamily="34" charset="0"/>
                          <a:sym typeface="Open Sans"/>
                        </a:rPr>
                        <a:t>,0 €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00AAD0"/>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600" b="1" i="0">
                          <a:solidFill>
                            <a:schemeClr val="bg1"/>
                          </a:solidFill>
                          <a:latin typeface="Arial" panose="020B0604020202020204" pitchFamily="34" charset="0"/>
                          <a:ea typeface="Open Sans Extrabold" panose="020B0606030504020204" pitchFamily="34" charset="0"/>
                          <a:cs typeface="Arial" panose="020B0604020202020204" pitchFamily="34" charset="0"/>
                          <a:sym typeface="Open Sans"/>
                        </a:rPr>
                        <a:t>56</a:t>
                      </a:r>
                      <a:r>
                        <a:rPr sz="1600" b="1" i="0">
                          <a:solidFill>
                            <a:schemeClr val="bg1"/>
                          </a:solidFill>
                          <a:latin typeface="Arial" panose="020B0604020202020204" pitchFamily="34" charset="0"/>
                          <a:ea typeface="Open Sans Extrabold" panose="020B0606030504020204" pitchFamily="34" charset="0"/>
                          <a:cs typeface="Arial" panose="020B0604020202020204" pitchFamily="34" charset="0"/>
                          <a:sym typeface="Open Sans"/>
                        </a:rPr>
                        <a:t>,</a:t>
                      </a:r>
                      <a:r>
                        <a:rPr lang="fr-FR" sz="1600" b="1" i="0">
                          <a:solidFill>
                            <a:schemeClr val="bg1"/>
                          </a:solidFill>
                          <a:latin typeface="Arial" panose="020B0604020202020204" pitchFamily="34" charset="0"/>
                          <a:ea typeface="Open Sans Extrabold" panose="020B0606030504020204" pitchFamily="34" charset="0"/>
                          <a:cs typeface="Arial" panose="020B0604020202020204" pitchFamily="34" charset="0"/>
                          <a:sym typeface="Open Sans"/>
                        </a:rPr>
                        <a:t>5</a:t>
                      </a:r>
                      <a:r>
                        <a:rPr sz="1600" b="1" i="0">
                          <a:solidFill>
                            <a:schemeClr val="bg1"/>
                          </a:solidFill>
                          <a:latin typeface="Arial" panose="020B0604020202020204" pitchFamily="34" charset="0"/>
                          <a:ea typeface="Open Sans Extrabold" panose="020B0606030504020204" pitchFamily="34" charset="0"/>
                          <a:cs typeface="Arial" panose="020B0604020202020204" pitchFamily="34" charset="0"/>
                          <a:sym typeface="Open Sans"/>
                        </a:rPr>
                        <a:t>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00AAD0"/>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600" b="1" i="0">
                          <a:solidFill>
                            <a:schemeClr val="bg1"/>
                          </a:solidFill>
                          <a:latin typeface="Arial" panose="020B0604020202020204" pitchFamily="34" charset="0"/>
                          <a:ea typeface="Open Sans Extrabold" panose="020B0606030504020204" pitchFamily="34" charset="0"/>
                          <a:cs typeface="Arial" panose="020B0604020202020204" pitchFamily="34" charset="0"/>
                          <a:sym typeface="Open Sans"/>
                        </a:rPr>
                        <a:t>63</a:t>
                      </a:r>
                      <a:r>
                        <a:rPr sz="1600" b="1" i="0">
                          <a:solidFill>
                            <a:schemeClr val="bg1"/>
                          </a:solidFill>
                          <a:latin typeface="Arial" panose="020B0604020202020204" pitchFamily="34" charset="0"/>
                          <a:ea typeface="Open Sans Extrabold" panose="020B0606030504020204" pitchFamily="34" charset="0"/>
                          <a:cs typeface="Arial" panose="020B0604020202020204" pitchFamily="34" charset="0"/>
                          <a:sym typeface="Open Sans"/>
                        </a:rPr>
                        <a:t>,0 €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00AAD0"/>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600" b="1" i="0">
                          <a:solidFill>
                            <a:schemeClr val="bg1"/>
                          </a:solidFill>
                          <a:latin typeface="Arial" panose="020B0604020202020204" pitchFamily="34" charset="0"/>
                          <a:ea typeface="Open Sans Extrabold" panose="020B0606030504020204" pitchFamily="34" charset="0"/>
                          <a:cs typeface="Arial" panose="020B0604020202020204" pitchFamily="34" charset="0"/>
                          <a:sym typeface="Open Sans"/>
                        </a:rPr>
                        <a:t>69</a:t>
                      </a:r>
                      <a:r>
                        <a:rPr sz="1600" b="1" i="0">
                          <a:solidFill>
                            <a:schemeClr val="bg1"/>
                          </a:solidFill>
                          <a:latin typeface="Arial" panose="020B0604020202020204" pitchFamily="34" charset="0"/>
                          <a:ea typeface="Open Sans Extrabold" panose="020B0606030504020204" pitchFamily="34" charset="0"/>
                          <a:cs typeface="Arial" panose="020B0604020202020204" pitchFamily="34" charset="0"/>
                          <a:sym typeface="Open Sans"/>
                        </a:rPr>
                        <a:t>,</a:t>
                      </a:r>
                      <a:r>
                        <a:rPr lang="fr-FR" sz="1600" b="1" i="0">
                          <a:solidFill>
                            <a:schemeClr val="bg1"/>
                          </a:solidFill>
                          <a:latin typeface="Arial" panose="020B0604020202020204" pitchFamily="34" charset="0"/>
                          <a:ea typeface="Open Sans Extrabold" panose="020B0606030504020204" pitchFamily="34" charset="0"/>
                          <a:cs typeface="Arial" panose="020B0604020202020204" pitchFamily="34" charset="0"/>
                          <a:sym typeface="Open Sans"/>
                        </a:rPr>
                        <a:t>5</a:t>
                      </a:r>
                      <a:r>
                        <a:rPr sz="1600" b="1" i="0">
                          <a:solidFill>
                            <a:schemeClr val="bg1"/>
                          </a:solidFill>
                          <a:latin typeface="Arial" panose="020B0604020202020204" pitchFamily="34" charset="0"/>
                          <a:ea typeface="Open Sans Extrabold" panose="020B0606030504020204" pitchFamily="34" charset="0"/>
                          <a:cs typeface="Arial" panose="020B0604020202020204" pitchFamily="34" charset="0"/>
                          <a:sym typeface="Open Sans"/>
                        </a:rPr>
                        <a:t>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00AAD0"/>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600" b="1" i="0">
                          <a:solidFill>
                            <a:schemeClr val="bg1"/>
                          </a:solidFill>
                          <a:latin typeface="Arial" panose="020B0604020202020204" pitchFamily="34" charset="0"/>
                          <a:ea typeface="Open Sans Extrabold" panose="020B0606030504020204" pitchFamily="34" charset="0"/>
                          <a:cs typeface="Arial" panose="020B0604020202020204" pitchFamily="34" charset="0"/>
                          <a:sym typeface="Open Sans"/>
                        </a:rPr>
                        <a:t>76</a:t>
                      </a:r>
                      <a:r>
                        <a:rPr sz="1600" b="1" i="0">
                          <a:solidFill>
                            <a:schemeClr val="bg1"/>
                          </a:solidFill>
                          <a:latin typeface="Arial" panose="020B0604020202020204" pitchFamily="34" charset="0"/>
                          <a:ea typeface="Open Sans Extrabold" panose="020B0606030504020204" pitchFamily="34" charset="0"/>
                          <a:cs typeface="Arial" panose="020B0604020202020204" pitchFamily="34" charset="0"/>
                          <a:sym typeface="Open Sans"/>
                        </a:rPr>
                        <a:t>,0 €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00AAD0"/>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600" b="1" i="0">
                          <a:solidFill>
                            <a:schemeClr val="bg1"/>
                          </a:solidFill>
                          <a:latin typeface="Arial" panose="020B0604020202020204" pitchFamily="34" charset="0"/>
                          <a:ea typeface="Open Sans Extrabold" panose="020B0606030504020204" pitchFamily="34" charset="0"/>
                          <a:cs typeface="Arial" panose="020B0604020202020204" pitchFamily="34" charset="0"/>
                          <a:sym typeface="Open Sans"/>
                        </a:rPr>
                        <a:t>82</a:t>
                      </a:r>
                      <a:r>
                        <a:rPr sz="1600" b="1" i="0">
                          <a:solidFill>
                            <a:schemeClr val="bg1"/>
                          </a:solidFill>
                          <a:latin typeface="Arial" panose="020B0604020202020204" pitchFamily="34" charset="0"/>
                          <a:ea typeface="Open Sans Extrabold" panose="020B0606030504020204" pitchFamily="34" charset="0"/>
                          <a:cs typeface="Arial" panose="020B0604020202020204" pitchFamily="34" charset="0"/>
                          <a:sym typeface="Open Sans"/>
                        </a:rPr>
                        <a:t>,</a:t>
                      </a:r>
                      <a:r>
                        <a:rPr lang="fr-FR" sz="1600" b="1" i="0">
                          <a:solidFill>
                            <a:schemeClr val="bg1"/>
                          </a:solidFill>
                          <a:latin typeface="Arial" panose="020B0604020202020204" pitchFamily="34" charset="0"/>
                          <a:ea typeface="Open Sans Extrabold" panose="020B0606030504020204" pitchFamily="34" charset="0"/>
                          <a:cs typeface="Arial" panose="020B0604020202020204" pitchFamily="34" charset="0"/>
                          <a:sym typeface="Open Sans"/>
                        </a:rPr>
                        <a:t>5</a:t>
                      </a:r>
                      <a:r>
                        <a:rPr sz="1600" b="1" i="0">
                          <a:solidFill>
                            <a:schemeClr val="bg1"/>
                          </a:solidFill>
                          <a:latin typeface="Arial" panose="020B0604020202020204" pitchFamily="34" charset="0"/>
                          <a:ea typeface="Open Sans Extrabold" panose="020B0606030504020204" pitchFamily="34" charset="0"/>
                          <a:cs typeface="Arial" panose="020B0604020202020204" pitchFamily="34" charset="0"/>
                          <a:sym typeface="Open Sans"/>
                        </a:rPr>
                        <a:t>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00AAD0"/>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600" b="1" i="0">
                          <a:solidFill>
                            <a:schemeClr val="bg1"/>
                          </a:solidFill>
                          <a:latin typeface="Arial" panose="020B0604020202020204" pitchFamily="34" charset="0"/>
                          <a:ea typeface="Open Sans Extrabold" panose="020B0606030504020204" pitchFamily="34" charset="0"/>
                          <a:cs typeface="Arial" panose="020B0604020202020204" pitchFamily="34" charset="0"/>
                          <a:sym typeface="Open Sans"/>
                        </a:rPr>
                        <a:t>89</a:t>
                      </a:r>
                      <a:r>
                        <a:rPr sz="1600" b="1" i="0">
                          <a:solidFill>
                            <a:schemeClr val="bg1"/>
                          </a:solidFill>
                          <a:latin typeface="Arial" panose="020B0604020202020204" pitchFamily="34" charset="0"/>
                          <a:ea typeface="Open Sans Extrabold" panose="020B0606030504020204" pitchFamily="34" charset="0"/>
                          <a:cs typeface="Arial" panose="020B0604020202020204" pitchFamily="34" charset="0"/>
                          <a:sym typeface="Open Sans"/>
                        </a:rPr>
                        <a:t>,0 €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00AAD0"/>
                    </a:solidFill>
                  </a:tcPr>
                </a:tc>
                <a:extLst>
                  <a:ext uri="{0D108BD9-81ED-4DB2-BD59-A6C34878D82A}">
                    <a16:rowId xmlns:a16="http://schemas.microsoft.com/office/drawing/2014/main" val="10002"/>
                  </a:ext>
                </a:extLst>
              </a:tr>
              <a:tr h="491570">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b="0">
                          <a:solidFill>
                            <a:srgbClr val="000000"/>
                          </a:solidFill>
                        </a:defRPr>
                      </a:pPr>
                      <a:r>
                        <a:rPr lang="fr-FR" sz="1100" b="1" i="0">
                          <a:solidFill>
                            <a:srgbClr val="242E5B"/>
                          </a:solidFill>
                          <a:latin typeface="Arial" panose="020B0604020202020204" pitchFamily="34" charset="0"/>
                          <a:ea typeface="Open Sans Extrabold" panose="020B0606030504020204" pitchFamily="34" charset="0"/>
                          <a:cs typeface="Arial" panose="020B0604020202020204" pitchFamily="34" charset="0"/>
                          <a:sym typeface="Open Sans"/>
                        </a:rPr>
                        <a:t>Z</a:t>
                      </a:r>
                      <a:r>
                        <a:rPr sz="1100" b="1" i="0" err="1">
                          <a:solidFill>
                            <a:srgbClr val="242E5B"/>
                          </a:solidFill>
                          <a:latin typeface="Arial" panose="020B0604020202020204" pitchFamily="34" charset="0"/>
                          <a:ea typeface="Open Sans Extrabold" panose="020B0606030504020204" pitchFamily="34" charset="0"/>
                          <a:cs typeface="Arial" panose="020B0604020202020204" pitchFamily="34" charset="0"/>
                          <a:sym typeface="Open Sans"/>
                        </a:rPr>
                        <a:t>ettle</a:t>
                      </a:r>
                      <a:br>
                        <a:rPr lang="fr-FR" sz="1100" b="1" i="0">
                          <a:solidFill>
                            <a:srgbClr val="242E5B"/>
                          </a:solidFill>
                          <a:latin typeface="Arial" panose="020B0604020202020204" pitchFamily="34" charset="0"/>
                          <a:ea typeface="Open Sans Extrabold" panose="020B0606030504020204" pitchFamily="34" charset="0"/>
                          <a:cs typeface="Arial" panose="020B0604020202020204" pitchFamily="34" charset="0"/>
                          <a:sym typeface="Open Sans"/>
                        </a:rPr>
                      </a:br>
                      <a:r>
                        <a:rPr lang="fr-FR" sz="11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 1,75%</a:t>
                      </a:r>
                      <a:endParaRPr sz="11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endParaRP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17,5 €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35,0 €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52,5</a:t>
                      </a: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 </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70,0</a:t>
                      </a: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 </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87,5 €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105,0 €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122,5 €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140,0 €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157,5 €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175,0 €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91570">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b="0">
                          <a:solidFill>
                            <a:srgbClr val="000000"/>
                          </a:solidFill>
                        </a:defRPr>
                      </a:pPr>
                      <a:r>
                        <a:rPr lang="fr-FR" sz="1100" b="1" i="0" err="1">
                          <a:solidFill>
                            <a:srgbClr val="242E5B"/>
                          </a:solidFill>
                          <a:latin typeface="Arial" panose="020B0604020202020204" pitchFamily="34" charset="0"/>
                          <a:ea typeface="Open Sans Extrabold" panose="020B0606030504020204" pitchFamily="34" charset="0"/>
                          <a:cs typeface="Arial" panose="020B0604020202020204" pitchFamily="34" charset="0"/>
                          <a:sym typeface="Open Sans"/>
                        </a:rPr>
                        <a:t>Sumup</a:t>
                      </a:r>
                      <a:r>
                        <a:rPr lang="fr-FR" sz="1100" b="1" i="0">
                          <a:solidFill>
                            <a:srgbClr val="242E5B"/>
                          </a:solidFill>
                          <a:latin typeface="Arial" panose="020B0604020202020204" pitchFamily="34" charset="0"/>
                          <a:ea typeface="Open Sans Extrabold" panose="020B0606030504020204" pitchFamily="34" charset="0"/>
                          <a:cs typeface="Arial" panose="020B0604020202020204" pitchFamily="34" charset="0"/>
                          <a:sym typeface="Open Sans"/>
                        </a:rPr>
                        <a:t> </a:t>
                      </a:r>
                      <a:br>
                        <a:rPr lang="fr-FR" sz="1100" b="1" i="0">
                          <a:solidFill>
                            <a:srgbClr val="242E5B"/>
                          </a:solidFill>
                          <a:latin typeface="Arial" panose="020B0604020202020204" pitchFamily="34" charset="0"/>
                          <a:ea typeface="Open Sans Extrabold" panose="020B0606030504020204" pitchFamily="34" charset="0"/>
                          <a:cs typeface="Arial" panose="020B0604020202020204" pitchFamily="34" charset="0"/>
                          <a:sym typeface="Open Sans"/>
                        </a:rPr>
                      </a:br>
                      <a:r>
                        <a:rPr lang="fr-FR" sz="11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1,75%</a:t>
                      </a:r>
                      <a:endParaRPr sz="11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endParaRP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17,5 €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EDEEF2"/>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35,0 €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EDEEF2"/>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52,5</a:t>
                      </a: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 </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EDEEF2"/>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70,0</a:t>
                      </a: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 </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EDEEF2"/>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87,5 €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EDEEF2"/>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105,0 €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EDEEF2"/>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122,5 €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EDEEF2"/>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140,0 €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EDEEF2"/>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157,5 €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EDEEF2"/>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175,0 €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EDEEF2"/>
                    </a:solidFill>
                  </a:tcPr>
                </a:tc>
                <a:extLst>
                  <a:ext uri="{0D108BD9-81ED-4DB2-BD59-A6C34878D82A}">
                    <a16:rowId xmlns:a16="http://schemas.microsoft.com/office/drawing/2014/main" val="10004"/>
                  </a:ext>
                </a:extLst>
              </a:tr>
              <a:tr h="491570">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b="0">
                          <a:solidFill>
                            <a:srgbClr val="000000"/>
                          </a:solidFill>
                        </a:defRPr>
                      </a:pPr>
                      <a:r>
                        <a:rPr lang="fr-FR" sz="1100" b="1" i="0" err="1">
                          <a:solidFill>
                            <a:srgbClr val="242E5B"/>
                          </a:solidFill>
                          <a:latin typeface="Arial" panose="020B0604020202020204" pitchFamily="34" charset="0"/>
                          <a:ea typeface="Open Sans Extrabold" panose="020B0606030504020204" pitchFamily="34" charset="0"/>
                          <a:cs typeface="Arial" panose="020B0604020202020204" pitchFamily="34" charset="0"/>
                          <a:sym typeface="Open Sans"/>
                        </a:rPr>
                        <a:t>MyPos</a:t>
                      </a:r>
                      <a:r>
                        <a:rPr lang="fr-FR" sz="1100" b="1" i="0">
                          <a:solidFill>
                            <a:srgbClr val="242E5B"/>
                          </a:solidFill>
                          <a:latin typeface="Arial" panose="020B0604020202020204" pitchFamily="34" charset="0"/>
                          <a:ea typeface="Open Sans Extrabold" panose="020B0606030504020204" pitchFamily="34" charset="0"/>
                          <a:cs typeface="Arial" panose="020B0604020202020204" pitchFamily="34" charset="0"/>
                          <a:sym typeface="Open Sans"/>
                        </a:rPr>
                        <a:t> </a:t>
                      </a:r>
                      <a:br>
                        <a:rPr lang="fr-FR" sz="1100" b="1" i="0">
                          <a:solidFill>
                            <a:srgbClr val="242E5B"/>
                          </a:solidFill>
                          <a:latin typeface="Arial" panose="020B0604020202020204" pitchFamily="34" charset="0"/>
                          <a:ea typeface="Open Sans Extrabold" panose="020B0606030504020204" pitchFamily="34" charset="0"/>
                          <a:cs typeface="Arial" panose="020B0604020202020204" pitchFamily="34" charset="0"/>
                          <a:sym typeface="Open Sans"/>
                        </a:rPr>
                      </a:br>
                      <a:r>
                        <a:rPr lang="fr-FR" sz="11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1,69% + 0,05€</a:t>
                      </a:r>
                      <a:endParaRPr sz="11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endParaRP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18</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a:t>
                      </a: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6</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3</a:t>
                      </a: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7</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a:t>
                      </a: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2</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55</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a:t>
                      </a: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8</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74</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a:t>
                      </a: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4</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92</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,9 €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111</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,5 €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130</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148</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,7 €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167</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,3 €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a:t>
                      </a: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85</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,9 €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491570">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b="0">
                          <a:solidFill>
                            <a:srgbClr val="000000"/>
                          </a:solidFill>
                        </a:defRPr>
                      </a:pPr>
                      <a:r>
                        <a:rPr lang="fr-FR" sz="1100" b="1" i="0">
                          <a:solidFill>
                            <a:srgbClr val="242E5B"/>
                          </a:solidFill>
                          <a:latin typeface="Arial" panose="020B0604020202020204" pitchFamily="34" charset="0"/>
                          <a:ea typeface="Open Sans Extrabold" panose="020B0606030504020204" pitchFamily="34" charset="0"/>
                          <a:cs typeface="Arial" panose="020B0604020202020204" pitchFamily="34" charset="0"/>
                          <a:sym typeface="Open Sans"/>
                        </a:rPr>
                        <a:t>Square</a:t>
                      </a:r>
                      <a:br>
                        <a:rPr lang="fr-FR" sz="1100" b="1" i="0">
                          <a:solidFill>
                            <a:srgbClr val="242E5B"/>
                          </a:solidFill>
                          <a:latin typeface="Arial" panose="020B0604020202020204" pitchFamily="34" charset="0"/>
                          <a:ea typeface="Open Sans Extrabold" panose="020B0606030504020204" pitchFamily="34" charset="0"/>
                          <a:cs typeface="Arial" panose="020B0604020202020204" pitchFamily="34" charset="0"/>
                          <a:sym typeface="Open Sans"/>
                        </a:rPr>
                      </a:br>
                      <a:r>
                        <a:rPr lang="fr-FR" sz="11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1,65%</a:t>
                      </a:r>
                      <a:endParaRPr sz="11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endParaRP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16,5 </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EDEEF2"/>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33,0 </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EDEEF2"/>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49,5</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EDEEF2"/>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66,0</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EDEEF2"/>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82,5</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EDEEF2"/>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99,0</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EDEEF2"/>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115,5</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EDEEF2"/>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132,0</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EDEEF2"/>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148,5</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EDEEF2"/>
                    </a:solidFill>
                  </a:tcPr>
                </a:tc>
                <a:tc>
                  <a:txBody>
                    <a:bodyPr/>
                    <a:lstStyle>
                      <a:lvl1pPr marL="0" algn="l" defTabSz="914400" rtl="0" eaLnBrk="1" latinLnBrk="0" hangingPunct="1">
                        <a:defRPr sz="1800" kern="1200">
                          <a:solidFill>
                            <a:schemeClr val="tx1"/>
                          </a:solidFill>
                          <a:latin typeface="Helvetica Neue Medium"/>
                          <a:ea typeface="Helvetica Neue Medium"/>
                          <a:cs typeface="Helvetica Neue Medium"/>
                        </a:defRPr>
                      </a:lvl1pPr>
                      <a:lvl2pPr marL="457200" algn="l" defTabSz="914400" rtl="0" eaLnBrk="1" latinLnBrk="0" hangingPunct="1">
                        <a:defRPr sz="1800" kern="1200">
                          <a:solidFill>
                            <a:schemeClr val="tx1"/>
                          </a:solidFill>
                          <a:latin typeface="Helvetica Neue Medium"/>
                          <a:ea typeface="Helvetica Neue Medium"/>
                          <a:cs typeface="Helvetica Neue Medium"/>
                        </a:defRPr>
                      </a:lvl2pPr>
                      <a:lvl3pPr marL="914400" algn="l" defTabSz="914400" rtl="0" eaLnBrk="1" latinLnBrk="0" hangingPunct="1">
                        <a:defRPr sz="1800" kern="1200">
                          <a:solidFill>
                            <a:schemeClr val="tx1"/>
                          </a:solidFill>
                          <a:latin typeface="Helvetica Neue Medium"/>
                          <a:ea typeface="Helvetica Neue Medium"/>
                          <a:cs typeface="Helvetica Neue Medium"/>
                        </a:defRPr>
                      </a:lvl3pPr>
                      <a:lvl4pPr marL="1371600" algn="l" defTabSz="914400" rtl="0" eaLnBrk="1" latinLnBrk="0" hangingPunct="1">
                        <a:defRPr sz="1800" kern="1200">
                          <a:solidFill>
                            <a:schemeClr val="tx1"/>
                          </a:solidFill>
                          <a:latin typeface="Helvetica Neue Medium"/>
                          <a:ea typeface="Helvetica Neue Medium"/>
                          <a:cs typeface="Helvetica Neue Medium"/>
                        </a:defRPr>
                      </a:lvl4pPr>
                      <a:lvl5pPr marL="1828800" algn="l" defTabSz="914400" rtl="0" eaLnBrk="1" latinLnBrk="0" hangingPunct="1">
                        <a:defRPr sz="1800" kern="1200">
                          <a:solidFill>
                            <a:schemeClr val="tx1"/>
                          </a:solidFill>
                          <a:latin typeface="Helvetica Neue Medium"/>
                          <a:ea typeface="Helvetica Neue Medium"/>
                          <a:cs typeface="Helvetica Neue Medium"/>
                        </a:defRPr>
                      </a:lvl5pPr>
                      <a:lvl6pPr marL="2286000" algn="l" defTabSz="914400" rtl="0" eaLnBrk="1" latinLnBrk="0" hangingPunct="1">
                        <a:defRPr sz="1800" kern="1200">
                          <a:solidFill>
                            <a:schemeClr val="tx1"/>
                          </a:solidFill>
                          <a:latin typeface="Helvetica Neue Medium"/>
                          <a:ea typeface="Helvetica Neue Medium"/>
                          <a:cs typeface="Helvetica Neue Medium"/>
                        </a:defRPr>
                      </a:lvl6pPr>
                      <a:lvl7pPr marL="2743200" algn="l" defTabSz="914400" rtl="0" eaLnBrk="1" latinLnBrk="0" hangingPunct="1">
                        <a:defRPr sz="1800" kern="1200">
                          <a:solidFill>
                            <a:schemeClr val="tx1"/>
                          </a:solidFill>
                          <a:latin typeface="Helvetica Neue Medium"/>
                          <a:ea typeface="Helvetica Neue Medium"/>
                          <a:cs typeface="Helvetica Neue Medium"/>
                        </a:defRPr>
                      </a:lvl7pPr>
                      <a:lvl8pPr marL="3200400" algn="l" defTabSz="914400" rtl="0" eaLnBrk="1" latinLnBrk="0" hangingPunct="1">
                        <a:defRPr sz="1800" kern="1200">
                          <a:solidFill>
                            <a:schemeClr val="tx1"/>
                          </a:solidFill>
                          <a:latin typeface="Helvetica Neue Medium"/>
                          <a:ea typeface="Helvetica Neue Medium"/>
                          <a:cs typeface="Helvetica Neue Medium"/>
                        </a:defRPr>
                      </a:lvl8pPr>
                      <a:lvl9pPr marL="3657600" algn="l" defTabSz="914400" rtl="0" eaLnBrk="1" latinLnBrk="0" hangingPunct="1">
                        <a:defRPr sz="1800" kern="1200">
                          <a:solidFill>
                            <a:schemeClr val="tx1"/>
                          </a:solidFill>
                          <a:latin typeface="Helvetica Neue Medium"/>
                          <a:ea typeface="Helvetica Neue Medium"/>
                          <a:cs typeface="Helvetica Neue Medium"/>
                        </a:defRPr>
                      </a:lvl9pPr>
                    </a:lstStyle>
                    <a:p>
                      <a:pPr algn="ctr" defTabSz="914400">
                        <a:defRPr sz="1800"/>
                      </a:pP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165,0</a:t>
                      </a:r>
                      <a:r>
                        <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 €</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EDEEF2"/>
                    </a:solidFill>
                  </a:tcPr>
                </a:tc>
                <a:extLst>
                  <a:ext uri="{0D108BD9-81ED-4DB2-BD59-A6C34878D82A}">
                    <a16:rowId xmlns:a16="http://schemas.microsoft.com/office/drawing/2014/main" val="10007"/>
                  </a:ext>
                </a:extLst>
              </a:tr>
              <a:tr h="491570">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800" b="0">
                          <a:solidFill>
                            <a:srgbClr val="000000"/>
                          </a:solidFill>
                        </a:defRPr>
                      </a:pPr>
                      <a:r>
                        <a:rPr lang="fr-FR" sz="1100" b="1" i="0" err="1">
                          <a:solidFill>
                            <a:srgbClr val="242E5B"/>
                          </a:solidFill>
                          <a:latin typeface="Arial" panose="020B0604020202020204" pitchFamily="34" charset="0"/>
                          <a:ea typeface="Open Sans Extrabold" panose="020B0606030504020204" pitchFamily="34" charset="0"/>
                          <a:cs typeface="Arial" panose="020B0604020202020204" pitchFamily="34" charset="0"/>
                          <a:sym typeface="Open Sans"/>
                        </a:rPr>
                        <a:t>Stripe</a:t>
                      </a:r>
                      <a:br>
                        <a:rPr lang="fr-FR" sz="1100" b="1" i="0">
                          <a:solidFill>
                            <a:srgbClr val="242E5B"/>
                          </a:solidFill>
                          <a:latin typeface="Arial" panose="020B0604020202020204" pitchFamily="34" charset="0"/>
                          <a:ea typeface="Open Sans Extrabold" panose="020B0606030504020204" pitchFamily="34" charset="0"/>
                          <a:cs typeface="Arial" panose="020B0604020202020204" pitchFamily="34" charset="0"/>
                          <a:sym typeface="Open Sans"/>
                        </a:rPr>
                      </a:br>
                      <a:r>
                        <a:rPr lang="fr-FR" sz="11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1,40% + 0,10€</a:t>
                      </a: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defTabSz="914400">
                        <a:defRPr sz="1800"/>
                      </a:pP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17,3 €</a:t>
                      </a:r>
                      <a:endPar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endParaRP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defTabSz="914400">
                        <a:defRPr sz="1800"/>
                      </a:pP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34,7 €</a:t>
                      </a:r>
                      <a:endPar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endParaRP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defTabSz="914400">
                        <a:defRPr sz="1800"/>
                      </a:pP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52,0 €</a:t>
                      </a:r>
                      <a:endPar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endParaRP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defTabSz="914400">
                        <a:defRPr sz="1800"/>
                      </a:pP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69,3 €</a:t>
                      </a:r>
                      <a:endPar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endParaRP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defTabSz="914400">
                        <a:defRPr sz="1800"/>
                      </a:pP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86,7</a:t>
                      </a:r>
                      <a:endPar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endParaRP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defTabSz="914400">
                        <a:defRPr sz="1800"/>
                      </a:pP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104,0 €</a:t>
                      </a:r>
                      <a:endPar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endParaRP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defTabSz="914400">
                        <a:defRPr sz="1800"/>
                      </a:pP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121,3 €</a:t>
                      </a:r>
                      <a:endPar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endParaRP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defTabSz="914400">
                        <a:defRPr sz="1800"/>
                      </a:pP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138,7 €</a:t>
                      </a:r>
                      <a:endPar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endParaRP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defTabSz="914400">
                        <a:defRPr sz="1800"/>
                      </a:pP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156,0€</a:t>
                      </a:r>
                      <a:endPar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endParaRP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defTabSz="914400">
                        <a:defRPr sz="1800"/>
                      </a:pPr>
                      <a:r>
                        <a:rPr lang="fr-F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rPr>
                        <a:t>173,3 €</a:t>
                      </a:r>
                      <a:endParaRPr sz="1300" b="0" i="0">
                        <a:solidFill>
                          <a:srgbClr val="242E5B"/>
                        </a:solidFill>
                        <a:latin typeface="Arial" panose="020B0604020202020204" pitchFamily="34" charset="0"/>
                        <a:ea typeface="Open Sans" panose="020B0606030504020204" pitchFamily="34" charset="0"/>
                        <a:cs typeface="Arial" panose="020B0604020202020204" pitchFamily="34" charset="0"/>
                        <a:sym typeface="Open Sans"/>
                      </a:endParaRPr>
                    </a:p>
                  </a:txBody>
                  <a:tcPr marL="25400" marR="25400" marT="25400" marB="25400" anchor="ctr" horzOverflow="overflow">
                    <a:lnL w="9525" cap="flat" cmpd="sng" algn="ctr">
                      <a:solidFill>
                        <a:srgbClr val="B2B7CF"/>
                      </a:solidFill>
                      <a:prstDash val="sysDash"/>
                      <a:round/>
                      <a:headEnd type="none" w="med" len="med"/>
                      <a:tailEnd type="none" w="med" len="med"/>
                    </a:lnL>
                    <a:lnR w="9525" cap="flat" cmpd="sng" algn="ctr">
                      <a:solidFill>
                        <a:srgbClr val="B2B7CF"/>
                      </a:solidFill>
                      <a:prstDash val="sysDash"/>
                      <a:round/>
                      <a:headEnd type="none" w="med" len="med"/>
                      <a:tailEnd type="none" w="med" len="med"/>
                    </a:lnR>
                    <a:lnT w="9525" cap="flat" cmpd="sng" algn="ctr">
                      <a:solidFill>
                        <a:srgbClr val="B2B7CF"/>
                      </a:solidFill>
                      <a:prstDash val="sysDash"/>
                      <a:round/>
                      <a:headEnd type="none" w="med" len="med"/>
                      <a:tailEnd type="none" w="med" len="med"/>
                    </a:lnT>
                    <a:lnB w="9525" cap="flat" cmpd="sng" algn="ctr">
                      <a:solidFill>
                        <a:srgbClr val="B2B7CF"/>
                      </a:solidFill>
                      <a:prstDash val="sysDash"/>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285266197"/>
                  </a:ext>
                </a:extLst>
              </a:tr>
            </a:tbl>
          </a:graphicData>
        </a:graphic>
      </p:graphicFrame>
      <p:sp>
        <p:nvSpPr>
          <p:cNvPr id="23" name="ZoneTexte 5">
            <a:extLst>
              <a:ext uri="{FF2B5EF4-FFF2-40B4-BE49-F238E27FC236}">
                <a16:creationId xmlns:a16="http://schemas.microsoft.com/office/drawing/2014/main" id="{1B004AD9-0846-4437-B306-6D3543D12949}"/>
              </a:ext>
            </a:extLst>
          </p:cNvPr>
          <p:cNvSpPr txBox="1"/>
          <p:nvPr/>
        </p:nvSpPr>
        <p:spPr>
          <a:xfrm>
            <a:off x="7637354" y="1367466"/>
            <a:ext cx="3902847" cy="338554"/>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2860" rIns="22860">
            <a:spAutoFit/>
          </a:bodyPr>
          <a:lstStyle>
            <a:lvl1pPr algn="r" defTabSz="945891">
              <a:defRPr sz="3800">
                <a:solidFill>
                  <a:srgbClr val="002060"/>
                </a:solidFill>
                <a:latin typeface="+mj-lt"/>
                <a:ea typeface="+mj-ea"/>
                <a:cs typeface="+mj-cs"/>
                <a:sym typeface="Open Sans"/>
              </a:defRPr>
            </a:lvl1pPr>
          </a:lstStyle>
          <a:p>
            <a:pPr defTabSz="472935" hangingPunct="0"/>
            <a:r>
              <a:rPr sz="1600" dirty="0">
                <a:latin typeface="Arial" panose="020B0604020202020204" pitchFamily="34" charset="0"/>
                <a:ea typeface="Open Sans" panose="020B0606030504020204" pitchFamily="34" charset="0"/>
                <a:cs typeface="Arial" panose="020B0604020202020204" pitchFamily="34" charset="0"/>
              </a:rPr>
              <a:t>Transaction </a:t>
            </a:r>
            <a:r>
              <a:rPr sz="1600" dirty="0" err="1">
                <a:latin typeface="Arial" panose="020B0604020202020204" pitchFamily="34" charset="0"/>
                <a:ea typeface="Open Sans" panose="020B0606030504020204" pitchFamily="34" charset="0"/>
                <a:cs typeface="Arial" panose="020B0604020202020204" pitchFamily="34" charset="0"/>
              </a:rPr>
              <a:t>moyenne</a:t>
            </a:r>
            <a:r>
              <a:rPr lang="fr-FR" sz="1600" dirty="0">
                <a:latin typeface="Arial" panose="020B0604020202020204" pitchFamily="34" charset="0"/>
                <a:ea typeface="Open Sans" panose="020B0606030504020204" pitchFamily="34" charset="0"/>
                <a:cs typeface="Arial" panose="020B0604020202020204" pitchFamily="34" charset="0"/>
              </a:rPr>
              <a:t> : </a:t>
            </a:r>
            <a:r>
              <a:rPr lang="fr-FR" sz="1600" b="1" dirty="0">
                <a:latin typeface="Arial" panose="020B0604020202020204" pitchFamily="34" charset="0"/>
                <a:ea typeface="Open Sans Extrabold" panose="020B0606030504020204" pitchFamily="34" charset="0"/>
                <a:cs typeface="Arial" panose="020B0604020202020204" pitchFamily="34" charset="0"/>
              </a:rPr>
              <a:t>30</a:t>
            </a:r>
            <a:r>
              <a:rPr sz="1600" b="1" dirty="0">
                <a:latin typeface="Arial" panose="020B0604020202020204" pitchFamily="34" charset="0"/>
                <a:ea typeface="Open Sans Extrabold" panose="020B0606030504020204" pitchFamily="34" charset="0"/>
                <a:cs typeface="Arial" panose="020B0604020202020204" pitchFamily="34" charset="0"/>
              </a:rPr>
              <a:t>€</a:t>
            </a:r>
          </a:p>
        </p:txBody>
      </p:sp>
      <p:pic>
        <p:nvPicPr>
          <p:cNvPr id="24" name="Image 23">
            <a:extLst>
              <a:ext uri="{FF2B5EF4-FFF2-40B4-BE49-F238E27FC236}">
                <a16:creationId xmlns:a16="http://schemas.microsoft.com/office/drawing/2014/main" id="{4DA73301-1171-443A-8B5C-97AC1C45D26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3912" y="3843828"/>
            <a:ext cx="355913" cy="355913"/>
          </a:xfrm>
          <a:prstGeom prst="rect">
            <a:avLst/>
          </a:prstGeom>
        </p:spPr>
      </p:pic>
      <p:pic>
        <p:nvPicPr>
          <p:cNvPr id="25" name="Image 24">
            <a:extLst>
              <a:ext uri="{FF2B5EF4-FFF2-40B4-BE49-F238E27FC236}">
                <a16:creationId xmlns:a16="http://schemas.microsoft.com/office/drawing/2014/main" id="{CC280615-A251-4C39-9573-2EABDEEEB64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6722" y="2247398"/>
            <a:ext cx="355913" cy="355913"/>
          </a:xfrm>
          <a:prstGeom prst="rect">
            <a:avLst/>
          </a:prstGeom>
        </p:spPr>
      </p:pic>
      <p:pic>
        <p:nvPicPr>
          <p:cNvPr id="26" name="Image 25">
            <a:extLst>
              <a:ext uri="{FF2B5EF4-FFF2-40B4-BE49-F238E27FC236}">
                <a16:creationId xmlns:a16="http://schemas.microsoft.com/office/drawing/2014/main" id="{66957754-CBA2-4B40-8121-0D4D807BDF8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3912" y="4899049"/>
            <a:ext cx="355913" cy="355913"/>
          </a:xfrm>
          <a:prstGeom prst="rect">
            <a:avLst/>
          </a:prstGeom>
        </p:spPr>
      </p:pic>
      <p:pic>
        <p:nvPicPr>
          <p:cNvPr id="27" name="Image 26">
            <a:extLst>
              <a:ext uri="{FF2B5EF4-FFF2-40B4-BE49-F238E27FC236}">
                <a16:creationId xmlns:a16="http://schemas.microsoft.com/office/drawing/2014/main" id="{6FE0C451-3AA9-4589-B09A-07FBFB58298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6722" y="2828022"/>
            <a:ext cx="355913" cy="355913"/>
          </a:xfrm>
          <a:prstGeom prst="rect">
            <a:avLst/>
          </a:prstGeom>
        </p:spPr>
      </p:pic>
      <p:pic>
        <p:nvPicPr>
          <p:cNvPr id="28" name="Image 27">
            <a:extLst>
              <a:ext uri="{FF2B5EF4-FFF2-40B4-BE49-F238E27FC236}">
                <a16:creationId xmlns:a16="http://schemas.microsoft.com/office/drawing/2014/main" id="{621C3E9D-769A-4F80-A8FD-BD428A0E1F9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3912" y="4351896"/>
            <a:ext cx="355913" cy="355913"/>
          </a:xfrm>
          <a:prstGeom prst="rect">
            <a:avLst/>
          </a:prstGeom>
        </p:spPr>
      </p:pic>
      <p:pic>
        <p:nvPicPr>
          <p:cNvPr id="29" name="Image 28">
            <a:extLst>
              <a:ext uri="{FF2B5EF4-FFF2-40B4-BE49-F238E27FC236}">
                <a16:creationId xmlns:a16="http://schemas.microsoft.com/office/drawing/2014/main" id="{B60C23EB-491F-4F61-867A-A1C06B18405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3910" y="3295778"/>
            <a:ext cx="355913" cy="355913"/>
          </a:xfrm>
          <a:prstGeom prst="rect">
            <a:avLst/>
          </a:prstGeom>
        </p:spPr>
      </p:pic>
      <p:pic>
        <p:nvPicPr>
          <p:cNvPr id="30" name="Image 29">
            <a:extLst>
              <a:ext uri="{FF2B5EF4-FFF2-40B4-BE49-F238E27FC236}">
                <a16:creationId xmlns:a16="http://schemas.microsoft.com/office/drawing/2014/main" id="{6CF7771E-9F25-45AD-A40A-AD30BC333A6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06721" y="5417908"/>
            <a:ext cx="355913" cy="355913"/>
          </a:xfrm>
          <a:prstGeom prst="rect">
            <a:avLst/>
          </a:prstGeom>
        </p:spPr>
      </p:pic>
      <p:sp>
        <p:nvSpPr>
          <p:cNvPr id="32" name="Espace réservé du texte 2">
            <a:extLst>
              <a:ext uri="{FF2B5EF4-FFF2-40B4-BE49-F238E27FC236}">
                <a16:creationId xmlns:a16="http://schemas.microsoft.com/office/drawing/2014/main" id="{0CF3A9CB-E505-440E-B3FD-675FCBA76C7A}"/>
              </a:ext>
            </a:extLst>
          </p:cNvPr>
          <p:cNvSpPr txBox="1">
            <a:spLocks/>
          </p:cNvSpPr>
          <p:nvPr/>
        </p:nvSpPr>
        <p:spPr>
          <a:xfrm>
            <a:off x="442920" y="1066305"/>
            <a:ext cx="10272131" cy="384043"/>
          </a:xfrm>
          <a:prstGeom prst="rect">
            <a:avLst/>
          </a:prstGeom>
        </p:spPr>
        <p:txBody>
          <a:bodyPr vert="horz" lIns="0" tIns="0" rIns="0" bIns="0" rtlCol="0">
            <a:normAutofit fontScale="92500"/>
          </a:bodyPr>
          <a:lstStyle>
            <a:lvl1pPr marL="0" indent="0" algn="l" defTabSz="914400" rtl="0" eaLnBrk="1" latinLnBrk="0" hangingPunct="1">
              <a:lnSpc>
                <a:spcPct val="100000"/>
              </a:lnSpc>
              <a:spcBef>
                <a:spcPts val="1500"/>
              </a:spcBef>
              <a:buFont typeface="Arial" panose="020B0604020202020204" pitchFamily="34" charset="0"/>
              <a:buNone/>
              <a:defRPr sz="2133" b="1" i="0" kern="1200" baseline="0">
                <a:solidFill>
                  <a:srgbClr val="B24388"/>
                </a:solidFill>
                <a:latin typeface="Arial" panose="020B0604020202020204" pitchFamily="34" charset="0"/>
                <a:ea typeface="+mn-ea"/>
                <a:cs typeface="+mn-cs"/>
              </a:defRPr>
            </a:lvl1pPr>
            <a:lvl2pPr marL="609585"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bg1"/>
                </a:solidFill>
                <a:latin typeface="+mn-lt"/>
                <a:ea typeface="+mn-ea"/>
                <a:cs typeface="+mn-cs"/>
              </a:defRPr>
            </a:lvl2pPr>
            <a:lvl3pPr marL="1219170" indent="0" algn="l" defTabSz="914400" rtl="0" eaLnBrk="1" latinLnBrk="0" hangingPunct="1">
              <a:lnSpc>
                <a:spcPct val="100000"/>
              </a:lnSpc>
              <a:spcBef>
                <a:spcPts val="1500"/>
              </a:spcBef>
              <a:buClr>
                <a:schemeClr val="tx2"/>
              </a:buClr>
              <a:buFont typeface="Wingdings 2" panose="05020102010507070707" pitchFamily="18" charset="2"/>
              <a:buNone/>
              <a:defRPr sz="1600" b="0" i="0" kern="1200">
                <a:solidFill>
                  <a:schemeClr val="bg1"/>
                </a:solidFill>
                <a:latin typeface="+mn-lt"/>
                <a:ea typeface="+mn-ea"/>
                <a:cs typeface="+mn-cs"/>
              </a:defRPr>
            </a:lvl3pPr>
            <a:lvl4pPr marL="1828754"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4pPr>
            <a:lvl5pPr marL="2438339"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2133" b="1" i="0" u="none" strike="noStrike" kern="1200" cap="none" spc="0" normalizeH="0" baseline="0" noProof="0">
                <a:ln>
                  <a:noFill/>
                </a:ln>
                <a:solidFill>
                  <a:srgbClr val="3E454A"/>
                </a:solidFill>
                <a:effectLst/>
                <a:uLnTx/>
                <a:uFillTx/>
                <a:latin typeface="Arial" panose="020B0604020202020204" pitchFamily="34" charset="0"/>
                <a:ea typeface="+mn-ea"/>
                <a:cs typeface="+mn-cs"/>
              </a:rPr>
              <a:t>Smile&amp;Pay, la solution d’encaissement indépendante la moins chère du marché.</a:t>
            </a:r>
            <a:endParaRPr kumimoji="0" lang="fr-FR" sz="2133" b="1" i="0" u="none" strike="noStrike" kern="1200" cap="none" spc="0" normalizeH="0" baseline="0" noProof="0" dirty="0">
              <a:ln>
                <a:noFill/>
              </a:ln>
              <a:solidFill>
                <a:srgbClr val="3E454A"/>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803749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1545340" y="394782"/>
            <a:ext cx="10269592"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a:latin typeface="Montserrat Black" panose="00000A00000000000000" pitchFamily="2" charset="0"/>
              </a:rPr>
              <a:t>L’offre par rapport a la concurrence</a:t>
            </a:r>
            <a:endParaRPr lang="fr-FR" sz="2000" spc="30" dirty="0">
              <a:latin typeface="Montserrat Black" panose="00000A00000000000000" pitchFamily="2" charset="0"/>
            </a:endParaRPr>
          </a:p>
        </p:txBody>
      </p:sp>
      <p:sp>
        <p:nvSpPr>
          <p:cNvPr id="13" name="Rectangle : coins arrondis 12">
            <a:extLst>
              <a:ext uri="{FF2B5EF4-FFF2-40B4-BE49-F238E27FC236}">
                <a16:creationId xmlns:a16="http://schemas.microsoft.com/office/drawing/2014/main" id="{DE3323B4-2339-4358-BA8D-B6D5C6E8878B}"/>
              </a:ext>
            </a:extLst>
          </p:cNvPr>
          <p:cNvSpPr/>
          <p:nvPr/>
        </p:nvSpPr>
        <p:spPr>
          <a:xfrm>
            <a:off x="2877305" y="1486153"/>
            <a:ext cx="1742080" cy="4669908"/>
          </a:xfrm>
          <a:prstGeom prst="roundRect">
            <a:avLst>
              <a:gd name="adj" fmla="val 13968"/>
            </a:avLst>
          </a:prstGeom>
          <a:solidFill>
            <a:srgbClr val="ED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4" name="Image 13">
            <a:extLst>
              <a:ext uri="{FF2B5EF4-FFF2-40B4-BE49-F238E27FC236}">
                <a16:creationId xmlns:a16="http://schemas.microsoft.com/office/drawing/2014/main" id="{82C694AA-23D4-4DFE-AA05-E67BE907215D}"/>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r="70539"/>
          <a:stretch/>
        </p:blipFill>
        <p:spPr>
          <a:xfrm>
            <a:off x="5078784" y="1323463"/>
            <a:ext cx="218461" cy="215444"/>
          </a:xfrm>
          <a:prstGeom prst="rect">
            <a:avLst/>
          </a:prstGeom>
        </p:spPr>
      </p:pic>
      <p:pic>
        <p:nvPicPr>
          <p:cNvPr id="15" name="Image 14" descr="Une image contenant texte, signe, extérieur, vaisselle&#10;&#10;Description générée automatiquement">
            <a:extLst>
              <a:ext uri="{FF2B5EF4-FFF2-40B4-BE49-F238E27FC236}">
                <a16:creationId xmlns:a16="http://schemas.microsoft.com/office/drawing/2014/main" id="{7B2611FD-CC04-454F-94F3-4EEB051E992D}"/>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b="24532"/>
          <a:stretch/>
        </p:blipFill>
        <p:spPr>
          <a:xfrm>
            <a:off x="5383944" y="1337412"/>
            <a:ext cx="641785" cy="215443"/>
          </a:xfrm>
          <a:prstGeom prst="rect">
            <a:avLst/>
          </a:prstGeom>
        </p:spPr>
      </p:pic>
      <p:sp>
        <p:nvSpPr>
          <p:cNvPr id="16" name="Rectangle 15">
            <a:extLst>
              <a:ext uri="{FF2B5EF4-FFF2-40B4-BE49-F238E27FC236}">
                <a16:creationId xmlns:a16="http://schemas.microsoft.com/office/drawing/2014/main" id="{594C9088-FC01-4CAF-BABC-24A271D207EF}"/>
              </a:ext>
            </a:extLst>
          </p:cNvPr>
          <p:cNvSpPr/>
          <p:nvPr/>
        </p:nvSpPr>
        <p:spPr>
          <a:xfrm>
            <a:off x="4628619" y="1605639"/>
            <a:ext cx="1760099" cy="338554"/>
          </a:xfrm>
          <a:prstGeom prst="rect">
            <a:avLst/>
          </a:prstGeom>
        </p:spPr>
        <p:txBody>
          <a:bodyPr wrap="square"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600" b="1" i="1" u="none" strike="noStrike" kern="1200" cap="none" spc="0" normalizeH="0" baseline="0" noProof="0" err="1">
                <a:ln>
                  <a:noFill/>
                </a:ln>
                <a:solidFill>
                  <a:srgbClr val="242E5B"/>
                </a:solidFill>
                <a:effectLst/>
                <a:uLnTx/>
                <a:uFillTx/>
                <a:latin typeface="Arial" panose="020B0604020202020204" pitchFamily="34" charset="0"/>
                <a:ea typeface="Open Sans Extrabold" panose="020B0606030504020204" pitchFamily="34" charset="0"/>
                <a:cs typeface="Arial" panose="020B0604020202020204" pitchFamily="34" charset="0"/>
              </a:rPr>
              <a:t>Sumup</a:t>
            </a:r>
            <a:r>
              <a:rPr kumimoji="0" lang="fr-FR" sz="1600" b="1" i="1" u="none" strike="noStrike" kern="1200" cap="none" spc="0" normalizeH="0" baseline="0" noProof="0">
                <a:ln>
                  <a:noFill/>
                </a:ln>
                <a:solidFill>
                  <a:srgbClr val="242E5B"/>
                </a:solidFill>
                <a:effectLst/>
                <a:uLnTx/>
                <a:uFillTx/>
                <a:latin typeface="Arial" panose="020B0604020202020204" pitchFamily="34" charset="0"/>
                <a:ea typeface="Open Sans Extrabold" panose="020B0606030504020204" pitchFamily="34" charset="0"/>
                <a:cs typeface="Arial" panose="020B0604020202020204" pitchFamily="34" charset="0"/>
              </a:rPr>
              <a:t> / </a:t>
            </a:r>
            <a:r>
              <a:rPr kumimoji="0" lang="fr-FR" sz="1600" b="1" i="1" u="none" strike="noStrike" kern="1200" cap="none" spc="0" normalizeH="0" baseline="0" noProof="0" err="1">
                <a:ln>
                  <a:noFill/>
                </a:ln>
                <a:solidFill>
                  <a:srgbClr val="242E5B"/>
                </a:solidFill>
                <a:effectLst/>
                <a:uLnTx/>
                <a:uFillTx/>
                <a:latin typeface="Arial" panose="020B0604020202020204" pitchFamily="34" charset="0"/>
                <a:ea typeface="Open Sans Extrabold" panose="020B0606030504020204" pitchFamily="34" charset="0"/>
                <a:cs typeface="Arial" panose="020B0604020202020204" pitchFamily="34" charset="0"/>
              </a:rPr>
              <a:t>Zettle</a:t>
            </a:r>
            <a:endParaRPr kumimoji="0" lang="fr-FR" sz="1600" b="1" i="1" u="none" strike="noStrike" kern="1200" cap="none" spc="0" normalizeH="0" baseline="0" noProof="0">
              <a:ln>
                <a:noFill/>
              </a:ln>
              <a:solidFill>
                <a:srgbClr val="242E5B"/>
              </a:solidFill>
              <a:effectLst/>
              <a:uLnTx/>
              <a:uFillTx/>
              <a:latin typeface="Arial" panose="020B0604020202020204" pitchFamily="34" charset="0"/>
              <a:ea typeface="Open Sans Extrabold" panose="020B0606030504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8FBDB7C8-03D6-4637-A089-C73C2EEA385D}"/>
              </a:ext>
            </a:extLst>
          </p:cNvPr>
          <p:cNvSpPr/>
          <p:nvPr/>
        </p:nvSpPr>
        <p:spPr>
          <a:xfrm>
            <a:off x="2868521" y="1611118"/>
            <a:ext cx="1760099" cy="338554"/>
          </a:xfrm>
          <a:prstGeom prst="rect">
            <a:avLst/>
          </a:prstGeom>
        </p:spPr>
        <p:txBody>
          <a:bodyPr wrap="square"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1" u="none" strike="noStrike" kern="1200" cap="none" spc="0" normalizeH="0" baseline="0" noProof="0" err="1">
                <a:ln>
                  <a:noFill/>
                </a:ln>
                <a:solidFill>
                  <a:srgbClr val="242E5B"/>
                </a:solidFill>
                <a:effectLst/>
                <a:uLnTx/>
                <a:uFillTx/>
                <a:latin typeface="Arial" panose="020B0604020202020204" pitchFamily="34" charset="0"/>
                <a:ea typeface="Open Sans Extrabold" panose="020B0606030504020204" pitchFamily="34" charset="0"/>
                <a:cs typeface="Arial" panose="020B0604020202020204" pitchFamily="34" charset="0"/>
              </a:rPr>
              <a:t>Smile&amp;Pay</a:t>
            </a:r>
            <a:endParaRPr kumimoji="0" lang="fr-FR" sz="1600" b="1" i="1" u="none" strike="noStrike" kern="1200" cap="none" spc="0" normalizeH="0" baseline="0" noProof="0">
              <a:ln>
                <a:noFill/>
              </a:ln>
              <a:solidFill>
                <a:srgbClr val="242E5B"/>
              </a:solidFill>
              <a:effectLst/>
              <a:uLnTx/>
              <a:uFillTx/>
              <a:latin typeface="Arial" panose="020B0604020202020204" pitchFamily="34" charset="0"/>
              <a:ea typeface="Open Sans Extrabold" panose="020B0606030504020204" pitchFamily="34" charset="0"/>
              <a:cs typeface="Arial" panose="020B0604020202020204" pitchFamily="34" charset="0"/>
            </a:endParaRPr>
          </a:p>
        </p:txBody>
      </p:sp>
      <p:sp>
        <p:nvSpPr>
          <p:cNvPr id="18" name="Rectangle : coins arrondis 17">
            <a:extLst>
              <a:ext uri="{FF2B5EF4-FFF2-40B4-BE49-F238E27FC236}">
                <a16:creationId xmlns:a16="http://schemas.microsoft.com/office/drawing/2014/main" id="{9941CE7A-90A8-41DB-A780-CCD8B197AD4D}"/>
              </a:ext>
            </a:extLst>
          </p:cNvPr>
          <p:cNvSpPr/>
          <p:nvPr/>
        </p:nvSpPr>
        <p:spPr>
          <a:xfrm>
            <a:off x="775547" y="1897942"/>
            <a:ext cx="1660815" cy="254933"/>
          </a:xfrm>
          <a:prstGeom prst="roundRect">
            <a:avLst>
              <a:gd name="adj" fmla="val 0"/>
            </a:avLst>
          </a:prstGeom>
          <a:solidFill>
            <a:srgbClr val="EBEB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700" b="1" i="1" u="none" strike="noStrike" kern="1200" cap="none" spc="0" normalizeH="0" baseline="0" noProof="0">
                <a:ln>
                  <a:noFill/>
                </a:ln>
                <a:solidFill>
                  <a:srgbClr val="242E5B"/>
                </a:solidFill>
                <a:effectLst/>
                <a:uLnTx/>
                <a:uFillTx/>
                <a:latin typeface="Arial" panose="020B0604020202020204" pitchFamily="34" charset="0"/>
                <a:ea typeface="Open Sans Extrabold" panose="020B0606030504020204" pitchFamily="34" charset="0"/>
                <a:cs typeface="Arial" panose="020B0604020202020204" pitchFamily="34" charset="0"/>
              </a:rPr>
              <a:t>Tarification</a:t>
            </a:r>
            <a:endParaRPr kumimoji="0" lang="fr-FR" sz="700" b="0" i="0" u="none" strike="noStrike" kern="1200" cap="none" spc="0" normalizeH="0" baseline="0" noProof="0">
              <a:ln>
                <a:noFill/>
              </a:ln>
              <a:solidFill>
                <a:srgbClr val="242E5B"/>
              </a:solidFill>
              <a:effectLst/>
              <a:uLnTx/>
              <a:uFillTx/>
              <a:latin typeface="Arial" panose="020B0604020202020204" pitchFamily="34" charset="0"/>
              <a:ea typeface="Open Sans" panose="020B0606030504020204" pitchFamily="34" charset="0"/>
              <a:cs typeface="Arial" panose="020B0604020202020204" pitchFamily="34" charset="0"/>
            </a:endParaRPr>
          </a:p>
        </p:txBody>
      </p:sp>
      <p:pic>
        <p:nvPicPr>
          <p:cNvPr id="19" name="Graphique 18">
            <a:extLst>
              <a:ext uri="{FF2B5EF4-FFF2-40B4-BE49-F238E27FC236}">
                <a16:creationId xmlns:a16="http://schemas.microsoft.com/office/drawing/2014/main" id="{616234B3-185F-4AA8-B222-CF3EBFD5734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582193" y="1264808"/>
            <a:ext cx="332752" cy="332752"/>
          </a:xfrm>
          <a:prstGeom prst="rect">
            <a:avLst/>
          </a:prstGeom>
        </p:spPr>
      </p:pic>
      <p:cxnSp>
        <p:nvCxnSpPr>
          <p:cNvPr id="20" name="Connecteur droit 19">
            <a:extLst>
              <a:ext uri="{FF2B5EF4-FFF2-40B4-BE49-F238E27FC236}">
                <a16:creationId xmlns:a16="http://schemas.microsoft.com/office/drawing/2014/main" id="{C0E750BF-1DE0-43FE-B372-5899C7A2DDCA}"/>
              </a:ext>
            </a:extLst>
          </p:cNvPr>
          <p:cNvCxnSpPr>
            <a:cxnSpLocks/>
            <a:stCxn id="31" idx="3"/>
            <a:endCxn id="55" idx="1"/>
          </p:cNvCxnSpPr>
          <p:nvPr/>
        </p:nvCxnSpPr>
        <p:spPr>
          <a:xfrm flipV="1">
            <a:off x="2436362" y="2335381"/>
            <a:ext cx="5585419" cy="4672"/>
          </a:xfrm>
          <a:prstGeom prst="line">
            <a:avLst/>
          </a:prstGeom>
          <a:ln w="9525">
            <a:solidFill>
              <a:srgbClr val="888AA9"/>
            </a:solidFill>
            <a:prstDash val="sysDot"/>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DE249565-DB2F-47C8-B1DB-94475747E8BC}"/>
              </a:ext>
            </a:extLst>
          </p:cNvPr>
          <p:cNvCxnSpPr>
            <a:cxnSpLocks/>
            <a:stCxn id="33" idx="3"/>
            <a:endCxn id="56" idx="1"/>
          </p:cNvCxnSpPr>
          <p:nvPr/>
        </p:nvCxnSpPr>
        <p:spPr>
          <a:xfrm>
            <a:off x="2436362" y="2737935"/>
            <a:ext cx="5423351" cy="40401"/>
          </a:xfrm>
          <a:prstGeom prst="line">
            <a:avLst/>
          </a:prstGeom>
          <a:ln w="9525">
            <a:solidFill>
              <a:srgbClr val="888AA9"/>
            </a:solidFill>
            <a:prstDash val="sysDot"/>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23D76162-577D-4F80-85A3-F89436C005BD}"/>
              </a:ext>
            </a:extLst>
          </p:cNvPr>
          <p:cNvSpPr/>
          <p:nvPr/>
        </p:nvSpPr>
        <p:spPr>
          <a:xfrm>
            <a:off x="834447" y="2240025"/>
            <a:ext cx="1601915" cy="200055"/>
          </a:xfrm>
          <a:prstGeom prst="rect">
            <a:avLst/>
          </a:prstGeom>
        </p:spPr>
        <p:txBody>
          <a:bodyPr wrap="squar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700" b="0" i="1" u="none" strike="noStrike" kern="1200" cap="none" spc="0" normalizeH="0" baseline="0" noProof="0">
                <a:ln>
                  <a:noFill/>
                </a:ln>
                <a:solidFill>
                  <a:srgbClr val="242E5B"/>
                </a:solidFill>
                <a:effectLst/>
                <a:uLnTx/>
                <a:uFillTx/>
                <a:latin typeface="Arial" panose="020B0604020202020204" pitchFamily="34" charset="0"/>
                <a:ea typeface="Open Sans" panose="020B0606030504020204" pitchFamily="34" charset="0"/>
                <a:cs typeface="Arial" panose="020B0604020202020204" pitchFamily="34" charset="0"/>
              </a:rPr>
              <a:t>Adaptée à tous les CA</a:t>
            </a:r>
          </a:p>
        </p:txBody>
      </p:sp>
      <p:sp>
        <p:nvSpPr>
          <p:cNvPr id="33" name="Rectangle 32">
            <a:extLst>
              <a:ext uri="{FF2B5EF4-FFF2-40B4-BE49-F238E27FC236}">
                <a16:creationId xmlns:a16="http://schemas.microsoft.com/office/drawing/2014/main" id="{FB55821A-7269-469C-8CE9-C8A44A5C5CA2}"/>
              </a:ext>
            </a:extLst>
          </p:cNvPr>
          <p:cNvSpPr/>
          <p:nvPr/>
        </p:nvSpPr>
        <p:spPr>
          <a:xfrm>
            <a:off x="834447" y="2637907"/>
            <a:ext cx="1601915" cy="200055"/>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700" b="0" i="1" u="none" strike="noStrike" kern="1200" cap="none" spc="0" normalizeH="0" baseline="0" noProof="0">
                <a:ln>
                  <a:noFill/>
                </a:ln>
                <a:solidFill>
                  <a:srgbClr val="242E5B"/>
                </a:solidFill>
                <a:effectLst/>
                <a:uLnTx/>
                <a:uFillTx/>
                <a:latin typeface="Arial" panose="020B0604020202020204" pitchFamily="34" charset="0"/>
                <a:ea typeface="Open Sans" panose="020B0606030504020204" pitchFamily="34" charset="0"/>
                <a:cs typeface="Arial" panose="020B0604020202020204" pitchFamily="34" charset="0"/>
              </a:rPr>
              <a:t>Sans engagement</a:t>
            </a:r>
          </a:p>
        </p:txBody>
      </p:sp>
      <p:grpSp>
        <p:nvGrpSpPr>
          <p:cNvPr id="34" name="Groupe 33">
            <a:extLst>
              <a:ext uri="{FF2B5EF4-FFF2-40B4-BE49-F238E27FC236}">
                <a16:creationId xmlns:a16="http://schemas.microsoft.com/office/drawing/2014/main" id="{868B1F3C-EE8D-4564-8414-A50B93A21FC6}"/>
              </a:ext>
            </a:extLst>
          </p:cNvPr>
          <p:cNvGrpSpPr/>
          <p:nvPr/>
        </p:nvGrpSpPr>
        <p:grpSpPr>
          <a:xfrm>
            <a:off x="3474127" y="2189666"/>
            <a:ext cx="548436" cy="274028"/>
            <a:chOff x="3221733" y="2457007"/>
            <a:chExt cx="831742" cy="415583"/>
          </a:xfrm>
        </p:grpSpPr>
        <p:sp>
          <p:nvSpPr>
            <p:cNvPr id="35" name="Rectangle : coins arrondis 34">
              <a:extLst>
                <a:ext uri="{FF2B5EF4-FFF2-40B4-BE49-F238E27FC236}">
                  <a16:creationId xmlns:a16="http://schemas.microsoft.com/office/drawing/2014/main" id="{CBE8D53C-B04C-42F7-8726-5831F32A4398}"/>
                </a:ext>
              </a:extLst>
            </p:cNvPr>
            <p:cNvSpPr/>
            <p:nvPr/>
          </p:nvSpPr>
          <p:spPr>
            <a:xfrm>
              <a:off x="3221733" y="2457007"/>
              <a:ext cx="831742" cy="41558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FFFFFF"/>
                </a:solidFill>
                <a:effectLst/>
                <a:uLnTx/>
                <a:uFillTx/>
                <a:latin typeface="Arial" panose="020B0604020202020204" pitchFamily="34" charset="0"/>
                <a:ea typeface="Open Sans" panose="020B0606030504020204" pitchFamily="34" charset="0"/>
                <a:cs typeface="Arial" panose="020B0604020202020204" pitchFamily="34" charset="0"/>
              </a:endParaRPr>
            </a:p>
          </p:txBody>
        </p:sp>
        <p:pic>
          <p:nvPicPr>
            <p:cNvPr id="36" name="Image 35">
              <a:extLst>
                <a:ext uri="{FF2B5EF4-FFF2-40B4-BE49-F238E27FC236}">
                  <a16:creationId xmlns:a16="http://schemas.microsoft.com/office/drawing/2014/main" id="{6423F6A7-61D7-44F4-AD33-1327FDC4647D}"/>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3554427" y="2610178"/>
              <a:ext cx="166355" cy="128791"/>
            </a:xfrm>
            <a:prstGeom prst="rect">
              <a:avLst/>
            </a:prstGeom>
          </p:spPr>
        </p:pic>
      </p:grpSp>
      <p:grpSp>
        <p:nvGrpSpPr>
          <p:cNvPr id="37" name="Groupe 36">
            <a:extLst>
              <a:ext uri="{FF2B5EF4-FFF2-40B4-BE49-F238E27FC236}">
                <a16:creationId xmlns:a16="http://schemas.microsoft.com/office/drawing/2014/main" id="{8584C86D-9D73-45EA-A6B7-83C6E6867E77}"/>
              </a:ext>
            </a:extLst>
          </p:cNvPr>
          <p:cNvGrpSpPr/>
          <p:nvPr/>
        </p:nvGrpSpPr>
        <p:grpSpPr>
          <a:xfrm>
            <a:off x="3474127" y="2646919"/>
            <a:ext cx="548436" cy="274028"/>
            <a:chOff x="3221733" y="2457007"/>
            <a:chExt cx="831742" cy="415583"/>
          </a:xfrm>
        </p:grpSpPr>
        <p:sp>
          <p:nvSpPr>
            <p:cNvPr id="38" name="Rectangle : coins arrondis 37">
              <a:extLst>
                <a:ext uri="{FF2B5EF4-FFF2-40B4-BE49-F238E27FC236}">
                  <a16:creationId xmlns:a16="http://schemas.microsoft.com/office/drawing/2014/main" id="{C6077A94-BDF7-413A-9F22-EF4701802525}"/>
                </a:ext>
              </a:extLst>
            </p:cNvPr>
            <p:cNvSpPr/>
            <p:nvPr/>
          </p:nvSpPr>
          <p:spPr>
            <a:xfrm>
              <a:off x="3221733" y="2457007"/>
              <a:ext cx="831742" cy="41558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FFFFFF"/>
                </a:solidFill>
                <a:effectLst/>
                <a:uLnTx/>
                <a:uFillTx/>
                <a:latin typeface="Arial" panose="020B0604020202020204" pitchFamily="34" charset="0"/>
                <a:ea typeface="Open Sans" panose="020B0606030504020204" pitchFamily="34" charset="0"/>
                <a:cs typeface="Arial" panose="020B0604020202020204" pitchFamily="34" charset="0"/>
              </a:endParaRPr>
            </a:p>
          </p:txBody>
        </p:sp>
        <p:pic>
          <p:nvPicPr>
            <p:cNvPr id="39" name="Image 38">
              <a:extLst>
                <a:ext uri="{FF2B5EF4-FFF2-40B4-BE49-F238E27FC236}">
                  <a16:creationId xmlns:a16="http://schemas.microsoft.com/office/drawing/2014/main" id="{2C6AC29A-DBFE-463E-A67A-B2C71F8567F2}"/>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3554427" y="2610178"/>
              <a:ext cx="166355" cy="128791"/>
            </a:xfrm>
            <a:prstGeom prst="rect">
              <a:avLst/>
            </a:prstGeom>
          </p:spPr>
        </p:pic>
      </p:grpSp>
      <p:pic>
        <p:nvPicPr>
          <p:cNvPr id="40" name="Image 39">
            <a:extLst>
              <a:ext uri="{FF2B5EF4-FFF2-40B4-BE49-F238E27FC236}">
                <a16:creationId xmlns:a16="http://schemas.microsoft.com/office/drawing/2014/main" id="{0319A381-58BA-4462-8CE3-53F7DD69AAC8}"/>
              </a:ext>
            </a:extLst>
          </p:cNvPr>
          <p:cNvPicPr>
            <a:picLocks noChangeAspect="1"/>
          </p:cNvPicPr>
          <p:nvPr/>
        </p:nvPicPr>
        <p:blipFill rotWithShape="1">
          <a:blip r:embed="rId8"/>
          <a:srcRect l="4753" t="7164" r="8836" b="8126"/>
          <a:stretch/>
        </p:blipFill>
        <p:spPr>
          <a:xfrm>
            <a:off x="5238085" y="2653873"/>
            <a:ext cx="541163" cy="273012"/>
          </a:xfrm>
          <a:prstGeom prst="roundRect">
            <a:avLst>
              <a:gd name="adj" fmla="val 50000"/>
            </a:avLst>
          </a:prstGeom>
        </p:spPr>
      </p:pic>
      <p:pic>
        <p:nvPicPr>
          <p:cNvPr id="41" name="Image 40">
            <a:extLst>
              <a:ext uri="{FF2B5EF4-FFF2-40B4-BE49-F238E27FC236}">
                <a16:creationId xmlns:a16="http://schemas.microsoft.com/office/drawing/2014/main" id="{5E3D42C7-705C-4CE7-A42F-51BD9D413DED}"/>
              </a:ext>
            </a:extLst>
          </p:cNvPr>
          <p:cNvPicPr>
            <a:picLocks noChangeAspect="1"/>
          </p:cNvPicPr>
          <p:nvPr/>
        </p:nvPicPr>
        <p:blipFill rotWithShape="1">
          <a:blip r:embed="rId9"/>
          <a:srcRect l="4858" t="10922" r="4752" b="9720"/>
          <a:stretch/>
        </p:blipFill>
        <p:spPr>
          <a:xfrm>
            <a:off x="5239421" y="2216599"/>
            <a:ext cx="539827" cy="256715"/>
          </a:xfrm>
          <a:prstGeom prst="roundRect">
            <a:avLst>
              <a:gd name="adj" fmla="val 50000"/>
            </a:avLst>
          </a:prstGeom>
        </p:spPr>
      </p:pic>
      <p:cxnSp>
        <p:nvCxnSpPr>
          <p:cNvPr id="42" name="Connecteur droit 41">
            <a:extLst>
              <a:ext uri="{FF2B5EF4-FFF2-40B4-BE49-F238E27FC236}">
                <a16:creationId xmlns:a16="http://schemas.microsoft.com/office/drawing/2014/main" id="{48129A80-813D-4036-A4C4-5C3A33FADF43}"/>
              </a:ext>
            </a:extLst>
          </p:cNvPr>
          <p:cNvCxnSpPr>
            <a:cxnSpLocks/>
            <a:stCxn id="44" idx="3"/>
            <a:endCxn id="57" idx="1"/>
          </p:cNvCxnSpPr>
          <p:nvPr/>
        </p:nvCxnSpPr>
        <p:spPr>
          <a:xfrm>
            <a:off x="2436362" y="3527595"/>
            <a:ext cx="5585420" cy="51557"/>
          </a:xfrm>
          <a:prstGeom prst="line">
            <a:avLst/>
          </a:prstGeom>
          <a:ln w="9525">
            <a:solidFill>
              <a:srgbClr val="888AA9"/>
            </a:solidFill>
            <a:prstDash val="sysDot"/>
          </a:ln>
        </p:spPr>
        <p:style>
          <a:lnRef idx="1">
            <a:schemeClr val="accent1"/>
          </a:lnRef>
          <a:fillRef idx="0">
            <a:schemeClr val="accent1"/>
          </a:fillRef>
          <a:effectRef idx="0">
            <a:schemeClr val="accent1"/>
          </a:effectRef>
          <a:fontRef idx="minor">
            <a:schemeClr val="tx1"/>
          </a:fontRef>
        </p:style>
      </p:cxnSp>
      <p:cxnSp>
        <p:nvCxnSpPr>
          <p:cNvPr id="43" name="Connecteur droit 42">
            <a:extLst>
              <a:ext uri="{FF2B5EF4-FFF2-40B4-BE49-F238E27FC236}">
                <a16:creationId xmlns:a16="http://schemas.microsoft.com/office/drawing/2014/main" id="{66A35BAD-559C-4C7A-A027-5FDC6CBD41CD}"/>
              </a:ext>
            </a:extLst>
          </p:cNvPr>
          <p:cNvCxnSpPr>
            <a:cxnSpLocks/>
            <a:stCxn id="45" idx="3"/>
          </p:cNvCxnSpPr>
          <p:nvPr/>
        </p:nvCxnSpPr>
        <p:spPr>
          <a:xfrm>
            <a:off x="2436362" y="4914518"/>
            <a:ext cx="5423351" cy="16007"/>
          </a:xfrm>
          <a:prstGeom prst="line">
            <a:avLst/>
          </a:prstGeom>
          <a:ln w="9525">
            <a:solidFill>
              <a:srgbClr val="888AA9"/>
            </a:solidFill>
            <a:prstDash val="sysDot"/>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05010578-BC3F-4CA9-ACC9-7DAB38EE2F67}"/>
              </a:ext>
            </a:extLst>
          </p:cNvPr>
          <p:cNvSpPr/>
          <p:nvPr/>
        </p:nvSpPr>
        <p:spPr>
          <a:xfrm>
            <a:off x="834447" y="3427567"/>
            <a:ext cx="1601915" cy="200055"/>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700" b="0" i="1" u="none" strike="noStrike" kern="1200" cap="none" spc="0" normalizeH="0" baseline="0" noProof="0">
                <a:ln>
                  <a:noFill/>
                </a:ln>
                <a:solidFill>
                  <a:srgbClr val="242E5B"/>
                </a:solidFill>
                <a:effectLst/>
                <a:uLnTx/>
                <a:uFillTx/>
                <a:latin typeface="Arial" panose="020B0604020202020204" pitchFamily="34" charset="0"/>
                <a:ea typeface="Open Sans" panose="020B0606030504020204" pitchFamily="34" charset="0"/>
                <a:cs typeface="Arial" panose="020B0604020202020204" pitchFamily="34" charset="0"/>
              </a:rPr>
              <a:t>Souscription en ligne</a:t>
            </a:r>
          </a:p>
        </p:txBody>
      </p:sp>
      <p:sp>
        <p:nvSpPr>
          <p:cNvPr id="45" name="Rectangle 44">
            <a:extLst>
              <a:ext uri="{FF2B5EF4-FFF2-40B4-BE49-F238E27FC236}">
                <a16:creationId xmlns:a16="http://schemas.microsoft.com/office/drawing/2014/main" id="{B3BAD50D-C766-4027-A8D8-E1905EFF3A50}"/>
              </a:ext>
            </a:extLst>
          </p:cNvPr>
          <p:cNvSpPr/>
          <p:nvPr/>
        </p:nvSpPr>
        <p:spPr>
          <a:xfrm>
            <a:off x="775547" y="4814490"/>
            <a:ext cx="1660815" cy="200055"/>
          </a:xfrm>
          <a:prstGeom prst="rect">
            <a:avLst/>
          </a:prstGeom>
        </p:spPr>
        <p:txBody>
          <a:bodyPr wrap="squar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700" b="0" i="1" u="none" strike="noStrike" kern="1200" cap="none" spc="0" normalizeH="0" baseline="0" noProof="0">
                <a:ln>
                  <a:noFill/>
                </a:ln>
                <a:solidFill>
                  <a:srgbClr val="242E5B"/>
                </a:solidFill>
                <a:effectLst/>
                <a:uLnTx/>
                <a:uFillTx/>
                <a:latin typeface="Arial" panose="020B0604020202020204" pitchFamily="34" charset="0"/>
                <a:ea typeface="Open Sans" panose="020B0606030504020204" pitchFamily="34" charset="0"/>
                <a:cs typeface="Arial" panose="020B0604020202020204" pitchFamily="34" charset="0"/>
              </a:rPr>
              <a:t>Agrément GIE CB &amp; ACPR</a:t>
            </a:r>
          </a:p>
        </p:txBody>
      </p:sp>
      <p:grpSp>
        <p:nvGrpSpPr>
          <p:cNvPr id="46" name="Groupe 45">
            <a:extLst>
              <a:ext uri="{FF2B5EF4-FFF2-40B4-BE49-F238E27FC236}">
                <a16:creationId xmlns:a16="http://schemas.microsoft.com/office/drawing/2014/main" id="{B2C4D0FC-F68D-480C-B135-1F1242F5198F}"/>
              </a:ext>
            </a:extLst>
          </p:cNvPr>
          <p:cNvGrpSpPr/>
          <p:nvPr/>
        </p:nvGrpSpPr>
        <p:grpSpPr>
          <a:xfrm>
            <a:off x="3474127" y="3438313"/>
            <a:ext cx="548436" cy="274028"/>
            <a:chOff x="3221733" y="2457007"/>
            <a:chExt cx="831742" cy="415583"/>
          </a:xfrm>
        </p:grpSpPr>
        <p:sp>
          <p:nvSpPr>
            <p:cNvPr id="47" name="Rectangle : coins arrondis 46">
              <a:extLst>
                <a:ext uri="{FF2B5EF4-FFF2-40B4-BE49-F238E27FC236}">
                  <a16:creationId xmlns:a16="http://schemas.microsoft.com/office/drawing/2014/main" id="{3204F25D-A790-4D52-9CB8-DC99465B8879}"/>
                </a:ext>
              </a:extLst>
            </p:cNvPr>
            <p:cNvSpPr/>
            <p:nvPr/>
          </p:nvSpPr>
          <p:spPr>
            <a:xfrm>
              <a:off x="3221733" y="2457007"/>
              <a:ext cx="831742" cy="41558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FFFFFF"/>
                </a:solidFill>
                <a:effectLst/>
                <a:uLnTx/>
                <a:uFillTx/>
                <a:latin typeface="Arial" panose="020B0604020202020204" pitchFamily="34" charset="0"/>
                <a:ea typeface="Open Sans" panose="020B0606030504020204" pitchFamily="34" charset="0"/>
                <a:cs typeface="Arial" panose="020B0604020202020204" pitchFamily="34" charset="0"/>
              </a:endParaRPr>
            </a:p>
          </p:txBody>
        </p:sp>
        <p:pic>
          <p:nvPicPr>
            <p:cNvPr id="48" name="Image 47">
              <a:extLst>
                <a:ext uri="{FF2B5EF4-FFF2-40B4-BE49-F238E27FC236}">
                  <a16:creationId xmlns:a16="http://schemas.microsoft.com/office/drawing/2014/main" id="{16AD6C6B-8D9B-448C-B986-01D44262BCE4}"/>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3554427" y="2610178"/>
              <a:ext cx="166355" cy="128791"/>
            </a:xfrm>
            <a:prstGeom prst="rect">
              <a:avLst/>
            </a:prstGeom>
          </p:spPr>
        </p:pic>
      </p:grpSp>
      <p:grpSp>
        <p:nvGrpSpPr>
          <p:cNvPr id="49" name="Groupe 48">
            <a:extLst>
              <a:ext uri="{FF2B5EF4-FFF2-40B4-BE49-F238E27FC236}">
                <a16:creationId xmlns:a16="http://schemas.microsoft.com/office/drawing/2014/main" id="{155C66D6-A90F-4D78-B5D0-A18D1A0191BE}"/>
              </a:ext>
            </a:extLst>
          </p:cNvPr>
          <p:cNvGrpSpPr/>
          <p:nvPr/>
        </p:nvGrpSpPr>
        <p:grpSpPr>
          <a:xfrm>
            <a:off x="3474127" y="4786109"/>
            <a:ext cx="548436" cy="274028"/>
            <a:chOff x="3221733" y="2457007"/>
            <a:chExt cx="831742" cy="415583"/>
          </a:xfrm>
        </p:grpSpPr>
        <p:sp>
          <p:nvSpPr>
            <p:cNvPr id="50" name="Rectangle : coins arrondis 49">
              <a:extLst>
                <a:ext uri="{FF2B5EF4-FFF2-40B4-BE49-F238E27FC236}">
                  <a16:creationId xmlns:a16="http://schemas.microsoft.com/office/drawing/2014/main" id="{004C6250-54EC-42E3-BFFB-E977C82DF2E9}"/>
                </a:ext>
              </a:extLst>
            </p:cNvPr>
            <p:cNvSpPr/>
            <p:nvPr/>
          </p:nvSpPr>
          <p:spPr>
            <a:xfrm>
              <a:off x="3221733" y="2457007"/>
              <a:ext cx="831742" cy="41558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FFFFFF"/>
                </a:solidFill>
                <a:effectLst/>
                <a:uLnTx/>
                <a:uFillTx/>
                <a:latin typeface="Arial" panose="020B0604020202020204" pitchFamily="34" charset="0"/>
                <a:ea typeface="Open Sans" panose="020B0606030504020204" pitchFamily="34" charset="0"/>
                <a:cs typeface="Arial" panose="020B0604020202020204" pitchFamily="34" charset="0"/>
              </a:endParaRPr>
            </a:p>
          </p:txBody>
        </p:sp>
        <p:pic>
          <p:nvPicPr>
            <p:cNvPr id="51" name="Image 50">
              <a:extLst>
                <a:ext uri="{FF2B5EF4-FFF2-40B4-BE49-F238E27FC236}">
                  <a16:creationId xmlns:a16="http://schemas.microsoft.com/office/drawing/2014/main" id="{B872D754-CF35-4F8C-AE20-34AFA2967DC6}"/>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3554427" y="2610178"/>
              <a:ext cx="166355" cy="128791"/>
            </a:xfrm>
            <a:prstGeom prst="rect">
              <a:avLst/>
            </a:prstGeom>
          </p:spPr>
        </p:pic>
      </p:grpSp>
      <p:pic>
        <p:nvPicPr>
          <p:cNvPr id="52" name="Image 51">
            <a:extLst>
              <a:ext uri="{FF2B5EF4-FFF2-40B4-BE49-F238E27FC236}">
                <a16:creationId xmlns:a16="http://schemas.microsoft.com/office/drawing/2014/main" id="{FCDD2744-3386-4012-AD23-7129AE276F35}"/>
              </a:ext>
            </a:extLst>
          </p:cNvPr>
          <p:cNvPicPr>
            <a:picLocks noChangeAspect="1"/>
          </p:cNvPicPr>
          <p:nvPr/>
        </p:nvPicPr>
        <p:blipFill rotWithShape="1">
          <a:blip r:embed="rId8"/>
          <a:srcRect l="4753" t="7164" r="8836" b="8126"/>
          <a:stretch/>
        </p:blipFill>
        <p:spPr>
          <a:xfrm>
            <a:off x="5238085" y="3450283"/>
            <a:ext cx="541163" cy="273012"/>
          </a:xfrm>
          <a:prstGeom prst="roundRect">
            <a:avLst>
              <a:gd name="adj" fmla="val 50000"/>
            </a:avLst>
          </a:prstGeom>
        </p:spPr>
      </p:pic>
      <p:sp>
        <p:nvSpPr>
          <p:cNvPr id="53" name="Rectangle : coins arrondis 52">
            <a:extLst>
              <a:ext uri="{FF2B5EF4-FFF2-40B4-BE49-F238E27FC236}">
                <a16:creationId xmlns:a16="http://schemas.microsoft.com/office/drawing/2014/main" id="{F4CF7578-1737-49A9-803C-4EDBD4AA935F}"/>
              </a:ext>
            </a:extLst>
          </p:cNvPr>
          <p:cNvSpPr/>
          <p:nvPr/>
        </p:nvSpPr>
        <p:spPr>
          <a:xfrm>
            <a:off x="766766" y="3090288"/>
            <a:ext cx="1660815" cy="254933"/>
          </a:xfrm>
          <a:prstGeom prst="roundRect">
            <a:avLst>
              <a:gd name="adj" fmla="val 0"/>
            </a:avLst>
          </a:prstGeom>
          <a:solidFill>
            <a:srgbClr val="EBEB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700" b="1" i="1" u="none" strike="noStrike" kern="1200" cap="none" spc="0" normalizeH="0" baseline="0" noProof="0">
                <a:ln>
                  <a:noFill/>
                </a:ln>
                <a:solidFill>
                  <a:srgbClr val="242E5B"/>
                </a:solidFill>
                <a:effectLst/>
                <a:uLnTx/>
                <a:uFillTx/>
                <a:latin typeface="Arial" panose="020B0604020202020204" pitchFamily="34" charset="0"/>
                <a:ea typeface="Open Sans Extrabold" panose="020B0606030504020204" pitchFamily="34" charset="0"/>
                <a:cs typeface="Arial" panose="020B0604020202020204" pitchFamily="34" charset="0"/>
              </a:rPr>
              <a:t>Produit</a:t>
            </a:r>
            <a:endParaRPr kumimoji="0" lang="fr-FR" sz="700" b="0" i="0" u="none" strike="noStrike" kern="1200" cap="none" spc="0" normalizeH="0" baseline="0" noProof="0">
              <a:ln>
                <a:noFill/>
              </a:ln>
              <a:solidFill>
                <a:srgbClr val="242E5B"/>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54" name="Rectangle 53">
            <a:extLst>
              <a:ext uri="{FF2B5EF4-FFF2-40B4-BE49-F238E27FC236}">
                <a16:creationId xmlns:a16="http://schemas.microsoft.com/office/drawing/2014/main" id="{D2609EED-CFF0-4933-BF9D-4A7C982FF42E}"/>
              </a:ext>
            </a:extLst>
          </p:cNvPr>
          <p:cNvSpPr/>
          <p:nvPr/>
        </p:nvSpPr>
        <p:spPr>
          <a:xfrm>
            <a:off x="804996" y="4296118"/>
            <a:ext cx="1660816" cy="200055"/>
          </a:xfrm>
          <a:prstGeom prst="rect">
            <a:avLst/>
          </a:prstGeom>
        </p:spPr>
        <p:txBody>
          <a:bodyPr wrap="square"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700" b="0" i="1" u="none" strike="noStrike" kern="1200" cap="none" spc="0" normalizeH="0" baseline="0" noProof="0">
                <a:ln>
                  <a:noFill/>
                </a:ln>
                <a:solidFill>
                  <a:srgbClr val="242E5B"/>
                </a:solidFill>
                <a:effectLst/>
                <a:uLnTx/>
                <a:uFillTx/>
                <a:latin typeface="Arial" panose="020B0604020202020204" pitchFamily="34" charset="0"/>
                <a:ea typeface="Open Sans" panose="020B0606030504020204" pitchFamily="34" charset="0"/>
                <a:cs typeface="Arial" panose="020B0604020202020204" pitchFamily="34" charset="0"/>
              </a:rPr>
              <a:t>Options monétiques françaises</a:t>
            </a:r>
          </a:p>
        </p:txBody>
      </p:sp>
      <p:sp>
        <p:nvSpPr>
          <p:cNvPr id="55" name="Rectangle 54">
            <a:extLst>
              <a:ext uri="{FF2B5EF4-FFF2-40B4-BE49-F238E27FC236}">
                <a16:creationId xmlns:a16="http://schemas.microsoft.com/office/drawing/2014/main" id="{73F9C578-5C23-410C-A29A-70C1D52FEE74}"/>
              </a:ext>
            </a:extLst>
          </p:cNvPr>
          <p:cNvSpPr/>
          <p:nvPr/>
        </p:nvSpPr>
        <p:spPr>
          <a:xfrm>
            <a:off x="8021781" y="2135326"/>
            <a:ext cx="3546331" cy="400110"/>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1" u="none" strike="noStrike" kern="1200" cap="none" spc="0" normalizeH="0" baseline="0" noProof="0" err="1">
                <a:ln>
                  <a:noFill/>
                </a:ln>
                <a:solidFill>
                  <a:srgbClr val="242E5B"/>
                </a:solidFill>
                <a:effectLst/>
                <a:uLnTx/>
                <a:uFillTx/>
                <a:latin typeface="Arial" panose="020B0604020202020204" pitchFamily="34" charset="0"/>
                <a:ea typeface="Open Sans" panose="020B0606030504020204" pitchFamily="34" charset="0"/>
                <a:cs typeface="Arial" panose="020B0604020202020204" pitchFamily="34" charset="0"/>
              </a:rPr>
              <a:t>Smile&amp;Pay</a:t>
            </a:r>
            <a:r>
              <a:rPr kumimoji="0" lang="fr-FR" sz="1000" b="0" i="1" u="none" strike="noStrike" kern="1200" cap="none" spc="0" normalizeH="0" baseline="0" noProof="0">
                <a:ln>
                  <a:noFill/>
                </a:ln>
                <a:solidFill>
                  <a:srgbClr val="242E5B"/>
                </a:solidFill>
                <a:effectLst/>
                <a:uLnTx/>
                <a:uFillTx/>
                <a:latin typeface="Arial" panose="020B0604020202020204" pitchFamily="34" charset="0"/>
                <a:ea typeface="Open Sans" panose="020B0606030504020204" pitchFamily="34" charset="0"/>
                <a:cs typeface="Arial" panose="020B0604020202020204" pitchFamily="34" charset="0"/>
              </a:rPr>
              <a:t> propose une commission à partir de 0,65% vs 1,75% pour les acteurs étrangers</a:t>
            </a:r>
          </a:p>
        </p:txBody>
      </p:sp>
      <p:sp>
        <p:nvSpPr>
          <p:cNvPr id="56" name="Rectangle 55">
            <a:extLst>
              <a:ext uri="{FF2B5EF4-FFF2-40B4-BE49-F238E27FC236}">
                <a16:creationId xmlns:a16="http://schemas.microsoft.com/office/drawing/2014/main" id="{B4A13F08-46ED-4173-BB18-5CC316F30CB8}"/>
              </a:ext>
            </a:extLst>
          </p:cNvPr>
          <p:cNvSpPr/>
          <p:nvPr/>
        </p:nvSpPr>
        <p:spPr>
          <a:xfrm>
            <a:off x="7859713" y="2655225"/>
            <a:ext cx="3708400" cy="246221"/>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1" u="none" strike="noStrike" kern="1200" cap="none" spc="0" normalizeH="0" baseline="0" noProof="0">
                <a:ln>
                  <a:noFill/>
                </a:ln>
                <a:solidFill>
                  <a:srgbClr val="242E5B"/>
                </a:solidFill>
                <a:effectLst/>
                <a:uLnTx/>
                <a:uFillTx/>
                <a:latin typeface="Arial" panose="020B0604020202020204" pitchFamily="34" charset="0"/>
                <a:ea typeface="Open Sans" panose="020B0606030504020204" pitchFamily="34" charset="0"/>
                <a:cs typeface="Arial" panose="020B0604020202020204" pitchFamily="34" charset="0"/>
              </a:rPr>
              <a:t>Les clients peuvent arrêter d’utiliser la solution à tout moment</a:t>
            </a:r>
          </a:p>
        </p:txBody>
      </p:sp>
      <p:sp>
        <p:nvSpPr>
          <p:cNvPr id="57" name="Rectangle 56">
            <a:extLst>
              <a:ext uri="{FF2B5EF4-FFF2-40B4-BE49-F238E27FC236}">
                <a16:creationId xmlns:a16="http://schemas.microsoft.com/office/drawing/2014/main" id="{6507AFD2-356A-48F3-B1AD-22FC4633A72D}"/>
              </a:ext>
            </a:extLst>
          </p:cNvPr>
          <p:cNvSpPr/>
          <p:nvPr/>
        </p:nvSpPr>
        <p:spPr>
          <a:xfrm>
            <a:off x="8021782" y="3452130"/>
            <a:ext cx="3546332" cy="254044"/>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1" b="0" i="1" u="none" strike="noStrike" kern="1200" cap="none" spc="0" normalizeH="0" baseline="0" noProof="0">
                <a:ln>
                  <a:noFill/>
                </a:ln>
                <a:solidFill>
                  <a:srgbClr val="242E5B"/>
                </a:solidFill>
                <a:effectLst/>
                <a:uLnTx/>
                <a:uFillTx/>
                <a:latin typeface="Arial" panose="020B0604020202020204" pitchFamily="34" charset="0"/>
                <a:ea typeface="Open Sans" panose="020B0606030504020204" pitchFamily="34" charset="0"/>
                <a:cs typeface="Arial" panose="020B0604020202020204" pitchFamily="34" charset="0"/>
              </a:rPr>
              <a:t>Souscription en ligne en moins de 10min</a:t>
            </a:r>
          </a:p>
        </p:txBody>
      </p:sp>
      <p:sp>
        <p:nvSpPr>
          <p:cNvPr id="58" name="Rectangle 57">
            <a:extLst>
              <a:ext uri="{FF2B5EF4-FFF2-40B4-BE49-F238E27FC236}">
                <a16:creationId xmlns:a16="http://schemas.microsoft.com/office/drawing/2014/main" id="{A04AE9E9-F34C-4C52-BE4D-96652B5E3262}"/>
              </a:ext>
            </a:extLst>
          </p:cNvPr>
          <p:cNvSpPr/>
          <p:nvPr/>
        </p:nvSpPr>
        <p:spPr>
          <a:xfrm>
            <a:off x="7868497" y="4679229"/>
            <a:ext cx="3708400" cy="415755"/>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1" b="0" i="1" u="none" strike="noStrike" kern="1200" cap="none" spc="0" normalizeH="0" baseline="0" noProof="0" err="1">
                <a:ln>
                  <a:noFill/>
                </a:ln>
                <a:solidFill>
                  <a:srgbClr val="242E5B"/>
                </a:solidFill>
                <a:effectLst/>
                <a:uLnTx/>
                <a:uFillTx/>
                <a:latin typeface="Arial" panose="020B0604020202020204" pitchFamily="34" charset="0"/>
                <a:ea typeface="Open Sans" panose="020B0606030504020204" pitchFamily="34" charset="0"/>
                <a:cs typeface="Arial" panose="020B0604020202020204" pitchFamily="34" charset="0"/>
              </a:rPr>
              <a:t>Smile&amp;Pay</a:t>
            </a:r>
            <a:r>
              <a:rPr kumimoji="0" lang="fr-FR" sz="1051" b="0" i="1" u="none" strike="noStrike" kern="1200" cap="none" spc="0" normalizeH="0" baseline="0" noProof="0">
                <a:ln>
                  <a:noFill/>
                </a:ln>
                <a:solidFill>
                  <a:srgbClr val="242E5B"/>
                </a:solidFill>
                <a:effectLst/>
                <a:uLnTx/>
                <a:uFillTx/>
                <a:latin typeface="Arial" panose="020B0604020202020204" pitchFamily="34" charset="0"/>
                <a:ea typeface="Open Sans" panose="020B0606030504020204" pitchFamily="34" charset="0"/>
                <a:cs typeface="Arial" panose="020B0604020202020204" pitchFamily="34" charset="0"/>
              </a:rPr>
              <a:t> est la seule solution française certifiée en dehors des banques</a:t>
            </a:r>
          </a:p>
        </p:txBody>
      </p:sp>
      <p:sp>
        <p:nvSpPr>
          <p:cNvPr id="59" name="Rectangle 58">
            <a:extLst>
              <a:ext uri="{FF2B5EF4-FFF2-40B4-BE49-F238E27FC236}">
                <a16:creationId xmlns:a16="http://schemas.microsoft.com/office/drawing/2014/main" id="{EDA9544E-A840-49B6-8FBC-81778D3135F8}"/>
              </a:ext>
            </a:extLst>
          </p:cNvPr>
          <p:cNvSpPr/>
          <p:nvPr/>
        </p:nvSpPr>
        <p:spPr>
          <a:xfrm>
            <a:off x="8029340" y="4291735"/>
            <a:ext cx="3708400" cy="254044"/>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1" b="0" i="1" u="none" strike="noStrike" kern="1200" cap="none" spc="0" normalizeH="0" baseline="0" noProof="0" dirty="0">
                <a:ln>
                  <a:noFill/>
                </a:ln>
                <a:solidFill>
                  <a:srgbClr val="242E5B"/>
                </a:solidFill>
                <a:effectLst/>
                <a:uLnTx/>
                <a:uFillTx/>
                <a:latin typeface="Arial" panose="020B0604020202020204" pitchFamily="34" charset="0"/>
                <a:ea typeface="Open Sans" panose="020B0606030504020204" pitchFamily="34" charset="0"/>
                <a:cs typeface="Arial" panose="020B0604020202020204" pitchFamily="34" charset="0"/>
              </a:rPr>
              <a:t>Cartes tickets restaurant, PLBS,</a:t>
            </a:r>
          </a:p>
        </p:txBody>
      </p:sp>
      <p:pic>
        <p:nvPicPr>
          <p:cNvPr id="60" name="Image 59">
            <a:extLst>
              <a:ext uri="{FF2B5EF4-FFF2-40B4-BE49-F238E27FC236}">
                <a16:creationId xmlns:a16="http://schemas.microsoft.com/office/drawing/2014/main" id="{17503968-E2A2-423F-98BC-A748013D15A6}"/>
              </a:ext>
            </a:extLst>
          </p:cNvPr>
          <p:cNvPicPr>
            <a:picLocks noChangeAspect="1"/>
          </p:cNvPicPr>
          <p:nvPr/>
        </p:nvPicPr>
        <p:blipFill rotWithShape="1">
          <a:blip r:embed="rId9"/>
          <a:srcRect l="4858" t="10922" r="4752" b="9720"/>
          <a:stretch/>
        </p:blipFill>
        <p:spPr>
          <a:xfrm>
            <a:off x="5239421" y="4794764"/>
            <a:ext cx="539827" cy="256715"/>
          </a:xfrm>
          <a:prstGeom prst="roundRect">
            <a:avLst>
              <a:gd name="adj" fmla="val 50000"/>
            </a:avLst>
          </a:prstGeom>
        </p:spPr>
      </p:pic>
      <p:cxnSp>
        <p:nvCxnSpPr>
          <p:cNvPr id="61" name="Connecteur droit 60">
            <a:extLst>
              <a:ext uri="{FF2B5EF4-FFF2-40B4-BE49-F238E27FC236}">
                <a16:creationId xmlns:a16="http://schemas.microsoft.com/office/drawing/2014/main" id="{393A334C-E52E-4D23-BF5A-ECE2E9DEF148}"/>
              </a:ext>
            </a:extLst>
          </p:cNvPr>
          <p:cNvCxnSpPr>
            <a:cxnSpLocks/>
            <a:stCxn id="54" idx="3"/>
            <a:endCxn id="59" idx="1"/>
          </p:cNvCxnSpPr>
          <p:nvPr/>
        </p:nvCxnSpPr>
        <p:spPr>
          <a:xfrm>
            <a:off x="2465812" y="4396146"/>
            <a:ext cx="5563528" cy="22611"/>
          </a:xfrm>
          <a:prstGeom prst="line">
            <a:avLst/>
          </a:prstGeom>
          <a:ln w="9525">
            <a:solidFill>
              <a:srgbClr val="888AA9"/>
            </a:solidFill>
            <a:prstDash val="sysDot"/>
          </a:ln>
        </p:spPr>
        <p:style>
          <a:lnRef idx="1">
            <a:schemeClr val="accent1"/>
          </a:lnRef>
          <a:fillRef idx="0">
            <a:schemeClr val="accent1"/>
          </a:fillRef>
          <a:effectRef idx="0">
            <a:schemeClr val="accent1"/>
          </a:effectRef>
          <a:fontRef idx="minor">
            <a:schemeClr val="tx1"/>
          </a:fontRef>
        </p:style>
      </p:cxnSp>
      <p:grpSp>
        <p:nvGrpSpPr>
          <p:cNvPr id="62" name="Groupe 61">
            <a:extLst>
              <a:ext uri="{FF2B5EF4-FFF2-40B4-BE49-F238E27FC236}">
                <a16:creationId xmlns:a16="http://schemas.microsoft.com/office/drawing/2014/main" id="{AE33D34C-645B-4215-8F44-D12BC9B3B2B7}"/>
              </a:ext>
            </a:extLst>
          </p:cNvPr>
          <p:cNvGrpSpPr/>
          <p:nvPr/>
        </p:nvGrpSpPr>
        <p:grpSpPr>
          <a:xfrm>
            <a:off x="3483141" y="4279745"/>
            <a:ext cx="548436" cy="274028"/>
            <a:chOff x="3221733" y="2457007"/>
            <a:chExt cx="831742" cy="415583"/>
          </a:xfrm>
        </p:grpSpPr>
        <p:sp>
          <p:nvSpPr>
            <p:cNvPr id="63" name="Rectangle : coins arrondis 62">
              <a:extLst>
                <a:ext uri="{FF2B5EF4-FFF2-40B4-BE49-F238E27FC236}">
                  <a16:creationId xmlns:a16="http://schemas.microsoft.com/office/drawing/2014/main" id="{AD248E13-AE13-4A06-A9FC-BAAB81DF49EB}"/>
                </a:ext>
              </a:extLst>
            </p:cNvPr>
            <p:cNvSpPr/>
            <p:nvPr/>
          </p:nvSpPr>
          <p:spPr>
            <a:xfrm>
              <a:off x="3221733" y="2457007"/>
              <a:ext cx="831742" cy="41558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FFFFFF"/>
                </a:solidFill>
                <a:effectLst/>
                <a:uLnTx/>
                <a:uFillTx/>
                <a:latin typeface="Arial" panose="020B0604020202020204" pitchFamily="34" charset="0"/>
                <a:ea typeface="Open Sans" panose="020B0606030504020204" pitchFamily="34" charset="0"/>
                <a:cs typeface="Arial" panose="020B0604020202020204" pitchFamily="34" charset="0"/>
              </a:endParaRPr>
            </a:p>
          </p:txBody>
        </p:sp>
        <p:pic>
          <p:nvPicPr>
            <p:cNvPr id="64" name="Image 63">
              <a:extLst>
                <a:ext uri="{FF2B5EF4-FFF2-40B4-BE49-F238E27FC236}">
                  <a16:creationId xmlns:a16="http://schemas.microsoft.com/office/drawing/2014/main" id="{0462EC10-FA34-4BFF-A69C-2FC4CC266E5D}"/>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3554427" y="2610178"/>
              <a:ext cx="166355" cy="128791"/>
            </a:xfrm>
            <a:prstGeom prst="rect">
              <a:avLst/>
            </a:prstGeom>
          </p:spPr>
        </p:pic>
      </p:grpSp>
      <p:pic>
        <p:nvPicPr>
          <p:cNvPr id="65" name="Image 64">
            <a:extLst>
              <a:ext uri="{FF2B5EF4-FFF2-40B4-BE49-F238E27FC236}">
                <a16:creationId xmlns:a16="http://schemas.microsoft.com/office/drawing/2014/main" id="{452E1049-AFF0-43F2-8DF6-1761FC53102D}"/>
              </a:ext>
            </a:extLst>
          </p:cNvPr>
          <p:cNvPicPr>
            <a:picLocks noChangeAspect="1"/>
          </p:cNvPicPr>
          <p:nvPr/>
        </p:nvPicPr>
        <p:blipFill rotWithShape="1">
          <a:blip r:embed="rId9"/>
          <a:srcRect l="4858" t="10922" r="4752" b="9720"/>
          <a:stretch/>
        </p:blipFill>
        <p:spPr>
          <a:xfrm>
            <a:off x="5248435" y="4306677"/>
            <a:ext cx="539827" cy="256715"/>
          </a:xfrm>
          <a:prstGeom prst="roundRect">
            <a:avLst>
              <a:gd name="adj" fmla="val 50000"/>
            </a:avLst>
          </a:prstGeom>
        </p:spPr>
      </p:pic>
      <p:grpSp>
        <p:nvGrpSpPr>
          <p:cNvPr id="66" name="Groupe 65">
            <a:extLst>
              <a:ext uri="{FF2B5EF4-FFF2-40B4-BE49-F238E27FC236}">
                <a16:creationId xmlns:a16="http://schemas.microsoft.com/office/drawing/2014/main" id="{C2479046-90A3-446A-981A-FA129A3C679B}"/>
              </a:ext>
            </a:extLst>
          </p:cNvPr>
          <p:cNvGrpSpPr/>
          <p:nvPr/>
        </p:nvGrpSpPr>
        <p:grpSpPr>
          <a:xfrm>
            <a:off x="3485278" y="3887015"/>
            <a:ext cx="548436" cy="274028"/>
            <a:chOff x="3221733" y="2457007"/>
            <a:chExt cx="831742" cy="415583"/>
          </a:xfrm>
        </p:grpSpPr>
        <p:sp>
          <p:nvSpPr>
            <p:cNvPr id="67" name="Rectangle : coins arrondis 66">
              <a:extLst>
                <a:ext uri="{FF2B5EF4-FFF2-40B4-BE49-F238E27FC236}">
                  <a16:creationId xmlns:a16="http://schemas.microsoft.com/office/drawing/2014/main" id="{9332F0F5-BBB7-4EE4-AE56-C0CC0F3B839E}"/>
                </a:ext>
              </a:extLst>
            </p:cNvPr>
            <p:cNvSpPr/>
            <p:nvPr/>
          </p:nvSpPr>
          <p:spPr>
            <a:xfrm>
              <a:off x="3221733" y="2457007"/>
              <a:ext cx="831742" cy="41558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FFFFFF"/>
                </a:solidFill>
                <a:effectLst/>
                <a:uLnTx/>
                <a:uFillTx/>
                <a:latin typeface="Arial" panose="020B0604020202020204" pitchFamily="34" charset="0"/>
                <a:ea typeface="Open Sans" panose="020B0606030504020204" pitchFamily="34" charset="0"/>
                <a:cs typeface="Arial" panose="020B0604020202020204" pitchFamily="34" charset="0"/>
              </a:endParaRPr>
            </a:p>
          </p:txBody>
        </p:sp>
        <p:pic>
          <p:nvPicPr>
            <p:cNvPr id="68" name="Image 67">
              <a:extLst>
                <a:ext uri="{FF2B5EF4-FFF2-40B4-BE49-F238E27FC236}">
                  <a16:creationId xmlns:a16="http://schemas.microsoft.com/office/drawing/2014/main" id="{BB3EC932-6501-47E0-BD3D-1FD79ACFFA89}"/>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3554427" y="2610178"/>
              <a:ext cx="166355" cy="128791"/>
            </a:xfrm>
            <a:prstGeom prst="rect">
              <a:avLst/>
            </a:prstGeom>
          </p:spPr>
        </p:pic>
      </p:grpSp>
      <p:sp>
        <p:nvSpPr>
          <p:cNvPr id="69" name="Rectangle 68">
            <a:extLst>
              <a:ext uri="{FF2B5EF4-FFF2-40B4-BE49-F238E27FC236}">
                <a16:creationId xmlns:a16="http://schemas.microsoft.com/office/drawing/2014/main" id="{D7C92E21-C21A-4061-9C60-D28FCCE7C3AC}"/>
              </a:ext>
            </a:extLst>
          </p:cNvPr>
          <p:cNvSpPr/>
          <p:nvPr/>
        </p:nvSpPr>
        <p:spPr>
          <a:xfrm>
            <a:off x="848707" y="3927563"/>
            <a:ext cx="1601915" cy="200055"/>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700" b="0" i="1" u="none" strike="noStrike" kern="1200" cap="none" spc="0" normalizeH="0" baseline="0" noProof="0" err="1">
                <a:ln>
                  <a:noFill/>
                </a:ln>
                <a:solidFill>
                  <a:srgbClr val="242E5B"/>
                </a:solidFill>
                <a:effectLst/>
                <a:uLnTx/>
                <a:uFillTx/>
                <a:latin typeface="Arial" panose="020B0604020202020204" pitchFamily="34" charset="0"/>
                <a:ea typeface="Open Sans" panose="020B0606030504020204" pitchFamily="34" charset="0"/>
                <a:cs typeface="Arial" panose="020B0604020202020204" pitchFamily="34" charset="0"/>
              </a:rPr>
              <a:t>Welcome</a:t>
            </a:r>
            <a:r>
              <a:rPr kumimoji="0" lang="fr-FR" sz="700" b="0" i="1" u="none" strike="noStrike" kern="1200" cap="none" spc="0" normalizeH="0" baseline="0" noProof="0">
                <a:ln>
                  <a:noFill/>
                </a:ln>
                <a:solidFill>
                  <a:srgbClr val="242E5B"/>
                </a:solidFill>
                <a:effectLst/>
                <a:uLnTx/>
                <a:uFillTx/>
                <a:latin typeface="Arial" panose="020B0604020202020204" pitchFamily="34" charset="0"/>
                <a:ea typeface="Open Sans" panose="020B0606030504020204" pitchFamily="34" charset="0"/>
                <a:cs typeface="Arial" panose="020B0604020202020204" pitchFamily="34" charset="0"/>
              </a:rPr>
              <a:t> Call</a:t>
            </a:r>
          </a:p>
        </p:txBody>
      </p:sp>
      <p:sp>
        <p:nvSpPr>
          <p:cNvPr id="70" name="Rectangle 69">
            <a:extLst>
              <a:ext uri="{FF2B5EF4-FFF2-40B4-BE49-F238E27FC236}">
                <a16:creationId xmlns:a16="http://schemas.microsoft.com/office/drawing/2014/main" id="{081BF430-F115-4913-8531-B135D50EB728}"/>
              </a:ext>
            </a:extLst>
          </p:cNvPr>
          <p:cNvSpPr/>
          <p:nvPr/>
        </p:nvSpPr>
        <p:spPr>
          <a:xfrm>
            <a:off x="7903893" y="3808128"/>
            <a:ext cx="3708400" cy="415755"/>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1" b="0" i="1" u="none" strike="noStrike" kern="1200" cap="none" spc="0" normalizeH="0" baseline="0" noProof="0">
                <a:ln>
                  <a:noFill/>
                </a:ln>
                <a:solidFill>
                  <a:srgbClr val="242E5B"/>
                </a:solidFill>
                <a:effectLst/>
                <a:uLnTx/>
                <a:uFillTx/>
                <a:latin typeface="Arial" panose="020B0604020202020204" pitchFamily="34" charset="0"/>
                <a:ea typeface="Open Sans" panose="020B0606030504020204" pitchFamily="34" charset="0"/>
                <a:cs typeface="Arial" panose="020B0604020202020204" pitchFamily="34" charset="0"/>
              </a:rPr>
              <a:t>Tous les clients </a:t>
            </a:r>
            <a:r>
              <a:rPr kumimoji="0" lang="fr-FR" sz="1051" b="0" i="1" u="none" strike="noStrike" kern="1200" cap="none" spc="0" normalizeH="0" baseline="0" noProof="0" err="1">
                <a:ln>
                  <a:noFill/>
                </a:ln>
                <a:solidFill>
                  <a:srgbClr val="242E5B"/>
                </a:solidFill>
                <a:effectLst/>
                <a:uLnTx/>
                <a:uFillTx/>
                <a:latin typeface="Arial" panose="020B0604020202020204" pitchFamily="34" charset="0"/>
                <a:ea typeface="Open Sans" panose="020B0606030504020204" pitchFamily="34" charset="0"/>
                <a:cs typeface="Arial" panose="020B0604020202020204" pitchFamily="34" charset="0"/>
              </a:rPr>
              <a:t>Smile&amp;Pay</a:t>
            </a:r>
            <a:r>
              <a:rPr kumimoji="0" lang="fr-FR" sz="1051" b="0" i="1" u="none" strike="noStrike" kern="1200" cap="none" spc="0" normalizeH="0" baseline="0" noProof="0">
                <a:ln>
                  <a:noFill/>
                </a:ln>
                <a:solidFill>
                  <a:srgbClr val="242E5B"/>
                </a:solidFill>
                <a:effectLst/>
                <a:uLnTx/>
                <a:uFillTx/>
                <a:latin typeface="Arial" panose="020B0604020202020204" pitchFamily="34" charset="0"/>
                <a:ea typeface="Open Sans" panose="020B0606030504020204" pitchFamily="34" charset="0"/>
                <a:cs typeface="Arial" panose="020B0604020202020204" pitchFamily="34" charset="0"/>
              </a:rPr>
              <a:t> sont appelé et </a:t>
            </a:r>
            <a:r>
              <a:rPr kumimoji="0" lang="fr-FR" sz="1051" b="0" i="1" u="none" strike="noStrike" kern="1200" cap="none" spc="0" normalizeH="0" baseline="0" noProof="0" err="1">
                <a:ln>
                  <a:noFill/>
                </a:ln>
                <a:solidFill>
                  <a:srgbClr val="242E5B"/>
                </a:solidFill>
                <a:effectLst/>
                <a:uLnTx/>
                <a:uFillTx/>
                <a:latin typeface="Arial" panose="020B0604020202020204" pitchFamily="34" charset="0"/>
                <a:ea typeface="Open Sans" panose="020B0606030504020204" pitchFamily="34" charset="0"/>
                <a:cs typeface="Arial" panose="020B0604020202020204" pitchFamily="34" charset="0"/>
              </a:rPr>
              <a:t>onboardé</a:t>
            </a:r>
            <a:r>
              <a:rPr kumimoji="0" lang="fr-FR" sz="1051" b="0" i="1" u="none" strike="noStrike" kern="1200" cap="none" spc="0" normalizeH="0" baseline="0" noProof="0">
                <a:ln>
                  <a:noFill/>
                </a:ln>
                <a:solidFill>
                  <a:srgbClr val="242E5B"/>
                </a:solidFill>
                <a:effectLst/>
                <a:uLnTx/>
                <a:uFillTx/>
                <a:latin typeface="Arial" panose="020B0604020202020204" pitchFamily="34" charset="0"/>
                <a:ea typeface="Open Sans" panose="020B0606030504020204" pitchFamily="34" charset="0"/>
                <a:cs typeface="Arial" panose="020B0604020202020204" pitchFamily="34" charset="0"/>
              </a:rPr>
              <a:t> par le service client pour une mise en place rapide</a:t>
            </a:r>
          </a:p>
        </p:txBody>
      </p:sp>
      <p:cxnSp>
        <p:nvCxnSpPr>
          <p:cNvPr id="71" name="Connecteur droit 70">
            <a:extLst>
              <a:ext uri="{FF2B5EF4-FFF2-40B4-BE49-F238E27FC236}">
                <a16:creationId xmlns:a16="http://schemas.microsoft.com/office/drawing/2014/main" id="{776E70C6-BE36-437D-8918-EE1F35A33455}"/>
              </a:ext>
            </a:extLst>
          </p:cNvPr>
          <p:cNvCxnSpPr>
            <a:cxnSpLocks/>
          </p:cNvCxnSpPr>
          <p:nvPr/>
        </p:nvCxnSpPr>
        <p:spPr>
          <a:xfrm flipV="1">
            <a:off x="2403802" y="5401238"/>
            <a:ext cx="5585420" cy="4671"/>
          </a:xfrm>
          <a:prstGeom prst="line">
            <a:avLst/>
          </a:prstGeom>
          <a:ln w="9525">
            <a:solidFill>
              <a:srgbClr val="888AA9"/>
            </a:solidFill>
            <a:prstDash val="sysDot"/>
          </a:ln>
        </p:spPr>
        <p:style>
          <a:lnRef idx="1">
            <a:schemeClr val="accent1"/>
          </a:lnRef>
          <a:fillRef idx="0">
            <a:schemeClr val="accent1"/>
          </a:fillRef>
          <a:effectRef idx="0">
            <a:schemeClr val="accent1"/>
          </a:effectRef>
          <a:fontRef idx="minor">
            <a:schemeClr val="tx1"/>
          </a:fontRef>
        </p:style>
      </p:cxnSp>
      <p:grpSp>
        <p:nvGrpSpPr>
          <p:cNvPr id="72" name="Groupe 71">
            <a:extLst>
              <a:ext uri="{FF2B5EF4-FFF2-40B4-BE49-F238E27FC236}">
                <a16:creationId xmlns:a16="http://schemas.microsoft.com/office/drawing/2014/main" id="{C7926D34-5CA2-4A17-B9AD-3AB2FC6361B5}"/>
              </a:ext>
            </a:extLst>
          </p:cNvPr>
          <p:cNvGrpSpPr/>
          <p:nvPr/>
        </p:nvGrpSpPr>
        <p:grpSpPr>
          <a:xfrm>
            <a:off x="3441567" y="5255522"/>
            <a:ext cx="548436" cy="274028"/>
            <a:chOff x="3221733" y="2457007"/>
            <a:chExt cx="831742" cy="415583"/>
          </a:xfrm>
        </p:grpSpPr>
        <p:sp>
          <p:nvSpPr>
            <p:cNvPr id="73" name="Rectangle : coins arrondis 72">
              <a:extLst>
                <a:ext uri="{FF2B5EF4-FFF2-40B4-BE49-F238E27FC236}">
                  <a16:creationId xmlns:a16="http://schemas.microsoft.com/office/drawing/2014/main" id="{90B11A5E-E5EA-4464-B4D3-4CC479D21C85}"/>
                </a:ext>
              </a:extLst>
            </p:cNvPr>
            <p:cNvSpPr/>
            <p:nvPr/>
          </p:nvSpPr>
          <p:spPr>
            <a:xfrm>
              <a:off x="3221733" y="2457007"/>
              <a:ext cx="831742" cy="41558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FFFFFF"/>
                </a:solidFill>
                <a:effectLst/>
                <a:uLnTx/>
                <a:uFillTx/>
                <a:latin typeface="Arial" panose="020B0604020202020204" pitchFamily="34" charset="0"/>
                <a:ea typeface="Open Sans" panose="020B0606030504020204" pitchFamily="34" charset="0"/>
                <a:cs typeface="Arial" panose="020B0604020202020204" pitchFamily="34" charset="0"/>
              </a:endParaRPr>
            </a:p>
          </p:txBody>
        </p:sp>
        <p:pic>
          <p:nvPicPr>
            <p:cNvPr id="74" name="Image 73">
              <a:extLst>
                <a:ext uri="{FF2B5EF4-FFF2-40B4-BE49-F238E27FC236}">
                  <a16:creationId xmlns:a16="http://schemas.microsoft.com/office/drawing/2014/main" id="{43FA024E-8FC9-43E5-B733-2705FC45AEB7}"/>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3554427" y="2610178"/>
              <a:ext cx="166355" cy="128791"/>
            </a:xfrm>
            <a:prstGeom prst="rect">
              <a:avLst/>
            </a:prstGeom>
          </p:spPr>
        </p:pic>
      </p:grpSp>
      <p:pic>
        <p:nvPicPr>
          <p:cNvPr id="75" name="Image 74">
            <a:extLst>
              <a:ext uri="{FF2B5EF4-FFF2-40B4-BE49-F238E27FC236}">
                <a16:creationId xmlns:a16="http://schemas.microsoft.com/office/drawing/2014/main" id="{9666B740-B84D-435B-BAAC-F9CA0304287D}"/>
              </a:ext>
            </a:extLst>
          </p:cNvPr>
          <p:cNvPicPr>
            <a:picLocks noChangeAspect="1"/>
          </p:cNvPicPr>
          <p:nvPr/>
        </p:nvPicPr>
        <p:blipFill rotWithShape="1">
          <a:blip r:embed="rId9"/>
          <a:srcRect l="4858" t="10922" r="4752" b="9720"/>
          <a:stretch/>
        </p:blipFill>
        <p:spPr>
          <a:xfrm>
            <a:off x="5229071" y="5283128"/>
            <a:ext cx="539827" cy="256715"/>
          </a:xfrm>
          <a:prstGeom prst="roundRect">
            <a:avLst>
              <a:gd name="adj" fmla="val 50000"/>
            </a:avLst>
          </a:prstGeom>
        </p:spPr>
      </p:pic>
      <p:sp>
        <p:nvSpPr>
          <p:cNvPr id="76" name="Rectangle 75">
            <a:extLst>
              <a:ext uri="{FF2B5EF4-FFF2-40B4-BE49-F238E27FC236}">
                <a16:creationId xmlns:a16="http://schemas.microsoft.com/office/drawing/2014/main" id="{057ED0FB-E0B9-445A-9E26-691C10B747FD}"/>
              </a:ext>
            </a:extLst>
          </p:cNvPr>
          <p:cNvSpPr/>
          <p:nvPr/>
        </p:nvSpPr>
        <p:spPr>
          <a:xfrm>
            <a:off x="804996" y="5296070"/>
            <a:ext cx="1601915" cy="200055"/>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700" b="0" i="1" u="none" strike="noStrike" kern="1200" cap="none" spc="0" normalizeH="0" baseline="0" noProof="0">
                <a:ln>
                  <a:noFill/>
                </a:ln>
                <a:solidFill>
                  <a:srgbClr val="242E5B"/>
                </a:solidFill>
                <a:effectLst/>
                <a:uLnTx/>
                <a:uFillTx/>
                <a:latin typeface="Arial" panose="020B0604020202020204" pitchFamily="34" charset="0"/>
                <a:ea typeface="Open Sans" panose="020B0606030504020204" pitchFamily="34" charset="0"/>
                <a:cs typeface="Arial" panose="020B0604020202020204" pitchFamily="34" charset="0"/>
              </a:rPr>
              <a:t>Garantie</a:t>
            </a:r>
          </a:p>
        </p:txBody>
      </p:sp>
      <p:sp>
        <p:nvSpPr>
          <p:cNvPr id="77" name="Rectangle 76">
            <a:extLst>
              <a:ext uri="{FF2B5EF4-FFF2-40B4-BE49-F238E27FC236}">
                <a16:creationId xmlns:a16="http://schemas.microsoft.com/office/drawing/2014/main" id="{C682B545-4E73-40FA-B7B5-D1F8A84D945C}"/>
              </a:ext>
            </a:extLst>
          </p:cNvPr>
          <p:cNvSpPr/>
          <p:nvPr/>
        </p:nvSpPr>
        <p:spPr>
          <a:xfrm>
            <a:off x="7998005" y="5257490"/>
            <a:ext cx="3708400" cy="254044"/>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1" b="0" i="1" u="none" strike="noStrike" kern="1200" cap="none" spc="0" normalizeH="0" baseline="0" noProof="0">
                <a:ln>
                  <a:noFill/>
                </a:ln>
                <a:solidFill>
                  <a:srgbClr val="242E5B"/>
                </a:solidFill>
                <a:effectLst/>
                <a:uLnTx/>
                <a:uFillTx/>
                <a:latin typeface="Arial" panose="020B0604020202020204" pitchFamily="34" charset="0"/>
                <a:ea typeface="Open Sans" panose="020B0606030504020204" pitchFamily="34" charset="0"/>
                <a:cs typeface="Arial" panose="020B0604020202020204" pitchFamily="34" charset="0"/>
              </a:rPr>
              <a:t>Les terminaux de paiement </a:t>
            </a:r>
            <a:r>
              <a:rPr kumimoji="0" lang="fr-FR" sz="1051" b="0" i="1" u="none" strike="noStrike" kern="1200" cap="none" spc="0" normalizeH="0" baseline="0" noProof="0" err="1">
                <a:ln>
                  <a:noFill/>
                </a:ln>
                <a:solidFill>
                  <a:srgbClr val="242E5B"/>
                </a:solidFill>
                <a:effectLst/>
                <a:uLnTx/>
                <a:uFillTx/>
                <a:latin typeface="Arial" panose="020B0604020202020204" pitchFamily="34" charset="0"/>
                <a:ea typeface="Open Sans" panose="020B0606030504020204" pitchFamily="34" charset="0"/>
                <a:cs typeface="Arial" panose="020B0604020202020204" pitchFamily="34" charset="0"/>
              </a:rPr>
              <a:t>Smile&amp;Pay</a:t>
            </a:r>
            <a:r>
              <a:rPr kumimoji="0" lang="fr-FR" sz="1051" b="0" i="1" u="none" strike="noStrike" kern="1200" cap="none" spc="0" normalizeH="0" baseline="0" noProof="0">
                <a:ln>
                  <a:noFill/>
                </a:ln>
                <a:solidFill>
                  <a:srgbClr val="242E5B"/>
                </a:solidFill>
                <a:effectLst/>
                <a:uLnTx/>
                <a:uFillTx/>
                <a:latin typeface="Arial" panose="020B0604020202020204" pitchFamily="34" charset="0"/>
                <a:ea typeface="Open Sans" panose="020B0606030504020204" pitchFamily="34" charset="0"/>
                <a:cs typeface="Arial" panose="020B0604020202020204" pitchFamily="34" charset="0"/>
              </a:rPr>
              <a:t> sont garantie 1an</a:t>
            </a:r>
          </a:p>
        </p:txBody>
      </p:sp>
      <p:cxnSp>
        <p:nvCxnSpPr>
          <p:cNvPr id="78" name="Connecteur droit 77">
            <a:extLst>
              <a:ext uri="{FF2B5EF4-FFF2-40B4-BE49-F238E27FC236}">
                <a16:creationId xmlns:a16="http://schemas.microsoft.com/office/drawing/2014/main" id="{320F363E-185B-4EFA-BD60-ABFF065FB632}"/>
              </a:ext>
            </a:extLst>
          </p:cNvPr>
          <p:cNvCxnSpPr>
            <a:cxnSpLocks/>
          </p:cNvCxnSpPr>
          <p:nvPr/>
        </p:nvCxnSpPr>
        <p:spPr>
          <a:xfrm>
            <a:off x="2427580" y="4017198"/>
            <a:ext cx="5423352" cy="25013"/>
          </a:xfrm>
          <a:prstGeom prst="line">
            <a:avLst/>
          </a:prstGeom>
          <a:ln w="9525">
            <a:solidFill>
              <a:srgbClr val="888AA9"/>
            </a:solidFill>
            <a:prstDash val="sysDot"/>
          </a:ln>
        </p:spPr>
        <p:style>
          <a:lnRef idx="1">
            <a:schemeClr val="accent1"/>
          </a:lnRef>
          <a:fillRef idx="0">
            <a:schemeClr val="accent1"/>
          </a:fillRef>
          <a:effectRef idx="0">
            <a:schemeClr val="accent1"/>
          </a:effectRef>
          <a:fontRef idx="minor">
            <a:schemeClr val="tx1"/>
          </a:fontRef>
        </p:style>
      </p:cxnSp>
      <p:pic>
        <p:nvPicPr>
          <p:cNvPr id="79" name="Image 78">
            <a:extLst>
              <a:ext uri="{FF2B5EF4-FFF2-40B4-BE49-F238E27FC236}">
                <a16:creationId xmlns:a16="http://schemas.microsoft.com/office/drawing/2014/main" id="{B2406DC8-E2E3-4C3F-811C-A8F6818D0D10}"/>
              </a:ext>
            </a:extLst>
          </p:cNvPr>
          <p:cNvPicPr>
            <a:picLocks noChangeAspect="1"/>
          </p:cNvPicPr>
          <p:nvPr/>
        </p:nvPicPr>
        <p:blipFill rotWithShape="1">
          <a:blip r:embed="rId9"/>
          <a:srcRect l="4858" t="10922" r="4752" b="9720"/>
          <a:stretch/>
        </p:blipFill>
        <p:spPr>
          <a:xfrm>
            <a:off x="5250572" y="3913948"/>
            <a:ext cx="539827" cy="256715"/>
          </a:xfrm>
          <a:prstGeom prst="roundRect">
            <a:avLst>
              <a:gd name="adj" fmla="val 50000"/>
            </a:avLst>
          </a:prstGeom>
        </p:spPr>
      </p:pic>
    </p:spTree>
    <p:extLst>
      <p:ext uri="{BB962C8B-B14F-4D97-AF65-F5344CB8AC3E}">
        <p14:creationId xmlns:p14="http://schemas.microsoft.com/office/powerpoint/2010/main" val="11963670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1545340" y="394782"/>
            <a:ext cx="10269592"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a:latin typeface="Montserrat Black" panose="00000A00000000000000" pitchFamily="2" charset="0"/>
              </a:rPr>
              <a:t>Compatibilite avec les logiciels de caisse </a:t>
            </a:r>
            <a:endParaRPr lang="fr-FR" sz="2000" spc="30" dirty="0">
              <a:latin typeface="Montserrat Black" panose="00000A00000000000000" pitchFamily="2" charset="0"/>
            </a:endParaRPr>
          </a:p>
        </p:txBody>
      </p:sp>
      <p:pic>
        <p:nvPicPr>
          <p:cNvPr id="3" name="Picture 22" descr="Afficher l’image source">
            <a:extLst>
              <a:ext uri="{FF2B5EF4-FFF2-40B4-BE49-F238E27FC236}">
                <a16:creationId xmlns:a16="http://schemas.microsoft.com/office/drawing/2014/main" id="{F2BA6CFA-73A8-4B69-96CE-838166EFAC8E}"/>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t="31710" b="28933"/>
          <a:stretch/>
        </p:blipFill>
        <p:spPr bwMode="auto">
          <a:xfrm>
            <a:off x="7702029" y="3470757"/>
            <a:ext cx="1235769" cy="48637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Afficher l’image source">
            <a:extLst>
              <a:ext uri="{FF2B5EF4-FFF2-40B4-BE49-F238E27FC236}">
                <a16:creationId xmlns:a16="http://schemas.microsoft.com/office/drawing/2014/main" id="{A80F5120-906A-4FFC-90F2-B0253B38E0BB}"/>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t="28461" b="28297"/>
          <a:stretch/>
        </p:blipFill>
        <p:spPr bwMode="auto">
          <a:xfrm>
            <a:off x="3319395" y="2628875"/>
            <a:ext cx="1297148" cy="56091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CE2F2D7E-0367-4BAD-82DA-18656ECBD654}"/>
              </a:ext>
            </a:extLst>
          </p:cNvPr>
          <p:cNvSpPr/>
          <p:nvPr/>
        </p:nvSpPr>
        <p:spPr>
          <a:xfrm>
            <a:off x="719667" y="1652546"/>
            <a:ext cx="10752667" cy="584775"/>
          </a:xfrm>
          <a:prstGeom prst="rect">
            <a:avLst/>
          </a:prstGeom>
        </p:spPr>
        <p:txBody>
          <a:bodyPr wrap="square">
            <a:spAutoFit/>
          </a:bodyPr>
          <a:lstStyle/>
          <a:p>
            <a:pPr marL="0" marR="0" lvl="0" indent="0" algn="ctr" defTabSz="695092" rtl="0" eaLnBrk="1" fontAlgn="auto" latinLnBrk="0" hangingPunct="0">
              <a:lnSpc>
                <a:spcPct val="100000"/>
              </a:lnSpc>
              <a:spcBef>
                <a:spcPts val="0"/>
              </a:spcBef>
              <a:spcAft>
                <a:spcPts val="0"/>
              </a:spcAft>
              <a:buClrTx/>
              <a:buSzTx/>
              <a:buFontTx/>
              <a:buNone/>
              <a:tabLst/>
              <a:defRPr/>
            </a:pPr>
            <a:r>
              <a:rPr kumimoji="0" lang="fr-FR" sz="1600" b="0" i="0" u="none" strike="noStrike" kern="0" cap="none" spc="0" normalizeH="0" baseline="0" noProof="0" err="1">
                <a:ln>
                  <a:noFill/>
                </a:ln>
                <a:solidFill>
                  <a:srgbClr val="002060"/>
                </a:solidFill>
                <a:effectLst/>
                <a:uLnTx/>
                <a:uFillTx/>
                <a:latin typeface="Arial" panose="020B0604020202020204" pitchFamily="34" charset="0"/>
                <a:ea typeface="Open Sans" panose="020B0606030504020204" pitchFamily="34" charset="0"/>
                <a:cs typeface="Arial" panose="020B0604020202020204" pitchFamily="34" charset="0"/>
              </a:rPr>
              <a:t>Smile&amp;Pay</a:t>
            </a:r>
            <a:r>
              <a:rPr kumimoji="0" lang="fr-FR" sz="1600" b="0" i="0" u="none" strike="noStrike" kern="0" cap="none" spc="0" normalizeH="0" baseline="0" noProof="0">
                <a:ln>
                  <a:noFill/>
                </a:ln>
                <a:solidFill>
                  <a:srgbClr val="002060"/>
                </a:solidFill>
                <a:effectLst/>
                <a:uLnTx/>
                <a:uFillTx/>
                <a:latin typeface="Arial" panose="020B0604020202020204" pitchFamily="34" charset="0"/>
                <a:ea typeface="Open Sans" panose="020B0606030504020204" pitchFamily="34" charset="0"/>
                <a:cs typeface="Arial" panose="020B0604020202020204" pitchFamily="34" charset="0"/>
              </a:rPr>
              <a:t> intègre nativement le Protocole « Concert », le dispositif standard français pour être compatible avec la majorité des logiciels de caisse du marché (liste non exhaustive ci-dessous).</a:t>
            </a:r>
          </a:p>
        </p:txBody>
      </p:sp>
      <p:pic>
        <p:nvPicPr>
          <p:cNvPr id="6" name="Picture 4" descr="Afficher l’image source">
            <a:extLst>
              <a:ext uri="{FF2B5EF4-FFF2-40B4-BE49-F238E27FC236}">
                <a16:creationId xmlns:a16="http://schemas.microsoft.com/office/drawing/2014/main" id="{3576823F-F774-4450-86A1-D09C11F6D87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107348" y="2640975"/>
            <a:ext cx="1500525" cy="5367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Caisse Beauté">
            <a:extLst>
              <a:ext uri="{FF2B5EF4-FFF2-40B4-BE49-F238E27FC236}">
                <a16:creationId xmlns:a16="http://schemas.microsoft.com/office/drawing/2014/main" id="{73F54E9D-5D93-40B5-9B06-528F677D4F45}"/>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006464" y="4264304"/>
            <a:ext cx="718259" cy="57748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Afficher l’image source">
            <a:extLst>
              <a:ext uri="{FF2B5EF4-FFF2-40B4-BE49-F238E27FC236}">
                <a16:creationId xmlns:a16="http://schemas.microsoft.com/office/drawing/2014/main" id="{10D48433-AE01-4BB4-9BA8-6BA8591FF600}"/>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9567732" y="2719120"/>
            <a:ext cx="1595729" cy="3804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2" descr="Afficher l’image source">
            <a:extLst>
              <a:ext uri="{FF2B5EF4-FFF2-40B4-BE49-F238E27FC236}">
                <a16:creationId xmlns:a16="http://schemas.microsoft.com/office/drawing/2014/main" id="{A1DCD1BE-8FB5-440A-9681-372F66C66145}"/>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059746" y="3586827"/>
            <a:ext cx="1595729" cy="31755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4">
            <a:extLst>
              <a:ext uri="{FF2B5EF4-FFF2-40B4-BE49-F238E27FC236}">
                <a16:creationId xmlns:a16="http://schemas.microsoft.com/office/drawing/2014/main" id="{88BD4945-6762-4E70-8D5F-B7F8B0B1675C}"/>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l="16055" t="29749" r="16055" b="32206"/>
          <a:stretch/>
        </p:blipFill>
        <p:spPr bwMode="auto">
          <a:xfrm>
            <a:off x="3314562" y="3521212"/>
            <a:ext cx="1375641" cy="38546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6" descr="Afficher l’image source">
            <a:extLst>
              <a:ext uri="{FF2B5EF4-FFF2-40B4-BE49-F238E27FC236}">
                <a16:creationId xmlns:a16="http://schemas.microsoft.com/office/drawing/2014/main" id="{BED8A7DE-9F74-45B6-8DDB-7CA9F26A775F}"/>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5328064" y="2762445"/>
            <a:ext cx="1520693" cy="29377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8" descr="FIDUCIAL">
            <a:extLst>
              <a:ext uri="{FF2B5EF4-FFF2-40B4-BE49-F238E27FC236}">
                <a16:creationId xmlns:a16="http://schemas.microsoft.com/office/drawing/2014/main" id="{2E5BCF7A-EA7E-43A4-9BAC-B14642654146}"/>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5349290" y="3593184"/>
            <a:ext cx="1774540" cy="21729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0" descr="Afficher l’image source">
            <a:extLst>
              <a:ext uri="{FF2B5EF4-FFF2-40B4-BE49-F238E27FC236}">
                <a16:creationId xmlns:a16="http://schemas.microsoft.com/office/drawing/2014/main" id="{5345BB0A-61AD-4296-B14A-265C50CC2A29}"/>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9677774" y="3551728"/>
            <a:ext cx="1375641" cy="32620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4" descr="Logo Abedix">
            <a:extLst>
              <a:ext uri="{FF2B5EF4-FFF2-40B4-BE49-F238E27FC236}">
                <a16:creationId xmlns:a16="http://schemas.microsoft.com/office/drawing/2014/main" id="{A446FCF5-E96F-46C5-8B0D-715B3DCBD273}"/>
              </a:ext>
            </a:extLst>
          </p:cNvPr>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1592590" y="4203456"/>
            <a:ext cx="732791" cy="69917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6" descr="Afficher l’image source">
            <a:extLst>
              <a:ext uri="{FF2B5EF4-FFF2-40B4-BE49-F238E27FC236}">
                <a16:creationId xmlns:a16="http://schemas.microsoft.com/office/drawing/2014/main" id="{A0EBA666-5A4F-4F9D-BAA4-092BBC63D324}"/>
              </a:ext>
            </a:extLst>
          </p:cNvPr>
          <p:cNvPicPr>
            <a:picLocks noChangeAspect="1" noChangeArrowheads="1"/>
          </p:cNvPicPr>
          <p:nvPr/>
        </p:nvPicPr>
        <p:blipFill rotWithShape="1">
          <a:blip r:embed="rId14" cstate="screen">
            <a:extLst>
              <a:ext uri="{28A0092B-C50C-407E-A947-70E740481C1C}">
                <a14:useLocalDpi xmlns:a14="http://schemas.microsoft.com/office/drawing/2010/main"/>
              </a:ext>
            </a:extLst>
          </a:blip>
          <a:srcRect l="18834" t="28402" r="17998" b="29230"/>
          <a:stretch/>
        </p:blipFill>
        <p:spPr bwMode="auto">
          <a:xfrm>
            <a:off x="3573760" y="4338583"/>
            <a:ext cx="989387" cy="42892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8">
            <a:extLst>
              <a:ext uri="{FF2B5EF4-FFF2-40B4-BE49-F238E27FC236}">
                <a16:creationId xmlns:a16="http://schemas.microsoft.com/office/drawing/2014/main" id="{CA532395-F6B5-4453-89A8-EC929BDB7FDD}"/>
              </a:ext>
            </a:extLst>
          </p:cNvPr>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5415938" y="4335072"/>
            <a:ext cx="1431349" cy="43594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30" descr="Logo Airkitchen">
            <a:extLst>
              <a:ext uri="{FF2B5EF4-FFF2-40B4-BE49-F238E27FC236}">
                <a16:creationId xmlns:a16="http://schemas.microsoft.com/office/drawing/2014/main" id="{1AC0F4BF-B997-4D8A-863B-1FAC51FBD9BD}"/>
              </a:ext>
            </a:extLst>
          </p:cNvPr>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7734185" y="4411161"/>
            <a:ext cx="1171460" cy="283769"/>
          </a:xfrm>
          <a:prstGeom prst="rect">
            <a:avLst/>
          </a:prstGeom>
          <a:noFill/>
          <a:extLst>
            <a:ext uri="{909E8E84-426E-40DD-AFC4-6F175D3DCCD1}">
              <a14:hiddenFill xmlns:a14="http://schemas.microsoft.com/office/drawing/2010/main">
                <a:solidFill>
                  <a:srgbClr val="FFFFFF"/>
                </a:solidFill>
              </a14:hiddenFill>
            </a:ext>
          </a:extLst>
        </p:spPr>
      </p:pic>
      <p:pic>
        <p:nvPicPr>
          <p:cNvPr id="19" name="Image 18">
            <a:extLst>
              <a:ext uri="{FF2B5EF4-FFF2-40B4-BE49-F238E27FC236}">
                <a16:creationId xmlns:a16="http://schemas.microsoft.com/office/drawing/2014/main" id="{3CCEB957-9821-49B4-8D9A-05BB599DC2E8}"/>
              </a:ext>
            </a:extLst>
          </p:cNvPr>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a:off x="7560279" y="2666145"/>
            <a:ext cx="1295931" cy="486371"/>
          </a:xfrm>
          <a:prstGeom prst="rect">
            <a:avLst/>
          </a:prstGeom>
        </p:spPr>
      </p:pic>
      <p:sp>
        <p:nvSpPr>
          <p:cNvPr id="20" name="Rectangle 19">
            <a:extLst>
              <a:ext uri="{FF2B5EF4-FFF2-40B4-BE49-F238E27FC236}">
                <a16:creationId xmlns:a16="http://schemas.microsoft.com/office/drawing/2014/main" id="{A4E3EA1A-EE65-4F9F-A5C3-639843F69DAA}"/>
              </a:ext>
            </a:extLst>
          </p:cNvPr>
          <p:cNvSpPr/>
          <p:nvPr/>
        </p:nvSpPr>
        <p:spPr>
          <a:xfrm>
            <a:off x="719667" y="5265522"/>
            <a:ext cx="10752667" cy="584775"/>
          </a:xfrm>
          <a:prstGeom prst="rect">
            <a:avLst/>
          </a:prstGeom>
        </p:spPr>
        <p:txBody>
          <a:bodyPr wrap="square">
            <a:spAutoFit/>
          </a:bodyPr>
          <a:lstStyle/>
          <a:p>
            <a:pPr marL="0" marR="0" lvl="0" indent="0" algn="ctr" defTabSz="695092" rtl="0" eaLnBrk="1" fontAlgn="auto" latinLnBrk="0" hangingPunct="0">
              <a:lnSpc>
                <a:spcPct val="100000"/>
              </a:lnSpc>
              <a:spcBef>
                <a:spcPts val="0"/>
              </a:spcBef>
              <a:spcAft>
                <a:spcPts val="0"/>
              </a:spcAft>
              <a:buClrTx/>
              <a:buSzTx/>
              <a:buFontTx/>
              <a:buNone/>
              <a:tabLst/>
              <a:defRPr/>
            </a:pPr>
            <a:r>
              <a:rPr kumimoji="0" lang="fr-FR" sz="1600" b="1" i="0" u="none" strike="noStrike" kern="0" cap="none" spc="0" normalizeH="0" baseline="0" noProof="0">
                <a:ln>
                  <a:noFill/>
                </a:ln>
                <a:solidFill>
                  <a:srgbClr val="002060"/>
                </a:solidFill>
                <a:effectLst/>
                <a:uLnTx/>
                <a:uFillTx/>
                <a:latin typeface="Arial" panose="020B0604020202020204" pitchFamily="34" charset="0"/>
                <a:ea typeface="Open Sans" panose="020B0606030504020204" pitchFamily="34" charset="0"/>
                <a:cs typeface="Arial" panose="020B0604020202020204" pitchFamily="34" charset="0"/>
              </a:rPr>
              <a:t>Vous disposez d’un logiciel non compatible avec le Protocole ? </a:t>
            </a:r>
            <a:br>
              <a:rPr kumimoji="0" lang="fr-FR" sz="1600" b="1" i="0" u="none" strike="noStrike" kern="0" cap="none" spc="0" normalizeH="0" baseline="0" noProof="0">
                <a:ln>
                  <a:noFill/>
                </a:ln>
                <a:solidFill>
                  <a:srgbClr val="002060"/>
                </a:solidFill>
                <a:effectLst/>
                <a:uLnTx/>
                <a:uFillTx/>
                <a:latin typeface="Arial" panose="020B0604020202020204" pitchFamily="34" charset="0"/>
                <a:ea typeface="Open Sans" panose="020B0606030504020204" pitchFamily="34" charset="0"/>
                <a:cs typeface="Arial" panose="020B0604020202020204" pitchFamily="34" charset="0"/>
              </a:rPr>
            </a:br>
            <a:r>
              <a:rPr kumimoji="0" lang="fr-FR" sz="1600" b="1" i="0" u="none" strike="noStrike" kern="0" cap="none" spc="0" normalizeH="0" baseline="0" noProof="0">
                <a:ln>
                  <a:noFill/>
                </a:ln>
                <a:solidFill>
                  <a:srgbClr val="002060"/>
                </a:solidFill>
                <a:effectLst/>
                <a:uLnTx/>
                <a:uFillTx/>
                <a:latin typeface="Arial" panose="020B0604020202020204" pitchFamily="34" charset="0"/>
                <a:ea typeface="Open Sans" panose="020B0606030504020204" pitchFamily="34" charset="0"/>
                <a:cs typeface="Arial" panose="020B0604020202020204" pitchFamily="34" charset="0"/>
              </a:rPr>
              <a:t>Contactez nous, nous nous rapprochons de votre éditeur pour une intégration en 15 jours.</a:t>
            </a:r>
          </a:p>
        </p:txBody>
      </p:sp>
    </p:spTree>
    <p:extLst>
      <p:ext uri="{BB962C8B-B14F-4D97-AF65-F5344CB8AC3E}">
        <p14:creationId xmlns:p14="http://schemas.microsoft.com/office/powerpoint/2010/main" val="2215297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1545340" y="394782"/>
            <a:ext cx="10269592"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a:latin typeface="Montserrat Black" panose="00000A00000000000000" pitchFamily="2" charset="0"/>
              </a:rPr>
              <a:t>Le support au client</a:t>
            </a:r>
            <a:endParaRPr lang="fr-FR" sz="2000" spc="30" dirty="0">
              <a:latin typeface="Montserrat Black" panose="00000A00000000000000" pitchFamily="2" charset="0"/>
            </a:endParaRPr>
          </a:p>
        </p:txBody>
      </p:sp>
      <p:pic>
        <p:nvPicPr>
          <p:cNvPr id="21" name="Image 20" descr="Une image contenant intérieur, personne, mur, gens&#10;&#10;Description générée automatiquement">
            <a:extLst>
              <a:ext uri="{FF2B5EF4-FFF2-40B4-BE49-F238E27FC236}">
                <a16:creationId xmlns:a16="http://schemas.microsoft.com/office/drawing/2014/main" id="{50735DD9-BCC6-4067-BF93-5847257158B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31" t="1819" r="12866" b="11179"/>
          <a:stretch/>
        </p:blipFill>
        <p:spPr>
          <a:xfrm>
            <a:off x="2321494" y="1764945"/>
            <a:ext cx="2514703" cy="3193901"/>
          </a:xfrm>
          <a:prstGeom prst="rect">
            <a:avLst/>
          </a:prstGeom>
        </p:spPr>
      </p:pic>
      <p:pic>
        <p:nvPicPr>
          <p:cNvPr id="22" name="Image 21" descr="Une image contenant intérieur, mur, plafond&#10;&#10;Description générée automatiquement">
            <a:extLst>
              <a:ext uri="{FF2B5EF4-FFF2-40B4-BE49-F238E27FC236}">
                <a16:creationId xmlns:a16="http://schemas.microsoft.com/office/drawing/2014/main" id="{EB173839-6FD8-40E1-A509-77491CBE58E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239259" y="1841410"/>
            <a:ext cx="3758583" cy="2585900"/>
          </a:xfrm>
          <a:prstGeom prst="rect">
            <a:avLst/>
          </a:prstGeom>
        </p:spPr>
      </p:pic>
      <p:sp>
        <p:nvSpPr>
          <p:cNvPr id="23" name="Rectangle 22">
            <a:extLst>
              <a:ext uri="{FF2B5EF4-FFF2-40B4-BE49-F238E27FC236}">
                <a16:creationId xmlns:a16="http://schemas.microsoft.com/office/drawing/2014/main" id="{C7CB41BB-85DA-40BB-82B6-4A415011DC27}"/>
              </a:ext>
            </a:extLst>
          </p:cNvPr>
          <p:cNvSpPr/>
          <p:nvPr/>
        </p:nvSpPr>
        <p:spPr>
          <a:xfrm>
            <a:off x="7172623" y="4503245"/>
            <a:ext cx="2322787"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rgbClr val="102765"/>
                </a:solidFill>
                <a:effectLst/>
                <a:uLnTx/>
                <a:uFillTx/>
                <a:latin typeface="Arial" panose="020B0604020202020204" pitchFamily="34" charset="0"/>
                <a:ea typeface="Open Sans Extrabold" panose="020B0606030504020204" pitchFamily="34" charset="0"/>
                <a:cs typeface="Arial" panose="020B0604020202020204" pitchFamily="34" charset="0"/>
              </a:rPr>
              <a:t>40 collaborateurs </a:t>
            </a:r>
            <a:r>
              <a:rPr kumimoji="0" lang="fr-FR" sz="1600" b="0" i="0" u="none" strike="noStrike" kern="1200" cap="none" spc="0" normalizeH="0" baseline="0" noProof="0">
                <a:ln>
                  <a:noFill/>
                </a:ln>
                <a:solidFill>
                  <a:srgbClr val="102765"/>
                </a:solidFill>
                <a:effectLst/>
                <a:uLnTx/>
                <a:uFillTx/>
                <a:latin typeface="Arial" panose="020B0604020202020204" pitchFamily="34" charset="0"/>
                <a:ea typeface="Open Sans" panose="020B0606030504020204" pitchFamily="34" charset="0"/>
                <a:cs typeface="Arial" panose="020B0604020202020204" pitchFamily="34" charset="0"/>
              </a:rPr>
              <a:t>(Neuilly et Trégueux)</a:t>
            </a:r>
          </a:p>
        </p:txBody>
      </p:sp>
      <p:pic>
        <p:nvPicPr>
          <p:cNvPr id="24" name="Image 23" descr="Une image contenant personne, intérieur, portable, ordinateur&#10;&#10;Description générée automatiquement">
            <a:extLst>
              <a:ext uri="{FF2B5EF4-FFF2-40B4-BE49-F238E27FC236}">
                <a16:creationId xmlns:a16="http://schemas.microsoft.com/office/drawing/2014/main" id="{53EF8BFE-5C3A-429B-AEE1-1DA45273781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948373" y="2473261"/>
            <a:ext cx="2155183" cy="3730124"/>
          </a:xfrm>
          <a:prstGeom prst="rect">
            <a:avLst/>
          </a:prstGeom>
        </p:spPr>
      </p:pic>
      <p:sp>
        <p:nvSpPr>
          <p:cNvPr id="25" name="Rectangle 24">
            <a:extLst>
              <a:ext uri="{FF2B5EF4-FFF2-40B4-BE49-F238E27FC236}">
                <a16:creationId xmlns:a16="http://schemas.microsoft.com/office/drawing/2014/main" id="{1B4B4956-84D6-4EE5-8C14-52AE54E4B437}"/>
              </a:ext>
            </a:extLst>
          </p:cNvPr>
          <p:cNvSpPr/>
          <p:nvPr/>
        </p:nvSpPr>
        <p:spPr>
          <a:xfrm>
            <a:off x="2907486" y="4928321"/>
            <a:ext cx="1817468" cy="52322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102765"/>
                </a:solidFill>
                <a:effectLst/>
                <a:uLnTx/>
                <a:uFillTx/>
                <a:latin typeface="Arial" panose="020B0604020202020204" pitchFamily="34" charset="0"/>
                <a:ea typeface="Open Sans" panose="020B0606030504020204" pitchFamily="34" charset="0"/>
                <a:cs typeface="Arial" panose="020B0604020202020204" pitchFamily="34" charset="0"/>
              </a:rPr>
              <a:t>Disponibles du Lundi au vendredi</a:t>
            </a:r>
          </a:p>
        </p:txBody>
      </p:sp>
      <p:sp>
        <p:nvSpPr>
          <p:cNvPr id="26" name="Rectangle 25">
            <a:extLst>
              <a:ext uri="{FF2B5EF4-FFF2-40B4-BE49-F238E27FC236}">
                <a16:creationId xmlns:a16="http://schemas.microsoft.com/office/drawing/2014/main" id="{D8D53A1E-AE13-4599-B44F-B6D03A0C9582}"/>
              </a:ext>
            </a:extLst>
          </p:cNvPr>
          <p:cNvSpPr/>
          <p:nvPr/>
        </p:nvSpPr>
        <p:spPr>
          <a:xfrm>
            <a:off x="2792365" y="5276454"/>
            <a:ext cx="2043832" cy="461665"/>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242E5B"/>
                </a:solidFill>
                <a:effectLst/>
                <a:uLnTx/>
                <a:uFillTx/>
                <a:latin typeface="Arial" panose="020B0604020202020204" pitchFamily="34" charset="0"/>
                <a:ea typeface="Open Sans Extrabold" panose="020B0606030504020204" pitchFamily="34" charset="0"/>
                <a:cs typeface="Arial" panose="020B0604020202020204" pitchFamily="34" charset="0"/>
              </a:rPr>
              <a:t>de 9h à 20h</a:t>
            </a:r>
          </a:p>
        </p:txBody>
      </p:sp>
      <p:pic>
        <p:nvPicPr>
          <p:cNvPr id="27" name="Image 26" descr="Une image contenant texte, capture d’écran, carte de visite&#10;&#10;Description générée automatiquement">
            <a:extLst>
              <a:ext uri="{FF2B5EF4-FFF2-40B4-BE49-F238E27FC236}">
                <a16:creationId xmlns:a16="http://schemas.microsoft.com/office/drawing/2014/main" id="{3A8F87EC-42F3-4450-9F92-5090C9147BE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20103" y="4198220"/>
            <a:ext cx="2147780" cy="1548075"/>
          </a:xfrm>
          <a:prstGeom prst="rect">
            <a:avLst/>
          </a:prstGeom>
        </p:spPr>
      </p:pic>
      <p:sp>
        <p:nvSpPr>
          <p:cNvPr id="28" name="Rectangle 27">
            <a:extLst>
              <a:ext uri="{FF2B5EF4-FFF2-40B4-BE49-F238E27FC236}">
                <a16:creationId xmlns:a16="http://schemas.microsoft.com/office/drawing/2014/main" id="{DDEC7E69-58F4-48CE-A7FA-7563FD435B2F}"/>
              </a:ext>
            </a:extLst>
          </p:cNvPr>
          <p:cNvSpPr/>
          <p:nvPr/>
        </p:nvSpPr>
        <p:spPr>
          <a:xfrm>
            <a:off x="3508455" y="5625279"/>
            <a:ext cx="1391868" cy="52322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102765"/>
                </a:solidFill>
                <a:effectLst/>
                <a:uLnTx/>
                <a:uFillTx/>
                <a:latin typeface="Arial" panose="020B0604020202020204" pitchFamily="34" charset="0"/>
                <a:ea typeface="Open Sans" panose="020B0606030504020204" pitchFamily="34" charset="0"/>
                <a:cs typeface="Arial" panose="020B0604020202020204" pitchFamily="34" charset="0"/>
              </a:rPr>
              <a:t>par téléphone et e-mail</a:t>
            </a:r>
          </a:p>
        </p:txBody>
      </p:sp>
      <p:pic>
        <p:nvPicPr>
          <p:cNvPr id="29" name="Image 28">
            <a:extLst>
              <a:ext uri="{FF2B5EF4-FFF2-40B4-BE49-F238E27FC236}">
                <a16:creationId xmlns:a16="http://schemas.microsoft.com/office/drawing/2014/main" id="{B0E7A3E9-A741-42A5-9281-C1EE8570F4D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275555" y="5213713"/>
            <a:ext cx="4901675" cy="475656"/>
          </a:xfrm>
          <a:prstGeom prst="rect">
            <a:avLst/>
          </a:prstGeom>
          <a:ln w="19050">
            <a:solidFill>
              <a:srgbClr val="B2B7CF"/>
            </a:solidFill>
          </a:ln>
        </p:spPr>
      </p:pic>
      <p:sp>
        <p:nvSpPr>
          <p:cNvPr id="30" name="Rectangle 29">
            <a:extLst>
              <a:ext uri="{FF2B5EF4-FFF2-40B4-BE49-F238E27FC236}">
                <a16:creationId xmlns:a16="http://schemas.microsoft.com/office/drawing/2014/main" id="{406C1992-6A92-4F75-AB42-8527AC486E50}"/>
              </a:ext>
            </a:extLst>
          </p:cNvPr>
          <p:cNvSpPr/>
          <p:nvPr/>
        </p:nvSpPr>
        <p:spPr>
          <a:xfrm>
            <a:off x="6557768" y="5287915"/>
            <a:ext cx="2322787" cy="338554"/>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rgbClr val="242E5B"/>
                </a:solidFill>
                <a:effectLst/>
                <a:uLnTx/>
                <a:uFillTx/>
                <a:latin typeface="Arial" panose="020B0604020202020204" pitchFamily="34" charset="0"/>
                <a:ea typeface="Open Sans" panose="020B0606030504020204" pitchFamily="34" charset="0"/>
                <a:cs typeface="Arial" panose="020B0604020202020204" pitchFamily="34" charset="0"/>
              </a:rPr>
              <a:t>FAQ interactive</a:t>
            </a:r>
          </a:p>
        </p:txBody>
      </p:sp>
      <p:sp>
        <p:nvSpPr>
          <p:cNvPr id="31" name="Rectangle 30">
            <a:extLst>
              <a:ext uri="{FF2B5EF4-FFF2-40B4-BE49-F238E27FC236}">
                <a16:creationId xmlns:a16="http://schemas.microsoft.com/office/drawing/2014/main" id="{AF66675C-C16C-4684-9656-30D4A1F9E785}"/>
              </a:ext>
            </a:extLst>
          </p:cNvPr>
          <p:cNvSpPr/>
          <p:nvPr/>
        </p:nvSpPr>
        <p:spPr>
          <a:xfrm>
            <a:off x="786275" y="2965685"/>
            <a:ext cx="1519136" cy="954107"/>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102765"/>
                </a:solidFill>
                <a:effectLst/>
                <a:uLnTx/>
                <a:uFillTx/>
                <a:latin typeface="Arial" panose="020B0604020202020204" pitchFamily="34" charset="0"/>
                <a:ea typeface="Open Sans Extrabold" panose="020B0606030504020204" pitchFamily="34" charset="0"/>
                <a:cs typeface="Arial" panose="020B0604020202020204" pitchFamily="34" charset="0"/>
              </a:rPr>
              <a:t>Chat instantané pour un contact rapide et immédiat</a:t>
            </a:r>
          </a:p>
        </p:txBody>
      </p:sp>
      <p:sp>
        <p:nvSpPr>
          <p:cNvPr id="32" name="Rectangle 31">
            <a:extLst>
              <a:ext uri="{FF2B5EF4-FFF2-40B4-BE49-F238E27FC236}">
                <a16:creationId xmlns:a16="http://schemas.microsoft.com/office/drawing/2014/main" id="{73EFB357-C15B-4965-BC7E-28C59EEB5020}"/>
              </a:ext>
            </a:extLst>
          </p:cNvPr>
          <p:cNvSpPr/>
          <p:nvPr/>
        </p:nvSpPr>
        <p:spPr>
          <a:xfrm>
            <a:off x="4836522" y="1980818"/>
            <a:ext cx="2336101"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a:ln>
                  <a:noFill/>
                </a:ln>
                <a:solidFill>
                  <a:srgbClr val="242E5B"/>
                </a:solidFill>
                <a:effectLst/>
                <a:uLnTx/>
                <a:uFillTx/>
                <a:latin typeface="Arial" panose="020B0604020202020204" pitchFamily="34" charset="0"/>
                <a:ea typeface="Open Sans Extrabold" panose="020B0606030504020204" pitchFamily="34" charset="0"/>
                <a:cs typeface="Arial" panose="020B0604020202020204" pitchFamily="34" charset="0"/>
              </a:rPr>
              <a:t>01.83.81.82.95</a:t>
            </a:r>
          </a:p>
        </p:txBody>
      </p:sp>
      <p:sp>
        <p:nvSpPr>
          <p:cNvPr id="33" name="Rectangle 32">
            <a:extLst>
              <a:ext uri="{FF2B5EF4-FFF2-40B4-BE49-F238E27FC236}">
                <a16:creationId xmlns:a16="http://schemas.microsoft.com/office/drawing/2014/main" id="{9D6EA8B5-1140-4607-B2FC-D265F82C688B}"/>
              </a:ext>
            </a:extLst>
          </p:cNvPr>
          <p:cNvSpPr/>
          <p:nvPr/>
        </p:nvSpPr>
        <p:spPr>
          <a:xfrm>
            <a:off x="7377194" y="5816298"/>
            <a:ext cx="3905135" cy="420564"/>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2133" b="0" i="0" u="none" strike="noStrike" kern="1200" cap="none" spc="0" normalizeH="0" baseline="0" noProof="0" err="1">
                <a:ln>
                  <a:noFill/>
                </a:ln>
                <a:solidFill>
                  <a:srgbClr val="A5CC74"/>
                </a:solidFill>
                <a:effectLst/>
                <a:uLnTx/>
                <a:uFillTx/>
                <a:latin typeface="Arial" panose="020B0604020202020204" pitchFamily="34" charset="0"/>
                <a:ea typeface="Open Sans Extrabold" panose="020B0606030504020204" pitchFamily="34" charset="0"/>
                <a:cs typeface="Arial" panose="020B0604020202020204" pitchFamily="34" charset="0"/>
              </a:rPr>
              <a:t>contact@smileandpay.com</a:t>
            </a:r>
            <a:endParaRPr kumimoji="0" lang="fr-FR" sz="2133" b="0" i="0" u="none" strike="noStrike" kern="1200" cap="none" spc="0" normalizeH="0" baseline="0" noProof="0">
              <a:ln>
                <a:noFill/>
              </a:ln>
              <a:solidFill>
                <a:srgbClr val="A5CC74"/>
              </a:solidFill>
              <a:effectLst/>
              <a:uLnTx/>
              <a:uFillTx/>
              <a:latin typeface="Arial" panose="020B0604020202020204" pitchFamily="34" charset="0"/>
              <a:ea typeface="Open Sans Extrabold" panose="020B0606030504020204" pitchFamily="34" charset="0"/>
              <a:cs typeface="Arial" panose="020B0604020202020204" pitchFamily="34" charset="0"/>
            </a:endParaRPr>
          </a:p>
        </p:txBody>
      </p:sp>
      <p:sp>
        <p:nvSpPr>
          <p:cNvPr id="35" name="Espace réservé du texte 2">
            <a:extLst>
              <a:ext uri="{FF2B5EF4-FFF2-40B4-BE49-F238E27FC236}">
                <a16:creationId xmlns:a16="http://schemas.microsoft.com/office/drawing/2014/main" id="{54E39744-C894-466C-A2D6-D3D8055AAD4E}"/>
              </a:ext>
            </a:extLst>
          </p:cNvPr>
          <p:cNvSpPr txBox="1">
            <a:spLocks/>
          </p:cNvSpPr>
          <p:nvPr/>
        </p:nvSpPr>
        <p:spPr>
          <a:xfrm>
            <a:off x="786275" y="1085970"/>
            <a:ext cx="10686369" cy="884808"/>
          </a:xfrm>
          <a:prstGeom prst="rect">
            <a:avLst/>
          </a:prstGeom>
        </p:spPr>
        <p:txBody>
          <a:bodyPr vert="horz" lIns="0" tIns="0" rIns="0" bIns="0" rtlCol="0">
            <a:normAutofit/>
          </a:bodyPr>
          <a:lstStyle>
            <a:lvl1pPr marL="0" indent="0" algn="l" defTabSz="914400" rtl="0" eaLnBrk="1" latinLnBrk="0" hangingPunct="1">
              <a:lnSpc>
                <a:spcPct val="100000"/>
              </a:lnSpc>
              <a:spcBef>
                <a:spcPts val="1500"/>
              </a:spcBef>
              <a:buFont typeface="Arial" panose="020B0604020202020204" pitchFamily="34" charset="0"/>
              <a:buNone/>
              <a:defRPr sz="2133" b="1" i="0" kern="1200" baseline="0">
                <a:solidFill>
                  <a:srgbClr val="B24388"/>
                </a:solidFill>
                <a:latin typeface="Arial" panose="020B0604020202020204" pitchFamily="34" charset="0"/>
                <a:ea typeface="+mn-ea"/>
                <a:cs typeface="+mn-cs"/>
              </a:defRPr>
            </a:lvl1pPr>
            <a:lvl2pPr marL="609585"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bg1"/>
                </a:solidFill>
                <a:latin typeface="+mn-lt"/>
                <a:ea typeface="+mn-ea"/>
                <a:cs typeface="+mn-cs"/>
              </a:defRPr>
            </a:lvl2pPr>
            <a:lvl3pPr marL="1219170" indent="0" algn="l" defTabSz="914400" rtl="0" eaLnBrk="1" latinLnBrk="0" hangingPunct="1">
              <a:lnSpc>
                <a:spcPct val="100000"/>
              </a:lnSpc>
              <a:spcBef>
                <a:spcPts val="1500"/>
              </a:spcBef>
              <a:buClr>
                <a:schemeClr val="tx2"/>
              </a:buClr>
              <a:buFont typeface="Wingdings 2" panose="05020102010507070707" pitchFamily="18" charset="2"/>
              <a:buNone/>
              <a:defRPr sz="1600" b="0" i="0" kern="1200">
                <a:solidFill>
                  <a:schemeClr val="bg1"/>
                </a:solidFill>
                <a:latin typeface="+mn-lt"/>
                <a:ea typeface="+mn-ea"/>
                <a:cs typeface="+mn-cs"/>
              </a:defRPr>
            </a:lvl3pPr>
            <a:lvl4pPr marL="1828754"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4pPr>
            <a:lvl5pPr marL="2438339"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1800" b="1" i="0" u="none" strike="noStrike" kern="1200" cap="none" spc="0" normalizeH="0" baseline="0" noProof="0">
                <a:ln>
                  <a:noFill/>
                </a:ln>
                <a:solidFill>
                  <a:srgbClr val="3E454A"/>
                </a:solidFill>
                <a:effectLst/>
                <a:uLnTx/>
                <a:uFillTx/>
                <a:latin typeface="Arial" panose="020B0604020202020204" pitchFamily="34" charset="0"/>
                <a:ea typeface="+mn-ea"/>
                <a:cs typeface="+mn-cs"/>
              </a:rPr>
              <a:t>Un support client assuré à 100% par Smile&amp;Pay, le conseiller se concentrant sur la présentation de l’offre et l’accompagnement dans le parcours de souscription</a:t>
            </a:r>
            <a:endParaRPr kumimoji="0" lang="fr-FR" sz="1800" b="1" i="0" u="none" strike="noStrike" kern="1200" cap="none" spc="0" normalizeH="0" baseline="0" noProof="0" dirty="0">
              <a:ln>
                <a:noFill/>
              </a:ln>
              <a:solidFill>
                <a:srgbClr val="3E454A"/>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955012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5127040-2499-403E-95B7-AD99524C346B}"/>
              </a:ext>
            </a:extLst>
          </p:cNvPr>
          <p:cNvSpPr/>
          <p:nvPr/>
        </p:nvSpPr>
        <p:spPr>
          <a:xfrm>
            <a:off x="235131" y="1615305"/>
            <a:ext cx="11477898" cy="4454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900">
              <a:solidFill>
                <a:schemeClr val="tx1"/>
              </a:solidFill>
            </a:endParaRPr>
          </a:p>
        </p:txBody>
      </p:sp>
      <p:sp>
        <p:nvSpPr>
          <p:cNvPr id="5" name="Rectangle 4">
            <a:extLst>
              <a:ext uri="{FF2B5EF4-FFF2-40B4-BE49-F238E27FC236}">
                <a16:creationId xmlns:a16="http://schemas.microsoft.com/office/drawing/2014/main" id="{FD3BB916-B570-46DB-B41A-EBF55053AF6D}"/>
              </a:ext>
            </a:extLst>
          </p:cNvPr>
          <p:cNvSpPr/>
          <p:nvPr/>
        </p:nvSpPr>
        <p:spPr>
          <a:xfrm>
            <a:off x="792179" y="1767841"/>
            <a:ext cx="3540335" cy="1733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050">
              <a:solidFill>
                <a:schemeClr val="tx1"/>
              </a:solidFill>
              <a:latin typeface="Calibri" panose="020F0502020204030204" pitchFamily="34" charset="0"/>
              <a:cs typeface="Calibri" panose="020F0502020204030204" pitchFamily="34" charset="0"/>
            </a:endParaRPr>
          </a:p>
          <a:p>
            <a:endParaRPr lang="fr-FR" sz="1050">
              <a:solidFill>
                <a:schemeClr val="tx1"/>
              </a:solidFill>
              <a:latin typeface="Calibri" panose="020F0502020204030204" pitchFamily="34" charset="0"/>
              <a:cs typeface="Calibri" panose="020F0502020204030204" pitchFamily="34" charset="0"/>
            </a:endParaRPr>
          </a:p>
          <a:p>
            <a:endParaRPr lang="fr-FR" sz="1050">
              <a:solidFill>
                <a:schemeClr val="tx1"/>
              </a:solidFill>
              <a:latin typeface="Calibri" panose="020F0502020204030204" pitchFamily="34" charset="0"/>
              <a:cs typeface="Calibri" panose="020F0502020204030204" pitchFamily="34" charset="0"/>
            </a:endParaRPr>
          </a:p>
          <a:p>
            <a:r>
              <a:rPr lang="fr-FR" sz="1050">
                <a:solidFill>
                  <a:schemeClr val="tx1"/>
                </a:solidFill>
                <a:latin typeface="Calibri" panose="020F0502020204030204" pitchFamily="34" charset="0"/>
                <a:cs typeface="Calibri" panose="020F0502020204030204" pitchFamily="34" charset="0"/>
              </a:rPr>
              <a:t>Pré-vente aux professionnels ayant un CA </a:t>
            </a:r>
            <a:r>
              <a:rPr lang="fr-FR" sz="1050">
                <a:solidFill>
                  <a:srgbClr val="C00000"/>
                </a:solidFill>
                <a:latin typeface="Calibri" panose="020F0502020204030204" pitchFamily="34" charset="0"/>
                <a:cs typeface="Calibri" panose="020F0502020204030204" pitchFamily="34" charset="0"/>
              </a:rPr>
              <a:t>CB inférieur à 3000€/an</a:t>
            </a:r>
            <a:r>
              <a:rPr lang="fr-FR" sz="1050" baseline="30000">
                <a:solidFill>
                  <a:srgbClr val="C00000"/>
                </a:solidFill>
                <a:latin typeface="Calibri" panose="020F0502020204030204" pitchFamily="34" charset="0"/>
                <a:cs typeface="Calibri" panose="020F0502020204030204" pitchFamily="34" charset="0"/>
              </a:rPr>
              <a:t>(1)</a:t>
            </a:r>
            <a:r>
              <a:rPr lang="fr-FR" sz="1050">
                <a:solidFill>
                  <a:schemeClr val="tx1"/>
                </a:solidFill>
                <a:latin typeface="Calibri" panose="020F0502020204030204" pitchFamily="34" charset="0"/>
                <a:cs typeface="Calibri" panose="020F0502020204030204" pitchFamily="34" charset="0"/>
              </a:rPr>
              <a:t>, tentés par les offres concurrentes telles que SumUp, iZettle, Stripe…</a:t>
            </a:r>
          </a:p>
          <a:p>
            <a:endParaRPr lang="fr-FR" sz="1050">
              <a:solidFill>
                <a:schemeClr val="tx1"/>
              </a:solidFill>
              <a:latin typeface="Calibri" panose="020F0502020204030204" pitchFamily="34" charset="0"/>
              <a:cs typeface="Calibri" panose="020F0502020204030204" pitchFamily="34" charset="0"/>
            </a:endParaRPr>
          </a:p>
          <a:p>
            <a:r>
              <a:rPr lang="fr-FR" sz="1050">
                <a:solidFill>
                  <a:srgbClr val="C00000"/>
                </a:solidFill>
                <a:latin typeface="Calibri" panose="020F0502020204030204" pitchFamily="34" charset="0"/>
                <a:cs typeface="Calibri" panose="020F0502020204030204" pitchFamily="34" charset="0"/>
              </a:rPr>
              <a:t>Cible</a:t>
            </a:r>
            <a:r>
              <a:rPr lang="fr-FR" sz="1050">
                <a:solidFill>
                  <a:schemeClr val="tx1"/>
                </a:solidFill>
                <a:latin typeface="Calibri" panose="020F0502020204030204" pitchFamily="34" charset="0"/>
                <a:cs typeface="Calibri" panose="020F0502020204030204" pitchFamily="34" charset="0"/>
              </a:rPr>
              <a:t> : Autoentrepreneur, saisonnier, besoin occasionnel, association, taxi, marché, mobilité, foodtruck, artisans, garage, profesionnel de santé…</a:t>
            </a:r>
          </a:p>
          <a:p>
            <a:pPr algn="ctr"/>
            <a:r>
              <a:rPr lang="fr-FR" sz="1050" baseline="30000">
                <a:solidFill>
                  <a:schemeClr val="tx1"/>
                </a:solidFill>
                <a:latin typeface="Calibri" panose="020F0502020204030204" pitchFamily="34" charset="0"/>
                <a:cs typeface="Calibri" panose="020F0502020204030204" pitchFamily="34" charset="0"/>
              </a:rPr>
              <a:t> </a:t>
            </a:r>
          </a:p>
        </p:txBody>
      </p:sp>
      <p:sp>
        <p:nvSpPr>
          <p:cNvPr id="9" name="Titre 2"/>
          <p:cNvSpPr txBox="1">
            <a:spLocks/>
          </p:cNvSpPr>
          <p:nvPr/>
        </p:nvSpPr>
        <p:spPr>
          <a:xfrm>
            <a:off x="1545340" y="394782"/>
            <a:ext cx="10269592"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a:latin typeface="Montserrat Black" panose="00000A00000000000000" pitchFamily="2" charset="0"/>
              </a:rPr>
              <a:t>La distribution</a:t>
            </a:r>
            <a:endParaRPr lang="fr-FR" sz="2000" spc="30" dirty="0">
              <a:latin typeface="Montserrat Black" panose="00000A00000000000000" pitchFamily="2" charset="0"/>
            </a:endParaRPr>
          </a:p>
        </p:txBody>
      </p:sp>
      <p:sp>
        <p:nvSpPr>
          <p:cNvPr id="53" name="Espace réservé du texte 2">
            <a:extLst>
              <a:ext uri="{FF2B5EF4-FFF2-40B4-BE49-F238E27FC236}">
                <a16:creationId xmlns:a16="http://schemas.microsoft.com/office/drawing/2014/main" id="{B993FF04-643F-4889-BFFC-544DA2B87A37}"/>
              </a:ext>
            </a:extLst>
          </p:cNvPr>
          <p:cNvSpPr txBox="1">
            <a:spLocks/>
          </p:cNvSpPr>
          <p:nvPr/>
        </p:nvSpPr>
        <p:spPr>
          <a:xfrm>
            <a:off x="792180" y="1181478"/>
            <a:ext cx="10272131" cy="433827"/>
          </a:xfrm>
          <a:prstGeom prst="rect">
            <a:avLst/>
          </a:prstGeom>
        </p:spPr>
        <p:txBody>
          <a:bodyPr vert="horz" lIns="0" tIns="0" rIns="0" bIns="0" rtlCol="0">
            <a:normAutofit/>
          </a:bodyPr>
          <a:lstStyle>
            <a:lvl1pPr marL="0" indent="0" algn="l" defTabSz="914400" rtl="0" eaLnBrk="1" latinLnBrk="0" hangingPunct="1">
              <a:lnSpc>
                <a:spcPct val="100000"/>
              </a:lnSpc>
              <a:spcBef>
                <a:spcPts val="1500"/>
              </a:spcBef>
              <a:buFont typeface="Arial" panose="020B0604020202020204" pitchFamily="34" charset="0"/>
              <a:buNone/>
              <a:defRPr sz="2133" b="1" i="0" kern="1200" baseline="0">
                <a:solidFill>
                  <a:srgbClr val="B24388"/>
                </a:solidFill>
                <a:latin typeface="Arial" panose="020B0604020202020204" pitchFamily="34" charset="0"/>
                <a:ea typeface="+mn-ea"/>
                <a:cs typeface="+mn-cs"/>
              </a:defRPr>
            </a:lvl1pPr>
            <a:lvl2pPr marL="609585"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bg1"/>
                </a:solidFill>
                <a:latin typeface="+mn-lt"/>
                <a:ea typeface="+mn-ea"/>
                <a:cs typeface="+mn-cs"/>
              </a:defRPr>
            </a:lvl2pPr>
            <a:lvl3pPr marL="1219170" indent="0" algn="l" defTabSz="914400" rtl="0" eaLnBrk="1" latinLnBrk="0" hangingPunct="1">
              <a:lnSpc>
                <a:spcPct val="100000"/>
              </a:lnSpc>
              <a:spcBef>
                <a:spcPts val="1500"/>
              </a:spcBef>
              <a:buClr>
                <a:schemeClr val="tx2"/>
              </a:buClr>
              <a:buFont typeface="Wingdings 2" panose="05020102010507070707" pitchFamily="18" charset="2"/>
              <a:buNone/>
              <a:defRPr sz="1600" b="0" i="0" kern="1200">
                <a:solidFill>
                  <a:schemeClr val="bg1"/>
                </a:solidFill>
                <a:latin typeface="+mn-lt"/>
                <a:ea typeface="+mn-ea"/>
                <a:cs typeface="+mn-cs"/>
              </a:defRPr>
            </a:lvl3pPr>
            <a:lvl4pPr marL="1828754"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4pPr>
            <a:lvl5pPr marL="2438339"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2133" b="1" i="0" u="none" strike="noStrike" kern="1200" cap="none" spc="0" normalizeH="0" baseline="0" noProof="0">
                <a:ln>
                  <a:noFill/>
                </a:ln>
                <a:solidFill>
                  <a:srgbClr val="3E454A"/>
                </a:solidFill>
                <a:effectLst/>
                <a:uLnTx/>
                <a:uFillTx/>
                <a:latin typeface="Arial" panose="020B0604020202020204" pitchFamily="34" charset="0"/>
                <a:ea typeface="+mn-ea"/>
                <a:cs typeface="+mn-cs"/>
              </a:rPr>
              <a:t>Le parcours de souscription en 10 minutes 100% online</a:t>
            </a:r>
            <a:endParaRPr kumimoji="0" lang="fr-FR" sz="2133" b="1" i="0" u="none" strike="noStrike" kern="1200" cap="none" spc="0" normalizeH="0" baseline="0" noProof="0" dirty="0">
              <a:ln>
                <a:noFill/>
              </a:ln>
              <a:solidFill>
                <a:srgbClr val="3E454A"/>
              </a:solidFill>
              <a:effectLst/>
              <a:uLnTx/>
              <a:uFillTx/>
              <a:latin typeface="Arial" panose="020B0604020202020204" pitchFamily="34" charset="0"/>
              <a:ea typeface="+mn-ea"/>
              <a:cs typeface="+mn-cs"/>
            </a:endParaRPr>
          </a:p>
        </p:txBody>
      </p:sp>
      <p:sp>
        <p:nvSpPr>
          <p:cNvPr id="2" name="Rectangle 1">
            <a:extLst>
              <a:ext uri="{FF2B5EF4-FFF2-40B4-BE49-F238E27FC236}">
                <a16:creationId xmlns:a16="http://schemas.microsoft.com/office/drawing/2014/main" id="{786A2FA4-C2EB-46F8-8D18-CB5FE7320523}"/>
              </a:ext>
            </a:extLst>
          </p:cNvPr>
          <p:cNvSpPr/>
          <p:nvPr/>
        </p:nvSpPr>
        <p:spPr>
          <a:xfrm>
            <a:off x="635726" y="1837505"/>
            <a:ext cx="330925" cy="29609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3" name="Rectangle 2">
            <a:extLst>
              <a:ext uri="{FF2B5EF4-FFF2-40B4-BE49-F238E27FC236}">
                <a16:creationId xmlns:a16="http://schemas.microsoft.com/office/drawing/2014/main" id="{83F344C2-D285-46B3-85CF-EC84D703838E}"/>
              </a:ext>
            </a:extLst>
          </p:cNvPr>
          <p:cNvSpPr/>
          <p:nvPr/>
        </p:nvSpPr>
        <p:spPr>
          <a:xfrm>
            <a:off x="984069" y="1837505"/>
            <a:ext cx="1724297" cy="296095"/>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a:solidFill>
                  <a:schemeClr val="tx1"/>
                </a:solidFill>
                <a:latin typeface="Calibri" panose="020F0502020204030204" pitchFamily="34" charset="0"/>
                <a:cs typeface="Calibri" panose="020F0502020204030204" pitchFamily="34" charset="0"/>
              </a:rPr>
              <a:t>Proposition</a:t>
            </a:r>
          </a:p>
        </p:txBody>
      </p:sp>
      <p:sp>
        <p:nvSpPr>
          <p:cNvPr id="35" name="Rectangle 34">
            <a:extLst>
              <a:ext uri="{FF2B5EF4-FFF2-40B4-BE49-F238E27FC236}">
                <a16:creationId xmlns:a16="http://schemas.microsoft.com/office/drawing/2014/main" id="{BD42B578-592F-40ED-90AB-10E2EFCB0EE8}"/>
              </a:ext>
            </a:extLst>
          </p:cNvPr>
          <p:cNvSpPr/>
          <p:nvPr/>
        </p:nvSpPr>
        <p:spPr>
          <a:xfrm>
            <a:off x="4846020" y="1767841"/>
            <a:ext cx="5787146" cy="18547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
                <a:srgbClr val="C00000"/>
              </a:buClr>
            </a:pPr>
            <a:endParaRPr lang="fr-FR" sz="1050">
              <a:solidFill>
                <a:schemeClr val="tx1"/>
              </a:solidFill>
              <a:latin typeface="Calibri" panose="020F0502020204030204" pitchFamily="34" charset="0"/>
              <a:cs typeface="Calibri" panose="020F0502020204030204" pitchFamily="34" charset="0"/>
            </a:endParaRPr>
          </a:p>
          <a:p>
            <a:pPr>
              <a:buClr>
                <a:srgbClr val="C00000"/>
              </a:buClr>
            </a:pPr>
            <a:endParaRPr lang="fr-FR" sz="1050">
              <a:solidFill>
                <a:schemeClr val="tx1"/>
              </a:solidFill>
              <a:latin typeface="Calibri" panose="020F0502020204030204" pitchFamily="34" charset="0"/>
              <a:cs typeface="Calibri" panose="020F0502020204030204" pitchFamily="34" charset="0"/>
            </a:endParaRPr>
          </a:p>
          <a:p>
            <a:pPr>
              <a:buClr>
                <a:srgbClr val="C00000"/>
              </a:buClr>
            </a:pPr>
            <a:endParaRPr lang="fr-FR" sz="1050">
              <a:solidFill>
                <a:schemeClr val="tx1"/>
              </a:solidFill>
              <a:latin typeface="Calibri" panose="020F0502020204030204" pitchFamily="34" charset="0"/>
              <a:cs typeface="Calibri" panose="020F0502020204030204" pitchFamily="34" charset="0"/>
            </a:endParaRPr>
          </a:p>
          <a:p>
            <a:pPr algn="ctr"/>
            <a:r>
              <a:rPr lang="fr-FR" sz="1050" baseline="30000">
                <a:solidFill>
                  <a:schemeClr val="tx1"/>
                </a:solidFill>
                <a:latin typeface="Calibri" panose="020F0502020204030204" pitchFamily="34" charset="0"/>
                <a:cs typeface="Calibri" panose="020F0502020204030204" pitchFamily="34" charset="0"/>
              </a:rPr>
              <a:t> </a:t>
            </a:r>
          </a:p>
        </p:txBody>
      </p:sp>
      <p:sp>
        <p:nvSpPr>
          <p:cNvPr id="52" name="Rectangle 51">
            <a:extLst>
              <a:ext uri="{FF2B5EF4-FFF2-40B4-BE49-F238E27FC236}">
                <a16:creationId xmlns:a16="http://schemas.microsoft.com/office/drawing/2014/main" id="{B8C3BC5C-0B19-4A7C-88D4-0E6163449433}"/>
              </a:ext>
            </a:extLst>
          </p:cNvPr>
          <p:cNvSpPr/>
          <p:nvPr/>
        </p:nvSpPr>
        <p:spPr>
          <a:xfrm>
            <a:off x="4689566" y="1837505"/>
            <a:ext cx="330925" cy="33092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2</a:t>
            </a:r>
          </a:p>
        </p:txBody>
      </p:sp>
      <p:sp>
        <p:nvSpPr>
          <p:cNvPr id="54" name="Rectangle 53">
            <a:extLst>
              <a:ext uri="{FF2B5EF4-FFF2-40B4-BE49-F238E27FC236}">
                <a16:creationId xmlns:a16="http://schemas.microsoft.com/office/drawing/2014/main" id="{83147FFE-46DE-4FB4-80A2-4FC6670A17A2}"/>
              </a:ext>
            </a:extLst>
          </p:cNvPr>
          <p:cNvSpPr/>
          <p:nvPr/>
        </p:nvSpPr>
        <p:spPr>
          <a:xfrm>
            <a:off x="5037909" y="1837505"/>
            <a:ext cx="4855028" cy="330925"/>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a:solidFill>
                  <a:schemeClr val="tx1"/>
                </a:solidFill>
                <a:latin typeface="Calibri" panose="020F0502020204030204" pitchFamily="34" charset="0"/>
                <a:cs typeface="Calibri" panose="020F0502020204030204" pitchFamily="34" charset="0"/>
              </a:rPr>
              <a:t>Souscription</a:t>
            </a:r>
          </a:p>
        </p:txBody>
      </p:sp>
      <p:sp>
        <p:nvSpPr>
          <p:cNvPr id="6" name="Rectangle 5">
            <a:extLst>
              <a:ext uri="{FF2B5EF4-FFF2-40B4-BE49-F238E27FC236}">
                <a16:creationId xmlns:a16="http://schemas.microsoft.com/office/drawing/2014/main" id="{F854FA91-03CA-4CA6-AE9B-7DF379A3D0A7}"/>
              </a:ext>
            </a:extLst>
          </p:cNvPr>
          <p:cNvSpPr/>
          <p:nvPr/>
        </p:nvSpPr>
        <p:spPr>
          <a:xfrm>
            <a:off x="4867791" y="2921726"/>
            <a:ext cx="2164081" cy="7009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Clr>
                <a:srgbClr val="C00000"/>
              </a:buClr>
              <a:buFont typeface="Wingdings" panose="05000000000000000000" pitchFamily="2" charset="2"/>
              <a:buChar char="§"/>
            </a:pPr>
            <a:r>
              <a:rPr lang="fr-FR" sz="1050" b="1">
                <a:solidFill>
                  <a:schemeClr val="tx1"/>
                </a:solidFill>
                <a:latin typeface="Calibri" panose="020F0502020204030204" pitchFamily="34" charset="0"/>
                <a:cs typeface="Calibri" panose="020F0502020204030204" pitchFamily="34" charset="0"/>
              </a:rPr>
              <a:t>Etape 2</a:t>
            </a:r>
          </a:p>
          <a:p>
            <a:pPr>
              <a:buClr>
                <a:srgbClr val="C00000"/>
              </a:buClr>
            </a:pPr>
            <a:r>
              <a:rPr lang="fr-FR" sz="1050">
                <a:solidFill>
                  <a:schemeClr val="tx1"/>
                </a:solidFill>
                <a:latin typeface="Calibri" panose="020F0502020204030204" pitchFamily="34" charset="0"/>
                <a:cs typeface="Calibri" panose="020F0502020204030204" pitchFamily="34" charset="0"/>
              </a:rPr>
              <a:t>Souscription rapide en ligne par le client, avec application automatique du bon plan tarifaire </a:t>
            </a:r>
            <a:r>
              <a:rPr lang="fr-FR" sz="1050" baseline="30000">
                <a:solidFill>
                  <a:schemeClr val="tx1"/>
                </a:solidFill>
                <a:latin typeface="Calibri" panose="020F0502020204030204" pitchFamily="34" charset="0"/>
                <a:cs typeface="Calibri" panose="020F0502020204030204" pitchFamily="34" charset="0"/>
              </a:rPr>
              <a:t>(2)</a:t>
            </a:r>
            <a:r>
              <a:rPr lang="fr-FR" sz="1050">
                <a:solidFill>
                  <a:schemeClr val="tx1"/>
                </a:solidFill>
                <a:latin typeface="Calibri" panose="020F0502020204030204" pitchFamily="34" charset="0"/>
                <a:cs typeface="Calibri" panose="020F0502020204030204" pitchFamily="34" charset="0"/>
              </a:rPr>
              <a:t>.</a:t>
            </a:r>
          </a:p>
        </p:txBody>
      </p:sp>
      <p:sp>
        <p:nvSpPr>
          <p:cNvPr id="55" name="Rectangle 54">
            <a:extLst>
              <a:ext uri="{FF2B5EF4-FFF2-40B4-BE49-F238E27FC236}">
                <a16:creationId xmlns:a16="http://schemas.microsoft.com/office/drawing/2014/main" id="{8CA468BE-EF4B-4D7A-A763-0DB033AD0571}"/>
              </a:ext>
            </a:extLst>
          </p:cNvPr>
          <p:cNvSpPr/>
          <p:nvPr/>
        </p:nvSpPr>
        <p:spPr>
          <a:xfrm>
            <a:off x="4846020" y="2223055"/>
            <a:ext cx="3317966" cy="7204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buClr>
                <a:srgbClr val="C00000"/>
              </a:buClr>
              <a:buFont typeface="Wingdings" panose="05000000000000000000" pitchFamily="2" charset="2"/>
              <a:buChar char="§"/>
            </a:pPr>
            <a:r>
              <a:rPr lang="fr-FR" sz="1050" b="1">
                <a:solidFill>
                  <a:schemeClr val="tx1"/>
                </a:solidFill>
                <a:latin typeface="Calibri" panose="020F0502020204030204" pitchFamily="34" charset="0"/>
                <a:cs typeface="Calibri" panose="020F0502020204030204" pitchFamily="34" charset="0"/>
              </a:rPr>
              <a:t>Etape 1</a:t>
            </a:r>
          </a:p>
          <a:p>
            <a:pPr>
              <a:buClr>
                <a:srgbClr val="C00000"/>
              </a:buClr>
            </a:pPr>
            <a:r>
              <a:rPr lang="fr-FR" sz="1050">
                <a:solidFill>
                  <a:schemeClr val="tx1"/>
                </a:solidFill>
                <a:latin typeface="Calibri" panose="020F0502020204030204" pitchFamily="34" charset="0"/>
                <a:cs typeface="Calibri" panose="020F0502020204030204" pitchFamily="34" charset="0"/>
              </a:rPr>
              <a:t>Après accord du client, envoi par le conseiller de l’e-mail de communication de l’URL de souscription après avoir informé le client (voir page 12).</a:t>
            </a:r>
          </a:p>
        </p:txBody>
      </p:sp>
      <p:sp>
        <p:nvSpPr>
          <p:cNvPr id="56" name="Rectangle 55">
            <a:extLst>
              <a:ext uri="{FF2B5EF4-FFF2-40B4-BE49-F238E27FC236}">
                <a16:creationId xmlns:a16="http://schemas.microsoft.com/office/drawing/2014/main" id="{78DEE7AD-8CC0-4C64-AB4B-1AB0E6BF0FD6}"/>
              </a:ext>
            </a:extLst>
          </p:cNvPr>
          <p:cNvSpPr/>
          <p:nvPr/>
        </p:nvSpPr>
        <p:spPr>
          <a:xfrm>
            <a:off x="7088473" y="2891243"/>
            <a:ext cx="3457603" cy="6225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Clr>
                <a:srgbClr val="C00000"/>
              </a:buClr>
              <a:buFont typeface="Wingdings" panose="05000000000000000000" pitchFamily="2" charset="2"/>
              <a:buChar char="§"/>
            </a:pPr>
            <a:r>
              <a:rPr lang="fr-FR" sz="1050" b="1">
                <a:solidFill>
                  <a:schemeClr val="tx1"/>
                </a:solidFill>
                <a:latin typeface="Calibri" panose="020F0502020204030204" pitchFamily="34" charset="0"/>
                <a:cs typeface="Calibri" panose="020F0502020204030204" pitchFamily="34" charset="0"/>
              </a:rPr>
              <a:t>Etape 3</a:t>
            </a:r>
          </a:p>
          <a:p>
            <a:pPr>
              <a:buClr>
                <a:srgbClr val="C00000"/>
              </a:buClr>
            </a:pPr>
            <a:r>
              <a:rPr lang="fr-FR" sz="1050">
                <a:solidFill>
                  <a:schemeClr val="tx1"/>
                </a:solidFill>
                <a:latin typeface="Calibri" panose="020F0502020204030204" pitchFamily="34" charset="0"/>
                <a:cs typeface="Calibri" panose="020F0502020204030204" pitchFamily="34" charset="0"/>
              </a:rPr>
              <a:t>Signature par le client du contrat en ligne avec validation par code SMS.</a:t>
            </a:r>
          </a:p>
        </p:txBody>
      </p:sp>
      <p:sp>
        <p:nvSpPr>
          <p:cNvPr id="57" name="Rectangle 56">
            <a:extLst>
              <a:ext uri="{FF2B5EF4-FFF2-40B4-BE49-F238E27FC236}">
                <a16:creationId xmlns:a16="http://schemas.microsoft.com/office/drawing/2014/main" id="{EF6BDCA3-3C50-43BE-976A-78CD680355B8}"/>
              </a:ext>
            </a:extLst>
          </p:cNvPr>
          <p:cNvSpPr/>
          <p:nvPr/>
        </p:nvSpPr>
        <p:spPr>
          <a:xfrm>
            <a:off x="7208069" y="4332513"/>
            <a:ext cx="3425097" cy="11698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050">
              <a:solidFill>
                <a:schemeClr val="tx1"/>
              </a:solidFill>
              <a:latin typeface="Calibri" panose="020F0502020204030204" pitchFamily="34" charset="0"/>
              <a:cs typeface="Calibri" panose="020F0502020204030204" pitchFamily="34" charset="0"/>
            </a:endParaRPr>
          </a:p>
          <a:p>
            <a:endParaRPr lang="fr-FR" sz="1050">
              <a:solidFill>
                <a:schemeClr val="tx1"/>
              </a:solidFill>
              <a:latin typeface="Calibri" panose="020F0502020204030204" pitchFamily="34" charset="0"/>
              <a:cs typeface="Calibri" panose="020F0502020204030204" pitchFamily="34" charset="0"/>
            </a:endParaRPr>
          </a:p>
          <a:p>
            <a:r>
              <a:rPr lang="fr-FR" sz="1050">
                <a:solidFill>
                  <a:schemeClr val="tx1"/>
                </a:solidFill>
                <a:latin typeface="Calibri" panose="020F0502020204030204" pitchFamily="34" charset="0"/>
                <a:cs typeface="Calibri" panose="020F0502020204030204" pitchFamily="34" charset="0"/>
              </a:rPr>
              <a:t>Une fois le KYC </a:t>
            </a:r>
            <a:r>
              <a:rPr lang="fr-FR" sz="1050" baseline="30000">
                <a:solidFill>
                  <a:schemeClr val="tx1"/>
                </a:solidFill>
                <a:latin typeface="Calibri" panose="020F0502020204030204" pitchFamily="34" charset="0"/>
                <a:cs typeface="Calibri" panose="020F0502020204030204" pitchFamily="34" charset="0"/>
              </a:rPr>
              <a:t>(3) </a:t>
            </a:r>
            <a:r>
              <a:rPr lang="fr-FR" sz="1050">
                <a:solidFill>
                  <a:schemeClr val="tx1"/>
                </a:solidFill>
                <a:latin typeface="Calibri" panose="020F0502020204030204" pitchFamily="34" charset="0"/>
                <a:cs typeface="Calibri" panose="020F0502020204030204" pitchFamily="34" charset="0"/>
              </a:rPr>
              <a:t>complet et validé par Smile&amp;Pay, livraison du terminal de paiement sous 48h, frais de port à la charge du client (9€) (24h si formule express : +4€ soit 13€).</a:t>
            </a:r>
          </a:p>
          <a:p>
            <a:pPr algn="ctr"/>
            <a:r>
              <a:rPr lang="fr-FR" sz="1050" baseline="30000">
                <a:solidFill>
                  <a:schemeClr val="tx1"/>
                </a:solidFill>
                <a:latin typeface="Calibri" panose="020F0502020204030204" pitchFamily="34" charset="0"/>
                <a:cs typeface="Calibri" panose="020F0502020204030204" pitchFamily="34" charset="0"/>
              </a:rPr>
              <a:t> </a:t>
            </a:r>
          </a:p>
        </p:txBody>
      </p:sp>
      <p:sp>
        <p:nvSpPr>
          <p:cNvPr id="58" name="Rectangle 57">
            <a:extLst>
              <a:ext uri="{FF2B5EF4-FFF2-40B4-BE49-F238E27FC236}">
                <a16:creationId xmlns:a16="http://schemas.microsoft.com/office/drawing/2014/main" id="{D4D7FE26-75F8-4614-8D38-A1ECA767C268}"/>
              </a:ext>
            </a:extLst>
          </p:cNvPr>
          <p:cNvSpPr/>
          <p:nvPr/>
        </p:nvSpPr>
        <p:spPr>
          <a:xfrm>
            <a:off x="7051616" y="4402177"/>
            <a:ext cx="330925" cy="29609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3</a:t>
            </a:r>
          </a:p>
        </p:txBody>
      </p:sp>
      <p:sp>
        <p:nvSpPr>
          <p:cNvPr id="59" name="Rectangle 58">
            <a:extLst>
              <a:ext uri="{FF2B5EF4-FFF2-40B4-BE49-F238E27FC236}">
                <a16:creationId xmlns:a16="http://schemas.microsoft.com/office/drawing/2014/main" id="{1424483B-BCF9-40A2-8C28-8A87DB81CFF2}"/>
              </a:ext>
            </a:extLst>
          </p:cNvPr>
          <p:cNvSpPr/>
          <p:nvPr/>
        </p:nvSpPr>
        <p:spPr>
          <a:xfrm>
            <a:off x="7399959" y="4402177"/>
            <a:ext cx="2492978" cy="296095"/>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a:solidFill>
                  <a:schemeClr val="tx1"/>
                </a:solidFill>
                <a:latin typeface="Calibri" panose="020F0502020204030204" pitchFamily="34" charset="0"/>
                <a:cs typeface="Calibri" panose="020F0502020204030204" pitchFamily="34" charset="0"/>
              </a:rPr>
              <a:t>Livraison sous 24h à 48h</a:t>
            </a:r>
          </a:p>
        </p:txBody>
      </p:sp>
      <p:sp>
        <p:nvSpPr>
          <p:cNvPr id="60" name="Rectangle 59">
            <a:extLst>
              <a:ext uri="{FF2B5EF4-FFF2-40B4-BE49-F238E27FC236}">
                <a16:creationId xmlns:a16="http://schemas.microsoft.com/office/drawing/2014/main" id="{2A8D4727-FBE2-4539-BC2F-1BF6DD553E02}"/>
              </a:ext>
            </a:extLst>
          </p:cNvPr>
          <p:cNvSpPr/>
          <p:nvPr/>
        </p:nvSpPr>
        <p:spPr>
          <a:xfrm>
            <a:off x="792179" y="3775293"/>
            <a:ext cx="4711638" cy="172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Clr>
                <a:srgbClr val="C00000"/>
              </a:buClr>
              <a:buFont typeface="Wingdings" panose="05000000000000000000" pitchFamily="2" charset="2"/>
              <a:buChar char="§"/>
            </a:pPr>
            <a:endParaRPr lang="fr-FR" sz="1050">
              <a:solidFill>
                <a:schemeClr val="tx1"/>
              </a:solidFill>
              <a:latin typeface="Calibri" panose="020F0502020204030204" pitchFamily="34" charset="0"/>
              <a:cs typeface="Calibri" panose="020F0502020204030204" pitchFamily="34" charset="0"/>
            </a:endParaRPr>
          </a:p>
          <a:p>
            <a:pPr marL="171450" indent="-171450">
              <a:buClr>
                <a:srgbClr val="C00000"/>
              </a:buClr>
              <a:buFont typeface="Wingdings" panose="05000000000000000000" pitchFamily="2" charset="2"/>
              <a:buChar char="§"/>
            </a:pPr>
            <a:endParaRPr lang="fr-FR" sz="1050">
              <a:solidFill>
                <a:schemeClr val="tx1"/>
              </a:solidFill>
              <a:latin typeface="Calibri" panose="020F0502020204030204" pitchFamily="34" charset="0"/>
              <a:cs typeface="Calibri" panose="020F0502020204030204" pitchFamily="34" charset="0"/>
            </a:endParaRPr>
          </a:p>
          <a:p>
            <a:pPr marL="171450" indent="-171450">
              <a:buClr>
                <a:srgbClr val="C00000"/>
              </a:buClr>
              <a:buFont typeface="Wingdings" panose="05000000000000000000" pitchFamily="2" charset="2"/>
              <a:buChar char="§"/>
            </a:pPr>
            <a:r>
              <a:rPr lang="fr-FR" sz="1050">
                <a:solidFill>
                  <a:schemeClr val="tx1"/>
                </a:solidFill>
                <a:latin typeface="Calibri" panose="020F0502020204030204" pitchFamily="34" charset="0"/>
                <a:cs typeface="Calibri" panose="020F0502020204030204" pitchFamily="34" charset="0"/>
              </a:rPr>
              <a:t>Installation par le client de l’application Smile&amp;Pay sur le smartphone </a:t>
            </a:r>
            <a:r>
              <a:rPr lang="fr-FR" sz="1050" baseline="30000">
                <a:solidFill>
                  <a:schemeClr val="tx1"/>
                </a:solidFill>
                <a:latin typeface="Calibri" panose="020F0502020204030204" pitchFamily="34" charset="0"/>
                <a:cs typeface="Calibri" panose="020F0502020204030204" pitchFamily="34" charset="0"/>
              </a:rPr>
              <a:t>(4)</a:t>
            </a:r>
            <a:r>
              <a:rPr lang="fr-FR" sz="1050">
                <a:solidFill>
                  <a:schemeClr val="tx1"/>
                </a:solidFill>
                <a:latin typeface="Calibri" panose="020F0502020204030204" pitchFamily="34" charset="0"/>
                <a:cs typeface="Calibri" panose="020F0502020204030204" pitchFamily="34" charset="0"/>
              </a:rPr>
              <a:t> puis synchronisation du terminalavec le smartphone.</a:t>
            </a:r>
          </a:p>
          <a:p>
            <a:pPr marL="171450" indent="-171450">
              <a:buClr>
                <a:srgbClr val="C00000"/>
              </a:buClr>
              <a:buFont typeface="Wingdings" panose="05000000000000000000" pitchFamily="2" charset="2"/>
              <a:buChar char="§"/>
            </a:pPr>
            <a:r>
              <a:rPr lang="fr-FR" sz="1050">
                <a:solidFill>
                  <a:schemeClr val="tx1"/>
                </a:solidFill>
                <a:latin typeface="Calibri" panose="020F0502020204030204" pitchFamily="34" charset="0"/>
                <a:cs typeface="Calibri" panose="020F0502020204030204" pitchFamily="34" charset="0"/>
              </a:rPr>
              <a:t>Activation rapide par le client grâce à la notice de mise en route. Le client peut recevoir les virements vers son compte bancaire dans les 48h après encaissements. Le commerçant doit paramétrer ce choix dans son back office Smile&amp;Pay.</a:t>
            </a:r>
            <a:endParaRPr lang="fr-FR" sz="1050" baseline="30000">
              <a:solidFill>
                <a:schemeClr val="tx1"/>
              </a:solidFill>
              <a:latin typeface="Calibri" panose="020F0502020204030204" pitchFamily="34" charset="0"/>
              <a:cs typeface="Calibri" panose="020F0502020204030204" pitchFamily="34" charset="0"/>
            </a:endParaRPr>
          </a:p>
        </p:txBody>
      </p:sp>
      <p:sp>
        <p:nvSpPr>
          <p:cNvPr id="61" name="Rectangle 60">
            <a:extLst>
              <a:ext uri="{FF2B5EF4-FFF2-40B4-BE49-F238E27FC236}">
                <a16:creationId xmlns:a16="http://schemas.microsoft.com/office/drawing/2014/main" id="{EB819AC1-E308-47F4-B0D4-198C524172C6}"/>
              </a:ext>
            </a:extLst>
          </p:cNvPr>
          <p:cNvSpPr/>
          <p:nvPr/>
        </p:nvSpPr>
        <p:spPr>
          <a:xfrm>
            <a:off x="635726" y="3844957"/>
            <a:ext cx="330925" cy="29609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4</a:t>
            </a:r>
          </a:p>
        </p:txBody>
      </p:sp>
      <p:sp>
        <p:nvSpPr>
          <p:cNvPr id="62" name="Rectangle 61">
            <a:extLst>
              <a:ext uri="{FF2B5EF4-FFF2-40B4-BE49-F238E27FC236}">
                <a16:creationId xmlns:a16="http://schemas.microsoft.com/office/drawing/2014/main" id="{F4EAB467-1827-4078-872B-928FB9CE0CD6}"/>
              </a:ext>
            </a:extLst>
          </p:cNvPr>
          <p:cNvSpPr/>
          <p:nvPr/>
        </p:nvSpPr>
        <p:spPr>
          <a:xfrm>
            <a:off x="984069" y="3844957"/>
            <a:ext cx="2560320" cy="296095"/>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a:solidFill>
                  <a:schemeClr val="tx1"/>
                </a:solidFill>
                <a:latin typeface="Calibri" panose="020F0502020204030204" pitchFamily="34" charset="0"/>
                <a:cs typeface="Calibri" panose="020F0502020204030204" pitchFamily="34" charset="0"/>
              </a:rPr>
              <a:t>Activation et c’est prêt ! </a:t>
            </a:r>
          </a:p>
        </p:txBody>
      </p:sp>
      <p:sp>
        <p:nvSpPr>
          <p:cNvPr id="10" name="Bulle narrative : rectangle 9">
            <a:extLst>
              <a:ext uri="{FF2B5EF4-FFF2-40B4-BE49-F238E27FC236}">
                <a16:creationId xmlns:a16="http://schemas.microsoft.com/office/drawing/2014/main" id="{9C491676-1B6F-4CE2-876C-A3765C47EDAE}"/>
              </a:ext>
            </a:extLst>
          </p:cNvPr>
          <p:cNvSpPr/>
          <p:nvPr/>
        </p:nvSpPr>
        <p:spPr>
          <a:xfrm>
            <a:off x="8163986" y="3344086"/>
            <a:ext cx="2312425" cy="875081"/>
          </a:xfrm>
          <a:prstGeom prst="wedgeRectCallout">
            <a:avLst>
              <a:gd name="adj1" fmla="val -22738"/>
              <a:gd name="adj2" fmla="val 6676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i="1"/>
              <a:t>Prévenez votre client lors de votre entretien, que vous allez lui adresser un seul email avec un url de connexion externe Caisse d’Epargne, et de ne pas faire confiance à un autre email non sollicité sur le même sujet.</a:t>
            </a:r>
          </a:p>
        </p:txBody>
      </p:sp>
      <p:sp>
        <p:nvSpPr>
          <p:cNvPr id="12" name="Rectangle 11">
            <a:extLst>
              <a:ext uri="{FF2B5EF4-FFF2-40B4-BE49-F238E27FC236}">
                <a16:creationId xmlns:a16="http://schemas.microsoft.com/office/drawing/2014/main" id="{6B39956B-8267-4209-824F-125485187F62}"/>
              </a:ext>
            </a:extLst>
          </p:cNvPr>
          <p:cNvSpPr/>
          <p:nvPr/>
        </p:nvSpPr>
        <p:spPr>
          <a:xfrm>
            <a:off x="254425" y="5577969"/>
            <a:ext cx="11014466" cy="5441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900">
                <a:solidFill>
                  <a:srgbClr val="C00000"/>
                </a:solidFill>
              </a:rPr>
              <a:t>(1) Au-delà, préconiser un terminal de paiement classique. </a:t>
            </a:r>
            <a:r>
              <a:rPr lang="fr-FR" sz="900">
                <a:solidFill>
                  <a:schemeClr val="tx1"/>
                </a:solidFill>
              </a:rPr>
              <a:t>(2) Les offres privilèges Caisse d’Epargne (Sans durée de validité) sont réservées aux clients ayant un RIB Caisse d’Epargne dès la souscription et conservé pendant la durée de détention du</a:t>
            </a:r>
          </a:p>
          <a:p>
            <a:r>
              <a:rPr lang="fr-FR" sz="900">
                <a:solidFill>
                  <a:schemeClr val="tx1"/>
                </a:solidFill>
              </a:rPr>
              <a:t>contrat. (3) KYC correspond à la Connaissance Client. Les documents seront transmis directement en ligne par le commerçant à Smile&amp;Pay. (4) La solution Smile&amp;Pay fonctionne avec les téléphones et les tablettes qui utilisent les systèmes d’exploitationiOS (minimum l’iPhone 4S ou l’iPad 3 et les modèles ultérieurs) et Android (minimum Android 6 et les systèmes d’exploitation ultérieurs).</a:t>
            </a:r>
          </a:p>
        </p:txBody>
      </p:sp>
      <p:pic>
        <p:nvPicPr>
          <p:cNvPr id="21" name="Image 20">
            <a:extLst>
              <a:ext uri="{FF2B5EF4-FFF2-40B4-BE49-F238E27FC236}">
                <a16:creationId xmlns:a16="http://schemas.microsoft.com/office/drawing/2014/main" id="{90686F46-8DF0-49EB-8A64-26C7910A5F00}"/>
              </a:ext>
            </a:extLst>
          </p:cNvPr>
          <p:cNvPicPr>
            <a:picLocks noChangeAspect="1"/>
          </p:cNvPicPr>
          <p:nvPr/>
        </p:nvPicPr>
        <p:blipFill rotWithShape="1">
          <a:blip r:embed="rId3"/>
          <a:srcRect l="73560" t="27073" r="20286" b="55771"/>
          <a:stretch/>
        </p:blipFill>
        <p:spPr>
          <a:xfrm rot="637861">
            <a:off x="8891068" y="1451664"/>
            <a:ext cx="1040639" cy="1570307"/>
          </a:xfrm>
          <a:prstGeom prst="rect">
            <a:avLst/>
          </a:prstGeom>
        </p:spPr>
      </p:pic>
      <p:pic>
        <p:nvPicPr>
          <p:cNvPr id="63" name="Picture 1">
            <a:extLst>
              <a:ext uri="{FF2B5EF4-FFF2-40B4-BE49-F238E27FC236}">
                <a16:creationId xmlns:a16="http://schemas.microsoft.com/office/drawing/2014/main" id="{0B72C685-F79D-4FE9-85F3-71C756D9962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1278" t="76455" r="5389" b="17373"/>
          <a:stretch/>
        </p:blipFill>
        <p:spPr bwMode="auto">
          <a:xfrm>
            <a:off x="10328366" y="5107573"/>
            <a:ext cx="304800" cy="39914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2560011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11CCD69-CD93-4AFD-90FC-336B118C0614}"/>
              </a:ext>
            </a:extLst>
          </p:cNvPr>
          <p:cNvPicPr>
            <a:picLocks noChangeAspect="1"/>
          </p:cNvPicPr>
          <p:nvPr/>
        </p:nvPicPr>
        <p:blipFill>
          <a:blip r:embed="rId4"/>
          <a:stretch>
            <a:fillRect/>
          </a:stretch>
        </p:blipFill>
        <p:spPr>
          <a:xfrm>
            <a:off x="0" y="1887743"/>
            <a:ext cx="12192000" cy="3848759"/>
          </a:xfrm>
          <a:prstGeom prst="rect">
            <a:avLst/>
          </a:prstGeom>
        </p:spPr>
      </p:pic>
      <p:sp>
        <p:nvSpPr>
          <p:cNvPr id="9" name="Titre 2"/>
          <p:cNvSpPr txBox="1">
            <a:spLocks/>
          </p:cNvSpPr>
          <p:nvPr/>
        </p:nvSpPr>
        <p:spPr>
          <a:xfrm>
            <a:off x="1545340" y="394782"/>
            <a:ext cx="10269592"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a:latin typeface="Montserrat Black" panose="00000A00000000000000" pitchFamily="2" charset="0"/>
              </a:rPr>
              <a:t>La distribution</a:t>
            </a:r>
            <a:endParaRPr lang="fr-FR" sz="2000" spc="30" dirty="0">
              <a:latin typeface="Montserrat Black" panose="00000A00000000000000" pitchFamily="2" charset="0"/>
            </a:endParaRPr>
          </a:p>
        </p:txBody>
      </p:sp>
      <p:sp>
        <p:nvSpPr>
          <p:cNvPr id="17" name="ZoneTexte 16">
            <a:extLst>
              <a:ext uri="{FF2B5EF4-FFF2-40B4-BE49-F238E27FC236}">
                <a16:creationId xmlns:a16="http://schemas.microsoft.com/office/drawing/2014/main" id="{8E771EBB-7668-4D73-B4F8-D0F724A0A23C}"/>
              </a:ext>
            </a:extLst>
          </p:cNvPr>
          <p:cNvSpPr txBox="1"/>
          <p:nvPr/>
        </p:nvSpPr>
        <p:spPr>
          <a:xfrm>
            <a:off x="632216" y="1255851"/>
            <a:ext cx="5861989" cy="420115"/>
          </a:xfrm>
          <a:prstGeom prst="rect">
            <a:avLst/>
          </a:prstGeom>
          <a:noFill/>
          <a:ln>
            <a:noFill/>
            <a:prstDash val="dash"/>
          </a:ln>
        </p:spPr>
        <p:txBody>
          <a:bodyPr wrap="none" rtlCol="0">
            <a:spAutoFit/>
          </a:bodyPr>
          <a:lstStyle/>
          <a:p>
            <a:r>
              <a:rPr lang="fr-FR" sz="2130" b="1">
                <a:solidFill>
                  <a:schemeClr val="tx1">
                    <a:lumMod val="75000"/>
                    <a:lumOff val="25000"/>
                  </a:schemeClr>
                </a:solidFill>
                <a:latin typeface="Arial" panose="020B0604020202020204" pitchFamily="34" charset="0"/>
                <a:cs typeface="Arial" panose="020B0604020202020204" pitchFamily="34" charset="0"/>
              </a:rPr>
              <a:t>E mail de communication de l’Url Au client :</a:t>
            </a:r>
          </a:p>
        </p:txBody>
      </p:sp>
      <p:pic>
        <p:nvPicPr>
          <p:cNvPr id="7" name="Image 6" descr="Une image contenant texte&#10;&#10;Description générée automatiquement">
            <a:extLst>
              <a:ext uri="{FF2B5EF4-FFF2-40B4-BE49-F238E27FC236}">
                <a16:creationId xmlns:a16="http://schemas.microsoft.com/office/drawing/2014/main" id="{755D9EC3-19AC-47BC-B83B-485257E2D091}"/>
              </a:ext>
            </a:extLst>
          </p:cNvPr>
          <p:cNvPicPr>
            <a:picLocks noChangeAspect="1"/>
          </p:cNvPicPr>
          <p:nvPr/>
        </p:nvPicPr>
        <p:blipFill>
          <a:blip r:embed="rId5"/>
          <a:stretch>
            <a:fillRect/>
          </a:stretch>
        </p:blipFill>
        <p:spPr>
          <a:xfrm rot="20022321">
            <a:off x="10742433" y="3963917"/>
            <a:ext cx="533412" cy="738339"/>
          </a:xfrm>
          <a:prstGeom prst="rect">
            <a:avLst/>
          </a:prstGeom>
        </p:spPr>
      </p:pic>
      <p:graphicFrame>
        <p:nvGraphicFramePr>
          <p:cNvPr id="4" name="Objet 3">
            <a:extLst>
              <a:ext uri="{FF2B5EF4-FFF2-40B4-BE49-F238E27FC236}">
                <a16:creationId xmlns:a16="http://schemas.microsoft.com/office/drawing/2014/main" id="{EB42FF2D-0B2B-47FB-B825-971C359557BD}"/>
              </a:ext>
            </a:extLst>
          </p:cNvPr>
          <p:cNvGraphicFramePr>
            <a:graphicFrameLocks noChangeAspect="1"/>
          </p:cNvGraphicFramePr>
          <p:nvPr>
            <p:extLst>
              <p:ext uri="{D42A27DB-BD31-4B8C-83A1-F6EECF244321}">
                <p14:modId xmlns:p14="http://schemas.microsoft.com/office/powerpoint/2010/main" val="973050076"/>
              </p:ext>
            </p:extLst>
          </p:nvPr>
        </p:nvGraphicFramePr>
        <p:xfrm>
          <a:off x="8955088" y="3738563"/>
          <a:ext cx="2816225" cy="533400"/>
        </p:xfrm>
        <a:graphic>
          <a:graphicData uri="http://schemas.openxmlformats.org/presentationml/2006/ole">
            <mc:AlternateContent xmlns:mc="http://schemas.openxmlformats.org/markup-compatibility/2006">
              <mc:Choice xmlns:v="urn:schemas-microsoft-com:vml" Requires="v">
                <p:oleObj spid="_x0000_s1027" name="Objet d’environnement du Gestionnaire de liaisons" showAsIcon="1" r:id="rId6" imgW="2816280" imgH="532800" progId="Package">
                  <p:embed/>
                </p:oleObj>
              </mc:Choice>
              <mc:Fallback>
                <p:oleObj name="Objet d’environnement du Gestionnaire de liaisons" showAsIcon="1" r:id="rId6" imgW="2816280" imgH="532800" progId="Package">
                  <p:embed/>
                  <p:pic>
                    <p:nvPicPr>
                      <p:cNvPr id="4" name="Objet 3">
                        <a:extLst>
                          <a:ext uri="{FF2B5EF4-FFF2-40B4-BE49-F238E27FC236}">
                            <a16:creationId xmlns:a16="http://schemas.microsoft.com/office/drawing/2014/main" id="{EB42FF2D-0B2B-47FB-B825-971C359557BD}"/>
                          </a:ext>
                        </a:extLst>
                      </p:cNvPr>
                      <p:cNvPicPr/>
                      <p:nvPr/>
                    </p:nvPicPr>
                    <p:blipFill>
                      <a:blip r:embed="rId7"/>
                      <a:stretch>
                        <a:fillRect/>
                      </a:stretch>
                    </p:blipFill>
                    <p:spPr>
                      <a:xfrm>
                        <a:off x="8955088" y="3738563"/>
                        <a:ext cx="2816225" cy="533400"/>
                      </a:xfrm>
                      <a:prstGeom prst="rect">
                        <a:avLst/>
                      </a:prstGeom>
                      <a:ln>
                        <a:solidFill>
                          <a:srgbClr val="C00000"/>
                        </a:solidFill>
                      </a:ln>
                    </p:spPr>
                  </p:pic>
                </p:oleObj>
              </mc:Fallback>
            </mc:AlternateContent>
          </a:graphicData>
        </a:graphic>
      </p:graphicFrame>
    </p:spTree>
    <p:extLst>
      <p:ext uri="{BB962C8B-B14F-4D97-AF65-F5344CB8AC3E}">
        <p14:creationId xmlns:p14="http://schemas.microsoft.com/office/powerpoint/2010/main" val="3949315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1545340" y="394782"/>
            <a:ext cx="10269592"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a:latin typeface="Montserrat Black" panose="00000A00000000000000" pitchFamily="2" charset="0"/>
              </a:rPr>
              <a:t>La distribution</a:t>
            </a:r>
            <a:endParaRPr lang="fr-FR" sz="2000" spc="30" dirty="0">
              <a:latin typeface="Montserrat Black" panose="00000A00000000000000" pitchFamily="2" charset="0"/>
            </a:endParaRPr>
          </a:p>
        </p:txBody>
      </p:sp>
      <p:pic>
        <p:nvPicPr>
          <p:cNvPr id="54" name="Image 53" descr="Une image contenant texte, capture d’écran, moniteur&#10;&#10;Description générée automatiquement">
            <a:extLst>
              <a:ext uri="{FF2B5EF4-FFF2-40B4-BE49-F238E27FC236}">
                <a16:creationId xmlns:a16="http://schemas.microsoft.com/office/drawing/2014/main" id="{3DE1EAC3-B4EE-4E2A-A572-D7870CC06675}"/>
              </a:ext>
            </a:extLst>
          </p:cNvPr>
          <p:cNvPicPr>
            <a:picLocks noChangeAspect="1"/>
          </p:cNvPicPr>
          <p:nvPr/>
        </p:nvPicPr>
        <p:blipFill>
          <a:blip r:embed="rId3"/>
          <a:stretch>
            <a:fillRect/>
          </a:stretch>
        </p:blipFill>
        <p:spPr>
          <a:xfrm>
            <a:off x="1646866" y="1837572"/>
            <a:ext cx="3453801" cy="2136653"/>
          </a:xfrm>
          <a:prstGeom prst="rect">
            <a:avLst/>
          </a:prstGeom>
        </p:spPr>
      </p:pic>
      <p:sp>
        <p:nvSpPr>
          <p:cNvPr id="55" name="3">
            <a:extLst>
              <a:ext uri="{FF2B5EF4-FFF2-40B4-BE49-F238E27FC236}">
                <a16:creationId xmlns:a16="http://schemas.microsoft.com/office/drawing/2014/main" id="{2239FDB4-7D68-49AF-8770-A2A907418FA7}"/>
              </a:ext>
            </a:extLst>
          </p:cNvPr>
          <p:cNvSpPr txBox="1"/>
          <p:nvPr/>
        </p:nvSpPr>
        <p:spPr>
          <a:xfrm>
            <a:off x="855284" y="3927377"/>
            <a:ext cx="1129296" cy="2349233"/>
          </a:xfrm>
          <a:prstGeom prst="rect">
            <a:avLst/>
          </a:prstGeom>
          <a:ln w="12700">
            <a:miter lim="400000"/>
          </a:ln>
          <a:extLst>
            <a:ext uri="{C572A759-6A51-4108-AA02-DFA0A04FC94B}">
              <ma14:wrappingTextBoxFlag xmlns:ma14="http://schemas.microsoft.com/office/mac/drawingml/2011/main" xmlns="" val="1"/>
            </a:ext>
          </a:extLst>
        </p:spPr>
        <p:txBody>
          <a:bodyPr wrap="square" lIns="60959" rIns="60959" anchor="ctr">
            <a:spAutoFit/>
          </a:bodyPr>
          <a:lstStyle>
            <a:lvl1pPr algn="ctr">
              <a:defRPr sz="11000" b="1">
                <a:solidFill>
                  <a:srgbClr val="162761"/>
                </a:solidFill>
                <a:latin typeface="Open Sans"/>
                <a:ea typeface="Open Sans"/>
                <a:cs typeface="Open Sans"/>
                <a:sym typeface="Open Sans"/>
              </a:defRPr>
            </a:lvl1pPr>
          </a:lstStyle>
          <a:p>
            <a:r>
              <a:rPr sz="14666" b="0">
                <a:latin typeface="Open Sans Light" panose="020B0306030504020204" pitchFamily="34" charset="0"/>
                <a:ea typeface="Open Sans Light" panose="020B0306030504020204" pitchFamily="34" charset="0"/>
                <a:cs typeface="Open Sans Light" panose="020B0306030504020204" pitchFamily="34" charset="0"/>
              </a:rPr>
              <a:t>3</a:t>
            </a:r>
          </a:p>
        </p:txBody>
      </p:sp>
      <p:sp>
        <p:nvSpPr>
          <p:cNvPr id="56" name="1">
            <a:extLst>
              <a:ext uri="{FF2B5EF4-FFF2-40B4-BE49-F238E27FC236}">
                <a16:creationId xmlns:a16="http://schemas.microsoft.com/office/drawing/2014/main" id="{9D161BF1-C025-4B0A-A39B-2E7E470EA552}"/>
              </a:ext>
            </a:extLst>
          </p:cNvPr>
          <p:cNvSpPr txBox="1"/>
          <p:nvPr/>
        </p:nvSpPr>
        <p:spPr>
          <a:xfrm>
            <a:off x="1022065" y="1778162"/>
            <a:ext cx="1129296" cy="2349233"/>
          </a:xfrm>
          <a:prstGeom prst="rect">
            <a:avLst/>
          </a:prstGeom>
          <a:ln w="12700">
            <a:miter lim="400000"/>
          </a:ln>
          <a:extLst>
            <a:ext uri="{C572A759-6A51-4108-AA02-DFA0A04FC94B}">
              <ma14:wrappingTextBoxFlag xmlns:ma14="http://schemas.microsoft.com/office/mac/drawingml/2011/main" xmlns="" val="1"/>
            </a:ext>
          </a:extLst>
        </p:spPr>
        <p:txBody>
          <a:bodyPr wrap="square" lIns="60959" rIns="60959" anchor="ctr">
            <a:spAutoFit/>
          </a:bodyPr>
          <a:lstStyle>
            <a:lvl1pPr algn="ctr">
              <a:defRPr sz="11000" b="1">
                <a:solidFill>
                  <a:srgbClr val="162761"/>
                </a:solidFill>
                <a:latin typeface="Open Sans"/>
                <a:ea typeface="Open Sans"/>
                <a:cs typeface="Open Sans"/>
                <a:sym typeface="Open Sans"/>
              </a:defRPr>
            </a:lvl1pPr>
          </a:lstStyle>
          <a:p>
            <a:r>
              <a:rPr sz="14666" b="0">
                <a:latin typeface="Open Sans Light" panose="020B0306030504020204" pitchFamily="34" charset="0"/>
                <a:ea typeface="Open Sans Light" panose="020B0306030504020204" pitchFamily="34" charset="0"/>
                <a:cs typeface="Open Sans Light" panose="020B0306030504020204" pitchFamily="34" charset="0"/>
              </a:rPr>
              <a:t>1</a:t>
            </a:r>
          </a:p>
        </p:txBody>
      </p:sp>
      <p:sp>
        <p:nvSpPr>
          <p:cNvPr id="57" name="4">
            <a:extLst>
              <a:ext uri="{FF2B5EF4-FFF2-40B4-BE49-F238E27FC236}">
                <a16:creationId xmlns:a16="http://schemas.microsoft.com/office/drawing/2014/main" id="{8BAA5CA0-9A35-46C4-9BE3-38A8FA66BACD}"/>
              </a:ext>
            </a:extLst>
          </p:cNvPr>
          <p:cNvSpPr txBox="1"/>
          <p:nvPr/>
        </p:nvSpPr>
        <p:spPr>
          <a:xfrm>
            <a:off x="5964073" y="3969622"/>
            <a:ext cx="1180882" cy="2349233"/>
          </a:xfrm>
          <a:prstGeom prst="rect">
            <a:avLst/>
          </a:prstGeom>
          <a:ln w="12700">
            <a:miter lim="400000"/>
          </a:ln>
          <a:extLst>
            <a:ext uri="{C572A759-6A51-4108-AA02-DFA0A04FC94B}">
              <ma14:wrappingTextBoxFlag xmlns:ma14="http://schemas.microsoft.com/office/mac/drawingml/2011/main" xmlns="" val="1"/>
            </a:ext>
          </a:extLst>
        </p:spPr>
        <p:txBody>
          <a:bodyPr wrap="square" lIns="60959" rIns="60959" anchor="ctr">
            <a:spAutoFit/>
          </a:bodyPr>
          <a:lstStyle>
            <a:lvl1pPr algn="ctr">
              <a:defRPr sz="11000" b="1">
                <a:solidFill>
                  <a:srgbClr val="162761"/>
                </a:solidFill>
                <a:latin typeface="Open Sans"/>
                <a:ea typeface="Open Sans"/>
                <a:cs typeface="Open Sans"/>
                <a:sym typeface="Open Sans"/>
              </a:defRPr>
            </a:lvl1pPr>
          </a:lstStyle>
          <a:p>
            <a:r>
              <a:rPr sz="14666" b="0">
                <a:latin typeface="Open Sans Light" panose="020B0306030504020204" pitchFamily="34" charset="0"/>
                <a:ea typeface="Open Sans Light" panose="020B0306030504020204" pitchFamily="34" charset="0"/>
                <a:cs typeface="Open Sans Light" panose="020B0306030504020204" pitchFamily="34" charset="0"/>
              </a:rPr>
              <a:t>4</a:t>
            </a:r>
          </a:p>
        </p:txBody>
      </p:sp>
      <p:sp>
        <p:nvSpPr>
          <p:cNvPr id="58" name="2">
            <a:extLst>
              <a:ext uri="{FF2B5EF4-FFF2-40B4-BE49-F238E27FC236}">
                <a16:creationId xmlns:a16="http://schemas.microsoft.com/office/drawing/2014/main" id="{24476013-3A29-4140-93CC-CABD0D0F6482}"/>
              </a:ext>
            </a:extLst>
          </p:cNvPr>
          <p:cNvSpPr txBox="1"/>
          <p:nvPr/>
        </p:nvSpPr>
        <p:spPr>
          <a:xfrm>
            <a:off x="5992022" y="1820408"/>
            <a:ext cx="1180882" cy="2349233"/>
          </a:xfrm>
          <a:prstGeom prst="rect">
            <a:avLst/>
          </a:prstGeom>
          <a:ln w="12700">
            <a:miter lim="400000"/>
          </a:ln>
          <a:extLst>
            <a:ext uri="{C572A759-6A51-4108-AA02-DFA0A04FC94B}">
              <ma14:wrappingTextBoxFlag xmlns:ma14="http://schemas.microsoft.com/office/mac/drawingml/2011/main" xmlns="" val="1"/>
            </a:ext>
          </a:extLst>
        </p:spPr>
        <p:txBody>
          <a:bodyPr wrap="square" lIns="60959" rIns="60959" anchor="ctr">
            <a:spAutoFit/>
          </a:bodyPr>
          <a:lstStyle>
            <a:lvl1pPr algn="ctr">
              <a:defRPr sz="11000" b="1">
                <a:solidFill>
                  <a:srgbClr val="162761"/>
                </a:solidFill>
                <a:latin typeface="Open Sans"/>
                <a:ea typeface="Open Sans"/>
                <a:cs typeface="Open Sans"/>
                <a:sym typeface="Open Sans"/>
              </a:defRPr>
            </a:lvl1pPr>
          </a:lstStyle>
          <a:p>
            <a:r>
              <a:rPr sz="14666" b="0">
                <a:latin typeface="Open Sans Light" panose="020B0306030504020204" pitchFamily="34" charset="0"/>
                <a:ea typeface="Open Sans Light" panose="020B0306030504020204" pitchFamily="34" charset="0"/>
                <a:cs typeface="Open Sans Light" panose="020B0306030504020204" pitchFamily="34" charset="0"/>
              </a:rPr>
              <a:t>2</a:t>
            </a:r>
          </a:p>
        </p:txBody>
      </p:sp>
      <p:pic>
        <p:nvPicPr>
          <p:cNvPr id="59" name="Image 58">
            <a:extLst>
              <a:ext uri="{FF2B5EF4-FFF2-40B4-BE49-F238E27FC236}">
                <a16:creationId xmlns:a16="http://schemas.microsoft.com/office/drawing/2014/main" id="{EDBE6398-C100-4736-B7FD-8B70BC4546CF}"/>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6841492" y="4261094"/>
            <a:ext cx="3425914" cy="2087052"/>
          </a:xfrm>
          <a:prstGeom prst="rect">
            <a:avLst/>
          </a:prstGeom>
        </p:spPr>
      </p:pic>
      <p:pic>
        <p:nvPicPr>
          <p:cNvPr id="60" name="Image 59" descr="Une image contenant texte, capture d’écran, moniteur&#10;&#10;Description générée automatiquement">
            <a:extLst>
              <a:ext uri="{FF2B5EF4-FFF2-40B4-BE49-F238E27FC236}">
                <a16:creationId xmlns:a16="http://schemas.microsoft.com/office/drawing/2014/main" id="{A1CBDF6B-9DE0-4541-A1BA-B43A85D54F77}"/>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689947" y="4219765"/>
            <a:ext cx="3428923" cy="2088884"/>
          </a:xfrm>
          <a:prstGeom prst="rect">
            <a:avLst/>
          </a:prstGeom>
        </p:spPr>
      </p:pic>
      <p:pic>
        <p:nvPicPr>
          <p:cNvPr id="61" name="Image 60">
            <a:extLst>
              <a:ext uri="{FF2B5EF4-FFF2-40B4-BE49-F238E27FC236}">
                <a16:creationId xmlns:a16="http://schemas.microsoft.com/office/drawing/2014/main" id="{157F3804-3A4F-4245-9AC9-D9B54ECB3467}"/>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6862157" y="1860766"/>
            <a:ext cx="3425063" cy="2026323"/>
          </a:xfrm>
          <a:prstGeom prst="rect">
            <a:avLst/>
          </a:prstGeom>
        </p:spPr>
      </p:pic>
      <p:sp>
        <p:nvSpPr>
          <p:cNvPr id="62" name="Espace réservé du texte 2">
            <a:extLst>
              <a:ext uri="{FF2B5EF4-FFF2-40B4-BE49-F238E27FC236}">
                <a16:creationId xmlns:a16="http://schemas.microsoft.com/office/drawing/2014/main" id="{EFE742F3-D361-42A8-B4E0-385961FDB94C}"/>
              </a:ext>
            </a:extLst>
          </p:cNvPr>
          <p:cNvSpPr txBox="1">
            <a:spLocks/>
          </p:cNvSpPr>
          <p:nvPr/>
        </p:nvSpPr>
        <p:spPr>
          <a:xfrm>
            <a:off x="7024298" y="1689775"/>
            <a:ext cx="2946122" cy="642098"/>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Clr>
                <a:schemeClr val="tx2"/>
              </a:buClr>
              <a:buFont typeface="Cambria Math" panose="02040503050406030204" pitchFamily="18" charset="0"/>
              <a:buNone/>
              <a:defRPr sz="1600" b="0" i="0" kern="1200" baseline="0">
                <a:solidFill>
                  <a:schemeClr val="accent1"/>
                </a:solidFill>
                <a:latin typeface="Geomanist Light" panose="02000503000000020004" pitchFamily="2" charset="77"/>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i="0" kern="1200">
                <a:solidFill>
                  <a:schemeClr val="bg1"/>
                </a:solidFill>
                <a:latin typeface="Geomanist Regular" panose="02000503000000020004" pitchFamily="2" charset="77"/>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i="0" kern="1200">
                <a:solidFill>
                  <a:schemeClr val="bg1"/>
                </a:solidFill>
                <a:latin typeface="Geomanist Regular" panose="02000503000000020004" pitchFamily="2" charset="77"/>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i="0" kern="1200">
                <a:solidFill>
                  <a:schemeClr val="bg1"/>
                </a:solidFill>
                <a:latin typeface="Geomanist Regular" panose="02000503000000020004" pitchFamily="2" charset="77"/>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D7000F"/>
              </a:buClr>
              <a:buSzTx/>
              <a:buFont typeface="Cambria Math" panose="02040503050406030204" pitchFamily="18" charset="0"/>
              <a:buNone/>
              <a:tabLst/>
              <a:defRPr/>
            </a:pPr>
            <a:r>
              <a:rPr kumimoji="0" lang="fr-FR" b="0" i="0" u="none" strike="noStrike" kern="1200" cap="none" spc="0" normalizeH="0" baseline="0" noProof="0">
                <a:ln>
                  <a:noFill/>
                </a:ln>
                <a:solidFill>
                  <a:srgbClr val="A5CC74"/>
                </a:solidFill>
                <a:effectLst/>
                <a:uLnTx/>
                <a:uFillTx/>
                <a:latin typeface="Geomanist Light" panose="02000503000000020004" pitchFamily="2" charset="77"/>
                <a:ea typeface="+mn-ea"/>
                <a:cs typeface="Arial" panose="020B0604020202020204" pitchFamily="34" charset="0"/>
              </a:rPr>
              <a:t>Achat du Mini Smile</a:t>
            </a:r>
          </a:p>
        </p:txBody>
      </p:sp>
      <p:sp>
        <p:nvSpPr>
          <p:cNvPr id="63" name="Espace réservé du texte 2">
            <a:extLst>
              <a:ext uri="{FF2B5EF4-FFF2-40B4-BE49-F238E27FC236}">
                <a16:creationId xmlns:a16="http://schemas.microsoft.com/office/drawing/2014/main" id="{E10B3DA6-E460-4EEF-B483-08C624CC7697}"/>
              </a:ext>
            </a:extLst>
          </p:cNvPr>
          <p:cNvSpPr txBox="1">
            <a:spLocks/>
          </p:cNvSpPr>
          <p:nvPr/>
        </p:nvSpPr>
        <p:spPr>
          <a:xfrm>
            <a:off x="1858186" y="4046824"/>
            <a:ext cx="2946122" cy="642098"/>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Clr>
                <a:schemeClr val="tx2"/>
              </a:buClr>
              <a:buFont typeface="Cambria Math" panose="02040503050406030204" pitchFamily="18" charset="0"/>
              <a:buNone/>
              <a:defRPr sz="1600" b="0" i="0" kern="1200" baseline="0">
                <a:solidFill>
                  <a:schemeClr val="accent1"/>
                </a:solidFill>
                <a:latin typeface="Geomanist Light" panose="02000503000000020004" pitchFamily="2" charset="77"/>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i="0" kern="1200">
                <a:solidFill>
                  <a:schemeClr val="bg1"/>
                </a:solidFill>
                <a:latin typeface="Geomanist Regular" panose="02000503000000020004" pitchFamily="2" charset="77"/>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i="0" kern="1200">
                <a:solidFill>
                  <a:schemeClr val="bg1"/>
                </a:solidFill>
                <a:latin typeface="Geomanist Regular" panose="02000503000000020004" pitchFamily="2" charset="77"/>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i="0" kern="1200">
                <a:solidFill>
                  <a:schemeClr val="bg1"/>
                </a:solidFill>
                <a:latin typeface="Geomanist Regular" panose="02000503000000020004" pitchFamily="2" charset="77"/>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D7000F"/>
              </a:buClr>
              <a:buSzTx/>
              <a:buFont typeface="Cambria Math" panose="02040503050406030204" pitchFamily="18" charset="0"/>
              <a:buNone/>
              <a:tabLst/>
              <a:defRPr/>
            </a:pPr>
            <a:r>
              <a:rPr kumimoji="0" lang="fr-FR" b="0" i="0" u="none" strike="noStrike" kern="1200" cap="none" spc="0" normalizeH="0" baseline="0" noProof="0">
                <a:ln>
                  <a:noFill/>
                </a:ln>
                <a:solidFill>
                  <a:srgbClr val="A5CC74"/>
                </a:solidFill>
                <a:effectLst/>
                <a:uLnTx/>
                <a:uFillTx/>
                <a:latin typeface="Geomanist Light" panose="02000503000000020004" pitchFamily="2" charset="77"/>
                <a:ea typeface="+mn-ea"/>
                <a:cs typeface="Arial" panose="020B0604020202020204" pitchFamily="34" charset="0"/>
              </a:rPr>
              <a:t>Choix de la tarification</a:t>
            </a:r>
          </a:p>
        </p:txBody>
      </p:sp>
      <p:sp>
        <p:nvSpPr>
          <p:cNvPr id="64" name="Espace réservé du texte 2">
            <a:extLst>
              <a:ext uri="{FF2B5EF4-FFF2-40B4-BE49-F238E27FC236}">
                <a16:creationId xmlns:a16="http://schemas.microsoft.com/office/drawing/2014/main" id="{BD7986F1-793F-4FC1-8BA9-A299F47AE949}"/>
              </a:ext>
            </a:extLst>
          </p:cNvPr>
          <p:cNvSpPr txBox="1">
            <a:spLocks/>
          </p:cNvSpPr>
          <p:nvPr/>
        </p:nvSpPr>
        <p:spPr>
          <a:xfrm>
            <a:off x="6979523" y="4105372"/>
            <a:ext cx="2946122" cy="642098"/>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Clr>
                <a:schemeClr val="tx2"/>
              </a:buClr>
              <a:buFont typeface="Cambria Math" panose="02040503050406030204" pitchFamily="18" charset="0"/>
              <a:buNone/>
              <a:defRPr sz="1600" b="0" i="0" kern="1200" baseline="0">
                <a:solidFill>
                  <a:schemeClr val="accent1"/>
                </a:solidFill>
                <a:latin typeface="Geomanist Light" panose="02000503000000020004" pitchFamily="2" charset="77"/>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i="0" kern="1200">
                <a:solidFill>
                  <a:schemeClr val="bg1"/>
                </a:solidFill>
                <a:latin typeface="Geomanist Regular" panose="02000503000000020004" pitchFamily="2" charset="77"/>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i="0" kern="1200">
                <a:solidFill>
                  <a:schemeClr val="bg1"/>
                </a:solidFill>
                <a:latin typeface="Geomanist Regular" panose="02000503000000020004" pitchFamily="2" charset="77"/>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i="0" kern="1200">
                <a:solidFill>
                  <a:schemeClr val="bg1"/>
                </a:solidFill>
                <a:latin typeface="Geomanist Regular" panose="02000503000000020004" pitchFamily="2" charset="77"/>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D7000F"/>
              </a:buClr>
              <a:buSzTx/>
              <a:buFont typeface="Cambria Math" panose="02040503050406030204" pitchFamily="18" charset="0"/>
              <a:buNone/>
              <a:tabLst/>
              <a:defRPr/>
            </a:pPr>
            <a:r>
              <a:rPr kumimoji="0" lang="fr-FR" b="0" i="0" u="none" strike="noStrike" kern="1200" cap="none" spc="0" normalizeH="0" baseline="0" noProof="0">
                <a:ln>
                  <a:noFill/>
                </a:ln>
                <a:solidFill>
                  <a:srgbClr val="A5CC74"/>
                </a:solidFill>
                <a:effectLst/>
                <a:uLnTx/>
                <a:uFillTx/>
                <a:latin typeface="Geomanist Light" panose="02000503000000020004" pitchFamily="2" charset="77"/>
                <a:ea typeface="+mn-ea"/>
                <a:cs typeface="Arial" panose="020B0604020202020204" pitchFamily="34" charset="0"/>
              </a:rPr>
              <a:t>KYC et signature en ligne</a:t>
            </a:r>
          </a:p>
        </p:txBody>
      </p:sp>
      <p:sp>
        <p:nvSpPr>
          <p:cNvPr id="65" name="Espace réservé du texte 2">
            <a:extLst>
              <a:ext uri="{FF2B5EF4-FFF2-40B4-BE49-F238E27FC236}">
                <a16:creationId xmlns:a16="http://schemas.microsoft.com/office/drawing/2014/main" id="{C7591147-28A4-4E53-B206-53A651ACF146}"/>
              </a:ext>
            </a:extLst>
          </p:cNvPr>
          <p:cNvSpPr txBox="1">
            <a:spLocks/>
          </p:cNvSpPr>
          <p:nvPr/>
        </p:nvSpPr>
        <p:spPr>
          <a:xfrm>
            <a:off x="567438" y="1147504"/>
            <a:ext cx="10272131" cy="384043"/>
          </a:xfrm>
          <a:prstGeom prst="rect">
            <a:avLst/>
          </a:prstGeom>
        </p:spPr>
        <p:txBody>
          <a:bodyPr vert="horz" lIns="0" tIns="0" rIns="0" bIns="0" rtlCol="0">
            <a:normAutofit/>
          </a:bodyPr>
          <a:lstStyle>
            <a:lvl1pPr marL="0" indent="0" algn="l" defTabSz="914400" rtl="0" eaLnBrk="1" latinLnBrk="0" hangingPunct="1">
              <a:lnSpc>
                <a:spcPct val="100000"/>
              </a:lnSpc>
              <a:spcBef>
                <a:spcPts val="1500"/>
              </a:spcBef>
              <a:buFont typeface="Arial" panose="020B0604020202020204" pitchFamily="34" charset="0"/>
              <a:buNone/>
              <a:defRPr sz="2133" b="1" i="0" kern="1200" baseline="0">
                <a:solidFill>
                  <a:srgbClr val="B24388"/>
                </a:solidFill>
                <a:latin typeface="Arial" panose="020B0604020202020204" pitchFamily="34" charset="0"/>
                <a:ea typeface="+mn-ea"/>
                <a:cs typeface="+mn-cs"/>
              </a:defRPr>
            </a:lvl1pPr>
            <a:lvl2pPr marL="609585"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bg1"/>
                </a:solidFill>
                <a:latin typeface="+mn-lt"/>
                <a:ea typeface="+mn-ea"/>
                <a:cs typeface="+mn-cs"/>
              </a:defRPr>
            </a:lvl2pPr>
            <a:lvl3pPr marL="1219170" indent="0" algn="l" defTabSz="914400" rtl="0" eaLnBrk="1" latinLnBrk="0" hangingPunct="1">
              <a:lnSpc>
                <a:spcPct val="100000"/>
              </a:lnSpc>
              <a:spcBef>
                <a:spcPts val="1500"/>
              </a:spcBef>
              <a:buClr>
                <a:schemeClr val="tx2"/>
              </a:buClr>
              <a:buFont typeface="Wingdings 2" panose="05020102010507070707" pitchFamily="18" charset="2"/>
              <a:buNone/>
              <a:defRPr sz="1600" b="0" i="0" kern="1200">
                <a:solidFill>
                  <a:schemeClr val="bg1"/>
                </a:solidFill>
                <a:latin typeface="+mn-lt"/>
                <a:ea typeface="+mn-ea"/>
                <a:cs typeface="+mn-cs"/>
              </a:defRPr>
            </a:lvl3pPr>
            <a:lvl4pPr marL="1828754"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4pPr>
            <a:lvl5pPr marL="2438339"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chemeClr val="tx1">
                    <a:lumMod val="75000"/>
                    <a:lumOff val="25000"/>
                  </a:schemeClr>
                </a:solidFill>
              </a:rPr>
              <a:t>Le parcours de </a:t>
            </a:r>
            <a:r>
              <a:rPr lang="fr-FR">
                <a:solidFill>
                  <a:schemeClr val="tx1">
                    <a:lumMod val="75000"/>
                    <a:lumOff val="25000"/>
                  </a:schemeClr>
                </a:solidFill>
              </a:rPr>
              <a:t>souscription online coté client </a:t>
            </a:r>
            <a:endParaRPr lang="fr-FR" dirty="0">
              <a:solidFill>
                <a:schemeClr val="tx1">
                  <a:lumMod val="75000"/>
                  <a:lumOff val="25000"/>
                </a:schemeClr>
              </a:solidFill>
            </a:endParaRPr>
          </a:p>
        </p:txBody>
      </p:sp>
      <p:sp>
        <p:nvSpPr>
          <p:cNvPr id="66" name="Espace réservé du texte 2">
            <a:extLst>
              <a:ext uri="{FF2B5EF4-FFF2-40B4-BE49-F238E27FC236}">
                <a16:creationId xmlns:a16="http://schemas.microsoft.com/office/drawing/2014/main" id="{E05B8FCE-F32E-4428-83B9-E514FBA52A1C}"/>
              </a:ext>
            </a:extLst>
          </p:cNvPr>
          <p:cNvSpPr txBox="1">
            <a:spLocks/>
          </p:cNvSpPr>
          <p:nvPr/>
        </p:nvSpPr>
        <p:spPr>
          <a:xfrm>
            <a:off x="1786091" y="1505420"/>
            <a:ext cx="4346851" cy="642098"/>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Clr>
                <a:schemeClr val="tx2"/>
              </a:buClr>
              <a:buFont typeface="Cambria Math" panose="02040503050406030204" pitchFamily="18" charset="0"/>
              <a:buNone/>
              <a:defRPr sz="1600" b="0" i="0" kern="1200" baseline="0">
                <a:solidFill>
                  <a:schemeClr val="accent1"/>
                </a:solidFill>
                <a:latin typeface="Geomanist Light" panose="02000503000000020004" pitchFamily="2" charset="77"/>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i="0" kern="1200">
                <a:solidFill>
                  <a:schemeClr val="bg1"/>
                </a:solidFill>
                <a:latin typeface="Geomanist Regular" panose="02000503000000020004" pitchFamily="2" charset="77"/>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i="0" kern="1200">
                <a:solidFill>
                  <a:schemeClr val="bg1"/>
                </a:solidFill>
                <a:latin typeface="Geomanist Regular" panose="02000503000000020004" pitchFamily="2" charset="77"/>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i="0" kern="1200">
                <a:solidFill>
                  <a:schemeClr val="bg1"/>
                </a:solidFill>
                <a:latin typeface="Geomanist Regular" panose="02000503000000020004" pitchFamily="2" charset="77"/>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D7000F"/>
              </a:buClr>
              <a:buSzTx/>
              <a:buFont typeface="Cambria Math" panose="02040503050406030204" pitchFamily="18" charset="0"/>
              <a:buNone/>
              <a:tabLst/>
              <a:defRPr/>
            </a:pPr>
            <a:r>
              <a:rPr kumimoji="0" lang="fr-FR" b="0" i="0" u="none" strike="noStrike" kern="1200" cap="none" spc="0" normalizeH="0" baseline="0" noProof="0">
                <a:ln>
                  <a:noFill/>
                </a:ln>
                <a:solidFill>
                  <a:srgbClr val="A5CC74"/>
                </a:solidFill>
                <a:effectLst/>
                <a:uLnTx/>
                <a:uFillTx/>
                <a:latin typeface="Geomanist Light" panose="02000503000000020004" pitchFamily="2" charset="77"/>
                <a:ea typeface="+mn-ea"/>
                <a:cs typeface="Arial" panose="020B0604020202020204" pitchFamily="34" charset="0"/>
              </a:rPr>
              <a:t>Le client se connecte à l’url indiqué par le conseiller : </a:t>
            </a:r>
            <a:r>
              <a:rPr kumimoji="0" lang="fr-FR" b="0" i="0" u="none" strike="noStrike" kern="1200" cap="none" spc="0" normalizeH="0" baseline="0" noProof="0">
                <a:ln>
                  <a:noFill/>
                </a:ln>
                <a:solidFill>
                  <a:srgbClr val="A5CC74"/>
                </a:solidFill>
                <a:effectLst/>
                <a:uLnTx/>
                <a:uFillTx/>
                <a:latin typeface="Geomanist Light" panose="02000503000000020004" pitchFamily="2" charset="77"/>
                <a:ea typeface="+mn-ea"/>
                <a:cs typeface="Arial" panose="020B0604020202020204" pitchFamily="34" charset="0"/>
                <a:hlinkClick r:id="rId7"/>
              </a:rPr>
              <a:t>https://www.smileandpay.com/lp/cegee</a:t>
            </a:r>
            <a:r>
              <a:rPr kumimoji="0" lang="fr-FR" b="0" i="0" u="none" strike="noStrike" kern="1200" cap="none" spc="0" normalizeH="0" baseline="0" noProof="0">
                <a:ln>
                  <a:noFill/>
                </a:ln>
                <a:solidFill>
                  <a:srgbClr val="A5CC74"/>
                </a:solidFill>
                <a:effectLst/>
                <a:uLnTx/>
                <a:uFillTx/>
                <a:latin typeface="Geomanist Light" panose="02000503000000020004" pitchFamily="2" charset="77"/>
                <a:ea typeface="+mn-ea"/>
                <a:cs typeface="Arial" panose="020B0604020202020204" pitchFamily="34" charset="0"/>
              </a:rPr>
              <a:t> </a:t>
            </a:r>
          </a:p>
        </p:txBody>
      </p:sp>
    </p:spTree>
    <p:extLst>
      <p:ext uri="{BB962C8B-B14F-4D97-AF65-F5344CB8AC3E}">
        <p14:creationId xmlns:p14="http://schemas.microsoft.com/office/powerpoint/2010/main" val="1454839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335AAE8-E05A-463F-BF29-0BD60C960C58}"/>
              </a:ext>
            </a:extLst>
          </p:cNvPr>
          <p:cNvSpPr/>
          <p:nvPr/>
        </p:nvSpPr>
        <p:spPr>
          <a:xfrm>
            <a:off x="532161" y="4879165"/>
            <a:ext cx="11025053" cy="914400"/>
          </a:xfrm>
          <a:prstGeom prst="roundRect">
            <a:avLst/>
          </a:prstGeom>
          <a:solidFill>
            <a:schemeClr val="bg1">
              <a:lumMod val="75000"/>
            </a:schemeClr>
          </a:solidFill>
          <a:ln>
            <a:solidFill>
              <a:schemeClr val="bg1"/>
            </a:solidFill>
          </a:ln>
          <a:effectLst>
            <a:reflection blurRad="6350" stA="50000" endA="300" endPos="5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Titre 2"/>
          <p:cNvSpPr txBox="1">
            <a:spLocks/>
          </p:cNvSpPr>
          <p:nvPr/>
        </p:nvSpPr>
        <p:spPr>
          <a:xfrm>
            <a:off x="1545340" y="394782"/>
            <a:ext cx="10269592"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a:latin typeface="Montserrat Black" panose="00000A00000000000000" pitchFamily="2" charset="0"/>
              </a:rPr>
              <a:t>Le pilotage de l’activite par le client </a:t>
            </a:r>
            <a:endParaRPr lang="fr-FR" sz="2000" spc="30" dirty="0">
              <a:latin typeface="Montserrat Black" panose="00000A00000000000000" pitchFamily="2" charset="0"/>
            </a:endParaRPr>
          </a:p>
        </p:txBody>
      </p:sp>
      <p:pic>
        <p:nvPicPr>
          <p:cNvPr id="3" name="Image 2">
            <a:extLst>
              <a:ext uri="{FF2B5EF4-FFF2-40B4-BE49-F238E27FC236}">
                <a16:creationId xmlns:a16="http://schemas.microsoft.com/office/drawing/2014/main" id="{329BF1D4-C74D-45DD-B9D8-CEA6ADAA1BA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691988"/>
            <a:ext cx="12192000" cy="3141739"/>
          </a:xfrm>
          <a:prstGeom prst="rect">
            <a:avLst/>
          </a:prstGeom>
        </p:spPr>
      </p:pic>
      <p:sp>
        <p:nvSpPr>
          <p:cNvPr id="5" name="Espace réservé du texte 2">
            <a:extLst>
              <a:ext uri="{FF2B5EF4-FFF2-40B4-BE49-F238E27FC236}">
                <a16:creationId xmlns:a16="http://schemas.microsoft.com/office/drawing/2014/main" id="{4149397A-E296-4AAC-B04F-B1538AC9B797}"/>
              </a:ext>
            </a:extLst>
          </p:cNvPr>
          <p:cNvSpPr txBox="1">
            <a:spLocks/>
          </p:cNvSpPr>
          <p:nvPr/>
        </p:nvSpPr>
        <p:spPr>
          <a:xfrm>
            <a:off x="637606" y="1355934"/>
            <a:ext cx="10814165" cy="384043"/>
          </a:xfrm>
          <a:prstGeom prst="rect">
            <a:avLst/>
          </a:prstGeom>
        </p:spPr>
        <p:txBody>
          <a:bodyPr vert="horz" lIns="0" tIns="0" rIns="0" bIns="0" rtlCol="0">
            <a:normAutofit fontScale="70000" lnSpcReduction="20000"/>
          </a:bodyPr>
          <a:lstStyle>
            <a:lvl1pPr marL="0" indent="0" algn="l" defTabSz="914400" rtl="0" eaLnBrk="1" latinLnBrk="0" hangingPunct="1">
              <a:lnSpc>
                <a:spcPct val="100000"/>
              </a:lnSpc>
              <a:spcBef>
                <a:spcPts val="1500"/>
              </a:spcBef>
              <a:buFont typeface="Arial" panose="020B0604020202020204" pitchFamily="34" charset="0"/>
              <a:buNone/>
              <a:defRPr sz="2133" b="1" i="0" kern="1200" baseline="0">
                <a:solidFill>
                  <a:srgbClr val="B24388"/>
                </a:solidFill>
                <a:latin typeface="Arial" panose="020B0604020202020204" pitchFamily="34" charset="0"/>
                <a:ea typeface="+mn-ea"/>
                <a:cs typeface="+mn-cs"/>
              </a:defRPr>
            </a:lvl1pPr>
            <a:lvl2pPr marL="609585"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bg1"/>
                </a:solidFill>
                <a:latin typeface="+mn-lt"/>
                <a:ea typeface="+mn-ea"/>
                <a:cs typeface="+mn-cs"/>
              </a:defRPr>
            </a:lvl2pPr>
            <a:lvl3pPr marL="1219170" indent="0" algn="l" defTabSz="914400" rtl="0" eaLnBrk="1" latinLnBrk="0" hangingPunct="1">
              <a:lnSpc>
                <a:spcPct val="100000"/>
              </a:lnSpc>
              <a:spcBef>
                <a:spcPts val="1500"/>
              </a:spcBef>
              <a:buClr>
                <a:schemeClr val="tx2"/>
              </a:buClr>
              <a:buFont typeface="Wingdings 2" panose="05020102010507070707" pitchFamily="18" charset="2"/>
              <a:buNone/>
              <a:defRPr sz="1600" b="0" i="0" kern="1200">
                <a:solidFill>
                  <a:schemeClr val="bg1"/>
                </a:solidFill>
                <a:latin typeface="+mn-lt"/>
                <a:ea typeface="+mn-ea"/>
                <a:cs typeface="+mn-cs"/>
              </a:defRPr>
            </a:lvl3pPr>
            <a:lvl4pPr marL="1828754"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4pPr>
            <a:lvl5pPr marL="2438339"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2133" b="1" i="0" u="none" strike="noStrike" kern="1200" cap="none" spc="0" normalizeH="0" baseline="0" noProof="0">
                <a:ln>
                  <a:noFill/>
                </a:ln>
                <a:solidFill>
                  <a:srgbClr val="3E454A"/>
                </a:solidFill>
                <a:effectLst/>
                <a:uLnTx/>
                <a:uFillTx/>
                <a:latin typeface="Arial" panose="020B0604020202020204" pitchFamily="34" charset="0"/>
                <a:ea typeface="+mn-ea"/>
                <a:cs typeface="+mn-cs"/>
              </a:rPr>
              <a:t>Smile&amp;Pay met à disposition du client un back office et une application mobile pour piloter son activité en temps réel</a:t>
            </a:r>
            <a:endParaRPr kumimoji="0" lang="fr-FR" sz="2133" b="1" i="0" u="none" strike="noStrike" kern="1200" cap="none" spc="0" normalizeH="0" baseline="0" noProof="0" dirty="0">
              <a:ln>
                <a:noFill/>
              </a:ln>
              <a:solidFill>
                <a:srgbClr val="3E454A"/>
              </a:solidFill>
              <a:effectLst/>
              <a:uLnTx/>
              <a:uFillTx/>
              <a:latin typeface="Arial" panose="020B0604020202020204" pitchFamily="34" charset="0"/>
              <a:ea typeface="+mn-ea"/>
              <a:cs typeface="+mn-cs"/>
            </a:endParaRPr>
          </a:p>
        </p:txBody>
      </p:sp>
      <p:sp>
        <p:nvSpPr>
          <p:cNvPr id="7" name="Espace réservé du texte 2">
            <a:extLst>
              <a:ext uri="{FF2B5EF4-FFF2-40B4-BE49-F238E27FC236}">
                <a16:creationId xmlns:a16="http://schemas.microsoft.com/office/drawing/2014/main" id="{063963E7-9515-4A61-8C34-B1858A5C3DD8}"/>
              </a:ext>
            </a:extLst>
          </p:cNvPr>
          <p:cNvSpPr txBox="1">
            <a:spLocks/>
          </p:cNvSpPr>
          <p:nvPr/>
        </p:nvSpPr>
        <p:spPr>
          <a:xfrm>
            <a:off x="496389" y="4879165"/>
            <a:ext cx="10955382" cy="944492"/>
          </a:xfrm>
          <a:prstGeom prst="rect">
            <a:avLst/>
          </a:prstGeom>
          <a:noFill/>
          <a:ln w="19050">
            <a:noFill/>
          </a:ln>
        </p:spPr>
        <p:txBody>
          <a:bodyPr vert="horz" lIns="0" tIns="0" rIns="0" bIns="0" rtlCol="0">
            <a:noAutofit/>
          </a:bodyPr>
          <a:lstStyle>
            <a:lvl1pPr marL="0" indent="0" algn="l" defTabSz="914400" rtl="0" eaLnBrk="1" latinLnBrk="0" hangingPunct="1">
              <a:lnSpc>
                <a:spcPct val="100000"/>
              </a:lnSpc>
              <a:spcBef>
                <a:spcPts val="1500"/>
              </a:spcBef>
              <a:buFont typeface="Arial" panose="020B0604020202020204" pitchFamily="34" charset="0"/>
              <a:buNone/>
              <a:defRPr sz="2133" b="1" i="0" kern="1200" baseline="0">
                <a:solidFill>
                  <a:srgbClr val="B24388"/>
                </a:solidFill>
                <a:latin typeface="Arial" panose="020B0604020202020204" pitchFamily="34" charset="0"/>
                <a:ea typeface="+mn-ea"/>
                <a:cs typeface="+mn-cs"/>
              </a:defRPr>
            </a:lvl1pPr>
            <a:lvl2pPr marL="609585"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bg1"/>
                </a:solidFill>
                <a:latin typeface="+mn-lt"/>
                <a:ea typeface="+mn-ea"/>
                <a:cs typeface="+mn-cs"/>
              </a:defRPr>
            </a:lvl2pPr>
            <a:lvl3pPr marL="1219170" indent="0" algn="l" defTabSz="914400" rtl="0" eaLnBrk="1" latinLnBrk="0" hangingPunct="1">
              <a:lnSpc>
                <a:spcPct val="100000"/>
              </a:lnSpc>
              <a:spcBef>
                <a:spcPts val="1500"/>
              </a:spcBef>
              <a:buClr>
                <a:schemeClr val="tx2"/>
              </a:buClr>
              <a:buFont typeface="Wingdings 2" panose="05020102010507070707" pitchFamily="18" charset="2"/>
              <a:buNone/>
              <a:defRPr sz="1600" b="0" i="0" kern="1200">
                <a:solidFill>
                  <a:schemeClr val="bg1"/>
                </a:solidFill>
                <a:latin typeface="+mn-lt"/>
                <a:ea typeface="+mn-ea"/>
                <a:cs typeface="+mn-cs"/>
              </a:defRPr>
            </a:lvl3pPr>
            <a:lvl4pPr marL="1828754"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4pPr>
            <a:lvl5pPr marL="2438339"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70000"/>
              </a:lnSpc>
              <a:defRPr/>
            </a:pPr>
            <a:r>
              <a:rPr kumimoji="0" lang="fr-FR" sz="1583" b="0" i="0" u="none" strike="noStrike" kern="1200" cap="none" spc="0" normalizeH="0" baseline="0" noProof="0">
                <a:ln>
                  <a:noFill/>
                </a:ln>
                <a:solidFill>
                  <a:srgbClr val="3E454A"/>
                </a:solidFill>
                <a:effectLst/>
                <a:uLnTx/>
                <a:uFillTx/>
                <a:latin typeface="Arial" panose="020B0604020202020204" pitchFamily="34" charset="0"/>
                <a:ea typeface="+mn-ea"/>
                <a:cs typeface="+mn-cs"/>
              </a:rPr>
              <a:t>    C’est depuis cet espace que le client gèrera le transfert des fonds encaissés au moyen du Mini Smile (par virement SEPA), depuis son compte de paiement Smile&amp;Pay, vers son compte Caisse d’Epargne.</a:t>
            </a:r>
          </a:p>
          <a:p>
            <a:pPr algn="ctr">
              <a:lnSpc>
                <a:spcPct val="170000"/>
              </a:lnSpc>
              <a:defRPr/>
            </a:pPr>
            <a:r>
              <a:rPr lang="fr-FR" sz="1583" b="0">
                <a:solidFill>
                  <a:srgbClr val="3E454A"/>
                </a:solidFill>
              </a:rPr>
              <a:t>Lien vers le support Smile&amp;Pay : clic </a:t>
            </a:r>
            <a:r>
              <a:rPr lang="fr-FR" sz="1583" b="0">
                <a:solidFill>
                  <a:srgbClr val="3E454A"/>
                </a:solidFill>
                <a:hlinkClick r:id="rId4"/>
              </a:rPr>
              <a:t>ici</a:t>
            </a:r>
            <a:endParaRPr kumimoji="0" lang="fr-FR" sz="1583" b="0" i="0" u="none" strike="noStrike" kern="1200" cap="none" spc="0" normalizeH="0" baseline="0" noProof="0" dirty="0">
              <a:ln>
                <a:noFill/>
              </a:ln>
              <a:solidFill>
                <a:srgbClr val="3E454A"/>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361939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1545340" y="394782"/>
            <a:ext cx="10269592"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a:latin typeface="Montserrat Black" panose="00000A00000000000000" pitchFamily="2" charset="0"/>
              </a:rPr>
              <a:t>Le schéma contractuel</a:t>
            </a:r>
            <a:endParaRPr lang="fr-FR" sz="2000" spc="30" dirty="0">
              <a:latin typeface="Montserrat Black" panose="00000A00000000000000" pitchFamily="2" charset="0"/>
            </a:endParaRPr>
          </a:p>
        </p:txBody>
      </p:sp>
      <p:sp>
        <p:nvSpPr>
          <p:cNvPr id="31" name="Rectangle : coins arrondis 30">
            <a:extLst>
              <a:ext uri="{FF2B5EF4-FFF2-40B4-BE49-F238E27FC236}">
                <a16:creationId xmlns:a16="http://schemas.microsoft.com/office/drawing/2014/main" id="{07F046D7-3C29-410E-9C52-314395D1D113}"/>
              </a:ext>
            </a:extLst>
          </p:cNvPr>
          <p:cNvSpPr/>
          <p:nvPr/>
        </p:nvSpPr>
        <p:spPr>
          <a:xfrm>
            <a:off x="5295935" y="3307087"/>
            <a:ext cx="6059157" cy="2903349"/>
          </a:xfrm>
          <a:prstGeom prst="roundRect">
            <a:avLst>
              <a:gd name="adj" fmla="val 11685"/>
            </a:avLst>
          </a:prstGeom>
          <a:solidFill>
            <a:srgbClr val="FFFFFF">
              <a:lumMod val="9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2" name="Rectangle : coins arrondis 31">
            <a:extLst>
              <a:ext uri="{FF2B5EF4-FFF2-40B4-BE49-F238E27FC236}">
                <a16:creationId xmlns:a16="http://schemas.microsoft.com/office/drawing/2014/main" id="{50BE0F76-FF12-4F32-984D-8B50C0ABAE52}"/>
              </a:ext>
            </a:extLst>
          </p:cNvPr>
          <p:cNvSpPr/>
          <p:nvPr/>
        </p:nvSpPr>
        <p:spPr>
          <a:xfrm>
            <a:off x="721996" y="3306306"/>
            <a:ext cx="4087755" cy="2903349"/>
          </a:xfrm>
          <a:prstGeom prst="roundRect">
            <a:avLst>
              <a:gd name="adj" fmla="val 11685"/>
            </a:avLst>
          </a:prstGeom>
          <a:solidFill>
            <a:srgbClr val="FFFFFF">
              <a:lumMod val="9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3" name="Rectangle à coins arrondis 15">
            <a:extLst>
              <a:ext uri="{FF2B5EF4-FFF2-40B4-BE49-F238E27FC236}">
                <a16:creationId xmlns:a16="http://schemas.microsoft.com/office/drawing/2014/main" id="{BF158B22-9D3A-485A-826E-8A9A6FA15867}"/>
              </a:ext>
            </a:extLst>
          </p:cNvPr>
          <p:cNvSpPr/>
          <p:nvPr/>
        </p:nvSpPr>
        <p:spPr>
          <a:xfrm>
            <a:off x="516319" y="2343307"/>
            <a:ext cx="2701116" cy="515165"/>
          </a:xfrm>
          <a:prstGeom prst="roundRect">
            <a:avLst>
              <a:gd name="adj" fmla="val 50000"/>
            </a:avLst>
          </a:prstGeom>
          <a:solidFill>
            <a:srgbClr val="FFFFFF">
              <a:lumMod val="95000"/>
            </a:srgb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867" b="0" i="0" u="none" strike="noStrike" kern="0" cap="none" spc="0" normalizeH="0" baseline="0" noProof="0">
                <a:ln>
                  <a:noFill/>
                </a:ln>
                <a:solidFill>
                  <a:srgbClr val="102765"/>
                </a:solidFill>
                <a:effectLst/>
                <a:uLnTx/>
                <a:uFillTx/>
                <a:latin typeface="Arial" panose="020B0604020202020204" pitchFamily="34" charset="0"/>
                <a:cs typeface="Arial" panose="020B0604020202020204" pitchFamily="34" charset="0"/>
                <a:sym typeface="Arial"/>
              </a:rPr>
              <a:t>commerçant</a:t>
            </a:r>
          </a:p>
        </p:txBody>
      </p:sp>
      <p:sp>
        <p:nvSpPr>
          <p:cNvPr id="34" name="Rectangle à coins arrondis 15">
            <a:extLst>
              <a:ext uri="{FF2B5EF4-FFF2-40B4-BE49-F238E27FC236}">
                <a16:creationId xmlns:a16="http://schemas.microsoft.com/office/drawing/2014/main" id="{117FF1F4-C9E0-4B3D-9087-077C34B9230E}"/>
              </a:ext>
            </a:extLst>
          </p:cNvPr>
          <p:cNvSpPr/>
          <p:nvPr/>
        </p:nvSpPr>
        <p:spPr>
          <a:xfrm>
            <a:off x="8996830" y="2263108"/>
            <a:ext cx="2238812" cy="649651"/>
          </a:xfrm>
          <a:prstGeom prst="roundRect">
            <a:avLst>
              <a:gd name="adj" fmla="val 50000"/>
            </a:avLst>
          </a:prstGeom>
          <a:solidFill>
            <a:srgbClr val="FFFFFF">
              <a:lumMod val="95000"/>
            </a:srgb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102765"/>
              </a:solidFill>
              <a:effectLst/>
              <a:uLnTx/>
              <a:uFillTx/>
              <a:latin typeface="Geomanist Regular" panose="02000503000000020004" pitchFamily="2" charset="77"/>
              <a:sym typeface="Arial"/>
            </a:endParaRPr>
          </a:p>
        </p:txBody>
      </p:sp>
      <p:pic>
        <p:nvPicPr>
          <p:cNvPr id="35" name="Image 34">
            <a:extLst>
              <a:ext uri="{FF2B5EF4-FFF2-40B4-BE49-F238E27FC236}">
                <a16:creationId xmlns:a16="http://schemas.microsoft.com/office/drawing/2014/main" id="{94CB1287-4071-4D36-AECB-B4ED72BF7A3D}"/>
              </a:ext>
            </a:extLst>
          </p:cNvPr>
          <p:cNvPicPr>
            <a:picLocks noChangeAspect="1"/>
          </p:cNvPicPr>
          <p:nvPr/>
        </p:nvPicPr>
        <p:blipFill>
          <a:blip r:embed="rId3"/>
          <a:stretch>
            <a:fillRect/>
          </a:stretch>
        </p:blipFill>
        <p:spPr>
          <a:xfrm>
            <a:off x="8590429" y="2160520"/>
            <a:ext cx="812800" cy="812800"/>
          </a:xfrm>
          <a:prstGeom prst="rect">
            <a:avLst/>
          </a:prstGeom>
        </p:spPr>
      </p:pic>
      <p:pic>
        <p:nvPicPr>
          <p:cNvPr id="36" name="Image 35" descr="Commerce Icons - 34,627 free vector icons">
            <a:extLst>
              <a:ext uri="{FF2B5EF4-FFF2-40B4-BE49-F238E27FC236}">
                <a16:creationId xmlns:a16="http://schemas.microsoft.com/office/drawing/2014/main" id="{363C0C02-EF2F-4AD0-8BCB-3CDB2A12B0C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75770" y="1636283"/>
            <a:ext cx="862519" cy="747516"/>
          </a:xfrm>
          <a:prstGeom prst="rect">
            <a:avLst/>
          </a:prstGeom>
        </p:spPr>
      </p:pic>
      <p:pic>
        <p:nvPicPr>
          <p:cNvPr id="37" name="Image 36">
            <a:extLst>
              <a:ext uri="{FF2B5EF4-FFF2-40B4-BE49-F238E27FC236}">
                <a16:creationId xmlns:a16="http://schemas.microsoft.com/office/drawing/2014/main" id="{EF33CB4C-07F1-48EC-9858-83EF98A350C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963861" y="1763330"/>
            <a:ext cx="500476" cy="545657"/>
          </a:xfrm>
          <a:prstGeom prst="rect">
            <a:avLst/>
          </a:prstGeom>
        </p:spPr>
      </p:pic>
      <p:sp>
        <p:nvSpPr>
          <p:cNvPr id="38" name="Double flèche horizontale 16">
            <a:extLst>
              <a:ext uri="{FF2B5EF4-FFF2-40B4-BE49-F238E27FC236}">
                <a16:creationId xmlns:a16="http://schemas.microsoft.com/office/drawing/2014/main" id="{CCFA2760-EC15-4FFE-8518-E0401D4055DF}"/>
              </a:ext>
            </a:extLst>
          </p:cNvPr>
          <p:cNvSpPr/>
          <p:nvPr/>
        </p:nvSpPr>
        <p:spPr>
          <a:xfrm>
            <a:off x="3492277" y="2404769"/>
            <a:ext cx="5093779" cy="431260"/>
          </a:xfrm>
          <a:prstGeom prst="leftRightArrow">
            <a:avLst/>
          </a:prstGeom>
          <a:solidFill>
            <a:srgbClr val="A5CC74"/>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srgbClr val="FFFFFF"/>
              </a:solidFill>
              <a:effectLst/>
              <a:uLnTx/>
              <a:uFillTx/>
              <a:latin typeface="Arial"/>
              <a:cs typeface="Arial"/>
              <a:sym typeface="Arial"/>
            </a:endParaRPr>
          </a:p>
        </p:txBody>
      </p:sp>
      <p:pic>
        <p:nvPicPr>
          <p:cNvPr id="39" name="Image 38">
            <a:extLst>
              <a:ext uri="{FF2B5EF4-FFF2-40B4-BE49-F238E27FC236}">
                <a16:creationId xmlns:a16="http://schemas.microsoft.com/office/drawing/2014/main" id="{1D23DD39-F059-48E7-B742-3FCABBE4A878}"/>
              </a:ext>
            </a:extLst>
          </p:cNvPr>
          <p:cNvPicPr>
            <a:picLocks noChangeAspect="1"/>
          </p:cNvPicPr>
          <p:nvPr/>
        </p:nvPicPr>
        <p:blipFill>
          <a:blip r:embed="rId6"/>
          <a:stretch>
            <a:fillRect/>
          </a:stretch>
        </p:blipFill>
        <p:spPr>
          <a:xfrm>
            <a:off x="9534358" y="2414700"/>
            <a:ext cx="1380937" cy="362213"/>
          </a:xfrm>
          <a:prstGeom prst="rect">
            <a:avLst/>
          </a:prstGeom>
        </p:spPr>
      </p:pic>
      <p:sp>
        <p:nvSpPr>
          <p:cNvPr id="40" name="Ellipse 39">
            <a:extLst>
              <a:ext uri="{FF2B5EF4-FFF2-40B4-BE49-F238E27FC236}">
                <a16:creationId xmlns:a16="http://schemas.microsoft.com/office/drawing/2014/main" id="{9FBBD98C-16DF-4A49-8337-30C84A61E847}"/>
              </a:ext>
            </a:extLst>
          </p:cNvPr>
          <p:cNvSpPr/>
          <p:nvPr/>
        </p:nvSpPr>
        <p:spPr>
          <a:xfrm>
            <a:off x="926680" y="3999115"/>
            <a:ext cx="463685" cy="467291"/>
          </a:xfrm>
          <a:prstGeom prst="ellipse">
            <a:avLst/>
          </a:prstGeom>
          <a:solidFill>
            <a:srgbClr val="D700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667" b="1"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1</a:t>
            </a:r>
          </a:p>
        </p:txBody>
      </p:sp>
      <p:sp>
        <p:nvSpPr>
          <p:cNvPr id="41" name="Rectangle 40">
            <a:extLst>
              <a:ext uri="{FF2B5EF4-FFF2-40B4-BE49-F238E27FC236}">
                <a16:creationId xmlns:a16="http://schemas.microsoft.com/office/drawing/2014/main" id="{7ABEA777-6D80-483D-9A55-00A4C00DFFF6}"/>
              </a:ext>
            </a:extLst>
          </p:cNvPr>
          <p:cNvSpPr/>
          <p:nvPr/>
        </p:nvSpPr>
        <p:spPr>
          <a:xfrm>
            <a:off x="1441454" y="3920747"/>
            <a:ext cx="2940165" cy="584775"/>
          </a:xfrm>
          <a:prstGeom prst="rect">
            <a:avLst/>
          </a:prstGeom>
        </p:spPr>
        <p:txBody>
          <a:bodyPr wrap="square">
            <a:spAutoFit/>
          </a:bodyPr>
          <a:lstStyle/>
          <a:p>
            <a:pPr defTabSz="695092" hangingPunct="0"/>
            <a:r>
              <a:rPr lang="fr-FR" sz="1600" kern="0">
                <a:solidFill>
                  <a:srgbClr val="102765"/>
                </a:solidFill>
                <a:latin typeface="Arial" panose="020B0604020202020204" pitchFamily="34" charset="0"/>
                <a:ea typeface="Open Sans" panose="020B0606030504020204" pitchFamily="34" charset="0"/>
                <a:cs typeface="Arial" panose="020B0604020202020204" pitchFamily="34" charset="0"/>
              </a:rPr>
              <a:t>Choix de la tarification (Standard ou Premium)</a:t>
            </a:r>
          </a:p>
        </p:txBody>
      </p:sp>
      <p:sp>
        <p:nvSpPr>
          <p:cNvPr id="42" name="Ellipse 41">
            <a:extLst>
              <a:ext uri="{FF2B5EF4-FFF2-40B4-BE49-F238E27FC236}">
                <a16:creationId xmlns:a16="http://schemas.microsoft.com/office/drawing/2014/main" id="{31B6E76A-690C-4671-A961-30D3AD2C8F23}"/>
              </a:ext>
            </a:extLst>
          </p:cNvPr>
          <p:cNvSpPr/>
          <p:nvPr/>
        </p:nvSpPr>
        <p:spPr>
          <a:xfrm>
            <a:off x="926680" y="4708629"/>
            <a:ext cx="463685" cy="467291"/>
          </a:xfrm>
          <a:prstGeom prst="ellipse">
            <a:avLst/>
          </a:prstGeom>
          <a:solidFill>
            <a:srgbClr val="A5CC7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667" b="1"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2</a:t>
            </a:r>
          </a:p>
        </p:txBody>
      </p:sp>
      <p:sp>
        <p:nvSpPr>
          <p:cNvPr id="43" name="Rectangle 42">
            <a:extLst>
              <a:ext uri="{FF2B5EF4-FFF2-40B4-BE49-F238E27FC236}">
                <a16:creationId xmlns:a16="http://schemas.microsoft.com/office/drawing/2014/main" id="{BF00AFE5-DA71-4F72-9376-FCF25B2DB76E}"/>
              </a:ext>
            </a:extLst>
          </p:cNvPr>
          <p:cNvSpPr/>
          <p:nvPr/>
        </p:nvSpPr>
        <p:spPr>
          <a:xfrm>
            <a:off x="1441455" y="4708630"/>
            <a:ext cx="3201075" cy="584775"/>
          </a:xfrm>
          <a:prstGeom prst="rect">
            <a:avLst/>
          </a:prstGeom>
        </p:spPr>
        <p:txBody>
          <a:bodyPr wrap="square">
            <a:spAutoFit/>
          </a:bodyPr>
          <a:lstStyle/>
          <a:p>
            <a:pPr defTabSz="695092" hangingPunct="0"/>
            <a:r>
              <a:rPr lang="fr-FR" sz="1600" kern="0" err="1">
                <a:solidFill>
                  <a:srgbClr val="102765"/>
                </a:solidFill>
                <a:latin typeface="Arial" panose="020B0604020202020204" pitchFamily="34" charset="0"/>
                <a:ea typeface="Open Sans" panose="020B0606030504020204" pitchFamily="34" charset="0"/>
                <a:cs typeface="Arial" panose="020B0604020202020204" pitchFamily="34" charset="0"/>
              </a:rPr>
              <a:t>Upload</a:t>
            </a:r>
            <a:r>
              <a:rPr lang="fr-FR" sz="1600" kern="0">
                <a:solidFill>
                  <a:srgbClr val="102765"/>
                </a:solidFill>
                <a:latin typeface="Arial" panose="020B0604020202020204" pitchFamily="34" charset="0"/>
                <a:ea typeface="Open Sans" panose="020B0606030504020204" pitchFamily="34" charset="0"/>
                <a:cs typeface="Arial" panose="020B0604020202020204" pitchFamily="34" charset="0"/>
              </a:rPr>
              <a:t> des pièces justificatives KYC depuis l’interface</a:t>
            </a:r>
          </a:p>
        </p:txBody>
      </p:sp>
      <p:sp>
        <p:nvSpPr>
          <p:cNvPr id="44" name="Ellipse 43">
            <a:extLst>
              <a:ext uri="{FF2B5EF4-FFF2-40B4-BE49-F238E27FC236}">
                <a16:creationId xmlns:a16="http://schemas.microsoft.com/office/drawing/2014/main" id="{E844A6B2-8A9B-4B3F-BFA2-53AADD1B7319}"/>
              </a:ext>
            </a:extLst>
          </p:cNvPr>
          <p:cNvSpPr/>
          <p:nvPr/>
        </p:nvSpPr>
        <p:spPr>
          <a:xfrm>
            <a:off x="919519" y="5411887"/>
            <a:ext cx="463685" cy="467291"/>
          </a:xfrm>
          <a:prstGeom prst="ellipse">
            <a:avLst/>
          </a:prstGeom>
          <a:solidFill>
            <a:srgbClr val="FCBE0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667" b="1"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3</a:t>
            </a:r>
          </a:p>
        </p:txBody>
      </p:sp>
      <p:sp>
        <p:nvSpPr>
          <p:cNvPr id="45" name="Rectangle 44">
            <a:extLst>
              <a:ext uri="{FF2B5EF4-FFF2-40B4-BE49-F238E27FC236}">
                <a16:creationId xmlns:a16="http://schemas.microsoft.com/office/drawing/2014/main" id="{F48B5E24-804B-4BAF-A9B1-C71C7AEE2151}"/>
              </a:ext>
            </a:extLst>
          </p:cNvPr>
          <p:cNvSpPr/>
          <p:nvPr/>
        </p:nvSpPr>
        <p:spPr>
          <a:xfrm>
            <a:off x="1422698" y="5427625"/>
            <a:ext cx="3387053" cy="830997"/>
          </a:xfrm>
          <a:prstGeom prst="rect">
            <a:avLst/>
          </a:prstGeom>
        </p:spPr>
        <p:txBody>
          <a:bodyPr wrap="square">
            <a:spAutoFit/>
          </a:bodyPr>
          <a:lstStyle/>
          <a:p>
            <a:pPr defTabSz="695092" hangingPunct="0"/>
            <a:r>
              <a:rPr lang="fr-FR" sz="1600" kern="0" dirty="0">
                <a:solidFill>
                  <a:srgbClr val="102765"/>
                </a:solidFill>
                <a:latin typeface="Arial" panose="020B0604020202020204" pitchFamily="34" charset="0"/>
                <a:ea typeface="Open Sans" panose="020B0606030504020204" pitchFamily="34" charset="0"/>
                <a:cs typeface="Arial" panose="020B0604020202020204" pitchFamily="34" charset="0"/>
              </a:rPr>
              <a:t>Signature du contrat en ligne avec validation par code SMS</a:t>
            </a:r>
            <a:br>
              <a:rPr lang="fr-FR" sz="1600" kern="0" dirty="0">
                <a:solidFill>
                  <a:srgbClr val="102765"/>
                </a:solidFill>
                <a:latin typeface="Arial" panose="020B0604020202020204" pitchFamily="34" charset="0"/>
                <a:ea typeface="Open Sans" panose="020B0606030504020204" pitchFamily="34" charset="0"/>
                <a:cs typeface="Arial" panose="020B0604020202020204" pitchFamily="34" charset="0"/>
              </a:rPr>
            </a:br>
            <a:endParaRPr lang="fr-FR" sz="1600" kern="0" dirty="0">
              <a:solidFill>
                <a:srgbClr val="102765"/>
              </a:solidFill>
              <a:latin typeface="Arial" panose="020B0604020202020204" pitchFamily="34" charset="0"/>
              <a:ea typeface="Open Sans" panose="020B0606030504020204" pitchFamily="34" charset="0"/>
              <a:cs typeface="Arial" panose="020B0604020202020204" pitchFamily="34" charset="0"/>
            </a:endParaRPr>
          </a:p>
        </p:txBody>
      </p:sp>
      <p:sp>
        <p:nvSpPr>
          <p:cNvPr id="46" name="Espace réservé du texte 2">
            <a:extLst>
              <a:ext uri="{FF2B5EF4-FFF2-40B4-BE49-F238E27FC236}">
                <a16:creationId xmlns:a16="http://schemas.microsoft.com/office/drawing/2014/main" id="{886867A7-E471-43C6-9BC6-26D12AB7CFED}"/>
              </a:ext>
            </a:extLst>
          </p:cNvPr>
          <p:cNvSpPr txBox="1">
            <a:spLocks/>
          </p:cNvSpPr>
          <p:nvPr/>
        </p:nvSpPr>
        <p:spPr>
          <a:xfrm>
            <a:off x="3113321" y="1457155"/>
            <a:ext cx="6980520" cy="7150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Clr>
                <a:schemeClr val="tx2"/>
              </a:buClr>
              <a:buFont typeface="Cambria Math" panose="02040503050406030204" pitchFamily="18" charset="0"/>
              <a:buNone/>
              <a:defRPr sz="1600" b="1" i="0" kern="1200" baseline="0">
                <a:solidFill>
                  <a:srgbClr val="B24388"/>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buClr>
                <a:srgbClr val="D7000F"/>
              </a:buClr>
              <a:defRPr/>
            </a:pPr>
            <a:r>
              <a:rPr kumimoji="0" lang="fr-FR" sz="1600" i="0" u="none" strike="noStrike" kern="1200" cap="none" spc="0" normalizeH="0" baseline="0" noProof="0">
                <a:ln>
                  <a:noFill/>
                </a:ln>
                <a:solidFill>
                  <a:srgbClr val="102765"/>
                </a:solidFill>
                <a:effectLst/>
                <a:uLnTx/>
                <a:uFillTx/>
                <a:latin typeface="Arial" panose="020B0604020202020204" pitchFamily="34" charset="0"/>
                <a:ea typeface="+mn-ea"/>
                <a:cs typeface="Arial" panose="020B0604020202020204" pitchFamily="34" charset="0"/>
              </a:rPr>
              <a:t>La contractualisation se fait entre </a:t>
            </a:r>
            <a:r>
              <a:rPr kumimoji="0" lang="fr-FR" sz="1600" i="0" u="none" strike="noStrike" kern="1200" cap="none" spc="0" normalizeH="0" baseline="0" noProof="0" dirty="0">
                <a:ln>
                  <a:noFill/>
                </a:ln>
                <a:solidFill>
                  <a:srgbClr val="102765"/>
                </a:solidFill>
                <a:effectLst/>
                <a:uLnTx/>
                <a:uFillTx/>
                <a:latin typeface="Arial" panose="020B0604020202020204" pitchFamily="34" charset="0"/>
                <a:ea typeface="+mn-ea"/>
                <a:cs typeface="Arial" panose="020B0604020202020204" pitchFamily="34" charset="0"/>
              </a:rPr>
              <a:t>le commerçant et </a:t>
            </a:r>
            <a:r>
              <a:rPr kumimoji="0" lang="fr-FR" sz="1600" i="0" u="none" strike="noStrike" kern="1200" cap="none" spc="0" normalizeH="0" baseline="0" noProof="0" dirty="0" err="1">
                <a:ln>
                  <a:noFill/>
                </a:ln>
                <a:solidFill>
                  <a:srgbClr val="102765"/>
                </a:solidFill>
                <a:effectLst/>
                <a:uLnTx/>
                <a:uFillTx/>
                <a:latin typeface="Arial" panose="020B0604020202020204" pitchFamily="34" charset="0"/>
                <a:ea typeface="+mn-ea"/>
                <a:cs typeface="Arial" panose="020B0604020202020204" pitchFamily="34" charset="0"/>
              </a:rPr>
              <a:t>Smile&amp;Pay</a:t>
            </a:r>
            <a:r>
              <a:rPr kumimoji="0" lang="fr-FR" sz="1600" i="0" u="none" strike="noStrike" kern="1200" cap="none" spc="0" normalizeH="0" baseline="0" noProof="0" dirty="0">
                <a:ln>
                  <a:noFill/>
                </a:ln>
                <a:solidFill>
                  <a:srgbClr val="102765"/>
                </a:solidFill>
                <a:effectLst/>
                <a:uLnTx/>
                <a:uFillTx/>
                <a:latin typeface="Arial" panose="020B0604020202020204" pitchFamily="34" charset="0"/>
                <a:ea typeface="+mn-ea"/>
                <a:cs typeface="Arial" panose="020B0604020202020204" pitchFamily="34" charset="0"/>
              </a:rPr>
              <a:t> </a:t>
            </a:r>
            <a:r>
              <a:rPr kumimoji="0" lang="fr-FR" sz="1600" b="0" i="0" u="none" strike="noStrike" kern="1200" cap="none" spc="0" normalizeH="0" baseline="0" noProof="0" dirty="0">
                <a:ln>
                  <a:noFill/>
                </a:ln>
                <a:solidFill>
                  <a:srgbClr val="102765"/>
                </a:solidFill>
                <a:effectLst/>
                <a:uLnTx/>
                <a:uFillTx/>
                <a:latin typeface="Arial" panose="020B0604020202020204" pitchFamily="34" charset="0"/>
                <a:ea typeface="+mn-ea"/>
                <a:cs typeface="Arial" panose="020B0604020202020204" pitchFamily="34" charset="0"/>
              </a:rPr>
              <a:t>en 10 minutes en ligne depuis l’URL mise à disposition </a:t>
            </a:r>
            <a:r>
              <a:rPr kumimoji="0" lang="fr-FR" sz="1600" b="0" i="0" u="none" strike="noStrike" kern="1200" cap="none" spc="0" normalizeH="0" baseline="0" noProof="0">
                <a:ln>
                  <a:noFill/>
                </a:ln>
                <a:solidFill>
                  <a:srgbClr val="102765"/>
                </a:solidFill>
                <a:effectLst/>
                <a:uLnTx/>
                <a:uFillTx/>
                <a:latin typeface="Arial" panose="020B0604020202020204" pitchFamily="34" charset="0"/>
                <a:ea typeface="+mn-ea"/>
                <a:cs typeface="Arial" panose="020B0604020202020204" pitchFamily="34" charset="0"/>
              </a:rPr>
              <a:t>des clients. </a:t>
            </a:r>
            <a:r>
              <a:rPr lang="fr-FR">
                <a:solidFill>
                  <a:schemeClr val="tx1"/>
                </a:solidFill>
              </a:rPr>
              <a:t>(https://www.smileandpay.com/lp/cegee)</a:t>
            </a:r>
            <a:endParaRPr kumimoji="0" lang="fr-FR" sz="1600" b="0" i="0" u="none" strike="noStrike" kern="1200" cap="none" spc="0" normalizeH="0" baseline="0" noProof="0" dirty="0">
              <a:ln>
                <a:noFill/>
              </a:ln>
              <a:solidFill>
                <a:srgbClr val="102765"/>
              </a:solidFill>
              <a:effectLst/>
              <a:uLnTx/>
              <a:uFillTx/>
              <a:latin typeface="Arial" panose="020B0604020202020204" pitchFamily="34" charset="0"/>
              <a:ea typeface="+mn-ea"/>
              <a:cs typeface="Arial" panose="020B0604020202020204" pitchFamily="34" charset="0"/>
            </a:endParaRPr>
          </a:p>
        </p:txBody>
      </p:sp>
      <p:pic>
        <p:nvPicPr>
          <p:cNvPr id="47" name="Image 46">
            <a:extLst>
              <a:ext uri="{FF2B5EF4-FFF2-40B4-BE49-F238E27FC236}">
                <a16:creationId xmlns:a16="http://schemas.microsoft.com/office/drawing/2014/main" id="{122614FF-5869-4F87-A926-B1F59BE93C7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4" r="-3"/>
          <a:stretch/>
        </p:blipFill>
        <p:spPr>
          <a:xfrm>
            <a:off x="5703381" y="3745245"/>
            <a:ext cx="5282975" cy="2393620"/>
          </a:xfrm>
          <a:prstGeom prst="rect">
            <a:avLst/>
          </a:prstGeom>
        </p:spPr>
      </p:pic>
      <p:pic>
        <p:nvPicPr>
          <p:cNvPr id="48" name="Picture 6" descr="Signature D&amp;#39;un Contrat En Ligne Poignée De Main D&amp;#39;affaires Pour L&amp;#39;affaire  Et Le Concept De Travail D&amp;#39;équipe La Coopération Intern Illustration de  Vecteur - Illustration du convenu, mains: 126248480">
            <a:extLst>
              <a:ext uri="{FF2B5EF4-FFF2-40B4-BE49-F238E27FC236}">
                <a16:creationId xmlns:a16="http://schemas.microsoft.com/office/drawing/2014/main" id="{2EBBD1AF-6770-42CD-91A7-BF19FBE3438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905009" y="2070649"/>
            <a:ext cx="870499" cy="812800"/>
          </a:xfrm>
          <a:prstGeom prst="rect">
            <a:avLst/>
          </a:prstGeom>
          <a:noFill/>
          <a:extLst>
            <a:ext uri="{909E8E84-426E-40DD-AFC4-6F175D3DCCD1}">
              <a14:hiddenFill xmlns:a14="http://schemas.microsoft.com/office/drawing/2010/main">
                <a:solidFill>
                  <a:srgbClr val="FFFFFF"/>
                </a:solidFill>
              </a14:hiddenFill>
            </a:ext>
          </a:extLst>
        </p:spPr>
      </p:pic>
      <p:cxnSp>
        <p:nvCxnSpPr>
          <p:cNvPr id="49" name="Connecteur droit 48">
            <a:extLst>
              <a:ext uri="{FF2B5EF4-FFF2-40B4-BE49-F238E27FC236}">
                <a16:creationId xmlns:a16="http://schemas.microsoft.com/office/drawing/2014/main" id="{E6889740-ECE1-41B3-ACAC-B49DAFA3CA2A}"/>
              </a:ext>
            </a:extLst>
          </p:cNvPr>
          <p:cNvCxnSpPr/>
          <p:nvPr/>
        </p:nvCxnSpPr>
        <p:spPr>
          <a:xfrm>
            <a:off x="885352" y="3595611"/>
            <a:ext cx="1984856" cy="0"/>
          </a:xfrm>
          <a:prstGeom prst="line">
            <a:avLst/>
          </a:prstGeom>
          <a:noFill/>
          <a:ln w="6350" cap="flat" cmpd="sng" algn="ctr">
            <a:solidFill>
              <a:srgbClr val="A5CC74"/>
            </a:solidFill>
            <a:prstDash val="solid"/>
            <a:miter lim="800000"/>
          </a:ln>
          <a:effectLst/>
        </p:spPr>
      </p:cxnSp>
      <p:sp>
        <p:nvSpPr>
          <p:cNvPr id="50" name="Espace réservé du texte 2">
            <a:extLst>
              <a:ext uri="{FF2B5EF4-FFF2-40B4-BE49-F238E27FC236}">
                <a16:creationId xmlns:a16="http://schemas.microsoft.com/office/drawing/2014/main" id="{26B56633-DD32-4CC8-BB51-354B1EBC8491}"/>
              </a:ext>
            </a:extLst>
          </p:cNvPr>
          <p:cNvSpPr txBox="1">
            <a:spLocks/>
          </p:cNvSpPr>
          <p:nvPr/>
        </p:nvSpPr>
        <p:spPr>
          <a:xfrm>
            <a:off x="897445" y="3374945"/>
            <a:ext cx="1355007" cy="384043"/>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Clr>
                <a:schemeClr val="tx2"/>
              </a:buClr>
              <a:buFont typeface="Cambria Math" panose="02040503050406030204" pitchFamily="18" charset="0"/>
              <a:buNone/>
              <a:defRPr sz="1600" b="0" i="0" kern="1200" baseline="0">
                <a:solidFill>
                  <a:schemeClr val="accent1"/>
                </a:solidFill>
                <a:latin typeface="Geomanist Light" panose="02000503000000020004" pitchFamily="2" charset="77"/>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i="0" kern="1200">
                <a:solidFill>
                  <a:schemeClr val="bg1"/>
                </a:solidFill>
                <a:latin typeface="Geomanist Regular" panose="02000503000000020004" pitchFamily="2" charset="77"/>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i="0" kern="1200">
                <a:solidFill>
                  <a:schemeClr val="bg1"/>
                </a:solidFill>
                <a:latin typeface="Geomanist Regular" panose="02000503000000020004" pitchFamily="2" charset="77"/>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i="0" kern="1200">
                <a:solidFill>
                  <a:schemeClr val="bg1"/>
                </a:solidFill>
                <a:latin typeface="Geomanist Regular" panose="02000503000000020004" pitchFamily="2" charset="77"/>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D7000F"/>
              </a:buClr>
            </a:pPr>
            <a:r>
              <a:rPr lang="fr-FR" sz="1467">
                <a:solidFill>
                  <a:srgbClr val="A5CC74"/>
                </a:solidFill>
                <a:latin typeface="Arial" panose="020B0604020202020204" pitchFamily="34" charset="0"/>
              </a:rPr>
              <a:t>Les étapes</a:t>
            </a:r>
          </a:p>
          <a:p>
            <a:pPr>
              <a:buClr>
                <a:srgbClr val="D7000F"/>
              </a:buClr>
            </a:pPr>
            <a:endParaRPr lang="fr-FR" sz="1467">
              <a:solidFill>
                <a:srgbClr val="A5CC74"/>
              </a:solidFill>
              <a:latin typeface="Arial" panose="020B0604020202020204" pitchFamily="34" charset="0"/>
            </a:endParaRPr>
          </a:p>
        </p:txBody>
      </p:sp>
      <p:cxnSp>
        <p:nvCxnSpPr>
          <p:cNvPr id="51" name="Connecteur droit 50">
            <a:extLst>
              <a:ext uri="{FF2B5EF4-FFF2-40B4-BE49-F238E27FC236}">
                <a16:creationId xmlns:a16="http://schemas.microsoft.com/office/drawing/2014/main" id="{19288280-4537-4AA9-B11A-27BF2F3C2115}"/>
              </a:ext>
            </a:extLst>
          </p:cNvPr>
          <p:cNvCxnSpPr/>
          <p:nvPr/>
        </p:nvCxnSpPr>
        <p:spPr>
          <a:xfrm>
            <a:off x="5696724" y="3592171"/>
            <a:ext cx="1984856" cy="0"/>
          </a:xfrm>
          <a:prstGeom prst="line">
            <a:avLst/>
          </a:prstGeom>
          <a:noFill/>
          <a:ln w="6350" cap="flat" cmpd="sng" algn="ctr">
            <a:solidFill>
              <a:srgbClr val="A5CC74"/>
            </a:solidFill>
            <a:prstDash val="solid"/>
            <a:miter lim="800000"/>
          </a:ln>
          <a:effectLst/>
        </p:spPr>
      </p:cxnSp>
      <p:sp>
        <p:nvSpPr>
          <p:cNvPr id="52" name="Espace réservé du texte 2">
            <a:extLst>
              <a:ext uri="{FF2B5EF4-FFF2-40B4-BE49-F238E27FC236}">
                <a16:creationId xmlns:a16="http://schemas.microsoft.com/office/drawing/2014/main" id="{2D99C09C-B650-456A-B7A7-F800D0DC1D0A}"/>
              </a:ext>
            </a:extLst>
          </p:cNvPr>
          <p:cNvSpPr txBox="1">
            <a:spLocks/>
          </p:cNvSpPr>
          <p:nvPr/>
        </p:nvSpPr>
        <p:spPr>
          <a:xfrm>
            <a:off x="5660322" y="3412720"/>
            <a:ext cx="2181825" cy="168867"/>
          </a:xfrm>
          <a:prstGeom prst="rect">
            <a:avLst/>
          </a:prstGeom>
        </p:spPr>
        <p:txBody>
          <a:bodyPr vert="horz" lIns="0" tIns="0" rIns="0" bIns="0" rtlCol="0">
            <a:normAutofit fontScale="70000" lnSpcReduction="20000"/>
          </a:bodyPr>
          <a:lstStyle>
            <a:lvl1pPr marL="0" indent="0" algn="l" defTabSz="914400" rtl="0" eaLnBrk="1" latinLnBrk="0" hangingPunct="1">
              <a:lnSpc>
                <a:spcPct val="90000"/>
              </a:lnSpc>
              <a:spcBef>
                <a:spcPts val="1000"/>
              </a:spcBef>
              <a:buClr>
                <a:schemeClr val="tx2"/>
              </a:buClr>
              <a:buFont typeface="Cambria Math" panose="02040503050406030204" pitchFamily="18" charset="0"/>
              <a:buNone/>
              <a:defRPr sz="1600" b="0" i="0" kern="1200" baseline="0">
                <a:solidFill>
                  <a:schemeClr val="accent1"/>
                </a:solidFill>
                <a:latin typeface="Geomanist Light" panose="02000503000000020004" pitchFamily="2" charset="77"/>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i="0" kern="1200">
                <a:solidFill>
                  <a:schemeClr val="bg1"/>
                </a:solidFill>
                <a:latin typeface="Geomanist Regular" panose="02000503000000020004" pitchFamily="2" charset="77"/>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i="0" kern="1200">
                <a:solidFill>
                  <a:schemeClr val="bg1"/>
                </a:solidFill>
                <a:latin typeface="Geomanist Regular" panose="02000503000000020004" pitchFamily="2" charset="77"/>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i="0" kern="1200">
                <a:solidFill>
                  <a:schemeClr val="bg1"/>
                </a:solidFill>
                <a:latin typeface="Geomanist Regular" panose="02000503000000020004" pitchFamily="2" charset="77"/>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D7000F"/>
              </a:buClr>
            </a:pPr>
            <a:r>
              <a:rPr lang="fr-FR" sz="2133">
                <a:solidFill>
                  <a:srgbClr val="A5CC74"/>
                </a:solidFill>
                <a:latin typeface="Arial" panose="020B0604020202020204" pitchFamily="34" charset="0"/>
              </a:rPr>
              <a:t>Les pièces justificatives</a:t>
            </a:r>
          </a:p>
        </p:txBody>
      </p:sp>
    </p:spTree>
    <p:extLst>
      <p:ext uri="{BB962C8B-B14F-4D97-AF65-F5344CB8AC3E}">
        <p14:creationId xmlns:p14="http://schemas.microsoft.com/office/powerpoint/2010/main" val="19994571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2"/>
          <p:cNvSpPr txBox="1">
            <a:spLocks/>
          </p:cNvSpPr>
          <p:nvPr/>
        </p:nvSpPr>
        <p:spPr>
          <a:xfrm>
            <a:off x="1545340" y="394782"/>
            <a:ext cx="10269592"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a:latin typeface="Montserrat Black" panose="00000A00000000000000" pitchFamily="2" charset="0"/>
              </a:rPr>
              <a:t>La distribution</a:t>
            </a:r>
            <a:endParaRPr lang="fr-FR" sz="2000" spc="30" dirty="0">
              <a:latin typeface="Montserrat Black" panose="00000A00000000000000" pitchFamily="2" charset="0"/>
            </a:endParaRPr>
          </a:p>
        </p:txBody>
      </p:sp>
      <p:sp>
        <p:nvSpPr>
          <p:cNvPr id="28" name="ZoneTexte 27">
            <a:extLst>
              <a:ext uri="{FF2B5EF4-FFF2-40B4-BE49-F238E27FC236}">
                <a16:creationId xmlns:a16="http://schemas.microsoft.com/office/drawing/2014/main" id="{DC3B7846-CBC8-4F96-8100-FCD99DAF0A88}"/>
              </a:ext>
            </a:extLst>
          </p:cNvPr>
          <p:cNvSpPr txBox="1"/>
          <p:nvPr/>
        </p:nvSpPr>
        <p:spPr>
          <a:xfrm>
            <a:off x="714134" y="4913849"/>
            <a:ext cx="10474588" cy="861774"/>
          </a:xfrm>
          <a:prstGeom prst="rect">
            <a:avLst/>
          </a:prstGeom>
          <a:noFill/>
        </p:spPr>
        <p:txBody>
          <a:bodyPr wrap="square" lIns="121920" tIns="60960" rIns="121920" bIns="60960" rtlCol="0" anchor="t">
            <a:spAutoFit/>
          </a:bodyPr>
          <a:lstStyle/>
          <a:p>
            <a:pPr algn="ctr"/>
            <a:r>
              <a:rPr lang="fr-FR" sz="1600" dirty="0" err="1">
                <a:solidFill>
                  <a:srgbClr val="102765"/>
                </a:solidFill>
                <a:latin typeface="Arial" panose="020B0604020202020204" pitchFamily="34" charset="0"/>
                <a:cs typeface="Arial" panose="020B0604020202020204" pitchFamily="34" charset="0"/>
              </a:rPr>
              <a:t>Smile&amp;Pay</a:t>
            </a:r>
            <a:r>
              <a:rPr lang="fr-FR" sz="1600" dirty="0">
                <a:solidFill>
                  <a:srgbClr val="102765"/>
                </a:solidFill>
                <a:latin typeface="Arial" panose="020B0604020202020204" pitchFamily="34" charset="0"/>
                <a:cs typeface="Arial" panose="020B0604020202020204" pitchFamily="34" charset="0"/>
              </a:rPr>
              <a:t> pourra à sa seule discrétion refuser toute activité,</a:t>
            </a:r>
            <a:endParaRPr lang="fr-FR" sz="1600" dirty="0">
              <a:solidFill>
                <a:srgbClr val="3E454A"/>
              </a:solidFill>
              <a:latin typeface="Arial" panose="020B0604020202020204" pitchFamily="34" charset="0"/>
              <a:cs typeface="Arial" panose="020B0604020202020204" pitchFamily="34" charset="0"/>
            </a:endParaRPr>
          </a:p>
          <a:p>
            <a:pPr algn="ctr"/>
            <a:r>
              <a:rPr lang="fr-FR" sz="1600" dirty="0">
                <a:solidFill>
                  <a:srgbClr val="102765"/>
                </a:solidFill>
                <a:latin typeface="Arial" panose="020B0604020202020204" pitchFamily="34" charset="0"/>
                <a:cs typeface="Arial" panose="020B0604020202020204" pitchFamily="34" charset="0"/>
              </a:rPr>
              <a:t>y compris si elle ne figure pas dans la liste ci-dessus,</a:t>
            </a:r>
            <a:endParaRPr lang="fr-FR" sz="1600" dirty="0">
              <a:solidFill>
                <a:srgbClr val="3E454A"/>
              </a:solidFill>
              <a:latin typeface="Arial" panose="020B0604020202020204" pitchFamily="34" charset="0"/>
              <a:cs typeface="Arial" panose="020B0604020202020204" pitchFamily="34" charset="0"/>
            </a:endParaRPr>
          </a:p>
          <a:p>
            <a:pPr algn="ctr"/>
            <a:r>
              <a:rPr lang="fr-FR" sz="1600" dirty="0">
                <a:solidFill>
                  <a:srgbClr val="102765"/>
                </a:solidFill>
                <a:latin typeface="Arial" panose="020B0604020202020204" pitchFamily="34" charset="0"/>
                <a:cs typeface="Arial" panose="020B0604020202020204" pitchFamily="34" charset="0"/>
              </a:rPr>
              <a:t>Si elle estime qu’elle présente un risque de fraude ou d’atteinte à la réputation, et résilier le contrat.</a:t>
            </a:r>
            <a:endParaRPr lang="fr-FR" sz="1600" dirty="0">
              <a:solidFill>
                <a:srgbClr val="3E454A"/>
              </a:solidFill>
              <a:latin typeface="Arial" panose="020B0604020202020204" pitchFamily="34" charset="0"/>
              <a:cs typeface="Arial" panose="020B0604020202020204" pitchFamily="34" charset="0"/>
            </a:endParaRPr>
          </a:p>
        </p:txBody>
      </p:sp>
      <p:sp>
        <p:nvSpPr>
          <p:cNvPr id="29" name="Rectangle : coins arrondis 28">
            <a:extLst>
              <a:ext uri="{FF2B5EF4-FFF2-40B4-BE49-F238E27FC236}">
                <a16:creationId xmlns:a16="http://schemas.microsoft.com/office/drawing/2014/main" id="{9BB9F5BA-CD9A-42D1-83AD-DDD937FD6770}"/>
              </a:ext>
            </a:extLst>
          </p:cNvPr>
          <p:cNvSpPr/>
          <p:nvPr/>
        </p:nvSpPr>
        <p:spPr>
          <a:xfrm>
            <a:off x="773526" y="1677869"/>
            <a:ext cx="3806941" cy="2884824"/>
          </a:xfrm>
          <a:prstGeom prst="roundRect">
            <a:avLst>
              <a:gd name="adj" fmla="val 7733"/>
            </a:avLst>
          </a:prstGeom>
          <a:solidFill>
            <a:srgbClr val="FFFFFF">
              <a:lumMod val="95000"/>
            </a:srgbClr>
          </a:solidFill>
          <a:ln w="12700" cap="flat" cmpd="sng" algn="ctr">
            <a:solidFill>
              <a:srgbClr val="A5CC74"/>
            </a:solidFill>
            <a:prstDash val="solid"/>
            <a:miter lim="800000"/>
          </a:ln>
          <a:effectLst/>
        </p:spPr>
        <p:txBody>
          <a:bodyPr lIns="121920" tIns="60960" rIns="121920" bIns="6096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srgbClr val="102765"/>
                </a:solidFill>
                <a:effectLst/>
                <a:uLnTx/>
                <a:uFillTx/>
                <a:latin typeface="Arial" panose="020B0604020202020204" pitchFamily="34" charset="0"/>
                <a:ea typeface="+mn-lt"/>
                <a:cs typeface="Arial" panose="020B0604020202020204" pitchFamily="34" charset="0"/>
              </a:rPr>
              <a:t>Refus à l'entrée en relation pour :</a:t>
            </a:r>
            <a:endParaRPr kumimoji="0" lang="en-US" sz="1600" b="1" i="0" u="none" strike="noStrike" kern="0" cap="none" spc="0" normalizeH="0" baseline="0" noProof="0" dirty="0">
              <a:ln>
                <a:noFill/>
              </a:ln>
              <a:solidFill>
                <a:srgbClr val="102765"/>
              </a:solidFill>
              <a:effectLst/>
              <a:uLnTx/>
              <a:uFillTx/>
              <a:latin typeface="Arial" panose="020B0604020202020204" pitchFamily="34" charset="0"/>
              <a:ea typeface="+mn-lt"/>
              <a:cs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102765"/>
              </a:solidFill>
              <a:effectLst/>
              <a:uLnTx/>
              <a:uFillTx/>
              <a:latin typeface="Arial" panose="020B0604020202020204" pitchFamily="34" charset="0"/>
              <a:ea typeface="+mn-lt"/>
              <a:cs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srgbClr val="102765"/>
                </a:solidFill>
                <a:effectLst/>
                <a:uLnTx/>
                <a:uFillTx/>
                <a:latin typeface="Arial" panose="020B0604020202020204" pitchFamily="34" charset="0"/>
                <a:ea typeface="+mn-lt"/>
                <a:cs typeface="Arial" panose="020B0604020202020204" pitchFamily="34" charset="0"/>
              </a:rPr>
              <a:t>- les résidents fiscaux américains</a:t>
            </a:r>
            <a:endParaRPr kumimoji="0" lang="en-US" sz="1600" b="0" i="0" u="none" strike="noStrike" kern="0" cap="none" spc="0" normalizeH="0" baseline="0" noProof="0" dirty="0">
              <a:ln>
                <a:noFill/>
              </a:ln>
              <a:solidFill>
                <a:srgbClr val="102765"/>
              </a:solidFill>
              <a:effectLst/>
              <a:uLnTx/>
              <a:uFillTx/>
              <a:latin typeface="Arial" panose="020B0604020202020204" pitchFamily="34" charset="0"/>
              <a:ea typeface="+mn-lt"/>
              <a:cs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srgbClr val="102765"/>
                </a:solidFill>
                <a:effectLst/>
                <a:uLnTx/>
                <a:uFillTx/>
                <a:latin typeface="Arial" panose="020B0604020202020204" pitchFamily="34" charset="0"/>
                <a:ea typeface="+mn-lt"/>
                <a:cs typeface="Arial" panose="020B0604020202020204" pitchFamily="34" charset="0"/>
              </a:rPr>
              <a:t>- les prospects dont le score LCB-FT est considéré comme inacceptable selon notre classification des risques LCB-FT</a:t>
            </a:r>
            <a:endParaRPr kumimoji="0" lang="fr-FR" sz="1600" b="0" i="0" u="none" strike="noStrike" kern="0" cap="none" spc="0" normalizeH="0" baseline="0" noProof="0" dirty="0">
              <a:ln>
                <a:noFill/>
              </a:ln>
              <a:solidFill>
                <a:srgbClr val="102765"/>
              </a:solidFill>
              <a:effectLst/>
              <a:uLnTx/>
              <a:uFillTx/>
              <a:latin typeface="Arial" panose="020B0604020202020204" pitchFamily="34" charset="0"/>
              <a:ea typeface="+mn-ea"/>
              <a:cs typeface="Arial" panose="020B0604020202020204" pitchFamily="34" charset="0"/>
            </a:endParaRPr>
          </a:p>
        </p:txBody>
      </p:sp>
      <p:sp>
        <p:nvSpPr>
          <p:cNvPr id="30" name="Rectangle : coins arrondis 29">
            <a:extLst>
              <a:ext uri="{FF2B5EF4-FFF2-40B4-BE49-F238E27FC236}">
                <a16:creationId xmlns:a16="http://schemas.microsoft.com/office/drawing/2014/main" id="{0118B653-2B18-4EFF-875D-584E35019E3F}"/>
              </a:ext>
            </a:extLst>
          </p:cNvPr>
          <p:cNvSpPr/>
          <p:nvPr/>
        </p:nvSpPr>
        <p:spPr>
          <a:xfrm>
            <a:off x="4714209" y="1676317"/>
            <a:ext cx="6768025" cy="2884824"/>
          </a:xfrm>
          <a:prstGeom prst="roundRect">
            <a:avLst>
              <a:gd name="adj" fmla="val 8310"/>
            </a:avLst>
          </a:prstGeom>
          <a:solidFill>
            <a:srgbClr val="FFFFFF">
              <a:lumMod val="95000"/>
            </a:srgbClr>
          </a:solidFill>
          <a:ln w="12700" cap="flat" cmpd="sng" algn="ctr">
            <a:solidFill>
              <a:srgbClr val="A5CC74"/>
            </a:solidFill>
            <a:prstDash val="solid"/>
            <a:miter lim="800000"/>
          </a:ln>
          <a:effectLst/>
        </p:spPr>
        <p:txBody>
          <a:bodyPr lIns="121920" tIns="60960" rIns="121920" bIns="6096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srgbClr val="102765"/>
              </a:solidFill>
              <a:effectLst/>
              <a:uLnTx/>
              <a:uFillTx/>
              <a:latin typeface="Arial" panose="020B0604020202020204" pitchFamily="34" charset="0"/>
              <a:ea typeface="+mn-lt"/>
              <a:cs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a:ln>
                  <a:noFill/>
                </a:ln>
                <a:solidFill>
                  <a:srgbClr val="102765"/>
                </a:solidFill>
                <a:effectLst/>
                <a:uLnTx/>
                <a:uFillTx/>
                <a:latin typeface="Arial" panose="020B0604020202020204" pitchFamily="34" charset="0"/>
                <a:ea typeface="+mn-lt"/>
                <a:cs typeface="Arial" panose="020B0604020202020204" pitchFamily="34" charset="0"/>
              </a:rPr>
              <a:t>Certaines activités entrainent le refus systématique</a:t>
            </a:r>
            <a:endParaRPr kumimoji="0" lang="en-US" sz="1600" b="1" i="0" u="none" strike="noStrike" kern="0" cap="none" spc="0" normalizeH="0" baseline="0" noProof="0">
              <a:ln>
                <a:noFill/>
              </a:ln>
              <a:solidFill>
                <a:srgbClr val="102765"/>
              </a:solidFill>
              <a:effectLst/>
              <a:uLnTx/>
              <a:uFillTx/>
              <a:latin typeface="Arial" panose="020B0604020202020204" pitchFamily="34" charset="0"/>
              <a:ea typeface="+mn-lt"/>
              <a:cs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a:ln>
                  <a:noFill/>
                </a:ln>
                <a:solidFill>
                  <a:srgbClr val="102765"/>
                </a:solidFill>
                <a:effectLst/>
                <a:uLnTx/>
                <a:uFillTx/>
                <a:latin typeface="Arial" panose="020B0604020202020204" pitchFamily="34" charset="0"/>
                <a:ea typeface="+mn-lt"/>
                <a:cs typeface="Arial" panose="020B0604020202020204" pitchFamily="34" charset="0"/>
              </a:rPr>
              <a:t>des entrées en relation :</a:t>
            </a:r>
            <a:endParaRPr kumimoji="0" lang="en-US" sz="1600" b="1" i="0" u="none" strike="noStrike" kern="0" cap="none" spc="0" normalizeH="0" baseline="0" noProof="0">
              <a:ln>
                <a:noFill/>
              </a:ln>
              <a:solidFill>
                <a:srgbClr val="102765"/>
              </a:solidFill>
              <a:effectLst/>
              <a:uLnTx/>
              <a:uFillTx/>
              <a:latin typeface="Arial" panose="020B0604020202020204" pitchFamily="34" charset="0"/>
              <a:ea typeface="+mn-lt"/>
              <a:cs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srgbClr val="102765"/>
              </a:solidFill>
              <a:effectLst/>
              <a:uLnTx/>
              <a:uFillTx/>
              <a:latin typeface="Arial" panose="020B0604020202020204" pitchFamily="34" charset="0"/>
              <a:ea typeface="+mn-lt"/>
              <a:cs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a:ln>
                  <a:noFill/>
                </a:ln>
                <a:solidFill>
                  <a:srgbClr val="102765"/>
                </a:solidFill>
                <a:effectLst/>
                <a:uLnTx/>
                <a:uFillTx/>
                <a:latin typeface="Arial" panose="020B0604020202020204" pitchFamily="34" charset="0"/>
                <a:ea typeface="+mn-lt"/>
                <a:cs typeface="Arial" panose="020B0604020202020204" pitchFamily="34" charset="0"/>
              </a:rPr>
              <a:t>- Activité illicite ou illégale en France</a:t>
            </a:r>
            <a:br>
              <a:rPr kumimoji="0" lang="fr-FR" sz="1600" b="0" i="0" u="none" strike="noStrike" kern="0" cap="none" spc="0" normalizeH="0" baseline="0" noProof="0">
                <a:ln>
                  <a:noFill/>
                </a:ln>
                <a:solidFill>
                  <a:srgbClr val="102765"/>
                </a:solidFill>
                <a:effectLst/>
                <a:uLnTx/>
                <a:uFillTx/>
                <a:latin typeface="Arial" panose="020B0604020202020204" pitchFamily="34" charset="0"/>
                <a:ea typeface="+mn-lt"/>
                <a:cs typeface="Arial" panose="020B0604020202020204" pitchFamily="34" charset="0"/>
              </a:rPr>
            </a:br>
            <a:r>
              <a:rPr kumimoji="0" lang="fr-FR" sz="1600" b="0" i="0" u="none" strike="noStrike" kern="0" cap="none" spc="0" normalizeH="0" baseline="0" noProof="0">
                <a:ln>
                  <a:noFill/>
                </a:ln>
                <a:solidFill>
                  <a:srgbClr val="102765"/>
                </a:solidFill>
                <a:effectLst/>
                <a:uLnTx/>
                <a:uFillTx/>
                <a:latin typeface="Arial" panose="020B0604020202020204" pitchFamily="34" charset="0"/>
                <a:ea typeface="+mn-lt"/>
                <a:cs typeface="Arial" panose="020B0604020202020204" pitchFamily="34" charset="0"/>
              </a:rPr>
              <a:t>- Activité de jeux de hasard</a:t>
            </a:r>
            <a:br>
              <a:rPr kumimoji="0" lang="fr-FR" sz="1600" b="0" i="0" u="none" strike="noStrike" kern="0" cap="none" spc="0" normalizeH="0" baseline="0" noProof="0">
                <a:ln>
                  <a:noFill/>
                </a:ln>
                <a:solidFill>
                  <a:srgbClr val="102765"/>
                </a:solidFill>
                <a:effectLst/>
                <a:uLnTx/>
                <a:uFillTx/>
                <a:latin typeface="Arial" panose="020B0604020202020204" pitchFamily="34" charset="0"/>
                <a:ea typeface="+mn-lt"/>
                <a:cs typeface="Arial" panose="020B0604020202020204" pitchFamily="34" charset="0"/>
              </a:rPr>
            </a:br>
            <a:r>
              <a:rPr kumimoji="0" lang="fr-FR" sz="1600" b="0" i="0" u="none" strike="noStrike" kern="0" cap="none" spc="0" normalizeH="0" baseline="0" noProof="0">
                <a:ln>
                  <a:noFill/>
                </a:ln>
                <a:solidFill>
                  <a:srgbClr val="102765"/>
                </a:solidFill>
                <a:effectLst/>
                <a:uLnTx/>
                <a:uFillTx/>
                <a:latin typeface="Arial" panose="020B0604020202020204" pitchFamily="34" charset="0"/>
                <a:ea typeface="+mn-lt"/>
                <a:cs typeface="Arial" panose="020B0604020202020204" pitchFamily="34" charset="0"/>
              </a:rPr>
              <a:t>- Activité liée à la pornographie et à la prostitution</a:t>
            </a:r>
            <a:br>
              <a:rPr kumimoji="0" lang="fr-FR" sz="1600" b="0" i="0" u="none" strike="noStrike" kern="0" cap="none" spc="0" normalizeH="0" baseline="0" noProof="0">
                <a:ln>
                  <a:noFill/>
                </a:ln>
                <a:solidFill>
                  <a:srgbClr val="102765"/>
                </a:solidFill>
                <a:effectLst/>
                <a:uLnTx/>
                <a:uFillTx/>
                <a:latin typeface="Arial" panose="020B0604020202020204" pitchFamily="34" charset="0"/>
                <a:ea typeface="+mn-lt"/>
                <a:cs typeface="Arial" panose="020B0604020202020204" pitchFamily="34" charset="0"/>
              </a:rPr>
            </a:br>
            <a:r>
              <a:rPr kumimoji="0" lang="fr-FR" sz="1600" b="0" i="0" u="none" strike="noStrike" kern="0" cap="none" spc="0" normalizeH="0" baseline="0" noProof="0">
                <a:ln>
                  <a:noFill/>
                </a:ln>
                <a:solidFill>
                  <a:srgbClr val="102765"/>
                </a:solidFill>
                <a:effectLst/>
                <a:uLnTx/>
                <a:uFillTx/>
                <a:latin typeface="Arial" panose="020B0604020202020204" pitchFamily="34" charset="0"/>
                <a:ea typeface="+mn-lt"/>
                <a:cs typeface="Arial" panose="020B0604020202020204" pitchFamily="34" charset="0"/>
              </a:rPr>
              <a:t>- Activité liée au minage ou à l’échanges de monnaies virtuelles</a:t>
            </a:r>
            <a:br>
              <a:rPr kumimoji="0" lang="fr-FR" sz="1600" b="0" i="0" u="none" strike="noStrike" kern="0" cap="none" spc="0" normalizeH="0" baseline="0" noProof="0">
                <a:ln>
                  <a:noFill/>
                </a:ln>
                <a:solidFill>
                  <a:srgbClr val="102765"/>
                </a:solidFill>
                <a:effectLst/>
                <a:uLnTx/>
                <a:uFillTx/>
                <a:latin typeface="Arial" panose="020B0604020202020204" pitchFamily="34" charset="0"/>
                <a:ea typeface="+mn-lt"/>
                <a:cs typeface="Arial" panose="020B0604020202020204" pitchFamily="34" charset="0"/>
              </a:rPr>
            </a:br>
            <a:r>
              <a:rPr kumimoji="0" lang="fr-FR" sz="1600" b="0" i="0" u="none" strike="noStrike" kern="0" cap="none" spc="0" normalizeH="0" baseline="0" noProof="0">
                <a:ln>
                  <a:noFill/>
                </a:ln>
                <a:solidFill>
                  <a:srgbClr val="102765"/>
                </a:solidFill>
                <a:effectLst/>
                <a:uLnTx/>
                <a:uFillTx/>
                <a:latin typeface="Arial" panose="020B0604020202020204" pitchFamily="34" charset="0"/>
                <a:ea typeface="+mn-lt"/>
                <a:cs typeface="Arial" panose="020B0604020202020204" pitchFamily="34" charset="0"/>
              </a:rPr>
              <a:t>- Activité de change et de transfert d'argent</a:t>
            </a:r>
            <a:br>
              <a:rPr kumimoji="0" lang="fr-FR" sz="1600" b="0" i="0" u="none" strike="noStrike" kern="0" cap="none" spc="0" normalizeH="0" baseline="0" noProof="0">
                <a:ln>
                  <a:noFill/>
                </a:ln>
                <a:solidFill>
                  <a:srgbClr val="102765"/>
                </a:solidFill>
                <a:effectLst/>
                <a:uLnTx/>
                <a:uFillTx/>
                <a:latin typeface="Arial" panose="020B0604020202020204" pitchFamily="34" charset="0"/>
                <a:ea typeface="+mn-lt"/>
                <a:cs typeface="Arial" panose="020B0604020202020204" pitchFamily="34" charset="0"/>
              </a:rPr>
            </a:br>
            <a:r>
              <a:rPr kumimoji="0" lang="fr-FR" sz="1600" b="0" i="0" u="none" strike="noStrike" kern="0" cap="none" spc="0" normalizeH="0" baseline="0" noProof="0">
                <a:ln>
                  <a:noFill/>
                </a:ln>
                <a:solidFill>
                  <a:srgbClr val="102765"/>
                </a:solidFill>
                <a:effectLst/>
                <a:uLnTx/>
                <a:uFillTx/>
                <a:latin typeface="Arial" panose="020B0604020202020204" pitchFamily="34" charset="0"/>
                <a:ea typeface="+mn-lt"/>
                <a:cs typeface="Arial" panose="020B0604020202020204" pitchFamily="34" charset="0"/>
              </a:rPr>
              <a:t>- Activité de fabrication et vente d’armes de catégorie A,B &amp; C</a:t>
            </a:r>
            <a:br>
              <a:rPr kumimoji="0" lang="fr-FR" sz="1600" b="0" i="0" u="none" strike="noStrike" kern="0" cap="none" spc="0" normalizeH="0" baseline="0" noProof="0">
                <a:ln>
                  <a:noFill/>
                </a:ln>
                <a:solidFill>
                  <a:srgbClr val="102765"/>
                </a:solidFill>
                <a:effectLst/>
                <a:uLnTx/>
                <a:uFillTx/>
                <a:latin typeface="Arial" panose="020B0604020202020204" pitchFamily="34" charset="0"/>
                <a:ea typeface="+mn-lt"/>
                <a:cs typeface="Arial" panose="020B0604020202020204" pitchFamily="34" charset="0"/>
              </a:rPr>
            </a:br>
            <a:r>
              <a:rPr kumimoji="0" lang="fr-FR" sz="1600" b="0" i="0" u="none" strike="noStrike" kern="0" cap="none" spc="0" normalizeH="0" baseline="0" noProof="0">
                <a:ln>
                  <a:noFill/>
                </a:ln>
                <a:solidFill>
                  <a:srgbClr val="102765"/>
                </a:solidFill>
                <a:effectLst/>
                <a:uLnTx/>
                <a:uFillTx/>
                <a:latin typeface="Arial" panose="020B0604020202020204" pitchFamily="34" charset="0"/>
                <a:ea typeface="+mn-lt"/>
                <a:cs typeface="Arial" panose="020B0604020202020204" pitchFamily="34" charset="0"/>
              </a:rPr>
              <a:t>- Activité reposant sur un système de vente pyramidale</a:t>
            </a:r>
            <a:endParaRPr kumimoji="0" lang="en-US" sz="1600" b="0" i="0" u="none" strike="noStrike" kern="0" cap="none" spc="0" normalizeH="0" baseline="0" noProof="0">
              <a:ln>
                <a:noFill/>
              </a:ln>
              <a:solidFill>
                <a:srgbClr val="102765"/>
              </a:solidFill>
              <a:effectLst/>
              <a:uLnTx/>
              <a:uFillTx/>
              <a:latin typeface="Arial" panose="020B0604020202020204" pitchFamily="34" charset="0"/>
              <a:ea typeface="+mn-lt"/>
              <a:cs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srgbClr val="102765"/>
              </a:solidFill>
              <a:effectLst/>
              <a:uLnTx/>
              <a:uFillTx/>
              <a:latin typeface="Arial" panose="020B0604020202020204" pitchFamily="34" charset="0"/>
              <a:ea typeface="+mn-ea"/>
              <a:cs typeface="Arial" panose="020B0604020202020204" pitchFamily="34" charset="0"/>
            </a:endParaRPr>
          </a:p>
        </p:txBody>
      </p:sp>
      <p:sp>
        <p:nvSpPr>
          <p:cNvPr id="54" name="Espace réservé du texte 2">
            <a:extLst>
              <a:ext uri="{FF2B5EF4-FFF2-40B4-BE49-F238E27FC236}">
                <a16:creationId xmlns:a16="http://schemas.microsoft.com/office/drawing/2014/main" id="{E4A83297-EEA0-41F1-9E83-6594E0D105F8}"/>
              </a:ext>
            </a:extLst>
          </p:cNvPr>
          <p:cNvSpPr txBox="1">
            <a:spLocks/>
          </p:cNvSpPr>
          <p:nvPr/>
        </p:nvSpPr>
        <p:spPr>
          <a:xfrm>
            <a:off x="714134" y="1197352"/>
            <a:ext cx="10272131" cy="384043"/>
          </a:xfrm>
          <a:prstGeom prst="rect">
            <a:avLst/>
          </a:prstGeom>
        </p:spPr>
        <p:txBody>
          <a:bodyPr vert="horz" lIns="0" tIns="0" rIns="0" bIns="0" rtlCol="0">
            <a:normAutofit/>
          </a:bodyPr>
          <a:lstStyle>
            <a:lvl1pPr marL="0" indent="0" algn="l" defTabSz="914400" rtl="0" eaLnBrk="1" latinLnBrk="0" hangingPunct="1">
              <a:lnSpc>
                <a:spcPct val="100000"/>
              </a:lnSpc>
              <a:spcBef>
                <a:spcPts val="1500"/>
              </a:spcBef>
              <a:buFont typeface="Arial" panose="020B0604020202020204" pitchFamily="34" charset="0"/>
              <a:buNone/>
              <a:defRPr sz="2133" b="1" i="0" kern="1200" baseline="0">
                <a:solidFill>
                  <a:srgbClr val="B24388"/>
                </a:solidFill>
                <a:latin typeface="Arial" panose="020B0604020202020204" pitchFamily="34" charset="0"/>
                <a:ea typeface="+mn-ea"/>
                <a:cs typeface="+mn-cs"/>
              </a:defRPr>
            </a:lvl1pPr>
            <a:lvl2pPr marL="609585"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bg1"/>
                </a:solidFill>
                <a:latin typeface="+mn-lt"/>
                <a:ea typeface="+mn-ea"/>
                <a:cs typeface="+mn-cs"/>
              </a:defRPr>
            </a:lvl2pPr>
            <a:lvl3pPr marL="1219170" indent="0" algn="l" defTabSz="914400" rtl="0" eaLnBrk="1" latinLnBrk="0" hangingPunct="1">
              <a:lnSpc>
                <a:spcPct val="100000"/>
              </a:lnSpc>
              <a:spcBef>
                <a:spcPts val="1500"/>
              </a:spcBef>
              <a:buClr>
                <a:schemeClr val="tx2"/>
              </a:buClr>
              <a:buFont typeface="Wingdings 2" panose="05020102010507070707" pitchFamily="18" charset="2"/>
              <a:buNone/>
              <a:defRPr sz="1600" b="0" i="0" kern="1200">
                <a:solidFill>
                  <a:schemeClr val="bg1"/>
                </a:solidFill>
                <a:latin typeface="+mn-lt"/>
                <a:ea typeface="+mn-ea"/>
                <a:cs typeface="+mn-cs"/>
              </a:defRPr>
            </a:lvl3pPr>
            <a:lvl4pPr marL="1828754"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4pPr>
            <a:lvl5pPr marL="2438339"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fr-FR" sz="2133" b="1" i="0" u="none" strike="noStrike" kern="1200" cap="none" spc="0" normalizeH="0" baseline="0" noProof="0">
                <a:ln>
                  <a:noFill/>
                </a:ln>
                <a:solidFill>
                  <a:srgbClr val="3E454A"/>
                </a:solidFill>
                <a:effectLst/>
                <a:uLnTx/>
                <a:uFillTx/>
                <a:latin typeface="Arial" panose="020B0604020202020204" pitchFamily="34" charset="0"/>
                <a:ea typeface="+mn-ea"/>
                <a:cs typeface="+mn-cs"/>
              </a:rPr>
              <a:t>Les critères d’éligibilité</a:t>
            </a:r>
            <a:endParaRPr kumimoji="0" lang="fr-FR" sz="2133" b="1" i="0" u="none" strike="noStrike" kern="1200" cap="none" spc="0" normalizeH="0" baseline="0" noProof="0" dirty="0">
              <a:ln>
                <a:noFill/>
              </a:ln>
              <a:solidFill>
                <a:srgbClr val="3E454A"/>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2999243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8746924" y="3522836"/>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2" name="Rectangle 1"/>
          <p:cNvSpPr/>
          <p:nvPr/>
        </p:nvSpPr>
        <p:spPr>
          <a:xfrm>
            <a:off x="249846" y="1417066"/>
            <a:ext cx="5552995" cy="369332"/>
          </a:xfrm>
          <a:prstGeom prst="rect">
            <a:avLst/>
          </a:prstGeom>
        </p:spPr>
        <p:txBody>
          <a:bodyPr wrap="none">
            <a:spAutoFit/>
          </a:bodyPr>
          <a:lstStyle/>
          <a:p>
            <a:pPr marL="285750" indent="-285750">
              <a:buClr>
                <a:srgbClr val="C00000"/>
              </a:buClr>
              <a:buFont typeface="Wingdings" panose="05000000000000000000" pitchFamily="2" charset="2"/>
              <a:buChar char="q"/>
            </a:pPr>
            <a:r>
              <a:rPr lang="fr-FR">
                <a:latin typeface="Calibri" panose="020F0502020204030204" pitchFamily="34" charset="0"/>
                <a:cs typeface="Calibri" panose="020F0502020204030204" pitchFamily="34" charset="0"/>
              </a:rPr>
              <a:t>Retrouvez la documentation et les liens concernant </a:t>
            </a:r>
            <a:r>
              <a:rPr lang="fr-FR" b="1">
                <a:solidFill>
                  <a:schemeClr val="tx1">
                    <a:lumMod val="75000"/>
                    <a:lumOff val="25000"/>
                  </a:schemeClr>
                </a:solidFill>
                <a:latin typeface="Calibri" panose="020F0502020204030204" pitchFamily="34" charset="0"/>
                <a:cs typeface="Calibri" panose="020F0502020204030204" pitchFamily="34" charset="0"/>
              </a:rPr>
              <a:t> </a:t>
            </a:r>
            <a:endParaRPr lang="fr-FR">
              <a:latin typeface="Calibri" panose="020F0502020204030204" pitchFamily="34" charset="0"/>
              <a:cs typeface="Calibri" panose="020F0502020204030204" pitchFamily="34" charset="0"/>
            </a:endParaRPr>
          </a:p>
        </p:txBody>
      </p:sp>
      <p:sp>
        <p:nvSpPr>
          <p:cNvPr id="9" name="Rectangle 8"/>
          <p:cNvSpPr/>
          <p:nvPr/>
        </p:nvSpPr>
        <p:spPr>
          <a:xfrm>
            <a:off x="728741" y="1939993"/>
            <a:ext cx="10272768" cy="3077766"/>
          </a:xfrm>
          <a:prstGeom prst="rect">
            <a:avLst/>
          </a:prstGeom>
        </p:spPr>
        <p:txBody>
          <a:bodyPr wrap="square">
            <a:spAutoFit/>
          </a:bodyPr>
          <a:lstStyle/>
          <a:p>
            <a:pPr marL="342900" indent="-342900" algn="just">
              <a:buClr>
                <a:srgbClr val="C00000"/>
              </a:buClr>
              <a:buFont typeface="Wingdings" panose="05000000000000000000" pitchFamily="2" charset="2"/>
              <a:buChar char="§"/>
            </a:pPr>
            <a:r>
              <a:rPr lang="fr-FR" dirty="0">
                <a:latin typeface="Calibri" panose="020F0502020204030204" pitchFamily="34" charset="0"/>
                <a:ea typeface="Calibri" panose="020F0502020204030204" pitchFamily="34" charset="0"/>
                <a:cs typeface="Calibri" panose="020F0502020204030204" pitchFamily="34" charset="0"/>
              </a:rPr>
              <a:t>Lien vers la présentation complète : clic </a:t>
            </a:r>
            <a:r>
              <a:rPr lang="fr-FR" dirty="0">
                <a:latin typeface="Calibri" panose="020F0502020204030204" pitchFamily="34" charset="0"/>
                <a:ea typeface="Calibri" panose="020F0502020204030204" pitchFamily="34" charset="0"/>
                <a:cs typeface="Calibri" panose="020F0502020204030204" pitchFamily="34" charset="0"/>
                <a:hlinkClick r:id="rId3"/>
              </a:rPr>
              <a:t>ici</a:t>
            </a:r>
            <a:endParaRPr lang="fr-FR"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r>
              <a:rPr lang="fr-FR" dirty="0">
                <a:latin typeface="Calibri" panose="020F0502020204030204" pitchFamily="34" charset="0"/>
                <a:ea typeface="Calibri" panose="020F0502020204030204" pitchFamily="34" charset="0"/>
                <a:cs typeface="Calibri" panose="020F0502020204030204" pitchFamily="34" charset="0"/>
              </a:rPr>
              <a:t>Lien vers la fiche produit client: clic </a:t>
            </a:r>
            <a:r>
              <a:rPr lang="fr-FR" dirty="0">
                <a:latin typeface="Calibri" panose="020F0502020204030204" pitchFamily="34" charset="0"/>
                <a:ea typeface="Calibri" panose="020F0502020204030204" pitchFamily="34" charset="0"/>
                <a:cs typeface="Calibri" panose="020F0502020204030204" pitchFamily="34" charset="0"/>
                <a:hlinkClick r:id="rId4"/>
              </a:rPr>
              <a:t>ici</a:t>
            </a:r>
            <a:endParaRPr lang="fr-FR"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r>
              <a:rPr lang="fr-FR" dirty="0">
                <a:latin typeface="Calibri" panose="020F0502020204030204" pitchFamily="34" charset="0"/>
                <a:ea typeface="Calibri" panose="020F0502020204030204" pitchFamily="34" charset="0"/>
                <a:cs typeface="Calibri" panose="020F0502020204030204" pitchFamily="34" charset="0"/>
              </a:rPr>
              <a:t>Lien vers la note d’information : clic </a:t>
            </a:r>
            <a:r>
              <a:rPr lang="fr-FR" dirty="0">
                <a:latin typeface="Calibri" panose="020F0502020204030204" pitchFamily="34" charset="0"/>
                <a:ea typeface="Calibri" panose="020F0502020204030204" pitchFamily="34" charset="0"/>
                <a:cs typeface="Calibri" panose="020F0502020204030204" pitchFamily="34" charset="0"/>
                <a:hlinkClick r:id="rId5"/>
              </a:rPr>
              <a:t>ici</a:t>
            </a:r>
            <a:endParaRPr lang="fr-FR"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r>
              <a:rPr lang="fr-FR" dirty="0">
                <a:latin typeface="Calibri" panose="020F0502020204030204" pitchFamily="34" charset="0"/>
                <a:ea typeface="Calibri" panose="020F0502020204030204" pitchFamily="34" charset="0"/>
                <a:cs typeface="Calibri" panose="020F0502020204030204" pitchFamily="34" charset="0"/>
              </a:rPr>
              <a:t>Lien vers la page Caisse d’Epargne : clic </a:t>
            </a:r>
            <a:r>
              <a:rPr lang="fr-FR" dirty="0">
                <a:latin typeface="Calibri" panose="020F0502020204030204" pitchFamily="34" charset="0"/>
                <a:ea typeface="Calibri" panose="020F0502020204030204" pitchFamily="34" charset="0"/>
                <a:cs typeface="Calibri" panose="020F0502020204030204" pitchFamily="34" charset="0"/>
                <a:hlinkClick r:id="rId6"/>
              </a:rPr>
              <a:t>ici</a:t>
            </a:r>
            <a:endParaRPr lang="fr-FR"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r>
              <a:rPr lang="fr-FR" dirty="0">
                <a:latin typeface="Calibri" panose="020F0502020204030204" pitchFamily="34" charset="0"/>
                <a:ea typeface="Calibri" panose="020F0502020204030204" pitchFamily="34" charset="0"/>
                <a:cs typeface="Calibri" panose="020F0502020204030204" pitchFamily="34" charset="0"/>
              </a:rPr>
              <a:t>Lien vers le support en ligne du site </a:t>
            </a:r>
            <a:r>
              <a:rPr lang="fr-FR" dirty="0" err="1">
                <a:latin typeface="Calibri" panose="020F0502020204030204" pitchFamily="34" charset="0"/>
                <a:ea typeface="Calibri" panose="020F0502020204030204" pitchFamily="34" charset="0"/>
                <a:cs typeface="Calibri" panose="020F0502020204030204" pitchFamily="34" charset="0"/>
              </a:rPr>
              <a:t>Smile&amp;Pay</a:t>
            </a:r>
            <a:r>
              <a:rPr lang="fr-FR" dirty="0">
                <a:latin typeface="Calibri" panose="020F0502020204030204" pitchFamily="34" charset="0"/>
                <a:ea typeface="Calibri" panose="020F0502020204030204" pitchFamily="34" charset="0"/>
                <a:cs typeface="Calibri" panose="020F0502020204030204" pitchFamily="34" charset="0"/>
              </a:rPr>
              <a:t> : </a:t>
            </a:r>
            <a:r>
              <a:rPr lang="fr-FR">
                <a:latin typeface="Calibri" panose="020F0502020204030204" pitchFamily="34" charset="0"/>
                <a:ea typeface="Calibri" panose="020F0502020204030204" pitchFamily="34" charset="0"/>
                <a:cs typeface="Calibri" panose="020F0502020204030204" pitchFamily="34" charset="0"/>
              </a:rPr>
              <a:t>clic </a:t>
            </a:r>
            <a:r>
              <a:rPr lang="fr-FR">
                <a:latin typeface="Calibri" panose="020F0502020204030204" pitchFamily="34" charset="0"/>
                <a:ea typeface="Calibri" panose="020F0502020204030204" pitchFamily="34" charset="0"/>
                <a:cs typeface="Calibri" panose="020F0502020204030204" pitchFamily="34" charset="0"/>
                <a:hlinkClick r:id="rId7"/>
              </a:rPr>
              <a:t>ici</a:t>
            </a:r>
            <a:endParaRPr lang="fr-FR">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r>
              <a:rPr lang="fr-FR">
                <a:latin typeface="Calibri" panose="020F0502020204030204" pitchFamily="34" charset="0"/>
                <a:ea typeface="Calibri" panose="020F0502020204030204" pitchFamily="34" charset="0"/>
                <a:cs typeface="Calibri" panose="020F0502020204030204" pitchFamily="34" charset="0"/>
              </a:rPr>
              <a:t>Lien vers l’url de connexion Smile&amp;Pay : clic </a:t>
            </a:r>
            <a:r>
              <a:rPr lang="fr-FR">
                <a:latin typeface="Calibri" panose="020F0502020204030204" pitchFamily="34" charset="0"/>
                <a:ea typeface="Calibri" panose="020F0502020204030204" pitchFamily="34" charset="0"/>
                <a:cs typeface="Calibri" panose="020F0502020204030204" pitchFamily="34" charset="0"/>
                <a:hlinkClick r:id="rId8"/>
              </a:rPr>
              <a:t>ici</a:t>
            </a:r>
            <a:r>
              <a:rPr lang="fr-FR">
                <a:latin typeface="Calibri" panose="020F0502020204030204" pitchFamily="34" charset="0"/>
                <a:ea typeface="Calibri" panose="020F0502020204030204" pitchFamily="34" charset="0"/>
                <a:cs typeface="Calibri" panose="020F0502020204030204" pitchFamily="34" charset="0"/>
              </a:rPr>
              <a:t> </a:t>
            </a:r>
            <a:endParaRPr lang="fr-FR"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Clr>
                <a:srgbClr val="C00000"/>
              </a:buClr>
              <a:buFont typeface="Wingdings" panose="05000000000000000000" pitchFamily="2" charset="2"/>
              <a:buChar char="§"/>
            </a:pPr>
            <a:endParaRPr lang="fr-FR" dirty="0">
              <a:latin typeface="Calibri" panose="020F0502020204030204" pitchFamily="34" charset="0"/>
              <a:ea typeface="Calibri" panose="020F0502020204030204" pitchFamily="34" charset="0"/>
              <a:cs typeface="Calibri" panose="020F0502020204030204" pitchFamily="34" charset="0"/>
            </a:endParaRPr>
          </a:p>
          <a:p>
            <a:pPr algn="just">
              <a:buClr>
                <a:srgbClr val="C00000"/>
              </a:buClr>
            </a:pPr>
            <a:r>
              <a:rPr lang="fr-FR" dirty="0">
                <a:latin typeface="Calibri" panose="020F0502020204030204" pitchFamily="34" charset="0"/>
                <a:ea typeface="Calibri" panose="020F0502020204030204" pitchFamily="34" charset="0"/>
                <a:cs typeface="Calibri" panose="020F0502020204030204" pitchFamily="34" charset="0"/>
              </a:rPr>
              <a:t>  </a:t>
            </a:r>
          </a:p>
          <a:p>
            <a:pPr marL="342900" indent="-342900" algn="just">
              <a:buClr>
                <a:srgbClr val="C00000"/>
              </a:buClr>
              <a:buFont typeface="Wingdings" panose="05000000000000000000" pitchFamily="2" charset="2"/>
              <a:buChar char="§"/>
            </a:pPr>
            <a:endParaRPr lang="fr-FR" dirty="0">
              <a:latin typeface="Calibri" panose="020F0502020204030204" pitchFamily="34" charset="0"/>
              <a:ea typeface="Calibri" panose="020F0502020204030204" pitchFamily="34" charset="0"/>
              <a:cs typeface="Calibri" panose="020F0502020204030204" pitchFamily="34" charset="0"/>
            </a:endParaRPr>
          </a:p>
          <a:p>
            <a:pPr algn="just">
              <a:buClr>
                <a:srgbClr val="C00000"/>
              </a:buClr>
            </a:pPr>
            <a:r>
              <a:rPr lang="fr-FR" dirty="0">
                <a:latin typeface="Calibri" panose="020F0502020204030204" pitchFamily="34" charset="0"/>
                <a:ea typeface="Calibri" panose="020F0502020204030204" pitchFamily="34" charset="0"/>
                <a:cs typeface="Calibri" panose="020F0502020204030204" pitchFamily="34" charset="0"/>
              </a:rPr>
              <a:t>  </a:t>
            </a:r>
          </a:p>
          <a:p>
            <a:pPr algn="just">
              <a:spcAft>
                <a:spcPts val="75"/>
              </a:spcAft>
              <a:buClr>
                <a:srgbClr val="C00000"/>
              </a:buClr>
            </a:pPr>
            <a:r>
              <a:rPr lang="fr-FR" sz="1400" dirty="0">
                <a:solidFill>
                  <a:srgbClr val="000000"/>
                </a:solidFill>
                <a:latin typeface="Calibri" panose="020F0502020204030204" pitchFamily="34" charset="0"/>
                <a:ea typeface="Calibri" panose="020F0502020204030204" pitchFamily="34" charset="0"/>
                <a:cs typeface="Calibri" panose="020F0502020204030204" pitchFamily="34" charset="0"/>
              </a:rPr>
              <a:t> </a:t>
            </a:r>
          </a:p>
        </p:txBody>
      </p:sp>
      <p:sp>
        <p:nvSpPr>
          <p:cNvPr id="10" name="Titre 2"/>
          <p:cNvSpPr txBox="1">
            <a:spLocks/>
          </p:cNvSpPr>
          <p:nvPr/>
        </p:nvSpPr>
        <p:spPr>
          <a:xfrm>
            <a:off x="3203575" y="390665"/>
            <a:ext cx="7910077" cy="70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pPr algn="r">
              <a:defRPr/>
            </a:pPr>
            <a:r>
              <a:rPr lang="fr-FR" sz="2000" spc="30">
                <a:latin typeface="Montserrat Black" panose="00000A00000000000000" pitchFamily="2" charset="0"/>
              </a:rPr>
              <a:t>Documentation</a:t>
            </a:r>
            <a:endParaRPr lang="fr-FR" sz="2000" i="1">
              <a:effectLst>
                <a:outerShdw blurRad="38100" dist="38100" dir="2700000" algn="tl">
                  <a:srgbClr val="000000">
                    <a:alpha val="43137"/>
                  </a:srgbClr>
                </a:outerShdw>
              </a:effectLst>
            </a:endParaRPr>
          </a:p>
        </p:txBody>
      </p:sp>
      <p:sp>
        <p:nvSpPr>
          <p:cNvPr id="8" name="Rectangle 7">
            <a:extLst>
              <a:ext uri="{FF2B5EF4-FFF2-40B4-BE49-F238E27FC236}">
                <a16:creationId xmlns:a16="http://schemas.microsoft.com/office/drawing/2014/main" id="{502A5896-128B-4418-AF2F-8B5C59ABE9BB}"/>
              </a:ext>
            </a:extLst>
          </p:cNvPr>
          <p:cNvSpPr/>
          <p:nvPr/>
        </p:nvSpPr>
        <p:spPr>
          <a:xfrm>
            <a:off x="4998452" y="6389363"/>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S48 2022</a:t>
            </a:r>
          </a:p>
        </p:txBody>
      </p:sp>
    </p:spTree>
    <p:extLst>
      <p:ext uri="{BB962C8B-B14F-4D97-AF65-F5344CB8AC3E}">
        <p14:creationId xmlns:p14="http://schemas.microsoft.com/office/powerpoint/2010/main" val="3096812409"/>
      </p:ext>
    </p:extLst>
  </p:cSld>
  <p:clrMapOvr>
    <a:masterClrMapping/>
  </p:clrMapOvr>
</p:sld>
</file>

<file path=ppt/theme/theme1.xml><?xml version="1.0" encoding="utf-8"?>
<a:theme xmlns:a="http://schemas.openxmlformats.org/drawingml/2006/main" name="1-MODELE PART">
  <a:themeElements>
    <a:clrScheme name="Personnalisé 3">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0070C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CF08BC8829F314590D703EC1C666923" ma:contentTypeVersion="11" ma:contentTypeDescription="Create a new document." ma:contentTypeScope="" ma:versionID="1fdd38cdd583d584efeaf7caf4c9dd5d">
  <xsd:schema xmlns:xsd="http://www.w3.org/2001/XMLSchema" xmlns:xs="http://www.w3.org/2001/XMLSchema" xmlns:p="http://schemas.microsoft.com/office/2006/metadata/properties" xmlns:ns3="df2096ab-7d57-4ad3-817e-19c322fe2331" xmlns:ns4="a6eaa20e-8785-4f6a-ad54-680d61602c43" targetNamespace="http://schemas.microsoft.com/office/2006/metadata/properties" ma:root="true" ma:fieldsID="5b3e72cbce3e94d8abe10038ead05920" ns3:_="" ns4:_="">
    <xsd:import namespace="df2096ab-7d57-4ad3-817e-19c322fe2331"/>
    <xsd:import namespace="a6eaa20e-8785-4f6a-ad54-680d61602c4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2096ab-7d57-4ad3-817e-19c322fe23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eaa20e-8785-4f6a-ad54-680d61602c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C925DB7-CCE4-48F1-BF80-9981159D6B98}">
  <ds:schemaRefs>
    <ds:schemaRef ds:uri="http://schemas.microsoft.com/office/2006/metadata/properties"/>
    <ds:schemaRef ds:uri="http://purl.org/dc/terms/"/>
    <ds:schemaRef ds:uri="df2096ab-7d57-4ad3-817e-19c322fe23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a6eaa20e-8785-4f6a-ad54-680d61602c43"/>
    <ds:schemaRef ds:uri="http://www.w3.org/XML/1998/namespace"/>
    <ds:schemaRef ds:uri="http://purl.org/dc/dcmitype/"/>
  </ds:schemaRefs>
</ds:datastoreItem>
</file>

<file path=customXml/itemProps2.xml><?xml version="1.0" encoding="utf-8"?>
<ds:datastoreItem xmlns:ds="http://schemas.openxmlformats.org/officeDocument/2006/customXml" ds:itemID="{F9DE2169-109F-4C19-AA36-BF31E4481C04}">
  <ds:schemaRefs>
    <ds:schemaRef ds:uri="http://schemas.microsoft.com/sharepoint/v3/contenttype/forms"/>
  </ds:schemaRefs>
</ds:datastoreItem>
</file>

<file path=customXml/itemProps3.xml><?xml version="1.0" encoding="utf-8"?>
<ds:datastoreItem xmlns:ds="http://schemas.openxmlformats.org/officeDocument/2006/customXml" ds:itemID="{A313E0C6-F400-4833-9C17-8357730C8C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2096ab-7d57-4ad3-817e-19c322fe2331"/>
    <ds:schemaRef ds:uri="a6eaa20e-8785-4f6a-ad54-680d616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19307</TotalTime>
  <Words>1892</Words>
  <Application>Microsoft Office PowerPoint</Application>
  <PresentationFormat>Grand écran</PresentationFormat>
  <Paragraphs>288</Paragraphs>
  <Slides>16</Slides>
  <Notes>15</Notes>
  <HiddenSlides>0</HiddenSlides>
  <MMClips>0</MMClips>
  <ScaleCrop>false</ScaleCrop>
  <HeadingPairs>
    <vt:vector size="8" baseType="variant">
      <vt:variant>
        <vt:lpstr>Polices utilisées</vt:lpstr>
      </vt:variant>
      <vt:variant>
        <vt:i4>12</vt:i4>
      </vt:variant>
      <vt:variant>
        <vt:lpstr>Thème</vt:lpstr>
      </vt:variant>
      <vt:variant>
        <vt:i4>1</vt:i4>
      </vt:variant>
      <vt:variant>
        <vt:lpstr>Serveurs OLE incorporés</vt:lpstr>
      </vt:variant>
      <vt:variant>
        <vt:i4>1</vt:i4>
      </vt:variant>
      <vt:variant>
        <vt:lpstr>Titres des diapositives</vt:lpstr>
      </vt:variant>
      <vt:variant>
        <vt:i4>16</vt:i4>
      </vt:variant>
    </vt:vector>
  </HeadingPairs>
  <TitlesOfParts>
    <vt:vector size="30" baseType="lpstr">
      <vt:lpstr>Aharoni</vt:lpstr>
      <vt:lpstr>Arial</vt:lpstr>
      <vt:lpstr>Arial Black</vt:lpstr>
      <vt:lpstr>Arial Narrow</vt:lpstr>
      <vt:lpstr>Calibri</vt:lpstr>
      <vt:lpstr>Cambria Math</vt:lpstr>
      <vt:lpstr>Geomanist Light</vt:lpstr>
      <vt:lpstr>Geomanist Regular</vt:lpstr>
      <vt:lpstr>Montserrat Black</vt:lpstr>
      <vt:lpstr>Open Sans Light</vt:lpstr>
      <vt:lpstr>Segoe Print</vt:lpstr>
      <vt:lpstr>Wingdings</vt:lpstr>
      <vt:lpstr>1-MODELE PART</vt:lpstr>
      <vt:lpstr>Package</vt:lpstr>
      <vt:lpstr>Présentation PowerPoint</vt:lpstr>
      <vt:lpstr>sommaire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ZINCK Yves [CEGEE]</cp:lastModifiedBy>
  <cp:revision>719</cp:revision>
  <cp:lastPrinted>2020-01-23T16:40:35Z</cp:lastPrinted>
  <dcterms:created xsi:type="dcterms:W3CDTF">2016-06-03T08:10:53Z</dcterms:created>
  <dcterms:modified xsi:type="dcterms:W3CDTF">2023-04-11T08:17:16Z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0x0101007CF08BC8829F314590D703EC1C666923</vt:lpwstr>
  </property>
  <property fmtid="{D5CDD505-2E9C-101B-9397-08002B2CF9AE}" pid="3" name="MSIP_Label_48a19f0c-bea1-442e-a475-ed109d9ec508_Enabled">
    <vt:lpwstr>true</vt:lpwstr>
  </property>
  <property fmtid="{D5CDD505-2E9C-101B-9397-08002B2CF9AE}" pid="4" name="MSIP_Label_48a19f0c-bea1-442e-a475-ed109d9ec508_SetDate">
    <vt:lpwstr>2023-01-03T12:54:02Z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