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14"/>
  </p:notesMasterIdLst>
  <p:handoutMasterIdLst>
    <p:handoutMasterId r:id="rId15"/>
  </p:handoutMasterIdLst>
  <p:sldIdLst>
    <p:sldId id="286" r:id="rId5"/>
    <p:sldId id="289" r:id="rId6"/>
    <p:sldId id="428" r:id="rId7"/>
    <p:sldId id="420" r:id="rId8"/>
    <p:sldId id="414" r:id="rId9"/>
    <p:sldId id="450" r:id="rId10"/>
    <p:sldId id="453" r:id="rId11"/>
    <p:sldId id="429" r:id="rId12"/>
    <p:sldId id="417" r:id="rId1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ves ZINCK" initials="YZ" lastIdx="2" clrIdx="0">
    <p:extLst>
      <p:ext uri="{19B8F6BF-5375-455C-9EA6-DF929625EA0E}">
        <p15:presenceInfo xmlns:p15="http://schemas.microsoft.com/office/powerpoint/2012/main" userId="Yves ZIN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C31B"/>
    <a:srgbClr val="581D41"/>
    <a:srgbClr val="BFBFBF"/>
    <a:srgbClr val="DE6225"/>
    <a:srgbClr val="F7DAAF"/>
    <a:srgbClr val="A79C86"/>
    <a:srgbClr val="EB0F2D"/>
    <a:srgbClr val="EA9922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402" y="11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4062" y="102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valeurs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D2-45AB-98E9-16E876EBCA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D2-45AB-98E9-16E876EBCA92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2D2-45AB-98E9-16E876EBCA92}"/>
              </c:ext>
            </c:extLst>
          </c:dPt>
          <c:cat>
            <c:strRef>
              <c:f>Feuil1!$A$2:$A$4</c:f>
              <c:strCache>
                <c:ptCount val="3"/>
                <c:pt idx="0">
                  <c:v>item1</c:v>
                </c:pt>
                <c:pt idx="1">
                  <c:v>item2</c:v>
                </c:pt>
                <c:pt idx="2">
                  <c:v>3e trim.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10</c:v>
                </c:pt>
                <c:pt idx="1">
                  <c:v>9</c:v>
                </c:pt>
                <c:pt idx="2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D2-45AB-98E9-16E876EBCA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valeurs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A2-44CE-93A8-F365771426C6}"/>
              </c:ext>
            </c:extLst>
          </c:dPt>
          <c:dPt>
            <c:idx val="1"/>
            <c:bubble3D val="0"/>
            <c:explosion val="14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A2-44CE-93A8-F365771426C6}"/>
              </c:ext>
            </c:extLst>
          </c:dPt>
          <c:cat>
            <c:strRef>
              <c:f>Feuil1!$A$2:$A$3</c:f>
              <c:strCache>
                <c:ptCount val="2"/>
                <c:pt idx="0">
                  <c:v>item1</c:v>
                </c:pt>
                <c:pt idx="1">
                  <c:v>item2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A2-44CE-93A8-F36577142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valeurs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BC7-44FA-9F21-C46192642C9F}"/>
              </c:ext>
            </c:extLst>
          </c:dPt>
          <c:dPt>
            <c:idx val="1"/>
            <c:bubble3D val="0"/>
            <c:explosion val="15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BC7-44FA-9F21-C46192642C9F}"/>
              </c:ext>
            </c:extLst>
          </c:dPt>
          <c:cat>
            <c:strRef>
              <c:f>Feuil1!$A$2:$A$3</c:f>
              <c:strCache>
                <c:ptCount val="2"/>
                <c:pt idx="0">
                  <c:v>item1</c:v>
                </c:pt>
                <c:pt idx="1">
                  <c:v>item2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C7-44FA-9F21-C46192642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750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071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985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962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70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S01 2023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S01 2023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S01 2023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S01 2023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34" y="6286075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S01 2023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hyperlink" Target="http://commerciaux.celca.caisse-epargne.fr/download/445/oney-proxi-paiement-en-n-fois/32445/tarification-oney-au-15-fevrier-2024.ppt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445/oney-proxi-paiement-en-n-fois/32445/tarification-oney-au-15-fevrier-2024.pptx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9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Relationship Id="rId9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45/oney-proxi-paiement-en-n-fois/28856/page-contact-3x4x-oney.pdf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commerciaux.celca.caisse-epargne.fr/download/445/oney-proxi-paiement-en-n-fois/28855/depliant-oney-ce-print-hd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445/oney-proxi-paiement-en-n-fois/24742/presentation-oney-en-proximite-commerciaux1.pptx" TargetMode="External"/><Relationship Id="rId5" Type="http://schemas.openxmlformats.org/officeDocument/2006/relationships/hyperlink" Target="http://commerciaux.celca.caisse-epargne.fr/download/1466/monetique/24746/hebdopro_s50-2021_oney-proxi-ppt.pptx" TargetMode="External"/><Relationship Id="rId4" Type="http://schemas.openxmlformats.org/officeDocument/2006/relationships/hyperlink" Target="http://commerciaux.celca.caisse-epargne.fr/download/445/oney-proxi-paiement-en-n-fois/25221/faq-oney-2024.ppt" TargetMode="External"/><Relationship Id="rId9" Type="http://schemas.openxmlformats.org/officeDocument/2006/relationships/hyperlink" Target="http://commerciaux.celca.caisse-epargne.fr/download/445/oney-proxi-paiement-en-n-fois/28857/memo-oav-ce-janvier-2023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06/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01/2023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01 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728" y="6279956"/>
            <a:ext cx="3023668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S01 2023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74808" y="1852347"/>
            <a:ext cx="9261894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Evolution de la tarification de notre offre 3X4X Oney en Proximité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3">
              <a:defRPr/>
            </a:pP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ECAA113-0A3B-4A61-BB22-65BBA8E73D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1571">
            <a:off x="8875065" y="2110091"/>
            <a:ext cx="2156438" cy="4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Contexte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85F0CE-88A2-4663-8CB8-AFAB5C0156EF}"/>
              </a:ext>
            </a:extLst>
          </p:cNvPr>
          <p:cNvSpPr/>
          <p:nvPr/>
        </p:nvSpPr>
        <p:spPr>
          <a:xfrm>
            <a:off x="640079" y="1551564"/>
            <a:ext cx="10759440" cy="31700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endParaRPr lang="fr-FR" sz="20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>
                <a:solidFill>
                  <a:srgbClr val="000000"/>
                </a:solidFill>
                <a:latin typeface="Arial" panose="020B0604020202020204" pitchFamily="34" charset="0"/>
              </a:rPr>
              <a:t>Depuis 1 an nous proposons à nos clients les solutions de paiements fractionnés garantis par Oney.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>
                <a:solidFill>
                  <a:srgbClr val="000000"/>
                </a:solidFill>
                <a:latin typeface="Arial" panose="020B0604020202020204" pitchFamily="34" charset="0"/>
              </a:rPr>
              <a:t>Nous avons tous pu constater que le contexte économique et l’évolution sans précédent des taux de refinancement touchent l’ensemble des secteurs d’activité.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>
                <a:solidFill>
                  <a:srgbClr val="000000"/>
                </a:solidFill>
                <a:latin typeface="Arial" panose="020B0604020202020204" pitchFamily="34" charset="0"/>
              </a:rPr>
              <a:t>Pour le paiement fractionné, la remontée rapide et brutale de l’ensemble des taux sur le marché impose une mise à jour de la tarification client sur la solution que nous distribuons.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>
                <a:solidFill>
                  <a:srgbClr val="000000"/>
                </a:solidFill>
                <a:latin typeface="Arial" panose="020B0604020202020204" pitchFamily="34" charset="0"/>
              </a:rPr>
              <a:t>Cette hausse interviendra le 06/01/2023.</a:t>
            </a:r>
          </a:p>
          <a:p>
            <a:pPr>
              <a:buClr>
                <a:srgbClr val="C00000"/>
              </a:buClr>
            </a:pPr>
            <a:endParaRPr lang="fr-F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FC6323-F85A-40AE-8612-E13B08C160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0603"/>
          <a:stretch/>
        </p:blipFill>
        <p:spPr>
          <a:xfrm>
            <a:off x="9331264" y="5173362"/>
            <a:ext cx="1711204" cy="34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19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37" y="192815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>
                <a:latin typeface="Montserrat Black" panose="00000A00000000000000" pitchFamily="2" charset="0"/>
              </a:rPr>
              <a:t>Rappel Détail </a:t>
            </a:r>
            <a:r>
              <a:rPr lang="fr-FR" sz="2000" spc="30" dirty="0">
                <a:latin typeface="Montserrat Black" panose="00000A00000000000000" pitchFamily="2" charset="0"/>
              </a:rPr>
              <a:t>de l’offre 3x4x </a:t>
            </a:r>
            <a:r>
              <a:rPr lang="fr-FR" sz="2000" spc="30" err="1">
                <a:latin typeface="Montserrat Black" panose="00000A00000000000000" pitchFamily="2" charset="0"/>
              </a:rPr>
              <a:t>oney</a:t>
            </a:r>
            <a:r>
              <a:rPr lang="fr-FR" sz="2000" spc="30">
                <a:latin typeface="Montserrat Black" panose="00000A00000000000000" pitchFamily="2" charset="0"/>
              </a:rPr>
              <a:t> proximité et nouvelle tarification 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4FF726-A99E-428A-95D0-F89373C3A1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290" b="79528"/>
          <a:stretch/>
        </p:blipFill>
        <p:spPr>
          <a:xfrm>
            <a:off x="8963168" y="1082746"/>
            <a:ext cx="753217" cy="889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B38DDF-A6A1-4FAE-920D-E7FC05EE362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384" y="2449706"/>
            <a:ext cx="2593921" cy="3048000"/>
          </a:xfrm>
          <a:prstGeom prst="rect">
            <a:avLst/>
          </a:prstGeom>
          <a:ln>
            <a:noFill/>
          </a:ln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AA1190-D123-4319-88BF-C1E998DD5018}"/>
              </a:ext>
            </a:extLst>
          </p:cNvPr>
          <p:cNvCxnSpPr>
            <a:cxnSpLocks/>
          </p:cNvCxnSpPr>
          <p:nvPr/>
        </p:nvCxnSpPr>
        <p:spPr>
          <a:xfrm flipV="1">
            <a:off x="7791935" y="2223378"/>
            <a:ext cx="0" cy="289615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C6BB4258-A06A-4DB1-8149-5CD9D2946D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2871" y="5456156"/>
            <a:ext cx="2247526" cy="18528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1390C11-2DB3-4837-AFF1-9A593BCD694D}"/>
              </a:ext>
            </a:extLst>
          </p:cNvPr>
          <p:cNvSpPr txBox="1"/>
          <p:nvPr/>
        </p:nvSpPr>
        <p:spPr>
          <a:xfrm>
            <a:off x="8147335" y="1933331"/>
            <a:ext cx="254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Parcours de l’acheteur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16BF4F9-4C52-484B-A413-F108DC579BEC}"/>
              </a:ext>
            </a:extLst>
          </p:cNvPr>
          <p:cNvSpPr txBox="1"/>
          <p:nvPr/>
        </p:nvSpPr>
        <p:spPr>
          <a:xfrm>
            <a:off x="1990036" y="2347160"/>
            <a:ext cx="252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Seuil des montants possibles</a:t>
            </a:r>
          </a:p>
          <a:p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De 100 à 3000 €.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1BB63E3-8587-4647-A77E-5F96EF485F55}"/>
              </a:ext>
            </a:extLst>
          </p:cNvPr>
          <p:cNvSpPr txBox="1"/>
          <p:nvPr/>
        </p:nvSpPr>
        <p:spPr>
          <a:xfrm>
            <a:off x="1996872" y="2772401"/>
            <a:ext cx="23525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de paiements acceptés</a:t>
            </a:r>
          </a:p>
          <a:p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Carte Bancaire Visa et MasterCard (hors Maestro, Electron et American Express), avec ou sans frais selon le choix du commerçant.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DEEE25-4CE7-4CEC-8F2C-18B57F1A7F9C}"/>
              </a:ext>
            </a:extLst>
          </p:cNvPr>
          <p:cNvSpPr txBox="1"/>
          <p:nvPr/>
        </p:nvSpPr>
        <p:spPr>
          <a:xfrm>
            <a:off x="1990036" y="3651093"/>
            <a:ext cx="23268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Sécurisation de la solution</a:t>
            </a:r>
          </a:p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Paiement par Carte Bancaire sécurisé et garantie contre la fraude.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Oney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prend en charge 100 % du risque client</a:t>
            </a:r>
            <a:r>
              <a:rPr lang="fr-FR" sz="1000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(fraude et impayés).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DBE2E72-648B-42D7-8A24-4C3471715D64}"/>
              </a:ext>
            </a:extLst>
          </p:cNvPr>
          <p:cNvSpPr txBox="1"/>
          <p:nvPr/>
        </p:nvSpPr>
        <p:spPr>
          <a:xfrm>
            <a:off x="2023225" y="4951379"/>
            <a:ext cx="2801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délai de rétractation</a:t>
            </a:r>
          </a:p>
          <a:p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De 14 jours existe pour le client</a:t>
            </a:r>
            <a:endParaRPr lang="fr-FR" sz="100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17004B6-DDEF-4121-971A-20EA24D7E6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0278" y="2414834"/>
            <a:ext cx="442947" cy="288236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33D9507-2965-48B8-9B1B-15A3B6853305}"/>
              </a:ext>
            </a:extLst>
          </p:cNvPr>
          <p:cNvSpPr txBox="1"/>
          <p:nvPr/>
        </p:nvSpPr>
        <p:spPr>
          <a:xfrm>
            <a:off x="1996872" y="4486655"/>
            <a:ext cx="24460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Versement des fonds aux professionnels </a:t>
            </a:r>
            <a:r>
              <a:rPr lang="fr-FR" sz="1100">
                <a:latin typeface="Arial" panose="020B0604020202020204" pitchFamily="34" charset="0"/>
                <a:cs typeface="Arial" panose="020B0604020202020204" pitchFamily="34" charset="0"/>
              </a:rPr>
              <a:t>Sous 48h.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E55665-227F-4460-A9AE-4A61E49675BA}"/>
              </a:ext>
            </a:extLst>
          </p:cNvPr>
          <p:cNvSpPr/>
          <p:nvPr/>
        </p:nvSpPr>
        <p:spPr>
          <a:xfrm>
            <a:off x="4526472" y="2320301"/>
            <a:ext cx="3218346" cy="2890098"/>
          </a:xfrm>
          <a:prstGeom prst="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F43299-C569-46FB-A701-2EF656ED999C}"/>
              </a:ext>
            </a:extLst>
          </p:cNvPr>
          <p:cNvSpPr txBox="1"/>
          <p:nvPr/>
        </p:nvSpPr>
        <p:spPr>
          <a:xfrm>
            <a:off x="4621966" y="2230536"/>
            <a:ext cx="3218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TARIFICATION</a:t>
            </a: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1FCF9336-C1FD-41C0-A39A-D9C68E979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727810"/>
              </p:ext>
            </p:extLst>
          </p:nvPr>
        </p:nvGraphicFramePr>
        <p:xfrm>
          <a:off x="4560115" y="2519429"/>
          <a:ext cx="3184073" cy="28627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506">
                  <a:extLst>
                    <a:ext uri="{9D8B030D-6E8A-4147-A177-3AD203B41FA5}">
                      <a16:colId xmlns:a16="http://schemas.microsoft.com/office/drawing/2014/main" val="337216913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283177378"/>
                    </a:ext>
                  </a:extLst>
                </a:gridCol>
                <a:gridCol w="1081455">
                  <a:extLst>
                    <a:ext uri="{9D8B030D-6E8A-4147-A177-3AD203B41FA5}">
                      <a16:colId xmlns:a16="http://schemas.microsoft.com/office/drawing/2014/main" val="2060127141"/>
                    </a:ext>
                  </a:extLst>
                </a:gridCol>
              </a:tblGrid>
              <a:tr h="474069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Montants d’achats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de 100€ à 3000€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Frais clients final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(% montant TTC)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Frais commerçant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(% montant TTC)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13726"/>
                  </a:ext>
                </a:extLst>
              </a:tr>
              <a:tr h="533855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Paiement en 3X 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sans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8EC31B"/>
                          </a:solidFill>
                          <a:effectLst/>
                        </a:rPr>
                        <a:t>3,11%</a:t>
                      </a:r>
                    </a:p>
                    <a:p>
                      <a:pPr algn="ctr"/>
                      <a:r>
                        <a:rPr lang="fr-FR" sz="1000" strike="sngStrike">
                          <a:solidFill>
                            <a:schemeClr val="tx1"/>
                          </a:solidFill>
                          <a:effectLst/>
                        </a:rPr>
                        <a:t>3,00%</a:t>
                      </a:r>
                      <a:endParaRPr lang="fr-FR" sz="1000" strike="sng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588743"/>
                  </a:ext>
                </a:extLst>
              </a:tr>
              <a:tr h="533855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Paiement en 3X 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avec frais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8EC31B"/>
                          </a:solidFill>
                          <a:effectLst/>
                        </a:rPr>
                        <a:t>1,56%</a:t>
                      </a:r>
                    </a:p>
                    <a:p>
                      <a:pPr algn="ctr"/>
                      <a:r>
                        <a:rPr lang="fr-FR" sz="1000" strike="sngStrike">
                          <a:solidFill>
                            <a:schemeClr val="tx1"/>
                          </a:solidFill>
                          <a:effectLst/>
                        </a:rPr>
                        <a:t>1,45%</a:t>
                      </a: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(max </a:t>
                      </a:r>
                      <a:r>
                        <a:rPr lang="fr-FR" sz="1200" b="1" i="1">
                          <a:solidFill>
                            <a:srgbClr val="8EC31B"/>
                          </a:solidFill>
                          <a:effectLst/>
                        </a:rPr>
                        <a:t>25 € </a:t>
                      </a:r>
                      <a:r>
                        <a:rPr lang="fr-FR" sz="1000" i="1" strike="sngStrike">
                          <a:solidFill>
                            <a:schemeClr val="tx1"/>
                          </a:solidFill>
                          <a:effectLst/>
                        </a:rPr>
                        <a:t>15€</a:t>
                      </a:r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1,55%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rgbClr val="8EC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(inchangé)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251199"/>
                  </a:ext>
                </a:extLst>
              </a:tr>
              <a:tr h="158088"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57539"/>
                  </a:ext>
                </a:extLst>
              </a:tr>
              <a:tr h="457247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Paiement en 4X 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sans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8EC31B"/>
                          </a:solidFill>
                          <a:effectLst/>
                        </a:rPr>
                        <a:t>3,44%</a:t>
                      </a:r>
                    </a:p>
                    <a:p>
                      <a:pPr algn="ctr"/>
                      <a:r>
                        <a:rPr lang="fr-FR" sz="1000" strike="sngStrike">
                          <a:solidFill>
                            <a:schemeClr val="tx1"/>
                          </a:solidFill>
                          <a:effectLst/>
                        </a:rPr>
                        <a:t>3,30</a:t>
                      </a:r>
                      <a:r>
                        <a:rPr lang="fr-FR" sz="1000" strike="sngStrike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fr-FR" sz="1000" strike="sng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859034"/>
                  </a:ext>
                </a:extLst>
              </a:tr>
              <a:tr h="533855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Paiement en 4X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avec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8EC31B"/>
                          </a:solidFill>
                          <a:effectLst/>
                        </a:rPr>
                        <a:t>2,34%</a:t>
                      </a:r>
                    </a:p>
                    <a:p>
                      <a:pPr algn="ctr"/>
                      <a:r>
                        <a:rPr lang="fr-FR" sz="1000" strike="sngStrike">
                          <a:solidFill>
                            <a:schemeClr val="tx1"/>
                          </a:solidFill>
                          <a:effectLst/>
                        </a:rPr>
                        <a:t>2,20%</a:t>
                      </a: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(max </a:t>
                      </a:r>
                      <a:r>
                        <a:rPr lang="fr-FR" sz="1200" b="1" i="1">
                          <a:solidFill>
                            <a:srgbClr val="8EC31B"/>
                          </a:solidFill>
                          <a:effectLst/>
                        </a:rPr>
                        <a:t>50€</a:t>
                      </a:r>
                      <a:r>
                        <a:rPr lang="fr-FR" sz="1000" i="1">
                          <a:solidFill>
                            <a:srgbClr val="8EC31B"/>
                          </a:solidFill>
                          <a:effectLst/>
                        </a:rPr>
                        <a:t> </a:t>
                      </a:r>
                      <a:r>
                        <a:rPr lang="fr-FR" sz="1000" i="1" strike="sngStrike">
                          <a:solidFill>
                            <a:schemeClr val="tx1"/>
                          </a:solidFill>
                          <a:effectLst/>
                        </a:rPr>
                        <a:t>30€</a:t>
                      </a:r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1,55%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>
                          <a:solidFill>
                            <a:srgbClr val="8EC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(inchangé)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478110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CED5B807-A3FB-4BE0-9E0D-48F1A871BF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58" y="1143997"/>
            <a:ext cx="3857483" cy="926051"/>
          </a:xfrm>
          <a:prstGeom prst="rect">
            <a:avLst/>
          </a:prstGeom>
          <a:ln>
            <a:solidFill>
              <a:srgbClr val="8EC31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38B9D9-84C5-46D0-AA91-B64FB88328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9895" y="5473753"/>
            <a:ext cx="2933736" cy="704583"/>
          </a:xfrm>
          <a:prstGeom prst="rect">
            <a:avLst/>
          </a:prstGeom>
          <a:ln>
            <a:solidFill>
              <a:srgbClr val="8EC31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F0C97F-6A78-4B44-9E3E-5EC29715AE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61960" y="5464128"/>
            <a:ext cx="3644252" cy="704583"/>
          </a:xfrm>
          <a:prstGeom prst="rect">
            <a:avLst/>
          </a:prstGeom>
          <a:ln>
            <a:solidFill>
              <a:srgbClr val="8EC31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1BEB5B-3A0A-4AE7-A486-7EB97B3BD4A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55" y="1024995"/>
            <a:ext cx="600317" cy="44335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1029CEE-16A8-4B53-9051-E6288C3A824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931" y="5334783"/>
            <a:ext cx="600317" cy="44335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9FF5970-A196-4B49-A135-7857CC4BD58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840" y="5305684"/>
            <a:ext cx="600317" cy="443359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FDAA5A9-45CC-4B66-A200-5ABF22094BBA}"/>
              </a:ext>
            </a:extLst>
          </p:cNvPr>
          <p:cNvCxnSpPr>
            <a:cxnSpLocks/>
          </p:cNvCxnSpPr>
          <p:nvPr/>
        </p:nvCxnSpPr>
        <p:spPr>
          <a:xfrm flipV="1">
            <a:off x="3964655" y="1024995"/>
            <a:ext cx="4533420" cy="110860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7D39F72B-74A6-4ED5-8A2E-9651FF32B22B}"/>
              </a:ext>
            </a:extLst>
          </p:cNvPr>
          <p:cNvCxnSpPr>
            <a:cxnSpLocks/>
          </p:cNvCxnSpPr>
          <p:nvPr/>
        </p:nvCxnSpPr>
        <p:spPr>
          <a:xfrm flipV="1">
            <a:off x="5972727" y="3595255"/>
            <a:ext cx="325836" cy="1524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0FA9F4F1-48ED-4884-8D13-59BCE15D7C91}"/>
              </a:ext>
            </a:extLst>
          </p:cNvPr>
          <p:cNvSpPr txBox="1"/>
          <p:nvPr/>
        </p:nvSpPr>
        <p:spPr>
          <a:xfrm rot="20311519">
            <a:off x="5566802" y="3713003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>
                <a:solidFill>
                  <a:srgbClr val="C00000"/>
                </a:solidFill>
              </a:rPr>
              <a:t>1,54%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D9573E8-0D58-4650-B6DE-69AED07659F8}"/>
              </a:ext>
            </a:extLst>
          </p:cNvPr>
          <p:cNvSpPr txBox="1"/>
          <p:nvPr/>
        </p:nvSpPr>
        <p:spPr>
          <a:xfrm rot="20311519">
            <a:off x="5570621" y="4891127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>
                <a:solidFill>
                  <a:srgbClr val="C00000"/>
                </a:solidFill>
              </a:rPr>
              <a:t>2,30%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2049CF1A-DE9E-4EB0-B5D2-A7DAB72958CA}"/>
              </a:ext>
            </a:extLst>
          </p:cNvPr>
          <p:cNvCxnSpPr>
            <a:cxnSpLocks/>
          </p:cNvCxnSpPr>
          <p:nvPr/>
        </p:nvCxnSpPr>
        <p:spPr>
          <a:xfrm flipV="1">
            <a:off x="5983587" y="4809816"/>
            <a:ext cx="325836" cy="1524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92C44465-30B3-4596-B41C-649FE86E1111}"/>
              </a:ext>
            </a:extLst>
          </p:cNvPr>
          <p:cNvSpPr txBox="1"/>
          <p:nvPr/>
        </p:nvSpPr>
        <p:spPr>
          <a:xfrm rot="21059229">
            <a:off x="4425148" y="3348621"/>
            <a:ext cx="3356687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282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highlight>
                  <a:srgbClr val="FFFF00"/>
                </a:highlight>
              </a:rPr>
              <a:t>Les conditions tarifaires évoluent régulièrement. Consulter celles en vigueur : clic </a:t>
            </a:r>
            <a:r>
              <a:rPr lang="fr-FR" sz="1600" dirty="0">
                <a:highlight>
                  <a:srgbClr val="FFFF00"/>
                </a:highlight>
                <a:hlinkClick r:id="rId12"/>
              </a:rPr>
              <a:t>ici</a:t>
            </a:r>
            <a:endParaRPr lang="fr-FR" sz="1600" dirty="0">
              <a:highlight>
                <a:srgbClr val="FFFF00"/>
              </a:highlight>
            </a:endParaRPr>
          </a:p>
        </p:txBody>
      </p:sp>
      <p:pic>
        <p:nvPicPr>
          <p:cNvPr id="38" name="Image 3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ADB125E-84A9-4C4E-920E-06F3A80578E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000" b="91556" l="9778" r="89778">
                        <a14:foregroundMark x1="10222" y1="39111" x2="10222" y2="39111"/>
                        <a14:foregroundMark x1="52000" y1="8444" x2="52000" y2="8444"/>
                        <a14:foregroundMark x1="80444" y1="20444" x2="80444" y2="20444"/>
                        <a14:foregroundMark x1="90222" y1="40000" x2="90222" y2="40000"/>
                        <a14:foregroundMark x1="55111" y1="91556" x2="55111" y2="91556"/>
                        <a14:foregroundMark x1="22222" y1="80444" x2="22222" y2="80444"/>
                        <a14:foregroundMark x1="82222" y1="38222" x2="82222" y2="38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34" y="3901356"/>
            <a:ext cx="1195764" cy="119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9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3D2BB46-CC5E-4B5A-A24D-02AAFC180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775" y="4019626"/>
            <a:ext cx="5424254" cy="21636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22B8E2-3DF7-41F5-894B-F94E6E4F7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254" y="1858535"/>
            <a:ext cx="5394684" cy="2299127"/>
          </a:xfrm>
          <a:prstGeom prst="rect">
            <a:avLst/>
          </a:prstGeom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786333" y="390665"/>
            <a:ext cx="832732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>
                <a:latin typeface="Montserrat Black" panose="00000A00000000000000" pitchFamily="2" charset="0"/>
              </a:rPr>
              <a:t>Exemple d’impacts de la hausse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1924135-7641-483F-BE9D-4237A94D65D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0603"/>
          <a:stretch/>
        </p:blipFill>
        <p:spPr>
          <a:xfrm>
            <a:off x="2695333" y="612928"/>
            <a:ext cx="1296144" cy="26467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0D876C8-534D-4804-8F6F-A4A0A231239A}"/>
              </a:ext>
            </a:extLst>
          </p:cNvPr>
          <p:cNvSpPr/>
          <p:nvPr/>
        </p:nvSpPr>
        <p:spPr>
          <a:xfrm>
            <a:off x="853993" y="132212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0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sz="1600">
                <a:solidFill>
                  <a:srgbClr val="000000"/>
                </a:solidFill>
                <a:latin typeface="Arial" panose="020B0604020202020204" pitchFamily="34" charset="0"/>
              </a:rPr>
              <a:t>Voici un exemple pour une vente d’un montant de 566€ :</a:t>
            </a:r>
            <a:endParaRPr lang="fr-FR" sz="160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3D30B00-947B-49C7-B089-511C9248445D}"/>
              </a:ext>
            </a:extLst>
          </p:cNvPr>
          <p:cNvSpPr txBox="1"/>
          <p:nvPr/>
        </p:nvSpPr>
        <p:spPr>
          <a:xfrm>
            <a:off x="1899552" y="3540074"/>
            <a:ext cx="886781" cy="369332"/>
          </a:xfrm>
          <a:prstGeom prst="rect">
            <a:avLst/>
          </a:prstGeom>
          <a:noFill/>
          <a:ln>
            <a:solidFill>
              <a:srgbClr val="8EC31B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8EC31B"/>
                </a:solidFill>
              </a:rPr>
              <a:t>= 1,56%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2F533E1-26FF-412B-9E11-24A2892360DE}"/>
              </a:ext>
            </a:extLst>
          </p:cNvPr>
          <p:cNvSpPr txBox="1"/>
          <p:nvPr/>
        </p:nvSpPr>
        <p:spPr>
          <a:xfrm>
            <a:off x="8242084" y="3540074"/>
            <a:ext cx="886781" cy="369332"/>
          </a:xfrm>
          <a:prstGeom prst="rect">
            <a:avLst/>
          </a:prstGeom>
          <a:noFill/>
          <a:ln>
            <a:solidFill>
              <a:srgbClr val="8EC31B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8EC31B"/>
                </a:solidFill>
              </a:rPr>
              <a:t>= 2,34%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8A366B-3BF0-48F8-856E-E58B6E00B4CE}"/>
              </a:ext>
            </a:extLst>
          </p:cNvPr>
          <p:cNvSpPr txBox="1"/>
          <p:nvPr/>
        </p:nvSpPr>
        <p:spPr>
          <a:xfrm>
            <a:off x="1927688" y="5535872"/>
            <a:ext cx="872931" cy="369332"/>
          </a:xfrm>
          <a:prstGeom prst="rect">
            <a:avLst/>
          </a:prstGeom>
          <a:noFill/>
          <a:ln>
            <a:solidFill>
              <a:srgbClr val="8EC31B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8EC31B"/>
                </a:solidFill>
              </a:rPr>
              <a:t>= 3,11%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EE1448E-EA7F-42AF-98CF-BC275CF40C99}"/>
              </a:ext>
            </a:extLst>
          </p:cNvPr>
          <p:cNvSpPr txBox="1"/>
          <p:nvPr/>
        </p:nvSpPr>
        <p:spPr>
          <a:xfrm>
            <a:off x="8242084" y="5549716"/>
            <a:ext cx="886781" cy="369332"/>
          </a:xfrm>
          <a:prstGeom prst="rect">
            <a:avLst/>
          </a:prstGeom>
          <a:noFill/>
          <a:ln>
            <a:solidFill>
              <a:srgbClr val="8EC31B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8EC31B"/>
                </a:solidFill>
              </a:rPr>
              <a:t>= 3,44%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9FF8720-B7F5-4B0A-B262-DDB55F7B750B}"/>
              </a:ext>
            </a:extLst>
          </p:cNvPr>
          <p:cNvSpPr txBox="1"/>
          <p:nvPr/>
        </p:nvSpPr>
        <p:spPr>
          <a:xfrm>
            <a:off x="1899552" y="2905158"/>
            <a:ext cx="886781" cy="369332"/>
          </a:xfrm>
          <a:prstGeom prst="rect">
            <a:avLst/>
          </a:prstGeom>
          <a:noFill/>
          <a:ln>
            <a:solidFill>
              <a:srgbClr val="8EC31B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8EC31B"/>
                </a:solidFill>
              </a:rPr>
              <a:t>= 1,45%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4ACB4D6-5A35-4C1C-8DE3-6313B44F5CF1}"/>
              </a:ext>
            </a:extLst>
          </p:cNvPr>
          <p:cNvSpPr txBox="1"/>
          <p:nvPr/>
        </p:nvSpPr>
        <p:spPr>
          <a:xfrm>
            <a:off x="8247746" y="2948595"/>
            <a:ext cx="886781" cy="369332"/>
          </a:xfrm>
          <a:prstGeom prst="rect">
            <a:avLst/>
          </a:prstGeom>
          <a:noFill/>
          <a:ln>
            <a:solidFill>
              <a:srgbClr val="8EC31B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8EC31B"/>
                </a:solidFill>
              </a:rPr>
              <a:t>= 2,20%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2431227-7512-4C70-B3F7-E59E59817758}"/>
              </a:ext>
            </a:extLst>
          </p:cNvPr>
          <p:cNvSpPr txBox="1"/>
          <p:nvPr/>
        </p:nvSpPr>
        <p:spPr>
          <a:xfrm>
            <a:off x="1917620" y="5031089"/>
            <a:ext cx="886781" cy="369332"/>
          </a:xfrm>
          <a:prstGeom prst="rect">
            <a:avLst/>
          </a:prstGeom>
          <a:noFill/>
          <a:ln>
            <a:solidFill>
              <a:srgbClr val="8EC31B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8EC31B"/>
                </a:solidFill>
              </a:rPr>
              <a:t>= 3,00%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AFEDCF4-A0F5-4A35-8367-4015429214DE}"/>
              </a:ext>
            </a:extLst>
          </p:cNvPr>
          <p:cNvSpPr txBox="1"/>
          <p:nvPr/>
        </p:nvSpPr>
        <p:spPr>
          <a:xfrm>
            <a:off x="8256105" y="5032847"/>
            <a:ext cx="886781" cy="369332"/>
          </a:xfrm>
          <a:prstGeom prst="rect">
            <a:avLst/>
          </a:prstGeom>
          <a:noFill/>
          <a:ln>
            <a:solidFill>
              <a:srgbClr val="8EC31B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8EC31B"/>
                </a:solidFill>
              </a:rPr>
              <a:t>= 3,30%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4C944DD-2FBB-455B-99D6-B61D529E6107}"/>
              </a:ext>
            </a:extLst>
          </p:cNvPr>
          <p:cNvSpPr/>
          <p:nvPr/>
        </p:nvSpPr>
        <p:spPr>
          <a:xfrm rot="13746043">
            <a:off x="1593209" y="2963708"/>
            <a:ext cx="914400" cy="914400"/>
          </a:xfrm>
          <a:prstGeom prst="arc">
            <a:avLst>
              <a:gd name="adj1" fmla="val 15803191"/>
              <a:gd name="adj2" fmla="val 0"/>
            </a:avLst>
          </a:prstGeom>
          <a:ln>
            <a:solidFill>
              <a:srgbClr val="8EC31B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08AEA4FE-C38D-4B42-AD90-6F46BB0A49D3}"/>
              </a:ext>
            </a:extLst>
          </p:cNvPr>
          <p:cNvSpPr/>
          <p:nvPr/>
        </p:nvSpPr>
        <p:spPr>
          <a:xfrm rot="13746043">
            <a:off x="1645718" y="5046891"/>
            <a:ext cx="914400" cy="914400"/>
          </a:xfrm>
          <a:prstGeom prst="arc">
            <a:avLst>
              <a:gd name="adj1" fmla="val 15803191"/>
              <a:gd name="adj2" fmla="val 0"/>
            </a:avLst>
          </a:prstGeom>
          <a:ln>
            <a:solidFill>
              <a:srgbClr val="8EC31B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E35F3B59-A425-41ED-B8D7-0F755130DCE1}"/>
              </a:ext>
            </a:extLst>
          </p:cNvPr>
          <p:cNvSpPr/>
          <p:nvPr/>
        </p:nvSpPr>
        <p:spPr>
          <a:xfrm rot="3151496">
            <a:off x="8524407" y="2962055"/>
            <a:ext cx="914400" cy="914400"/>
          </a:xfrm>
          <a:prstGeom prst="arc">
            <a:avLst>
              <a:gd name="adj1" fmla="val 15803191"/>
              <a:gd name="adj2" fmla="val 0"/>
            </a:avLst>
          </a:prstGeom>
          <a:ln>
            <a:solidFill>
              <a:srgbClr val="8EC31B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D125B5DD-753D-4497-BE52-2B6875F3112D}"/>
              </a:ext>
            </a:extLst>
          </p:cNvPr>
          <p:cNvSpPr/>
          <p:nvPr/>
        </p:nvSpPr>
        <p:spPr>
          <a:xfrm rot="3092501">
            <a:off x="8524408" y="5046889"/>
            <a:ext cx="914400" cy="914400"/>
          </a:xfrm>
          <a:prstGeom prst="arc">
            <a:avLst>
              <a:gd name="adj1" fmla="val 15803191"/>
              <a:gd name="adj2" fmla="val 0"/>
            </a:avLst>
          </a:prstGeom>
          <a:ln>
            <a:solidFill>
              <a:srgbClr val="8EC31B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6FE8BE9-1806-48A4-B797-8B66A523D851}"/>
              </a:ext>
            </a:extLst>
          </p:cNvPr>
          <p:cNvSpPr txBox="1"/>
          <p:nvPr/>
        </p:nvSpPr>
        <p:spPr>
          <a:xfrm>
            <a:off x="2018473" y="3633740"/>
            <a:ext cx="886781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C00000"/>
                </a:solidFill>
              </a:rPr>
              <a:t>= 1,54%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2DD462-13A1-40A6-8245-92B2001BCF82}"/>
              </a:ext>
            </a:extLst>
          </p:cNvPr>
          <p:cNvSpPr txBox="1"/>
          <p:nvPr/>
        </p:nvSpPr>
        <p:spPr>
          <a:xfrm>
            <a:off x="8128331" y="3633740"/>
            <a:ext cx="886781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C00000"/>
                </a:solidFill>
              </a:rPr>
              <a:t>= 2,30%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B20993D-BB0F-4EB4-8D5D-F25230738E57}"/>
              </a:ext>
            </a:extLst>
          </p:cNvPr>
          <p:cNvCxnSpPr>
            <a:cxnSpLocks/>
          </p:cNvCxnSpPr>
          <p:nvPr/>
        </p:nvCxnSpPr>
        <p:spPr>
          <a:xfrm flipV="1">
            <a:off x="4631607" y="3617688"/>
            <a:ext cx="401947" cy="19818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7D56BD24-19F5-4F01-B3F3-3FDD94FEBF75}"/>
              </a:ext>
            </a:extLst>
          </p:cNvPr>
          <p:cNvSpPr txBox="1"/>
          <p:nvPr/>
        </p:nvSpPr>
        <p:spPr>
          <a:xfrm>
            <a:off x="4615882" y="3521963"/>
            <a:ext cx="5549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C00000"/>
                </a:solidFill>
              </a:rPr>
              <a:t>8,72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66E86F2-E29C-4863-B355-1BA2DC60F6AB}"/>
              </a:ext>
            </a:extLst>
          </p:cNvPr>
          <p:cNvSpPr txBox="1"/>
          <p:nvPr/>
        </p:nvSpPr>
        <p:spPr>
          <a:xfrm>
            <a:off x="7357098" y="3535597"/>
            <a:ext cx="6607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C00000"/>
                </a:solidFill>
              </a:rPr>
              <a:t>13,02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CC2935-9D8A-429D-88F7-438200DA28C9}"/>
              </a:ext>
            </a:extLst>
          </p:cNvPr>
          <p:cNvSpPr txBox="1"/>
          <p:nvPr/>
        </p:nvSpPr>
        <p:spPr>
          <a:xfrm>
            <a:off x="3979860" y="3258598"/>
            <a:ext cx="53106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rgbClr val="8EC31B"/>
                </a:solidFill>
              </a:rPr>
              <a:t>+0,51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BE09B23-68FB-40D3-ACCB-80B4E4E4AF9A}"/>
              </a:ext>
            </a:extLst>
          </p:cNvPr>
          <p:cNvSpPr txBox="1"/>
          <p:nvPr/>
        </p:nvSpPr>
        <p:spPr>
          <a:xfrm>
            <a:off x="6684462" y="3274490"/>
            <a:ext cx="53106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rgbClr val="8EC31B"/>
                </a:solidFill>
              </a:rPr>
              <a:t>+0,57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3F735B-75D8-6513-9407-DCEA312936BE}"/>
              </a:ext>
            </a:extLst>
          </p:cNvPr>
          <p:cNvSpPr txBox="1"/>
          <p:nvPr/>
        </p:nvSpPr>
        <p:spPr>
          <a:xfrm rot="21059229">
            <a:off x="3439303" y="3206928"/>
            <a:ext cx="4990375" cy="52322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282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Conditions en vigueur : clic 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17E3635-AF44-7344-2F9A-0117A23561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00" b="91556" l="9778" r="89778">
                        <a14:foregroundMark x1="10222" y1="39111" x2="10222" y2="39111"/>
                        <a14:foregroundMark x1="52000" y1="8444" x2="52000" y2="8444"/>
                        <a14:foregroundMark x1="80444" y1="20444" x2="80444" y2="20444"/>
                        <a14:foregroundMark x1="90222" y1="40000" x2="90222" y2="40000"/>
                        <a14:foregroundMark x1="55111" y1="91556" x2="55111" y2="91556"/>
                        <a14:foregroundMark x1="22222" y1="80444" x2="22222" y2="80444"/>
                        <a14:foregroundMark x1="82222" y1="38222" x2="82222" y2="38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832" y="3897723"/>
            <a:ext cx="1567990" cy="156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47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>
                <a:latin typeface="Montserrat Black" panose="00000A00000000000000" pitchFamily="2" charset="0"/>
              </a:rPr>
              <a:t>Communication auprès de nos clients partenaires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25265B-B4AF-40C7-B75D-1B681A4CE153}"/>
              </a:ext>
            </a:extLst>
          </p:cNvPr>
          <p:cNvSpPr/>
          <p:nvPr/>
        </p:nvSpPr>
        <p:spPr>
          <a:xfrm>
            <a:off x="640079" y="1551564"/>
            <a:ext cx="10759440" cy="233910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endParaRPr lang="fr-FR" sz="20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>
                <a:solidFill>
                  <a:srgbClr val="000000"/>
                </a:solidFill>
                <a:latin typeface="Arial" panose="020B0604020202020204" pitchFamily="34" charset="0"/>
              </a:rPr>
              <a:t>L’ensemble de nos clients parternaires ont été informés au moyen du courrier ci-dessous de l’évolution à venir de la tarification.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>
                <a:solidFill>
                  <a:srgbClr val="000000"/>
                </a:solidFill>
                <a:latin typeface="Arial" panose="020B0604020202020204" pitchFamily="34" charset="0"/>
              </a:rPr>
              <a:t>Ce courrier les informe par ailleurs de la mise à jour automatique de la tarification dans la nuit de 05/01/2023 et les rend attentif au fait de devoir déployer l’ensemble du dispositif d’information a destination du client final avant cette date. </a:t>
            </a:r>
          </a:p>
          <a:p>
            <a:pPr>
              <a:buClr>
                <a:srgbClr val="C00000"/>
              </a:buClr>
            </a:pPr>
            <a:endParaRPr lang="fr-F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A6E75BC0-B1BA-4F52-BB29-5975044915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3269512"/>
              </p:ext>
            </p:extLst>
          </p:nvPr>
        </p:nvGraphicFramePr>
        <p:xfrm>
          <a:off x="2529840" y="443945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" imgW="914400" imgH="771480" progId="AcroExch.Document.DC">
                  <p:embed/>
                </p:oleObj>
              </mc:Choice>
              <mc:Fallback>
                <p:oleObj name="Acrobat Document" showAsIcon="1" r:id="rId2" imgW="914400" imgH="771480" progId="AcroExch.Document.DC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A6E75BC0-B1BA-4F52-BB29-5975044915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29840" y="443945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A21B26-12F0-4D40-921A-917B550C27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8758">
            <a:off x="3100834" y="4689147"/>
            <a:ext cx="507250" cy="7021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DDC33E-D60B-4599-8F9E-984FF128C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447" y="3628806"/>
            <a:ext cx="4258630" cy="250831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8456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>
                <a:latin typeface="Montserrat Black" panose="00000A00000000000000" pitchFamily="2" charset="0"/>
              </a:rPr>
              <a:t>Bon a savoir pour la conquete de nouveaux clients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F7ED1F-B1B7-438D-8533-5D21F4154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231" y="2072880"/>
            <a:ext cx="3441210" cy="310230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F08D8D-AE60-44D7-A264-ADE8A352D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286" y="1878477"/>
            <a:ext cx="2989006" cy="34314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47558B-9243-4B03-9675-422D00BA2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0782" y="3227533"/>
            <a:ext cx="1490959" cy="149095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F1CF3A-15EE-49B6-9438-E32DB44A28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8503" y="5217031"/>
            <a:ext cx="2054994" cy="7828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25E07D-F689-4700-809A-13085B7D65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831" y="1277702"/>
            <a:ext cx="7277100" cy="533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9A8347B-C688-43D8-9038-40756D0D8CC6}"/>
              </a:ext>
            </a:extLst>
          </p:cNvPr>
          <p:cNvSpPr/>
          <p:nvPr/>
        </p:nvSpPr>
        <p:spPr>
          <a:xfrm>
            <a:off x="7751708" y="517518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*Taux de pen. = taux de pénétration </a:t>
            </a:r>
            <a:endParaRPr lang="fr-FR" sz="12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Nbre de règlement initié avec financement/CA </a:t>
            </a:r>
            <a:endParaRPr lang="fr-FR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E8338F-415B-475C-95BE-1B5D21B68925}"/>
              </a:ext>
            </a:extLst>
          </p:cNvPr>
          <p:cNvSpPr txBox="1"/>
          <p:nvPr/>
        </p:nvSpPr>
        <p:spPr>
          <a:xfrm>
            <a:off x="10887308" y="2761296"/>
            <a:ext cx="279244" cy="2051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aseline="30000">
                <a:solidFill>
                  <a:schemeClr val="tx1">
                    <a:lumMod val="50000"/>
                    <a:lumOff val="50000"/>
                  </a:schemeClr>
                </a:solidFill>
              </a:rPr>
              <a:t>(1)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1B4E59EB-ECD4-45D1-9888-5B87AEC3A387}"/>
              </a:ext>
            </a:extLst>
          </p:cNvPr>
          <p:cNvSpPr txBox="1"/>
          <p:nvPr/>
        </p:nvSpPr>
        <p:spPr>
          <a:xfrm>
            <a:off x="7892231" y="5608458"/>
            <a:ext cx="12875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aseline="30000">
                <a:solidFill>
                  <a:schemeClr val="tx1">
                    <a:lumMod val="50000"/>
                    <a:lumOff val="50000"/>
                  </a:schemeClr>
                </a:solidFill>
              </a:rPr>
              <a:t>(1) </a:t>
            </a: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Buy Now Pay Later</a:t>
            </a:r>
            <a:endParaRPr lang="fr-FR" sz="1100" baseline="30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83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>
                <a:latin typeface="Montserrat Black" panose="00000A00000000000000" pitchFamily="2" charset="0"/>
              </a:rPr>
              <a:t>Rappel de l’importance de proposer le paiement en plusieurs fois 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40" name="Espace réservé du numéro de diapositive 3">
            <a:extLst>
              <a:ext uri="{FF2B5EF4-FFF2-40B4-BE49-F238E27FC236}">
                <a16:creationId xmlns:a16="http://schemas.microsoft.com/office/drawing/2014/main" id="{542EBF0D-32F4-480B-9903-4CC72BA190AE}"/>
              </a:ext>
            </a:extLst>
          </p:cNvPr>
          <p:cNvSpPr txBox="1">
            <a:spLocks/>
          </p:cNvSpPr>
          <p:nvPr/>
        </p:nvSpPr>
        <p:spPr>
          <a:xfrm>
            <a:off x="7645802" y="4595320"/>
            <a:ext cx="202500" cy="207749"/>
          </a:xfrm>
          <a:prstGeom prst="rect">
            <a:avLst/>
          </a:prstGeom>
          <a:solidFill>
            <a:srgbClr val="FFFFFF">
              <a:lumMod val="95000"/>
            </a:srgbClr>
          </a:solidFill>
        </p:spPr>
        <p:txBody>
          <a:bodyPr vert="horz" wrap="square" lIns="91440" tIns="45720" rIns="91440" bIns="4572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kumimoji="0" lang="fr-FR" sz="750" b="1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8FA9F7-4C02-4763-8A79-5D0C23A38E72}" type="slidenum">
              <a:rPr kumimoji="0" lang="fr-FR" sz="750" b="1" i="0" u="none" strike="noStrike" kern="1200" cap="none" spc="0" normalizeH="0" baseline="0" noProof="0" smtClean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750" b="1" i="0" u="none" strike="noStrike" kern="1200" cap="none" spc="0" normalizeH="0" baseline="0" noProof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6081E9D-8B6E-4151-BD03-915AEA1C6CDD}"/>
              </a:ext>
            </a:extLst>
          </p:cNvPr>
          <p:cNvSpPr/>
          <p:nvPr/>
        </p:nvSpPr>
        <p:spPr>
          <a:xfrm>
            <a:off x="1626354" y="1830843"/>
            <a:ext cx="4084448" cy="1760006"/>
          </a:xfrm>
          <a:prstGeom prst="rect">
            <a:avLst/>
          </a:prstGeom>
          <a:solidFill>
            <a:srgbClr val="84BD0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0CAEDD3-7289-4A94-81A9-CA6089D7E063}"/>
              </a:ext>
            </a:extLst>
          </p:cNvPr>
          <p:cNvSpPr/>
          <p:nvPr/>
        </p:nvSpPr>
        <p:spPr>
          <a:xfrm>
            <a:off x="5818802" y="1830843"/>
            <a:ext cx="4060800" cy="1760006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A6712F6-A4BB-4256-AF49-1477CE4BACB8}"/>
              </a:ext>
            </a:extLst>
          </p:cNvPr>
          <p:cNvSpPr/>
          <p:nvPr/>
        </p:nvSpPr>
        <p:spPr>
          <a:xfrm>
            <a:off x="1621957" y="3698849"/>
            <a:ext cx="4088845" cy="183803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F8A184-3AA7-4A2D-91C7-5781890735FD}"/>
              </a:ext>
            </a:extLst>
          </p:cNvPr>
          <p:cNvSpPr/>
          <p:nvPr/>
        </p:nvSpPr>
        <p:spPr>
          <a:xfrm>
            <a:off x="5818802" y="3698849"/>
            <a:ext cx="4060800" cy="183803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1F3BEB9-38E2-4113-B23A-AE5026B95505}"/>
              </a:ext>
            </a:extLst>
          </p:cNvPr>
          <p:cNvSpPr/>
          <p:nvPr/>
        </p:nvSpPr>
        <p:spPr>
          <a:xfrm>
            <a:off x="1462801" y="3077793"/>
            <a:ext cx="4248000" cy="346249"/>
          </a:xfrm>
          <a:prstGeom prst="rect">
            <a:avLst/>
          </a:prstGeom>
        </p:spPr>
        <p:txBody>
          <a:bodyPr wrap="square" lIns="135000" rIns="13500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Plus de </a:t>
            </a:r>
            <a:r>
              <a:rPr kumimoji="0" lang="fr-FR" sz="8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60% des consommateurs </a:t>
            </a: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déclarent avoir utilisé</a:t>
            </a:r>
            <a:b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</a:b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le paiement en plusieurs fois 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C281E9E-C105-44C6-8371-31409A1345A0}"/>
              </a:ext>
            </a:extLst>
          </p:cNvPr>
          <p:cNvGrpSpPr/>
          <p:nvPr/>
        </p:nvGrpSpPr>
        <p:grpSpPr>
          <a:xfrm>
            <a:off x="2091674" y="2446541"/>
            <a:ext cx="2990257" cy="520626"/>
            <a:chOff x="1169246" y="2004963"/>
            <a:chExt cx="3987009" cy="694168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F20599AC-FA49-4F14-A485-940AF797F159}"/>
                </a:ext>
              </a:extLst>
            </p:cNvPr>
            <p:cNvGrpSpPr/>
            <p:nvPr/>
          </p:nvGrpSpPr>
          <p:grpSpPr>
            <a:xfrm>
              <a:off x="1215314" y="2004963"/>
              <a:ext cx="3898709" cy="145731"/>
              <a:chOff x="3420645" y="2047008"/>
              <a:chExt cx="3898709" cy="145731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141C039-79B4-4F57-B9FB-94D432814B51}"/>
                  </a:ext>
                </a:extLst>
              </p:cNvPr>
              <p:cNvSpPr/>
              <p:nvPr/>
            </p:nvSpPr>
            <p:spPr>
              <a:xfrm>
                <a:off x="3603009" y="2047008"/>
                <a:ext cx="191308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DD627BF-C8D1-461C-8B02-DDD93750CC67}"/>
                  </a:ext>
                </a:extLst>
              </p:cNvPr>
              <p:cNvSpPr/>
              <p:nvPr/>
            </p:nvSpPr>
            <p:spPr>
              <a:xfrm>
                <a:off x="3812317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7F5EF0E8-C08E-40AE-9BB7-390E3769B9E9}"/>
                  </a:ext>
                </a:extLst>
              </p:cNvPr>
              <p:cNvSpPr/>
              <p:nvPr/>
            </p:nvSpPr>
            <p:spPr>
              <a:xfrm>
                <a:off x="4203987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C73E8CB-C2CA-47F9-A506-5C06BEF0B5E5}"/>
                  </a:ext>
                </a:extLst>
              </p:cNvPr>
              <p:cNvSpPr/>
              <p:nvPr/>
            </p:nvSpPr>
            <p:spPr>
              <a:xfrm>
                <a:off x="4595659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B1FBE73-877F-49B9-8799-F86BE0AB1A0C}"/>
                  </a:ext>
                </a:extLst>
              </p:cNvPr>
              <p:cNvSpPr/>
              <p:nvPr/>
            </p:nvSpPr>
            <p:spPr>
              <a:xfrm>
                <a:off x="4987329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CF3B66C-63C8-45D0-96C0-D7E9C495928D}"/>
                  </a:ext>
                </a:extLst>
              </p:cNvPr>
              <p:cNvSpPr/>
              <p:nvPr/>
            </p:nvSpPr>
            <p:spPr>
              <a:xfrm>
                <a:off x="5379000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16A22C3-D5BD-4BB6-9B17-4946CA1DEF65}"/>
                  </a:ext>
                </a:extLst>
              </p:cNvPr>
              <p:cNvSpPr/>
              <p:nvPr/>
            </p:nvSpPr>
            <p:spPr>
              <a:xfrm>
                <a:off x="5770671" y="2047008"/>
                <a:ext cx="373671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B44B0197-53CC-4847-8C7E-EC195D8F7FBD}"/>
                  </a:ext>
                </a:extLst>
              </p:cNvPr>
              <p:cNvSpPr/>
              <p:nvPr/>
            </p:nvSpPr>
            <p:spPr>
              <a:xfrm>
                <a:off x="6162341" y="2047008"/>
                <a:ext cx="373671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9121245A-6DDE-4AD8-A718-D7BC38E9AE8E}"/>
                  </a:ext>
                </a:extLst>
              </p:cNvPr>
              <p:cNvSpPr/>
              <p:nvPr/>
            </p:nvSpPr>
            <p:spPr>
              <a:xfrm>
                <a:off x="6554012" y="2047008"/>
                <a:ext cx="373671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22FF9BE-F7B2-4A86-9246-5F338001EA3D}"/>
                  </a:ext>
                </a:extLst>
              </p:cNvPr>
              <p:cNvSpPr/>
              <p:nvPr/>
            </p:nvSpPr>
            <p:spPr>
              <a:xfrm>
                <a:off x="6945684" y="2047008"/>
                <a:ext cx="182998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8" name="Rectangle : coins arrondis 15">
                <a:extLst>
                  <a:ext uri="{FF2B5EF4-FFF2-40B4-BE49-F238E27FC236}">
                    <a16:creationId xmlns:a16="http://schemas.microsoft.com/office/drawing/2014/main" id="{AC229DBE-346B-47CA-ABF9-1FE2876F2376}"/>
                  </a:ext>
                </a:extLst>
              </p:cNvPr>
              <p:cNvSpPr/>
              <p:nvPr/>
            </p:nvSpPr>
            <p:spPr>
              <a:xfrm>
                <a:off x="3420645" y="2047008"/>
                <a:ext cx="373671" cy="145731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Rectangle : coins arrondis 65">
                <a:extLst>
                  <a:ext uri="{FF2B5EF4-FFF2-40B4-BE49-F238E27FC236}">
                    <a16:creationId xmlns:a16="http://schemas.microsoft.com/office/drawing/2014/main" id="{BA673757-1E61-4B41-8704-2400879E77FC}"/>
                  </a:ext>
                </a:extLst>
              </p:cNvPr>
              <p:cNvSpPr/>
              <p:nvPr/>
            </p:nvSpPr>
            <p:spPr>
              <a:xfrm>
                <a:off x="6945683" y="2047008"/>
                <a:ext cx="373671" cy="145731"/>
              </a:xfrm>
              <a:prstGeom prst="roundRect">
                <a:avLst>
                  <a:gd name="adj" fmla="val 50000"/>
                </a:avLst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48" name="Graphique 125" descr="Homme">
              <a:extLst>
                <a:ext uri="{FF2B5EF4-FFF2-40B4-BE49-F238E27FC236}">
                  <a16:creationId xmlns:a16="http://schemas.microsoft.com/office/drawing/2014/main" id="{6C4400CA-2AA3-4470-9229-A4E5DBE5F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69246" y="2233323"/>
              <a:ext cx="465808" cy="465808"/>
            </a:xfrm>
            <a:prstGeom prst="rect">
              <a:avLst/>
            </a:prstGeom>
          </p:spPr>
        </p:pic>
        <p:pic>
          <p:nvPicPr>
            <p:cNvPr id="49" name="Graphique 126" descr="Homme">
              <a:extLst>
                <a:ext uri="{FF2B5EF4-FFF2-40B4-BE49-F238E27FC236}">
                  <a16:creationId xmlns:a16="http://schemas.microsoft.com/office/drawing/2014/main" id="{593CCB2B-A70F-4F98-A28C-E509C7670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60491" y="2233323"/>
              <a:ext cx="465808" cy="465808"/>
            </a:xfrm>
            <a:prstGeom prst="rect">
              <a:avLst/>
            </a:prstGeom>
          </p:spPr>
        </p:pic>
        <p:pic>
          <p:nvPicPr>
            <p:cNvPr id="50" name="Graphique 127" descr="Homme">
              <a:extLst>
                <a:ext uri="{FF2B5EF4-FFF2-40B4-BE49-F238E27FC236}">
                  <a16:creationId xmlns:a16="http://schemas.microsoft.com/office/drawing/2014/main" id="{CD132995-0464-4F1A-B21E-9D7C37DC3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90447" y="2233323"/>
              <a:ext cx="465808" cy="465808"/>
            </a:xfrm>
            <a:prstGeom prst="rect">
              <a:avLst/>
            </a:prstGeom>
          </p:spPr>
        </p:pic>
        <p:pic>
          <p:nvPicPr>
            <p:cNvPr id="51" name="Graphique 128" descr="Homme">
              <a:extLst>
                <a:ext uri="{FF2B5EF4-FFF2-40B4-BE49-F238E27FC236}">
                  <a16:creationId xmlns:a16="http://schemas.microsoft.com/office/drawing/2014/main" id="{733B9C7E-FD7D-4B19-AF08-4868B254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99206" y="2233323"/>
              <a:ext cx="465808" cy="465808"/>
            </a:xfrm>
            <a:prstGeom prst="rect">
              <a:avLst/>
            </a:prstGeom>
          </p:spPr>
        </p:pic>
        <p:pic>
          <p:nvPicPr>
            <p:cNvPr id="52" name="Graphique 129" descr="Homme">
              <a:extLst>
                <a:ext uri="{FF2B5EF4-FFF2-40B4-BE49-F238E27FC236}">
                  <a16:creationId xmlns:a16="http://schemas.microsoft.com/office/drawing/2014/main" id="{8274FAA9-1B55-40BA-AE0D-34AA83AC0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907961" y="2233323"/>
              <a:ext cx="465808" cy="465808"/>
            </a:xfrm>
            <a:prstGeom prst="rect">
              <a:avLst/>
            </a:prstGeom>
          </p:spPr>
        </p:pic>
        <p:pic>
          <p:nvPicPr>
            <p:cNvPr id="53" name="Graphique 130" descr="Homme">
              <a:extLst>
                <a:ext uri="{FF2B5EF4-FFF2-40B4-BE49-F238E27FC236}">
                  <a16:creationId xmlns:a16="http://schemas.microsoft.com/office/drawing/2014/main" id="{E2079139-5A3D-4458-9950-98EC43D13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16716" y="2233323"/>
              <a:ext cx="465808" cy="465808"/>
            </a:xfrm>
            <a:prstGeom prst="rect">
              <a:avLst/>
            </a:prstGeom>
          </p:spPr>
        </p:pic>
        <p:pic>
          <p:nvPicPr>
            <p:cNvPr id="54" name="Graphique 131" descr="Homme">
              <a:extLst>
                <a:ext uri="{FF2B5EF4-FFF2-40B4-BE49-F238E27FC236}">
                  <a16:creationId xmlns:a16="http://schemas.microsoft.com/office/drawing/2014/main" id="{31ECB41F-463B-44C6-91A7-D081C4923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25471" y="2233323"/>
              <a:ext cx="465808" cy="465808"/>
            </a:xfrm>
            <a:prstGeom prst="rect">
              <a:avLst/>
            </a:prstGeom>
          </p:spPr>
        </p:pic>
        <p:pic>
          <p:nvPicPr>
            <p:cNvPr id="55" name="Graphique 132" descr="Homme">
              <a:extLst>
                <a:ext uri="{FF2B5EF4-FFF2-40B4-BE49-F238E27FC236}">
                  <a16:creationId xmlns:a16="http://schemas.microsoft.com/office/drawing/2014/main" id="{023484DA-4AEB-4490-B6C2-D637F3869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34226" y="2233323"/>
              <a:ext cx="465808" cy="465808"/>
            </a:xfrm>
            <a:prstGeom prst="rect">
              <a:avLst/>
            </a:prstGeom>
          </p:spPr>
        </p:pic>
        <p:pic>
          <p:nvPicPr>
            <p:cNvPr id="56" name="Graphique 133" descr="Homme">
              <a:extLst>
                <a:ext uri="{FF2B5EF4-FFF2-40B4-BE49-F238E27FC236}">
                  <a16:creationId xmlns:a16="http://schemas.microsoft.com/office/drawing/2014/main" id="{51D82BB1-C97D-4F08-B560-B67BF0500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42981" y="2233323"/>
              <a:ext cx="465808" cy="465808"/>
            </a:xfrm>
            <a:prstGeom prst="rect">
              <a:avLst/>
            </a:prstGeom>
          </p:spPr>
        </p:pic>
        <p:pic>
          <p:nvPicPr>
            <p:cNvPr id="57" name="Graphique 134" descr="Homme">
              <a:extLst>
                <a:ext uri="{FF2B5EF4-FFF2-40B4-BE49-F238E27FC236}">
                  <a16:creationId xmlns:a16="http://schemas.microsoft.com/office/drawing/2014/main" id="{743120E2-8DB7-4B15-A32C-208EA91F8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51736" y="2233323"/>
              <a:ext cx="465808" cy="465808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A2F73D25-65FC-419C-962B-8331B0F17143}"/>
              </a:ext>
            </a:extLst>
          </p:cNvPr>
          <p:cNvSpPr/>
          <p:nvPr/>
        </p:nvSpPr>
        <p:spPr>
          <a:xfrm>
            <a:off x="2148684" y="1894704"/>
            <a:ext cx="2876237" cy="4444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UTILISÉ PAR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6 CONSOMMATEURS SUR 10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16A2D69-EEA4-4881-BC7B-B4713BC2B12E}"/>
              </a:ext>
            </a:extLst>
          </p:cNvPr>
          <p:cNvSpPr/>
          <p:nvPr/>
        </p:nvSpPr>
        <p:spPr>
          <a:xfrm>
            <a:off x="6363303" y="1907059"/>
            <a:ext cx="3158999" cy="444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PRÈS D’1 FRANÇAIS SUR 5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L’UTILISE AU MOINS UNE FOIS PAR MOIS 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9D155C3-3DF5-437A-ADAB-F228C059683C}"/>
              </a:ext>
            </a:extLst>
          </p:cNvPr>
          <p:cNvSpPr/>
          <p:nvPr/>
        </p:nvSpPr>
        <p:spPr>
          <a:xfrm>
            <a:off x="5818802" y="3813380"/>
            <a:ext cx="4060801" cy="444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L’IMPOSSIBILITÉ DE PAYER EN PLUSIEURS FOIS ENTRAINE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L’ABANDON OU LE REPORT DE L’ACHAT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83689C5-6EAF-491D-8195-B1B5E9BCA07D}"/>
              </a:ext>
            </a:extLst>
          </p:cNvPr>
          <p:cNvSpPr/>
          <p:nvPr/>
        </p:nvSpPr>
        <p:spPr>
          <a:xfrm>
            <a:off x="1626353" y="3729713"/>
            <a:ext cx="4084448" cy="565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LE PAIEMENT FRACTIONNÉ EST DÉTERMINANT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DANS LE CHOIX D’UNE ENSEIGNE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POUR 1 FRANÇAIS SUR 4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3DA253D-4FC9-4377-BF49-BF6ABCD7CD76}"/>
              </a:ext>
            </a:extLst>
          </p:cNvPr>
          <p:cNvSpPr/>
          <p:nvPr/>
        </p:nvSpPr>
        <p:spPr>
          <a:xfrm>
            <a:off x="1617562" y="5127023"/>
            <a:ext cx="4072459" cy="346249"/>
          </a:xfrm>
          <a:prstGeom prst="rect">
            <a:avLst/>
          </a:prstGeom>
        </p:spPr>
        <p:txBody>
          <a:bodyPr wrap="square" lIns="135000" rIns="13500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98999B"/>
                </a:solidFill>
                <a:effectLst/>
                <a:uLnTx/>
                <a:uFillTx/>
                <a:ea typeface="+mn-ea"/>
              </a:rPr>
              <a:t>Choisissez vous en priorité des enseignes qui proposent le paiement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98999B"/>
                </a:solidFill>
                <a:effectLst/>
                <a:uLnTx/>
                <a:uFillTx/>
                <a:ea typeface="+mn-ea"/>
              </a:rPr>
              <a:t>en plusieurs fois ?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E66D632-A9C2-48F8-B438-02F7C72BC143}"/>
              </a:ext>
            </a:extLst>
          </p:cNvPr>
          <p:cNvSpPr/>
          <p:nvPr/>
        </p:nvSpPr>
        <p:spPr>
          <a:xfrm>
            <a:off x="5818800" y="5186925"/>
            <a:ext cx="4060802" cy="346249"/>
          </a:xfrm>
          <a:prstGeom prst="rect">
            <a:avLst/>
          </a:prstGeom>
        </p:spPr>
        <p:txBody>
          <a:bodyPr wrap="square" lIns="135000" rIns="13500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98999B"/>
                </a:solidFill>
                <a:effectLst/>
                <a:uLnTx/>
                <a:uFillTx/>
                <a:ea typeface="+mn-ea"/>
              </a:rPr>
              <a:t>Si pour un achat, votre commerçant ne proposait pas de payer en plusieurs fois, quelle serait votre réaction ? </a:t>
            </a:r>
          </a:p>
        </p:txBody>
      </p:sp>
      <p:graphicFrame>
        <p:nvGraphicFramePr>
          <p:cNvPr id="76" name="Graphique 75">
            <a:extLst>
              <a:ext uri="{FF2B5EF4-FFF2-40B4-BE49-F238E27FC236}">
                <a16:creationId xmlns:a16="http://schemas.microsoft.com/office/drawing/2014/main" id="{0449275E-D94A-45B5-82F7-B8E909282C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432401"/>
              </p:ext>
            </p:extLst>
          </p:nvPr>
        </p:nvGraphicFramePr>
        <p:xfrm>
          <a:off x="6186783" y="2304583"/>
          <a:ext cx="1228825" cy="1190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77" name="Groupe 76">
            <a:extLst>
              <a:ext uri="{FF2B5EF4-FFF2-40B4-BE49-F238E27FC236}">
                <a16:creationId xmlns:a16="http://schemas.microsoft.com/office/drawing/2014/main" id="{0B5873E1-F288-4BF0-9B8A-18B53134D168}"/>
              </a:ext>
            </a:extLst>
          </p:cNvPr>
          <p:cNvGrpSpPr/>
          <p:nvPr/>
        </p:nvGrpSpPr>
        <p:grpSpPr>
          <a:xfrm>
            <a:off x="6613611" y="2836645"/>
            <a:ext cx="259832" cy="259832"/>
            <a:chOff x="450376" y="822947"/>
            <a:chExt cx="436728" cy="43672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E527F728-B845-42C1-A4F1-2D4A6094DB5A}"/>
                </a:ext>
              </a:extLst>
            </p:cNvPr>
            <p:cNvSpPr/>
            <p:nvPr/>
          </p:nvSpPr>
          <p:spPr>
            <a:xfrm>
              <a:off x="450376" y="822947"/>
              <a:ext cx="436728" cy="436729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orme libre : forme 79">
              <a:extLst>
                <a:ext uri="{FF2B5EF4-FFF2-40B4-BE49-F238E27FC236}">
                  <a16:creationId xmlns:a16="http://schemas.microsoft.com/office/drawing/2014/main" id="{135A04DB-0EB3-4D00-9B7B-E85ADA346E23}"/>
                </a:ext>
              </a:extLst>
            </p:cNvPr>
            <p:cNvSpPr/>
            <p:nvPr/>
          </p:nvSpPr>
          <p:spPr>
            <a:xfrm>
              <a:off x="450376" y="848648"/>
              <a:ext cx="120701" cy="385328"/>
            </a:xfrm>
            <a:custGeom>
              <a:avLst/>
              <a:gdLst>
                <a:gd name="connsiteX0" fmla="*/ 120701 w 120701"/>
                <a:gd name="connsiteY0" fmla="*/ 0 h 385328"/>
                <a:gd name="connsiteX1" fmla="*/ 120701 w 120701"/>
                <a:gd name="connsiteY1" fmla="*/ 385328 h 385328"/>
                <a:gd name="connsiteX2" fmla="*/ 63957 w 120701"/>
                <a:gd name="connsiteY2" fmla="*/ 347071 h 385328"/>
                <a:gd name="connsiteX3" fmla="*/ 0 w 120701"/>
                <a:gd name="connsiteY3" fmla="*/ 192664 h 385328"/>
                <a:gd name="connsiteX4" fmla="*/ 63957 w 120701"/>
                <a:gd name="connsiteY4" fmla="*/ 38257 h 38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01" h="385328">
                  <a:moveTo>
                    <a:pt x="120701" y="0"/>
                  </a:moveTo>
                  <a:lnTo>
                    <a:pt x="120701" y="385328"/>
                  </a:lnTo>
                  <a:lnTo>
                    <a:pt x="63957" y="347071"/>
                  </a:lnTo>
                  <a:cubicBezTo>
                    <a:pt x="24441" y="307555"/>
                    <a:pt x="0" y="252964"/>
                    <a:pt x="0" y="192664"/>
                  </a:cubicBezTo>
                  <a:cubicBezTo>
                    <a:pt x="0" y="132365"/>
                    <a:pt x="24441" y="77774"/>
                    <a:pt x="63957" y="38257"/>
                  </a:cubicBezTo>
                  <a:close/>
                </a:path>
              </a:pathLst>
            </a:custGeom>
            <a:solidFill>
              <a:srgbClr val="002B6F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orme libre : forme 80">
              <a:extLst>
                <a:ext uri="{FF2B5EF4-FFF2-40B4-BE49-F238E27FC236}">
                  <a16:creationId xmlns:a16="http://schemas.microsoft.com/office/drawing/2014/main" id="{729095E8-77C3-49B3-A819-EEF06A794F05}"/>
                </a:ext>
              </a:extLst>
            </p:cNvPr>
            <p:cNvSpPr/>
            <p:nvPr/>
          </p:nvSpPr>
          <p:spPr>
            <a:xfrm>
              <a:off x="766403" y="848648"/>
              <a:ext cx="120701" cy="385328"/>
            </a:xfrm>
            <a:custGeom>
              <a:avLst/>
              <a:gdLst>
                <a:gd name="connsiteX0" fmla="*/ 0 w 120701"/>
                <a:gd name="connsiteY0" fmla="*/ 0 h 385328"/>
                <a:gd name="connsiteX1" fmla="*/ 56744 w 120701"/>
                <a:gd name="connsiteY1" fmla="*/ 38257 h 385328"/>
                <a:gd name="connsiteX2" fmla="*/ 120701 w 120701"/>
                <a:gd name="connsiteY2" fmla="*/ 192664 h 385328"/>
                <a:gd name="connsiteX3" fmla="*/ 56744 w 120701"/>
                <a:gd name="connsiteY3" fmla="*/ 347071 h 385328"/>
                <a:gd name="connsiteX4" fmla="*/ 0 w 120701"/>
                <a:gd name="connsiteY4" fmla="*/ 385328 h 38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01" h="385328">
                  <a:moveTo>
                    <a:pt x="0" y="0"/>
                  </a:moveTo>
                  <a:lnTo>
                    <a:pt x="56744" y="38257"/>
                  </a:lnTo>
                  <a:cubicBezTo>
                    <a:pt x="96260" y="77774"/>
                    <a:pt x="120701" y="132365"/>
                    <a:pt x="120701" y="192664"/>
                  </a:cubicBezTo>
                  <a:cubicBezTo>
                    <a:pt x="120701" y="252964"/>
                    <a:pt x="96260" y="307555"/>
                    <a:pt x="56744" y="347071"/>
                  </a:cubicBezTo>
                  <a:lnTo>
                    <a:pt x="0" y="385328"/>
                  </a:lnTo>
                  <a:close/>
                </a:path>
              </a:pathLst>
            </a:custGeom>
            <a:solidFill>
              <a:srgbClr val="C0000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2FE45BD5-597A-4AB8-A279-F63900B7B557}"/>
              </a:ext>
            </a:extLst>
          </p:cNvPr>
          <p:cNvGrpSpPr/>
          <p:nvPr/>
        </p:nvGrpSpPr>
        <p:grpSpPr>
          <a:xfrm>
            <a:off x="3301239" y="4250111"/>
            <a:ext cx="1019111" cy="987678"/>
            <a:chOff x="1529595" y="4022682"/>
            <a:chExt cx="1872810" cy="1815045"/>
          </a:xfrm>
        </p:grpSpPr>
        <p:graphicFrame>
          <p:nvGraphicFramePr>
            <p:cNvPr id="82" name="Graphique 81">
              <a:extLst>
                <a:ext uri="{FF2B5EF4-FFF2-40B4-BE49-F238E27FC236}">
                  <a16:creationId xmlns:a16="http://schemas.microsoft.com/office/drawing/2014/main" id="{2DE867A9-F4C7-4F34-A52E-F703E409DB85}"/>
                </a:ext>
              </a:extLst>
            </p:cNvPr>
            <p:cNvGraphicFramePr/>
            <p:nvPr/>
          </p:nvGraphicFramePr>
          <p:xfrm>
            <a:off x="1529595" y="4022682"/>
            <a:ext cx="1872810" cy="18150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58684B5C-D1A3-4526-8771-25D3607CCD75}"/>
                </a:ext>
              </a:extLst>
            </p:cNvPr>
            <p:cNvGrpSpPr/>
            <p:nvPr/>
          </p:nvGrpSpPr>
          <p:grpSpPr>
            <a:xfrm>
              <a:off x="2265799" y="4732204"/>
              <a:ext cx="396000" cy="396000"/>
              <a:chOff x="450376" y="822948"/>
              <a:chExt cx="436728" cy="436728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Ellipse 83">
                <a:extLst>
                  <a:ext uri="{FF2B5EF4-FFF2-40B4-BE49-F238E27FC236}">
                    <a16:creationId xmlns:a16="http://schemas.microsoft.com/office/drawing/2014/main" id="{41578555-2C8C-4379-89D4-984D6367F0D4}"/>
                  </a:ext>
                </a:extLst>
              </p:cNvPr>
              <p:cNvSpPr/>
              <p:nvPr/>
            </p:nvSpPr>
            <p:spPr>
              <a:xfrm>
                <a:off x="450376" y="822948"/>
                <a:ext cx="436728" cy="436728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60B86477-EEDB-4CFF-8B9D-B5F24F0F985F}"/>
                  </a:ext>
                </a:extLst>
              </p:cNvPr>
              <p:cNvSpPr/>
              <p:nvPr/>
            </p:nvSpPr>
            <p:spPr>
              <a:xfrm>
                <a:off x="450376" y="848648"/>
                <a:ext cx="120701" cy="385328"/>
              </a:xfrm>
              <a:custGeom>
                <a:avLst/>
                <a:gdLst>
                  <a:gd name="connsiteX0" fmla="*/ 120701 w 120701"/>
                  <a:gd name="connsiteY0" fmla="*/ 0 h 385328"/>
                  <a:gd name="connsiteX1" fmla="*/ 120701 w 120701"/>
                  <a:gd name="connsiteY1" fmla="*/ 385328 h 385328"/>
                  <a:gd name="connsiteX2" fmla="*/ 63957 w 120701"/>
                  <a:gd name="connsiteY2" fmla="*/ 347071 h 385328"/>
                  <a:gd name="connsiteX3" fmla="*/ 0 w 120701"/>
                  <a:gd name="connsiteY3" fmla="*/ 192664 h 385328"/>
                  <a:gd name="connsiteX4" fmla="*/ 63957 w 120701"/>
                  <a:gd name="connsiteY4" fmla="*/ 38257 h 38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701" h="385328">
                    <a:moveTo>
                      <a:pt x="120701" y="0"/>
                    </a:moveTo>
                    <a:lnTo>
                      <a:pt x="120701" y="385328"/>
                    </a:lnTo>
                    <a:lnTo>
                      <a:pt x="63957" y="347071"/>
                    </a:lnTo>
                    <a:cubicBezTo>
                      <a:pt x="24441" y="307555"/>
                      <a:pt x="0" y="252964"/>
                      <a:pt x="0" y="192664"/>
                    </a:cubicBezTo>
                    <a:cubicBezTo>
                      <a:pt x="0" y="132365"/>
                      <a:pt x="24441" y="77774"/>
                      <a:pt x="63957" y="38257"/>
                    </a:cubicBezTo>
                    <a:close/>
                  </a:path>
                </a:pathLst>
              </a:custGeom>
              <a:solidFill>
                <a:srgbClr val="002B6F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D7CC3AD4-6DDF-4E97-BEB7-B96FDB49BAE5}"/>
                  </a:ext>
                </a:extLst>
              </p:cNvPr>
              <p:cNvSpPr/>
              <p:nvPr/>
            </p:nvSpPr>
            <p:spPr>
              <a:xfrm>
                <a:off x="766403" y="848648"/>
                <a:ext cx="120701" cy="385328"/>
              </a:xfrm>
              <a:custGeom>
                <a:avLst/>
                <a:gdLst>
                  <a:gd name="connsiteX0" fmla="*/ 0 w 120701"/>
                  <a:gd name="connsiteY0" fmla="*/ 0 h 385328"/>
                  <a:gd name="connsiteX1" fmla="*/ 56744 w 120701"/>
                  <a:gd name="connsiteY1" fmla="*/ 38257 h 385328"/>
                  <a:gd name="connsiteX2" fmla="*/ 120701 w 120701"/>
                  <a:gd name="connsiteY2" fmla="*/ 192664 h 385328"/>
                  <a:gd name="connsiteX3" fmla="*/ 56744 w 120701"/>
                  <a:gd name="connsiteY3" fmla="*/ 347071 h 385328"/>
                  <a:gd name="connsiteX4" fmla="*/ 0 w 120701"/>
                  <a:gd name="connsiteY4" fmla="*/ 385328 h 38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701" h="385328">
                    <a:moveTo>
                      <a:pt x="0" y="0"/>
                    </a:moveTo>
                    <a:lnTo>
                      <a:pt x="56744" y="38257"/>
                    </a:lnTo>
                    <a:cubicBezTo>
                      <a:pt x="96260" y="77774"/>
                      <a:pt x="120701" y="132365"/>
                      <a:pt x="120701" y="192664"/>
                    </a:cubicBezTo>
                    <a:cubicBezTo>
                      <a:pt x="120701" y="252964"/>
                      <a:pt x="96260" y="307555"/>
                      <a:pt x="56744" y="347071"/>
                    </a:cubicBezTo>
                    <a:lnTo>
                      <a:pt x="0" y="385328"/>
                    </a:ln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87" name="Graphique 86">
            <a:extLst>
              <a:ext uri="{FF2B5EF4-FFF2-40B4-BE49-F238E27FC236}">
                <a16:creationId xmlns:a16="http://schemas.microsoft.com/office/drawing/2014/main" id="{60CAB4B3-FAE4-4DBC-A892-1837078289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3124145"/>
              </p:ext>
            </p:extLst>
          </p:nvPr>
        </p:nvGraphicFramePr>
        <p:xfrm>
          <a:off x="8448569" y="4171027"/>
          <a:ext cx="1135382" cy="110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88" name="Groupe 87">
            <a:extLst>
              <a:ext uri="{FF2B5EF4-FFF2-40B4-BE49-F238E27FC236}">
                <a16:creationId xmlns:a16="http://schemas.microsoft.com/office/drawing/2014/main" id="{21CFB97F-0D98-48C6-BA9F-E2A00B0292D6}"/>
              </a:ext>
            </a:extLst>
          </p:cNvPr>
          <p:cNvGrpSpPr/>
          <p:nvPr/>
        </p:nvGrpSpPr>
        <p:grpSpPr>
          <a:xfrm>
            <a:off x="2642318" y="4328956"/>
            <a:ext cx="1100953" cy="265893"/>
            <a:chOff x="3783845" y="4349088"/>
            <a:chExt cx="1467937" cy="354524"/>
          </a:xfrm>
        </p:grpSpPr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C29FA0FD-27F4-4184-AE97-DD1C1D534FA2}"/>
                </a:ext>
              </a:extLst>
            </p:cNvPr>
            <p:cNvGrpSpPr/>
            <p:nvPr/>
          </p:nvGrpSpPr>
          <p:grpSpPr>
            <a:xfrm>
              <a:off x="3783845" y="4349088"/>
              <a:ext cx="447851" cy="354524"/>
              <a:chOff x="3648501" y="4349087"/>
              <a:chExt cx="583196" cy="461665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DF6ED155-B0D0-41F1-9234-2EEDF17C828D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61665"/>
              </a:xfrm>
              <a:prstGeom prst="rect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Triangle rectangle 91">
                <a:extLst>
                  <a:ext uri="{FF2B5EF4-FFF2-40B4-BE49-F238E27FC236}">
                    <a16:creationId xmlns:a16="http://schemas.microsoft.com/office/drawing/2014/main" id="{49711E12-202E-4993-9530-7206B74E6B1D}"/>
                  </a:ext>
                </a:extLst>
              </p:cNvPr>
              <p:cNvSpPr/>
              <p:nvPr/>
            </p:nvSpPr>
            <p:spPr>
              <a:xfrm rot="5400000">
                <a:off x="4110167" y="4349087"/>
                <a:ext cx="121530" cy="121530"/>
              </a:xfrm>
              <a:prstGeom prst="rtTriangle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4C99AAD7-670A-473B-8072-2B3E2DB0EC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9782" y="4358197"/>
              <a:ext cx="972000" cy="1"/>
            </a:xfrm>
            <a:prstGeom prst="line">
              <a:avLst/>
            </a:prstGeom>
            <a:noFill/>
            <a:ln w="25400" cap="rnd" cmpd="sng" algn="ctr">
              <a:solidFill>
                <a:srgbClr val="13C7FF"/>
              </a:solidFill>
              <a:prstDash val="sysDot"/>
              <a:round/>
            </a:ln>
            <a:effectLst/>
          </p:spPr>
        </p:cxnSp>
      </p:grpSp>
      <p:grpSp>
        <p:nvGrpSpPr>
          <p:cNvPr id="93" name="Groupe 92">
            <a:extLst>
              <a:ext uri="{FF2B5EF4-FFF2-40B4-BE49-F238E27FC236}">
                <a16:creationId xmlns:a16="http://schemas.microsoft.com/office/drawing/2014/main" id="{DEBB2017-831B-4224-8270-D666631CFF20}"/>
              </a:ext>
            </a:extLst>
          </p:cNvPr>
          <p:cNvGrpSpPr/>
          <p:nvPr/>
        </p:nvGrpSpPr>
        <p:grpSpPr>
          <a:xfrm flipH="1">
            <a:off x="7104268" y="2743895"/>
            <a:ext cx="793797" cy="265893"/>
            <a:chOff x="3783845" y="4349088"/>
            <a:chExt cx="1058396" cy="354524"/>
          </a:xfrm>
        </p:grpSpPr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07202041-F4CE-461A-ABD3-607E55911C05}"/>
                </a:ext>
              </a:extLst>
            </p:cNvPr>
            <p:cNvGrpSpPr/>
            <p:nvPr/>
          </p:nvGrpSpPr>
          <p:grpSpPr>
            <a:xfrm>
              <a:off x="3783845" y="4349088"/>
              <a:ext cx="447851" cy="354524"/>
              <a:chOff x="3648501" y="4349087"/>
              <a:chExt cx="583196" cy="461665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665B2D0E-EEED-43BC-AA99-E58605C7E024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61665"/>
              </a:xfrm>
              <a:prstGeom prst="rect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riangle rectangle 96">
                <a:extLst>
                  <a:ext uri="{FF2B5EF4-FFF2-40B4-BE49-F238E27FC236}">
                    <a16:creationId xmlns:a16="http://schemas.microsoft.com/office/drawing/2014/main" id="{E7C69EFE-B6E8-415D-9BFE-FA14758D9BA5}"/>
                  </a:ext>
                </a:extLst>
              </p:cNvPr>
              <p:cNvSpPr/>
              <p:nvPr/>
            </p:nvSpPr>
            <p:spPr>
              <a:xfrm rot="5400000">
                <a:off x="4110167" y="4349088"/>
                <a:ext cx="121530" cy="121530"/>
              </a:xfrm>
              <a:prstGeom prst="rtTriangle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95" name="Connecteur droit 94">
              <a:extLst>
                <a:ext uri="{FF2B5EF4-FFF2-40B4-BE49-F238E27FC236}">
                  <a16:creationId xmlns:a16="http://schemas.microsoft.com/office/drawing/2014/main" id="{90566D23-C0D6-4829-AD1F-449B381F5D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6241" y="4358197"/>
              <a:ext cx="576000" cy="1"/>
            </a:xfrm>
            <a:prstGeom prst="line">
              <a:avLst/>
            </a:prstGeom>
            <a:noFill/>
            <a:ln w="25400" cap="rnd" cmpd="sng" algn="ctr">
              <a:solidFill>
                <a:srgbClr val="13C7FF"/>
              </a:solidFill>
              <a:prstDash val="sysDot"/>
              <a:round/>
            </a:ln>
            <a:effectLst/>
          </p:spPr>
        </p:cxn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418FA73E-A73A-4346-B901-CD3996E7D3CE}"/>
              </a:ext>
            </a:extLst>
          </p:cNvPr>
          <p:cNvGrpSpPr/>
          <p:nvPr/>
        </p:nvGrpSpPr>
        <p:grpSpPr>
          <a:xfrm flipH="1">
            <a:off x="6850770" y="2396180"/>
            <a:ext cx="1050972" cy="265893"/>
            <a:chOff x="3783845" y="4349088"/>
            <a:chExt cx="1401296" cy="354524"/>
          </a:xfrm>
        </p:grpSpPr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572DCAC1-007B-4FB2-8A41-87F6AB7AE2F7}"/>
                </a:ext>
              </a:extLst>
            </p:cNvPr>
            <p:cNvGrpSpPr/>
            <p:nvPr/>
          </p:nvGrpSpPr>
          <p:grpSpPr>
            <a:xfrm>
              <a:off x="3783845" y="4349088"/>
              <a:ext cx="447851" cy="354524"/>
              <a:chOff x="3648501" y="4349087"/>
              <a:chExt cx="583196" cy="461665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0ECE69B2-D328-4C9F-AC12-9DAA0381A4C8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61665"/>
              </a:xfrm>
              <a:prstGeom prst="rect">
                <a:avLst/>
              </a:prstGeom>
              <a:solidFill>
                <a:srgbClr val="84BD0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2" name="Triangle rectangle 101">
                <a:extLst>
                  <a:ext uri="{FF2B5EF4-FFF2-40B4-BE49-F238E27FC236}">
                    <a16:creationId xmlns:a16="http://schemas.microsoft.com/office/drawing/2014/main" id="{DFE05FA2-AF55-4E9F-B2C8-ED624A76647F}"/>
                  </a:ext>
                </a:extLst>
              </p:cNvPr>
              <p:cNvSpPr/>
              <p:nvPr/>
            </p:nvSpPr>
            <p:spPr>
              <a:xfrm rot="5400000">
                <a:off x="4110167" y="4349088"/>
                <a:ext cx="121530" cy="121530"/>
              </a:xfrm>
              <a:prstGeom prst="rtTriangle">
                <a:avLst/>
              </a:prstGeom>
              <a:solidFill>
                <a:srgbClr val="84BD0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00" name="Connecteur droit 99">
              <a:extLst>
                <a:ext uri="{FF2B5EF4-FFF2-40B4-BE49-F238E27FC236}">
                  <a16:creationId xmlns:a16="http://schemas.microsoft.com/office/drawing/2014/main" id="{DA039988-6EE4-4EDB-B04A-AB9136BD8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9141" y="4370897"/>
              <a:ext cx="936000" cy="1"/>
            </a:xfrm>
            <a:prstGeom prst="line">
              <a:avLst/>
            </a:prstGeom>
            <a:noFill/>
            <a:ln w="25400" cap="rnd" cmpd="sng" algn="ctr">
              <a:solidFill>
                <a:srgbClr val="84BD06"/>
              </a:solidFill>
              <a:prstDash val="sysDot"/>
              <a:round/>
            </a:ln>
            <a:effectLst/>
          </p:spPr>
        </p:cxnSp>
      </p:grp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E8E9A77-C251-4DB1-A12D-E79347B0B677}"/>
              </a:ext>
            </a:extLst>
          </p:cNvPr>
          <p:cNvGrpSpPr/>
          <p:nvPr/>
        </p:nvGrpSpPr>
        <p:grpSpPr>
          <a:xfrm>
            <a:off x="7875164" y="4298087"/>
            <a:ext cx="938953" cy="243000"/>
            <a:chOff x="3783845" y="4349091"/>
            <a:chExt cx="1251937" cy="324000"/>
          </a:xfrm>
        </p:grpSpPr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813E6A3A-2CA8-4DB6-8A15-4FE35BA8E96A}"/>
                </a:ext>
              </a:extLst>
            </p:cNvPr>
            <p:cNvGrpSpPr/>
            <p:nvPr/>
          </p:nvGrpSpPr>
          <p:grpSpPr>
            <a:xfrm>
              <a:off x="3783845" y="4349091"/>
              <a:ext cx="447851" cy="324000"/>
              <a:chOff x="3648501" y="4349087"/>
              <a:chExt cx="583196" cy="421916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185B3C7-79AD-44C5-9CA5-922E77F08AF1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21916"/>
              </a:xfrm>
              <a:prstGeom prst="rect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7" name="Triangle rectangle 106">
                <a:extLst>
                  <a:ext uri="{FF2B5EF4-FFF2-40B4-BE49-F238E27FC236}">
                    <a16:creationId xmlns:a16="http://schemas.microsoft.com/office/drawing/2014/main" id="{4E68A355-B7CC-4313-AF58-446576E46B61}"/>
                  </a:ext>
                </a:extLst>
              </p:cNvPr>
              <p:cNvSpPr/>
              <p:nvPr/>
            </p:nvSpPr>
            <p:spPr>
              <a:xfrm rot="5400000">
                <a:off x="4110167" y="4349088"/>
                <a:ext cx="121530" cy="121530"/>
              </a:xfrm>
              <a:prstGeom prst="rtTriangle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05" name="Connecteur droit 104">
              <a:extLst>
                <a:ext uri="{FF2B5EF4-FFF2-40B4-BE49-F238E27FC236}">
                  <a16:creationId xmlns:a16="http://schemas.microsoft.com/office/drawing/2014/main" id="{404FCA4D-79E3-4ACC-ACFD-76077C5EF9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9782" y="4370897"/>
              <a:ext cx="756000" cy="1"/>
            </a:xfrm>
            <a:prstGeom prst="line">
              <a:avLst/>
            </a:prstGeom>
            <a:noFill/>
            <a:ln w="25400" cap="rnd" cmpd="sng" algn="ctr">
              <a:solidFill>
                <a:srgbClr val="13C7FF"/>
              </a:solidFill>
              <a:prstDash val="sysDot"/>
              <a:round/>
            </a:ln>
            <a:effectLst/>
          </p:spPr>
        </p:cxn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DA6EAA0-E321-4A08-AB06-726B61144151}"/>
              </a:ext>
            </a:extLst>
          </p:cNvPr>
          <p:cNvSpPr/>
          <p:nvPr/>
        </p:nvSpPr>
        <p:spPr>
          <a:xfrm>
            <a:off x="6861030" y="4513926"/>
            <a:ext cx="679667" cy="25906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9B9ABD5-BE4A-4B7D-B338-B68126E60467}"/>
              </a:ext>
            </a:extLst>
          </p:cNvPr>
          <p:cNvSpPr/>
          <p:nvPr/>
        </p:nvSpPr>
        <p:spPr>
          <a:xfrm>
            <a:off x="6861030" y="4890015"/>
            <a:ext cx="679667" cy="25906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13E1806-04DF-449F-A1B1-8949FFBD9815}"/>
              </a:ext>
            </a:extLst>
          </p:cNvPr>
          <p:cNvSpPr/>
          <p:nvPr/>
        </p:nvSpPr>
        <p:spPr>
          <a:xfrm>
            <a:off x="8088964" y="2395021"/>
            <a:ext cx="1074476" cy="267052"/>
          </a:xfrm>
          <a:prstGeom prst="rect">
            <a:avLst/>
          </a:prstGeom>
          <a:solidFill>
            <a:srgbClr val="84BD0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CHAQUE FOIS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03D4B2A-1153-47DF-AC0E-ADC60AC6B5EA}"/>
              </a:ext>
            </a:extLst>
          </p:cNvPr>
          <p:cNvSpPr/>
          <p:nvPr/>
        </p:nvSpPr>
        <p:spPr>
          <a:xfrm>
            <a:off x="8088964" y="2740295"/>
            <a:ext cx="1074476" cy="269493"/>
          </a:xfrm>
          <a:prstGeom prst="rect">
            <a:avLst/>
          </a:prstGeom>
          <a:solidFill>
            <a:srgbClr val="13C7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PARFOIS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(1-2 / MOIS)</a:t>
            </a:r>
            <a:endParaRPr kumimoji="0" lang="fr-FR" sz="788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FF57D3B7-CEDB-47A1-93BC-C977FC5CD951}"/>
              </a:ext>
            </a:extLst>
          </p:cNvPr>
          <p:cNvSpPr txBox="1"/>
          <p:nvPr/>
        </p:nvSpPr>
        <p:spPr>
          <a:xfrm>
            <a:off x="7600851" y="2424560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10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8EE15D29-2578-4413-A43B-4FAE4F98886A}"/>
              </a:ext>
            </a:extLst>
          </p:cNvPr>
          <p:cNvSpPr txBox="1"/>
          <p:nvPr/>
        </p:nvSpPr>
        <p:spPr>
          <a:xfrm>
            <a:off x="7635848" y="2772485"/>
            <a:ext cx="3177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9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5D6D7655-FD7C-4647-9291-2A169488886C}"/>
              </a:ext>
            </a:extLst>
          </p:cNvPr>
          <p:cNvSpPr txBox="1"/>
          <p:nvPr/>
        </p:nvSpPr>
        <p:spPr>
          <a:xfrm>
            <a:off x="2618602" y="4355074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30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05694651-B090-48AB-9E99-16276ADCDBBA}"/>
              </a:ext>
            </a:extLst>
          </p:cNvPr>
          <p:cNvSpPr txBox="1"/>
          <p:nvPr/>
        </p:nvSpPr>
        <p:spPr>
          <a:xfrm>
            <a:off x="7851113" y="4315711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48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BBBD9DFD-2B83-44F3-BA6B-7B0583286621}"/>
              </a:ext>
            </a:extLst>
          </p:cNvPr>
          <p:cNvSpPr txBox="1"/>
          <p:nvPr/>
        </p:nvSpPr>
        <p:spPr>
          <a:xfrm>
            <a:off x="7541268" y="4296289"/>
            <a:ext cx="38183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22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3203E22F-9131-4438-8138-A4E6DD630F33}"/>
              </a:ext>
            </a:extLst>
          </p:cNvPr>
          <p:cNvSpPr txBox="1"/>
          <p:nvPr/>
        </p:nvSpPr>
        <p:spPr>
          <a:xfrm>
            <a:off x="7541268" y="4592454"/>
            <a:ext cx="38183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16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896357A6-B9A5-438D-B471-6A3646DA1246}"/>
              </a:ext>
            </a:extLst>
          </p:cNvPr>
          <p:cNvSpPr txBox="1"/>
          <p:nvPr/>
        </p:nvSpPr>
        <p:spPr>
          <a:xfrm>
            <a:off x="7540697" y="4898145"/>
            <a:ext cx="38183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10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4A7F1EB7-C4BF-4289-8AEB-AF912B0B54E7}"/>
              </a:ext>
            </a:extLst>
          </p:cNvPr>
          <p:cNvSpPr txBox="1"/>
          <p:nvPr/>
        </p:nvSpPr>
        <p:spPr>
          <a:xfrm>
            <a:off x="6484131" y="4290205"/>
            <a:ext cx="1056567" cy="243000"/>
          </a:xfrm>
          <a:prstGeom prst="rect">
            <a:avLst/>
          </a:prstGeom>
          <a:solidFill>
            <a:srgbClr val="FFFFFF">
              <a:lumMod val="75000"/>
            </a:srgbClr>
          </a:solidFill>
        </p:spPr>
        <p:txBody>
          <a:bodyPr wrap="square" lIns="27000" tIns="27000" rIns="27000" bIns="27000" rtlCol="0" anchor="ctr"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Vous reporteriez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votre achat à plus tard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CF640FB2-9E72-440F-B0D2-42FC26D3D00E}"/>
              </a:ext>
            </a:extLst>
          </p:cNvPr>
          <p:cNvSpPr txBox="1"/>
          <p:nvPr/>
        </p:nvSpPr>
        <p:spPr>
          <a:xfrm>
            <a:off x="6488525" y="4586371"/>
            <a:ext cx="1056567" cy="243000"/>
          </a:xfrm>
          <a:prstGeom prst="rect">
            <a:avLst/>
          </a:prstGeom>
          <a:solidFill>
            <a:srgbClr val="FFFFFF">
              <a:lumMod val="75000"/>
            </a:srgbClr>
          </a:solidFill>
        </p:spPr>
        <p:txBody>
          <a:bodyPr wrap="square" lIns="27000" tIns="27000" rIns="27000" bIns="27000" rtlCol="0" anchor="ctr"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Vous effectueriez votre achat dans une autre enseigne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6CCD44C3-B382-45A7-8076-28D211B88EC6}"/>
              </a:ext>
            </a:extLst>
          </p:cNvPr>
          <p:cNvSpPr txBox="1"/>
          <p:nvPr/>
        </p:nvSpPr>
        <p:spPr>
          <a:xfrm>
            <a:off x="6488525" y="4892061"/>
            <a:ext cx="1056567" cy="243000"/>
          </a:xfrm>
          <a:prstGeom prst="rect">
            <a:avLst/>
          </a:prstGeom>
          <a:solidFill>
            <a:srgbClr val="FFFFFF">
              <a:lumMod val="75000"/>
            </a:srgbClr>
          </a:solidFill>
        </p:spPr>
        <p:txBody>
          <a:bodyPr wrap="square" lIns="27000" tIns="27000" rIns="27000" bIns="27000" rtlCol="0" anchor="ctr"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Vous renonceriez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à votre achat</a:t>
            </a:r>
          </a:p>
        </p:txBody>
      </p:sp>
      <p:sp>
        <p:nvSpPr>
          <p:cNvPr id="122" name="Espace réservé du texte 4"/>
          <p:cNvSpPr txBox="1">
            <a:spLocks/>
          </p:cNvSpPr>
          <p:nvPr/>
        </p:nvSpPr>
        <p:spPr>
          <a:xfrm>
            <a:off x="1617562" y="1336956"/>
            <a:ext cx="7704098" cy="28803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>
                <a:solidFill>
                  <a:srgbClr val="C00000"/>
                </a:solidFill>
              </a:rPr>
              <a:t>Un « must have » pour les commerçants en complément de la monétique...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23" name="Espace réservé du texte 4"/>
          <p:cNvSpPr txBox="1">
            <a:spLocks/>
          </p:cNvSpPr>
          <p:nvPr/>
        </p:nvSpPr>
        <p:spPr>
          <a:xfrm>
            <a:off x="3875244" y="5771184"/>
            <a:ext cx="6428976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4D699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>
                <a:solidFill>
                  <a:srgbClr val="C00000"/>
                </a:solidFill>
              </a:rPr>
              <a:t>.... et indispensable pour certaines activités (vente de meubles, garages,...)</a:t>
            </a:r>
          </a:p>
        </p:txBody>
      </p:sp>
    </p:spTree>
    <p:extLst>
      <p:ext uri="{BB962C8B-B14F-4D97-AF65-F5344CB8AC3E}">
        <p14:creationId xmlns:p14="http://schemas.microsoft.com/office/powerpoint/2010/main" val="1676166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261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846" y="1417066"/>
            <a:ext cx="6381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Retrouvez la documentation et les liens concernant </a:t>
            </a:r>
            <a:r>
              <a:rPr lang="fr-F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Oney</a:t>
            </a:r>
            <a:r>
              <a:rPr lang="fr-FR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3x4x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8741" y="1939993"/>
            <a:ext cx="10272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</a:t>
            </a:r>
            <a:r>
              <a:rPr lang="fr-F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FAQ: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l’hebdo Pro de lancement de l’offre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présentation complète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dépliant Oney à destination des clients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page de contact Oney 3X4X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Mémo OAV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Documentation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S01 2023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9845" y="2934065"/>
            <a:ext cx="9661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3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ney_Business_Dev">
    <a:dk1>
      <a:srgbClr val="53565A"/>
    </a:dk1>
    <a:lt1>
      <a:srgbClr val="FFFFFF"/>
    </a:lt1>
    <a:dk2>
      <a:srgbClr val="53565A"/>
    </a:dk2>
    <a:lt2>
      <a:srgbClr val="FFFFFF"/>
    </a:lt2>
    <a:accent1>
      <a:srgbClr val="84BD06"/>
    </a:accent1>
    <a:accent2>
      <a:srgbClr val="13C7FF"/>
    </a:accent2>
    <a:accent3>
      <a:srgbClr val="FF0083"/>
    </a:accent3>
    <a:accent4>
      <a:srgbClr val="FFC80F"/>
    </a:accent4>
    <a:accent5>
      <a:srgbClr val="002B4C"/>
    </a:accent5>
    <a:accent6>
      <a:srgbClr val="6900FF"/>
    </a:accent6>
    <a:hlink>
      <a:srgbClr val="84BD06"/>
    </a:hlink>
    <a:folHlink>
      <a:srgbClr val="84BD0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ney_Business_Dev">
    <a:dk1>
      <a:srgbClr val="53565A"/>
    </a:dk1>
    <a:lt1>
      <a:srgbClr val="FFFFFF"/>
    </a:lt1>
    <a:dk2>
      <a:srgbClr val="53565A"/>
    </a:dk2>
    <a:lt2>
      <a:srgbClr val="FFFFFF"/>
    </a:lt2>
    <a:accent1>
      <a:srgbClr val="84BD06"/>
    </a:accent1>
    <a:accent2>
      <a:srgbClr val="13C7FF"/>
    </a:accent2>
    <a:accent3>
      <a:srgbClr val="FF0083"/>
    </a:accent3>
    <a:accent4>
      <a:srgbClr val="FFC80F"/>
    </a:accent4>
    <a:accent5>
      <a:srgbClr val="002B4C"/>
    </a:accent5>
    <a:accent6>
      <a:srgbClr val="6900FF"/>
    </a:accent6>
    <a:hlink>
      <a:srgbClr val="84BD06"/>
    </a:hlink>
    <a:folHlink>
      <a:srgbClr val="84BD0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ney_Business_Dev">
    <a:dk1>
      <a:srgbClr val="53565A"/>
    </a:dk1>
    <a:lt1>
      <a:srgbClr val="FFFFFF"/>
    </a:lt1>
    <a:dk2>
      <a:srgbClr val="53565A"/>
    </a:dk2>
    <a:lt2>
      <a:srgbClr val="FFFFFF"/>
    </a:lt2>
    <a:accent1>
      <a:srgbClr val="84BD06"/>
    </a:accent1>
    <a:accent2>
      <a:srgbClr val="13C7FF"/>
    </a:accent2>
    <a:accent3>
      <a:srgbClr val="FF0083"/>
    </a:accent3>
    <a:accent4>
      <a:srgbClr val="FFC80F"/>
    </a:accent4>
    <a:accent5>
      <a:srgbClr val="002B4C"/>
    </a:accent5>
    <a:accent6>
      <a:srgbClr val="6900FF"/>
    </a:accent6>
    <a:hlink>
      <a:srgbClr val="84BD06"/>
    </a:hlink>
    <a:folHlink>
      <a:srgbClr val="84BD0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16419</TotalTime>
  <Words>738</Words>
  <Application>Microsoft Office PowerPoint</Application>
  <PresentationFormat>Grand écran</PresentationFormat>
  <Paragraphs>143</Paragraphs>
  <Slides>9</Slides>
  <Notes>7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Aharoni</vt:lpstr>
      <vt:lpstr>Arial</vt:lpstr>
      <vt:lpstr>Arial Black</vt:lpstr>
      <vt:lpstr>Arial Narrow</vt:lpstr>
      <vt:lpstr>Calibri</vt:lpstr>
      <vt:lpstr>Cambria Math</vt:lpstr>
      <vt:lpstr>Montserrat Black</vt:lpstr>
      <vt:lpstr>Segoe Print</vt:lpstr>
      <vt:lpstr>Wingdings</vt:lpstr>
      <vt:lpstr>1-MODELE PART</vt:lpstr>
      <vt:lpstr>Acrobat Document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ZINCK Yves [CEGEE]</cp:lastModifiedBy>
  <cp:revision>701</cp:revision>
  <cp:lastPrinted>2020-01-23T16:40:35Z</cp:lastPrinted>
  <dcterms:created xsi:type="dcterms:W3CDTF">2016-06-03T08:10:53Z</dcterms:created>
  <dcterms:modified xsi:type="dcterms:W3CDTF">2024-01-30T07:43:02Z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2023-01-05T14:10:33Z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