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80" r:id="rId6"/>
    <p:sldId id="281" r:id="rId7"/>
    <p:sldId id="269" r:id="rId8"/>
    <p:sldId id="270" r:id="rId9"/>
    <p:sldId id="271" r:id="rId10"/>
    <p:sldId id="272" r:id="rId11"/>
    <p:sldId id="273" r:id="rId12"/>
    <p:sldId id="274" r:id="rId13"/>
    <p:sldId id="282" r:id="rId14"/>
    <p:sldId id="276" r:id="rId15"/>
    <p:sldId id="277" r:id="rId16"/>
    <p:sldId id="278" r:id="rId17"/>
    <p:sldId id="279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92B9"/>
    <a:srgbClr val="00A092"/>
    <a:srgbClr val="FF9933"/>
    <a:srgbClr val="1D9DD9"/>
    <a:srgbClr val="FFD817"/>
    <a:srgbClr val="3EAB36"/>
    <a:srgbClr val="E60B15"/>
    <a:srgbClr val="1EA3E2"/>
    <a:srgbClr val="77BF32"/>
    <a:srgbClr val="3F6D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54C694-2A78-4E1E-90C0-348A1ED5D3C2}" v="184" dt="2023-01-24T08:24:07.9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265" autoAdjust="0"/>
  </p:normalViewPr>
  <p:slideViewPr>
    <p:cSldViewPr snapToGrid="0">
      <p:cViewPr varScale="1">
        <p:scale>
          <a:sx n="102" d="100"/>
          <a:sy n="102" d="100"/>
        </p:scale>
        <p:origin x="8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297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D93B1D-DC01-4893-A595-B9340BCAA29B}"/>
              </a:ext>
            </a:extLst>
          </p:cNvPr>
          <p:cNvSpPr txBox="1"/>
          <p:nvPr userDrawn="1"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S4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20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92" r:id="rId2"/>
    <p:sldLayoutId id="214748369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jpg"/><Relationship Id="rId5" Type="http://schemas.openxmlformats.org/officeDocument/2006/relationships/image" Target="../media/image15.png"/><Relationship Id="rId15" Type="http://schemas.openxmlformats.org/officeDocument/2006/relationships/image" Target="../media/image2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5.png"/><Relationship Id="rId7" Type="http://schemas.openxmlformats.org/officeDocument/2006/relationships/image" Target="../media/image37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11" Type="http://schemas.openxmlformats.org/officeDocument/2006/relationships/image" Target="../media/image2.png"/><Relationship Id="rId5" Type="http://schemas.openxmlformats.org/officeDocument/2006/relationships/image" Target="../media/image11.png"/><Relationship Id="rId10" Type="http://schemas.openxmlformats.org/officeDocument/2006/relationships/image" Target="../media/image40.png"/><Relationship Id="rId4" Type="http://schemas.openxmlformats.org/officeDocument/2006/relationships/image" Target="../media/image10.png"/><Relationship Id="rId9" Type="http://schemas.openxmlformats.org/officeDocument/2006/relationships/image" Target="../media/image3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8.png"/><Relationship Id="rId7" Type="http://schemas.openxmlformats.org/officeDocument/2006/relationships/image" Target="../media/image45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3.png"/><Relationship Id="rId4" Type="http://schemas.openxmlformats.org/officeDocument/2006/relationships/image" Target="../media/image12.png"/><Relationship Id="rId9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2.jpg"/><Relationship Id="rId7" Type="http://schemas.openxmlformats.org/officeDocument/2006/relationships/image" Target="../media/image56.png"/><Relationship Id="rId12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jpg"/><Relationship Id="rId5" Type="http://schemas.openxmlformats.org/officeDocument/2006/relationships/image" Target="../media/image54.png"/><Relationship Id="rId10" Type="http://schemas.openxmlformats.org/officeDocument/2006/relationships/image" Target="../media/image59.jpg"/><Relationship Id="rId4" Type="http://schemas.openxmlformats.org/officeDocument/2006/relationships/image" Target="../media/image53.jpg"/><Relationship Id="rId9" Type="http://schemas.openxmlformats.org/officeDocument/2006/relationships/image" Target="../media/image58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1.png"/><Relationship Id="rId7" Type="http://schemas.openxmlformats.org/officeDocument/2006/relationships/image" Target="../media/image65.jpg"/><Relationship Id="rId2" Type="http://schemas.openxmlformats.org/officeDocument/2006/relationships/hyperlink" Target="http://commerciaux.celca.caisse-epargne.fr/download/1466/monetique/27823/hebdo-pro-s36-2022_monetique_-e-commerce_jpel-express.pptx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easytpe.d.bbg/" TargetMode="External"/><Relationship Id="rId3" Type="http://schemas.openxmlformats.org/officeDocument/2006/relationships/hyperlink" Target="http://commerciaux.celca.caisse-epargne.fr/download/1836/gamme-tpe/29162/synthese-des-offres-de-location-2023.pdf" TargetMode="External"/><Relationship Id="rId7" Type="http://schemas.openxmlformats.org/officeDocument/2006/relationships/hyperlink" Target="http://commerciaux.celca.caisse-epargne.fr/download/1836/gamme-tpe/29160/location-courte-duree-2023.pdf" TargetMode="External"/><Relationship Id="rId2" Type="http://schemas.openxmlformats.org/officeDocument/2006/relationships/hyperlink" Target="http://commerciaux.celca.caisse-epargne.fr/download/1836/gamme-tpe/29158/catalogue-tpe-2023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ommerciaux.celca.caisse-epargne.fr/download/1836/gamme-tpe/29157/gamme-ce-boost-pay-business-2023.pdf" TargetMode="External"/><Relationship Id="rId5" Type="http://schemas.openxmlformats.org/officeDocument/2006/relationships/hyperlink" Target="http://commerciaux.celca.caisse-epargne.fr/download/1836/gamme-tpe/29159/gamme-tpe-sante-2023.pdf" TargetMode="External"/><Relationship Id="rId4" Type="http://schemas.openxmlformats.org/officeDocument/2006/relationships/hyperlink" Target="http://commerciaux.celca.caisse-epargne.fr/download/1836/gamme-tpe/29156/gamme-tpe-2023.pdf" TargetMode="Externa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/>
              <a:t>Date 24/01/2023 S4 </a:t>
            </a:r>
            <a:r>
              <a:rPr lang="fr-FR" dirty="0"/>
              <a:t>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283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C3F4E2CF-BBA8-4DC5-A0D9-11652C639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59142">
            <a:off x="7571414" y="4281585"/>
            <a:ext cx="3468904" cy="11867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B853A09-D0D0-44A7-9703-E44A3019057A}"/>
              </a:ext>
            </a:extLst>
          </p:cNvPr>
          <p:cNvSpPr/>
          <p:nvPr/>
        </p:nvSpPr>
        <p:spPr>
          <a:xfrm>
            <a:off x="6496375" y="1490414"/>
            <a:ext cx="484106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  <a:ea typeface="+mn-ea"/>
                <a:cs typeface="Aharoni" panose="02010803020104030203" pitchFamily="2" charset="-79"/>
              </a:rPr>
              <a:t>Le catalogue monétique 2023 et ses nouveautés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Black" panose="00000A00000000000000" pitchFamily="2" charset="0"/>
              <a:ea typeface="+mn-ea"/>
              <a:cs typeface="Aharoni" panose="02010803020104030203" pitchFamily="2" charset="-79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solidFill>
                  <a:prstClr val="white"/>
                </a:solidFill>
              </a:ln>
              <a:solidFill>
                <a:srgbClr val="000000">
                  <a:lumMod val="75000"/>
                  <a:lumOff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 </a:t>
            </a:r>
            <a:endParaRPr kumimoji="0" lang="fr-FR" sz="2800" b="0" i="0" u="none" strike="noStrike" kern="1200" cap="none" spc="0" normalizeH="0" baseline="0" noProof="0" dirty="0">
              <a:ln w="0"/>
              <a:solidFill>
                <a:srgbClr val="00B05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98BA05-2EDB-4F36-BD70-8960BFFCDB5B}"/>
              </a:ext>
            </a:extLst>
          </p:cNvPr>
          <p:cNvSpPr/>
          <p:nvPr/>
        </p:nvSpPr>
        <p:spPr>
          <a:xfrm rot="20984993">
            <a:off x="7570860" y="4514235"/>
            <a:ext cx="328308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Univers LT Std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Univers LT Std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Entrée en vigueur : le 24 janvier.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Votre actualité…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38FA3-8CBD-485F-81A6-4814B8DC34B1}"/>
              </a:ext>
            </a:extLst>
          </p:cNvPr>
          <p:cNvSpPr/>
          <p:nvPr/>
        </p:nvSpPr>
        <p:spPr>
          <a:xfrm>
            <a:off x="5996940" y="1463039"/>
            <a:ext cx="5735515" cy="4698609"/>
          </a:xfrm>
          <a:prstGeom prst="rect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object 4">
            <a:extLst>
              <a:ext uri="{FF2B5EF4-FFF2-40B4-BE49-F238E27FC236}">
                <a16:creationId xmlns:a16="http://schemas.microsoft.com/office/drawing/2014/main" id="{277269F4-A45B-4768-8A88-DCBAAF960C3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10152" y="1088547"/>
            <a:ext cx="3786788" cy="5321953"/>
          </a:xfrm>
          <a:prstGeom prst="rect">
            <a:avLst/>
          </a:prstGeom>
        </p:spPr>
      </p:pic>
      <p:grpSp>
        <p:nvGrpSpPr>
          <p:cNvPr id="22" name="object 8">
            <a:extLst>
              <a:ext uri="{FF2B5EF4-FFF2-40B4-BE49-F238E27FC236}">
                <a16:creationId xmlns:a16="http://schemas.microsoft.com/office/drawing/2014/main" id="{231787D8-60D1-43C9-B550-8A53484CAA78}"/>
              </a:ext>
            </a:extLst>
          </p:cNvPr>
          <p:cNvGrpSpPr/>
          <p:nvPr/>
        </p:nvGrpSpPr>
        <p:grpSpPr>
          <a:xfrm>
            <a:off x="261425" y="1618471"/>
            <a:ext cx="5406756" cy="4402778"/>
            <a:chOff x="4885944" y="653795"/>
            <a:chExt cx="7306309" cy="5046345"/>
          </a:xfrm>
        </p:grpSpPr>
        <p:pic>
          <p:nvPicPr>
            <p:cNvPr id="23" name="object 9">
              <a:extLst>
                <a:ext uri="{FF2B5EF4-FFF2-40B4-BE49-F238E27FC236}">
                  <a16:creationId xmlns:a16="http://schemas.microsoft.com/office/drawing/2014/main" id="{86EDB8D5-70A9-45A2-A55D-7F3FA21218C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56380" y="2415413"/>
              <a:ext cx="2135619" cy="2323592"/>
            </a:xfrm>
            <a:prstGeom prst="rect">
              <a:avLst/>
            </a:prstGeom>
          </p:spPr>
        </p:pic>
        <p:sp>
          <p:nvSpPr>
            <p:cNvPr id="24" name="object 10">
              <a:extLst>
                <a:ext uri="{FF2B5EF4-FFF2-40B4-BE49-F238E27FC236}">
                  <a16:creationId xmlns:a16="http://schemas.microsoft.com/office/drawing/2014/main" id="{26E17101-4499-49CD-BD45-7D7C79121076}"/>
                </a:ext>
              </a:extLst>
            </p:cNvPr>
            <p:cNvSpPr/>
            <p:nvPr/>
          </p:nvSpPr>
          <p:spPr>
            <a:xfrm>
              <a:off x="10639425" y="2873120"/>
              <a:ext cx="115570" cy="103505"/>
            </a:xfrm>
            <a:custGeom>
              <a:avLst/>
              <a:gdLst/>
              <a:ahLst/>
              <a:cxnLst/>
              <a:rect l="l" t="t" r="r" b="b"/>
              <a:pathLst>
                <a:path w="115570" h="103505">
                  <a:moveTo>
                    <a:pt x="89407" y="0"/>
                  </a:moveTo>
                  <a:lnTo>
                    <a:pt x="0" y="70738"/>
                  </a:lnTo>
                  <a:lnTo>
                    <a:pt x="26034" y="103504"/>
                  </a:lnTo>
                  <a:lnTo>
                    <a:pt x="115316" y="32765"/>
                  </a:lnTo>
                  <a:lnTo>
                    <a:pt x="89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11">
              <a:extLst>
                <a:ext uri="{FF2B5EF4-FFF2-40B4-BE49-F238E27FC236}">
                  <a16:creationId xmlns:a16="http://schemas.microsoft.com/office/drawing/2014/main" id="{176C8F7F-21A3-4B4C-A6DA-1BAAC485912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1320" y="653795"/>
              <a:ext cx="3633216" cy="2042160"/>
            </a:xfrm>
            <a:prstGeom prst="rect">
              <a:avLst/>
            </a:prstGeom>
          </p:spPr>
        </p:pic>
        <p:pic>
          <p:nvPicPr>
            <p:cNvPr id="26" name="object 12">
              <a:extLst>
                <a:ext uri="{FF2B5EF4-FFF2-40B4-BE49-F238E27FC236}">
                  <a16:creationId xmlns:a16="http://schemas.microsoft.com/office/drawing/2014/main" id="{8B6C883A-3A55-4842-BAB1-D602655E247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85944" y="2816351"/>
              <a:ext cx="2616707" cy="1517904"/>
            </a:xfrm>
            <a:prstGeom prst="rect">
              <a:avLst/>
            </a:prstGeom>
          </p:spPr>
        </p:pic>
        <p:pic>
          <p:nvPicPr>
            <p:cNvPr id="27" name="object 13">
              <a:extLst>
                <a:ext uri="{FF2B5EF4-FFF2-40B4-BE49-F238E27FC236}">
                  <a16:creationId xmlns:a16="http://schemas.microsoft.com/office/drawing/2014/main" id="{7587139A-FC09-4B85-92F6-3DFA84D484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33539" y="2168017"/>
              <a:ext cx="3556698" cy="3284854"/>
            </a:xfrm>
            <a:prstGeom prst="rect">
              <a:avLst/>
            </a:prstGeom>
          </p:spPr>
        </p:pic>
        <p:pic>
          <p:nvPicPr>
            <p:cNvPr id="28" name="object 14">
              <a:extLst>
                <a:ext uri="{FF2B5EF4-FFF2-40B4-BE49-F238E27FC236}">
                  <a16:creationId xmlns:a16="http://schemas.microsoft.com/office/drawing/2014/main" id="{8B384776-1DB0-4D8A-8056-5F18EB4133C8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88223" y="4099560"/>
              <a:ext cx="1805939" cy="1600199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6939755-6308-4CB3-91A3-B8BFA4859EA6}"/>
              </a:ext>
            </a:extLst>
          </p:cNvPr>
          <p:cNvSpPr/>
          <p:nvPr/>
        </p:nvSpPr>
        <p:spPr>
          <a:xfrm>
            <a:off x="171383" y="1463039"/>
            <a:ext cx="5661083" cy="4698609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1389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FE087546-2572-4709-9171-55794FEE01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0690" y="171397"/>
            <a:ext cx="10980738" cy="720000"/>
          </a:xfrm>
        </p:spPr>
        <p:txBody>
          <a:bodyPr/>
          <a:lstStyle/>
          <a:p>
            <a:r>
              <a:rPr lang="fr-FR"/>
              <a:t>Les nouveautés en synthèse</a:t>
            </a:r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CB6DDAB-7D3A-4156-9766-311C12267B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33424" y="925117"/>
            <a:ext cx="11125151" cy="5464898"/>
          </a:xfrm>
        </p:spPr>
        <p:txBody>
          <a:bodyPr/>
          <a:lstStyle/>
          <a:p>
            <a:r>
              <a:rPr lang="fr-FR" sz="1800" b="1" dirty="0"/>
              <a:t>Rappel du contexte :</a:t>
            </a:r>
            <a:r>
              <a:rPr lang="fr-FR" sz="1800" dirty="0"/>
              <a:t> La technologie </a:t>
            </a:r>
            <a:r>
              <a:rPr lang="fr-FR" sz="1800" b="1" dirty="0"/>
              <a:t>Android</a:t>
            </a:r>
            <a:r>
              <a:rPr lang="fr-FR" sz="1800" dirty="0"/>
              <a:t> au cœur de notre stratégie d’équipement</a:t>
            </a:r>
          </a:p>
          <a:p>
            <a:endParaRPr lang="fr-FR" sz="1800" dirty="0"/>
          </a:p>
          <a:p>
            <a:r>
              <a:rPr lang="fr-FR" sz="1800" b="1" dirty="0"/>
              <a:t>Simplification de l’offre :</a:t>
            </a:r>
          </a:p>
          <a:p>
            <a:pPr lvl="1"/>
            <a:r>
              <a:rPr lang="fr-FR" sz="1600" dirty="0"/>
              <a:t>Une offre GPRS Mobile full Android</a:t>
            </a:r>
          </a:p>
          <a:p>
            <a:pPr lvl="1"/>
            <a:r>
              <a:rPr lang="fr-FR" sz="1600" dirty="0"/>
              <a:t>Déréférencement des offres RTC en métropole</a:t>
            </a:r>
          </a:p>
          <a:p>
            <a:pPr lvl="1"/>
            <a:endParaRPr lang="fr-FR" sz="1600" dirty="0"/>
          </a:p>
          <a:p>
            <a:r>
              <a:rPr lang="fr-FR" sz="1800" b="1" dirty="0"/>
              <a:t>Enrichissement de la </a:t>
            </a:r>
            <a:r>
              <a:rPr lang="fr-FR" sz="1800" b="1" dirty="0" err="1"/>
              <a:t>la</a:t>
            </a:r>
            <a:r>
              <a:rPr lang="fr-FR" sz="1800" b="1" dirty="0"/>
              <a:t> Gamme Android</a:t>
            </a:r>
          </a:p>
          <a:p>
            <a:pPr lvl="1"/>
            <a:r>
              <a:rPr lang="fr-FR" sz="1600" dirty="0"/>
              <a:t>Intégration  de nouveaux matériels Android </a:t>
            </a:r>
          </a:p>
          <a:p>
            <a:pPr lvl="1"/>
            <a:r>
              <a:rPr lang="fr-FR" sz="1600" dirty="0"/>
              <a:t>Repositionnement du E600 uniquement sur l’offre CE Boost </a:t>
            </a:r>
            <a:r>
              <a:rPr lang="fr-FR" sz="1600" dirty="0" err="1"/>
              <a:t>Pay</a:t>
            </a:r>
            <a:r>
              <a:rPr lang="fr-FR" sz="1600" dirty="0"/>
              <a:t> Business</a:t>
            </a:r>
          </a:p>
          <a:p>
            <a:pPr lvl="1"/>
            <a:r>
              <a:rPr lang="fr-FR" sz="1600" dirty="0"/>
              <a:t>Synthèse de l’offre Android</a:t>
            </a:r>
          </a:p>
          <a:p>
            <a:pPr lvl="1"/>
            <a:endParaRPr lang="fr-FR" sz="1600" dirty="0"/>
          </a:p>
          <a:p>
            <a:r>
              <a:rPr lang="fr-FR" sz="1800" b="1" dirty="0"/>
              <a:t>Focus sur les offres à destination des pros de santé</a:t>
            </a:r>
          </a:p>
          <a:p>
            <a:endParaRPr lang="fr-FR" sz="1800" b="1" dirty="0"/>
          </a:p>
          <a:p>
            <a:r>
              <a:rPr lang="fr-FR" sz="1800" b="1" dirty="0"/>
              <a:t>Les offres promotionnelles 2023</a:t>
            </a:r>
          </a:p>
          <a:p>
            <a:endParaRPr lang="fr-FR" sz="1800" b="1" dirty="0"/>
          </a:p>
          <a:p>
            <a:r>
              <a:rPr lang="fr-FR" sz="1800" b="1" dirty="0"/>
              <a:t>Rappel </a:t>
            </a:r>
            <a:r>
              <a:rPr lang="fr-FR" sz="1800" b="1" dirty="0" err="1"/>
              <a:t>Jepaieenligne</a:t>
            </a:r>
            <a:r>
              <a:rPr lang="fr-FR" sz="1800" b="1" dirty="0"/>
              <a:t> EXPRESS sur TPE Android</a:t>
            </a:r>
          </a:p>
          <a:p>
            <a:pPr lvl="1"/>
            <a:endParaRPr lang="fr-FR" sz="1600" dirty="0"/>
          </a:p>
          <a:p>
            <a:pPr lvl="1"/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3349" y="137054"/>
            <a:ext cx="7300006" cy="231246"/>
          </a:xfrm>
        </p:spPr>
        <p:txBody>
          <a:bodyPr/>
          <a:lstStyle/>
          <a:p>
            <a:r>
              <a:rPr lang="fr-FR" sz="1400"/>
              <a:t>Le catalogue Monétique 2023</a:t>
            </a:r>
            <a:endParaRPr lang="fr-FR" sz="14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3C60A6A-683B-43B6-9086-E0B51B36372B}"/>
              </a:ext>
            </a:extLst>
          </p:cNvPr>
          <p:cNvSpPr txBox="1"/>
          <p:nvPr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S4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4">
            <a:extLst>
              <a:ext uri="{FF2B5EF4-FFF2-40B4-BE49-F238E27FC236}">
                <a16:creationId xmlns:a16="http://schemas.microsoft.com/office/drawing/2014/main" id="{1AE2DC88-78B5-4212-8261-530F81E69F32}"/>
              </a:ext>
            </a:extLst>
          </p:cNvPr>
          <p:cNvSpPr txBox="1"/>
          <p:nvPr/>
        </p:nvSpPr>
        <p:spPr>
          <a:xfrm>
            <a:off x="559816" y="1655020"/>
            <a:ext cx="4859020" cy="2880360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Times New Roman"/>
              <a:cs typeface="Times New Roman"/>
            </a:endParaRPr>
          </a:p>
          <a:p>
            <a:pPr marR="728980" algn="r">
              <a:lnSpc>
                <a:spcPct val="100000"/>
              </a:lnSpc>
            </a:pPr>
            <a:r>
              <a:rPr sz="1200" b="1" dirty="0">
                <a:solidFill>
                  <a:srgbClr val="00A092"/>
                </a:solidFill>
                <a:latin typeface="Arial"/>
                <a:cs typeface="Arial"/>
              </a:rPr>
              <a:t>NPS</a:t>
            </a:r>
            <a:r>
              <a:rPr sz="1200" b="1" spc="-30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A092"/>
                </a:solidFill>
                <a:latin typeface="Arial"/>
                <a:cs typeface="Arial"/>
              </a:rPr>
              <a:t>=</a:t>
            </a:r>
            <a:r>
              <a:rPr sz="1200" b="1" spc="-1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00A092"/>
                </a:solidFill>
                <a:latin typeface="Arial"/>
                <a:cs typeface="Arial"/>
              </a:rPr>
              <a:t>42</a:t>
            </a:r>
            <a:endParaRPr sz="1200">
              <a:latin typeface="Arial"/>
              <a:cs typeface="Arial"/>
            </a:endParaRP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50912" y="783771"/>
            <a:ext cx="11125151" cy="5464898"/>
          </a:xfrm>
        </p:spPr>
        <p:txBody>
          <a:bodyPr/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lang="fr-FR" b="1" spc="-30" dirty="0">
                <a:cs typeface="Trebuchet MS"/>
              </a:rPr>
              <a:t>En</a:t>
            </a:r>
            <a:r>
              <a:rPr lang="fr-FR" b="1" spc="-90" dirty="0">
                <a:cs typeface="Trebuchet MS"/>
              </a:rPr>
              <a:t> </a:t>
            </a:r>
            <a:r>
              <a:rPr lang="fr-FR" b="1" spc="-20" dirty="0">
                <a:cs typeface="Trebuchet MS"/>
              </a:rPr>
              <a:t>encaissement</a:t>
            </a:r>
            <a:r>
              <a:rPr lang="fr-FR" b="1" spc="-125" dirty="0">
                <a:cs typeface="Trebuchet MS"/>
              </a:rPr>
              <a:t> </a:t>
            </a:r>
            <a:r>
              <a:rPr lang="fr-FR" b="1" spc="-70" dirty="0">
                <a:cs typeface="Trebuchet MS"/>
              </a:rPr>
              <a:t>de</a:t>
            </a:r>
            <a:r>
              <a:rPr lang="fr-FR" b="1" spc="-100" dirty="0">
                <a:cs typeface="Trebuchet MS"/>
              </a:rPr>
              <a:t> </a:t>
            </a:r>
            <a:r>
              <a:rPr lang="fr-FR" b="1" spc="-90" dirty="0">
                <a:cs typeface="Trebuchet MS"/>
              </a:rPr>
              <a:t>proximité,</a:t>
            </a:r>
            <a:r>
              <a:rPr lang="fr-FR" b="1" spc="-135" dirty="0">
                <a:cs typeface="Trebuchet MS"/>
              </a:rPr>
              <a:t> </a:t>
            </a:r>
            <a:r>
              <a:rPr lang="fr-FR" b="1" spc="-20" dirty="0">
                <a:cs typeface="Trebuchet MS"/>
              </a:rPr>
              <a:t>la</a:t>
            </a:r>
            <a:r>
              <a:rPr lang="fr-FR" b="1" spc="-90" dirty="0">
                <a:cs typeface="Trebuchet MS"/>
              </a:rPr>
              <a:t> </a:t>
            </a:r>
            <a:r>
              <a:rPr lang="fr-FR" b="1" spc="-45" dirty="0">
                <a:cs typeface="Trebuchet MS"/>
              </a:rPr>
              <a:t>technologie</a:t>
            </a:r>
            <a:r>
              <a:rPr lang="fr-FR" b="1" spc="-114" dirty="0">
                <a:cs typeface="Trebuchet MS"/>
              </a:rPr>
              <a:t> </a:t>
            </a:r>
            <a:r>
              <a:rPr lang="fr-FR" b="1" spc="-45" dirty="0">
                <a:cs typeface="Trebuchet MS"/>
              </a:rPr>
              <a:t>Android</a:t>
            </a:r>
            <a:r>
              <a:rPr lang="fr-FR" b="1" spc="-100" dirty="0">
                <a:cs typeface="Trebuchet MS"/>
              </a:rPr>
              <a:t> </a:t>
            </a:r>
            <a:r>
              <a:rPr lang="fr-FR" b="1" spc="-10" dirty="0">
                <a:cs typeface="Trebuchet MS"/>
              </a:rPr>
              <a:t>est</a:t>
            </a:r>
            <a:r>
              <a:rPr lang="fr-FR" b="1" spc="-110" dirty="0">
                <a:cs typeface="Trebuchet MS"/>
              </a:rPr>
              <a:t> </a:t>
            </a:r>
            <a:r>
              <a:rPr lang="fr-FR" b="1" spc="-30" dirty="0">
                <a:cs typeface="Trebuchet MS"/>
              </a:rPr>
              <a:t>au</a:t>
            </a:r>
            <a:r>
              <a:rPr lang="fr-FR" b="1" spc="-90" dirty="0">
                <a:cs typeface="Trebuchet MS"/>
              </a:rPr>
              <a:t> </a:t>
            </a:r>
            <a:r>
              <a:rPr lang="fr-FR" b="1" spc="-55" dirty="0">
                <a:cs typeface="Trebuchet MS"/>
              </a:rPr>
              <a:t>cœur</a:t>
            </a:r>
            <a:r>
              <a:rPr lang="fr-FR" b="1" spc="-110" dirty="0">
                <a:cs typeface="Trebuchet MS"/>
              </a:rPr>
              <a:t> </a:t>
            </a:r>
            <a:r>
              <a:rPr lang="fr-FR" b="1" spc="-70" dirty="0">
                <a:cs typeface="Trebuchet MS"/>
              </a:rPr>
              <a:t>de</a:t>
            </a:r>
            <a:r>
              <a:rPr lang="fr-FR" b="1" spc="-105" dirty="0">
                <a:cs typeface="Trebuchet MS"/>
              </a:rPr>
              <a:t> </a:t>
            </a:r>
            <a:r>
              <a:rPr lang="fr-FR" b="1" spc="-20" dirty="0">
                <a:cs typeface="Trebuchet MS"/>
              </a:rPr>
              <a:t>la</a:t>
            </a:r>
            <a:r>
              <a:rPr lang="fr-FR" b="1" spc="-90" dirty="0">
                <a:cs typeface="Trebuchet MS"/>
              </a:rPr>
              <a:t> </a:t>
            </a:r>
            <a:r>
              <a:rPr lang="fr-FR" b="1" spc="-10" dirty="0">
                <a:cs typeface="Trebuchet MS"/>
              </a:rPr>
              <a:t>stratégie </a:t>
            </a:r>
            <a:r>
              <a:rPr lang="fr-FR" b="1" spc="-85" dirty="0">
                <a:cs typeface="Trebuchet MS"/>
              </a:rPr>
              <a:t>d’équipement</a:t>
            </a:r>
            <a:r>
              <a:rPr lang="fr-FR" b="1" spc="-70" dirty="0">
                <a:cs typeface="Trebuchet MS"/>
              </a:rPr>
              <a:t> </a:t>
            </a:r>
            <a:r>
              <a:rPr lang="fr-FR" b="1" dirty="0">
                <a:cs typeface="Trebuchet MS"/>
              </a:rPr>
              <a:t>TPE</a:t>
            </a:r>
            <a:r>
              <a:rPr lang="fr-FR" b="1" spc="-70" dirty="0">
                <a:cs typeface="Trebuchet MS"/>
              </a:rPr>
              <a:t> </a:t>
            </a:r>
            <a:r>
              <a:rPr lang="fr-FR" b="1" spc="-50" dirty="0">
                <a:cs typeface="Trebuchet MS"/>
              </a:rPr>
              <a:t>du </a:t>
            </a:r>
            <a:r>
              <a:rPr lang="fr-FR" b="1" spc="-10" dirty="0">
                <a:cs typeface="Trebuchet MS"/>
              </a:rPr>
              <a:t>Groupe et de la CEGEE.</a:t>
            </a:r>
            <a:endParaRPr lang="fr-FR" dirty="0">
              <a:cs typeface="Trebuchet MS"/>
            </a:endParaRPr>
          </a:p>
          <a:p>
            <a:pPr marL="0" indent="0">
              <a:buNone/>
            </a:pP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F3E799D7-3C92-424B-80A7-A05A887AD475}"/>
              </a:ext>
            </a:extLst>
          </p:cNvPr>
          <p:cNvSpPr txBox="1"/>
          <p:nvPr/>
        </p:nvSpPr>
        <p:spPr>
          <a:xfrm>
            <a:off x="714501" y="1920958"/>
            <a:ext cx="2623185" cy="582295"/>
          </a:xfrm>
          <a:prstGeom prst="rect">
            <a:avLst/>
          </a:prstGeom>
          <a:solidFill>
            <a:srgbClr val="C00000"/>
          </a:solidFill>
          <a:ln w="12700">
            <a:solidFill>
              <a:srgbClr val="C00000"/>
            </a:solidFill>
          </a:ln>
        </p:spPr>
        <p:txBody>
          <a:bodyPr vert="horz" wrap="square" lIns="0" tIns="104139" rIns="0" bIns="0" rtlCol="0">
            <a:spAutoFit/>
          </a:bodyPr>
          <a:lstStyle/>
          <a:p>
            <a:pPr marL="288925" marR="144780" indent="-137160">
              <a:lnSpc>
                <a:spcPct val="100000"/>
              </a:lnSpc>
              <a:spcBef>
                <a:spcPts val="819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sz="1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matériels</a:t>
            </a:r>
            <a:r>
              <a:rPr sz="1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plus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performants,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pointe</a:t>
            </a:r>
            <a:r>
              <a:rPr sz="12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 la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technologie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0EB6EA46-7ECF-4AA9-8A0C-DA212AEBCEC4}"/>
              </a:ext>
            </a:extLst>
          </p:cNvPr>
          <p:cNvSpPr txBox="1"/>
          <p:nvPr/>
        </p:nvSpPr>
        <p:spPr>
          <a:xfrm>
            <a:off x="714501" y="2852121"/>
            <a:ext cx="2647315" cy="584200"/>
          </a:xfrm>
          <a:prstGeom prst="rect">
            <a:avLst/>
          </a:prstGeom>
          <a:solidFill>
            <a:srgbClr val="00A092"/>
          </a:solidFill>
          <a:ln w="12700">
            <a:solidFill>
              <a:srgbClr val="00A092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679450" marR="257810" indent="-417830">
              <a:lnSpc>
                <a:spcPct val="100000"/>
              </a:lnSpc>
              <a:spcBef>
                <a:spcPts val="825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matériels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générateurs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satisfaction</a:t>
            </a:r>
            <a:r>
              <a:rPr sz="12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client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312EF923-CA3C-4F49-B5F8-FD59813BCED2}"/>
              </a:ext>
            </a:extLst>
          </p:cNvPr>
          <p:cNvSpPr txBox="1"/>
          <p:nvPr/>
        </p:nvSpPr>
        <p:spPr>
          <a:xfrm>
            <a:off x="714501" y="3789381"/>
            <a:ext cx="2647315" cy="582295"/>
          </a:xfrm>
          <a:prstGeom prst="rect">
            <a:avLst/>
          </a:prstGeom>
          <a:solidFill>
            <a:srgbClr val="54569E"/>
          </a:solidFill>
          <a:ln w="12700">
            <a:solidFill>
              <a:srgbClr val="54569E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sz="1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services</a:t>
            </a: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valeur</a:t>
            </a: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ajoutée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9" name="object 11">
            <a:extLst>
              <a:ext uri="{FF2B5EF4-FFF2-40B4-BE49-F238E27FC236}">
                <a16:creationId xmlns:a16="http://schemas.microsoft.com/office/drawing/2014/main" id="{BAA24920-A3DB-4B9C-8A08-28D3FE4434FB}"/>
              </a:ext>
            </a:extLst>
          </p:cNvPr>
          <p:cNvGrpSpPr/>
          <p:nvPr/>
        </p:nvGrpSpPr>
        <p:grpSpPr>
          <a:xfrm>
            <a:off x="4038451" y="1704549"/>
            <a:ext cx="1278890" cy="859790"/>
            <a:chOff x="4198725" y="2263139"/>
            <a:chExt cx="1278890" cy="859790"/>
          </a:xfrm>
        </p:grpSpPr>
        <p:pic>
          <p:nvPicPr>
            <p:cNvPr id="10" name="object 12">
              <a:extLst>
                <a:ext uri="{FF2B5EF4-FFF2-40B4-BE49-F238E27FC236}">
                  <a16:creationId xmlns:a16="http://schemas.microsoft.com/office/drawing/2014/main" id="{8FCA822B-9F52-4F6C-81F6-FC33DB36925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8725" y="2568214"/>
              <a:ext cx="763339" cy="434065"/>
            </a:xfrm>
            <a:prstGeom prst="rect">
              <a:avLst/>
            </a:prstGeom>
          </p:spPr>
        </p:pic>
        <p:pic>
          <p:nvPicPr>
            <p:cNvPr id="11" name="object 13">
              <a:extLst>
                <a:ext uri="{FF2B5EF4-FFF2-40B4-BE49-F238E27FC236}">
                  <a16:creationId xmlns:a16="http://schemas.microsoft.com/office/drawing/2014/main" id="{8FA1C31D-4907-479F-A827-598E3671A28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6048" y="2263139"/>
              <a:ext cx="521208" cy="859536"/>
            </a:xfrm>
            <a:prstGeom prst="rect">
              <a:avLst/>
            </a:prstGeom>
          </p:spPr>
        </p:pic>
      </p:grpSp>
      <p:pic>
        <p:nvPicPr>
          <p:cNvPr id="13" name="object 15">
            <a:extLst>
              <a:ext uri="{FF2B5EF4-FFF2-40B4-BE49-F238E27FC236}">
                <a16:creationId xmlns:a16="http://schemas.microsoft.com/office/drawing/2014/main" id="{4DF9C6C1-A402-4714-96DA-A969DFEC367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29708" y="1936198"/>
            <a:ext cx="107923" cy="178308"/>
          </a:xfrm>
          <a:prstGeom prst="rect">
            <a:avLst/>
          </a:prstGeom>
        </p:spPr>
      </p:pic>
      <p:pic>
        <p:nvPicPr>
          <p:cNvPr id="14" name="object 16">
            <a:extLst>
              <a:ext uri="{FF2B5EF4-FFF2-40B4-BE49-F238E27FC236}">
                <a16:creationId xmlns:a16="http://schemas.microsoft.com/office/drawing/2014/main" id="{4D196BCC-4C49-4D9F-B6EB-9C81FB718BE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64178" y="2350592"/>
            <a:ext cx="146782" cy="121098"/>
          </a:xfrm>
          <a:prstGeom prst="rect">
            <a:avLst/>
          </a:prstGeom>
        </p:spPr>
      </p:pic>
      <p:grpSp>
        <p:nvGrpSpPr>
          <p:cNvPr id="15" name="object 17">
            <a:extLst>
              <a:ext uri="{FF2B5EF4-FFF2-40B4-BE49-F238E27FC236}">
                <a16:creationId xmlns:a16="http://schemas.microsoft.com/office/drawing/2014/main" id="{A0B1DA64-7090-4173-9FFD-5FD43CBCE015}"/>
              </a:ext>
            </a:extLst>
          </p:cNvPr>
          <p:cNvGrpSpPr/>
          <p:nvPr/>
        </p:nvGrpSpPr>
        <p:grpSpPr>
          <a:xfrm>
            <a:off x="3415029" y="1888954"/>
            <a:ext cx="437515" cy="393065"/>
            <a:chOff x="3575303" y="2447544"/>
            <a:chExt cx="437515" cy="393065"/>
          </a:xfrm>
        </p:grpSpPr>
        <p:pic>
          <p:nvPicPr>
            <p:cNvPr id="16" name="object 18">
              <a:extLst>
                <a:ext uri="{FF2B5EF4-FFF2-40B4-BE49-F238E27FC236}">
                  <a16:creationId xmlns:a16="http://schemas.microsoft.com/office/drawing/2014/main" id="{395209A3-A20C-49FF-9849-1DDDDC5F848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75303" y="2732913"/>
              <a:ext cx="166115" cy="83057"/>
            </a:xfrm>
            <a:prstGeom prst="rect">
              <a:avLst/>
            </a:prstGeom>
          </p:spPr>
        </p:pic>
        <p:pic>
          <p:nvPicPr>
            <p:cNvPr id="17" name="object 19">
              <a:extLst>
                <a:ext uri="{FF2B5EF4-FFF2-40B4-BE49-F238E27FC236}">
                  <a16:creationId xmlns:a16="http://schemas.microsoft.com/office/drawing/2014/main" id="{6950A031-6772-447B-9172-A8202A640740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08475" y="2694570"/>
              <a:ext cx="155448" cy="146026"/>
            </a:xfrm>
            <a:prstGeom prst="rect">
              <a:avLst/>
            </a:prstGeom>
          </p:spPr>
        </p:pic>
        <p:pic>
          <p:nvPicPr>
            <p:cNvPr id="18" name="object 20">
              <a:extLst>
                <a:ext uri="{FF2B5EF4-FFF2-40B4-BE49-F238E27FC236}">
                  <a16:creationId xmlns:a16="http://schemas.microsoft.com/office/drawing/2014/main" id="{706867F0-8A73-4AA4-90DD-B8CA8926C1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59707" y="2447544"/>
              <a:ext cx="252984" cy="252984"/>
            </a:xfrm>
            <a:prstGeom prst="rect">
              <a:avLst/>
            </a:prstGeom>
          </p:spPr>
        </p:pic>
      </p:grpSp>
      <p:pic>
        <p:nvPicPr>
          <p:cNvPr id="19" name="object 21">
            <a:extLst>
              <a:ext uri="{FF2B5EF4-FFF2-40B4-BE49-F238E27FC236}">
                <a16:creationId xmlns:a16="http://schemas.microsoft.com/office/drawing/2014/main" id="{BA769A85-6595-4878-BBC1-94B72F358720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92170" y="2351086"/>
            <a:ext cx="178308" cy="150154"/>
          </a:xfrm>
          <a:prstGeom prst="rect">
            <a:avLst/>
          </a:prstGeom>
        </p:spPr>
      </p:pic>
      <p:grpSp>
        <p:nvGrpSpPr>
          <p:cNvPr id="20" name="object 22">
            <a:extLst>
              <a:ext uri="{FF2B5EF4-FFF2-40B4-BE49-F238E27FC236}">
                <a16:creationId xmlns:a16="http://schemas.microsoft.com/office/drawing/2014/main" id="{844886E2-E159-4EAB-BF13-09EE3C5CBC44}"/>
              </a:ext>
            </a:extLst>
          </p:cNvPr>
          <p:cNvGrpSpPr/>
          <p:nvPr/>
        </p:nvGrpSpPr>
        <p:grpSpPr>
          <a:xfrm>
            <a:off x="3657378" y="3556210"/>
            <a:ext cx="1035050" cy="711835"/>
            <a:chOff x="3817652" y="4114800"/>
            <a:chExt cx="1035050" cy="711835"/>
          </a:xfrm>
        </p:grpSpPr>
        <p:pic>
          <p:nvPicPr>
            <p:cNvPr id="21" name="object 23">
              <a:extLst>
                <a:ext uri="{FF2B5EF4-FFF2-40B4-BE49-F238E27FC236}">
                  <a16:creationId xmlns:a16="http://schemas.microsoft.com/office/drawing/2014/main" id="{C167F57B-D02A-409B-911B-B13F77BF8DC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17652" y="4635187"/>
              <a:ext cx="636999" cy="191056"/>
            </a:xfrm>
            <a:prstGeom prst="rect">
              <a:avLst/>
            </a:prstGeom>
          </p:spPr>
        </p:pic>
        <p:pic>
          <p:nvPicPr>
            <p:cNvPr id="22" name="object 24">
              <a:extLst>
                <a:ext uri="{FF2B5EF4-FFF2-40B4-BE49-F238E27FC236}">
                  <a16:creationId xmlns:a16="http://schemas.microsoft.com/office/drawing/2014/main" id="{94D8318C-A3CD-4D53-9DDA-8A42159BE437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18204" y="4398263"/>
              <a:ext cx="256032" cy="236219"/>
            </a:xfrm>
            <a:prstGeom prst="rect">
              <a:avLst/>
            </a:prstGeom>
          </p:spPr>
        </p:pic>
        <p:pic>
          <p:nvPicPr>
            <p:cNvPr id="23" name="object 25">
              <a:extLst>
                <a:ext uri="{FF2B5EF4-FFF2-40B4-BE49-F238E27FC236}">
                  <a16:creationId xmlns:a16="http://schemas.microsoft.com/office/drawing/2014/main" id="{BFA4B9F9-CD26-4A55-B45B-0E88CD2982B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41292" y="4434840"/>
              <a:ext cx="406908" cy="149090"/>
            </a:xfrm>
            <a:prstGeom prst="rect">
              <a:avLst/>
            </a:prstGeom>
          </p:spPr>
        </p:pic>
        <p:pic>
          <p:nvPicPr>
            <p:cNvPr id="24" name="object 26">
              <a:extLst>
                <a:ext uri="{FF2B5EF4-FFF2-40B4-BE49-F238E27FC236}">
                  <a16:creationId xmlns:a16="http://schemas.microsoft.com/office/drawing/2014/main" id="{84F7AF2B-2A35-402B-BA65-4F532E386679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98848" y="4616195"/>
              <a:ext cx="353567" cy="205739"/>
            </a:xfrm>
            <a:prstGeom prst="rect">
              <a:avLst/>
            </a:prstGeom>
          </p:spPr>
        </p:pic>
        <p:pic>
          <p:nvPicPr>
            <p:cNvPr id="25" name="object 27">
              <a:extLst>
                <a:ext uri="{FF2B5EF4-FFF2-40B4-BE49-F238E27FC236}">
                  <a16:creationId xmlns:a16="http://schemas.microsoft.com/office/drawing/2014/main" id="{C9F6E47D-C830-430A-AA49-2422AB47E1C4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15156" y="4114800"/>
              <a:ext cx="633984" cy="265175"/>
            </a:xfrm>
            <a:prstGeom prst="rect">
              <a:avLst/>
            </a:prstGeom>
          </p:spPr>
        </p:pic>
      </p:grpSp>
      <p:sp>
        <p:nvSpPr>
          <p:cNvPr id="26" name="object 29">
            <a:extLst>
              <a:ext uri="{FF2B5EF4-FFF2-40B4-BE49-F238E27FC236}">
                <a16:creationId xmlns:a16="http://schemas.microsoft.com/office/drawing/2014/main" id="{FFBF625C-FA86-4D48-B060-2D4AE51E9690}"/>
              </a:ext>
            </a:extLst>
          </p:cNvPr>
          <p:cNvSpPr/>
          <p:nvPr/>
        </p:nvSpPr>
        <p:spPr>
          <a:xfrm>
            <a:off x="5571490" y="2762206"/>
            <a:ext cx="524510" cy="582295"/>
          </a:xfrm>
          <a:custGeom>
            <a:avLst/>
            <a:gdLst/>
            <a:ahLst/>
            <a:cxnLst/>
            <a:rect l="l" t="t" r="r" b="b"/>
            <a:pathLst>
              <a:path w="524510" h="582295">
                <a:moveTo>
                  <a:pt x="262127" y="0"/>
                </a:moveTo>
                <a:lnTo>
                  <a:pt x="262127" y="145541"/>
                </a:lnTo>
                <a:lnTo>
                  <a:pt x="0" y="145541"/>
                </a:lnTo>
                <a:lnTo>
                  <a:pt x="0" y="436625"/>
                </a:lnTo>
                <a:lnTo>
                  <a:pt x="262127" y="436625"/>
                </a:lnTo>
                <a:lnTo>
                  <a:pt x="262127" y="582167"/>
                </a:lnTo>
                <a:lnTo>
                  <a:pt x="524256" y="291083"/>
                </a:lnTo>
                <a:lnTo>
                  <a:pt x="262127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8">
            <a:extLst>
              <a:ext uri="{FF2B5EF4-FFF2-40B4-BE49-F238E27FC236}">
                <a16:creationId xmlns:a16="http://schemas.microsoft.com/office/drawing/2014/main" id="{F826ED92-5634-4E69-9FDA-63FC721CF93D}"/>
              </a:ext>
            </a:extLst>
          </p:cNvPr>
          <p:cNvSpPr txBox="1"/>
          <p:nvPr/>
        </p:nvSpPr>
        <p:spPr>
          <a:xfrm>
            <a:off x="6319457" y="2597360"/>
            <a:ext cx="5509260" cy="92801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40005" rIns="0" bIns="0" rtlCol="0">
            <a:spAutoFit/>
          </a:bodyPr>
          <a:lstStyle/>
          <a:p>
            <a:pPr marL="92710" marR="81915" algn="just">
              <a:lnSpc>
                <a:spcPct val="101200"/>
              </a:lnSpc>
              <a:spcBef>
                <a:spcPts val="315"/>
              </a:spcBef>
            </a:pPr>
            <a:r>
              <a:rPr sz="1450" dirty="0">
                <a:latin typeface="Arial"/>
                <a:cs typeface="Arial"/>
              </a:rPr>
              <a:t>Cette</a:t>
            </a:r>
            <a:r>
              <a:rPr sz="1450" spc="380" dirty="0">
                <a:latin typeface="Arial"/>
                <a:cs typeface="Arial"/>
              </a:rPr>
              <a:t>  </a:t>
            </a:r>
            <a:r>
              <a:rPr sz="1450" dirty="0">
                <a:latin typeface="Arial"/>
                <a:cs typeface="Arial"/>
              </a:rPr>
              <a:t>nouvelle</a:t>
            </a:r>
            <a:r>
              <a:rPr sz="1450" spc="385" dirty="0">
                <a:latin typeface="Arial"/>
                <a:cs typeface="Arial"/>
              </a:rPr>
              <a:t>  </a:t>
            </a:r>
            <a:r>
              <a:rPr sz="1450" dirty="0">
                <a:latin typeface="Arial"/>
                <a:cs typeface="Arial"/>
              </a:rPr>
              <a:t>gamme</a:t>
            </a:r>
            <a:r>
              <a:rPr sz="1450" spc="385" dirty="0">
                <a:latin typeface="Arial"/>
                <a:cs typeface="Arial"/>
              </a:rPr>
              <a:t>  </a:t>
            </a:r>
            <a:r>
              <a:rPr sz="1450" dirty="0">
                <a:latin typeface="Arial"/>
                <a:cs typeface="Arial"/>
              </a:rPr>
              <a:t>de</a:t>
            </a:r>
            <a:r>
              <a:rPr sz="1450" spc="385" dirty="0">
                <a:latin typeface="Arial"/>
                <a:cs typeface="Arial"/>
              </a:rPr>
              <a:t>  </a:t>
            </a:r>
            <a:r>
              <a:rPr sz="1450" dirty="0">
                <a:latin typeface="Arial"/>
                <a:cs typeface="Arial"/>
              </a:rPr>
              <a:t>terminaux</a:t>
            </a:r>
            <a:r>
              <a:rPr sz="1450" spc="380" dirty="0">
                <a:latin typeface="Arial"/>
                <a:cs typeface="Arial"/>
              </a:rPr>
              <a:t>  </a:t>
            </a:r>
            <a:r>
              <a:rPr sz="1450" dirty="0">
                <a:latin typeface="Arial"/>
                <a:cs typeface="Arial"/>
              </a:rPr>
              <a:t>permet</a:t>
            </a:r>
            <a:r>
              <a:rPr sz="1450" spc="385" dirty="0">
                <a:latin typeface="Arial"/>
                <a:cs typeface="Arial"/>
              </a:rPr>
              <a:t>  </a:t>
            </a:r>
            <a:r>
              <a:rPr sz="1450" spc="-10" dirty="0">
                <a:latin typeface="Arial"/>
                <a:cs typeface="Arial"/>
              </a:rPr>
              <a:t>d’enrichir </a:t>
            </a:r>
            <a:r>
              <a:rPr sz="1450" dirty="0">
                <a:latin typeface="Arial"/>
                <a:cs typeface="Arial"/>
              </a:rPr>
              <a:t>l’expérience</a:t>
            </a:r>
            <a:r>
              <a:rPr sz="1450" spc="430" dirty="0">
                <a:latin typeface="Arial"/>
                <a:cs typeface="Arial"/>
              </a:rPr>
              <a:t> </a:t>
            </a:r>
            <a:r>
              <a:rPr sz="1450" dirty="0">
                <a:latin typeface="Arial"/>
                <a:cs typeface="Arial"/>
              </a:rPr>
              <a:t>d’encaissement</a:t>
            </a:r>
            <a:r>
              <a:rPr sz="1450" spc="430" dirty="0">
                <a:latin typeface="Arial"/>
                <a:cs typeface="Arial"/>
              </a:rPr>
              <a:t> </a:t>
            </a:r>
            <a:r>
              <a:rPr sz="1450" dirty="0">
                <a:latin typeface="Arial"/>
                <a:cs typeface="Arial"/>
              </a:rPr>
              <a:t>des</a:t>
            </a:r>
            <a:r>
              <a:rPr sz="1450" spc="440" dirty="0">
                <a:latin typeface="Arial"/>
                <a:cs typeface="Arial"/>
              </a:rPr>
              <a:t> </a:t>
            </a:r>
            <a:r>
              <a:rPr sz="1450" dirty="0">
                <a:latin typeface="Arial"/>
                <a:cs typeface="Arial"/>
              </a:rPr>
              <a:t>commerçants</a:t>
            </a:r>
            <a:r>
              <a:rPr sz="1450" spc="434" dirty="0">
                <a:latin typeface="Arial"/>
                <a:cs typeface="Arial"/>
              </a:rPr>
              <a:t> </a:t>
            </a:r>
            <a:r>
              <a:rPr sz="1450" dirty="0">
                <a:latin typeface="Arial"/>
                <a:cs typeface="Arial"/>
              </a:rPr>
              <a:t>et</a:t>
            </a:r>
            <a:r>
              <a:rPr sz="1450" spc="440" dirty="0">
                <a:latin typeface="Arial"/>
                <a:cs typeface="Arial"/>
              </a:rPr>
              <a:t> </a:t>
            </a:r>
            <a:r>
              <a:rPr sz="1450" dirty="0">
                <a:latin typeface="Arial"/>
                <a:cs typeface="Arial"/>
              </a:rPr>
              <a:t>de</a:t>
            </a:r>
            <a:r>
              <a:rPr sz="1450" spc="425" dirty="0">
                <a:latin typeface="Arial"/>
                <a:cs typeface="Arial"/>
              </a:rPr>
              <a:t> </a:t>
            </a:r>
            <a:r>
              <a:rPr sz="1450" spc="-10" dirty="0">
                <a:latin typeface="Arial"/>
                <a:cs typeface="Arial"/>
              </a:rPr>
              <a:t>générer </a:t>
            </a:r>
            <a:r>
              <a:rPr sz="1450" dirty="0">
                <a:latin typeface="Arial"/>
                <a:cs typeface="Arial"/>
              </a:rPr>
              <a:t>des</a:t>
            </a:r>
            <a:r>
              <a:rPr sz="1450" spc="225" dirty="0">
                <a:latin typeface="Arial"/>
                <a:cs typeface="Arial"/>
              </a:rPr>
              <a:t>  </a:t>
            </a:r>
            <a:r>
              <a:rPr sz="1450" dirty="0">
                <a:latin typeface="Arial"/>
                <a:cs typeface="Arial"/>
              </a:rPr>
              <a:t>revenus</a:t>
            </a:r>
            <a:r>
              <a:rPr sz="1450" spc="225" dirty="0">
                <a:latin typeface="Arial"/>
                <a:cs typeface="Arial"/>
              </a:rPr>
              <a:t>  </a:t>
            </a:r>
            <a:r>
              <a:rPr sz="1450" dirty="0">
                <a:latin typeface="Arial"/>
                <a:cs typeface="Arial"/>
              </a:rPr>
              <a:t>additionnels</a:t>
            </a:r>
            <a:r>
              <a:rPr sz="1450" spc="225" dirty="0">
                <a:latin typeface="Arial"/>
                <a:cs typeface="Arial"/>
              </a:rPr>
              <a:t>  </a:t>
            </a:r>
            <a:r>
              <a:rPr sz="1450" dirty="0">
                <a:latin typeface="Arial"/>
                <a:cs typeface="Arial"/>
              </a:rPr>
              <a:t>pour</a:t>
            </a:r>
            <a:r>
              <a:rPr sz="1450" spc="225" dirty="0">
                <a:latin typeface="Arial"/>
                <a:cs typeface="Arial"/>
              </a:rPr>
              <a:t>  </a:t>
            </a:r>
            <a:r>
              <a:rPr sz="1450" dirty="0">
                <a:latin typeface="Arial"/>
                <a:cs typeface="Arial"/>
              </a:rPr>
              <a:t>les</a:t>
            </a:r>
            <a:r>
              <a:rPr sz="1450" spc="225" dirty="0">
                <a:latin typeface="Arial"/>
                <a:cs typeface="Arial"/>
              </a:rPr>
              <a:t>  </a:t>
            </a:r>
            <a:r>
              <a:rPr sz="1450" dirty="0">
                <a:latin typeface="Arial"/>
                <a:cs typeface="Arial"/>
              </a:rPr>
              <a:t>établissements</a:t>
            </a:r>
            <a:r>
              <a:rPr sz="1450" spc="229" dirty="0">
                <a:latin typeface="Arial"/>
                <a:cs typeface="Arial"/>
              </a:rPr>
              <a:t>  </a:t>
            </a:r>
            <a:r>
              <a:rPr sz="1450" dirty="0">
                <a:latin typeface="Arial"/>
                <a:cs typeface="Arial"/>
              </a:rPr>
              <a:t>via</a:t>
            </a:r>
            <a:r>
              <a:rPr sz="1450" spc="225" dirty="0">
                <a:latin typeface="Arial"/>
                <a:cs typeface="Arial"/>
              </a:rPr>
              <a:t>  </a:t>
            </a:r>
            <a:r>
              <a:rPr sz="1450" spc="-25" dirty="0">
                <a:latin typeface="Arial"/>
                <a:cs typeface="Arial"/>
              </a:rPr>
              <a:t>la </a:t>
            </a:r>
            <a:r>
              <a:rPr sz="1450" dirty="0">
                <a:latin typeface="Arial"/>
                <a:cs typeface="Arial"/>
              </a:rPr>
              <a:t>massification</a:t>
            </a:r>
            <a:r>
              <a:rPr sz="1450" spc="10" dirty="0">
                <a:latin typeface="Arial"/>
                <a:cs typeface="Arial"/>
              </a:rPr>
              <a:t> </a:t>
            </a:r>
            <a:r>
              <a:rPr sz="1450" dirty="0">
                <a:latin typeface="Arial"/>
                <a:cs typeface="Arial"/>
              </a:rPr>
              <a:t>de</a:t>
            </a:r>
            <a:r>
              <a:rPr sz="1450" spc="-15" dirty="0">
                <a:latin typeface="Arial"/>
                <a:cs typeface="Arial"/>
              </a:rPr>
              <a:t> </a:t>
            </a:r>
            <a:r>
              <a:rPr sz="1450" dirty="0">
                <a:latin typeface="Arial"/>
                <a:cs typeface="Arial"/>
              </a:rPr>
              <a:t>services</a:t>
            </a:r>
            <a:r>
              <a:rPr sz="1450" spc="15" dirty="0">
                <a:latin typeface="Arial"/>
                <a:cs typeface="Arial"/>
              </a:rPr>
              <a:t> </a:t>
            </a:r>
            <a:r>
              <a:rPr sz="1450" dirty="0">
                <a:latin typeface="Arial"/>
                <a:cs typeface="Arial"/>
              </a:rPr>
              <a:t>à</a:t>
            </a:r>
            <a:r>
              <a:rPr sz="1450" spc="-5" dirty="0">
                <a:latin typeface="Arial"/>
                <a:cs typeface="Arial"/>
              </a:rPr>
              <a:t> </a:t>
            </a:r>
            <a:r>
              <a:rPr sz="1450" dirty="0">
                <a:latin typeface="Arial"/>
                <a:cs typeface="Arial"/>
              </a:rPr>
              <a:t>valeur</a:t>
            </a:r>
            <a:r>
              <a:rPr sz="1450" spc="5" dirty="0">
                <a:latin typeface="Arial"/>
                <a:cs typeface="Arial"/>
              </a:rPr>
              <a:t> </a:t>
            </a:r>
            <a:r>
              <a:rPr sz="1450" spc="-10" dirty="0">
                <a:latin typeface="Arial"/>
                <a:cs typeface="Arial"/>
              </a:rPr>
              <a:t>ajoutée.</a:t>
            </a:r>
            <a:endParaRPr sz="1450" dirty="0">
              <a:latin typeface="Arial"/>
              <a:cs typeface="Arial"/>
            </a:endParaRPr>
          </a:p>
        </p:txBody>
      </p:sp>
      <p:sp>
        <p:nvSpPr>
          <p:cNvPr id="28" name="object 30">
            <a:extLst>
              <a:ext uri="{FF2B5EF4-FFF2-40B4-BE49-F238E27FC236}">
                <a16:creationId xmlns:a16="http://schemas.microsoft.com/office/drawing/2014/main" id="{E4A16EF2-1B5B-4C96-B089-19E807703E7E}"/>
              </a:ext>
            </a:extLst>
          </p:cNvPr>
          <p:cNvSpPr txBox="1"/>
          <p:nvPr/>
        </p:nvSpPr>
        <p:spPr>
          <a:xfrm>
            <a:off x="622007" y="5305560"/>
            <a:ext cx="10982960" cy="531556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algn="just">
              <a:lnSpc>
                <a:spcPts val="1939"/>
              </a:lnSpc>
              <a:spcBef>
                <a:spcPts val="345"/>
              </a:spcBef>
            </a:pPr>
            <a:r>
              <a:rPr lang="fr-FR" sz="1600" b="1" dirty="0">
                <a:cs typeface="Trebuchet MS"/>
              </a:rPr>
              <a:t>Afin</a:t>
            </a:r>
            <a:r>
              <a:rPr lang="fr-FR" sz="1600" b="1" spc="210" dirty="0">
                <a:cs typeface="Trebuchet MS"/>
              </a:rPr>
              <a:t> </a:t>
            </a:r>
            <a:r>
              <a:rPr lang="fr-FR" sz="1600" b="1" dirty="0">
                <a:cs typeface="Trebuchet MS"/>
              </a:rPr>
              <a:t>de</a:t>
            </a:r>
            <a:r>
              <a:rPr lang="fr-FR" sz="1600" b="1" spc="210" dirty="0">
                <a:cs typeface="Trebuchet MS"/>
              </a:rPr>
              <a:t> </a:t>
            </a:r>
            <a:r>
              <a:rPr lang="fr-FR" sz="1600" b="1" spc="-10" dirty="0">
                <a:cs typeface="Trebuchet MS"/>
              </a:rPr>
              <a:t>maintenir</a:t>
            </a:r>
            <a:r>
              <a:rPr lang="fr-FR" sz="1600" b="1" spc="215" dirty="0">
                <a:cs typeface="Trebuchet MS"/>
              </a:rPr>
              <a:t> </a:t>
            </a:r>
            <a:r>
              <a:rPr lang="fr-FR" sz="1600" b="1" dirty="0">
                <a:cs typeface="Trebuchet MS"/>
              </a:rPr>
              <a:t>notre</a:t>
            </a:r>
            <a:r>
              <a:rPr lang="fr-FR" sz="1600" b="1" spc="215" dirty="0">
                <a:cs typeface="Trebuchet MS"/>
              </a:rPr>
              <a:t> </a:t>
            </a:r>
            <a:r>
              <a:rPr lang="fr-FR" sz="1600" b="1" dirty="0">
                <a:cs typeface="Trebuchet MS"/>
              </a:rPr>
              <a:t>position</a:t>
            </a:r>
            <a:r>
              <a:rPr lang="fr-FR" sz="1600" b="1" spc="220" dirty="0">
                <a:cs typeface="Trebuchet MS"/>
              </a:rPr>
              <a:t> </a:t>
            </a:r>
            <a:r>
              <a:rPr lang="fr-FR" sz="1600" b="1" dirty="0">
                <a:cs typeface="Trebuchet MS"/>
              </a:rPr>
              <a:t>de</a:t>
            </a:r>
            <a:r>
              <a:rPr lang="fr-FR" sz="1600" b="1" spc="210" dirty="0">
                <a:cs typeface="Trebuchet MS"/>
              </a:rPr>
              <a:t> </a:t>
            </a:r>
            <a:r>
              <a:rPr lang="fr-FR" sz="1600" b="1" dirty="0">
                <a:cs typeface="Trebuchet MS"/>
              </a:rPr>
              <a:t>leader</a:t>
            </a:r>
            <a:r>
              <a:rPr lang="fr-FR" sz="1600" b="1" spc="220" dirty="0">
                <a:cs typeface="Trebuchet MS"/>
              </a:rPr>
              <a:t> </a:t>
            </a:r>
            <a:r>
              <a:rPr lang="fr-FR" sz="1600" b="1" dirty="0">
                <a:cs typeface="Trebuchet MS"/>
              </a:rPr>
              <a:t>sur</a:t>
            </a:r>
            <a:r>
              <a:rPr lang="fr-FR" sz="1600" b="1" spc="215" dirty="0">
                <a:cs typeface="Trebuchet MS"/>
              </a:rPr>
              <a:t> </a:t>
            </a:r>
            <a:r>
              <a:rPr lang="fr-FR" sz="1600" b="1" dirty="0">
                <a:cs typeface="Trebuchet MS"/>
              </a:rPr>
              <a:t>le</a:t>
            </a:r>
            <a:r>
              <a:rPr lang="fr-FR" sz="1600" b="1" spc="225" dirty="0">
                <a:cs typeface="Trebuchet MS"/>
              </a:rPr>
              <a:t> </a:t>
            </a:r>
            <a:r>
              <a:rPr lang="fr-FR" sz="1600" b="1" dirty="0">
                <a:cs typeface="Trebuchet MS"/>
              </a:rPr>
              <a:t>marché,</a:t>
            </a:r>
            <a:r>
              <a:rPr lang="fr-FR" sz="1600" b="1" spc="215" dirty="0">
                <a:cs typeface="Trebuchet MS"/>
              </a:rPr>
              <a:t> l</a:t>
            </a:r>
            <a:r>
              <a:rPr sz="1600" b="1" dirty="0">
                <a:cs typeface="Trebuchet MS"/>
              </a:rPr>
              <a:t>e</a:t>
            </a:r>
            <a:r>
              <a:rPr sz="1600" b="1" spc="215" dirty="0">
                <a:cs typeface="Trebuchet MS"/>
              </a:rPr>
              <a:t> </a:t>
            </a:r>
            <a:r>
              <a:rPr sz="1600" b="1" dirty="0">
                <a:cs typeface="Trebuchet MS"/>
              </a:rPr>
              <a:t>catalogue</a:t>
            </a:r>
            <a:r>
              <a:rPr sz="1600" b="1" spc="210" dirty="0">
                <a:cs typeface="Trebuchet MS"/>
              </a:rPr>
              <a:t> </a:t>
            </a:r>
            <a:r>
              <a:rPr sz="1600" b="1" dirty="0">
                <a:cs typeface="Trebuchet MS"/>
              </a:rPr>
              <a:t>TPE</a:t>
            </a:r>
            <a:r>
              <a:rPr sz="1600" b="1" spc="215" dirty="0">
                <a:cs typeface="Trebuchet MS"/>
              </a:rPr>
              <a:t> </a:t>
            </a:r>
            <a:r>
              <a:rPr sz="1600" b="1" dirty="0">
                <a:cs typeface="Trebuchet MS"/>
              </a:rPr>
              <a:t>2023</a:t>
            </a:r>
            <a:r>
              <a:rPr sz="1600" b="1" spc="225" dirty="0">
                <a:cs typeface="Trebuchet MS"/>
              </a:rPr>
              <a:t> </a:t>
            </a:r>
            <a:r>
              <a:rPr sz="1600" b="1" dirty="0">
                <a:cs typeface="Trebuchet MS"/>
              </a:rPr>
              <a:t>vise</a:t>
            </a:r>
            <a:r>
              <a:rPr sz="1600" b="1" spc="215" dirty="0">
                <a:cs typeface="Trebuchet MS"/>
              </a:rPr>
              <a:t> </a:t>
            </a:r>
            <a:r>
              <a:rPr sz="1600" b="1" dirty="0">
                <a:cs typeface="Trebuchet MS"/>
              </a:rPr>
              <a:t>à</a:t>
            </a:r>
            <a:r>
              <a:rPr sz="1600" b="1" spc="210" dirty="0">
                <a:cs typeface="Trebuchet MS"/>
              </a:rPr>
              <a:t> </a:t>
            </a:r>
            <a:r>
              <a:rPr sz="1600" b="1" spc="-10" dirty="0">
                <a:cs typeface="Trebuchet MS"/>
              </a:rPr>
              <a:t>augmenter </a:t>
            </a:r>
            <a:r>
              <a:rPr sz="1600" b="1" spc="-40" dirty="0">
                <a:cs typeface="Trebuchet MS"/>
              </a:rPr>
              <a:t>fortement</a:t>
            </a:r>
            <a:r>
              <a:rPr sz="1600" b="1" spc="-15" dirty="0">
                <a:cs typeface="Trebuchet MS"/>
              </a:rPr>
              <a:t> </a:t>
            </a:r>
            <a:r>
              <a:rPr sz="1600" b="1" dirty="0">
                <a:cs typeface="Trebuchet MS"/>
              </a:rPr>
              <a:t>la</a:t>
            </a:r>
            <a:r>
              <a:rPr sz="1600" b="1" spc="-20" dirty="0">
                <a:cs typeface="Trebuchet MS"/>
              </a:rPr>
              <a:t> </a:t>
            </a:r>
            <a:r>
              <a:rPr sz="1600" b="1" spc="-10" dirty="0">
                <a:cs typeface="Trebuchet MS"/>
              </a:rPr>
              <a:t>part</a:t>
            </a:r>
            <a:r>
              <a:rPr sz="1600" b="1" spc="-20" dirty="0">
                <a:cs typeface="Trebuchet MS"/>
              </a:rPr>
              <a:t> </a:t>
            </a:r>
            <a:r>
              <a:rPr sz="1600" b="1" dirty="0">
                <a:cs typeface="Trebuchet MS"/>
              </a:rPr>
              <a:t>de</a:t>
            </a:r>
            <a:r>
              <a:rPr sz="1600" b="1" spc="-15" dirty="0">
                <a:cs typeface="Trebuchet MS"/>
              </a:rPr>
              <a:t> </a:t>
            </a:r>
            <a:r>
              <a:rPr sz="1600" b="1" dirty="0">
                <a:cs typeface="Trebuchet MS"/>
              </a:rPr>
              <a:t>ventes de</a:t>
            </a:r>
            <a:r>
              <a:rPr sz="1600" b="1" spc="-25" dirty="0">
                <a:cs typeface="Trebuchet MS"/>
              </a:rPr>
              <a:t> </a:t>
            </a:r>
            <a:r>
              <a:rPr sz="1600" b="1" dirty="0">
                <a:cs typeface="Trebuchet MS"/>
              </a:rPr>
              <a:t>TPE</a:t>
            </a:r>
            <a:r>
              <a:rPr sz="1600" b="1" spc="-20" dirty="0">
                <a:cs typeface="Trebuchet MS"/>
              </a:rPr>
              <a:t> </a:t>
            </a:r>
            <a:r>
              <a:rPr sz="1600" b="1" dirty="0">
                <a:cs typeface="Trebuchet MS"/>
              </a:rPr>
              <a:t>Android</a:t>
            </a:r>
            <a:r>
              <a:rPr sz="1600" b="1" spc="-15" dirty="0">
                <a:cs typeface="Trebuchet MS"/>
              </a:rPr>
              <a:t> </a:t>
            </a:r>
            <a:r>
              <a:rPr sz="1600" b="1" spc="-10" dirty="0">
                <a:cs typeface="Trebuchet MS"/>
              </a:rPr>
              <a:t>(Offre</a:t>
            </a:r>
            <a:r>
              <a:rPr sz="1600" b="1" spc="-20" dirty="0">
                <a:cs typeface="Trebuchet MS"/>
              </a:rPr>
              <a:t> </a:t>
            </a:r>
            <a:r>
              <a:rPr sz="1600" b="1" dirty="0">
                <a:cs typeface="Trebuchet MS"/>
              </a:rPr>
              <a:t>Premium)</a:t>
            </a:r>
            <a:r>
              <a:rPr sz="1600" b="1" spc="-10" dirty="0">
                <a:cs typeface="Trebuchet MS"/>
              </a:rPr>
              <a:t> </a:t>
            </a:r>
            <a:r>
              <a:rPr sz="1600" b="1" dirty="0">
                <a:cs typeface="Trebuchet MS"/>
              </a:rPr>
              <a:t>au</a:t>
            </a:r>
            <a:r>
              <a:rPr sz="1600" b="1" spc="-10" dirty="0">
                <a:cs typeface="Trebuchet MS"/>
              </a:rPr>
              <a:t> travers</a:t>
            </a:r>
            <a:r>
              <a:rPr sz="1600" b="1" spc="-15" dirty="0">
                <a:cs typeface="Trebuchet MS"/>
              </a:rPr>
              <a:t> </a:t>
            </a:r>
            <a:r>
              <a:rPr sz="1600" b="1" dirty="0">
                <a:cs typeface="Trebuchet MS"/>
              </a:rPr>
              <a:t>des</a:t>
            </a:r>
            <a:r>
              <a:rPr sz="1600" b="1" spc="-15" dirty="0">
                <a:cs typeface="Trebuchet MS"/>
              </a:rPr>
              <a:t> </a:t>
            </a:r>
            <a:r>
              <a:rPr sz="1600" b="1" spc="-30" dirty="0">
                <a:cs typeface="Trebuchet MS"/>
              </a:rPr>
              <a:t>orientations</a:t>
            </a:r>
            <a:r>
              <a:rPr sz="1600" b="1" spc="-5" dirty="0">
                <a:cs typeface="Trebuchet MS"/>
              </a:rPr>
              <a:t> </a:t>
            </a:r>
            <a:r>
              <a:rPr sz="1600" b="1" spc="-10" dirty="0">
                <a:cs typeface="Trebuchet MS"/>
              </a:rPr>
              <a:t>présentées</a:t>
            </a:r>
            <a:r>
              <a:rPr sz="1600" b="1" spc="-15" dirty="0">
                <a:cs typeface="Trebuchet MS"/>
              </a:rPr>
              <a:t> </a:t>
            </a:r>
            <a:r>
              <a:rPr sz="1600" b="1" spc="-25" dirty="0">
                <a:cs typeface="Trebuchet MS"/>
              </a:rPr>
              <a:t>ci- </a:t>
            </a:r>
            <a:r>
              <a:rPr sz="1600" b="1" spc="-10" dirty="0">
                <a:cs typeface="Trebuchet MS"/>
              </a:rPr>
              <a:t>après.</a:t>
            </a:r>
            <a:endParaRPr sz="1600" dirty="0">
              <a:cs typeface="Trebuchet M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A05FC38-48EB-44B7-97AA-020BF58214D6}"/>
              </a:ext>
            </a:extLst>
          </p:cNvPr>
          <p:cNvSpPr txBox="1"/>
          <p:nvPr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S4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B77044F-6CBF-4D8F-8069-CCE7C925873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500E06EC-C2B2-4928-9265-451E41CBBA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0690" y="171397"/>
            <a:ext cx="10980738" cy="720000"/>
          </a:xfrm>
        </p:spPr>
        <p:txBody>
          <a:bodyPr/>
          <a:lstStyle/>
          <a:p>
            <a:r>
              <a:rPr lang="fr-FR" dirty="0"/>
              <a:t>Le contexte général </a:t>
            </a:r>
          </a:p>
        </p:txBody>
      </p:sp>
      <p:sp>
        <p:nvSpPr>
          <p:cNvPr id="33" name="Espace réservé du texte 3">
            <a:extLst>
              <a:ext uri="{FF2B5EF4-FFF2-40B4-BE49-F238E27FC236}">
                <a16:creationId xmlns:a16="http://schemas.microsoft.com/office/drawing/2014/main" id="{3DE9406F-46AF-4E0B-9EB3-242288422C6D}"/>
              </a:ext>
            </a:extLst>
          </p:cNvPr>
          <p:cNvSpPr txBox="1">
            <a:spLocks/>
          </p:cNvSpPr>
          <p:nvPr/>
        </p:nvSpPr>
        <p:spPr>
          <a:xfrm>
            <a:off x="4643349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/>
              <a:t>Le catalogue Monétique 2023</a:t>
            </a:r>
          </a:p>
        </p:txBody>
      </p:sp>
    </p:spTree>
    <p:extLst>
      <p:ext uri="{BB962C8B-B14F-4D97-AF65-F5344CB8AC3E}">
        <p14:creationId xmlns:p14="http://schemas.microsoft.com/office/powerpoint/2010/main" val="146121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object 7">
            <a:extLst>
              <a:ext uri="{FF2B5EF4-FFF2-40B4-BE49-F238E27FC236}">
                <a16:creationId xmlns:a16="http://schemas.microsoft.com/office/drawing/2014/main" id="{EBD417E0-619A-4B2A-A4A1-947991B1666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4783" y="5105645"/>
            <a:ext cx="3904487" cy="915136"/>
          </a:xfrm>
          <a:prstGeom prst="rect">
            <a:avLst/>
          </a:prstGeom>
        </p:spPr>
      </p:pic>
      <p:grpSp>
        <p:nvGrpSpPr>
          <p:cNvPr id="30" name="object 8">
            <a:extLst>
              <a:ext uri="{FF2B5EF4-FFF2-40B4-BE49-F238E27FC236}">
                <a16:creationId xmlns:a16="http://schemas.microsoft.com/office/drawing/2014/main" id="{8BF6EB03-1F8C-4325-B56F-11826290FA8F}"/>
              </a:ext>
            </a:extLst>
          </p:cNvPr>
          <p:cNvGrpSpPr/>
          <p:nvPr/>
        </p:nvGrpSpPr>
        <p:grpSpPr>
          <a:xfrm>
            <a:off x="7847069" y="1235671"/>
            <a:ext cx="3983990" cy="2040889"/>
            <a:chOff x="7847069" y="1444684"/>
            <a:chExt cx="3983990" cy="2040889"/>
          </a:xfrm>
        </p:grpSpPr>
        <p:pic>
          <p:nvPicPr>
            <p:cNvPr id="31" name="object 9">
              <a:extLst>
                <a:ext uri="{FF2B5EF4-FFF2-40B4-BE49-F238E27FC236}">
                  <a16:creationId xmlns:a16="http://schemas.microsoft.com/office/drawing/2014/main" id="{F93FDA8F-01DB-41F2-B7E7-BC45C9529D3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47069" y="1444684"/>
              <a:ext cx="3983749" cy="2040736"/>
            </a:xfrm>
            <a:prstGeom prst="rect">
              <a:avLst/>
            </a:prstGeom>
          </p:spPr>
        </p:pic>
        <p:sp>
          <p:nvSpPr>
            <p:cNvPr id="32" name="object 10">
              <a:extLst>
                <a:ext uri="{FF2B5EF4-FFF2-40B4-BE49-F238E27FC236}">
                  <a16:creationId xmlns:a16="http://schemas.microsoft.com/office/drawing/2014/main" id="{CC20A878-0937-4D2F-84FD-3FCA54CA9E38}"/>
                </a:ext>
              </a:extLst>
            </p:cNvPr>
            <p:cNvSpPr/>
            <p:nvPr/>
          </p:nvSpPr>
          <p:spPr>
            <a:xfrm>
              <a:off x="7863840" y="1452372"/>
              <a:ext cx="3900170" cy="1965960"/>
            </a:xfrm>
            <a:custGeom>
              <a:avLst/>
              <a:gdLst/>
              <a:ahLst/>
              <a:cxnLst/>
              <a:rect l="l" t="t" r="r" b="b"/>
              <a:pathLst>
                <a:path w="3900170" h="1965960">
                  <a:moveTo>
                    <a:pt x="3899915" y="0"/>
                  </a:moveTo>
                  <a:lnTo>
                    <a:pt x="0" y="0"/>
                  </a:lnTo>
                  <a:lnTo>
                    <a:pt x="0" y="1965960"/>
                  </a:lnTo>
                  <a:lnTo>
                    <a:pt x="3899915" y="1965960"/>
                  </a:lnTo>
                  <a:lnTo>
                    <a:pt x="38999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" name="object 11">
            <a:extLst>
              <a:ext uri="{FF2B5EF4-FFF2-40B4-BE49-F238E27FC236}">
                <a16:creationId xmlns:a16="http://schemas.microsoft.com/office/drawing/2014/main" id="{03FA51A8-ADFA-4CAC-915F-ECB7273EEAB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9680" y="4896632"/>
            <a:ext cx="3904488" cy="915136"/>
          </a:xfrm>
          <a:prstGeom prst="rect">
            <a:avLst/>
          </a:prstGeom>
        </p:spPr>
      </p:pic>
      <p:graphicFrame>
        <p:nvGraphicFramePr>
          <p:cNvPr id="34" name="object 13">
            <a:extLst>
              <a:ext uri="{FF2B5EF4-FFF2-40B4-BE49-F238E27FC236}">
                <a16:creationId xmlns:a16="http://schemas.microsoft.com/office/drawing/2014/main" id="{DA099262-DD52-4A8C-A89E-F4C9DDF161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215997"/>
              </p:ext>
            </p:extLst>
          </p:nvPr>
        </p:nvGraphicFramePr>
        <p:xfrm>
          <a:off x="550163" y="3367815"/>
          <a:ext cx="11169015" cy="73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72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590">
                <a:tc gridSpan="3"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600" b="1" spc="-70" dirty="0">
                          <a:latin typeface="+mn-lt"/>
                          <a:cs typeface="Trebuchet MS"/>
                        </a:rPr>
                        <a:t>L’offre</a:t>
                      </a:r>
                      <a:r>
                        <a:rPr sz="1600" b="1" spc="-100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1600" b="1" spc="70" dirty="0">
                          <a:latin typeface="+mn-lt"/>
                          <a:cs typeface="Trebuchet MS"/>
                        </a:rPr>
                        <a:t>GPRS</a:t>
                      </a:r>
                      <a:r>
                        <a:rPr sz="1600" b="1" spc="-70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1600" b="1" dirty="0">
                          <a:latin typeface="+mn-lt"/>
                          <a:cs typeface="Trebuchet MS"/>
                        </a:rPr>
                        <a:t>Mobile</a:t>
                      </a:r>
                      <a:r>
                        <a:rPr sz="1600" b="1" spc="-70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1600" b="1" spc="-20" dirty="0">
                          <a:latin typeface="+mn-lt"/>
                          <a:cs typeface="Trebuchet MS"/>
                        </a:rPr>
                        <a:t>2023</a:t>
                      </a:r>
                      <a:endParaRPr sz="1600">
                        <a:latin typeface="+mn-lt"/>
                        <a:cs typeface="Trebuchet MS"/>
                      </a:endParaRPr>
                    </a:p>
                  </a:txBody>
                  <a:tcPr marL="0" marR="0" marT="58419" marB="0"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400" b="1" spc="-25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Premium</a:t>
                      </a:r>
                      <a:r>
                        <a:rPr sz="1400" b="1" spc="-55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sz="1400" b="1" spc="60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GPRS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Mobile</a:t>
                      </a:r>
                      <a:endParaRPr sz="1400" dirty="0">
                        <a:latin typeface="+mn-lt"/>
                        <a:cs typeface="Trebuchet MS"/>
                      </a:endParaRPr>
                    </a:p>
                  </a:txBody>
                  <a:tcPr marL="0" marR="0" marT="62229" marB="0"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400" b="1" spc="-25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Premium</a:t>
                      </a:r>
                      <a:r>
                        <a:rPr sz="1400" b="1" spc="-55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sz="1400" b="1" spc="60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GPRS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Mini</a:t>
                      </a:r>
                      <a:endParaRPr sz="1400" dirty="0">
                        <a:latin typeface="+mn-lt"/>
                        <a:cs typeface="Trebuchet MS"/>
                      </a:endParaRPr>
                    </a:p>
                  </a:txBody>
                  <a:tcPr marL="0" marR="0" marT="62229" marB="0"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object 14">
            <a:extLst>
              <a:ext uri="{FF2B5EF4-FFF2-40B4-BE49-F238E27FC236}">
                <a16:creationId xmlns:a16="http://schemas.microsoft.com/office/drawing/2014/main" id="{A4BB6C14-3985-4E48-975A-731A877C10CF}"/>
              </a:ext>
            </a:extLst>
          </p:cNvPr>
          <p:cNvSpPr txBox="1"/>
          <p:nvPr/>
        </p:nvSpPr>
        <p:spPr>
          <a:xfrm>
            <a:off x="530351" y="1735610"/>
            <a:ext cx="6966584" cy="1331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62890" marR="81280" indent="-172720">
              <a:lnSpc>
                <a:spcPct val="100000"/>
              </a:lnSpc>
              <a:spcBef>
                <a:spcPts val="305"/>
              </a:spcBef>
              <a:buSzPct val="77272"/>
              <a:buFont typeface="Wingdings"/>
              <a:buChar char=""/>
              <a:tabLst>
                <a:tab pos="263525" algn="l"/>
              </a:tabLst>
            </a:pPr>
            <a:r>
              <a:rPr sz="1400" dirty="0">
                <a:cs typeface="Trebuchet MS"/>
              </a:rPr>
              <a:t>La</a:t>
            </a:r>
            <a:r>
              <a:rPr sz="1400" spc="80" dirty="0">
                <a:cs typeface="Trebuchet MS"/>
              </a:rPr>
              <a:t> </a:t>
            </a:r>
            <a:r>
              <a:rPr sz="1400" spc="-20" dirty="0">
                <a:cs typeface="Trebuchet MS"/>
              </a:rPr>
              <a:t>clientèle</a:t>
            </a:r>
            <a:r>
              <a:rPr sz="1400" spc="90" dirty="0">
                <a:cs typeface="Trebuchet MS"/>
              </a:rPr>
              <a:t> </a:t>
            </a:r>
            <a:r>
              <a:rPr sz="1400" spc="-25" dirty="0">
                <a:cs typeface="Trebuchet MS"/>
              </a:rPr>
              <a:t>itinérante</a:t>
            </a:r>
            <a:r>
              <a:rPr sz="1400" spc="90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est</a:t>
            </a:r>
            <a:r>
              <a:rPr sz="1400" spc="80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de</a:t>
            </a:r>
            <a:r>
              <a:rPr sz="1400" spc="8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plus</a:t>
            </a:r>
            <a:r>
              <a:rPr sz="1400" spc="8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en</a:t>
            </a:r>
            <a:r>
              <a:rPr sz="1400" spc="8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plus</a:t>
            </a:r>
            <a:r>
              <a:rPr sz="1400" spc="8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exigeante</a:t>
            </a:r>
            <a:r>
              <a:rPr sz="1400" spc="8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sur</a:t>
            </a:r>
            <a:r>
              <a:rPr sz="1400" spc="8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la</a:t>
            </a:r>
            <a:r>
              <a:rPr sz="1400" spc="80" dirty="0">
                <a:cs typeface="Trebuchet MS"/>
              </a:rPr>
              <a:t> </a:t>
            </a:r>
            <a:r>
              <a:rPr sz="1400" spc="-25" dirty="0">
                <a:cs typeface="Trebuchet MS"/>
              </a:rPr>
              <a:t>fiabilité</a:t>
            </a:r>
            <a:r>
              <a:rPr sz="1400" spc="90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du</a:t>
            </a:r>
            <a:r>
              <a:rPr sz="1400" spc="8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réseau</a:t>
            </a:r>
            <a:r>
              <a:rPr sz="1400" spc="90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car</a:t>
            </a:r>
            <a:r>
              <a:rPr sz="1400" spc="80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il</a:t>
            </a:r>
            <a:r>
              <a:rPr sz="1400" spc="80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s’agit</a:t>
            </a:r>
            <a:r>
              <a:rPr sz="1400" spc="80" dirty="0">
                <a:cs typeface="Trebuchet MS"/>
              </a:rPr>
              <a:t> </a:t>
            </a:r>
            <a:r>
              <a:rPr sz="1400" spc="-10" dirty="0">
                <a:cs typeface="Trebuchet MS"/>
              </a:rPr>
              <a:t>d’un</a:t>
            </a:r>
            <a:r>
              <a:rPr sz="1400" spc="105" dirty="0">
                <a:cs typeface="Trebuchet MS"/>
              </a:rPr>
              <a:t> </a:t>
            </a:r>
            <a:r>
              <a:rPr sz="1400" spc="-10" dirty="0">
                <a:cs typeface="Trebuchet MS"/>
              </a:rPr>
              <a:t>élément </a:t>
            </a:r>
            <a:r>
              <a:rPr sz="1400" dirty="0">
                <a:cs typeface="Trebuchet MS"/>
              </a:rPr>
              <a:t>indispensable</a:t>
            </a:r>
            <a:r>
              <a:rPr sz="1400" spc="-60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au</a:t>
            </a:r>
            <a:r>
              <a:rPr sz="1400" spc="-20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bon</a:t>
            </a:r>
            <a:r>
              <a:rPr sz="1400" spc="-35" dirty="0">
                <a:cs typeface="Trebuchet MS"/>
              </a:rPr>
              <a:t> </a:t>
            </a:r>
            <a:r>
              <a:rPr sz="1400" spc="-10" dirty="0">
                <a:cs typeface="Trebuchet MS"/>
              </a:rPr>
              <a:t>fonctionnement</a:t>
            </a:r>
            <a:r>
              <a:rPr sz="1400" spc="-2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du</a:t>
            </a:r>
            <a:r>
              <a:rPr sz="1400" spc="-20" dirty="0">
                <a:cs typeface="Trebuchet MS"/>
              </a:rPr>
              <a:t> </a:t>
            </a:r>
            <a:r>
              <a:rPr sz="1400" spc="-10" dirty="0">
                <a:cs typeface="Trebuchet MS"/>
              </a:rPr>
              <a:t>paiement</a:t>
            </a:r>
            <a:endParaRPr sz="1400" dirty="0">
              <a:cs typeface="Trebuchet MS"/>
            </a:endParaRPr>
          </a:p>
          <a:p>
            <a:pPr marL="262890" indent="-172720">
              <a:lnSpc>
                <a:spcPct val="100000"/>
              </a:lnSpc>
              <a:buSzPct val="77272"/>
              <a:buFont typeface="Wingdings"/>
              <a:buChar char=""/>
              <a:tabLst>
                <a:tab pos="263525" algn="l"/>
              </a:tabLst>
            </a:pPr>
            <a:r>
              <a:rPr sz="1400" b="1" dirty="0">
                <a:cs typeface="Trebuchet MS"/>
              </a:rPr>
              <a:t>La</a:t>
            </a:r>
            <a:r>
              <a:rPr sz="1400" b="1" spc="-25" dirty="0">
                <a:cs typeface="Trebuchet MS"/>
              </a:rPr>
              <a:t> </a:t>
            </a:r>
            <a:r>
              <a:rPr sz="1400" b="1" spc="-35" dirty="0">
                <a:cs typeface="Trebuchet MS"/>
              </a:rPr>
              <a:t>connectivité</a:t>
            </a:r>
            <a:r>
              <a:rPr sz="1400" b="1" spc="-60" dirty="0">
                <a:cs typeface="Trebuchet MS"/>
              </a:rPr>
              <a:t> </a:t>
            </a:r>
            <a:r>
              <a:rPr sz="1400" b="1" dirty="0">
                <a:cs typeface="Trebuchet MS"/>
              </a:rPr>
              <a:t>4G</a:t>
            </a:r>
            <a:r>
              <a:rPr sz="1400" b="1" spc="-30" dirty="0">
                <a:cs typeface="Trebuchet MS"/>
              </a:rPr>
              <a:t> </a:t>
            </a:r>
            <a:r>
              <a:rPr sz="1400" spc="-25" dirty="0">
                <a:cs typeface="Trebuchet MS"/>
              </a:rPr>
              <a:t>permet</a:t>
            </a:r>
            <a:r>
              <a:rPr sz="1400" spc="-4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au</a:t>
            </a:r>
            <a:r>
              <a:rPr sz="1400" spc="-20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TPE</a:t>
            </a:r>
            <a:r>
              <a:rPr sz="1400" spc="-10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Premium</a:t>
            </a:r>
            <a:r>
              <a:rPr sz="1400" spc="-40" dirty="0">
                <a:cs typeface="Trebuchet MS"/>
              </a:rPr>
              <a:t> </a:t>
            </a:r>
            <a:r>
              <a:rPr sz="1400" spc="-30" dirty="0">
                <a:cs typeface="Trebuchet MS"/>
              </a:rPr>
              <a:t>d’optimiser</a:t>
            </a:r>
            <a:r>
              <a:rPr sz="1400" spc="-20" dirty="0">
                <a:cs typeface="Trebuchet MS"/>
              </a:rPr>
              <a:t> </a:t>
            </a:r>
            <a:r>
              <a:rPr sz="1400" spc="-30" dirty="0">
                <a:cs typeface="Trebuchet MS"/>
              </a:rPr>
              <a:t>la</a:t>
            </a:r>
            <a:r>
              <a:rPr sz="1400" spc="-35" dirty="0">
                <a:cs typeface="Trebuchet MS"/>
              </a:rPr>
              <a:t> </a:t>
            </a:r>
            <a:r>
              <a:rPr sz="1400" spc="-30" dirty="0">
                <a:cs typeface="Trebuchet MS"/>
              </a:rPr>
              <a:t>qualité</a:t>
            </a:r>
            <a:r>
              <a:rPr sz="1400" spc="-1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de</a:t>
            </a:r>
            <a:r>
              <a:rPr sz="1400" spc="-20" dirty="0">
                <a:cs typeface="Trebuchet MS"/>
              </a:rPr>
              <a:t> </a:t>
            </a:r>
            <a:r>
              <a:rPr sz="1400" spc="-10" dirty="0">
                <a:cs typeface="Trebuchet MS"/>
              </a:rPr>
              <a:t>service</a:t>
            </a:r>
            <a:r>
              <a:rPr sz="1400" i="1" spc="-10" dirty="0">
                <a:cs typeface="Trebuchet MS"/>
              </a:rPr>
              <a:t>.</a:t>
            </a:r>
            <a:endParaRPr sz="1400" dirty="0">
              <a:cs typeface="Trebuchet MS"/>
            </a:endParaRPr>
          </a:p>
          <a:p>
            <a:pPr marL="262890" indent="-172720">
              <a:lnSpc>
                <a:spcPct val="100000"/>
              </a:lnSpc>
              <a:buSzPct val="77272"/>
              <a:buFont typeface="Wingdings"/>
              <a:buChar char=""/>
              <a:tabLst>
                <a:tab pos="263525" algn="l"/>
              </a:tabLst>
            </a:pPr>
            <a:r>
              <a:rPr sz="1400" dirty="0">
                <a:cs typeface="Trebuchet MS"/>
              </a:rPr>
              <a:t>Par</a:t>
            </a:r>
            <a:r>
              <a:rPr sz="1400" spc="-15" dirty="0">
                <a:cs typeface="Trebuchet MS"/>
              </a:rPr>
              <a:t> </a:t>
            </a:r>
            <a:r>
              <a:rPr sz="1400" spc="-10" dirty="0">
                <a:cs typeface="Trebuchet MS"/>
              </a:rPr>
              <a:t>conséquent, </a:t>
            </a:r>
            <a:r>
              <a:rPr sz="1400" dirty="0">
                <a:cs typeface="Trebuchet MS"/>
              </a:rPr>
              <a:t>afin</a:t>
            </a:r>
            <a:r>
              <a:rPr sz="1400" spc="-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de</a:t>
            </a:r>
            <a:r>
              <a:rPr sz="1400" spc="-25" dirty="0">
                <a:cs typeface="Trebuchet MS"/>
              </a:rPr>
              <a:t> </a:t>
            </a:r>
            <a:r>
              <a:rPr sz="1400" spc="-20" dirty="0">
                <a:cs typeface="Trebuchet MS"/>
              </a:rPr>
              <a:t>maintenir</a:t>
            </a:r>
            <a:r>
              <a:rPr sz="1400" spc="-1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ce</a:t>
            </a:r>
            <a:r>
              <a:rPr sz="1400" spc="-3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haut</a:t>
            </a:r>
            <a:r>
              <a:rPr sz="1400" spc="-5" dirty="0">
                <a:cs typeface="Trebuchet MS"/>
              </a:rPr>
              <a:t> </a:t>
            </a:r>
            <a:r>
              <a:rPr sz="1400" spc="-10" dirty="0">
                <a:cs typeface="Trebuchet MS"/>
              </a:rPr>
              <a:t>niveau</a:t>
            </a:r>
            <a:r>
              <a:rPr sz="1400" spc="-20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de</a:t>
            </a:r>
            <a:r>
              <a:rPr sz="1400" spc="-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satisfaction</a:t>
            </a:r>
            <a:r>
              <a:rPr sz="1400" spc="-5" dirty="0">
                <a:cs typeface="Trebuchet MS"/>
              </a:rPr>
              <a:t> </a:t>
            </a:r>
            <a:r>
              <a:rPr sz="1400" spc="-55" dirty="0">
                <a:cs typeface="Trebuchet MS"/>
              </a:rPr>
              <a:t>client,</a:t>
            </a:r>
            <a:r>
              <a:rPr sz="1400" spc="-2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nous</a:t>
            </a:r>
            <a:r>
              <a:rPr sz="1400" spc="-1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avons</a:t>
            </a:r>
            <a:r>
              <a:rPr sz="1400" spc="-1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choisi</a:t>
            </a:r>
            <a:r>
              <a:rPr sz="1400" spc="-15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de</a:t>
            </a:r>
            <a:r>
              <a:rPr sz="1400" spc="-5" dirty="0">
                <a:cs typeface="Trebuchet MS"/>
              </a:rPr>
              <a:t> </a:t>
            </a:r>
            <a:r>
              <a:rPr sz="1400" b="1" spc="-10" dirty="0">
                <a:solidFill>
                  <a:srgbClr val="C00000"/>
                </a:solidFill>
                <a:cs typeface="Trebuchet MS"/>
              </a:rPr>
              <a:t>déréférencer</a:t>
            </a:r>
            <a:endParaRPr sz="1400" dirty="0">
              <a:solidFill>
                <a:srgbClr val="C00000"/>
              </a:solidFill>
              <a:cs typeface="Trebuchet MS"/>
            </a:endParaRPr>
          </a:p>
          <a:p>
            <a:pPr marL="262890">
              <a:lnSpc>
                <a:spcPct val="100000"/>
              </a:lnSpc>
              <a:spcBef>
                <a:spcPts val="5"/>
              </a:spcBef>
            </a:pPr>
            <a:r>
              <a:rPr sz="1400" b="1" spc="-50" dirty="0">
                <a:solidFill>
                  <a:srgbClr val="C00000"/>
                </a:solidFill>
                <a:cs typeface="Trebuchet MS"/>
              </a:rPr>
              <a:t>l’offre</a:t>
            </a:r>
            <a:r>
              <a:rPr sz="1400" b="1" spc="-35" dirty="0">
                <a:solidFill>
                  <a:srgbClr val="C00000"/>
                </a:solidFill>
                <a:cs typeface="Trebuchet MS"/>
              </a:rPr>
              <a:t> </a:t>
            </a:r>
            <a:r>
              <a:rPr sz="1400" b="1" dirty="0">
                <a:solidFill>
                  <a:srgbClr val="C00000"/>
                </a:solidFill>
                <a:cs typeface="Trebuchet MS"/>
              </a:rPr>
              <a:t>TPE</a:t>
            </a:r>
            <a:r>
              <a:rPr sz="1400" b="1" spc="-45" dirty="0">
                <a:solidFill>
                  <a:srgbClr val="C00000"/>
                </a:solidFill>
                <a:cs typeface="Trebuchet MS"/>
              </a:rPr>
              <a:t> </a:t>
            </a:r>
            <a:r>
              <a:rPr sz="1400" b="1" spc="50" dirty="0">
                <a:solidFill>
                  <a:srgbClr val="C00000"/>
                </a:solidFill>
                <a:cs typeface="Trebuchet MS"/>
              </a:rPr>
              <a:t>GPRS</a:t>
            </a:r>
            <a:r>
              <a:rPr sz="1400" b="1" spc="-35" dirty="0">
                <a:solidFill>
                  <a:srgbClr val="C00000"/>
                </a:solidFill>
                <a:cs typeface="Trebuchet MS"/>
              </a:rPr>
              <a:t> </a:t>
            </a:r>
            <a:r>
              <a:rPr sz="1400" b="1" dirty="0">
                <a:solidFill>
                  <a:srgbClr val="C00000"/>
                </a:solidFill>
                <a:cs typeface="Trebuchet MS"/>
              </a:rPr>
              <a:t>Mobile</a:t>
            </a:r>
            <a:r>
              <a:rPr sz="1400" b="1" spc="-40" dirty="0">
                <a:solidFill>
                  <a:srgbClr val="C00000"/>
                </a:solidFill>
                <a:cs typeface="Trebuchet MS"/>
              </a:rPr>
              <a:t> </a:t>
            </a:r>
            <a:r>
              <a:rPr sz="1400" b="1" spc="-35" dirty="0">
                <a:solidFill>
                  <a:srgbClr val="C00000"/>
                </a:solidFill>
                <a:cs typeface="Trebuchet MS"/>
              </a:rPr>
              <a:t>pour</a:t>
            </a:r>
            <a:r>
              <a:rPr sz="1400" b="1" spc="-45" dirty="0">
                <a:solidFill>
                  <a:srgbClr val="C00000"/>
                </a:solidFill>
                <a:cs typeface="Trebuchet MS"/>
              </a:rPr>
              <a:t> ne</a:t>
            </a:r>
            <a:r>
              <a:rPr sz="1400" b="1" spc="-40" dirty="0">
                <a:solidFill>
                  <a:srgbClr val="C00000"/>
                </a:solidFill>
                <a:cs typeface="Trebuchet MS"/>
              </a:rPr>
              <a:t> </a:t>
            </a:r>
            <a:r>
              <a:rPr sz="1400" b="1" spc="-25" dirty="0">
                <a:solidFill>
                  <a:srgbClr val="C00000"/>
                </a:solidFill>
                <a:cs typeface="Trebuchet MS"/>
              </a:rPr>
              <a:t>conserver</a:t>
            </a:r>
            <a:r>
              <a:rPr sz="1400" b="1" spc="-60" dirty="0">
                <a:solidFill>
                  <a:srgbClr val="C00000"/>
                </a:solidFill>
                <a:cs typeface="Trebuchet MS"/>
              </a:rPr>
              <a:t> </a:t>
            </a:r>
            <a:r>
              <a:rPr sz="1400" b="1" spc="-40" dirty="0">
                <a:solidFill>
                  <a:srgbClr val="C00000"/>
                </a:solidFill>
                <a:cs typeface="Trebuchet MS"/>
              </a:rPr>
              <a:t>que</a:t>
            </a:r>
            <a:r>
              <a:rPr sz="1400" b="1" spc="-35" dirty="0">
                <a:solidFill>
                  <a:srgbClr val="C00000"/>
                </a:solidFill>
                <a:cs typeface="Trebuchet MS"/>
              </a:rPr>
              <a:t> </a:t>
            </a:r>
            <a:r>
              <a:rPr sz="1400" b="1" spc="-45" dirty="0">
                <a:solidFill>
                  <a:srgbClr val="C00000"/>
                </a:solidFill>
                <a:cs typeface="Trebuchet MS"/>
              </a:rPr>
              <a:t>le</a:t>
            </a:r>
            <a:r>
              <a:rPr sz="1400" b="1" spc="-35" dirty="0">
                <a:solidFill>
                  <a:srgbClr val="C00000"/>
                </a:solidFill>
                <a:cs typeface="Trebuchet MS"/>
              </a:rPr>
              <a:t> </a:t>
            </a:r>
            <a:r>
              <a:rPr sz="1400" b="1" dirty="0">
                <a:solidFill>
                  <a:srgbClr val="C00000"/>
                </a:solidFill>
                <a:cs typeface="Trebuchet MS"/>
              </a:rPr>
              <a:t>TPE</a:t>
            </a:r>
            <a:r>
              <a:rPr sz="1400" b="1" spc="-40" dirty="0">
                <a:solidFill>
                  <a:srgbClr val="C00000"/>
                </a:solidFill>
                <a:cs typeface="Trebuchet MS"/>
              </a:rPr>
              <a:t> </a:t>
            </a:r>
            <a:r>
              <a:rPr lang="fr-FR" sz="1400" b="1" spc="-20" dirty="0">
                <a:solidFill>
                  <a:srgbClr val="C00000"/>
                </a:solidFill>
                <a:cs typeface="Trebuchet MS"/>
              </a:rPr>
              <a:t>Premium</a:t>
            </a:r>
            <a:r>
              <a:rPr sz="1400" b="1" spc="-55" dirty="0">
                <a:solidFill>
                  <a:srgbClr val="C00000"/>
                </a:solidFill>
                <a:cs typeface="Trebuchet MS"/>
              </a:rPr>
              <a:t> </a:t>
            </a:r>
            <a:r>
              <a:rPr sz="1400" b="1" spc="50" dirty="0">
                <a:solidFill>
                  <a:srgbClr val="C00000"/>
                </a:solidFill>
                <a:cs typeface="Trebuchet MS"/>
              </a:rPr>
              <a:t>GPRS</a:t>
            </a:r>
            <a:r>
              <a:rPr sz="1400" b="1" spc="-40" dirty="0">
                <a:solidFill>
                  <a:srgbClr val="C00000"/>
                </a:solidFill>
                <a:cs typeface="Trebuchet MS"/>
              </a:rPr>
              <a:t> </a:t>
            </a:r>
            <a:r>
              <a:rPr sz="1400" b="1" spc="-10" dirty="0">
                <a:solidFill>
                  <a:srgbClr val="C00000"/>
                </a:solidFill>
                <a:cs typeface="Trebuchet MS"/>
              </a:rPr>
              <a:t>Mobile</a:t>
            </a:r>
            <a:endParaRPr sz="1400" dirty="0">
              <a:solidFill>
                <a:srgbClr val="C00000"/>
              </a:solidFill>
              <a:cs typeface="Trebuchet MS"/>
            </a:endParaRPr>
          </a:p>
        </p:txBody>
      </p:sp>
      <p:sp>
        <p:nvSpPr>
          <p:cNvPr id="36" name="object 15">
            <a:extLst>
              <a:ext uri="{FF2B5EF4-FFF2-40B4-BE49-F238E27FC236}">
                <a16:creationId xmlns:a16="http://schemas.microsoft.com/office/drawing/2014/main" id="{042287B7-25E6-4BD5-B13F-533DD4B30B01}"/>
              </a:ext>
            </a:extLst>
          </p:cNvPr>
          <p:cNvSpPr txBox="1"/>
          <p:nvPr/>
        </p:nvSpPr>
        <p:spPr>
          <a:xfrm>
            <a:off x="530351" y="1423191"/>
            <a:ext cx="6126480" cy="25263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0"/>
              </a:spcBef>
            </a:pPr>
            <a:r>
              <a:rPr sz="1400" spc="-25" dirty="0">
                <a:solidFill>
                  <a:srgbClr val="FFFFFF"/>
                </a:solidFill>
                <a:cs typeface="Trebuchet MS"/>
              </a:rPr>
              <a:t>Déréférencement</a:t>
            </a:r>
            <a:r>
              <a:rPr sz="1400" spc="-65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spc="50" dirty="0">
                <a:solidFill>
                  <a:srgbClr val="FFFFFF"/>
                </a:solidFill>
                <a:cs typeface="Trebuchet MS"/>
              </a:rPr>
              <a:t>TPE</a:t>
            </a:r>
            <a:r>
              <a:rPr sz="1400" spc="-25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spc="75" dirty="0">
                <a:solidFill>
                  <a:srgbClr val="FFFFFF"/>
                </a:solidFill>
                <a:cs typeface="Trebuchet MS"/>
              </a:rPr>
              <a:t>GPRS</a:t>
            </a:r>
            <a:r>
              <a:rPr sz="1400" spc="-60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cs typeface="Trebuchet MS"/>
              </a:rPr>
              <a:t>Mobile</a:t>
            </a:r>
            <a:r>
              <a:rPr sz="1400" spc="-50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spc="-10" dirty="0">
                <a:solidFill>
                  <a:srgbClr val="FFFFFF"/>
                </a:solidFill>
                <a:cs typeface="Trebuchet MS"/>
              </a:rPr>
              <a:t>pour</a:t>
            </a:r>
            <a:r>
              <a:rPr sz="1400" spc="-60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cs typeface="Trebuchet MS"/>
              </a:rPr>
              <a:t>une</a:t>
            </a:r>
            <a:r>
              <a:rPr sz="1400" spc="-55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spc="-40" dirty="0">
                <a:solidFill>
                  <a:srgbClr val="FFFFFF"/>
                </a:solidFill>
                <a:cs typeface="Trebuchet MS"/>
              </a:rPr>
              <a:t>meilleure</a:t>
            </a:r>
            <a:r>
              <a:rPr sz="1400" spc="-75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cs typeface="Trebuchet MS"/>
              </a:rPr>
              <a:t>satisfaction</a:t>
            </a:r>
            <a:r>
              <a:rPr sz="1400" spc="-20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spc="-10" dirty="0">
                <a:solidFill>
                  <a:srgbClr val="FFFFFF"/>
                </a:solidFill>
                <a:cs typeface="Trebuchet MS"/>
              </a:rPr>
              <a:t>client</a:t>
            </a:r>
            <a:endParaRPr sz="1400" dirty="0">
              <a:cs typeface="Trebuchet MS"/>
            </a:endParaRP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F8F891E8-5AA1-46FA-8E2C-0A8F514D682C}"/>
              </a:ext>
            </a:extLst>
          </p:cNvPr>
          <p:cNvSpPr txBox="1"/>
          <p:nvPr/>
        </p:nvSpPr>
        <p:spPr>
          <a:xfrm>
            <a:off x="885524" y="4203983"/>
            <a:ext cx="5034013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dirty="0">
                <a:cs typeface="Arial"/>
              </a:rPr>
              <a:t>Le</a:t>
            </a:r>
            <a:r>
              <a:rPr sz="1200" b="1" spc="-30" dirty="0">
                <a:cs typeface="Arial"/>
              </a:rPr>
              <a:t> </a:t>
            </a:r>
            <a:r>
              <a:rPr sz="1200" b="1" dirty="0">
                <a:cs typeface="Arial"/>
              </a:rPr>
              <a:t>terminal</a:t>
            </a:r>
            <a:r>
              <a:rPr sz="1200" b="1" spc="-35" dirty="0">
                <a:cs typeface="Arial"/>
              </a:rPr>
              <a:t> </a:t>
            </a:r>
            <a:r>
              <a:rPr sz="1200" b="1" dirty="0">
                <a:cs typeface="Arial"/>
              </a:rPr>
              <a:t>4G</a:t>
            </a:r>
            <a:r>
              <a:rPr sz="1200" b="1" spc="-40" dirty="0">
                <a:cs typeface="Arial"/>
              </a:rPr>
              <a:t> </a:t>
            </a:r>
            <a:r>
              <a:rPr sz="1200" b="1" dirty="0">
                <a:cs typeface="Arial"/>
              </a:rPr>
              <a:t>de</a:t>
            </a:r>
            <a:r>
              <a:rPr sz="1200" b="1" spc="-25" dirty="0">
                <a:cs typeface="Arial"/>
              </a:rPr>
              <a:t> </a:t>
            </a:r>
            <a:r>
              <a:rPr sz="1200" b="1" dirty="0">
                <a:cs typeface="Arial"/>
              </a:rPr>
              <a:t>dernière</a:t>
            </a:r>
            <a:r>
              <a:rPr sz="1200" b="1" spc="-30" dirty="0">
                <a:cs typeface="Arial"/>
              </a:rPr>
              <a:t> </a:t>
            </a:r>
            <a:r>
              <a:rPr sz="1200" b="1" dirty="0">
                <a:cs typeface="Arial"/>
              </a:rPr>
              <a:t>génération,</a:t>
            </a:r>
            <a:r>
              <a:rPr sz="1200" b="1" spc="-30" dirty="0">
                <a:cs typeface="Arial"/>
              </a:rPr>
              <a:t> </a:t>
            </a:r>
            <a:r>
              <a:rPr sz="1200" b="1" spc="-10" dirty="0">
                <a:cs typeface="Arial"/>
              </a:rPr>
              <a:t>performant</a:t>
            </a:r>
            <a:r>
              <a:rPr sz="1200" b="1" spc="-25" dirty="0">
                <a:cs typeface="Arial"/>
              </a:rPr>
              <a:t> </a:t>
            </a:r>
            <a:r>
              <a:rPr sz="1200" b="1" dirty="0">
                <a:cs typeface="Arial"/>
              </a:rPr>
              <a:t>et</a:t>
            </a:r>
            <a:r>
              <a:rPr sz="1200" b="1" spc="-30" dirty="0">
                <a:cs typeface="Arial"/>
              </a:rPr>
              <a:t> </a:t>
            </a:r>
            <a:r>
              <a:rPr sz="1200" b="1" spc="-10" dirty="0">
                <a:cs typeface="Arial"/>
              </a:rPr>
              <a:t>écologique</a:t>
            </a:r>
            <a:endParaRPr sz="1200" dirty="0">
              <a:cs typeface="Arial"/>
            </a:endParaRPr>
          </a:p>
        </p:txBody>
      </p:sp>
      <p:sp>
        <p:nvSpPr>
          <p:cNvPr id="38" name="object 17">
            <a:extLst>
              <a:ext uri="{FF2B5EF4-FFF2-40B4-BE49-F238E27FC236}">
                <a16:creationId xmlns:a16="http://schemas.microsoft.com/office/drawing/2014/main" id="{A19CA745-9669-442E-9829-284A55857CE8}"/>
              </a:ext>
            </a:extLst>
          </p:cNvPr>
          <p:cNvSpPr txBox="1"/>
          <p:nvPr/>
        </p:nvSpPr>
        <p:spPr>
          <a:xfrm>
            <a:off x="7211948" y="4203983"/>
            <a:ext cx="461887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dirty="0">
                <a:latin typeface="Arial"/>
                <a:cs typeface="Arial"/>
              </a:rPr>
              <a:t>Le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terminal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4G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ultra-</a:t>
            </a:r>
            <a:r>
              <a:rPr sz="1200" b="1" dirty="0">
                <a:latin typeface="Arial"/>
                <a:cs typeface="Arial"/>
              </a:rPr>
              <a:t>compact,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moderne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et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sans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imprimante*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48F93FE9-5E41-445B-B897-362FE34F8F01}"/>
              </a:ext>
            </a:extLst>
          </p:cNvPr>
          <p:cNvSpPr txBox="1"/>
          <p:nvPr/>
        </p:nvSpPr>
        <p:spPr>
          <a:xfrm>
            <a:off x="7996808" y="6284242"/>
            <a:ext cx="15982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dirty="0">
                <a:latin typeface="Arial"/>
                <a:cs typeface="Arial"/>
              </a:rPr>
              <a:t>* </a:t>
            </a:r>
            <a:r>
              <a:rPr sz="700" i="1" spc="-10" dirty="0">
                <a:latin typeface="Arial"/>
                <a:cs typeface="Arial"/>
              </a:rPr>
              <a:t>possibilité</a:t>
            </a:r>
            <a:r>
              <a:rPr sz="700" i="1" spc="-20" dirty="0">
                <a:latin typeface="Arial"/>
                <a:cs typeface="Arial"/>
              </a:rPr>
              <a:t> </a:t>
            </a:r>
            <a:r>
              <a:rPr sz="700" i="1" dirty="0">
                <a:latin typeface="Arial"/>
                <a:cs typeface="Arial"/>
              </a:rPr>
              <a:t>d’envoyer</a:t>
            </a:r>
            <a:r>
              <a:rPr sz="700" i="1" spc="30" dirty="0">
                <a:latin typeface="Arial"/>
                <a:cs typeface="Arial"/>
              </a:rPr>
              <a:t> </a:t>
            </a:r>
            <a:r>
              <a:rPr sz="700" i="1" dirty="0">
                <a:latin typeface="Arial"/>
                <a:cs typeface="Arial"/>
              </a:rPr>
              <a:t>le</a:t>
            </a:r>
            <a:r>
              <a:rPr sz="700" i="1" spc="-5" dirty="0">
                <a:latin typeface="Arial"/>
                <a:cs typeface="Arial"/>
              </a:rPr>
              <a:t> </a:t>
            </a:r>
            <a:r>
              <a:rPr sz="700" i="1" dirty="0">
                <a:latin typeface="Arial"/>
                <a:cs typeface="Arial"/>
              </a:rPr>
              <a:t>ticket</a:t>
            </a:r>
            <a:r>
              <a:rPr sz="700" i="1" spc="5" dirty="0">
                <a:latin typeface="Arial"/>
                <a:cs typeface="Arial"/>
              </a:rPr>
              <a:t> </a:t>
            </a:r>
            <a:r>
              <a:rPr sz="700" i="1" dirty="0">
                <a:latin typeface="Arial"/>
                <a:cs typeface="Arial"/>
              </a:rPr>
              <a:t>par</a:t>
            </a:r>
            <a:r>
              <a:rPr sz="700" i="1" spc="5" dirty="0">
                <a:latin typeface="Arial"/>
                <a:cs typeface="Arial"/>
              </a:rPr>
              <a:t> </a:t>
            </a:r>
            <a:r>
              <a:rPr sz="700" i="1" spc="-20" dirty="0">
                <a:latin typeface="Arial"/>
                <a:cs typeface="Arial"/>
              </a:rPr>
              <a:t>email</a:t>
            </a:r>
            <a:endParaRPr sz="700">
              <a:latin typeface="Arial"/>
              <a:cs typeface="Arial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:a16="http://schemas.microsoft.com/office/drawing/2014/main" id="{D6C97A8C-C48B-45D6-9B80-16D6F4B673D2}"/>
              </a:ext>
            </a:extLst>
          </p:cNvPr>
          <p:cNvSpPr txBox="1"/>
          <p:nvPr/>
        </p:nvSpPr>
        <p:spPr>
          <a:xfrm>
            <a:off x="8049768" y="1353087"/>
            <a:ext cx="3537585" cy="46807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2075" marR="152400">
              <a:lnSpc>
                <a:spcPct val="100000"/>
              </a:lnSpc>
              <a:spcBef>
                <a:spcPts val="290"/>
              </a:spcBef>
            </a:pPr>
            <a:r>
              <a:rPr sz="1400" spc="55" dirty="0">
                <a:solidFill>
                  <a:srgbClr val="FFFFFF"/>
                </a:solidFill>
                <a:cs typeface="Trebuchet MS"/>
              </a:rPr>
              <a:t>Les</a:t>
            </a:r>
            <a:r>
              <a:rPr sz="1400" spc="-35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spc="50" dirty="0">
                <a:solidFill>
                  <a:srgbClr val="FFFFFF"/>
                </a:solidFill>
                <a:cs typeface="Trebuchet MS"/>
              </a:rPr>
              <a:t>TPE</a:t>
            </a:r>
            <a:r>
              <a:rPr sz="1400" spc="-45" dirty="0">
                <a:solidFill>
                  <a:srgbClr val="FFFFFF"/>
                </a:solidFill>
                <a:cs typeface="Trebuchet MS"/>
              </a:rPr>
              <a:t> </a:t>
            </a:r>
            <a:r>
              <a:rPr lang="fr-FR" sz="1400" dirty="0">
                <a:solidFill>
                  <a:srgbClr val="FFFFFF"/>
                </a:solidFill>
                <a:cs typeface="Trebuchet MS"/>
              </a:rPr>
              <a:t>Premium</a:t>
            </a:r>
            <a:r>
              <a:rPr sz="1400" spc="-75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spc="-25" dirty="0">
                <a:solidFill>
                  <a:srgbClr val="FFFFFF"/>
                </a:solidFill>
                <a:cs typeface="Trebuchet MS"/>
              </a:rPr>
              <a:t>génèrent</a:t>
            </a:r>
            <a:r>
              <a:rPr sz="1400" spc="-60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cs typeface="Trebuchet MS"/>
              </a:rPr>
              <a:t>une</a:t>
            </a:r>
            <a:r>
              <a:rPr sz="1400" spc="-65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cs typeface="Trebuchet MS"/>
              </a:rPr>
              <a:t>plus</a:t>
            </a:r>
            <a:r>
              <a:rPr sz="1400" spc="-40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spc="-10" dirty="0">
                <a:solidFill>
                  <a:srgbClr val="FFFFFF"/>
                </a:solidFill>
                <a:cs typeface="Trebuchet MS"/>
              </a:rPr>
              <a:t>forte </a:t>
            </a:r>
            <a:r>
              <a:rPr sz="1400" dirty="0">
                <a:solidFill>
                  <a:srgbClr val="FFFFFF"/>
                </a:solidFill>
                <a:cs typeface="Trebuchet MS"/>
              </a:rPr>
              <a:t>satisfaction</a:t>
            </a:r>
            <a:r>
              <a:rPr sz="1400" spc="30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cs typeface="Trebuchet MS"/>
              </a:rPr>
              <a:t>des</a:t>
            </a:r>
            <a:r>
              <a:rPr sz="1400" spc="-10" dirty="0">
                <a:solidFill>
                  <a:srgbClr val="FFFFFF"/>
                </a:solidFill>
                <a:cs typeface="Trebuchet MS"/>
              </a:rPr>
              <a:t> clients</a:t>
            </a:r>
            <a:endParaRPr sz="1400" dirty="0">
              <a:cs typeface="Trebuchet MS"/>
            </a:endParaRPr>
          </a:p>
        </p:txBody>
      </p:sp>
      <p:grpSp>
        <p:nvGrpSpPr>
          <p:cNvPr id="41" name="object 22">
            <a:extLst>
              <a:ext uri="{FF2B5EF4-FFF2-40B4-BE49-F238E27FC236}">
                <a16:creationId xmlns:a16="http://schemas.microsoft.com/office/drawing/2014/main" id="{5DF21431-093C-4B52-92EC-9329F0B3718B}"/>
              </a:ext>
            </a:extLst>
          </p:cNvPr>
          <p:cNvGrpSpPr/>
          <p:nvPr/>
        </p:nvGrpSpPr>
        <p:grpSpPr>
          <a:xfrm>
            <a:off x="8621268" y="1974879"/>
            <a:ext cx="2819400" cy="1088390"/>
            <a:chOff x="8621268" y="2183892"/>
            <a:chExt cx="2819400" cy="1088390"/>
          </a:xfrm>
        </p:grpSpPr>
        <p:pic>
          <p:nvPicPr>
            <p:cNvPr id="42" name="object 23">
              <a:extLst>
                <a:ext uri="{FF2B5EF4-FFF2-40B4-BE49-F238E27FC236}">
                  <a16:creationId xmlns:a16="http://schemas.microsoft.com/office/drawing/2014/main" id="{B9C2ADAE-0A33-48D7-A9DD-AD9EFD578F2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21268" y="2183892"/>
              <a:ext cx="2295144" cy="1088136"/>
            </a:xfrm>
            <a:prstGeom prst="rect">
              <a:avLst/>
            </a:prstGeom>
          </p:spPr>
        </p:pic>
        <p:pic>
          <p:nvPicPr>
            <p:cNvPr id="43" name="object 24">
              <a:extLst>
                <a:ext uri="{FF2B5EF4-FFF2-40B4-BE49-F238E27FC236}">
                  <a16:creationId xmlns:a16="http://schemas.microsoft.com/office/drawing/2014/main" id="{8F839AAF-358E-4569-B1EC-4139B539E680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34472" y="2577084"/>
              <a:ext cx="806196" cy="466344"/>
            </a:xfrm>
            <a:prstGeom prst="rect">
              <a:avLst/>
            </a:prstGeom>
          </p:spPr>
        </p:pic>
      </p:grpSp>
      <p:sp>
        <p:nvSpPr>
          <p:cNvPr id="44" name="object 25">
            <a:extLst>
              <a:ext uri="{FF2B5EF4-FFF2-40B4-BE49-F238E27FC236}">
                <a16:creationId xmlns:a16="http://schemas.microsoft.com/office/drawing/2014/main" id="{8216FA07-406E-4D56-8D05-8F65EC3A85E0}"/>
              </a:ext>
            </a:extLst>
          </p:cNvPr>
          <p:cNvSpPr txBox="1"/>
          <p:nvPr/>
        </p:nvSpPr>
        <p:spPr>
          <a:xfrm>
            <a:off x="8322818" y="2851560"/>
            <a:ext cx="4883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0000"/>
                </a:solidFill>
                <a:latin typeface="Arial"/>
                <a:cs typeface="Arial"/>
              </a:rPr>
              <a:t>NPS</a:t>
            </a:r>
            <a:r>
              <a:rPr sz="10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0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5" name="object 26">
            <a:extLst>
              <a:ext uri="{FF2B5EF4-FFF2-40B4-BE49-F238E27FC236}">
                <a16:creationId xmlns:a16="http://schemas.microsoft.com/office/drawing/2014/main" id="{1384B90A-5C3D-4129-98BF-31DAC23BFD54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89035" y="2224814"/>
            <a:ext cx="614172" cy="614172"/>
          </a:xfrm>
          <a:prstGeom prst="rect">
            <a:avLst/>
          </a:prstGeom>
        </p:spPr>
      </p:pic>
      <p:sp>
        <p:nvSpPr>
          <p:cNvPr id="46" name="object 27">
            <a:extLst>
              <a:ext uri="{FF2B5EF4-FFF2-40B4-BE49-F238E27FC236}">
                <a16:creationId xmlns:a16="http://schemas.microsoft.com/office/drawing/2014/main" id="{F5686975-7EB4-4F94-A2FC-BA95FEECB946}"/>
              </a:ext>
            </a:extLst>
          </p:cNvPr>
          <p:cNvSpPr txBox="1"/>
          <p:nvPr/>
        </p:nvSpPr>
        <p:spPr>
          <a:xfrm>
            <a:off x="10746613" y="2855878"/>
            <a:ext cx="5588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00AF50"/>
                </a:solidFill>
                <a:latin typeface="Arial"/>
                <a:cs typeface="Arial"/>
              </a:rPr>
              <a:t>NPS</a:t>
            </a:r>
            <a:r>
              <a:rPr sz="10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00AF50"/>
                </a:solidFill>
                <a:latin typeface="Arial"/>
                <a:cs typeface="Arial"/>
              </a:rPr>
              <a:t>=</a:t>
            </a:r>
            <a:r>
              <a:rPr sz="10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00AF50"/>
                </a:solidFill>
                <a:latin typeface="Arial"/>
                <a:cs typeface="Arial"/>
              </a:rPr>
              <a:t>42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D708190E-D6BB-4F56-AEBC-CA729B75853D}"/>
              </a:ext>
            </a:extLst>
          </p:cNvPr>
          <p:cNvSpPr txBox="1"/>
          <p:nvPr/>
        </p:nvSpPr>
        <p:spPr>
          <a:xfrm>
            <a:off x="8161019" y="2038124"/>
            <a:ext cx="32639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2462530" algn="l"/>
              </a:tabLst>
            </a:pPr>
            <a:r>
              <a:rPr sz="1500" baseline="2777" dirty="0">
                <a:latin typeface="Arial"/>
                <a:cs typeface="Arial"/>
              </a:rPr>
              <a:t>TPE</a:t>
            </a:r>
            <a:r>
              <a:rPr sz="1500" spc="-52" baseline="2777" dirty="0">
                <a:latin typeface="Arial"/>
                <a:cs typeface="Arial"/>
              </a:rPr>
              <a:t> </a:t>
            </a:r>
            <a:r>
              <a:rPr sz="1500" spc="-15" baseline="2777" dirty="0">
                <a:latin typeface="Arial"/>
                <a:cs typeface="Arial"/>
              </a:rPr>
              <a:t>classiques</a:t>
            </a:r>
            <a:r>
              <a:rPr sz="1500" baseline="2777" dirty="0">
                <a:latin typeface="Arial"/>
                <a:cs typeface="Arial"/>
              </a:rPr>
              <a:t>	</a:t>
            </a:r>
            <a:r>
              <a:rPr sz="1000" dirty="0">
                <a:latin typeface="Arial"/>
                <a:cs typeface="Arial"/>
              </a:rPr>
              <a:t>TPE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Premium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8" name="object 19">
            <a:extLst>
              <a:ext uri="{FF2B5EF4-FFF2-40B4-BE49-F238E27FC236}">
                <a16:creationId xmlns:a16="http://schemas.microsoft.com/office/drawing/2014/main" id="{33A36B28-0267-45E7-87C6-A3096BF2FFD9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31492" y="4305947"/>
            <a:ext cx="3426586" cy="2552051"/>
          </a:xfrm>
          <a:prstGeom prst="rect">
            <a:avLst/>
          </a:prstGeom>
        </p:spPr>
      </p:pic>
      <p:pic>
        <p:nvPicPr>
          <p:cNvPr id="54" name="object 18">
            <a:extLst>
              <a:ext uri="{FF2B5EF4-FFF2-40B4-BE49-F238E27FC236}">
                <a16:creationId xmlns:a16="http://schemas.microsoft.com/office/drawing/2014/main" id="{3DB7C22E-6FC3-475B-A080-3FCF652A451B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87259" y="4348607"/>
            <a:ext cx="3217037" cy="2493209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4C4A418-579B-431B-A14A-9CF907ABFEE0}"/>
              </a:ext>
            </a:extLst>
          </p:cNvPr>
          <p:cNvSpPr txBox="1"/>
          <p:nvPr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S4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7459745-9284-4710-B0E1-2CA0C5E888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C93E3B92-2796-4A37-9467-78A0C0F4F5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0690" y="171397"/>
            <a:ext cx="10980738" cy="720000"/>
          </a:xfrm>
        </p:spPr>
        <p:txBody>
          <a:bodyPr/>
          <a:lstStyle/>
          <a:p>
            <a:r>
              <a:rPr lang="fr-FR"/>
              <a:t>Simplification de l’offre : une offre GPRS full Android</a:t>
            </a:r>
            <a:endParaRPr lang="fr-FR" dirty="0"/>
          </a:p>
        </p:txBody>
      </p:sp>
      <p:sp>
        <p:nvSpPr>
          <p:cNvPr id="49" name="Espace réservé du texte 3">
            <a:extLst>
              <a:ext uri="{FF2B5EF4-FFF2-40B4-BE49-F238E27FC236}">
                <a16:creationId xmlns:a16="http://schemas.microsoft.com/office/drawing/2014/main" id="{F8A810F5-66F9-4F7F-9DEF-637036B62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3349" y="137054"/>
            <a:ext cx="7300006" cy="231246"/>
          </a:xfrm>
        </p:spPr>
        <p:txBody>
          <a:bodyPr/>
          <a:lstStyle/>
          <a:p>
            <a:r>
              <a:rPr lang="fr-FR" sz="1400"/>
              <a:t>Le catalogue Monétique 2023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016627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object 12">
            <a:extLst>
              <a:ext uri="{FF2B5EF4-FFF2-40B4-BE49-F238E27FC236}">
                <a16:creationId xmlns:a16="http://schemas.microsoft.com/office/drawing/2014/main" id="{88BE57BF-1ABB-4C76-9A6D-6B74745C446E}"/>
              </a:ext>
            </a:extLst>
          </p:cNvPr>
          <p:cNvGrpSpPr/>
          <p:nvPr/>
        </p:nvGrpSpPr>
        <p:grpSpPr>
          <a:xfrm>
            <a:off x="4245608" y="3104124"/>
            <a:ext cx="5906135" cy="1201420"/>
            <a:chOff x="4245609" y="3116326"/>
            <a:chExt cx="5906135" cy="1201420"/>
          </a:xfrm>
        </p:grpSpPr>
        <p:sp>
          <p:nvSpPr>
            <p:cNvPr id="55" name="object 13">
              <a:extLst>
                <a:ext uri="{FF2B5EF4-FFF2-40B4-BE49-F238E27FC236}">
                  <a16:creationId xmlns:a16="http://schemas.microsoft.com/office/drawing/2014/main" id="{9D407CDC-FC63-4CF7-8909-BD2922E5CC3A}"/>
                </a:ext>
              </a:extLst>
            </p:cNvPr>
            <p:cNvSpPr/>
            <p:nvPr/>
          </p:nvSpPr>
          <p:spPr>
            <a:xfrm>
              <a:off x="4251959" y="3122676"/>
              <a:ext cx="5893435" cy="1188720"/>
            </a:xfrm>
            <a:custGeom>
              <a:avLst/>
              <a:gdLst/>
              <a:ahLst/>
              <a:cxnLst/>
              <a:rect l="l" t="t" r="r" b="b"/>
              <a:pathLst>
                <a:path w="5893434" h="1188720">
                  <a:moveTo>
                    <a:pt x="0" y="1188720"/>
                  </a:moveTo>
                  <a:lnTo>
                    <a:pt x="5893308" y="1188720"/>
                  </a:lnTo>
                  <a:lnTo>
                    <a:pt x="5893308" y="0"/>
                  </a:lnTo>
                  <a:lnTo>
                    <a:pt x="0" y="0"/>
                  </a:lnTo>
                  <a:lnTo>
                    <a:pt x="0" y="1188720"/>
                  </a:lnTo>
                  <a:close/>
                </a:path>
              </a:pathLst>
            </a:custGeom>
            <a:ln w="12700">
              <a:solidFill>
                <a:srgbClr val="B3498B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14">
              <a:extLst>
                <a:ext uri="{FF2B5EF4-FFF2-40B4-BE49-F238E27FC236}">
                  <a16:creationId xmlns:a16="http://schemas.microsoft.com/office/drawing/2014/main" id="{55494723-9813-4A83-8E0C-DD37FD08D7F4}"/>
                </a:ext>
              </a:extLst>
            </p:cNvPr>
            <p:cNvSpPr/>
            <p:nvPr/>
          </p:nvSpPr>
          <p:spPr>
            <a:xfrm>
              <a:off x="4576571" y="3308604"/>
              <a:ext cx="990600" cy="916305"/>
            </a:xfrm>
            <a:custGeom>
              <a:avLst/>
              <a:gdLst/>
              <a:ahLst/>
              <a:cxnLst/>
              <a:rect l="l" t="t" r="r" b="b"/>
              <a:pathLst>
                <a:path w="990600" h="916304">
                  <a:moveTo>
                    <a:pt x="495300" y="0"/>
                  </a:moveTo>
                  <a:lnTo>
                    <a:pt x="444656" y="2363"/>
                  </a:lnTo>
                  <a:lnTo>
                    <a:pt x="395476" y="9301"/>
                  </a:lnTo>
                  <a:lnTo>
                    <a:pt x="348008" y="20584"/>
                  </a:lnTo>
                  <a:lnTo>
                    <a:pt x="302502" y="35980"/>
                  </a:lnTo>
                  <a:lnTo>
                    <a:pt x="259205" y="55261"/>
                  </a:lnTo>
                  <a:lnTo>
                    <a:pt x="218368" y="78197"/>
                  </a:lnTo>
                  <a:lnTo>
                    <a:pt x="180238" y="104557"/>
                  </a:lnTo>
                  <a:lnTo>
                    <a:pt x="145065" y="134112"/>
                  </a:lnTo>
                  <a:lnTo>
                    <a:pt x="113098" y="166631"/>
                  </a:lnTo>
                  <a:lnTo>
                    <a:pt x="84586" y="201885"/>
                  </a:lnTo>
                  <a:lnTo>
                    <a:pt x="59777" y="239644"/>
                  </a:lnTo>
                  <a:lnTo>
                    <a:pt x="38921" y="279677"/>
                  </a:lnTo>
                  <a:lnTo>
                    <a:pt x="22266" y="321756"/>
                  </a:lnTo>
                  <a:lnTo>
                    <a:pt x="10062" y="365649"/>
                  </a:lnTo>
                  <a:lnTo>
                    <a:pt x="2557" y="411128"/>
                  </a:lnTo>
                  <a:lnTo>
                    <a:pt x="0" y="457962"/>
                  </a:lnTo>
                  <a:lnTo>
                    <a:pt x="2557" y="504795"/>
                  </a:lnTo>
                  <a:lnTo>
                    <a:pt x="10062" y="550274"/>
                  </a:lnTo>
                  <a:lnTo>
                    <a:pt x="22266" y="594167"/>
                  </a:lnTo>
                  <a:lnTo>
                    <a:pt x="38921" y="636246"/>
                  </a:lnTo>
                  <a:lnTo>
                    <a:pt x="59777" y="676279"/>
                  </a:lnTo>
                  <a:lnTo>
                    <a:pt x="84586" y="714038"/>
                  </a:lnTo>
                  <a:lnTo>
                    <a:pt x="113098" y="749292"/>
                  </a:lnTo>
                  <a:lnTo>
                    <a:pt x="145065" y="781812"/>
                  </a:lnTo>
                  <a:lnTo>
                    <a:pt x="180238" y="811366"/>
                  </a:lnTo>
                  <a:lnTo>
                    <a:pt x="218368" y="837726"/>
                  </a:lnTo>
                  <a:lnTo>
                    <a:pt x="259205" y="860662"/>
                  </a:lnTo>
                  <a:lnTo>
                    <a:pt x="302502" y="879943"/>
                  </a:lnTo>
                  <a:lnTo>
                    <a:pt x="348008" y="895339"/>
                  </a:lnTo>
                  <a:lnTo>
                    <a:pt x="395476" y="906622"/>
                  </a:lnTo>
                  <a:lnTo>
                    <a:pt x="444656" y="913560"/>
                  </a:lnTo>
                  <a:lnTo>
                    <a:pt x="495300" y="915924"/>
                  </a:lnTo>
                  <a:lnTo>
                    <a:pt x="545943" y="913560"/>
                  </a:lnTo>
                  <a:lnTo>
                    <a:pt x="595123" y="906622"/>
                  </a:lnTo>
                  <a:lnTo>
                    <a:pt x="642591" y="895339"/>
                  </a:lnTo>
                  <a:lnTo>
                    <a:pt x="688097" y="879943"/>
                  </a:lnTo>
                  <a:lnTo>
                    <a:pt x="731394" y="860662"/>
                  </a:lnTo>
                  <a:lnTo>
                    <a:pt x="772231" y="837726"/>
                  </a:lnTo>
                  <a:lnTo>
                    <a:pt x="810361" y="811366"/>
                  </a:lnTo>
                  <a:lnTo>
                    <a:pt x="845534" y="781812"/>
                  </a:lnTo>
                  <a:lnTo>
                    <a:pt x="877501" y="749292"/>
                  </a:lnTo>
                  <a:lnTo>
                    <a:pt x="906013" y="714038"/>
                  </a:lnTo>
                  <a:lnTo>
                    <a:pt x="930822" y="676279"/>
                  </a:lnTo>
                  <a:lnTo>
                    <a:pt x="951678" y="636246"/>
                  </a:lnTo>
                  <a:lnTo>
                    <a:pt x="968333" y="594167"/>
                  </a:lnTo>
                  <a:lnTo>
                    <a:pt x="980537" y="550274"/>
                  </a:lnTo>
                  <a:lnTo>
                    <a:pt x="988042" y="504795"/>
                  </a:lnTo>
                  <a:lnTo>
                    <a:pt x="990600" y="457962"/>
                  </a:lnTo>
                  <a:lnTo>
                    <a:pt x="988042" y="411128"/>
                  </a:lnTo>
                  <a:lnTo>
                    <a:pt x="980537" y="365649"/>
                  </a:lnTo>
                  <a:lnTo>
                    <a:pt x="968333" y="321756"/>
                  </a:lnTo>
                  <a:lnTo>
                    <a:pt x="951678" y="279677"/>
                  </a:lnTo>
                  <a:lnTo>
                    <a:pt x="930822" y="239644"/>
                  </a:lnTo>
                  <a:lnTo>
                    <a:pt x="906013" y="201885"/>
                  </a:lnTo>
                  <a:lnTo>
                    <a:pt x="877501" y="166631"/>
                  </a:lnTo>
                  <a:lnTo>
                    <a:pt x="845534" y="134112"/>
                  </a:lnTo>
                  <a:lnTo>
                    <a:pt x="810361" y="104557"/>
                  </a:lnTo>
                  <a:lnTo>
                    <a:pt x="772231" y="78197"/>
                  </a:lnTo>
                  <a:lnTo>
                    <a:pt x="731394" y="55261"/>
                  </a:lnTo>
                  <a:lnTo>
                    <a:pt x="688097" y="35980"/>
                  </a:lnTo>
                  <a:lnTo>
                    <a:pt x="642591" y="20584"/>
                  </a:lnTo>
                  <a:lnTo>
                    <a:pt x="595123" y="9301"/>
                  </a:lnTo>
                  <a:lnTo>
                    <a:pt x="545943" y="2363"/>
                  </a:lnTo>
                  <a:lnTo>
                    <a:pt x="4953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3">
            <a:extLst>
              <a:ext uri="{FF2B5EF4-FFF2-40B4-BE49-F238E27FC236}">
                <a16:creationId xmlns:a16="http://schemas.microsoft.com/office/drawing/2014/main" id="{3EE27F67-132E-4D11-8901-D9AEBCB14D75}"/>
              </a:ext>
            </a:extLst>
          </p:cNvPr>
          <p:cNvSpPr txBox="1"/>
          <p:nvPr/>
        </p:nvSpPr>
        <p:spPr>
          <a:xfrm>
            <a:off x="470916" y="5327903"/>
            <a:ext cx="11389360" cy="248145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9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600" b="1" dirty="0">
                <a:solidFill>
                  <a:schemeClr val="bg1"/>
                </a:solidFill>
                <a:cs typeface="Trebuchet MS"/>
              </a:rPr>
              <a:t>Nous</a:t>
            </a:r>
            <a:r>
              <a:rPr sz="1600" b="1" spc="-40" dirty="0">
                <a:solidFill>
                  <a:schemeClr val="bg1"/>
                </a:solidFill>
                <a:cs typeface="Trebuchet MS"/>
              </a:rPr>
              <a:t> </a:t>
            </a:r>
            <a:r>
              <a:rPr sz="1600" b="1" dirty="0">
                <a:solidFill>
                  <a:schemeClr val="bg1"/>
                </a:solidFill>
                <a:cs typeface="Trebuchet MS"/>
              </a:rPr>
              <a:t>vous</a:t>
            </a:r>
            <a:r>
              <a:rPr sz="1600" b="1" spc="-20" dirty="0">
                <a:solidFill>
                  <a:schemeClr val="bg1"/>
                </a:solidFill>
                <a:cs typeface="Trebuchet MS"/>
              </a:rPr>
              <a:t> recommandons</a:t>
            </a:r>
            <a:r>
              <a:rPr sz="1600" b="1" dirty="0">
                <a:solidFill>
                  <a:schemeClr val="bg1"/>
                </a:solidFill>
                <a:cs typeface="Trebuchet MS"/>
              </a:rPr>
              <a:t> </a:t>
            </a:r>
            <a:r>
              <a:rPr sz="1600" b="1" spc="-90" dirty="0">
                <a:solidFill>
                  <a:schemeClr val="bg1"/>
                </a:solidFill>
                <a:cs typeface="Trebuchet MS"/>
              </a:rPr>
              <a:t>d’orienter</a:t>
            </a:r>
            <a:r>
              <a:rPr sz="1600" b="1" spc="-40" dirty="0">
                <a:solidFill>
                  <a:schemeClr val="bg1"/>
                </a:solidFill>
                <a:cs typeface="Trebuchet MS"/>
              </a:rPr>
              <a:t> </a:t>
            </a:r>
            <a:r>
              <a:rPr sz="1600" b="1" dirty="0">
                <a:solidFill>
                  <a:schemeClr val="bg1"/>
                </a:solidFill>
                <a:cs typeface="Trebuchet MS"/>
              </a:rPr>
              <a:t>vos</a:t>
            </a:r>
            <a:r>
              <a:rPr sz="1600" b="1" spc="-40" dirty="0">
                <a:solidFill>
                  <a:schemeClr val="bg1"/>
                </a:solidFill>
                <a:cs typeface="Trebuchet MS"/>
              </a:rPr>
              <a:t> </a:t>
            </a:r>
            <a:r>
              <a:rPr sz="1600" b="1" spc="-20" dirty="0">
                <a:solidFill>
                  <a:schemeClr val="bg1"/>
                </a:solidFill>
                <a:cs typeface="Trebuchet MS"/>
              </a:rPr>
              <a:t>commerçants</a:t>
            </a:r>
            <a:r>
              <a:rPr sz="1600" b="1" dirty="0">
                <a:solidFill>
                  <a:schemeClr val="bg1"/>
                </a:solidFill>
                <a:cs typeface="Trebuchet MS"/>
              </a:rPr>
              <a:t> </a:t>
            </a:r>
            <a:r>
              <a:rPr sz="1600" b="1" spc="-20" dirty="0">
                <a:solidFill>
                  <a:schemeClr val="bg1"/>
                </a:solidFill>
                <a:cs typeface="Trebuchet MS"/>
              </a:rPr>
              <a:t>vers</a:t>
            </a:r>
            <a:r>
              <a:rPr sz="1600" b="1" spc="-35" dirty="0">
                <a:solidFill>
                  <a:schemeClr val="bg1"/>
                </a:solidFill>
                <a:cs typeface="Trebuchet MS"/>
              </a:rPr>
              <a:t> </a:t>
            </a:r>
            <a:r>
              <a:rPr sz="1600" b="1" spc="-70" dirty="0">
                <a:solidFill>
                  <a:schemeClr val="bg1"/>
                </a:solidFill>
                <a:cs typeface="Trebuchet MS"/>
              </a:rPr>
              <a:t>une</a:t>
            </a:r>
            <a:r>
              <a:rPr sz="1600" b="1" spc="-30" dirty="0">
                <a:solidFill>
                  <a:schemeClr val="bg1"/>
                </a:solidFill>
                <a:cs typeface="Trebuchet MS"/>
              </a:rPr>
              <a:t> </a:t>
            </a:r>
            <a:r>
              <a:rPr sz="1600" b="1" spc="-55" dirty="0">
                <a:solidFill>
                  <a:schemeClr val="bg1"/>
                </a:solidFill>
                <a:cs typeface="Trebuchet MS"/>
              </a:rPr>
              <a:t>offre</a:t>
            </a:r>
            <a:r>
              <a:rPr sz="1600" b="1" spc="-50" dirty="0">
                <a:solidFill>
                  <a:schemeClr val="bg1"/>
                </a:solidFill>
                <a:cs typeface="Trebuchet MS"/>
              </a:rPr>
              <a:t> </a:t>
            </a:r>
            <a:r>
              <a:rPr sz="1600" b="1" spc="-55" dirty="0">
                <a:solidFill>
                  <a:schemeClr val="bg1"/>
                </a:solidFill>
                <a:cs typeface="Trebuchet MS"/>
              </a:rPr>
              <a:t>de </a:t>
            </a:r>
            <a:r>
              <a:rPr sz="1600" b="1" dirty="0">
                <a:solidFill>
                  <a:schemeClr val="bg1"/>
                </a:solidFill>
                <a:cs typeface="Trebuchet MS"/>
              </a:rPr>
              <a:t>TPE</a:t>
            </a:r>
            <a:r>
              <a:rPr sz="1600" b="1" spc="-40" dirty="0">
                <a:solidFill>
                  <a:schemeClr val="bg1"/>
                </a:solidFill>
                <a:cs typeface="Trebuchet MS"/>
              </a:rPr>
              <a:t> </a:t>
            </a:r>
            <a:r>
              <a:rPr sz="1600" b="1" dirty="0">
                <a:solidFill>
                  <a:schemeClr val="bg1"/>
                </a:solidFill>
                <a:cs typeface="Trebuchet MS"/>
              </a:rPr>
              <a:t>IP</a:t>
            </a:r>
            <a:r>
              <a:rPr sz="1600" b="1" spc="-40" dirty="0">
                <a:solidFill>
                  <a:schemeClr val="bg1"/>
                </a:solidFill>
                <a:cs typeface="Trebuchet MS"/>
              </a:rPr>
              <a:t> </a:t>
            </a:r>
            <a:r>
              <a:rPr sz="1600" b="1" spc="-30" dirty="0">
                <a:solidFill>
                  <a:schemeClr val="bg1"/>
                </a:solidFill>
                <a:cs typeface="Trebuchet MS"/>
              </a:rPr>
              <a:t>ou</a:t>
            </a:r>
            <a:r>
              <a:rPr sz="1600" b="1" spc="-55" dirty="0">
                <a:solidFill>
                  <a:schemeClr val="bg1"/>
                </a:solidFill>
                <a:cs typeface="Trebuchet MS"/>
              </a:rPr>
              <a:t> </a:t>
            </a:r>
            <a:r>
              <a:rPr sz="1600" b="1" spc="-10" dirty="0">
                <a:solidFill>
                  <a:schemeClr val="bg1"/>
                </a:solidFill>
                <a:cs typeface="Trebuchet MS"/>
              </a:rPr>
              <a:t>GPRS.</a:t>
            </a:r>
            <a:endParaRPr sz="1600" dirty="0">
              <a:solidFill>
                <a:schemeClr val="bg1"/>
              </a:solidFill>
              <a:cs typeface="Trebuchet MS"/>
            </a:endParaRPr>
          </a:p>
        </p:txBody>
      </p:sp>
      <p:sp>
        <p:nvSpPr>
          <p:cNvPr id="26" name="object 4">
            <a:extLst>
              <a:ext uri="{FF2B5EF4-FFF2-40B4-BE49-F238E27FC236}">
                <a16:creationId xmlns:a16="http://schemas.microsoft.com/office/drawing/2014/main" id="{9BEE6AC4-D633-4B01-A124-14FFA62F2136}"/>
              </a:ext>
            </a:extLst>
          </p:cNvPr>
          <p:cNvSpPr txBox="1"/>
          <p:nvPr/>
        </p:nvSpPr>
        <p:spPr>
          <a:xfrm>
            <a:off x="4251959" y="2078735"/>
            <a:ext cx="7607934" cy="623889"/>
          </a:xfrm>
          <a:prstGeom prst="rect">
            <a:avLst/>
          </a:prstGeom>
          <a:noFill/>
          <a:ln>
            <a:solidFill>
              <a:srgbClr val="C00000"/>
            </a:solidFill>
          </a:ln>
          <a:effectLst/>
        </p:spPr>
        <p:txBody>
          <a:bodyPr vert="horz" wrap="square" lIns="0" tIns="38735" rIns="0" bIns="0" rtlCol="0">
            <a:spAutoFit/>
          </a:bodyPr>
          <a:lstStyle/>
          <a:p>
            <a:pPr marL="91440" marR="118110">
              <a:lnSpc>
                <a:spcPct val="100000"/>
              </a:lnSpc>
              <a:spcBef>
                <a:spcPts val="305"/>
              </a:spcBef>
            </a:pPr>
            <a:r>
              <a:rPr sz="1200" dirty="0">
                <a:cs typeface="Trebuchet MS"/>
              </a:rPr>
              <a:t>Pour</a:t>
            </a:r>
            <a:r>
              <a:rPr sz="1200" spc="-2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accompagner</a:t>
            </a:r>
            <a:r>
              <a:rPr sz="1200" spc="-5" dirty="0">
                <a:cs typeface="Trebuchet MS"/>
              </a:rPr>
              <a:t> </a:t>
            </a:r>
            <a:r>
              <a:rPr sz="1200" spc="-50" dirty="0">
                <a:cs typeface="Trebuchet MS"/>
              </a:rPr>
              <a:t>le</a:t>
            </a:r>
            <a:r>
              <a:rPr sz="1200" spc="-20" dirty="0">
                <a:cs typeface="Trebuchet MS"/>
              </a:rPr>
              <a:t> démantèlement</a:t>
            </a:r>
            <a:r>
              <a:rPr sz="1200" spc="-2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de</a:t>
            </a:r>
            <a:r>
              <a:rPr sz="1200" spc="-20" dirty="0">
                <a:cs typeface="Trebuchet MS"/>
              </a:rPr>
              <a:t> </a:t>
            </a:r>
            <a:r>
              <a:rPr sz="1200" spc="-30" dirty="0">
                <a:cs typeface="Trebuchet MS"/>
              </a:rPr>
              <a:t>la</a:t>
            </a:r>
            <a:r>
              <a:rPr sz="1200" spc="-25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technologie</a:t>
            </a:r>
            <a:r>
              <a:rPr sz="1200" spc="-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RTC</a:t>
            </a:r>
            <a:r>
              <a:rPr sz="1200" spc="-30" dirty="0">
                <a:cs typeface="Trebuchet MS"/>
              </a:rPr>
              <a:t> </a:t>
            </a:r>
            <a:r>
              <a:rPr sz="1200" spc="-20" dirty="0">
                <a:cs typeface="Trebuchet MS"/>
              </a:rPr>
              <a:t>par</a:t>
            </a:r>
            <a:r>
              <a:rPr sz="1200" spc="-2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Orange</a:t>
            </a:r>
            <a:r>
              <a:rPr sz="1200" spc="-20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qui </a:t>
            </a:r>
            <a:r>
              <a:rPr sz="1200" dirty="0">
                <a:cs typeface="Trebuchet MS"/>
              </a:rPr>
              <a:t>commencera</a:t>
            </a:r>
            <a:r>
              <a:rPr sz="1200" spc="-35" dirty="0">
                <a:cs typeface="Trebuchet MS"/>
              </a:rPr>
              <a:t> fin</a:t>
            </a:r>
            <a:r>
              <a:rPr sz="1200" spc="-2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2023</a:t>
            </a:r>
            <a:r>
              <a:rPr sz="1200" spc="-5" dirty="0">
                <a:cs typeface="Trebuchet MS"/>
              </a:rPr>
              <a:t> </a:t>
            </a:r>
            <a:r>
              <a:rPr sz="1200" spc="-65" dirty="0">
                <a:cs typeface="Trebuchet MS"/>
              </a:rPr>
              <a:t>et</a:t>
            </a:r>
            <a:r>
              <a:rPr sz="1200" spc="-30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s’étalera </a:t>
            </a:r>
            <a:r>
              <a:rPr sz="1400" spc="-35" dirty="0">
                <a:cs typeface="Trebuchet MS"/>
              </a:rPr>
              <a:t>jusqu’en</a:t>
            </a:r>
            <a:r>
              <a:rPr sz="1200" spc="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2028</a:t>
            </a:r>
            <a:r>
              <a:rPr sz="1200" spc="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selon</a:t>
            </a:r>
            <a:r>
              <a:rPr sz="1200" spc="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les</a:t>
            </a:r>
            <a:r>
              <a:rPr sz="1200" spc="-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zones</a:t>
            </a:r>
            <a:r>
              <a:rPr sz="1200" spc="-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géographiques</a:t>
            </a:r>
            <a:r>
              <a:rPr sz="1200" spc="30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définies</a:t>
            </a:r>
            <a:r>
              <a:rPr sz="1200" spc="-5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par</a:t>
            </a:r>
            <a:r>
              <a:rPr sz="1200" spc="-5" dirty="0">
                <a:cs typeface="Trebuchet MS"/>
              </a:rPr>
              <a:t> </a:t>
            </a:r>
            <a:r>
              <a:rPr sz="1200" spc="-50" dirty="0">
                <a:cs typeface="Trebuchet MS"/>
              </a:rPr>
              <a:t>le</a:t>
            </a:r>
            <a:r>
              <a:rPr sz="1200" spc="-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réseau</a:t>
            </a:r>
            <a:r>
              <a:rPr sz="1200" spc="-1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de</a:t>
            </a:r>
            <a:r>
              <a:rPr sz="1200" spc="-5" dirty="0">
                <a:cs typeface="Trebuchet MS"/>
              </a:rPr>
              <a:t> </a:t>
            </a:r>
            <a:r>
              <a:rPr sz="1200" spc="-45" dirty="0">
                <a:cs typeface="Trebuchet MS"/>
              </a:rPr>
              <a:t>télécom,</a:t>
            </a:r>
            <a:r>
              <a:rPr sz="1200" spc="-1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nous</a:t>
            </a:r>
            <a:r>
              <a:rPr sz="1200" spc="1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déréférençons</a:t>
            </a:r>
            <a:r>
              <a:rPr sz="1200" spc="-5" dirty="0">
                <a:cs typeface="Trebuchet MS"/>
              </a:rPr>
              <a:t> </a:t>
            </a:r>
            <a:r>
              <a:rPr sz="1200" spc="-50" dirty="0">
                <a:cs typeface="Trebuchet MS"/>
              </a:rPr>
              <a:t>le</a:t>
            </a:r>
            <a:r>
              <a:rPr sz="1200" spc="-5" dirty="0">
                <a:cs typeface="Trebuchet MS"/>
              </a:rPr>
              <a:t> </a:t>
            </a:r>
            <a:r>
              <a:rPr sz="1200" spc="-25" dirty="0">
                <a:cs typeface="Trebuchet MS"/>
              </a:rPr>
              <a:t>TPE </a:t>
            </a:r>
            <a:r>
              <a:rPr sz="1200" dirty="0">
                <a:cs typeface="Trebuchet MS"/>
              </a:rPr>
              <a:t>RTC</a:t>
            </a:r>
            <a:r>
              <a:rPr sz="1200" spc="-4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du </a:t>
            </a:r>
            <a:r>
              <a:rPr sz="1200" spc="-10" dirty="0">
                <a:cs typeface="Trebuchet MS"/>
              </a:rPr>
              <a:t>catalogue </a:t>
            </a:r>
            <a:r>
              <a:rPr sz="1200" spc="-20" dirty="0">
                <a:cs typeface="Trebuchet MS"/>
              </a:rPr>
              <a:t>2023.</a:t>
            </a:r>
            <a:endParaRPr sz="1200" dirty="0">
              <a:cs typeface="Trebuchet MS"/>
            </a:endParaRPr>
          </a:p>
        </p:txBody>
      </p:sp>
      <p:grpSp>
        <p:nvGrpSpPr>
          <p:cNvPr id="27" name="object 5">
            <a:extLst>
              <a:ext uri="{FF2B5EF4-FFF2-40B4-BE49-F238E27FC236}">
                <a16:creationId xmlns:a16="http://schemas.microsoft.com/office/drawing/2014/main" id="{DCAB6056-4316-4729-8907-6C6A947C9B5E}"/>
              </a:ext>
            </a:extLst>
          </p:cNvPr>
          <p:cNvGrpSpPr/>
          <p:nvPr/>
        </p:nvGrpSpPr>
        <p:grpSpPr>
          <a:xfrm>
            <a:off x="501041" y="1848357"/>
            <a:ext cx="3350260" cy="1646555"/>
            <a:chOff x="501041" y="1848357"/>
            <a:chExt cx="3350260" cy="1646555"/>
          </a:xfrm>
        </p:grpSpPr>
        <p:pic>
          <p:nvPicPr>
            <p:cNvPr id="28" name="object 6">
              <a:extLst>
                <a:ext uri="{FF2B5EF4-FFF2-40B4-BE49-F238E27FC236}">
                  <a16:creationId xmlns:a16="http://schemas.microsoft.com/office/drawing/2014/main" id="{089A8FC4-A83D-4233-AB6F-F43C6E1E09A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4040" y="2078735"/>
              <a:ext cx="2007108" cy="1325880"/>
            </a:xfrm>
            <a:prstGeom prst="rect">
              <a:avLst/>
            </a:prstGeom>
          </p:spPr>
        </p:pic>
        <p:sp>
          <p:nvSpPr>
            <p:cNvPr id="29" name="object 7">
              <a:extLst>
                <a:ext uri="{FF2B5EF4-FFF2-40B4-BE49-F238E27FC236}">
                  <a16:creationId xmlns:a16="http://schemas.microsoft.com/office/drawing/2014/main" id="{E4D842CC-234B-40D5-927F-BCBEE3B4CFD9}"/>
                </a:ext>
              </a:extLst>
            </p:cNvPr>
            <p:cNvSpPr/>
            <p:nvPr/>
          </p:nvSpPr>
          <p:spPr>
            <a:xfrm>
              <a:off x="1824227" y="3122675"/>
              <a:ext cx="350520" cy="372110"/>
            </a:xfrm>
            <a:custGeom>
              <a:avLst/>
              <a:gdLst/>
              <a:ahLst/>
              <a:cxnLst/>
              <a:rect l="l" t="t" r="r" b="b"/>
              <a:pathLst>
                <a:path w="350519" h="372110">
                  <a:moveTo>
                    <a:pt x="350519" y="0"/>
                  </a:moveTo>
                  <a:lnTo>
                    <a:pt x="0" y="0"/>
                  </a:lnTo>
                  <a:lnTo>
                    <a:pt x="0" y="371856"/>
                  </a:lnTo>
                  <a:lnTo>
                    <a:pt x="350519" y="371856"/>
                  </a:lnTo>
                  <a:lnTo>
                    <a:pt x="3505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8">
              <a:extLst>
                <a:ext uri="{FF2B5EF4-FFF2-40B4-BE49-F238E27FC236}">
                  <a16:creationId xmlns:a16="http://schemas.microsoft.com/office/drawing/2014/main" id="{2E31BB35-C397-482E-8B71-0A1FD28187C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041" y="2078735"/>
              <a:ext cx="1235148" cy="1307591"/>
            </a:xfrm>
            <a:prstGeom prst="rect">
              <a:avLst/>
            </a:prstGeom>
          </p:spPr>
        </p:pic>
        <p:sp>
          <p:nvSpPr>
            <p:cNvPr id="50" name="object 9">
              <a:extLst>
                <a:ext uri="{FF2B5EF4-FFF2-40B4-BE49-F238E27FC236}">
                  <a16:creationId xmlns:a16="http://schemas.microsoft.com/office/drawing/2014/main" id="{D5621966-1887-43D6-9802-ED956D244981}"/>
                </a:ext>
              </a:extLst>
            </p:cNvPr>
            <p:cNvSpPr/>
            <p:nvPr/>
          </p:nvSpPr>
          <p:spPr>
            <a:xfrm>
              <a:off x="1459991" y="1854707"/>
              <a:ext cx="1534795" cy="1550035"/>
            </a:xfrm>
            <a:custGeom>
              <a:avLst/>
              <a:gdLst/>
              <a:ahLst/>
              <a:cxnLst/>
              <a:rect l="l" t="t" r="r" b="b"/>
              <a:pathLst>
                <a:path w="1534795" h="1550035">
                  <a:moveTo>
                    <a:pt x="767334" y="0"/>
                  </a:moveTo>
                  <a:lnTo>
                    <a:pt x="718805" y="1524"/>
                  </a:lnTo>
                  <a:lnTo>
                    <a:pt x="671078" y="6038"/>
                  </a:lnTo>
                  <a:lnTo>
                    <a:pt x="624244" y="13449"/>
                  </a:lnTo>
                  <a:lnTo>
                    <a:pt x="578392" y="23668"/>
                  </a:lnTo>
                  <a:lnTo>
                    <a:pt x="533611" y="36603"/>
                  </a:lnTo>
                  <a:lnTo>
                    <a:pt x="489993" y="52163"/>
                  </a:lnTo>
                  <a:lnTo>
                    <a:pt x="447626" y="70259"/>
                  </a:lnTo>
                  <a:lnTo>
                    <a:pt x="406601" y="90799"/>
                  </a:lnTo>
                  <a:lnTo>
                    <a:pt x="367007" y="113691"/>
                  </a:lnTo>
                  <a:lnTo>
                    <a:pt x="328934" y="138847"/>
                  </a:lnTo>
                  <a:lnTo>
                    <a:pt x="292472" y="166174"/>
                  </a:lnTo>
                  <a:lnTo>
                    <a:pt x="257712" y="195582"/>
                  </a:lnTo>
                  <a:lnTo>
                    <a:pt x="224742" y="226980"/>
                  </a:lnTo>
                  <a:lnTo>
                    <a:pt x="193653" y="260278"/>
                  </a:lnTo>
                  <a:lnTo>
                    <a:pt x="164535" y="295384"/>
                  </a:lnTo>
                  <a:lnTo>
                    <a:pt x="137477" y="332208"/>
                  </a:lnTo>
                  <a:lnTo>
                    <a:pt x="112569" y="370659"/>
                  </a:lnTo>
                  <a:lnTo>
                    <a:pt x="89902" y="410646"/>
                  </a:lnTo>
                  <a:lnTo>
                    <a:pt x="69565" y="452079"/>
                  </a:lnTo>
                  <a:lnTo>
                    <a:pt x="51648" y="494866"/>
                  </a:lnTo>
                  <a:lnTo>
                    <a:pt x="36241" y="538917"/>
                  </a:lnTo>
                  <a:lnTo>
                    <a:pt x="23434" y="584141"/>
                  </a:lnTo>
                  <a:lnTo>
                    <a:pt x="13316" y="630448"/>
                  </a:lnTo>
                  <a:lnTo>
                    <a:pt x="5978" y="677746"/>
                  </a:lnTo>
                  <a:lnTo>
                    <a:pt x="1509" y="725945"/>
                  </a:lnTo>
                  <a:lnTo>
                    <a:pt x="0" y="774953"/>
                  </a:lnTo>
                  <a:lnTo>
                    <a:pt x="1509" y="823962"/>
                  </a:lnTo>
                  <a:lnTo>
                    <a:pt x="5978" y="872161"/>
                  </a:lnTo>
                  <a:lnTo>
                    <a:pt x="13316" y="919459"/>
                  </a:lnTo>
                  <a:lnTo>
                    <a:pt x="23434" y="965766"/>
                  </a:lnTo>
                  <a:lnTo>
                    <a:pt x="36241" y="1010990"/>
                  </a:lnTo>
                  <a:lnTo>
                    <a:pt x="51648" y="1055041"/>
                  </a:lnTo>
                  <a:lnTo>
                    <a:pt x="69565" y="1097828"/>
                  </a:lnTo>
                  <a:lnTo>
                    <a:pt x="89902" y="1139261"/>
                  </a:lnTo>
                  <a:lnTo>
                    <a:pt x="112569" y="1179248"/>
                  </a:lnTo>
                  <a:lnTo>
                    <a:pt x="137477" y="1217699"/>
                  </a:lnTo>
                  <a:lnTo>
                    <a:pt x="164535" y="1254523"/>
                  </a:lnTo>
                  <a:lnTo>
                    <a:pt x="193653" y="1289629"/>
                  </a:lnTo>
                  <a:lnTo>
                    <a:pt x="224742" y="1322927"/>
                  </a:lnTo>
                  <a:lnTo>
                    <a:pt x="257712" y="1354325"/>
                  </a:lnTo>
                  <a:lnTo>
                    <a:pt x="292472" y="1383733"/>
                  </a:lnTo>
                  <a:lnTo>
                    <a:pt x="328934" y="1411060"/>
                  </a:lnTo>
                  <a:lnTo>
                    <a:pt x="367007" y="1436216"/>
                  </a:lnTo>
                  <a:lnTo>
                    <a:pt x="406601" y="1459108"/>
                  </a:lnTo>
                  <a:lnTo>
                    <a:pt x="447626" y="1479648"/>
                  </a:lnTo>
                  <a:lnTo>
                    <a:pt x="489993" y="1497744"/>
                  </a:lnTo>
                  <a:lnTo>
                    <a:pt x="533611" y="1513304"/>
                  </a:lnTo>
                  <a:lnTo>
                    <a:pt x="578392" y="1526239"/>
                  </a:lnTo>
                  <a:lnTo>
                    <a:pt x="624244" y="1536458"/>
                  </a:lnTo>
                  <a:lnTo>
                    <a:pt x="671078" y="1543869"/>
                  </a:lnTo>
                  <a:lnTo>
                    <a:pt x="718805" y="1548383"/>
                  </a:lnTo>
                  <a:lnTo>
                    <a:pt x="767334" y="1549907"/>
                  </a:lnTo>
                  <a:lnTo>
                    <a:pt x="815862" y="1548383"/>
                  </a:lnTo>
                  <a:lnTo>
                    <a:pt x="863589" y="1543869"/>
                  </a:lnTo>
                  <a:lnTo>
                    <a:pt x="910423" y="1536458"/>
                  </a:lnTo>
                  <a:lnTo>
                    <a:pt x="956275" y="1526239"/>
                  </a:lnTo>
                  <a:lnTo>
                    <a:pt x="1001056" y="1513304"/>
                  </a:lnTo>
                  <a:lnTo>
                    <a:pt x="1044674" y="1497744"/>
                  </a:lnTo>
                  <a:lnTo>
                    <a:pt x="1087041" y="1479648"/>
                  </a:lnTo>
                  <a:lnTo>
                    <a:pt x="1128066" y="1459108"/>
                  </a:lnTo>
                  <a:lnTo>
                    <a:pt x="1167660" y="1436216"/>
                  </a:lnTo>
                  <a:lnTo>
                    <a:pt x="1205733" y="1411060"/>
                  </a:lnTo>
                  <a:lnTo>
                    <a:pt x="1242195" y="1383733"/>
                  </a:lnTo>
                  <a:lnTo>
                    <a:pt x="1276955" y="1354325"/>
                  </a:lnTo>
                  <a:lnTo>
                    <a:pt x="1309925" y="1322927"/>
                  </a:lnTo>
                  <a:lnTo>
                    <a:pt x="1341014" y="1289629"/>
                  </a:lnTo>
                  <a:lnTo>
                    <a:pt x="1363787" y="1262173"/>
                  </a:lnTo>
                  <a:lnTo>
                    <a:pt x="768127" y="1262173"/>
                  </a:lnTo>
                  <a:lnTo>
                    <a:pt x="721053" y="1259910"/>
                  </a:lnTo>
                  <a:lnTo>
                    <a:pt x="674324" y="1252946"/>
                  </a:lnTo>
                  <a:lnTo>
                    <a:pt x="628295" y="1241280"/>
                  </a:lnTo>
                  <a:lnTo>
                    <a:pt x="583319" y="1224910"/>
                  </a:lnTo>
                  <a:lnTo>
                    <a:pt x="539750" y="1203832"/>
                  </a:lnTo>
                  <a:lnTo>
                    <a:pt x="500131" y="1179592"/>
                  </a:lnTo>
                  <a:lnTo>
                    <a:pt x="463627" y="1152148"/>
                  </a:lnTo>
                  <a:lnTo>
                    <a:pt x="430317" y="1121775"/>
                  </a:lnTo>
                  <a:lnTo>
                    <a:pt x="400285" y="1088751"/>
                  </a:lnTo>
                  <a:lnTo>
                    <a:pt x="373611" y="1053351"/>
                  </a:lnTo>
                  <a:lnTo>
                    <a:pt x="350378" y="1015852"/>
                  </a:lnTo>
                  <a:lnTo>
                    <a:pt x="330666" y="976530"/>
                  </a:lnTo>
                  <a:lnTo>
                    <a:pt x="314557" y="935661"/>
                  </a:lnTo>
                  <a:lnTo>
                    <a:pt x="302133" y="893522"/>
                  </a:lnTo>
                  <a:lnTo>
                    <a:pt x="293475" y="850388"/>
                  </a:lnTo>
                  <a:lnTo>
                    <a:pt x="288666" y="806536"/>
                  </a:lnTo>
                  <a:lnTo>
                    <a:pt x="287786" y="762242"/>
                  </a:lnTo>
                  <a:lnTo>
                    <a:pt x="290917" y="717783"/>
                  </a:lnTo>
                  <a:lnTo>
                    <a:pt x="298141" y="673434"/>
                  </a:lnTo>
                  <a:lnTo>
                    <a:pt x="309540" y="629472"/>
                  </a:lnTo>
                  <a:lnTo>
                    <a:pt x="325194" y="586173"/>
                  </a:lnTo>
                  <a:lnTo>
                    <a:pt x="345185" y="543813"/>
                  </a:lnTo>
                  <a:lnTo>
                    <a:pt x="732901" y="543813"/>
                  </a:lnTo>
                  <a:lnTo>
                    <a:pt x="538353" y="346837"/>
                  </a:lnTo>
                  <a:lnTo>
                    <a:pt x="581853" y="325634"/>
                  </a:lnTo>
                  <a:lnTo>
                    <a:pt x="626776" y="309121"/>
                  </a:lnTo>
                  <a:lnTo>
                    <a:pt x="672767" y="297298"/>
                  </a:lnTo>
                  <a:lnTo>
                    <a:pt x="719473" y="290168"/>
                  </a:lnTo>
                  <a:lnTo>
                    <a:pt x="766540" y="287734"/>
                  </a:lnTo>
                  <a:lnTo>
                    <a:pt x="1363787" y="287734"/>
                  </a:lnTo>
                  <a:lnTo>
                    <a:pt x="1341014" y="260278"/>
                  </a:lnTo>
                  <a:lnTo>
                    <a:pt x="1309925" y="226980"/>
                  </a:lnTo>
                  <a:lnTo>
                    <a:pt x="1276955" y="195582"/>
                  </a:lnTo>
                  <a:lnTo>
                    <a:pt x="1242195" y="166174"/>
                  </a:lnTo>
                  <a:lnTo>
                    <a:pt x="1205733" y="138847"/>
                  </a:lnTo>
                  <a:lnTo>
                    <a:pt x="1167660" y="113691"/>
                  </a:lnTo>
                  <a:lnTo>
                    <a:pt x="1128066" y="90799"/>
                  </a:lnTo>
                  <a:lnTo>
                    <a:pt x="1087041" y="70259"/>
                  </a:lnTo>
                  <a:lnTo>
                    <a:pt x="1044674" y="52163"/>
                  </a:lnTo>
                  <a:lnTo>
                    <a:pt x="1001056" y="36603"/>
                  </a:lnTo>
                  <a:lnTo>
                    <a:pt x="956275" y="23668"/>
                  </a:lnTo>
                  <a:lnTo>
                    <a:pt x="910423" y="13449"/>
                  </a:lnTo>
                  <a:lnTo>
                    <a:pt x="863589" y="6038"/>
                  </a:lnTo>
                  <a:lnTo>
                    <a:pt x="815862" y="1524"/>
                  </a:lnTo>
                  <a:lnTo>
                    <a:pt x="767334" y="0"/>
                  </a:lnTo>
                  <a:close/>
                </a:path>
                <a:path w="1534795" h="1550035">
                  <a:moveTo>
                    <a:pt x="732901" y="543813"/>
                  </a:moveTo>
                  <a:lnTo>
                    <a:pt x="345185" y="543813"/>
                  </a:lnTo>
                  <a:lnTo>
                    <a:pt x="996315" y="1203070"/>
                  </a:lnTo>
                  <a:lnTo>
                    <a:pt x="952814" y="1224273"/>
                  </a:lnTo>
                  <a:lnTo>
                    <a:pt x="907891" y="1240786"/>
                  </a:lnTo>
                  <a:lnTo>
                    <a:pt x="861900" y="1252609"/>
                  </a:lnTo>
                  <a:lnTo>
                    <a:pt x="815194" y="1259739"/>
                  </a:lnTo>
                  <a:lnTo>
                    <a:pt x="768127" y="1262173"/>
                  </a:lnTo>
                  <a:lnTo>
                    <a:pt x="1363787" y="1262173"/>
                  </a:lnTo>
                  <a:lnTo>
                    <a:pt x="1397190" y="1217699"/>
                  </a:lnTo>
                  <a:lnTo>
                    <a:pt x="1422098" y="1179248"/>
                  </a:lnTo>
                  <a:lnTo>
                    <a:pt x="1444765" y="1139261"/>
                  </a:lnTo>
                  <a:lnTo>
                    <a:pt x="1465102" y="1097828"/>
                  </a:lnTo>
                  <a:lnTo>
                    <a:pt x="1483019" y="1055041"/>
                  </a:lnTo>
                  <a:lnTo>
                    <a:pt x="1498426" y="1010990"/>
                  </a:lnTo>
                  <a:lnTo>
                    <a:pt x="1499812" y="1006093"/>
                  </a:lnTo>
                  <a:lnTo>
                    <a:pt x="1189482" y="1006093"/>
                  </a:lnTo>
                  <a:lnTo>
                    <a:pt x="732901" y="543813"/>
                  </a:lnTo>
                  <a:close/>
                </a:path>
                <a:path w="1534795" h="1550035">
                  <a:moveTo>
                    <a:pt x="1363787" y="287734"/>
                  </a:moveTo>
                  <a:lnTo>
                    <a:pt x="766540" y="287734"/>
                  </a:lnTo>
                  <a:lnTo>
                    <a:pt x="813614" y="289997"/>
                  </a:lnTo>
                  <a:lnTo>
                    <a:pt x="860343" y="296961"/>
                  </a:lnTo>
                  <a:lnTo>
                    <a:pt x="906372" y="308627"/>
                  </a:lnTo>
                  <a:lnTo>
                    <a:pt x="951348" y="324997"/>
                  </a:lnTo>
                  <a:lnTo>
                    <a:pt x="994918" y="346075"/>
                  </a:lnTo>
                  <a:lnTo>
                    <a:pt x="1034536" y="370315"/>
                  </a:lnTo>
                  <a:lnTo>
                    <a:pt x="1071040" y="397759"/>
                  </a:lnTo>
                  <a:lnTo>
                    <a:pt x="1104350" y="428132"/>
                  </a:lnTo>
                  <a:lnTo>
                    <a:pt x="1134382" y="461156"/>
                  </a:lnTo>
                  <a:lnTo>
                    <a:pt x="1161056" y="496556"/>
                  </a:lnTo>
                  <a:lnTo>
                    <a:pt x="1184289" y="534055"/>
                  </a:lnTo>
                  <a:lnTo>
                    <a:pt x="1204001" y="573377"/>
                  </a:lnTo>
                  <a:lnTo>
                    <a:pt x="1220110" y="614246"/>
                  </a:lnTo>
                  <a:lnTo>
                    <a:pt x="1232534" y="656385"/>
                  </a:lnTo>
                  <a:lnTo>
                    <a:pt x="1241192" y="699519"/>
                  </a:lnTo>
                  <a:lnTo>
                    <a:pt x="1246001" y="743371"/>
                  </a:lnTo>
                  <a:lnTo>
                    <a:pt x="1246881" y="787665"/>
                  </a:lnTo>
                  <a:lnTo>
                    <a:pt x="1243750" y="832124"/>
                  </a:lnTo>
                  <a:lnTo>
                    <a:pt x="1236526" y="876473"/>
                  </a:lnTo>
                  <a:lnTo>
                    <a:pt x="1225127" y="920435"/>
                  </a:lnTo>
                  <a:lnTo>
                    <a:pt x="1209473" y="963734"/>
                  </a:lnTo>
                  <a:lnTo>
                    <a:pt x="1189482" y="1006093"/>
                  </a:lnTo>
                  <a:lnTo>
                    <a:pt x="1499812" y="1006093"/>
                  </a:lnTo>
                  <a:lnTo>
                    <a:pt x="1511233" y="965766"/>
                  </a:lnTo>
                  <a:lnTo>
                    <a:pt x="1521351" y="919459"/>
                  </a:lnTo>
                  <a:lnTo>
                    <a:pt x="1528689" y="872161"/>
                  </a:lnTo>
                  <a:lnTo>
                    <a:pt x="1533158" y="823962"/>
                  </a:lnTo>
                  <a:lnTo>
                    <a:pt x="1534668" y="774953"/>
                  </a:lnTo>
                  <a:lnTo>
                    <a:pt x="1533158" y="725945"/>
                  </a:lnTo>
                  <a:lnTo>
                    <a:pt x="1528689" y="677746"/>
                  </a:lnTo>
                  <a:lnTo>
                    <a:pt x="1521351" y="630448"/>
                  </a:lnTo>
                  <a:lnTo>
                    <a:pt x="1511233" y="584141"/>
                  </a:lnTo>
                  <a:lnTo>
                    <a:pt x="1498426" y="538917"/>
                  </a:lnTo>
                  <a:lnTo>
                    <a:pt x="1483019" y="494866"/>
                  </a:lnTo>
                  <a:lnTo>
                    <a:pt x="1465102" y="452079"/>
                  </a:lnTo>
                  <a:lnTo>
                    <a:pt x="1444765" y="410646"/>
                  </a:lnTo>
                  <a:lnTo>
                    <a:pt x="1422098" y="370659"/>
                  </a:lnTo>
                  <a:lnTo>
                    <a:pt x="1397190" y="332208"/>
                  </a:lnTo>
                  <a:lnTo>
                    <a:pt x="1370132" y="295384"/>
                  </a:lnTo>
                  <a:lnTo>
                    <a:pt x="1363787" y="28773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10">
              <a:extLst>
                <a:ext uri="{FF2B5EF4-FFF2-40B4-BE49-F238E27FC236}">
                  <a16:creationId xmlns:a16="http://schemas.microsoft.com/office/drawing/2014/main" id="{45425F3F-219D-4A17-A148-92DF20D99C6B}"/>
                </a:ext>
              </a:extLst>
            </p:cNvPr>
            <p:cNvSpPr/>
            <p:nvPr/>
          </p:nvSpPr>
          <p:spPr>
            <a:xfrm>
              <a:off x="1459991" y="1854707"/>
              <a:ext cx="1534795" cy="1550035"/>
            </a:xfrm>
            <a:custGeom>
              <a:avLst/>
              <a:gdLst/>
              <a:ahLst/>
              <a:cxnLst/>
              <a:rect l="l" t="t" r="r" b="b"/>
              <a:pathLst>
                <a:path w="1534795" h="1550035">
                  <a:moveTo>
                    <a:pt x="0" y="774953"/>
                  </a:moveTo>
                  <a:lnTo>
                    <a:pt x="1509" y="725945"/>
                  </a:lnTo>
                  <a:lnTo>
                    <a:pt x="5978" y="677746"/>
                  </a:lnTo>
                  <a:lnTo>
                    <a:pt x="13316" y="630448"/>
                  </a:lnTo>
                  <a:lnTo>
                    <a:pt x="23434" y="584141"/>
                  </a:lnTo>
                  <a:lnTo>
                    <a:pt x="36241" y="538917"/>
                  </a:lnTo>
                  <a:lnTo>
                    <a:pt x="51648" y="494866"/>
                  </a:lnTo>
                  <a:lnTo>
                    <a:pt x="69565" y="452079"/>
                  </a:lnTo>
                  <a:lnTo>
                    <a:pt x="89902" y="410646"/>
                  </a:lnTo>
                  <a:lnTo>
                    <a:pt x="112569" y="370659"/>
                  </a:lnTo>
                  <a:lnTo>
                    <a:pt x="137477" y="332208"/>
                  </a:lnTo>
                  <a:lnTo>
                    <a:pt x="164535" y="295384"/>
                  </a:lnTo>
                  <a:lnTo>
                    <a:pt x="193653" y="260278"/>
                  </a:lnTo>
                  <a:lnTo>
                    <a:pt x="224742" y="226980"/>
                  </a:lnTo>
                  <a:lnTo>
                    <a:pt x="257712" y="195582"/>
                  </a:lnTo>
                  <a:lnTo>
                    <a:pt x="292472" y="166174"/>
                  </a:lnTo>
                  <a:lnTo>
                    <a:pt x="328934" y="138847"/>
                  </a:lnTo>
                  <a:lnTo>
                    <a:pt x="367007" y="113691"/>
                  </a:lnTo>
                  <a:lnTo>
                    <a:pt x="406601" y="90799"/>
                  </a:lnTo>
                  <a:lnTo>
                    <a:pt x="447626" y="70259"/>
                  </a:lnTo>
                  <a:lnTo>
                    <a:pt x="489993" y="52163"/>
                  </a:lnTo>
                  <a:lnTo>
                    <a:pt x="533611" y="36603"/>
                  </a:lnTo>
                  <a:lnTo>
                    <a:pt x="578392" y="23668"/>
                  </a:lnTo>
                  <a:lnTo>
                    <a:pt x="624244" y="13449"/>
                  </a:lnTo>
                  <a:lnTo>
                    <a:pt x="671078" y="6038"/>
                  </a:lnTo>
                  <a:lnTo>
                    <a:pt x="718805" y="1524"/>
                  </a:lnTo>
                  <a:lnTo>
                    <a:pt x="767334" y="0"/>
                  </a:lnTo>
                  <a:lnTo>
                    <a:pt x="815862" y="1524"/>
                  </a:lnTo>
                  <a:lnTo>
                    <a:pt x="863589" y="6038"/>
                  </a:lnTo>
                  <a:lnTo>
                    <a:pt x="910423" y="13449"/>
                  </a:lnTo>
                  <a:lnTo>
                    <a:pt x="956275" y="23668"/>
                  </a:lnTo>
                  <a:lnTo>
                    <a:pt x="1001056" y="36603"/>
                  </a:lnTo>
                  <a:lnTo>
                    <a:pt x="1044674" y="52163"/>
                  </a:lnTo>
                  <a:lnTo>
                    <a:pt x="1087041" y="70259"/>
                  </a:lnTo>
                  <a:lnTo>
                    <a:pt x="1128066" y="90799"/>
                  </a:lnTo>
                  <a:lnTo>
                    <a:pt x="1167660" y="113691"/>
                  </a:lnTo>
                  <a:lnTo>
                    <a:pt x="1205733" y="138847"/>
                  </a:lnTo>
                  <a:lnTo>
                    <a:pt x="1242195" y="166174"/>
                  </a:lnTo>
                  <a:lnTo>
                    <a:pt x="1276955" y="195582"/>
                  </a:lnTo>
                  <a:lnTo>
                    <a:pt x="1309925" y="226980"/>
                  </a:lnTo>
                  <a:lnTo>
                    <a:pt x="1341014" y="260278"/>
                  </a:lnTo>
                  <a:lnTo>
                    <a:pt x="1370132" y="295384"/>
                  </a:lnTo>
                  <a:lnTo>
                    <a:pt x="1397190" y="332208"/>
                  </a:lnTo>
                  <a:lnTo>
                    <a:pt x="1422098" y="370659"/>
                  </a:lnTo>
                  <a:lnTo>
                    <a:pt x="1444765" y="410646"/>
                  </a:lnTo>
                  <a:lnTo>
                    <a:pt x="1465102" y="452079"/>
                  </a:lnTo>
                  <a:lnTo>
                    <a:pt x="1483019" y="494866"/>
                  </a:lnTo>
                  <a:lnTo>
                    <a:pt x="1498426" y="538917"/>
                  </a:lnTo>
                  <a:lnTo>
                    <a:pt x="1511233" y="584141"/>
                  </a:lnTo>
                  <a:lnTo>
                    <a:pt x="1521351" y="630448"/>
                  </a:lnTo>
                  <a:lnTo>
                    <a:pt x="1528689" y="677746"/>
                  </a:lnTo>
                  <a:lnTo>
                    <a:pt x="1533158" y="725945"/>
                  </a:lnTo>
                  <a:lnTo>
                    <a:pt x="1534668" y="774953"/>
                  </a:lnTo>
                  <a:lnTo>
                    <a:pt x="1533158" y="823962"/>
                  </a:lnTo>
                  <a:lnTo>
                    <a:pt x="1528689" y="872161"/>
                  </a:lnTo>
                  <a:lnTo>
                    <a:pt x="1521351" y="919459"/>
                  </a:lnTo>
                  <a:lnTo>
                    <a:pt x="1511233" y="965766"/>
                  </a:lnTo>
                  <a:lnTo>
                    <a:pt x="1498426" y="1010990"/>
                  </a:lnTo>
                  <a:lnTo>
                    <a:pt x="1483019" y="1055041"/>
                  </a:lnTo>
                  <a:lnTo>
                    <a:pt x="1465102" y="1097828"/>
                  </a:lnTo>
                  <a:lnTo>
                    <a:pt x="1444765" y="1139261"/>
                  </a:lnTo>
                  <a:lnTo>
                    <a:pt x="1422098" y="1179248"/>
                  </a:lnTo>
                  <a:lnTo>
                    <a:pt x="1397190" y="1217699"/>
                  </a:lnTo>
                  <a:lnTo>
                    <a:pt x="1370132" y="1254523"/>
                  </a:lnTo>
                  <a:lnTo>
                    <a:pt x="1341014" y="1289629"/>
                  </a:lnTo>
                  <a:lnTo>
                    <a:pt x="1309925" y="1322927"/>
                  </a:lnTo>
                  <a:lnTo>
                    <a:pt x="1276955" y="1354325"/>
                  </a:lnTo>
                  <a:lnTo>
                    <a:pt x="1242195" y="1383733"/>
                  </a:lnTo>
                  <a:lnTo>
                    <a:pt x="1205733" y="1411060"/>
                  </a:lnTo>
                  <a:lnTo>
                    <a:pt x="1167660" y="1436216"/>
                  </a:lnTo>
                  <a:lnTo>
                    <a:pt x="1128066" y="1459108"/>
                  </a:lnTo>
                  <a:lnTo>
                    <a:pt x="1087041" y="1479648"/>
                  </a:lnTo>
                  <a:lnTo>
                    <a:pt x="1044674" y="1497744"/>
                  </a:lnTo>
                  <a:lnTo>
                    <a:pt x="1001056" y="1513304"/>
                  </a:lnTo>
                  <a:lnTo>
                    <a:pt x="956275" y="1526239"/>
                  </a:lnTo>
                  <a:lnTo>
                    <a:pt x="910423" y="1536458"/>
                  </a:lnTo>
                  <a:lnTo>
                    <a:pt x="863589" y="1543869"/>
                  </a:lnTo>
                  <a:lnTo>
                    <a:pt x="815862" y="1548383"/>
                  </a:lnTo>
                  <a:lnTo>
                    <a:pt x="767334" y="1549907"/>
                  </a:lnTo>
                  <a:lnTo>
                    <a:pt x="718805" y="1548383"/>
                  </a:lnTo>
                  <a:lnTo>
                    <a:pt x="671078" y="1543869"/>
                  </a:lnTo>
                  <a:lnTo>
                    <a:pt x="624244" y="1536458"/>
                  </a:lnTo>
                  <a:lnTo>
                    <a:pt x="578392" y="1526239"/>
                  </a:lnTo>
                  <a:lnTo>
                    <a:pt x="533611" y="1513304"/>
                  </a:lnTo>
                  <a:lnTo>
                    <a:pt x="489993" y="1497744"/>
                  </a:lnTo>
                  <a:lnTo>
                    <a:pt x="447626" y="1479648"/>
                  </a:lnTo>
                  <a:lnTo>
                    <a:pt x="406601" y="1459108"/>
                  </a:lnTo>
                  <a:lnTo>
                    <a:pt x="367007" y="1436216"/>
                  </a:lnTo>
                  <a:lnTo>
                    <a:pt x="328934" y="1411060"/>
                  </a:lnTo>
                  <a:lnTo>
                    <a:pt x="292472" y="1383733"/>
                  </a:lnTo>
                  <a:lnTo>
                    <a:pt x="257712" y="1354325"/>
                  </a:lnTo>
                  <a:lnTo>
                    <a:pt x="224742" y="1322927"/>
                  </a:lnTo>
                  <a:lnTo>
                    <a:pt x="193653" y="1289629"/>
                  </a:lnTo>
                  <a:lnTo>
                    <a:pt x="164535" y="1254523"/>
                  </a:lnTo>
                  <a:lnTo>
                    <a:pt x="137477" y="1217699"/>
                  </a:lnTo>
                  <a:lnTo>
                    <a:pt x="112569" y="1179248"/>
                  </a:lnTo>
                  <a:lnTo>
                    <a:pt x="89902" y="1139261"/>
                  </a:lnTo>
                  <a:lnTo>
                    <a:pt x="69565" y="1097828"/>
                  </a:lnTo>
                  <a:lnTo>
                    <a:pt x="51648" y="1055041"/>
                  </a:lnTo>
                  <a:lnTo>
                    <a:pt x="36241" y="1010990"/>
                  </a:lnTo>
                  <a:lnTo>
                    <a:pt x="23434" y="965766"/>
                  </a:lnTo>
                  <a:lnTo>
                    <a:pt x="13316" y="919459"/>
                  </a:lnTo>
                  <a:lnTo>
                    <a:pt x="5978" y="872161"/>
                  </a:lnTo>
                  <a:lnTo>
                    <a:pt x="1509" y="823962"/>
                  </a:lnTo>
                  <a:lnTo>
                    <a:pt x="0" y="774953"/>
                  </a:lnTo>
                  <a:close/>
                </a:path>
                <a:path w="1534795" h="1550035">
                  <a:moveTo>
                    <a:pt x="1189482" y="1006093"/>
                  </a:moveTo>
                  <a:lnTo>
                    <a:pt x="1209473" y="963734"/>
                  </a:lnTo>
                  <a:lnTo>
                    <a:pt x="1225127" y="920435"/>
                  </a:lnTo>
                  <a:lnTo>
                    <a:pt x="1236526" y="876473"/>
                  </a:lnTo>
                  <a:lnTo>
                    <a:pt x="1243750" y="832124"/>
                  </a:lnTo>
                  <a:lnTo>
                    <a:pt x="1246881" y="787665"/>
                  </a:lnTo>
                  <a:lnTo>
                    <a:pt x="1246001" y="743371"/>
                  </a:lnTo>
                  <a:lnTo>
                    <a:pt x="1241192" y="699519"/>
                  </a:lnTo>
                  <a:lnTo>
                    <a:pt x="1232534" y="656385"/>
                  </a:lnTo>
                  <a:lnTo>
                    <a:pt x="1220110" y="614246"/>
                  </a:lnTo>
                  <a:lnTo>
                    <a:pt x="1204001" y="573377"/>
                  </a:lnTo>
                  <a:lnTo>
                    <a:pt x="1184289" y="534055"/>
                  </a:lnTo>
                  <a:lnTo>
                    <a:pt x="1161056" y="496556"/>
                  </a:lnTo>
                  <a:lnTo>
                    <a:pt x="1134382" y="461156"/>
                  </a:lnTo>
                  <a:lnTo>
                    <a:pt x="1104350" y="428132"/>
                  </a:lnTo>
                  <a:lnTo>
                    <a:pt x="1071040" y="397759"/>
                  </a:lnTo>
                  <a:lnTo>
                    <a:pt x="1034536" y="370315"/>
                  </a:lnTo>
                  <a:lnTo>
                    <a:pt x="994918" y="346075"/>
                  </a:lnTo>
                  <a:lnTo>
                    <a:pt x="951348" y="324997"/>
                  </a:lnTo>
                  <a:lnTo>
                    <a:pt x="906372" y="308627"/>
                  </a:lnTo>
                  <a:lnTo>
                    <a:pt x="860343" y="296961"/>
                  </a:lnTo>
                  <a:lnTo>
                    <a:pt x="813614" y="289997"/>
                  </a:lnTo>
                  <a:lnTo>
                    <a:pt x="766540" y="287734"/>
                  </a:lnTo>
                  <a:lnTo>
                    <a:pt x="719473" y="290168"/>
                  </a:lnTo>
                  <a:lnTo>
                    <a:pt x="672767" y="297298"/>
                  </a:lnTo>
                  <a:lnTo>
                    <a:pt x="626776" y="309121"/>
                  </a:lnTo>
                  <a:lnTo>
                    <a:pt x="581853" y="325634"/>
                  </a:lnTo>
                  <a:lnTo>
                    <a:pt x="538353" y="346837"/>
                  </a:lnTo>
                  <a:lnTo>
                    <a:pt x="1189482" y="1006093"/>
                  </a:lnTo>
                  <a:close/>
                </a:path>
                <a:path w="1534795" h="1550035">
                  <a:moveTo>
                    <a:pt x="345185" y="543813"/>
                  </a:moveTo>
                  <a:lnTo>
                    <a:pt x="325194" y="586173"/>
                  </a:lnTo>
                  <a:lnTo>
                    <a:pt x="309540" y="629472"/>
                  </a:lnTo>
                  <a:lnTo>
                    <a:pt x="298141" y="673434"/>
                  </a:lnTo>
                  <a:lnTo>
                    <a:pt x="290917" y="717783"/>
                  </a:lnTo>
                  <a:lnTo>
                    <a:pt x="287786" y="762242"/>
                  </a:lnTo>
                  <a:lnTo>
                    <a:pt x="288666" y="806536"/>
                  </a:lnTo>
                  <a:lnTo>
                    <a:pt x="293475" y="850388"/>
                  </a:lnTo>
                  <a:lnTo>
                    <a:pt x="302133" y="893522"/>
                  </a:lnTo>
                  <a:lnTo>
                    <a:pt x="314557" y="935661"/>
                  </a:lnTo>
                  <a:lnTo>
                    <a:pt x="330666" y="976530"/>
                  </a:lnTo>
                  <a:lnTo>
                    <a:pt x="350378" y="1015852"/>
                  </a:lnTo>
                  <a:lnTo>
                    <a:pt x="373611" y="1053351"/>
                  </a:lnTo>
                  <a:lnTo>
                    <a:pt x="400285" y="1088751"/>
                  </a:lnTo>
                  <a:lnTo>
                    <a:pt x="430317" y="1121775"/>
                  </a:lnTo>
                  <a:lnTo>
                    <a:pt x="463627" y="1152148"/>
                  </a:lnTo>
                  <a:lnTo>
                    <a:pt x="500131" y="1179592"/>
                  </a:lnTo>
                  <a:lnTo>
                    <a:pt x="539750" y="1203832"/>
                  </a:lnTo>
                  <a:lnTo>
                    <a:pt x="583319" y="1224910"/>
                  </a:lnTo>
                  <a:lnTo>
                    <a:pt x="628295" y="1241280"/>
                  </a:lnTo>
                  <a:lnTo>
                    <a:pt x="674324" y="1252946"/>
                  </a:lnTo>
                  <a:lnTo>
                    <a:pt x="721053" y="1259910"/>
                  </a:lnTo>
                  <a:lnTo>
                    <a:pt x="768127" y="1262173"/>
                  </a:lnTo>
                  <a:lnTo>
                    <a:pt x="815194" y="1259739"/>
                  </a:lnTo>
                  <a:lnTo>
                    <a:pt x="861900" y="1252609"/>
                  </a:lnTo>
                  <a:lnTo>
                    <a:pt x="907891" y="1240786"/>
                  </a:lnTo>
                  <a:lnTo>
                    <a:pt x="952814" y="1224273"/>
                  </a:lnTo>
                  <a:lnTo>
                    <a:pt x="996315" y="1203070"/>
                  </a:lnTo>
                  <a:lnTo>
                    <a:pt x="345185" y="543813"/>
                  </a:lnTo>
                  <a:close/>
                </a:path>
              </a:pathLst>
            </a:custGeom>
            <a:ln w="12700">
              <a:solidFill>
                <a:srgbClr val="3D12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11">
            <a:extLst>
              <a:ext uri="{FF2B5EF4-FFF2-40B4-BE49-F238E27FC236}">
                <a16:creationId xmlns:a16="http://schemas.microsoft.com/office/drawing/2014/main" id="{6D002376-FD80-4E49-A5B1-03608907106D}"/>
              </a:ext>
            </a:extLst>
          </p:cNvPr>
          <p:cNvSpPr txBox="1"/>
          <p:nvPr/>
        </p:nvSpPr>
        <p:spPr>
          <a:xfrm>
            <a:off x="4251959" y="2845307"/>
            <a:ext cx="5893435" cy="2545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400" dirty="0">
                <a:cs typeface="Trebuchet MS"/>
              </a:rPr>
              <a:t>Un</a:t>
            </a:r>
            <a:r>
              <a:rPr sz="1400" spc="-60" dirty="0">
                <a:cs typeface="Trebuchet MS"/>
              </a:rPr>
              <a:t> </a:t>
            </a:r>
            <a:r>
              <a:rPr sz="1400" spc="-30" dirty="0">
                <a:cs typeface="Trebuchet MS"/>
              </a:rPr>
              <a:t>produit</a:t>
            </a:r>
            <a:r>
              <a:rPr sz="1400" spc="-70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en</a:t>
            </a:r>
            <a:r>
              <a:rPr sz="1400" spc="-50" dirty="0">
                <a:cs typeface="Trebuchet MS"/>
              </a:rPr>
              <a:t> </a:t>
            </a:r>
            <a:r>
              <a:rPr sz="1400" spc="-30" dirty="0">
                <a:cs typeface="Trebuchet MS"/>
              </a:rPr>
              <a:t>fin</a:t>
            </a:r>
            <a:r>
              <a:rPr sz="1400" spc="-70" dirty="0">
                <a:cs typeface="Trebuchet MS"/>
              </a:rPr>
              <a:t> </a:t>
            </a:r>
            <a:r>
              <a:rPr sz="1400" dirty="0">
                <a:cs typeface="Trebuchet MS"/>
              </a:rPr>
              <a:t>de</a:t>
            </a:r>
            <a:r>
              <a:rPr sz="1400" spc="-50" dirty="0">
                <a:cs typeface="Trebuchet MS"/>
              </a:rPr>
              <a:t> </a:t>
            </a:r>
            <a:r>
              <a:rPr sz="1400" spc="-20" dirty="0">
                <a:cs typeface="Trebuchet MS"/>
              </a:rPr>
              <a:t>cycle</a:t>
            </a:r>
            <a:r>
              <a:rPr sz="1400" spc="-60" dirty="0">
                <a:cs typeface="Trebuchet MS"/>
              </a:rPr>
              <a:t> </a:t>
            </a:r>
            <a:r>
              <a:rPr sz="1400" spc="-10" dirty="0">
                <a:cs typeface="Trebuchet MS"/>
              </a:rPr>
              <a:t>commercial</a:t>
            </a:r>
            <a:endParaRPr sz="1400" dirty="0">
              <a:cs typeface="Trebuchet MS"/>
            </a:endParaRPr>
          </a:p>
        </p:txBody>
      </p:sp>
      <p:sp>
        <p:nvSpPr>
          <p:cNvPr id="58" name="object 15">
            <a:extLst>
              <a:ext uri="{FF2B5EF4-FFF2-40B4-BE49-F238E27FC236}">
                <a16:creationId xmlns:a16="http://schemas.microsoft.com/office/drawing/2014/main" id="{976C1259-4282-43AC-AB4B-FCA5811AEED5}"/>
              </a:ext>
            </a:extLst>
          </p:cNvPr>
          <p:cNvSpPr txBox="1"/>
          <p:nvPr/>
        </p:nvSpPr>
        <p:spPr>
          <a:xfrm>
            <a:off x="5808853" y="3734512"/>
            <a:ext cx="420241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Il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s’agit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part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ventes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TPE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RTC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aujourd’hui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9" name="object 16">
            <a:extLst>
              <a:ext uri="{FF2B5EF4-FFF2-40B4-BE49-F238E27FC236}">
                <a16:creationId xmlns:a16="http://schemas.microsoft.com/office/drawing/2014/main" id="{077EA99A-A370-4CA3-BF63-64986C1CC285}"/>
              </a:ext>
            </a:extLst>
          </p:cNvPr>
          <p:cNvSpPr txBox="1"/>
          <p:nvPr/>
        </p:nvSpPr>
        <p:spPr>
          <a:xfrm>
            <a:off x="4822190" y="3550996"/>
            <a:ext cx="6750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0,5</a:t>
            </a:r>
            <a:r>
              <a:rPr sz="2400" b="1" spc="-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3D17E7F-6CC9-481C-9667-97EB2A5E8B4E}"/>
              </a:ext>
            </a:extLst>
          </p:cNvPr>
          <p:cNvSpPr txBox="1"/>
          <p:nvPr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S4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208F779-5604-4728-A393-067E3392AF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7DE54D8-3A4C-4A59-9A7C-64EB7E8EFB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0690" y="171397"/>
            <a:ext cx="10980738" cy="720000"/>
          </a:xfrm>
        </p:spPr>
        <p:txBody>
          <a:bodyPr/>
          <a:lstStyle/>
          <a:p>
            <a:r>
              <a:rPr lang="fr-FR"/>
              <a:t>Simplification de l’offre : Déréférencement des offres RTC en métropole</a:t>
            </a:r>
            <a:endParaRPr lang="fr-FR" dirty="0"/>
          </a:p>
        </p:txBody>
      </p:sp>
      <p:sp>
        <p:nvSpPr>
          <p:cNvPr id="23" name="Espace réservé du texte 3">
            <a:extLst>
              <a:ext uri="{FF2B5EF4-FFF2-40B4-BE49-F238E27FC236}">
                <a16:creationId xmlns:a16="http://schemas.microsoft.com/office/drawing/2014/main" id="{89CFCAD5-BBB7-4586-8D3B-424FCD1C9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3349" y="137054"/>
            <a:ext cx="7300006" cy="231246"/>
          </a:xfrm>
        </p:spPr>
        <p:txBody>
          <a:bodyPr/>
          <a:lstStyle/>
          <a:p>
            <a:r>
              <a:rPr lang="fr-FR" sz="1400"/>
              <a:t>Le catalogue Monétique 2023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87097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7C2C67-AE28-4305-84AD-E251D66B019A}"/>
              </a:ext>
            </a:extLst>
          </p:cNvPr>
          <p:cNvSpPr/>
          <p:nvPr/>
        </p:nvSpPr>
        <p:spPr>
          <a:xfrm>
            <a:off x="817612" y="919984"/>
            <a:ext cx="108595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cs typeface="Arial"/>
              </a:rPr>
              <a:t>Intégration</a:t>
            </a:r>
            <a:r>
              <a:rPr lang="fr-FR" b="1" spc="-30" dirty="0">
                <a:cs typeface="Arial"/>
              </a:rPr>
              <a:t> </a:t>
            </a:r>
            <a:r>
              <a:rPr lang="fr-FR" b="1" dirty="0">
                <a:cs typeface="Arial"/>
              </a:rPr>
              <a:t>de</a:t>
            </a:r>
            <a:r>
              <a:rPr lang="fr-FR" b="1" spc="-30" dirty="0">
                <a:cs typeface="Arial"/>
              </a:rPr>
              <a:t> </a:t>
            </a:r>
            <a:r>
              <a:rPr lang="fr-FR" b="1" dirty="0">
                <a:cs typeface="Arial"/>
              </a:rPr>
              <a:t>nouveaux</a:t>
            </a:r>
            <a:r>
              <a:rPr lang="fr-FR" b="1" spc="10" dirty="0">
                <a:cs typeface="Arial"/>
              </a:rPr>
              <a:t> </a:t>
            </a:r>
            <a:r>
              <a:rPr lang="fr-FR" b="1" dirty="0">
                <a:cs typeface="Arial"/>
              </a:rPr>
              <a:t>matériels</a:t>
            </a:r>
            <a:r>
              <a:rPr lang="fr-FR" b="1" spc="-75" dirty="0">
                <a:cs typeface="Arial"/>
              </a:rPr>
              <a:t> </a:t>
            </a:r>
            <a:r>
              <a:rPr lang="fr-FR" b="1" dirty="0">
                <a:cs typeface="Arial"/>
              </a:rPr>
              <a:t>Android</a:t>
            </a:r>
            <a:r>
              <a:rPr lang="fr-FR" b="1" spc="20" dirty="0">
                <a:cs typeface="Arial"/>
              </a:rPr>
              <a:t> </a:t>
            </a:r>
            <a:r>
              <a:rPr lang="fr-FR" b="1" dirty="0">
                <a:cs typeface="Arial"/>
              </a:rPr>
              <a:t>pour</a:t>
            </a:r>
            <a:r>
              <a:rPr lang="fr-FR" b="1" spc="-30" dirty="0">
                <a:cs typeface="Arial"/>
              </a:rPr>
              <a:t> </a:t>
            </a:r>
            <a:r>
              <a:rPr lang="fr-FR" b="1" dirty="0">
                <a:cs typeface="Arial"/>
              </a:rPr>
              <a:t>répondre</a:t>
            </a:r>
            <a:r>
              <a:rPr lang="fr-FR" b="1" spc="-30" dirty="0">
                <a:cs typeface="Arial"/>
              </a:rPr>
              <a:t> </a:t>
            </a:r>
            <a:r>
              <a:rPr lang="fr-FR" b="1" dirty="0">
                <a:cs typeface="Arial"/>
              </a:rPr>
              <a:t>au</a:t>
            </a:r>
            <a:r>
              <a:rPr lang="fr-FR" b="1" spc="-25" dirty="0">
                <a:cs typeface="Arial"/>
              </a:rPr>
              <a:t> </a:t>
            </a:r>
            <a:r>
              <a:rPr lang="fr-FR" b="1" dirty="0">
                <a:cs typeface="Arial"/>
              </a:rPr>
              <a:t>besoin</a:t>
            </a:r>
            <a:r>
              <a:rPr lang="fr-FR" b="1" spc="-25" dirty="0">
                <a:cs typeface="Arial"/>
              </a:rPr>
              <a:t> </a:t>
            </a:r>
            <a:r>
              <a:rPr lang="fr-FR" b="1" dirty="0">
                <a:cs typeface="Arial"/>
              </a:rPr>
              <a:t>d’encaissement</a:t>
            </a:r>
            <a:r>
              <a:rPr lang="fr-FR" b="1" spc="-5" dirty="0">
                <a:cs typeface="Arial"/>
              </a:rPr>
              <a:t> </a:t>
            </a:r>
            <a:r>
              <a:rPr lang="fr-FR" b="1" dirty="0">
                <a:cs typeface="Arial"/>
              </a:rPr>
              <a:t>en</a:t>
            </a:r>
            <a:r>
              <a:rPr lang="fr-FR" b="1" spc="-25" dirty="0">
                <a:cs typeface="Arial"/>
              </a:rPr>
              <a:t> </a:t>
            </a:r>
            <a:r>
              <a:rPr lang="fr-FR" b="1" dirty="0">
                <a:cs typeface="Arial"/>
              </a:rPr>
              <a:t>point</a:t>
            </a:r>
            <a:r>
              <a:rPr lang="fr-FR" b="1" spc="-35" dirty="0">
                <a:cs typeface="Arial"/>
              </a:rPr>
              <a:t> </a:t>
            </a:r>
            <a:r>
              <a:rPr lang="fr-FR" b="1" spc="-20" dirty="0">
                <a:cs typeface="Arial"/>
              </a:rPr>
              <a:t>fixe</a:t>
            </a:r>
            <a:endParaRPr lang="fr-FR" dirty="0"/>
          </a:p>
        </p:txBody>
      </p:sp>
      <p:grpSp>
        <p:nvGrpSpPr>
          <p:cNvPr id="19" name="object 2">
            <a:extLst>
              <a:ext uri="{FF2B5EF4-FFF2-40B4-BE49-F238E27FC236}">
                <a16:creationId xmlns:a16="http://schemas.microsoft.com/office/drawing/2014/main" id="{A98351CA-3CD3-4225-BDFA-C32C17881EB5}"/>
              </a:ext>
            </a:extLst>
          </p:cNvPr>
          <p:cNvGrpSpPr/>
          <p:nvPr/>
        </p:nvGrpSpPr>
        <p:grpSpPr>
          <a:xfrm>
            <a:off x="112776" y="2442972"/>
            <a:ext cx="2211070" cy="2882900"/>
            <a:chOff x="112776" y="2442972"/>
            <a:chExt cx="2211070" cy="2882900"/>
          </a:xfrm>
        </p:grpSpPr>
        <p:pic>
          <p:nvPicPr>
            <p:cNvPr id="20" name="object 3">
              <a:extLst>
                <a:ext uri="{FF2B5EF4-FFF2-40B4-BE49-F238E27FC236}">
                  <a16:creationId xmlns:a16="http://schemas.microsoft.com/office/drawing/2014/main" id="{41FAEC3D-34B9-4AFE-A745-EAA283827E1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320" y="2956687"/>
              <a:ext cx="2183119" cy="2369131"/>
            </a:xfrm>
            <a:prstGeom prst="rect">
              <a:avLst/>
            </a:prstGeom>
          </p:spPr>
        </p:pic>
        <p:pic>
          <p:nvPicPr>
            <p:cNvPr id="21" name="object 4">
              <a:extLst>
                <a:ext uri="{FF2B5EF4-FFF2-40B4-BE49-F238E27FC236}">
                  <a16:creationId xmlns:a16="http://schemas.microsoft.com/office/drawing/2014/main" id="{AD2651D6-0298-4FAB-9A0A-A0044612A31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776" y="2442972"/>
              <a:ext cx="2007108" cy="1917191"/>
            </a:xfrm>
            <a:prstGeom prst="rect">
              <a:avLst/>
            </a:prstGeom>
          </p:spPr>
        </p:pic>
      </p:grpSp>
      <p:sp>
        <p:nvSpPr>
          <p:cNvPr id="22" name="object 6">
            <a:extLst>
              <a:ext uri="{FF2B5EF4-FFF2-40B4-BE49-F238E27FC236}">
                <a16:creationId xmlns:a16="http://schemas.microsoft.com/office/drawing/2014/main" id="{E4834E91-858E-497F-BE30-651B19C40D41}"/>
              </a:ext>
            </a:extLst>
          </p:cNvPr>
          <p:cNvSpPr txBox="1"/>
          <p:nvPr/>
        </p:nvSpPr>
        <p:spPr>
          <a:xfrm>
            <a:off x="3024377" y="2270582"/>
            <a:ext cx="2865120" cy="43243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595"/>
              </a:lnSpc>
              <a:spcBef>
                <a:spcPts val="105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Un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nouveau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terminal</a:t>
            </a:r>
            <a:r>
              <a:rPr sz="14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paiement</a:t>
            </a:r>
            <a:endParaRPr sz="1400">
              <a:solidFill>
                <a:srgbClr val="C00000"/>
              </a:solidFill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Android</a:t>
            </a:r>
            <a:r>
              <a:rPr sz="14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fixe</a:t>
            </a:r>
            <a:endParaRPr sz="140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D0850B58-340B-412C-B90D-542AACB39371}"/>
              </a:ext>
            </a:extLst>
          </p:cNvPr>
          <p:cNvSpPr txBox="1"/>
          <p:nvPr/>
        </p:nvSpPr>
        <p:spPr>
          <a:xfrm>
            <a:off x="6992111" y="1801367"/>
            <a:ext cx="4729480" cy="30797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sz="1400" spc="-10" dirty="0">
                <a:solidFill>
                  <a:srgbClr val="FFFFFF"/>
                </a:solidFill>
                <a:latin typeface="Trebuchet MS"/>
                <a:cs typeface="Trebuchet MS"/>
              </a:rPr>
              <a:t>Rappel</a:t>
            </a:r>
            <a:r>
              <a:rPr sz="1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des</a:t>
            </a:r>
            <a:r>
              <a:rPr sz="14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rebuchet MS"/>
                <a:cs typeface="Trebuchet MS"/>
              </a:rPr>
              <a:t>cas</a:t>
            </a:r>
            <a:r>
              <a:rPr sz="1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rebuchet MS"/>
                <a:cs typeface="Trebuchet MS"/>
              </a:rPr>
              <a:t>d’usage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4" name="object 8">
            <a:extLst>
              <a:ext uri="{FF2B5EF4-FFF2-40B4-BE49-F238E27FC236}">
                <a16:creationId xmlns:a16="http://schemas.microsoft.com/office/drawing/2014/main" id="{E470078B-2F31-49B9-AE4B-326BF582E31D}"/>
              </a:ext>
            </a:extLst>
          </p:cNvPr>
          <p:cNvGrpSpPr/>
          <p:nvPr/>
        </p:nvGrpSpPr>
        <p:grpSpPr>
          <a:xfrm>
            <a:off x="0" y="1730501"/>
            <a:ext cx="3557270" cy="4067175"/>
            <a:chOff x="0" y="1730501"/>
            <a:chExt cx="3557270" cy="4067175"/>
          </a:xfrm>
        </p:grpSpPr>
        <p:pic>
          <p:nvPicPr>
            <p:cNvPr id="30" name="object 9">
              <a:extLst>
                <a:ext uri="{FF2B5EF4-FFF2-40B4-BE49-F238E27FC236}">
                  <a16:creationId xmlns:a16="http://schemas.microsoft.com/office/drawing/2014/main" id="{947696D2-23C6-4134-9537-FF030A8F16E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730501"/>
              <a:ext cx="3556698" cy="3284854"/>
            </a:xfrm>
            <a:prstGeom prst="rect">
              <a:avLst/>
            </a:prstGeom>
          </p:spPr>
        </p:pic>
        <p:pic>
          <p:nvPicPr>
            <p:cNvPr id="31" name="object 10">
              <a:extLst>
                <a:ext uri="{FF2B5EF4-FFF2-40B4-BE49-F238E27FC236}">
                  <a16:creationId xmlns:a16="http://schemas.microsoft.com/office/drawing/2014/main" id="{38ADC823-DEDA-4B51-B0AB-12D821BD690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5320" y="3662172"/>
              <a:ext cx="1804416" cy="1600199"/>
            </a:xfrm>
            <a:prstGeom prst="rect">
              <a:avLst/>
            </a:prstGeom>
          </p:spPr>
        </p:pic>
        <p:sp>
          <p:nvSpPr>
            <p:cNvPr id="32" name="object 11">
              <a:extLst>
                <a:ext uri="{FF2B5EF4-FFF2-40B4-BE49-F238E27FC236}">
                  <a16:creationId xmlns:a16="http://schemas.microsoft.com/office/drawing/2014/main" id="{AF9D02BF-7D68-4DE4-84BC-00D645E35486}"/>
                </a:ext>
              </a:extLst>
            </p:cNvPr>
            <p:cNvSpPr/>
            <p:nvPr/>
          </p:nvSpPr>
          <p:spPr>
            <a:xfrm>
              <a:off x="2724911" y="2528315"/>
              <a:ext cx="45720" cy="3263265"/>
            </a:xfrm>
            <a:custGeom>
              <a:avLst/>
              <a:gdLst/>
              <a:ahLst/>
              <a:cxnLst/>
              <a:rect l="l" t="t" r="r" b="b"/>
              <a:pathLst>
                <a:path w="45719" h="3263265">
                  <a:moveTo>
                    <a:pt x="45719" y="0"/>
                  </a:moveTo>
                  <a:lnTo>
                    <a:pt x="0" y="0"/>
                  </a:lnTo>
                  <a:lnTo>
                    <a:pt x="0" y="3262884"/>
                  </a:lnTo>
                  <a:lnTo>
                    <a:pt x="45719" y="3262884"/>
                  </a:lnTo>
                  <a:lnTo>
                    <a:pt x="45719" y="0"/>
                  </a:lnTo>
                  <a:close/>
                </a:path>
              </a:pathLst>
            </a:custGeom>
            <a:solidFill>
              <a:srgbClr val="B349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2">
              <a:extLst>
                <a:ext uri="{FF2B5EF4-FFF2-40B4-BE49-F238E27FC236}">
                  <a16:creationId xmlns:a16="http://schemas.microsoft.com/office/drawing/2014/main" id="{511F7CB7-32DD-4375-B839-D44D1081E00C}"/>
                </a:ext>
              </a:extLst>
            </p:cNvPr>
            <p:cNvSpPr/>
            <p:nvPr/>
          </p:nvSpPr>
          <p:spPr>
            <a:xfrm>
              <a:off x="2724911" y="2528315"/>
              <a:ext cx="45720" cy="3263265"/>
            </a:xfrm>
            <a:custGeom>
              <a:avLst/>
              <a:gdLst/>
              <a:ahLst/>
              <a:cxnLst/>
              <a:rect l="l" t="t" r="r" b="b"/>
              <a:pathLst>
                <a:path w="45719" h="3263265">
                  <a:moveTo>
                    <a:pt x="0" y="3262884"/>
                  </a:moveTo>
                  <a:lnTo>
                    <a:pt x="45719" y="3262884"/>
                  </a:lnTo>
                  <a:lnTo>
                    <a:pt x="45719" y="0"/>
                  </a:lnTo>
                  <a:lnTo>
                    <a:pt x="0" y="0"/>
                  </a:lnTo>
                  <a:lnTo>
                    <a:pt x="0" y="3262884"/>
                  </a:lnTo>
                  <a:close/>
                </a:path>
              </a:pathLst>
            </a:custGeom>
            <a:solidFill>
              <a:srgbClr val="C00000"/>
            </a:solidFill>
            <a:ln w="1269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13">
            <a:extLst>
              <a:ext uri="{FF2B5EF4-FFF2-40B4-BE49-F238E27FC236}">
                <a16:creationId xmlns:a16="http://schemas.microsoft.com/office/drawing/2014/main" id="{D75F235F-2C4F-4DE2-871A-C37B65821930}"/>
              </a:ext>
            </a:extLst>
          </p:cNvPr>
          <p:cNvSpPr txBox="1"/>
          <p:nvPr/>
        </p:nvSpPr>
        <p:spPr>
          <a:xfrm>
            <a:off x="3046222" y="2873120"/>
            <a:ext cx="3287395" cy="8509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Simple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et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rapide</a:t>
            </a:r>
            <a:endParaRPr sz="14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5"/>
              </a:spcBef>
            </a:pPr>
            <a:r>
              <a:rPr sz="1000" dirty="0">
                <a:latin typeface="Arial"/>
                <a:cs typeface="Arial"/>
              </a:rPr>
              <a:t>Le</a:t>
            </a:r>
            <a:r>
              <a:rPr sz="1000" spc="4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TPE</a:t>
            </a:r>
            <a:r>
              <a:rPr sz="1000" spc="4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Premium</a:t>
            </a:r>
            <a:r>
              <a:rPr sz="1000" spc="459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IP</a:t>
            </a:r>
            <a:r>
              <a:rPr sz="1000" spc="4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Fixe</a:t>
            </a:r>
            <a:r>
              <a:rPr sz="1000" spc="434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s’appuie</a:t>
            </a:r>
            <a:r>
              <a:rPr sz="1000" spc="434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sur</a:t>
            </a:r>
            <a:r>
              <a:rPr sz="1000" spc="4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un</a:t>
            </a:r>
            <a:r>
              <a:rPr sz="1000" spc="42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système </a:t>
            </a:r>
            <a:r>
              <a:rPr sz="1000" dirty="0">
                <a:latin typeface="Arial"/>
                <a:cs typeface="Arial"/>
              </a:rPr>
              <a:t>d’exploitation</a:t>
            </a:r>
            <a:r>
              <a:rPr sz="1000" spc="145" dirty="0">
                <a:latin typeface="Arial"/>
                <a:cs typeface="Arial"/>
              </a:rPr>
              <a:t>  </a:t>
            </a:r>
            <a:r>
              <a:rPr sz="1000" dirty="0">
                <a:latin typeface="Arial"/>
                <a:cs typeface="Arial"/>
              </a:rPr>
              <a:t>Android</a:t>
            </a:r>
            <a:r>
              <a:rPr sz="1000" spc="145" dirty="0">
                <a:latin typeface="Arial"/>
                <a:cs typeface="Arial"/>
              </a:rPr>
              <a:t>  </a:t>
            </a:r>
            <a:r>
              <a:rPr sz="1000" dirty="0">
                <a:latin typeface="Arial"/>
                <a:cs typeface="Arial"/>
              </a:rPr>
              <a:t>et</a:t>
            </a:r>
            <a:r>
              <a:rPr sz="1000" spc="145" dirty="0">
                <a:latin typeface="Arial"/>
                <a:cs typeface="Arial"/>
              </a:rPr>
              <a:t>  </a:t>
            </a:r>
            <a:r>
              <a:rPr sz="1000" dirty="0">
                <a:latin typeface="Arial"/>
                <a:cs typeface="Arial"/>
              </a:rPr>
              <a:t>propose</a:t>
            </a:r>
            <a:r>
              <a:rPr sz="1000" spc="150" dirty="0">
                <a:latin typeface="Arial"/>
                <a:cs typeface="Arial"/>
              </a:rPr>
              <a:t>  </a:t>
            </a:r>
            <a:r>
              <a:rPr sz="1000" dirty="0">
                <a:latin typeface="Arial"/>
                <a:cs typeface="Arial"/>
              </a:rPr>
              <a:t>une</a:t>
            </a:r>
            <a:r>
              <a:rPr sz="1000" spc="145" dirty="0">
                <a:latin typeface="Arial"/>
                <a:cs typeface="Arial"/>
              </a:rPr>
              <a:t>  </a:t>
            </a:r>
            <a:r>
              <a:rPr sz="1000" dirty="0">
                <a:latin typeface="Arial"/>
                <a:cs typeface="Arial"/>
              </a:rPr>
              <a:t>interface</a:t>
            </a:r>
            <a:r>
              <a:rPr sz="1000" spc="140" dirty="0">
                <a:latin typeface="Arial"/>
                <a:cs typeface="Arial"/>
              </a:rPr>
              <a:t>  </a:t>
            </a:r>
            <a:r>
              <a:rPr sz="1000" spc="-25" dirty="0">
                <a:latin typeface="Arial"/>
                <a:cs typeface="Arial"/>
              </a:rPr>
              <a:t>de </a:t>
            </a:r>
            <a:r>
              <a:rPr sz="1000" dirty="0">
                <a:latin typeface="Arial"/>
                <a:cs typeface="Arial"/>
              </a:rPr>
              <a:t>paiement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intuitive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ainsi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que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des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transactions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plus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rapides </a:t>
            </a:r>
            <a:r>
              <a:rPr sz="1000" dirty="0">
                <a:latin typeface="Arial"/>
                <a:cs typeface="Arial"/>
              </a:rPr>
              <a:t>qu’un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TPE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Classique</a:t>
            </a:r>
            <a:r>
              <a:rPr lang="fr-FR" sz="1000" spc="-10" dirty="0">
                <a:latin typeface="Arial"/>
                <a:cs typeface="Arial"/>
              </a:rPr>
              <a:t>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35" name="object 14">
            <a:extLst>
              <a:ext uri="{FF2B5EF4-FFF2-40B4-BE49-F238E27FC236}">
                <a16:creationId xmlns:a16="http://schemas.microsoft.com/office/drawing/2014/main" id="{85C5B9DE-F82B-49E0-ACE7-21040D6CF3E5}"/>
              </a:ext>
            </a:extLst>
          </p:cNvPr>
          <p:cNvSpPr txBox="1"/>
          <p:nvPr/>
        </p:nvSpPr>
        <p:spPr>
          <a:xfrm>
            <a:off x="3037713" y="3867150"/>
            <a:ext cx="3295904" cy="85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Pratique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et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efficace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20"/>
              </a:spcBef>
            </a:pPr>
            <a:r>
              <a:rPr sz="1000" dirty="0">
                <a:latin typeface="Arial"/>
                <a:cs typeface="Arial"/>
              </a:rPr>
              <a:t>Léger</a:t>
            </a:r>
            <a:r>
              <a:rPr sz="1000" spc="30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(405g),</a:t>
            </a:r>
            <a:r>
              <a:rPr sz="1000" spc="30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doté</a:t>
            </a:r>
            <a:r>
              <a:rPr sz="1000" spc="2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d’un</a:t>
            </a:r>
            <a:r>
              <a:rPr sz="1000" spc="2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écran</a:t>
            </a:r>
            <a:r>
              <a:rPr sz="1000" spc="3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tactile</a:t>
            </a:r>
            <a:r>
              <a:rPr sz="1000" spc="3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et</a:t>
            </a:r>
            <a:r>
              <a:rPr sz="1000" spc="30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</a:t>
            </a:r>
            <a:r>
              <a:rPr sz="1000" spc="28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touches </a:t>
            </a:r>
            <a:r>
              <a:rPr sz="1000" dirty="0">
                <a:latin typeface="Arial"/>
                <a:cs typeface="Arial"/>
              </a:rPr>
              <a:t>physiques</a:t>
            </a:r>
            <a:r>
              <a:rPr sz="1000" spc="19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pour</a:t>
            </a:r>
            <a:r>
              <a:rPr sz="1000" spc="19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la</a:t>
            </a:r>
            <a:r>
              <a:rPr sz="1000" spc="1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saisie</a:t>
            </a:r>
            <a:r>
              <a:rPr sz="1000" spc="2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des</a:t>
            </a:r>
            <a:r>
              <a:rPr sz="1000" spc="18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montants,</a:t>
            </a:r>
            <a:r>
              <a:rPr sz="1000" spc="1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il</a:t>
            </a:r>
            <a:r>
              <a:rPr sz="1000" spc="18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pourra</a:t>
            </a:r>
            <a:r>
              <a:rPr sz="1000" spc="185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être </a:t>
            </a:r>
            <a:r>
              <a:rPr sz="1000" dirty="0">
                <a:latin typeface="Arial"/>
                <a:cs typeface="Arial"/>
              </a:rPr>
              <a:t>couplé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à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un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Pinpad</a:t>
            </a:r>
            <a:r>
              <a:rPr sz="1000" b="1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pour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un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confort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d’usage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optimal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spc="-25">
                <a:latin typeface="Arial"/>
                <a:cs typeface="Arial"/>
              </a:rPr>
              <a:t>au </a:t>
            </a:r>
            <a:r>
              <a:rPr sz="1000" spc="-10">
                <a:latin typeface="Arial"/>
                <a:cs typeface="Arial"/>
              </a:rPr>
              <a:t>quotidien</a:t>
            </a:r>
            <a:r>
              <a:rPr lang="fr-FR" sz="1000" spc="-1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36" name="object 15">
            <a:extLst>
              <a:ext uri="{FF2B5EF4-FFF2-40B4-BE49-F238E27FC236}">
                <a16:creationId xmlns:a16="http://schemas.microsoft.com/office/drawing/2014/main" id="{602EC0F0-D36E-4D6A-A74A-4DE5B00F111E}"/>
              </a:ext>
            </a:extLst>
          </p:cNvPr>
          <p:cNvSpPr txBox="1"/>
          <p:nvPr/>
        </p:nvSpPr>
        <p:spPr>
          <a:xfrm>
            <a:off x="3036823" y="4869307"/>
            <a:ext cx="3295904" cy="1003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Les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avantages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gamme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Premium</a:t>
            </a:r>
            <a:endParaRPr sz="14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20"/>
              </a:spcBef>
              <a:buChar char="•"/>
              <a:tabLst>
                <a:tab pos="184785" algn="l"/>
                <a:tab pos="185420" algn="l"/>
              </a:tabLst>
            </a:pPr>
            <a:r>
              <a:rPr sz="1000" dirty="0">
                <a:latin typeface="Arial"/>
                <a:cs typeface="Arial"/>
              </a:rPr>
              <a:t>Tickets</a:t>
            </a:r>
            <a:r>
              <a:rPr sz="1000" spc="-6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dématérialisés</a:t>
            </a:r>
            <a:endParaRPr sz="1000">
              <a:latin typeface="Arial"/>
              <a:cs typeface="Arial"/>
            </a:endParaRPr>
          </a:p>
          <a:p>
            <a:pPr marL="184785" marR="5080" indent="-172720">
              <a:lnSpc>
                <a:spcPct val="100000"/>
              </a:lnSpc>
              <a:buChar char="•"/>
              <a:tabLst>
                <a:tab pos="184785" algn="l"/>
                <a:tab pos="185420" algn="l"/>
              </a:tabLst>
            </a:pPr>
            <a:r>
              <a:rPr sz="1000" dirty="0">
                <a:latin typeface="Arial"/>
                <a:cs typeface="Arial"/>
              </a:rPr>
              <a:t>Journal</a:t>
            </a:r>
            <a:r>
              <a:rPr sz="1000" spc="1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des</a:t>
            </a:r>
            <a:r>
              <a:rPr sz="1000" spc="2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transactions</a:t>
            </a:r>
            <a:r>
              <a:rPr sz="1000" spc="1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et</a:t>
            </a:r>
            <a:r>
              <a:rPr sz="1000" spc="1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des</a:t>
            </a:r>
            <a:r>
              <a:rPr sz="1000" spc="2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remises</a:t>
            </a:r>
            <a:r>
              <a:rPr sz="1000" spc="2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en</a:t>
            </a:r>
            <a:r>
              <a:rPr sz="1000" spc="190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temps réel</a:t>
            </a:r>
            <a:endParaRPr sz="1000">
              <a:latin typeface="Arial"/>
              <a:cs typeface="Arial"/>
            </a:endParaRPr>
          </a:p>
          <a:p>
            <a:pPr marL="184785" marR="5080" indent="-172720">
              <a:lnSpc>
                <a:spcPct val="100000"/>
              </a:lnSpc>
              <a:buChar char="•"/>
              <a:tabLst>
                <a:tab pos="184785" algn="l"/>
                <a:tab pos="185420" algn="l"/>
                <a:tab pos="1057910" algn="l"/>
                <a:tab pos="2070100" algn="l"/>
                <a:tab pos="2715895" algn="l"/>
                <a:tab pos="3041015" algn="l"/>
              </a:tabLst>
            </a:pPr>
            <a:r>
              <a:rPr sz="1000" spc="-10" dirty="0">
                <a:latin typeface="Arial"/>
                <a:cs typeface="Arial"/>
              </a:rPr>
              <a:t>Transactions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pc="-10" dirty="0">
                <a:latin typeface="Arial"/>
                <a:cs typeface="Arial"/>
              </a:rPr>
              <a:t>immédiatement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pc="-10" dirty="0">
                <a:latin typeface="Arial"/>
                <a:cs typeface="Arial"/>
              </a:rPr>
              <a:t>stockées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pc="-25" dirty="0">
                <a:latin typeface="Arial"/>
                <a:cs typeface="Arial"/>
              </a:rPr>
              <a:t>sur</a:t>
            </a:r>
            <a:r>
              <a:rPr sz="1000" dirty="0">
                <a:latin typeface="Arial"/>
                <a:cs typeface="Arial"/>
              </a:rPr>
              <a:t>	</a:t>
            </a:r>
            <a:r>
              <a:rPr sz="1000" spc="-40" dirty="0">
                <a:latin typeface="Arial"/>
                <a:cs typeface="Arial"/>
              </a:rPr>
              <a:t>un </a:t>
            </a:r>
            <a:r>
              <a:rPr sz="1000" dirty="0">
                <a:latin typeface="Arial"/>
                <a:cs typeface="Arial"/>
              </a:rPr>
              <a:t>serveur</a:t>
            </a:r>
            <a:r>
              <a:rPr sz="1000" spc="-5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centralisé</a:t>
            </a:r>
            <a:endParaRPr sz="1000">
              <a:latin typeface="Arial"/>
              <a:cs typeface="Arial"/>
            </a:endParaRP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3CB2C4EB-51B7-4520-A094-AFFD351D282D}"/>
              </a:ext>
            </a:extLst>
          </p:cNvPr>
          <p:cNvSpPr txBox="1"/>
          <p:nvPr/>
        </p:nvSpPr>
        <p:spPr>
          <a:xfrm>
            <a:off x="6993381" y="2224277"/>
            <a:ext cx="2107565" cy="148653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906780" marR="74295" indent="-812800">
              <a:lnSpc>
                <a:spcPts val="1510"/>
              </a:lnSpc>
              <a:spcBef>
                <a:spcPts val="295"/>
              </a:spcBef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Encaissement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en</a:t>
            </a:r>
            <a:r>
              <a:rPr sz="14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point fixe</a:t>
            </a:r>
            <a:endParaRPr sz="140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90"/>
              </a:spcBef>
            </a:pPr>
            <a:r>
              <a:rPr sz="1000" dirty="0">
                <a:latin typeface="Arial"/>
                <a:cs typeface="Arial"/>
              </a:rPr>
              <a:t>Le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TPE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Premium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IP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Fixe</a:t>
            </a:r>
            <a:r>
              <a:rPr sz="1000" spc="229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est </a:t>
            </a:r>
            <a:r>
              <a:rPr sz="1000" dirty="0">
                <a:latin typeface="Arial"/>
                <a:cs typeface="Arial"/>
              </a:rPr>
              <a:t>conseillé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pour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un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usage</a:t>
            </a:r>
            <a:r>
              <a:rPr sz="1000" spc="-5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en</a:t>
            </a:r>
            <a:r>
              <a:rPr sz="1000" spc="-5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point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fixe. </a:t>
            </a:r>
            <a:r>
              <a:rPr sz="1000" dirty="0">
                <a:latin typeface="Arial"/>
                <a:cs typeface="Arial"/>
              </a:rPr>
              <a:t>Il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sera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très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apprécié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des</a:t>
            </a:r>
            <a:r>
              <a:rPr sz="1000" spc="50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commerçants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proximité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qui </a:t>
            </a:r>
            <a:r>
              <a:rPr sz="1000" spc="-10" dirty="0">
                <a:latin typeface="Arial"/>
                <a:cs typeface="Arial"/>
              </a:rPr>
              <a:t>encaissent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à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un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comptoir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en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face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du </a:t>
            </a:r>
            <a:r>
              <a:rPr sz="1000" spc="-10" dirty="0">
                <a:latin typeface="Arial"/>
                <a:cs typeface="Arial"/>
              </a:rPr>
              <a:t>client</a:t>
            </a:r>
            <a:r>
              <a:rPr lang="fr-FR" sz="1000" spc="-10" dirty="0">
                <a:latin typeface="Arial"/>
                <a:cs typeface="Arial"/>
              </a:rPr>
              <a:t>.</a:t>
            </a:r>
            <a:endParaRPr sz="1000" dirty="0">
              <a:latin typeface="Arial"/>
              <a:cs typeface="Arial"/>
            </a:endParaRPr>
          </a:p>
        </p:txBody>
      </p:sp>
      <p:pic>
        <p:nvPicPr>
          <p:cNvPr id="38" name="object 17">
            <a:extLst>
              <a:ext uri="{FF2B5EF4-FFF2-40B4-BE49-F238E27FC236}">
                <a16:creationId xmlns:a16="http://schemas.microsoft.com/office/drawing/2014/main" id="{8E050538-2B02-431F-892F-1F4F6A475C40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92111" y="4585715"/>
            <a:ext cx="1037844" cy="691895"/>
          </a:xfrm>
          <a:prstGeom prst="rect">
            <a:avLst/>
          </a:prstGeom>
        </p:spPr>
      </p:pic>
      <p:sp>
        <p:nvSpPr>
          <p:cNvPr id="39" name="object 18">
            <a:extLst>
              <a:ext uri="{FF2B5EF4-FFF2-40B4-BE49-F238E27FC236}">
                <a16:creationId xmlns:a16="http://schemas.microsoft.com/office/drawing/2014/main" id="{BAD556AA-7E05-4ADF-A4C2-9673E9565298}"/>
              </a:ext>
            </a:extLst>
          </p:cNvPr>
          <p:cNvSpPr txBox="1"/>
          <p:nvPr/>
        </p:nvSpPr>
        <p:spPr>
          <a:xfrm>
            <a:off x="7017511" y="4018279"/>
            <a:ext cx="21304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Exemples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: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boulangeries,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boucheries, </a:t>
            </a:r>
            <a:r>
              <a:rPr sz="1000" dirty="0">
                <a:latin typeface="Arial"/>
                <a:cs typeface="Arial"/>
              </a:rPr>
              <a:t>bars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tabac,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coiffeurs,</a:t>
            </a:r>
            <a:r>
              <a:rPr sz="1000" spc="-6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restaurants…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0" name="object 19">
            <a:extLst>
              <a:ext uri="{FF2B5EF4-FFF2-40B4-BE49-F238E27FC236}">
                <a16:creationId xmlns:a16="http://schemas.microsoft.com/office/drawing/2014/main" id="{A76A6B9C-5B15-4DAD-A62F-4EBBA0430F59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48828" y="4588764"/>
            <a:ext cx="1037844" cy="702564"/>
          </a:xfrm>
          <a:prstGeom prst="rect">
            <a:avLst/>
          </a:prstGeom>
        </p:spPr>
      </p:pic>
      <p:pic>
        <p:nvPicPr>
          <p:cNvPr id="41" name="object 20">
            <a:extLst>
              <a:ext uri="{FF2B5EF4-FFF2-40B4-BE49-F238E27FC236}">
                <a16:creationId xmlns:a16="http://schemas.microsoft.com/office/drawing/2014/main" id="{A51E8E41-0E86-4554-AD69-6F6B1E4C8607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66659" y="5431535"/>
            <a:ext cx="1037844" cy="710183"/>
          </a:xfrm>
          <a:prstGeom prst="rect">
            <a:avLst/>
          </a:prstGeom>
        </p:spPr>
      </p:pic>
      <p:sp>
        <p:nvSpPr>
          <p:cNvPr id="42" name="object 21">
            <a:extLst>
              <a:ext uri="{FF2B5EF4-FFF2-40B4-BE49-F238E27FC236}">
                <a16:creationId xmlns:a16="http://schemas.microsoft.com/office/drawing/2014/main" id="{4D80631F-17E5-4590-B320-4C267B44C091}"/>
              </a:ext>
            </a:extLst>
          </p:cNvPr>
          <p:cNvSpPr txBox="1"/>
          <p:nvPr/>
        </p:nvSpPr>
        <p:spPr>
          <a:xfrm>
            <a:off x="9497059" y="2224862"/>
            <a:ext cx="2163445" cy="1333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905" algn="ctr">
              <a:lnSpc>
                <a:spcPts val="1595"/>
              </a:lnSpc>
              <a:spcBef>
                <a:spcPts val="105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Le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Pinpad</a:t>
            </a:r>
            <a:r>
              <a:rPr sz="14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pour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plus</a:t>
            </a:r>
            <a:endParaRPr sz="1400">
              <a:solidFill>
                <a:srgbClr val="C00000"/>
              </a:solidFill>
              <a:latin typeface="Arial"/>
              <a:cs typeface="Arial"/>
            </a:endParaRPr>
          </a:p>
          <a:p>
            <a:pPr marR="1905" algn="ctr">
              <a:lnSpc>
                <a:spcPts val="1595"/>
              </a:lnSpc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d’efficacité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et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de</a:t>
            </a:r>
            <a:r>
              <a:rPr sz="14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praticité</a:t>
            </a:r>
            <a:endParaRPr sz="1400">
              <a:solidFill>
                <a:srgbClr val="C00000"/>
              </a:solidFill>
              <a:latin typeface="Arial"/>
              <a:cs typeface="Arial"/>
            </a:endParaRPr>
          </a:p>
          <a:p>
            <a:pPr marL="61594" marR="5080" algn="just">
              <a:lnSpc>
                <a:spcPct val="100000"/>
              </a:lnSpc>
              <a:spcBef>
                <a:spcPts val="1100"/>
              </a:spcBef>
            </a:pPr>
            <a:r>
              <a:rPr sz="1000" dirty="0">
                <a:latin typeface="Arial"/>
                <a:cs typeface="Arial"/>
              </a:rPr>
              <a:t>Le</a:t>
            </a:r>
            <a:r>
              <a:rPr sz="1000" spc="-10" dirty="0">
                <a:latin typeface="Arial"/>
                <a:cs typeface="Arial"/>
              </a:rPr>
              <a:t> Pinpad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est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recommandé</a:t>
            </a:r>
            <a:r>
              <a:rPr sz="1000" spc="-6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pour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les </a:t>
            </a:r>
            <a:r>
              <a:rPr sz="1000" spc="-10" dirty="0">
                <a:latin typeface="Arial"/>
                <a:cs typeface="Arial"/>
              </a:rPr>
              <a:t>commerçants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souhaitant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un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meilleur </a:t>
            </a:r>
            <a:r>
              <a:rPr sz="1000" dirty="0">
                <a:latin typeface="Arial"/>
                <a:cs typeface="Arial"/>
              </a:rPr>
              <a:t>confort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d’usage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car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ils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n’auront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pas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la </a:t>
            </a:r>
            <a:r>
              <a:rPr sz="1000" spc="-10" dirty="0">
                <a:latin typeface="Arial"/>
                <a:cs typeface="Arial"/>
              </a:rPr>
              <a:t>nécessité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retourner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le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TPE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vers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le </a:t>
            </a:r>
            <a:r>
              <a:rPr sz="1000" dirty="0">
                <a:latin typeface="Arial"/>
                <a:cs typeface="Arial"/>
              </a:rPr>
              <a:t>client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lors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du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paiement.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43" name="object 22">
            <a:extLst>
              <a:ext uri="{FF2B5EF4-FFF2-40B4-BE49-F238E27FC236}">
                <a16:creationId xmlns:a16="http://schemas.microsoft.com/office/drawing/2014/main" id="{4E2301AA-8D90-4495-8511-965A7959CF59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901428" y="3864864"/>
            <a:ext cx="1613916" cy="1261872"/>
          </a:xfrm>
          <a:prstGeom prst="rect">
            <a:avLst/>
          </a:prstGeom>
        </p:spPr>
      </p:pic>
      <p:sp>
        <p:nvSpPr>
          <p:cNvPr id="44" name="object 23">
            <a:extLst>
              <a:ext uri="{FF2B5EF4-FFF2-40B4-BE49-F238E27FC236}">
                <a16:creationId xmlns:a16="http://schemas.microsoft.com/office/drawing/2014/main" id="{EB697448-F7EE-474A-800D-FCC19DCBB0A8}"/>
              </a:ext>
            </a:extLst>
          </p:cNvPr>
          <p:cNvSpPr txBox="1"/>
          <p:nvPr/>
        </p:nvSpPr>
        <p:spPr>
          <a:xfrm>
            <a:off x="9943845" y="5171313"/>
            <a:ext cx="131762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i="1" dirty="0">
                <a:latin typeface="Arial"/>
                <a:cs typeface="Arial"/>
              </a:rPr>
              <a:t>Le</a:t>
            </a:r>
            <a:r>
              <a:rPr sz="700" i="1" spc="-25" dirty="0">
                <a:latin typeface="Arial"/>
                <a:cs typeface="Arial"/>
              </a:rPr>
              <a:t> </a:t>
            </a:r>
            <a:r>
              <a:rPr sz="700" i="1" dirty="0">
                <a:latin typeface="Arial"/>
                <a:cs typeface="Arial"/>
              </a:rPr>
              <a:t>TPE</a:t>
            </a:r>
            <a:r>
              <a:rPr sz="700" i="1" spc="-30" dirty="0">
                <a:latin typeface="Arial"/>
                <a:cs typeface="Arial"/>
              </a:rPr>
              <a:t> </a:t>
            </a:r>
            <a:r>
              <a:rPr sz="700" i="1" dirty="0">
                <a:latin typeface="Arial"/>
                <a:cs typeface="Arial"/>
              </a:rPr>
              <a:t>Premium IP</a:t>
            </a:r>
            <a:r>
              <a:rPr sz="700" i="1" spc="-20" dirty="0">
                <a:latin typeface="Arial"/>
                <a:cs typeface="Arial"/>
              </a:rPr>
              <a:t> </a:t>
            </a:r>
            <a:r>
              <a:rPr sz="700" i="1" dirty="0">
                <a:latin typeface="Arial"/>
                <a:cs typeface="Arial"/>
              </a:rPr>
              <a:t>Fixe</a:t>
            </a:r>
            <a:r>
              <a:rPr sz="700" i="1" spc="-15" dirty="0">
                <a:latin typeface="Arial"/>
                <a:cs typeface="Arial"/>
              </a:rPr>
              <a:t> </a:t>
            </a:r>
            <a:r>
              <a:rPr sz="700" i="1" dirty="0">
                <a:latin typeface="Arial"/>
                <a:cs typeface="Arial"/>
              </a:rPr>
              <a:t>relié</a:t>
            </a:r>
            <a:r>
              <a:rPr sz="700" i="1" spc="-25" dirty="0">
                <a:latin typeface="Arial"/>
                <a:cs typeface="Arial"/>
              </a:rPr>
              <a:t> au</a:t>
            </a:r>
            <a:r>
              <a:rPr sz="700" i="1" spc="500" dirty="0">
                <a:latin typeface="Arial"/>
                <a:cs typeface="Arial"/>
              </a:rPr>
              <a:t> </a:t>
            </a:r>
            <a:r>
              <a:rPr sz="700" i="1" spc="-10" dirty="0">
                <a:latin typeface="Arial"/>
                <a:cs typeface="Arial"/>
              </a:rPr>
              <a:t>Pinpad</a:t>
            </a:r>
            <a:endParaRPr sz="700">
              <a:latin typeface="Arial"/>
              <a:cs typeface="Arial"/>
            </a:endParaRPr>
          </a:p>
        </p:txBody>
      </p:sp>
      <p:pic>
        <p:nvPicPr>
          <p:cNvPr id="45" name="object 24">
            <a:extLst>
              <a:ext uri="{FF2B5EF4-FFF2-40B4-BE49-F238E27FC236}">
                <a16:creationId xmlns:a16="http://schemas.microsoft.com/office/drawing/2014/main" id="{2D9F0BBE-F402-4C57-AFFA-65246C6C1FB5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71014" y="4929251"/>
            <a:ext cx="711581" cy="470535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930C26C-8AF9-44DF-A406-269676E61D38}"/>
              </a:ext>
            </a:extLst>
          </p:cNvPr>
          <p:cNvSpPr txBox="1"/>
          <p:nvPr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S4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5B3E10C-9437-4431-987C-C15916D05DC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485EFE86-4EDE-478B-82A3-C474EAAB80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0690" y="171397"/>
            <a:ext cx="10980738" cy="720000"/>
          </a:xfrm>
        </p:spPr>
        <p:txBody>
          <a:bodyPr/>
          <a:lstStyle/>
          <a:p>
            <a:r>
              <a:rPr lang="fr-FR"/>
              <a:t>Enrichissement de la gamme Android</a:t>
            </a:r>
            <a:endParaRPr lang="fr-FR" dirty="0"/>
          </a:p>
        </p:txBody>
      </p:sp>
      <p:sp>
        <p:nvSpPr>
          <p:cNvPr id="46" name="Espace réservé du texte 3">
            <a:extLst>
              <a:ext uri="{FF2B5EF4-FFF2-40B4-BE49-F238E27FC236}">
                <a16:creationId xmlns:a16="http://schemas.microsoft.com/office/drawing/2014/main" id="{C5DD8294-5600-40A0-AAAF-B78C3795C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3349" y="137054"/>
            <a:ext cx="7300006" cy="231246"/>
          </a:xfrm>
        </p:spPr>
        <p:txBody>
          <a:bodyPr/>
          <a:lstStyle/>
          <a:p>
            <a:r>
              <a:rPr lang="fr-FR" sz="1400"/>
              <a:t>Le catalogue Monétique 2023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9939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C2FF14-AA99-4147-9FB0-A567830B77ED}"/>
              </a:ext>
            </a:extLst>
          </p:cNvPr>
          <p:cNvSpPr/>
          <p:nvPr/>
        </p:nvSpPr>
        <p:spPr>
          <a:xfrm>
            <a:off x="550912" y="917682"/>
            <a:ext cx="11347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cs typeface="Arial"/>
              </a:rPr>
              <a:t>Repositionnement</a:t>
            </a:r>
            <a:r>
              <a:rPr lang="fr-FR" b="1" spc="-40" dirty="0">
                <a:cs typeface="Arial"/>
              </a:rPr>
              <a:t> </a:t>
            </a:r>
            <a:r>
              <a:rPr lang="fr-FR" b="1" dirty="0">
                <a:cs typeface="Arial"/>
              </a:rPr>
              <a:t>du</a:t>
            </a:r>
            <a:r>
              <a:rPr lang="fr-FR" b="1" spc="-20" dirty="0">
                <a:cs typeface="Arial"/>
              </a:rPr>
              <a:t> </a:t>
            </a:r>
            <a:r>
              <a:rPr lang="fr-FR" b="1" dirty="0">
                <a:cs typeface="Arial"/>
              </a:rPr>
              <a:t>E600</a:t>
            </a:r>
            <a:r>
              <a:rPr lang="fr-FR" b="1" spc="-15" dirty="0">
                <a:cs typeface="Arial"/>
              </a:rPr>
              <a:t> </a:t>
            </a:r>
            <a:r>
              <a:rPr lang="fr-FR" b="1" dirty="0">
                <a:cs typeface="Arial"/>
              </a:rPr>
              <a:t>uniquement</a:t>
            </a:r>
            <a:r>
              <a:rPr lang="fr-FR" b="1" spc="-30" dirty="0">
                <a:cs typeface="Arial"/>
              </a:rPr>
              <a:t> </a:t>
            </a:r>
            <a:r>
              <a:rPr lang="fr-FR" b="1" dirty="0">
                <a:cs typeface="Arial"/>
              </a:rPr>
              <a:t>sur</a:t>
            </a:r>
            <a:r>
              <a:rPr lang="fr-FR" b="1" spc="-15" dirty="0">
                <a:cs typeface="Arial"/>
              </a:rPr>
              <a:t> </a:t>
            </a:r>
            <a:r>
              <a:rPr lang="fr-FR" b="1" dirty="0">
                <a:cs typeface="Arial"/>
              </a:rPr>
              <a:t>l’offre</a:t>
            </a:r>
            <a:r>
              <a:rPr lang="fr-FR" b="1" spc="-30" dirty="0">
                <a:cs typeface="Arial"/>
              </a:rPr>
              <a:t> </a:t>
            </a:r>
            <a:r>
              <a:rPr lang="fr-FR" b="1" dirty="0">
                <a:cs typeface="Arial"/>
              </a:rPr>
              <a:t>CE</a:t>
            </a:r>
            <a:r>
              <a:rPr lang="fr-FR" b="1" spc="-15" dirty="0">
                <a:cs typeface="Arial"/>
              </a:rPr>
              <a:t> </a:t>
            </a:r>
            <a:r>
              <a:rPr lang="fr-FR" b="1" spc="-40" dirty="0">
                <a:cs typeface="Arial"/>
              </a:rPr>
              <a:t>BOOSTPAY</a:t>
            </a:r>
            <a:r>
              <a:rPr lang="fr-FR" b="1" spc="-20" dirty="0">
                <a:cs typeface="Arial"/>
              </a:rPr>
              <a:t> </a:t>
            </a:r>
            <a:r>
              <a:rPr lang="fr-FR" b="1" dirty="0">
                <a:cs typeface="Arial"/>
              </a:rPr>
              <a:t>Business</a:t>
            </a:r>
            <a:r>
              <a:rPr lang="fr-FR" b="1" spc="-10" dirty="0">
                <a:cs typeface="Arial"/>
              </a:rPr>
              <a:t> </a:t>
            </a:r>
            <a:r>
              <a:rPr lang="fr-FR" b="1" dirty="0">
                <a:cs typeface="Arial"/>
              </a:rPr>
              <a:t>IP</a:t>
            </a:r>
            <a:r>
              <a:rPr lang="fr-FR" b="1" spc="-60" dirty="0">
                <a:cs typeface="Arial"/>
              </a:rPr>
              <a:t> </a:t>
            </a:r>
            <a:r>
              <a:rPr lang="fr-FR" b="1" spc="-20" dirty="0">
                <a:cs typeface="Arial"/>
              </a:rPr>
              <a:t>Fixe</a:t>
            </a:r>
            <a:endParaRPr lang="fr-FR" dirty="0"/>
          </a:p>
        </p:txBody>
      </p:sp>
      <p:grpSp>
        <p:nvGrpSpPr>
          <p:cNvPr id="29" name="object 2">
            <a:extLst>
              <a:ext uri="{FF2B5EF4-FFF2-40B4-BE49-F238E27FC236}">
                <a16:creationId xmlns:a16="http://schemas.microsoft.com/office/drawing/2014/main" id="{133827D3-7449-4542-9255-E31439E5DA43}"/>
              </a:ext>
            </a:extLst>
          </p:cNvPr>
          <p:cNvGrpSpPr/>
          <p:nvPr/>
        </p:nvGrpSpPr>
        <p:grpSpPr>
          <a:xfrm>
            <a:off x="597408" y="1729427"/>
            <a:ext cx="11398885" cy="4971415"/>
            <a:chOff x="597408" y="1729427"/>
            <a:chExt cx="11398885" cy="4971415"/>
          </a:xfrm>
        </p:grpSpPr>
        <p:pic>
          <p:nvPicPr>
            <p:cNvPr id="47" name="object 3">
              <a:extLst>
                <a:ext uri="{FF2B5EF4-FFF2-40B4-BE49-F238E27FC236}">
                  <a16:creationId xmlns:a16="http://schemas.microsoft.com/office/drawing/2014/main" id="{E597D104-030A-49B2-AFFA-DA0B7929887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14341" y="1729427"/>
              <a:ext cx="3191197" cy="3085635"/>
            </a:xfrm>
            <a:prstGeom prst="rect">
              <a:avLst/>
            </a:prstGeom>
          </p:spPr>
        </p:pic>
        <p:sp>
          <p:nvSpPr>
            <p:cNvPr id="48" name="object 4">
              <a:extLst>
                <a:ext uri="{FF2B5EF4-FFF2-40B4-BE49-F238E27FC236}">
                  <a16:creationId xmlns:a16="http://schemas.microsoft.com/office/drawing/2014/main" id="{595A10C0-32FD-4F44-8604-3C93FDE77ACA}"/>
                </a:ext>
              </a:extLst>
            </p:cNvPr>
            <p:cNvSpPr/>
            <p:nvPr/>
          </p:nvSpPr>
          <p:spPr>
            <a:xfrm>
              <a:off x="597408" y="3166872"/>
              <a:ext cx="3740150" cy="264160"/>
            </a:xfrm>
            <a:custGeom>
              <a:avLst/>
              <a:gdLst/>
              <a:ahLst/>
              <a:cxnLst/>
              <a:rect l="l" t="t" r="r" b="b"/>
              <a:pathLst>
                <a:path w="3740150" h="264160">
                  <a:moveTo>
                    <a:pt x="3739896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3739896" y="263651"/>
                  </a:lnTo>
                  <a:lnTo>
                    <a:pt x="3739896" y="0"/>
                  </a:lnTo>
                  <a:close/>
                </a:path>
              </a:pathLst>
            </a:custGeom>
            <a:solidFill>
              <a:srgbClr val="00A0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5">
              <a:extLst>
                <a:ext uri="{FF2B5EF4-FFF2-40B4-BE49-F238E27FC236}">
                  <a16:creationId xmlns:a16="http://schemas.microsoft.com/office/drawing/2014/main" id="{33F84ED6-F46F-45EF-BBFD-11C26F0D45E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31563" y="2231136"/>
              <a:ext cx="7219188" cy="4207764"/>
            </a:xfrm>
            <a:prstGeom prst="rect">
              <a:avLst/>
            </a:prstGeom>
          </p:spPr>
        </p:pic>
        <p:sp>
          <p:nvSpPr>
            <p:cNvPr id="50" name="object 6">
              <a:extLst>
                <a:ext uri="{FF2B5EF4-FFF2-40B4-BE49-F238E27FC236}">
                  <a16:creationId xmlns:a16="http://schemas.microsoft.com/office/drawing/2014/main" id="{794E9065-7274-4576-9103-D5C659A33315}"/>
                </a:ext>
              </a:extLst>
            </p:cNvPr>
            <p:cNvSpPr/>
            <p:nvPr/>
          </p:nvSpPr>
          <p:spPr>
            <a:xfrm>
              <a:off x="10443972" y="6019799"/>
              <a:ext cx="1277620" cy="440690"/>
            </a:xfrm>
            <a:custGeom>
              <a:avLst/>
              <a:gdLst/>
              <a:ahLst/>
              <a:cxnLst/>
              <a:rect l="l" t="t" r="r" b="b"/>
              <a:pathLst>
                <a:path w="1277620" h="440689">
                  <a:moveTo>
                    <a:pt x="1277112" y="0"/>
                  </a:moveTo>
                  <a:lnTo>
                    <a:pt x="0" y="0"/>
                  </a:lnTo>
                  <a:lnTo>
                    <a:pt x="0" y="440436"/>
                  </a:lnTo>
                  <a:lnTo>
                    <a:pt x="1277112" y="440436"/>
                  </a:lnTo>
                  <a:lnTo>
                    <a:pt x="12771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8">
            <a:extLst>
              <a:ext uri="{FF2B5EF4-FFF2-40B4-BE49-F238E27FC236}">
                <a16:creationId xmlns:a16="http://schemas.microsoft.com/office/drawing/2014/main" id="{FEC8EE8A-63D3-4217-8618-C9965B372520}"/>
              </a:ext>
            </a:extLst>
          </p:cNvPr>
          <p:cNvSpPr txBox="1"/>
          <p:nvPr/>
        </p:nvSpPr>
        <p:spPr>
          <a:xfrm>
            <a:off x="593851" y="1894458"/>
            <a:ext cx="706310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"/>
                <a:cs typeface="Arial"/>
              </a:rPr>
              <a:t>Par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son</a:t>
            </a:r>
            <a:r>
              <a:rPr sz="1600" spc="3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écran</a:t>
            </a:r>
            <a:r>
              <a:rPr sz="1600" spc="3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large</a:t>
            </a:r>
            <a:r>
              <a:rPr sz="1600" spc="3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3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10</a:t>
            </a:r>
            <a:r>
              <a:rPr sz="1600" spc="3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pouces,</a:t>
            </a:r>
            <a:r>
              <a:rPr sz="1600" spc="3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le</a:t>
            </a:r>
            <a:r>
              <a:rPr sz="1600" spc="3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E600</a:t>
            </a:r>
            <a:r>
              <a:rPr sz="1600" spc="3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représente</a:t>
            </a:r>
            <a:r>
              <a:rPr sz="1600" spc="3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le</a:t>
            </a:r>
            <a:r>
              <a:rPr sz="1600" spc="3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produit</a:t>
            </a:r>
            <a:r>
              <a:rPr sz="1600" spc="3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le</a:t>
            </a:r>
            <a:r>
              <a:rPr sz="1600" spc="33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plus </a:t>
            </a:r>
            <a:r>
              <a:rPr sz="1600" dirty="0">
                <a:latin typeface="Arial"/>
                <a:cs typeface="Arial"/>
              </a:rPr>
              <a:t>adapté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l’usage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caisse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digitale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sera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donc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plus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proposé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aux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clients souhaitant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le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TPE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seul.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2" name="object 9">
            <a:extLst>
              <a:ext uri="{FF2B5EF4-FFF2-40B4-BE49-F238E27FC236}">
                <a16:creationId xmlns:a16="http://schemas.microsoft.com/office/drawing/2014/main" id="{6AC93133-1D6F-4FE6-8907-74FFD1A68A82}"/>
              </a:ext>
            </a:extLst>
          </p:cNvPr>
          <p:cNvSpPr txBox="1"/>
          <p:nvPr/>
        </p:nvSpPr>
        <p:spPr>
          <a:xfrm>
            <a:off x="685901" y="3191383"/>
            <a:ext cx="3367404" cy="1804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451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Avantages</a:t>
            </a:r>
            <a:r>
              <a:rPr sz="1200" b="1" spc="2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pour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les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commerçants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 dirty="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SzPct val="72727"/>
              <a:buFont typeface="Wingdings"/>
              <a:buChar char=""/>
              <a:tabLst>
                <a:tab pos="185420" algn="l"/>
              </a:tabLst>
            </a:pP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Un</a:t>
            </a:r>
            <a:r>
              <a:rPr sz="1100" spc="-10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TPE</a:t>
            </a:r>
            <a:r>
              <a:rPr sz="1100" spc="-20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à</a:t>
            </a:r>
            <a:r>
              <a:rPr sz="1100" spc="-20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double</a:t>
            </a:r>
            <a:r>
              <a:rPr sz="1100" spc="-10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usage</a:t>
            </a:r>
            <a:r>
              <a:rPr sz="1100" spc="-2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00A092"/>
                </a:solidFill>
                <a:latin typeface="Arial"/>
                <a:cs typeface="Arial"/>
              </a:rPr>
              <a:t>:</a:t>
            </a:r>
            <a:endParaRPr sz="1100" dirty="0">
              <a:latin typeface="Arial"/>
              <a:cs typeface="Arial"/>
            </a:endParaRPr>
          </a:p>
          <a:p>
            <a:pPr marL="641985" lvl="1" indent="-173355">
              <a:lnSpc>
                <a:spcPct val="100000"/>
              </a:lnSpc>
              <a:buSzPct val="72727"/>
              <a:buFont typeface="Wingdings"/>
              <a:buChar char=""/>
              <a:tabLst>
                <a:tab pos="642620" algn="l"/>
              </a:tabLst>
            </a:pP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Caisse</a:t>
            </a:r>
            <a:r>
              <a:rPr sz="1100" spc="-20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au</a:t>
            </a:r>
            <a:r>
              <a:rPr sz="1100" spc="-20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00A092"/>
                </a:solidFill>
                <a:latin typeface="Arial"/>
                <a:cs typeface="Arial"/>
              </a:rPr>
              <a:t>comptoir</a:t>
            </a:r>
            <a:endParaRPr sz="1100" dirty="0">
              <a:latin typeface="Arial"/>
              <a:cs typeface="Arial"/>
            </a:endParaRPr>
          </a:p>
          <a:p>
            <a:pPr marL="641985" lvl="1" indent="-173355">
              <a:lnSpc>
                <a:spcPct val="100000"/>
              </a:lnSpc>
              <a:buSzPct val="72727"/>
              <a:buFont typeface="Wingdings"/>
              <a:buChar char=""/>
              <a:tabLst>
                <a:tab pos="642620" algn="l"/>
              </a:tabLst>
            </a:pP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Ou</a:t>
            </a:r>
            <a:r>
              <a:rPr sz="1100" spc="-4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en</a:t>
            </a:r>
            <a:r>
              <a:rPr sz="1100" spc="-2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mobilité</a:t>
            </a:r>
            <a:r>
              <a:rPr sz="1100" spc="-1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dans</a:t>
            </a:r>
            <a:r>
              <a:rPr sz="1100" spc="-2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le</a:t>
            </a:r>
            <a:r>
              <a:rPr sz="1100" spc="-2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point</a:t>
            </a:r>
            <a:r>
              <a:rPr sz="1100" spc="-20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de</a:t>
            </a:r>
            <a:r>
              <a:rPr sz="1100" spc="-10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00A092"/>
                </a:solidFill>
                <a:latin typeface="Arial"/>
                <a:cs typeface="Arial"/>
              </a:rPr>
              <a:t>vente</a:t>
            </a:r>
            <a:endParaRPr sz="1100" dirty="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765"/>
              </a:spcBef>
              <a:buSzPct val="77272"/>
              <a:buFont typeface="Wingdings"/>
              <a:buChar char=""/>
              <a:tabLst>
                <a:tab pos="185420" algn="l"/>
              </a:tabLst>
            </a:pP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Double</a:t>
            </a:r>
            <a:r>
              <a:rPr sz="1100" spc="-1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écran</a:t>
            </a:r>
            <a:r>
              <a:rPr sz="1100" spc="-4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00A092"/>
                </a:solidFill>
                <a:latin typeface="Arial"/>
                <a:cs typeface="Arial"/>
              </a:rPr>
              <a:t>:</a:t>
            </a:r>
            <a:endParaRPr sz="1100" dirty="0">
              <a:latin typeface="Arial"/>
              <a:cs typeface="Arial"/>
            </a:endParaRPr>
          </a:p>
          <a:p>
            <a:pPr marL="641985" lvl="1" indent="-173355">
              <a:lnSpc>
                <a:spcPct val="100000"/>
              </a:lnSpc>
              <a:buSzPct val="77272"/>
              <a:buFont typeface="Wingdings"/>
              <a:buChar char=""/>
              <a:tabLst>
                <a:tab pos="642620" algn="l"/>
              </a:tabLst>
            </a:pP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Ecran</a:t>
            </a:r>
            <a:r>
              <a:rPr sz="1100" spc="-2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grand</a:t>
            </a:r>
            <a:r>
              <a:rPr sz="1100" spc="-40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format</a:t>
            </a:r>
            <a:r>
              <a:rPr sz="1100" spc="-6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pour</a:t>
            </a:r>
            <a:r>
              <a:rPr sz="1100" spc="-1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le</a:t>
            </a:r>
            <a:r>
              <a:rPr sz="1100" spc="-10" dirty="0">
                <a:solidFill>
                  <a:srgbClr val="00A092"/>
                </a:solidFill>
                <a:latin typeface="Arial"/>
                <a:cs typeface="Arial"/>
              </a:rPr>
              <a:t> commerçant</a:t>
            </a:r>
            <a:endParaRPr sz="1100" dirty="0">
              <a:latin typeface="Arial"/>
              <a:cs typeface="Arial"/>
            </a:endParaRPr>
          </a:p>
          <a:p>
            <a:pPr marL="641985" lvl="1" indent="-173355">
              <a:lnSpc>
                <a:spcPct val="100000"/>
              </a:lnSpc>
              <a:buSzPct val="77272"/>
              <a:buFont typeface="Wingdings"/>
              <a:buChar char=""/>
              <a:tabLst>
                <a:tab pos="642620" algn="l"/>
              </a:tabLst>
            </a:pP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Écran</a:t>
            </a:r>
            <a:r>
              <a:rPr sz="1100" spc="-30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client</a:t>
            </a:r>
            <a:r>
              <a:rPr sz="1100" spc="-20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pour</a:t>
            </a:r>
            <a:r>
              <a:rPr sz="1100" spc="-3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le</a:t>
            </a:r>
            <a:r>
              <a:rPr sz="1100" spc="-1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00A092"/>
                </a:solidFill>
                <a:latin typeface="Arial"/>
                <a:cs typeface="Arial"/>
              </a:rPr>
              <a:t>paiement</a:t>
            </a:r>
            <a:endParaRPr sz="11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Wingdings"/>
              <a:buChar char=""/>
            </a:pPr>
            <a:endParaRPr sz="1150" dirty="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SzPct val="77272"/>
              <a:buFont typeface="Wingdings"/>
              <a:buChar char=""/>
              <a:tabLst>
                <a:tab pos="185420" algn="l"/>
              </a:tabLst>
            </a:pP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Adapté</a:t>
            </a:r>
            <a:r>
              <a:rPr sz="1100" spc="-2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pour</a:t>
            </a:r>
            <a:r>
              <a:rPr sz="1100" spc="-30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la</a:t>
            </a:r>
            <a:r>
              <a:rPr sz="1100" spc="-1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gestion</a:t>
            </a:r>
            <a:r>
              <a:rPr sz="1100" spc="-3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de</a:t>
            </a:r>
            <a:r>
              <a:rPr sz="1100" spc="-2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logiciel</a:t>
            </a:r>
            <a:r>
              <a:rPr sz="1100" spc="-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de</a:t>
            </a:r>
            <a:r>
              <a:rPr sz="1100" spc="-2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0A092"/>
                </a:solidFill>
                <a:latin typeface="Arial"/>
                <a:cs typeface="Arial"/>
              </a:rPr>
              <a:t>caisse</a:t>
            </a:r>
            <a:r>
              <a:rPr sz="1100" spc="-15" dirty="0">
                <a:solidFill>
                  <a:srgbClr val="00A092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00A092"/>
                </a:solidFill>
                <a:latin typeface="Arial"/>
                <a:cs typeface="Arial"/>
              </a:rPr>
              <a:t>digitale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94ED02B-DEC7-41B3-87B7-680AD578D540}"/>
              </a:ext>
            </a:extLst>
          </p:cNvPr>
          <p:cNvSpPr txBox="1"/>
          <p:nvPr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S4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B10C2A4-C6AA-4BA8-85A3-3E898EAE08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2D5BA23B-E2D4-4CBF-A45A-75045D6F0D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0690" y="171397"/>
            <a:ext cx="10980738" cy="720000"/>
          </a:xfrm>
        </p:spPr>
        <p:txBody>
          <a:bodyPr/>
          <a:lstStyle/>
          <a:p>
            <a:r>
              <a:rPr lang="fr-FR"/>
              <a:t>Enrichissement de la gamme Android</a:t>
            </a:r>
            <a:endParaRPr lang="fr-FR" dirty="0"/>
          </a:p>
        </p:txBody>
      </p:sp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223BFC54-3233-4CE2-8785-648A89023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3349" y="137054"/>
            <a:ext cx="7300006" cy="231246"/>
          </a:xfrm>
        </p:spPr>
        <p:txBody>
          <a:bodyPr/>
          <a:lstStyle/>
          <a:p>
            <a:r>
              <a:rPr lang="fr-FR" sz="1400"/>
              <a:t>Le catalogue Monétique 2023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746537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ject 8">
            <a:extLst>
              <a:ext uri="{FF2B5EF4-FFF2-40B4-BE49-F238E27FC236}">
                <a16:creationId xmlns:a16="http://schemas.microsoft.com/office/drawing/2014/main" id="{B37CABF3-ABFA-485C-A49C-A457145AF31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5776" y="2770247"/>
            <a:ext cx="704845" cy="401116"/>
          </a:xfrm>
          <a:prstGeom prst="rect">
            <a:avLst/>
          </a:prstGeom>
        </p:spPr>
      </p:pic>
      <p:pic>
        <p:nvPicPr>
          <p:cNvPr id="18" name="object 9">
            <a:extLst>
              <a:ext uri="{FF2B5EF4-FFF2-40B4-BE49-F238E27FC236}">
                <a16:creationId xmlns:a16="http://schemas.microsoft.com/office/drawing/2014/main" id="{AEE2ADED-C6B6-4DD7-AE46-ED2C4A32C55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02222" y="2745999"/>
            <a:ext cx="704845" cy="401116"/>
          </a:xfrm>
          <a:prstGeom prst="rect">
            <a:avLst/>
          </a:prstGeom>
        </p:spPr>
      </p:pic>
      <p:pic>
        <p:nvPicPr>
          <p:cNvPr id="19" name="object 10">
            <a:extLst>
              <a:ext uri="{FF2B5EF4-FFF2-40B4-BE49-F238E27FC236}">
                <a16:creationId xmlns:a16="http://schemas.microsoft.com/office/drawing/2014/main" id="{70C0D2C9-4164-4053-8AE1-9C2C694BD76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12315" y="2646219"/>
            <a:ext cx="931164" cy="688848"/>
          </a:xfrm>
          <a:prstGeom prst="rect">
            <a:avLst/>
          </a:prstGeom>
        </p:spPr>
      </p:pic>
      <p:pic>
        <p:nvPicPr>
          <p:cNvPr id="21" name="object 12">
            <a:extLst>
              <a:ext uri="{FF2B5EF4-FFF2-40B4-BE49-F238E27FC236}">
                <a16:creationId xmlns:a16="http://schemas.microsoft.com/office/drawing/2014/main" id="{A2667971-2DA0-4535-B6EA-DDF0AA5F576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39586" y="2646219"/>
            <a:ext cx="959738" cy="886587"/>
          </a:xfrm>
          <a:prstGeom prst="rect">
            <a:avLst/>
          </a:prstGeom>
        </p:spPr>
      </p:pic>
      <p:grpSp>
        <p:nvGrpSpPr>
          <p:cNvPr id="22" name="object 13">
            <a:extLst>
              <a:ext uri="{FF2B5EF4-FFF2-40B4-BE49-F238E27FC236}">
                <a16:creationId xmlns:a16="http://schemas.microsoft.com/office/drawing/2014/main" id="{5D10F6C1-6649-4AA0-8ADF-CF86C9104F7A}"/>
              </a:ext>
            </a:extLst>
          </p:cNvPr>
          <p:cNvGrpSpPr/>
          <p:nvPr/>
        </p:nvGrpSpPr>
        <p:grpSpPr>
          <a:xfrm>
            <a:off x="3981666" y="2646219"/>
            <a:ext cx="1022350" cy="887094"/>
            <a:chOff x="4191000" y="3094482"/>
            <a:chExt cx="1022350" cy="887094"/>
          </a:xfrm>
        </p:grpSpPr>
        <p:pic>
          <p:nvPicPr>
            <p:cNvPr id="23" name="object 14">
              <a:extLst>
                <a:ext uri="{FF2B5EF4-FFF2-40B4-BE49-F238E27FC236}">
                  <a16:creationId xmlns:a16="http://schemas.microsoft.com/office/drawing/2014/main" id="{B62AA65A-2800-47EF-B8A8-1A3E817A494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1000" y="3094482"/>
              <a:ext cx="959789" cy="886586"/>
            </a:xfrm>
            <a:prstGeom prst="rect">
              <a:avLst/>
            </a:prstGeom>
          </p:spPr>
        </p:pic>
        <p:pic>
          <p:nvPicPr>
            <p:cNvPr id="24" name="object 15">
              <a:extLst>
                <a:ext uri="{FF2B5EF4-FFF2-40B4-BE49-F238E27FC236}">
                  <a16:creationId xmlns:a16="http://schemas.microsoft.com/office/drawing/2014/main" id="{B00F251C-E623-4BDA-88F0-C76B23B99AC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32147" y="3392297"/>
              <a:ext cx="481202" cy="454659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D1F4F7CC-9425-4858-9AC4-25C472F038E6}"/>
              </a:ext>
            </a:extLst>
          </p:cNvPr>
          <p:cNvSpPr txBox="1"/>
          <p:nvPr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S4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8DAC13-706E-441E-A3CE-77C6E0A151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F9388D4A-C878-4C1E-86E2-054C40D4BF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0690" y="171397"/>
            <a:ext cx="10980738" cy="720000"/>
          </a:xfrm>
        </p:spPr>
        <p:txBody>
          <a:bodyPr/>
          <a:lstStyle/>
          <a:p>
            <a:r>
              <a:rPr lang="fr-FR"/>
              <a:t>Enrichissement de la gamme Android : Synthèse</a:t>
            </a:r>
            <a:endParaRPr lang="fr-FR" dirty="0"/>
          </a:p>
        </p:txBody>
      </p:sp>
      <p:sp>
        <p:nvSpPr>
          <p:cNvPr id="28" name="Espace réservé du texte 3">
            <a:extLst>
              <a:ext uri="{FF2B5EF4-FFF2-40B4-BE49-F238E27FC236}">
                <a16:creationId xmlns:a16="http://schemas.microsoft.com/office/drawing/2014/main" id="{A07EA969-7333-421D-A081-43A5B01E3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3349" y="137054"/>
            <a:ext cx="7300006" cy="231246"/>
          </a:xfrm>
        </p:spPr>
        <p:txBody>
          <a:bodyPr/>
          <a:lstStyle/>
          <a:p>
            <a:r>
              <a:rPr lang="fr-FR" sz="1400"/>
              <a:t>Le catalogue Monétique 2023</a:t>
            </a:r>
            <a:endParaRPr lang="fr-FR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12477A-7A5E-4ECD-83A9-2FE8B9E6BBF0}"/>
              </a:ext>
            </a:extLst>
          </p:cNvPr>
          <p:cNvSpPr/>
          <p:nvPr/>
        </p:nvSpPr>
        <p:spPr>
          <a:xfrm>
            <a:off x="1812444" y="1537193"/>
            <a:ext cx="1692241" cy="584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latin typeface="Trebuchet MS" panose="020B0603020202020204" pitchFamily="34" charset="0"/>
              </a:rPr>
              <a:t>Premium </a:t>
            </a:r>
          </a:p>
          <a:p>
            <a:pPr algn="ctr"/>
            <a:r>
              <a:rPr lang="fr-FR">
                <a:latin typeface="Trebuchet MS" panose="020B0603020202020204" pitchFamily="34" charset="0"/>
              </a:rPr>
              <a:t>IP Fixe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CD56E3-7504-4FF1-9700-B520BA710E0C}"/>
              </a:ext>
            </a:extLst>
          </p:cNvPr>
          <p:cNvSpPr/>
          <p:nvPr/>
        </p:nvSpPr>
        <p:spPr>
          <a:xfrm>
            <a:off x="2569029" y="2294762"/>
            <a:ext cx="2650796" cy="376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>
                <a:solidFill>
                  <a:sysClr val="windowText" lastClr="000000"/>
                </a:solidFill>
              </a:rPr>
              <a:t>Le terminal de derière génération fixe, performant et doté d’un écran tactile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D0A087-EB39-428B-982C-B3E122950F3F}"/>
              </a:ext>
            </a:extLst>
          </p:cNvPr>
          <p:cNvSpPr/>
          <p:nvPr/>
        </p:nvSpPr>
        <p:spPr>
          <a:xfrm>
            <a:off x="2054394" y="3382981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FF9933"/>
                </a:solidFill>
              </a:rPr>
              <a:t>19,90 € HT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9A6CB52-5A88-4BD8-B782-81D24A5744BA}"/>
              </a:ext>
            </a:extLst>
          </p:cNvPr>
          <p:cNvSpPr/>
          <p:nvPr/>
        </p:nvSpPr>
        <p:spPr>
          <a:xfrm>
            <a:off x="2054394" y="4265885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00A092"/>
                </a:solidFill>
              </a:rPr>
              <a:t>24,90 € HT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2F498A6-40EB-43F0-BDE6-19C763741032}"/>
              </a:ext>
            </a:extLst>
          </p:cNvPr>
          <p:cNvSpPr/>
          <p:nvPr/>
        </p:nvSpPr>
        <p:spPr>
          <a:xfrm>
            <a:off x="2054394" y="5175732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D292B9"/>
                </a:solidFill>
              </a:rPr>
              <a:t>27,40 € HT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AC8A65-E1ED-4DF1-BF47-BC4CC94D8A09}"/>
              </a:ext>
            </a:extLst>
          </p:cNvPr>
          <p:cNvSpPr/>
          <p:nvPr/>
        </p:nvSpPr>
        <p:spPr>
          <a:xfrm>
            <a:off x="3960984" y="5177077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D292B9"/>
                </a:solidFill>
              </a:rPr>
              <a:t>32,40 € HT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7718D3-D9E5-466E-95B5-173EB628A16C}"/>
              </a:ext>
            </a:extLst>
          </p:cNvPr>
          <p:cNvSpPr/>
          <p:nvPr/>
        </p:nvSpPr>
        <p:spPr>
          <a:xfrm>
            <a:off x="5867574" y="5175732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D292B9"/>
                </a:solidFill>
              </a:rPr>
              <a:t>37,40 € HT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FDA0248-FC57-4D93-A324-AA929288A451}"/>
              </a:ext>
            </a:extLst>
          </p:cNvPr>
          <p:cNvSpPr/>
          <p:nvPr/>
        </p:nvSpPr>
        <p:spPr>
          <a:xfrm>
            <a:off x="7774164" y="5175732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D292B9"/>
                </a:solidFill>
              </a:rPr>
              <a:t>43,40 € HT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84DA7DB-13EE-4CE9-AC13-5BE7186FF53D}"/>
              </a:ext>
            </a:extLst>
          </p:cNvPr>
          <p:cNvSpPr/>
          <p:nvPr/>
        </p:nvSpPr>
        <p:spPr>
          <a:xfrm>
            <a:off x="9680754" y="5143956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D292B9"/>
                </a:solidFill>
              </a:rPr>
              <a:t>33,40 € HT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2A04641-4427-4E3C-915B-1EBCC536C1CE}"/>
              </a:ext>
            </a:extLst>
          </p:cNvPr>
          <p:cNvSpPr/>
          <p:nvPr/>
        </p:nvSpPr>
        <p:spPr>
          <a:xfrm>
            <a:off x="3969004" y="4288548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00A092"/>
                </a:solidFill>
              </a:rPr>
              <a:t>29,90 € HT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2800EDC-E060-47F9-A753-2588E99CE189}"/>
              </a:ext>
            </a:extLst>
          </p:cNvPr>
          <p:cNvSpPr/>
          <p:nvPr/>
        </p:nvSpPr>
        <p:spPr>
          <a:xfrm>
            <a:off x="5883614" y="4288548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00A092"/>
                </a:solidFill>
              </a:rPr>
              <a:t>34,90 € HT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49CBD2-D18C-4E30-9FE0-9C9604137FD3}"/>
              </a:ext>
            </a:extLst>
          </p:cNvPr>
          <p:cNvSpPr/>
          <p:nvPr/>
        </p:nvSpPr>
        <p:spPr>
          <a:xfrm>
            <a:off x="7798898" y="4288548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00A092"/>
                </a:solidFill>
              </a:rPr>
              <a:t>40,90 € HT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BDAC7DD-A354-4803-A8C7-236F031BC2E0}"/>
              </a:ext>
            </a:extLst>
          </p:cNvPr>
          <p:cNvSpPr/>
          <p:nvPr/>
        </p:nvSpPr>
        <p:spPr>
          <a:xfrm>
            <a:off x="9712836" y="4282749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00A092"/>
                </a:solidFill>
              </a:rPr>
              <a:t>30,90 € HT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BF1C2F2-CC21-4885-81C0-0D9F2BE2FA96}"/>
              </a:ext>
            </a:extLst>
          </p:cNvPr>
          <p:cNvSpPr/>
          <p:nvPr/>
        </p:nvSpPr>
        <p:spPr>
          <a:xfrm>
            <a:off x="3969004" y="3370551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FF9933"/>
                </a:solidFill>
              </a:rPr>
              <a:t>24,90 € HT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B121889-6060-40D0-9D83-9A8F3869B63D}"/>
              </a:ext>
            </a:extLst>
          </p:cNvPr>
          <p:cNvSpPr/>
          <p:nvPr/>
        </p:nvSpPr>
        <p:spPr>
          <a:xfrm>
            <a:off x="5883614" y="3382448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FF9933"/>
                </a:solidFill>
              </a:rPr>
              <a:t>29,90 € HT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B034A2C-B158-481A-A791-3AD112EDB84E}"/>
              </a:ext>
            </a:extLst>
          </p:cNvPr>
          <p:cNvSpPr/>
          <p:nvPr/>
        </p:nvSpPr>
        <p:spPr>
          <a:xfrm>
            <a:off x="7798898" y="3373326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FF9933"/>
                </a:solidFill>
              </a:rPr>
              <a:t>35,90 € HT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A3D5EA6-0AC2-4C21-9A34-22827EEB901B}"/>
              </a:ext>
            </a:extLst>
          </p:cNvPr>
          <p:cNvSpPr/>
          <p:nvPr/>
        </p:nvSpPr>
        <p:spPr>
          <a:xfrm>
            <a:off x="9734061" y="3365398"/>
            <a:ext cx="1330122" cy="601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FF9933"/>
                </a:solidFill>
              </a:rPr>
              <a:t>25,90 € HT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7960213-A780-4629-80CF-E5DAF01B8720}"/>
              </a:ext>
            </a:extLst>
          </p:cNvPr>
          <p:cNvSpPr/>
          <p:nvPr/>
        </p:nvSpPr>
        <p:spPr>
          <a:xfrm>
            <a:off x="6110691" y="2218110"/>
            <a:ext cx="2998570" cy="376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>
                <a:solidFill>
                  <a:sysClr val="windowText" lastClr="000000"/>
                </a:solidFill>
              </a:rPr>
              <a:t>Le terminal de derière génération fixe, performant et écologique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5D82A06-6C2E-4A1F-9EA9-64D72CDC241B}"/>
              </a:ext>
            </a:extLst>
          </p:cNvPr>
          <p:cNvSpPr/>
          <p:nvPr/>
        </p:nvSpPr>
        <p:spPr>
          <a:xfrm>
            <a:off x="9456101" y="2223066"/>
            <a:ext cx="1886042" cy="376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>
                <a:solidFill>
                  <a:sysClr val="windowText" lastClr="000000"/>
                </a:solidFill>
              </a:rPr>
              <a:t>Le terminal ultra-compact, moderne et sans imprimante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12CA9F1-20DF-4B46-AB8B-E8E9838763D8}"/>
              </a:ext>
            </a:extLst>
          </p:cNvPr>
          <p:cNvSpPr/>
          <p:nvPr/>
        </p:nvSpPr>
        <p:spPr>
          <a:xfrm>
            <a:off x="3607101" y="1537193"/>
            <a:ext cx="1834500" cy="584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latin typeface="Trebuchet MS" panose="020B0603020202020204" pitchFamily="34" charset="0"/>
              </a:rPr>
              <a:t>Premium </a:t>
            </a:r>
          </a:p>
          <a:p>
            <a:pPr algn="ctr"/>
            <a:r>
              <a:rPr lang="fr-FR">
                <a:latin typeface="Trebuchet MS" panose="020B0603020202020204" pitchFamily="34" charset="0"/>
              </a:rPr>
              <a:t>IP Fixe + Pinpad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87620B1-6CB7-4371-B7F2-F346F70AE877}"/>
              </a:ext>
            </a:extLst>
          </p:cNvPr>
          <p:cNvSpPr/>
          <p:nvPr/>
        </p:nvSpPr>
        <p:spPr>
          <a:xfrm>
            <a:off x="5554465" y="1537193"/>
            <a:ext cx="2037683" cy="56737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latin typeface="Trebuchet MS" panose="020B0603020202020204" pitchFamily="34" charset="0"/>
              </a:rPr>
              <a:t>Premium </a:t>
            </a:r>
          </a:p>
          <a:p>
            <a:pPr algn="ctr"/>
            <a:r>
              <a:rPr lang="fr-FR">
                <a:latin typeface="Trebuchet MS" panose="020B0603020202020204" pitchFamily="34" charset="0"/>
              </a:rPr>
              <a:t>IP Mobile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E828C0D-9757-4ED1-A2ED-A4E55120832E}"/>
              </a:ext>
            </a:extLst>
          </p:cNvPr>
          <p:cNvSpPr/>
          <p:nvPr/>
        </p:nvSpPr>
        <p:spPr>
          <a:xfrm>
            <a:off x="7715842" y="1542146"/>
            <a:ext cx="1692241" cy="56435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latin typeface="Trebuchet MS" panose="020B0603020202020204" pitchFamily="34" charset="0"/>
              </a:rPr>
              <a:t>Premium </a:t>
            </a:r>
          </a:p>
          <a:p>
            <a:pPr algn="ctr"/>
            <a:r>
              <a:rPr lang="fr-FR">
                <a:latin typeface="Trebuchet MS" panose="020B0603020202020204" pitchFamily="34" charset="0"/>
              </a:rPr>
              <a:t>GPRS Mobile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4559921-13C5-4307-961E-319166222F9E}"/>
              </a:ext>
            </a:extLst>
          </p:cNvPr>
          <p:cNvSpPr/>
          <p:nvPr/>
        </p:nvSpPr>
        <p:spPr>
          <a:xfrm>
            <a:off x="9531777" y="1536300"/>
            <a:ext cx="1692241" cy="56737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latin typeface="Trebuchet MS" panose="020B0603020202020204" pitchFamily="34" charset="0"/>
              </a:rPr>
              <a:t>Premium </a:t>
            </a:r>
          </a:p>
          <a:p>
            <a:pPr algn="ctr"/>
            <a:r>
              <a:rPr lang="fr-FR">
                <a:latin typeface="Trebuchet MS" panose="020B0603020202020204" pitchFamily="34" charset="0"/>
              </a:rPr>
              <a:t>GPRS Mini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72343D-274A-4FB8-9236-D82205E121DC}"/>
              </a:ext>
            </a:extLst>
          </p:cNvPr>
          <p:cNvSpPr/>
          <p:nvPr/>
        </p:nvSpPr>
        <p:spPr>
          <a:xfrm>
            <a:off x="668134" y="3256545"/>
            <a:ext cx="781219" cy="781236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chemeClr val="tx1"/>
                </a:solidFill>
              </a:rPr>
              <a:t>48 Mois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77F3BCB-0BD5-45D7-9A21-9207A6285BFC}"/>
              </a:ext>
            </a:extLst>
          </p:cNvPr>
          <p:cNvSpPr/>
          <p:nvPr/>
        </p:nvSpPr>
        <p:spPr>
          <a:xfrm>
            <a:off x="668134" y="4168733"/>
            <a:ext cx="781219" cy="781236"/>
          </a:xfrm>
          <a:prstGeom prst="rect">
            <a:avLst/>
          </a:prstGeom>
          <a:solidFill>
            <a:srgbClr val="00A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chemeClr val="tx1"/>
                </a:solidFill>
              </a:rPr>
              <a:t>24 Mois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7F8FE90-5D5E-43E8-AE6C-2763AD5A55F6}"/>
              </a:ext>
            </a:extLst>
          </p:cNvPr>
          <p:cNvSpPr/>
          <p:nvPr/>
        </p:nvSpPr>
        <p:spPr>
          <a:xfrm>
            <a:off x="674899" y="5080921"/>
            <a:ext cx="781219" cy="781236"/>
          </a:xfrm>
          <a:prstGeom prst="rect">
            <a:avLst/>
          </a:prstGeom>
          <a:solidFill>
            <a:srgbClr val="D292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chemeClr val="tx1"/>
                </a:solidFill>
              </a:rPr>
              <a:t>12 Mois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D79E34-F095-4542-9B73-73F778350216}"/>
              </a:ext>
            </a:extLst>
          </p:cNvPr>
          <p:cNvSpPr/>
          <p:nvPr/>
        </p:nvSpPr>
        <p:spPr>
          <a:xfrm>
            <a:off x="1796193" y="1182866"/>
            <a:ext cx="9411574" cy="4927648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AB175688-0F98-45DA-8797-571A51D79998}"/>
              </a:ext>
            </a:extLst>
          </p:cNvPr>
          <p:cNvSpPr/>
          <p:nvPr/>
        </p:nvSpPr>
        <p:spPr>
          <a:xfrm>
            <a:off x="1822463" y="1015959"/>
            <a:ext cx="3181552" cy="376809"/>
          </a:xfrm>
          <a:custGeom>
            <a:avLst/>
            <a:gdLst/>
            <a:ahLst/>
            <a:cxnLst/>
            <a:rect l="l" t="t" r="r" b="b"/>
            <a:pathLst>
              <a:path w="2548254" h="307975">
                <a:moveTo>
                  <a:pt x="2548128" y="0"/>
                </a:moveTo>
                <a:lnTo>
                  <a:pt x="0" y="0"/>
                </a:lnTo>
                <a:lnTo>
                  <a:pt x="0" y="307848"/>
                </a:lnTo>
                <a:lnTo>
                  <a:pt x="2548128" y="307848"/>
                </a:lnTo>
                <a:lnTo>
                  <a:pt x="2548128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4D70B2B5-4178-4A45-8B6B-E6E89711334E}"/>
              </a:ext>
            </a:extLst>
          </p:cNvPr>
          <p:cNvSpPr txBox="1"/>
          <p:nvPr/>
        </p:nvSpPr>
        <p:spPr>
          <a:xfrm>
            <a:off x="1901837" y="1040469"/>
            <a:ext cx="3518251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20" dirty="0">
                <a:solidFill>
                  <a:srgbClr val="FFFFFF"/>
                </a:solidFill>
                <a:latin typeface="Trebuchet MS"/>
                <a:cs typeface="Trebuchet MS"/>
              </a:rPr>
              <a:t>Offres</a:t>
            </a:r>
            <a:r>
              <a:rPr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b="1" spc="-45" dirty="0">
                <a:solidFill>
                  <a:srgbClr val="FFFFFF"/>
                </a:solidFill>
                <a:latin typeface="Trebuchet MS"/>
                <a:cs typeface="Trebuchet MS"/>
              </a:rPr>
              <a:t>pour</a:t>
            </a:r>
            <a:r>
              <a:rPr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b="1" dirty="0">
                <a:solidFill>
                  <a:srgbClr val="FFFFFF"/>
                </a:solidFill>
                <a:latin typeface="Trebuchet MS"/>
                <a:cs typeface="Trebuchet MS"/>
              </a:rPr>
              <a:t>les</a:t>
            </a:r>
            <a:r>
              <a:rPr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b="1" spc="-10" dirty="0">
                <a:solidFill>
                  <a:srgbClr val="FFFFFF"/>
                </a:solidFill>
                <a:latin typeface="Trebuchet MS"/>
                <a:cs typeface="Trebuchet MS"/>
              </a:rPr>
              <a:t>commerçants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03D836-F79F-46B2-A48E-8580512FFACA}"/>
              </a:ext>
            </a:extLst>
          </p:cNvPr>
          <p:cNvSpPr/>
          <p:nvPr/>
        </p:nvSpPr>
        <p:spPr>
          <a:xfrm>
            <a:off x="2054393" y="2242577"/>
            <a:ext cx="3252753" cy="36195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57D546-EFD4-46E0-A940-B8C28B8987C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373" y="2054898"/>
            <a:ext cx="1287684" cy="118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77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object 2">
            <a:extLst>
              <a:ext uri="{FF2B5EF4-FFF2-40B4-BE49-F238E27FC236}">
                <a16:creationId xmlns:a16="http://schemas.microsoft.com/office/drawing/2014/main" id="{47881AC0-2076-4F09-B0C4-290142C89D48}"/>
              </a:ext>
            </a:extLst>
          </p:cNvPr>
          <p:cNvGrpSpPr/>
          <p:nvPr/>
        </p:nvGrpSpPr>
        <p:grpSpPr>
          <a:xfrm>
            <a:off x="481796" y="2074164"/>
            <a:ext cx="4996180" cy="1801495"/>
            <a:chOff x="577595" y="2074164"/>
            <a:chExt cx="4996180" cy="1801495"/>
          </a:xfrm>
        </p:grpSpPr>
        <p:pic>
          <p:nvPicPr>
            <p:cNvPr id="26" name="object 3">
              <a:extLst>
                <a:ext uri="{FF2B5EF4-FFF2-40B4-BE49-F238E27FC236}">
                  <a16:creationId xmlns:a16="http://schemas.microsoft.com/office/drawing/2014/main" id="{E607D4E9-28D8-446E-8452-EA8825EF4CF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7595" y="2074164"/>
              <a:ext cx="4995672" cy="1801368"/>
            </a:xfrm>
            <a:prstGeom prst="rect">
              <a:avLst/>
            </a:prstGeom>
          </p:spPr>
        </p:pic>
        <p:sp>
          <p:nvSpPr>
            <p:cNvPr id="27" name="object 4">
              <a:extLst>
                <a:ext uri="{FF2B5EF4-FFF2-40B4-BE49-F238E27FC236}">
                  <a16:creationId xmlns:a16="http://schemas.microsoft.com/office/drawing/2014/main" id="{E1A3E554-EE11-4144-B090-997FBA8E41AB}"/>
                </a:ext>
              </a:extLst>
            </p:cNvPr>
            <p:cNvSpPr/>
            <p:nvPr/>
          </p:nvSpPr>
          <p:spPr>
            <a:xfrm>
              <a:off x="789431" y="2354580"/>
              <a:ext cx="1254760" cy="370840"/>
            </a:xfrm>
            <a:custGeom>
              <a:avLst/>
              <a:gdLst/>
              <a:ahLst/>
              <a:cxnLst/>
              <a:rect l="l" t="t" r="r" b="b"/>
              <a:pathLst>
                <a:path w="1254760" h="370839">
                  <a:moveTo>
                    <a:pt x="1192530" y="0"/>
                  </a:moveTo>
                  <a:lnTo>
                    <a:pt x="61721" y="0"/>
                  </a:lnTo>
                  <a:lnTo>
                    <a:pt x="37697" y="4857"/>
                  </a:lnTo>
                  <a:lnTo>
                    <a:pt x="18078" y="18097"/>
                  </a:lnTo>
                  <a:lnTo>
                    <a:pt x="4850" y="37719"/>
                  </a:lnTo>
                  <a:lnTo>
                    <a:pt x="0" y="61722"/>
                  </a:lnTo>
                  <a:lnTo>
                    <a:pt x="0" y="308610"/>
                  </a:lnTo>
                  <a:lnTo>
                    <a:pt x="4850" y="332613"/>
                  </a:lnTo>
                  <a:lnTo>
                    <a:pt x="18078" y="352234"/>
                  </a:lnTo>
                  <a:lnTo>
                    <a:pt x="37697" y="365474"/>
                  </a:lnTo>
                  <a:lnTo>
                    <a:pt x="61721" y="370332"/>
                  </a:lnTo>
                  <a:lnTo>
                    <a:pt x="1192530" y="370332"/>
                  </a:lnTo>
                  <a:lnTo>
                    <a:pt x="1216533" y="365474"/>
                  </a:lnTo>
                  <a:lnTo>
                    <a:pt x="1236154" y="352234"/>
                  </a:lnTo>
                  <a:lnTo>
                    <a:pt x="1249394" y="332613"/>
                  </a:lnTo>
                  <a:lnTo>
                    <a:pt x="1254252" y="308610"/>
                  </a:lnTo>
                  <a:lnTo>
                    <a:pt x="1254252" y="61722"/>
                  </a:lnTo>
                  <a:lnTo>
                    <a:pt x="1249394" y="37719"/>
                  </a:lnTo>
                  <a:lnTo>
                    <a:pt x="1236154" y="18097"/>
                  </a:lnTo>
                  <a:lnTo>
                    <a:pt x="1216533" y="4857"/>
                  </a:lnTo>
                  <a:lnTo>
                    <a:pt x="1192530" y="0"/>
                  </a:lnTo>
                  <a:close/>
                </a:path>
              </a:pathLst>
            </a:custGeom>
            <a:solidFill>
              <a:srgbClr val="5456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6">
            <a:extLst>
              <a:ext uri="{FF2B5EF4-FFF2-40B4-BE49-F238E27FC236}">
                <a16:creationId xmlns:a16="http://schemas.microsoft.com/office/drawing/2014/main" id="{E1B4C649-82F7-42DD-99E4-B282B99B553C}"/>
              </a:ext>
            </a:extLst>
          </p:cNvPr>
          <p:cNvSpPr txBox="1"/>
          <p:nvPr/>
        </p:nvSpPr>
        <p:spPr>
          <a:xfrm>
            <a:off x="733968" y="2383358"/>
            <a:ext cx="11715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9,90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Arial"/>
                <a:cs typeface="Arial"/>
              </a:rPr>
              <a:t>HT/mois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3F856C09-E2F0-438F-9084-D1949EE8728B}"/>
              </a:ext>
            </a:extLst>
          </p:cNvPr>
          <p:cNvSpPr/>
          <p:nvPr/>
        </p:nvSpPr>
        <p:spPr>
          <a:xfrm>
            <a:off x="3557229" y="2398776"/>
            <a:ext cx="1664335" cy="340360"/>
          </a:xfrm>
          <a:custGeom>
            <a:avLst/>
            <a:gdLst/>
            <a:ahLst/>
            <a:cxnLst/>
            <a:rect l="l" t="t" r="r" b="b"/>
            <a:pathLst>
              <a:path w="1664335" h="340360">
                <a:moveTo>
                  <a:pt x="1607566" y="0"/>
                </a:moveTo>
                <a:lnTo>
                  <a:pt x="56642" y="0"/>
                </a:lnTo>
                <a:lnTo>
                  <a:pt x="34611" y="4456"/>
                </a:lnTo>
                <a:lnTo>
                  <a:pt x="16605" y="16605"/>
                </a:lnTo>
                <a:lnTo>
                  <a:pt x="4456" y="34611"/>
                </a:lnTo>
                <a:lnTo>
                  <a:pt x="0" y="56641"/>
                </a:lnTo>
                <a:lnTo>
                  <a:pt x="0" y="283210"/>
                </a:lnTo>
                <a:lnTo>
                  <a:pt x="4456" y="305240"/>
                </a:lnTo>
                <a:lnTo>
                  <a:pt x="16605" y="323246"/>
                </a:lnTo>
                <a:lnTo>
                  <a:pt x="34611" y="335395"/>
                </a:lnTo>
                <a:lnTo>
                  <a:pt x="56642" y="339851"/>
                </a:lnTo>
                <a:lnTo>
                  <a:pt x="1607566" y="339851"/>
                </a:lnTo>
                <a:lnTo>
                  <a:pt x="1629596" y="335395"/>
                </a:lnTo>
                <a:lnTo>
                  <a:pt x="1647602" y="323246"/>
                </a:lnTo>
                <a:lnTo>
                  <a:pt x="1659751" y="305240"/>
                </a:lnTo>
                <a:lnTo>
                  <a:pt x="1664208" y="283210"/>
                </a:lnTo>
                <a:lnTo>
                  <a:pt x="1664208" y="56641"/>
                </a:lnTo>
                <a:lnTo>
                  <a:pt x="1659751" y="34611"/>
                </a:lnTo>
                <a:lnTo>
                  <a:pt x="1647602" y="16605"/>
                </a:lnTo>
                <a:lnTo>
                  <a:pt x="1629596" y="4456"/>
                </a:lnTo>
                <a:lnTo>
                  <a:pt x="1607566" y="0"/>
                </a:lnTo>
                <a:close/>
              </a:path>
            </a:pathLst>
          </a:custGeom>
          <a:solidFill>
            <a:srgbClr val="FFFFFF">
              <a:alpha val="6784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8">
            <a:extLst>
              <a:ext uri="{FF2B5EF4-FFF2-40B4-BE49-F238E27FC236}">
                <a16:creationId xmlns:a16="http://schemas.microsoft.com/office/drawing/2014/main" id="{09528DCD-BC99-437C-A86C-AB3A76D5363C}"/>
              </a:ext>
            </a:extLst>
          </p:cNvPr>
          <p:cNvSpPr txBox="1"/>
          <p:nvPr/>
        </p:nvSpPr>
        <p:spPr>
          <a:xfrm>
            <a:off x="3825198" y="2430272"/>
            <a:ext cx="11277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54569E"/>
                </a:solidFill>
                <a:latin typeface="Arial"/>
                <a:cs typeface="Arial"/>
              </a:rPr>
              <a:t>TPE</a:t>
            </a:r>
            <a:r>
              <a:rPr sz="1600" b="1" spc="-30" dirty="0">
                <a:solidFill>
                  <a:srgbClr val="54569E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4569E"/>
                </a:solidFill>
                <a:latin typeface="Arial"/>
                <a:cs typeface="Arial"/>
              </a:rPr>
              <a:t>IP</a:t>
            </a:r>
            <a:r>
              <a:rPr sz="1600" b="1" spc="-45" dirty="0">
                <a:solidFill>
                  <a:srgbClr val="54569E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54569E"/>
                </a:solidFill>
                <a:latin typeface="Arial"/>
                <a:cs typeface="Arial"/>
              </a:rPr>
              <a:t>Fixe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9">
            <a:extLst>
              <a:ext uri="{FF2B5EF4-FFF2-40B4-BE49-F238E27FC236}">
                <a16:creationId xmlns:a16="http://schemas.microsoft.com/office/drawing/2014/main" id="{40CA17FC-75CF-4070-B58D-6924D7F47D86}"/>
              </a:ext>
            </a:extLst>
          </p:cNvPr>
          <p:cNvSpPr txBox="1"/>
          <p:nvPr/>
        </p:nvSpPr>
        <p:spPr>
          <a:xfrm>
            <a:off x="689060" y="2883407"/>
            <a:ext cx="2745105" cy="666115"/>
          </a:xfrm>
          <a:prstGeom prst="rect">
            <a:avLst/>
          </a:prstGeom>
          <a:solidFill>
            <a:srgbClr val="BCB7D2">
              <a:alpha val="54901"/>
            </a:srgbClr>
          </a:solidFill>
        </p:spPr>
        <p:txBody>
          <a:bodyPr vert="horz" wrap="square" lIns="0" tIns="438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800" dirty="0">
                <a:latin typeface="Arial"/>
                <a:cs typeface="Arial"/>
              </a:rPr>
              <a:t>Engagement 48 </a:t>
            </a:r>
            <a:r>
              <a:rPr sz="800" spc="-20" dirty="0">
                <a:latin typeface="Arial"/>
                <a:cs typeface="Arial"/>
              </a:rPr>
              <a:t>mois</a:t>
            </a:r>
            <a:endParaRPr sz="800">
              <a:latin typeface="Arial"/>
              <a:cs typeface="Arial"/>
            </a:endParaRPr>
          </a:p>
          <a:p>
            <a:pPr marL="111760" marR="107314" algn="ctr">
              <a:lnSpc>
                <a:spcPct val="166200"/>
              </a:lnSpc>
              <a:spcBef>
                <a:spcPts val="325"/>
              </a:spcBef>
            </a:pPr>
            <a:r>
              <a:rPr sz="800" dirty="0">
                <a:latin typeface="Arial"/>
                <a:cs typeface="Arial"/>
              </a:rPr>
              <a:t>Non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valable pour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un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changement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ou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un </a:t>
            </a:r>
            <a:r>
              <a:rPr sz="800" spc="-10" dirty="0">
                <a:latin typeface="Arial"/>
                <a:cs typeface="Arial"/>
              </a:rPr>
              <a:t>renouvellement </a:t>
            </a:r>
            <a:r>
              <a:rPr sz="800" dirty="0">
                <a:latin typeface="Arial"/>
                <a:cs typeface="Arial"/>
              </a:rPr>
              <a:t>Non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cumulable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avec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l’offre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de </a:t>
            </a:r>
            <a:r>
              <a:rPr sz="800" spc="-10" dirty="0">
                <a:latin typeface="Arial"/>
                <a:cs typeface="Arial"/>
              </a:rPr>
              <a:t>Bienvenue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10">
            <a:extLst>
              <a:ext uri="{FF2B5EF4-FFF2-40B4-BE49-F238E27FC236}">
                <a16:creationId xmlns:a16="http://schemas.microsoft.com/office/drawing/2014/main" id="{965444B9-6DAE-410D-A559-2F94C33ED1D1}"/>
              </a:ext>
            </a:extLst>
          </p:cNvPr>
          <p:cNvSpPr/>
          <p:nvPr/>
        </p:nvSpPr>
        <p:spPr>
          <a:xfrm>
            <a:off x="475701" y="2046732"/>
            <a:ext cx="5000625" cy="1804670"/>
          </a:xfrm>
          <a:custGeom>
            <a:avLst/>
            <a:gdLst/>
            <a:ahLst/>
            <a:cxnLst/>
            <a:rect l="l" t="t" r="r" b="b"/>
            <a:pathLst>
              <a:path w="5000625" h="1804670">
                <a:moveTo>
                  <a:pt x="0" y="1804416"/>
                </a:moveTo>
                <a:lnTo>
                  <a:pt x="5000244" y="1804416"/>
                </a:lnTo>
                <a:lnTo>
                  <a:pt x="5000244" y="0"/>
                </a:lnTo>
                <a:lnTo>
                  <a:pt x="0" y="0"/>
                </a:lnTo>
                <a:lnTo>
                  <a:pt x="0" y="1804416"/>
                </a:lnTo>
                <a:close/>
              </a:path>
            </a:pathLst>
          </a:custGeom>
          <a:ln w="12700">
            <a:solidFill>
              <a:srgbClr val="D292B9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1">
            <a:extLst>
              <a:ext uri="{FF2B5EF4-FFF2-40B4-BE49-F238E27FC236}">
                <a16:creationId xmlns:a16="http://schemas.microsoft.com/office/drawing/2014/main" id="{D5D0A528-DEFD-4C06-8690-B0C1CFEEBB69}"/>
              </a:ext>
            </a:extLst>
          </p:cNvPr>
          <p:cNvSpPr txBox="1"/>
          <p:nvPr/>
        </p:nvSpPr>
        <p:spPr>
          <a:xfrm>
            <a:off x="478749" y="1772411"/>
            <a:ext cx="4998720" cy="307975"/>
          </a:xfrm>
          <a:prstGeom prst="rect">
            <a:avLst/>
          </a:prstGeom>
          <a:solidFill>
            <a:srgbClr val="00A092"/>
          </a:solidFill>
        </p:spPr>
        <p:txBody>
          <a:bodyPr vert="horz" wrap="square" lIns="0" tIns="38735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305"/>
              </a:spcBef>
            </a:pPr>
            <a:r>
              <a:rPr sz="1400" b="1" spc="-25" dirty="0">
                <a:solidFill>
                  <a:srgbClr val="FFFFFF"/>
                </a:solidFill>
                <a:latin typeface="Trebuchet MS"/>
                <a:cs typeface="Trebuchet MS"/>
              </a:rPr>
              <a:t>Maintien</a:t>
            </a:r>
            <a:r>
              <a:rPr sz="14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4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65" dirty="0">
                <a:solidFill>
                  <a:srgbClr val="FFFFFF"/>
                </a:solidFill>
                <a:latin typeface="Trebuchet MS"/>
                <a:cs typeface="Trebuchet MS"/>
              </a:rPr>
              <a:t>l’offre</a:t>
            </a:r>
            <a:r>
              <a:rPr sz="14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130" dirty="0">
                <a:solidFill>
                  <a:srgbClr val="FFFFFF"/>
                </a:solidFill>
                <a:latin typeface="Trebuchet MS"/>
                <a:cs typeface="Trebuchet MS"/>
              </a:rPr>
              <a:t>«</a:t>
            </a:r>
            <a:r>
              <a:rPr sz="14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40" dirty="0">
                <a:solidFill>
                  <a:srgbClr val="FFFFFF"/>
                </a:solidFill>
                <a:latin typeface="Trebuchet MS"/>
                <a:cs typeface="Trebuchet MS"/>
              </a:rPr>
              <a:t>harpon</a:t>
            </a:r>
            <a:r>
              <a:rPr sz="14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rebuchet MS"/>
                <a:cs typeface="Trebuchet MS"/>
              </a:rPr>
              <a:t>»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34" name="object 12">
            <a:extLst>
              <a:ext uri="{FF2B5EF4-FFF2-40B4-BE49-F238E27FC236}">
                <a16:creationId xmlns:a16="http://schemas.microsoft.com/office/drawing/2014/main" id="{CFA32B4A-CF19-450C-A91B-DEF27F0BDED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4701" y="2788920"/>
            <a:ext cx="912876" cy="911351"/>
          </a:xfrm>
          <a:prstGeom prst="rect">
            <a:avLst/>
          </a:prstGeom>
        </p:spPr>
      </p:pic>
      <p:sp>
        <p:nvSpPr>
          <p:cNvPr id="35" name="object 13">
            <a:extLst>
              <a:ext uri="{FF2B5EF4-FFF2-40B4-BE49-F238E27FC236}">
                <a16:creationId xmlns:a16="http://schemas.microsoft.com/office/drawing/2014/main" id="{A13B8569-3CA3-4967-85F8-F270D8FD435C}"/>
              </a:ext>
            </a:extLst>
          </p:cNvPr>
          <p:cNvSpPr/>
          <p:nvPr/>
        </p:nvSpPr>
        <p:spPr>
          <a:xfrm>
            <a:off x="8258556" y="2334767"/>
            <a:ext cx="1106805" cy="401320"/>
          </a:xfrm>
          <a:custGeom>
            <a:avLst/>
            <a:gdLst/>
            <a:ahLst/>
            <a:cxnLst/>
            <a:rect l="l" t="t" r="r" b="b"/>
            <a:pathLst>
              <a:path w="1106804" h="401319">
                <a:moveTo>
                  <a:pt x="1106424" y="0"/>
                </a:moveTo>
                <a:lnTo>
                  <a:pt x="0" y="0"/>
                </a:lnTo>
                <a:lnTo>
                  <a:pt x="0" y="400812"/>
                </a:lnTo>
                <a:lnTo>
                  <a:pt x="1106424" y="400812"/>
                </a:lnTo>
                <a:lnTo>
                  <a:pt x="1106424" y="0"/>
                </a:lnTo>
                <a:close/>
              </a:path>
            </a:pathLst>
          </a:custGeom>
          <a:solidFill>
            <a:srgbClr val="B1438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object 14">
            <a:extLst>
              <a:ext uri="{FF2B5EF4-FFF2-40B4-BE49-F238E27FC236}">
                <a16:creationId xmlns:a16="http://schemas.microsoft.com/office/drawing/2014/main" id="{BE4A9EEA-FB5C-4B18-B489-7EDD9DB75F4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26415" y="3279251"/>
            <a:ext cx="704845" cy="399684"/>
          </a:xfrm>
          <a:prstGeom prst="rect">
            <a:avLst/>
          </a:prstGeom>
        </p:spPr>
      </p:pic>
      <p:pic>
        <p:nvPicPr>
          <p:cNvPr id="37" name="object 15">
            <a:extLst>
              <a:ext uri="{FF2B5EF4-FFF2-40B4-BE49-F238E27FC236}">
                <a16:creationId xmlns:a16="http://schemas.microsoft.com/office/drawing/2014/main" id="{7FBE0614-6CB9-4756-8DE8-591FA067813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86179" y="3279251"/>
            <a:ext cx="704845" cy="399684"/>
          </a:xfrm>
          <a:prstGeom prst="rect">
            <a:avLst/>
          </a:prstGeom>
        </p:spPr>
      </p:pic>
      <p:pic>
        <p:nvPicPr>
          <p:cNvPr id="38" name="object 16">
            <a:extLst>
              <a:ext uri="{FF2B5EF4-FFF2-40B4-BE49-F238E27FC236}">
                <a16:creationId xmlns:a16="http://schemas.microsoft.com/office/drawing/2014/main" id="{916EC12F-37A8-4E7B-B375-2A4D13B9B55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31423" y="3110483"/>
            <a:ext cx="931164" cy="688847"/>
          </a:xfrm>
          <a:prstGeom prst="rect">
            <a:avLst/>
          </a:prstGeom>
        </p:spPr>
      </p:pic>
      <p:graphicFrame>
        <p:nvGraphicFramePr>
          <p:cNvPr id="39" name="object 17">
            <a:extLst>
              <a:ext uri="{FF2B5EF4-FFF2-40B4-BE49-F238E27FC236}">
                <a16:creationId xmlns:a16="http://schemas.microsoft.com/office/drawing/2014/main" id="{EB10FFE1-4B5D-4F50-A33E-4C2B1FFABF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121412"/>
              </p:ext>
            </p:extLst>
          </p:nvPr>
        </p:nvGraphicFramePr>
        <p:xfrm>
          <a:off x="5954014" y="1756917"/>
          <a:ext cx="5727063" cy="4137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7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10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71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7975">
                <a:tc gridSpan="5"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Offres</a:t>
                      </a:r>
                      <a:r>
                        <a:rPr sz="1400" b="1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TPE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Premium</a:t>
                      </a:r>
                      <a:r>
                        <a:rPr sz="14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pour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les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PLS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890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14387"/>
                      </a:solidFill>
                      <a:prstDash val="sysDash"/>
                    </a:lnL>
                    <a:lnR w="12700">
                      <a:solidFill>
                        <a:srgbClr val="B14387"/>
                      </a:solidFill>
                      <a:prstDash val="sysDash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383540" marR="299720" indent="-673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b="1" spc="-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Premium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IP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Fixe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B14387"/>
                      </a:solidFill>
                      <a:prstDash val="sysDash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Premium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IP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Fixe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r>
                        <a:rPr sz="10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Pinpad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00355" marR="289560" indent="101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Premium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IP</a:t>
                      </a:r>
                      <a:r>
                        <a:rPr sz="1000" b="1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Mobile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94310" marR="191135" indent="1143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Premium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GPRS</a:t>
                      </a:r>
                      <a:r>
                        <a:rPr sz="1000" b="1" spc="114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Mobile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70510" marR="282575" indent="438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Premium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GPRS</a:t>
                      </a:r>
                      <a:r>
                        <a:rPr sz="1000" b="1" spc="114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Mini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B14387"/>
                      </a:solidFill>
                      <a:prstDash val="sysDash"/>
                    </a:ln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945">
                <a:tc gridSpan="2">
                  <a:txBody>
                    <a:bodyPr/>
                    <a:lstStyle/>
                    <a:p>
                      <a:pPr marL="290830">
                        <a:lnSpc>
                          <a:spcPts val="830"/>
                        </a:lnSpc>
                        <a:spcBef>
                          <a:spcPts val="605"/>
                        </a:spcBef>
                      </a:pP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12700">
                      <a:solidFill>
                        <a:srgbClr val="B14387"/>
                      </a:solidFill>
                      <a:prstDash val="sysDash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9860">
                        <a:lnSpc>
                          <a:spcPts val="730"/>
                        </a:lnSpc>
                        <a:spcBef>
                          <a:spcPts val="705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7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terminal</a:t>
                      </a:r>
                      <a:r>
                        <a:rPr sz="7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dernière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 génération,</a:t>
                      </a:r>
                      <a:r>
                        <a:rPr sz="7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performant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8953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ts val="730"/>
                        </a:lnSpc>
                        <a:spcBef>
                          <a:spcPts val="705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7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terminal</a:t>
                      </a:r>
                      <a:r>
                        <a:rPr sz="7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 ultra-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R w="12700">
                      <a:solidFill>
                        <a:srgbClr val="B14387"/>
                      </a:solidFill>
                      <a:prstDash val="sysDash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030">
                <a:tc gridSpan="2">
                  <a:txBody>
                    <a:bodyPr/>
                    <a:lstStyle/>
                    <a:p>
                      <a:pPr marL="350520">
                        <a:lnSpc>
                          <a:spcPts val="750"/>
                        </a:lnSpc>
                      </a:pP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B14387"/>
                      </a:solidFill>
                      <a:prstDash val="sysDash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780"/>
                        </a:lnSpc>
                        <a:spcBef>
                          <a:spcPts val="10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et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écologique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780"/>
                        </a:lnSpc>
                        <a:spcBef>
                          <a:spcPts val="10"/>
                        </a:spcBef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compact,</a:t>
                      </a:r>
                      <a:r>
                        <a:rPr sz="7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moderne</a:t>
                      </a:r>
                      <a:r>
                        <a:rPr sz="7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et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R w="12700">
                      <a:solidFill>
                        <a:srgbClr val="B14387"/>
                      </a:solidFill>
                      <a:prstDash val="sysDash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89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14387"/>
                      </a:solidFill>
                      <a:prstDash val="sysDash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ts val="800"/>
                        </a:lnSpc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sans</a:t>
                      </a:r>
                      <a:r>
                        <a:rPr sz="7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-10" dirty="0">
                          <a:latin typeface="Arial"/>
                          <a:cs typeface="Arial"/>
                        </a:rPr>
                        <a:t>imprimante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2700">
                      <a:solidFill>
                        <a:srgbClr val="B14387"/>
                      </a:solidFill>
                      <a:prstDash val="sysDash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801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14387"/>
                      </a:solidFill>
                      <a:prstDash val="sysDash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14387"/>
                      </a:solidFill>
                      <a:prstDash val="sysDash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870">
                <a:tc gridSpan="2">
                  <a:txBody>
                    <a:bodyPr/>
                    <a:lstStyle/>
                    <a:p>
                      <a:pPr marL="292735">
                        <a:lnSpc>
                          <a:spcPts val="1175"/>
                        </a:lnSpc>
                        <a:spcBef>
                          <a:spcPts val="535"/>
                        </a:spcBef>
                        <a:tabLst>
                          <a:tab pos="1459865" algn="l"/>
                        </a:tabLst>
                      </a:pPr>
                      <a:r>
                        <a:rPr sz="1050" b="1" spc="-1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17,90€</a:t>
                      </a:r>
                      <a:r>
                        <a:rPr sz="105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050" b="1" spc="-1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22,90€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B14387"/>
                      </a:solidFill>
                      <a:prstDash val="sysDash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30200">
                        <a:lnSpc>
                          <a:spcPts val="1160"/>
                        </a:lnSpc>
                        <a:spcBef>
                          <a:spcPts val="550"/>
                        </a:spcBef>
                        <a:tabLst>
                          <a:tab pos="1454150" algn="l"/>
                        </a:tabLst>
                      </a:pPr>
                      <a:r>
                        <a:rPr sz="1050" b="1" spc="-1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27,90€</a:t>
                      </a:r>
                      <a:r>
                        <a:rPr sz="105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050" b="1" spc="-1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33,90€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6985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050" b="1" spc="-10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23,90€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56515" marB="0">
                    <a:lnR w="12700">
                      <a:solidFill>
                        <a:srgbClr val="B14387"/>
                      </a:solidFill>
                      <a:prstDash val="sysDash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390">
                <a:tc gridSpan="2">
                  <a:txBody>
                    <a:bodyPr/>
                    <a:lstStyle/>
                    <a:p>
                      <a:pPr marL="407034">
                        <a:lnSpc>
                          <a:spcPts val="1245"/>
                        </a:lnSpc>
                        <a:tabLst>
                          <a:tab pos="1574165" algn="l"/>
                        </a:tabLst>
                      </a:pPr>
                      <a:r>
                        <a:rPr sz="1050" b="1" spc="-2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HT</a:t>
                      </a:r>
                      <a:r>
                        <a:rPr sz="105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050" b="1" spc="-2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B14387"/>
                      </a:solidFill>
                      <a:prstDash val="sysDash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44500">
                        <a:lnSpc>
                          <a:spcPts val="1260"/>
                        </a:lnSpc>
                        <a:tabLst>
                          <a:tab pos="1568450" algn="l"/>
                        </a:tabLst>
                      </a:pPr>
                      <a:r>
                        <a:rPr sz="1050" b="1" spc="-2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HT</a:t>
                      </a:r>
                      <a:r>
                        <a:rPr sz="1050" b="1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050" b="1" spc="-2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ts val="1155"/>
                        </a:lnSpc>
                      </a:pPr>
                      <a:r>
                        <a:rPr sz="1050" b="1" spc="-25" dirty="0">
                          <a:solidFill>
                            <a:srgbClr val="FF9933"/>
                          </a:solidFill>
                          <a:latin typeface="Arial"/>
                          <a:cs typeface="Arial"/>
                        </a:rPr>
                        <a:t>HT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2700">
                      <a:solidFill>
                        <a:srgbClr val="B14387"/>
                      </a:solidFill>
                      <a:prstDash val="sysDash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04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92735">
                        <a:lnSpc>
                          <a:spcPts val="1220"/>
                        </a:lnSpc>
                        <a:tabLst>
                          <a:tab pos="1459865" algn="l"/>
                        </a:tabLst>
                      </a:pPr>
                      <a:r>
                        <a:rPr sz="1050" b="1" spc="-10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22,90€</a:t>
                      </a:r>
                      <a:r>
                        <a:rPr sz="1050" b="1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050" b="1" spc="-10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27,90€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B14387"/>
                      </a:solidFill>
                      <a:prstDash val="sysDash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30200">
                        <a:lnSpc>
                          <a:spcPts val="1205"/>
                        </a:lnSpc>
                        <a:tabLst>
                          <a:tab pos="1454150" algn="l"/>
                        </a:tabLst>
                      </a:pPr>
                      <a:r>
                        <a:rPr sz="1050" b="1" spc="-10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32,90€</a:t>
                      </a:r>
                      <a:r>
                        <a:rPr sz="1050" b="1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050" b="1" spc="-10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38,90€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64160">
                        <a:lnSpc>
                          <a:spcPts val="1205"/>
                        </a:lnSpc>
                      </a:pPr>
                      <a:r>
                        <a:rPr sz="1050" b="1" spc="-10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28,90€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R w="12700">
                      <a:solidFill>
                        <a:srgbClr val="B14387"/>
                      </a:solidFill>
                      <a:prstDash val="sysDash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50">
                <a:tc gridSpan="2">
                  <a:txBody>
                    <a:bodyPr/>
                    <a:lstStyle/>
                    <a:p>
                      <a:pPr marL="407034">
                        <a:lnSpc>
                          <a:spcPts val="1200"/>
                        </a:lnSpc>
                        <a:tabLst>
                          <a:tab pos="1574165" algn="l"/>
                        </a:tabLst>
                      </a:pPr>
                      <a:r>
                        <a:rPr sz="1050" b="1" spc="-25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HT</a:t>
                      </a:r>
                      <a:r>
                        <a:rPr sz="1050" b="1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050" b="1" spc="-25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HT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B14387"/>
                      </a:solidFill>
                      <a:prstDash val="sysDash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44500">
                        <a:lnSpc>
                          <a:spcPts val="1215"/>
                        </a:lnSpc>
                        <a:tabLst>
                          <a:tab pos="1568450" algn="l"/>
                        </a:tabLst>
                      </a:pPr>
                      <a:r>
                        <a:rPr sz="1050" b="1" spc="-25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HT</a:t>
                      </a:r>
                      <a:r>
                        <a:rPr sz="1050" b="1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050" b="1" spc="-25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HT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8460">
                        <a:lnSpc>
                          <a:spcPts val="1215"/>
                        </a:lnSpc>
                      </a:pPr>
                      <a:r>
                        <a:rPr sz="1050" b="1" spc="-25" dirty="0">
                          <a:solidFill>
                            <a:srgbClr val="00A092"/>
                          </a:solidFill>
                          <a:latin typeface="Arial"/>
                          <a:cs typeface="Arial"/>
                        </a:rPr>
                        <a:t>HT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2700">
                      <a:solidFill>
                        <a:srgbClr val="B14387"/>
                      </a:solidFill>
                      <a:prstDash val="sysDash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5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92735">
                        <a:lnSpc>
                          <a:spcPts val="1220"/>
                        </a:lnSpc>
                        <a:spcBef>
                          <a:spcPts val="5"/>
                        </a:spcBef>
                        <a:tabLst>
                          <a:tab pos="1459865" algn="l"/>
                        </a:tabLst>
                      </a:pPr>
                      <a:r>
                        <a:rPr sz="1050" b="1" spc="-10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25,40€</a:t>
                      </a:r>
                      <a:r>
                        <a:rPr sz="1050" b="1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050" b="1" spc="-10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30,40€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B14387"/>
                      </a:solidFill>
                      <a:prstDash val="sysDash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330200">
                        <a:lnSpc>
                          <a:spcPts val="1205"/>
                        </a:lnSpc>
                        <a:tabLst>
                          <a:tab pos="1454150" algn="l"/>
                        </a:tabLst>
                      </a:pPr>
                      <a:r>
                        <a:rPr sz="1050" b="1" spc="-10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35,40€</a:t>
                      </a:r>
                      <a:r>
                        <a:rPr sz="1050" b="1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050" b="1" spc="-10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41,40€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254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64160">
                        <a:lnSpc>
                          <a:spcPts val="1205"/>
                        </a:lnSpc>
                      </a:pPr>
                      <a:r>
                        <a:rPr sz="1050" b="1" spc="-10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31,40€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R w="12700">
                      <a:solidFill>
                        <a:srgbClr val="B14387"/>
                      </a:solidFill>
                      <a:prstDash val="sysDash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11175">
                <a:tc gridSpan="2">
                  <a:txBody>
                    <a:bodyPr/>
                    <a:lstStyle/>
                    <a:p>
                      <a:pPr marL="407034">
                        <a:lnSpc>
                          <a:spcPts val="1200"/>
                        </a:lnSpc>
                        <a:tabLst>
                          <a:tab pos="1574165" algn="l"/>
                        </a:tabLst>
                      </a:pPr>
                      <a:r>
                        <a:rPr sz="1050" b="1" spc="-25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HT</a:t>
                      </a:r>
                      <a:r>
                        <a:rPr sz="1050" b="1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050" b="1" spc="-25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HT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B14387"/>
                      </a:solidFill>
                      <a:prstDash val="sysDash"/>
                    </a:lnL>
                    <a:lnB w="12700">
                      <a:solidFill>
                        <a:srgbClr val="B14387"/>
                      </a:solidFill>
                      <a:prstDash val="sysDash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44500">
                        <a:lnSpc>
                          <a:spcPts val="1215"/>
                        </a:lnSpc>
                        <a:tabLst>
                          <a:tab pos="1568450" algn="l"/>
                        </a:tabLst>
                      </a:pPr>
                      <a:r>
                        <a:rPr sz="1050" b="1" spc="-25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HT</a:t>
                      </a:r>
                      <a:r>
                        <a:rPr sz="1050" b="1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050" b="1" spc="-25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HT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B14387"/>
                      </a:solidFill>
                      <a:prstDash val="sysDash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8460">
                        <a:lnSpc>
                          <a:spcPts val="1215"/>
                        </a:lnSpc>
                      </a:pPr>
                      <a:r>
                        <a:rPr sz="1050" b="1" spc="-25" dirty="0">
                          <a:solidFill>
                            <a:srgbClr val="D292B9"/>
                          </a:solidFill>
                          <a:latin typeface="Arial"/>
                          <a:cs typeface="Arial"/>
                        </a:rPr>
                        <a:t>HT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2700">
                      <a:solidFill>
                        <a:srgbClr val="B14387"/>
                      </a:solidFill>
                      <a:prstDash val="sysDash"/>
                    </a:lnR>
                    <a:lnB w="12700">
                      <a:solidFill>
                        <a:srgbClr val="B14387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40" name="object 18">
            <a:extLst>
              <a:ext uri="{FF2B5EF4-FFF2-40B4-BE49-F238E27FC236}">
                <a16:creationId xmlns:a16="http://schemas.microsoft.com/office/drawing/2014/main" id="{3A6BFBF5-3352-41DF-BC1E-8392133D5010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22866" y="3045680"/>
            <a:ext cx="752507" cy="871155"/>
          </a:xfrm>
          <a:prstGeom prst="rect">
            <a:avLst/>
          </a:prstGeom>
        </p:spPr>
      </p:pic>
      <p:pic>
        <p:nvPicPr>
          <p:cNvPr id="41" name="object 19">
            <a:extLst>
              <a:ext uri="{FF2B5EF4-FFF2-40B4-BE49-F238E27FC236}">
                <a16:creationId xmlns:a16="http://schemas.microsoft.com/office/drawing/2014/main" id="{159A6746-798F-4F9C-ACA7-6B279F63A0C3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55640" y="3030313"/>
            <a:ext cx="752547" cy="871155"/>
          </a:xfrm>
          <a:prstGeom prst="rect">
            <a:avLst/>
          </a:prstGeom>
        </p:spPr>
      </p:pic>
      <p:pic>
        <p:nvPicPr>
          <p:cNvPr id="42" name="object 20">
            <a:extLst>
              <a:ext uri="{FF2B5EF4-FFF2-40B4-BE49-F238E27FC236}">
                <a16:creationId xmlns:a16="http://schemas.microsoft.com/office/drawing/2014/main" id="{5A0CA6D3-AE2A-4992-81BC-2264E727219C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594727" y="3317875"/>
            <a:ext cx="481202" cy="454660"/>
          </a:xfrm>
          <a:prstGeom prst="rect">
            <a:avLst/>
          </a:prstGeom>
        </p:spPr>
      </p:pic>
      <p:sp>
        <p:nvSpPr>
          <p:cNvPr id="43" name="object 21">
            <a:extLst>
              <a:ext uri="{FF2B5EF4-FFF2-40B4-BE49-F238E27FC236}">
                <a16:creationId xmlns:a16="http://schemas.microsoft.com/office/drawing/2014/main" id="{F393C7C4-75E3-426D-B228-4120B3AF64BC}"/>
              </a:ext>
            </a:extLst>
          </p:cNvPr>
          <p:cNvSpPr txBox="1"/>
          <p:nvPr/>
        </p:nvSpPr>
        <p:spPr>
          <a:xfrm>
            <a:off x="5964682" y="5965037"/>
            <a:ext cx="418337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i="1" dirty="0">
                <a:latin typeface="Arial"/>
                <a:cs typeface="Arial"/>
              </a:rPr>
              <a:t>Les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conditions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préférentielles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sont</a:t>
            </a:r>
            <a:r>
              <a:rPr sz="800" i="1" spc="-20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également</a:t>
            </a:r>
            <a:r>
              <a:rPr sz="800" i="1" spc="15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maintenues</a:t>
            </a:r>
            <a:r>
              <a:rPr sz="800" i="1" spc="-5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sur</a:t>
            </a:r>
            <a:r>
              <a:rPr sz="800" i="1" spc="-20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la</a:t>
            </a:r>
            <a:r>
              <a:rPr sz="800" i="1" spc="-25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gamme</a:t>
            </a:r>
            <a:r>
              <a:rPr sz="800" i="1" spc="-10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de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TPE</a:t>
            </a:r>
            <a:r>
              <a:rPr sz="800" i="1" spc="-2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classiques. </a:t>
            </a:r>
            <a:r>
              <a:rPr sz="800" i="1" dirty="0">
                <a:latin typeface="Arial"/>
                <a:cs typeface="Arial"/>
              </a:rPr>
              <a:t>Consulter</a:t>
            </a:r>
            <a:r>
              <a:rPr sz="800" i="1" spc="-20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le</a:t>
            </a:r>
            <a:r>
              <a:rPr sz="800" i="1" spc="-15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catalogue</a:t>
            </a:r>
            <a:r>
              <a:rPr sz="800" i="1" spc="-5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pour plus</a:t>
            </a:r>
            <a:r>
              <a:rPr sz="800" i="1" spc="-20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de</a:t>
            </a:r>
            <a:r>
              <a:rPr sz="800" i="1" spc="-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détail.</a:t>
            </a:r>
            <a:endParaRPr sz="800">
              <a:latin typeface="Arial"/>
              <a:cs typeface="Arial"/>
            </a:endParaRPr>
          </a:p>
        </p:txBody>
      </p:sp>
      <p:sp>
        <p:nvSpPr>
          <p:cNvPr id="44" name="object 3">
            <a:extLst>
              <a:ext uri="{FF2B5EF4-FFF2-40B4-BE49-F238E27FC236}">
                <a16:creationId xmlns:a16="http://schemas.microsoft.com/office/drawing/2014/main" id="{FE05988C-803A-4052-B48D-86C20DB44C59}"/>
              </a:ext>
            </a:extLst>
          </p:cNvPr>
          <p:cNvSpPr txBox="1"/>
          <p:nvPr/>
        </p:nvSpPr>
        <p:spPr>
          <a:xfrm>
            <a:off x="5361881" y="3901468"/>
            <a:ext cx="477520" cy="330219"/>
          </a:xfrm>
          <a:prstGeom prst="rect">
            <a:avLst/>
          </a:prstGeom>
          <a:solidFill>
            <a:srgbClr val="FF9933"/>
          </a:solidFill>
        </p:spPr>
        <p:txBody>
          <a:bodyPr vert="horz" wrap="square" lIns="0" tIns="73025" rIns="0" bIns="0" rtlCol="0">
            <a:spAutoFit/>
          </a:bodyPr>
          <a:lstStyle/>
          <a:p>
            <a:pPr algn="ctr">
              <a:lnSpc>
                <a:spcPts val="1025"/>
              </a:lnSpc>
              <a:spcBef>
                <a:spcPts val="575"/>
              </a:spcBef>
            </a:pPr>
            <a:r>
              <a:rPr sz="900" b="1" spc="-25" dirty="0">
                <a:latin typeface="Arial"/>
                <a:cs typeface="Arial"/>
              </a:rPr>
              <a:t>48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1025"/>
              </a:lnSpc>
            </a:pPr>
            <a:r>
              <a:rPr sz="900" b="1" spc="-20" dirty="0">
                <a:latin typeface="Arial"/>
                <a:cs typeface="Arial"/>
              </a:rPr>
              <a:t>mois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">
            <a:extLst>
              <a:ext uri="{FF2B5EF4-FFF2-40B4-BE49-F238E27FC236}">
                <a16:creationId xmlns:a16="http://schemas.microsoft.com/office/drawing/2014/main" id="{FF85BED1-C5FF-4878-9D16-1944393EEDA9}"/>
              </a:ext>
            </a:extLst>
          </p:cNvPr>
          <p:cNvSpPr txBox="1"/>
          <p:nvPr/>
        </p:nvSpPr>
        <p:spPr>
          <a:xfrm>
            <a:off x="5352737" y="4520212"/>
            <a:ext cx="477520" cy="331501"/>
          </a:xfrm>
          <a:prstGeom prst="rect">
            <a:avLst/>
          </a:prstGeom>
          <a:solidFill>
            <a:srgbClr val="00A092"/>
          </a:solidFill>
        </p:spPr>
        <p:txBody>
          <a:bodyPr vert="horz" wrap="square" lIns="0" tIns="74295" rIns="0" bIns="0" rtlCol="0">
            <a:spAutoFit/>
          </a:bodyPr>
          <a:lstStyle/>
          <a:p>
            <a:pPr algn="ctr">
              <a:lnSpc>
                <a:spcPts val="1025"/>
              </a:lnSpc>
              <a:spcBef>
                <a:spcPts val="585"/>
              </a:spcBef>
            </a:pPr>
            <a:r>
              <a:rPr sz="900" b="1" spc="-25" dirty="0">
                <a:latin typeface="Arial"/>
                <a:cs typeface="Arial"/>
              </a:rPr>
              <a:t>24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1025"/>
              </a:lnSpc>
            </a:pPr>
            <a:r>
              <a:rPr sz="900" b="1" spc="-20" dirty="0">
                <a:latin typeface="Arial"/>
                <a:cs typeface="Arial"/>
              </a:rPr>
              <a:t>mois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5">
            <a:extLst>
              <a:ext uri="{FF2B5EF4-FFF2-40B4-BE49-F238E27FC236}">
                <a16:creationId xmlns:a16="http://schemas.microsoft.com/office/drawing/2014/main" id="{7147FF68-8597-4609-AF55-014F8F183FE8}"/>
              </a:ext>
            </a:extLst>
          </p:cNvPr>
          <p:cNvSpPr txBox="1"/>
          <p:nvPr/>
        </p:nvSpPr>
        <p:spPr>
          <a:xfrm>
            <a:off x="5352737" y="5193821"/>
            <a:ext cx="477520" cy="331501"/>
          </a:xfrm>
          <a:prstGeom prst="rect">
            <a:avLst/>
          </a:prstGeom>
          <a:solidFill>
            <a:srgbClr val="D292B9"/>
          </a:solidFill>
        </p:spPr>
        <p:txBody>
          <a:bodyPr vert="horz" wrap="square" lIns="0" tIns="74295" rIns="0" bIns="0" rtlCol="0">
            <a:spAutoFit/>
          </a:bodyPr>
          <a:lstStyle/>
          <a:p>
            <a:pPr algn="ctr">
              <a:lnSpc>
                <a:spcPts val="1025"/>
              </a:lnSpc>
              <a:spcBef>
                <a:spcPts val="585"/>
              </a:spcBef>
            </a:pPr>
            <a:r>
              <a:rPr sz="900" b="1" spc="-25" dirty="0">
                <a:latin typeface="Arial"/>
                <a:cs typeface="Arial"/>
              </a:rPr>
              <a:t>12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1025"/>
              </a:lnSpc>
            </a:pPr>
            <a:r>
              <a:rPr sz="900" b="1" spc="-20" dirty="0">
                <a:latin typeface="Arial"/>
                <a:cs typeface="Arial"/>
              </a:rPr>
              <a:t>mois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6CEAB52F-23C8-4B5D-BED0-F3FFAC9F3063}"/>
              </a:ext>
            </a:extLst>
          </p:cNvPr>
          <p:cNvSpPr txBox="1"/>
          <p:nvPr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S4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176F9ACD-E9DD-4D2F-A585-28D99480130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49" name="Espace réservé du texte 2">
            <a:extLst>
              <a:ext uri="{FF2B5EF4-FFF2-40B4-BE49-F238E27FC236}">
                <a16:creationId xmlns:a16="http://schemas.microsoft.com/office/drawing/2014/main" id="{291EEC29-9B66-4E56-B75C-341644D2F7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0690" y="171397"/>
            <a:ext cx="10980738" cy="720000"/>
          </a:xfrm>
        </p:spPr>
        <p:txBody>
          <a:bodyPr/>
          <a:lstStyle/>
          <a:p>
            <a:r>
              <a:rPr lang="fr-FR"/>
              <a:t>Offre à destination des pros de santé</a:t>
            </a:r>
            <a:endParaRPr lang="fr-FR" dirty="0"/>
          </a:p>
        </p:txBody>
      </p:sp>
      <p:sp>
        <p:nvSpPr>
          <p:cNvPr id="50" name="Espace réservé du texte 3">
            <a:extLst>
              <a:ext uri="{FF2B5EF4-FFF2-40B4-BE49-F238E27FC236}">
                <a16:creationId xmlns:a16="http://schemas.microsoft.com/office/drawing/2014/main" id="{F1FB8482-617B-4CF9-92FE-EA7EC4892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3349" y="137054"/>
            <a:ext cx="7300006" cy="231246"/>
          </a:xfrm>
        </p:spPr>
        <p:txBody>
          <a:bodyPr/>
          <a:lstStyle/>
          <a:p>
            <a:r>
              <a:rPr lang="fr-FR" sz="1400"/>
              <a:t>Le catalogue Monétique 2023</a:t>
            </a:r>
            <a:endParaRPr lang="fr-FR" sz="140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BAFCD24-3448-4192-A87E-903E72A34385}"/>
              </a:ext>
            </a:extLst>
          </p:cNvPr>
          <p:cNvSpPr/>
          <p:nvPr/>
        </p:nvSpPr>
        <p:spPr>
          <a:xfrm>
            <a:off x="6073267" y="2788920"/>
            <a:ext cx="2106714" cy="291417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831641-B2E1-43CB-9C8C-36B9A7C85E4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065" y="2636505"/>
            <a:ext cx="952926" cy="877252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431D6967-0930-41AB-8788-9503C785CDDE}"/>
              </a:ext>
            </a:extLst>
          </p:cNvPr>
          <p:cNvSpPr/>
          <p:nvPr/>
        </p:nvSpPr>
        <p:spPr>
          <a:xfrm>
            <a:off x="6525493" y="2728896"/>
            <a:ext cx="1713733" cy="376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sz="600" b="1">
                <a:solidFill>
                  <a:sysClr val="windowText" lastClr="000000"/>
                </a:solidFill>
              </a:rPr>
              <a:t>Le terminal de derière génération fixe, performant et doté d’un écran tactile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F40CF7-F167-4CBC-91CA-4CBB916EACF0}"/>
              </a:ext>
            </a:extLst>
          </p:cNvPr>
          <p:cNvSpPr txBox="1"/>
          <p:nvPr/>
        </p:nvSpPr>
        <p:spPr>
          <a:xfrm>
            <a:off x="475701" y="4499257"/>
            <a:ext cx="4579139" cy="738664"/>
          </a:xfrm>
          <a:custGeom>
            <a:avLst/>
            <a:gdLst>
              <a:gd name="connsiteX0" fmla="*/ 0 w 4579139"/>
              <a:gd name="connsiteY0" fmla="*/ 0 h 738664"/>
              <a:gd name="connsiteX1" fmla="*/ 480810 w 4579139"/>
              <a:gd name="connsiteY1" fmla="*/ 0 h 738664"/>
              <a:gd name="connsiteX2" fmla="*/ 915828 w 4579139"/>
              <a:gd name="connsiteY2" fmla="*/ 0 h 738664"/>
              <a:gd name="connsiteX3" fmla="*/ 1350846 w 4579139"/>
              <a:gd name="connsiteY3" fmla="*/ 0 h 738664"/>
              <a:gd name="connsiteX4" fmla="*/ 1831656 w 4579139"/>
              <a:gd name="connsiteY4" fmla="*/ 0 h 738664"/>
              <a:gd name="connsiteX5" fmla="*/ 2358257 w 4579139"/>
              <a:gd name="connsiteY5" fmla="*/ 0 h 738664"/>
              <a:gd name="connsiteX6" fmla="*/ 2884858 w 4579139"/>
              <a:gd name="connsiteY6" fmla="*/ 0 h 738664"/>
              <a:gd name="connsiteX7" fmla="*/ 3365667 w 4579139"/>
              <a:gd name="connsiteY7" fmla="*/ 0 h 738664"/>
              <a:gd name="connsiteX8" fmla="*/ 3892268 w 4579139"/>
              <a:gd name="connsiteY8" fmla="*/ 0 h 738664"/>
              <a:gd name="connsiteX9" fmla="*/ 4579139 w 4579139"/>
              <a:gd name="connsiteY9" fmla="*/ 0 h 738664"/>
              <a:gd name="connsiteX10" fmla="*/ 4579139 w 4579139"/>
              <a:gd name="connsiteY10" fmla="*/ 361945 h 738664"/>
              <a:gd name="connsiteX11" fmla="*/ 4579139 w 4579139"/>
              <a:gd name="connsiteY11" fmla="*/ 738664 h 738664"/>
              <a:gd name="connsiteX12" fmla="*/ 4144121 w 4579139"/>
              <a:gd name="connsiteY12" fmla="*/ 738664 h 738664"/>
              <a:gd name="connsiteX13" fmla="*/ 3571728 w 4579139"/>
              <a:gd name="connsiteY13" fmla="*/ 738664 h 738664"/>
              <a:gd name="connsiteX14" fmla="*/ 2907753 w 4579139"/>
              <a:gd name="connsiteY14" fmla="*/ 738664 h 738664"/>
              <a:gd name="connsiteX15" fmla="*/ 2381152 w 4579139"/>
              <a:gd name="connsiteY15" fmla="*/ 738664 h 738664"/>
              <a:gd name="connsiteX16" fmla="*/ 1854551 w 4579139"/>
              <a:gd name="connsiteY16" fmla="*/ 738664 h 738664"/>
              <a:gd name="connsiteX17" fmla="*/ 1190576 w 4579139"/>
              <a:gd name="connsiteY17" fmla="*/ 738664 h 738664"/>
              <a:gd name="connsiteX18" fmla="*/ 755558 w 4579139"/>
              <a:gd name="connsiteY18" fmla="*/ 738664 h 738664"/>
              <a:gd name="connsiteX19" fmla="*/ 0 w 4579139"/>
              <a:gd name="connsiteY19" fmla="*/ 738664 h 738664"/>
              <a:gd name="connsiteX20" fmla="*/ 0 w 4579139"/>
              <a:gd name="connsiteY20" fmla="*/ 361945 h 738664"/>
              <a:gd name="connsiteX21" fmla="*/ 0 w 4579139"/>
              <a:gd name="connsiteY21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79139" h="738664" extrusionOk="0">
                <a:moveTo>
                  <a:pt x="0" y="0"/>
                </a:moveTo>
                <a:cubicBezTo>
                  <a:pt x="145171" y="-33001"/>
                  <a:pt x="267610" y="41194"/>
                  <a:pt x="480810" y="0"/>
                </a:cubicBezTo>
                <a:cubicBezTo>
                  <a:pt x="694010" y="-41194"/>
                  <a:pt x="792698" y="20709"/>
                  <a:pt x="915828" y="0"/>
                </a:cubicBezTo>
                <a:cubicBezTo>
                  <a:pt x="1038958" y="-20709"/>
                  <a:pt x="1261289" y="23894"/>
                  <a:pt x="1350846" y="0"/>
                </a:cubicBezTo>
                <a:cubicBezTo>
                  <a:pt x="1440403" y="-23894"/>
                  <a:pt x="1651874" y="51022"/>
                  <a:pt x="1831656" y="0"/>
                </a:cubicBezTo>
                <a:cubicBezTo>
                  <a:pt x="2011438" y="-51022"/>
                  <a:pt x="2180201" y="49956"/>
                  <a:pt x="2358257" y="0"/>
                </a:cubicBezTo>
                <a:cubicBezTo>
                  <a:pt x="2536313" y="-49956"/>
                  <a:pt x="2742570" y="6664"/>
                  <a:pt x="2884858" y="0"/>
                </a:cubicBezTo>
                <a:cubicBezTo>
                  <a:pt x="3027146" y="-6664"/>
                  <a:pt x="3214521" y="41271"/>
                  <a:pt x="3365667" y="0"/>
                </a:cubicBezTo>
                <a:cubicBezTo>
                  <a:pt x="3516813" y="-41271"/>
                  <a:pt x="3700210" y="59743"/>
                  <a:pt x="3892268" y="0"/>
                </a:cubicBezTo>
                <a:cubicBezTo>
                  <a:pt x="4084326" y="-59743"/>
                  <a:pt x="4377195" y="37593"/>
                  <a:pt x="4579139" y="0"/>
                </a:cubicBezTo>
                <a:cubicBezTo>
                  <a:pt x="4589536" y="90632"/>
                  <a:pt x="4562712" y="270211"/>
                  <a:pt x="4579139" y="361945"/>
                </a:cubicBezTo>
                <a:cubicBezTo>
                  <a:pt x="4595566" y="453679"/>
                  <a:pt x="4571384" y="558126"/>
                  <a:pt x="4579139" y="738664"/>
                </a:cubicBezTo>
                <a:cubicBezTo>
                  <a:pt x="4454246" y="777564"/>
                  <a:pt x="4342623" y="723094"/>
                  <a:pt x="4144121" y="738664"/>
                </a:cubicBezTo>
                <a:cubicBezTo>
                  <a:pt x="3945619" y="754234"/>
                  <a:pt x="3742026" y="726402"/>
                  <a:pt x="3571728" y="738664"/>
                </a:cubicBezTo>
                <a:cubicBezTo>
                  <a:pt x="3401430" y="750926"/>
                  <a:pt x="3121619" y="733316"/>
                  <a:pt x="2907753" y="738664"/>
                </a:cubicBezTo>
                <a:cubicBezTo>
                  <a:pt x="2693888" y="744012"/>
                  <a:pt x="2499314" y="706708"/>
                  <a:pt x="2381152" y="738664"/>
                </a:cubicBezTo>
                <a:cubicBezTo>
                  <a:pt x="2262990" y="770620"/>
                  <a:pt x="1970317" y="715995"/>
                  <a:pt x="1854551" y="738664"/>
                </a:cubicBezTo>
                <a:cubicBezTo>
                  <a:pt x="1738785" y="761333"/>
                  <a:pt x="1388803" y="695357"/>
                  <a:pt x="1190576" y="738664"/>
                </a:cubicBezTo>
                <a:cubicBezTo>
                  <a:pt x="992349" y="781971"/>
                  <a:pt x="964249" y="721599"/>
                  <a:pt x="755558" y="738664"/>
                </a:cubicBezTo>
                <a:cubicBezTo>
                  <a:pt x="546867" y="755729"/>
                  <a:pt x="171208" y="712118"/>
                  <a:pt x="0" y="738664"/>
                </a:cubicBezTo>
                <a:cubicBezTo>
                  <a:pt x="-19817" y="607742"/>
                  <a:pt x="18023" y="492632"/>
                  <a:pt x="0" y="361945"/>
                </a:cubicBezTo>
                <a:cubicBezTo>
                  <a:pt x="-18023" y="231258"/>
                  <a:pt x="37549" y="153963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607782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Une offre harpon dont il faut user et abuser sur cette clientèle statégique et une offre en TPE Premium pour PLS avec une tarification plus aggressive. </a:t>
            </a:r>
          </a:p>
        </p:txBody>
      </p:sp>
    </p:spTree>
    <p:extLst>
      <p:ext uri="{BB962C8B-B14F-4D97-AF65-F5344CB8AC3E}">
        <p14:creationId xmlns:p14="http://schemas.microsoft.com/office/powerpoint/2010/main" val="2732319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object 3">
            <a:extLst>
              <a:ext uri="{FF2B5EF4-FFF2-40B4-BE49-F238E27FC236}">
                <a16:creationId xmlns:a16="http://schemas.microsoft.com/office/drawing/2014/main" id="{3DBBB54E-2C86-4AEA-BDDA-0725CF07F6F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99169" y="3812748"/>
            <a:ext cx="2300514" cy="1010896"/>
          </a:xfrm>
          <a:prstGeom prst="rect">
            <a:avLst/>
          </a:prstGeom>
        </p:spPr>
      </p:pic>
      <p:graphicFrame>
        <p:nvGraphicFramePr>
          <p:cNvPr id="48" name="object 4">
            <a:extLst>
              <a:ext uri="{FF2B5EF4-FFF2-40B4-BE49-F238E27FC236}">
                <a16:creationId xmlns:a16="http://schemas.microsoft.com/office/drawing/2014/main" id="{63AFE3BF-F8D7-4016-8F4E-97F033CFDD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168153"/>
              </p:ext>
            </p:extLst>
          </p:nvPr>
        </p:nvGraphicFramePr>
        <p:xfrm>
          <a:off x="1101825" y="1630526"/>
          <a:ext cx="9489438" cy="4427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2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9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2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13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20" dirty="0">
                          <a:latin typeface="+mn-lt"/>
                          <a:cs typeface="Calibri"/>
                        </a:rPr>
                        <a:t>2023</a:t>
                      </a:r>
                      <a:endParaRPr sz="100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5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+mn-lt"/>
                          <a:cs typeface="Calibri"/>
                        </a:rPr>
                        <a:t>Cibles</a:t>
                      </a:r>
                      <a:endParaRPr sz="1000">
                        <a:latin typeface="+mn-lt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+mn-lt"/>
                        <a:cs typeface="Times New Roman"/>
                      </a:endParaRPr>
                    </a:p>
                    <a:p>
                      <a:pPr marL="604520">
                        <a:lnSpc>
                          <a:spcPct val="100000"/>
                        </a:lnSpc>
                      </a:pPr>
                      <a:r>
                        <a:rPr sz="1500" b="1" dirty="0">
                          <a:solidFill>
                            <a:srgbClr val="C00000"/>
                          </a:solidFill>
                          <a:latin typeface="+mn-lt"/>
                          <a:cs typeface="Calibri"/>
                        </a:rPr>
                        <a:t>TPE</a:t>
                      </a:r>
                      <a:r>
                        <a:rPr sz="1500" b="1" spc="20" dirty="0">
                          <a:solidFill>
                            <a:srgbClr val="C0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C00000"/>
                          </a:solidFill>
                          <a:latin typeface="+mn-lt"/>
                          <a:cs typeface="Calibri"/>
                        </a:rPr>
                        <a:t>Premium</a:t>
                      </a:r>
                      <a:endParaRPr sz="150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200" b="1" spc="-10" dirty="0">
                          <a:latin typeface="+mn-lt"/>
                          <a:cs typeface="Calibri"/>
                        </a:rPr>
                        <a:t>TPE</a:t>
                      </a:r>
                      <a:r>
                        <a:rPr sz="1200" b="1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+mn-lt"/>
                          <a:cs typeface="Calibri"/>
                        </a:rPr>
                        <a:t>Classiques</a:t>
                      </a:r>
                      <a:r>
                        <a:rPr sz="1200" b="1" spc="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+mn-lt"/>
                          <a:cs typeface="Calibri"/>
                        </a:rPr>
                        <a:t>IP</a:t>
                      </a:r>
                      <a:r>
                        <a:rPr sz="1200" b="1" spc="-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+mn-lt"/>
                          <a:cs typeface="Calibri"/>
                        </a:rPr>
                        <a:t>et</a:t>
                      </a:r>
                      <a:r>
                        <a:rPr sz="1200" b="1" spc="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latin typeface="+mn-lt"/>
                          <a:cs typeface="Calibri"/>
                        </a:rPr>
                        <a:t>GPRS</a:t>
                      </a:r>
                      <a:endParaRPr sz="1200">
                        <a:latin typeface="+mn-lt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50" dirty="0">
                          <a:latin typeface="+mn-lt"/>
                          <a:cs typeface="Calibri"/>
                        </a:rPr>
                        <a:t>sauf</a:t>
                      </a:r>
                      <a:r>
                        <a:rPr sz="950" spc="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IP</a:t>
                      </a:r>
                      <a:r>
                        <a:rPr sz="950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Fixe</a:t>
                      </a:r>
                      <a:r>
                        <a:rPr sz="950" spc="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pour</a:t>
                      </a:r>
                      <a:r>
                        <a:rPr sz="950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les</a:t>
                      </a:r>
                      <a:r>
                        <a:rPr sz="950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PLS</a:t>
                      </a:r>
                      <a:endParaRPr sz="950">
                        <a:latin typeface="+mn-lt"/>
                        <a:cs typeface="Calibri"/>
                      </a:endParaRPr>
                    </a:p>
                  </a:txBody>
                  <a:tcPr marL="0" marR="0" marT="1244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613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50">
                        <a:latin typeface="+mn-lt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+mn-lt"/>
                          <a:cs typeface="Calibri"/>
                        </a:rPr>
                        <a:t>Offre</a:t>
                      </a:r>
                      <a:r>
                        <a:rPr sz="1000" b="1" spc="5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+mn-lt"/>
                          <a:cs typeface="Calibri"/>
                        </a:rPr>
                        <a:t>de</a:t>
                      </a:r>
                      <a:r>
                        <a:rPr sz="1000" b="1" spc="5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+mn-lt"/>
                          <a:cs typeface="Calibri"/>
                        </a:rPr>
                        <a:t>bienvenue</a:t>
                      </a:r>
                      <a:endParaRPr sz="100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  <a:p>
                      <a:pPr marL="1543050" marR="789305" indent="-24130">
                        <a:lnSpc>
                          <a:spcPct val="110800"/>
                        </a:lnSpc>
                        <a:spcBef>
                          <a:spcPts val="705"/>
                        </a:spcBef>
                      </a:pPr>
                      <a:r>
                        <a:rPr sz="950" b="1" spc="-10" dirty="0">
                          <a:latin typeface="+mn-lt"/>
                          <a:cs typeface="Calibri"/>
                        </a:rPr>
                        <a:t>Nouveau</a:t>
                      </a:r>
                      <a:r>
                        <a:rPr sz="950" b="1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dirty="0">
                          <a:latin typeface="+mn-lt"/>
                          <a:cs typeface="Calibri"/>
                        </a:rPr>
                        <a:t>client</a:t>
                      </a:r>
                      <a:r>
                        <a:rPr sz="950" b="1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dirty="0">
                          <a:latin typeface="+mn-lt"/>
                          <a:cs typeface="Calibri"/>
                        </a:rPr>
                        <a:t>qui</a:t>
                      </a:r>
                      <a:r>
                        <a:rPr sz="950" b="1" spc="-10" dirty="0">
                          <a:latin typeface="+mn-lt"/>
                          <a:cs typeface="Calibri"/>
                        </a:rPr>
                        <a:t> souscrit </a:t>
                      </a:r>
                      <a:r>
                        <a:rPr sz="950" b="1" dirty="0">
                          <a:latin typeface="+mn-lt"/>
                          <a:cs typeface="Calibri"/>
                        </a:rPr>
                        <a:t>un</a:t>
                      </a:r>
                      <a:r>
                        <a:rPr sz="950" b="1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spc="-25" dirty="0">
                          <a:latin typeface="+mn-lt"/>
                          <a:cs typeface="Calibri"/>
                        </a:rPr>
                        <a:t>contrat</a:t>
                      </a:r>
                      <a:r>
                        <a:rPr sz="950" b="1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dirty="0">
                          <a:latin typeface="+mn-lt"/>
                          <a:cs typeface="Calibri"/>
                        </a:rPr>
                        <a:t>de</a:t>
                      </a:r>
                      <a:r>
                        <a:rPr sz="950" b="1" spc="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+mn-lt"/>
                          <a:cs typeface="Calibri"/>
                        </a:rPr>
                        <a:t>location</a:t>
                      </a:r>
                      <a:endParaRPr sz="95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50">
                        <a:latin typeface="+mn-lt"/>
                        <a:cs typeface="Times New Roman"/>
                      </a:endParaRPr>
                    </a:p>
                    <a:p>
                      <a:pPr marL="885190" marR="575945" indent="-313055">
                        <a:lnSpc>
                          <a:spcPct val="111500"/>
                        </a:lnSpc>
                      </a:pPr>
                      <a:r>
                        <a:rPr sz="1300" b="1" dirty="0">
                          <a:latin typeface="+mn-lt"/>
                          <a:cs typeface="Calibri"/>
                        </a:rPr>
                        <a:t>2</a:t>
                      </a:r>
                      <a:r>
                        <a:rPr sz="1300" b="1" spc="-7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mois de</a:t>
                      </a:r>
                      <a:r>
                        <a:rPr sz="950" spc="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loyer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offerts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sur</a:t>
                      </a:r>
                      <a:r>
                        <a:rPr sz="95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30" dirty="0">
                          <a:latin typeface="+mn-lt"/>
                          <a:cs typeface="Calibri"/>
                        </a:rPr>
                        <a:t>48</a:t>
                      </a:r>
                      <a:r>
                        <a:rPr sz="950" spc="-6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20" dirty="0">
                          <a:latin typeface="+mn-lt"/>
                          <a:cs typeface="Calibri"/>
                        </a:rPr>
                        <a:t>mois</a:t>
                      </a:r>
                      <a:endParaRPr sz="950">
                        <a:latin typeface="+mn-lt"/>
                        <a:cs typeface="Calibri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+mn-lt"/>
                        <a:cs typeface="Times New Roman"/>
                      </a:endParaRPr>
                    </a:p>
                    <a:p>
                      <a:pPr marL="869315" marR="607060" indent="-257175">
                        <a:lnSpc>
                          <a:spcPct val="110800"/>
                        </a:lnSpc>
                        <a:spcBef>
                          <a:spcPts val="705"/>
                        </a:spcBef>
                      </a:pPr>
                      <a:r>
                        <a:rPr sz="950" spc="-10" dirty="0">
                          <a:latin typeface="+mn-lt"/>
                          <a:cs typeface="Calibri"/>
                        </a:rPr>
                        <a:t>1</a:t>
                      </a:r>
                      <a:r>
                        <a:rPr sz="950" spc="-5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mois</a:t>
                      </a:r>
                      <a:r>
                        <a:rPr sz="950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de</a:t>
                      </a:r>
                      <a:r>
                        <a:rPr sz="950" spc="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loyer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offert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sur</a:t>
                      </a:r>
                      <a:r>
                        <a:rPr sz="95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30" dirty="0">
                          <a:latin typeface="+mn-lt"/>
                          <a:cs typeface="Calibri"/>
                        </a:rPr>
                        <a:t>48</a:t>
                      </a:r>
                      <a:r>
                        <a:rPr sz="950" spc="-6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20" dirty="0">
                          <a:latin typeface="+mn-lt"/>
                          <a:cs typeface="Calibri"/>
                        </a:rPr>
                        <a:t>mois</a:t>
                      </a:r>
                      <a:endParaRPr sz="95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43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50">
                        <a:latin typeface="+mn-lt"/>
                        <a:cs typeface="Times New Roman"/>
                      </a:endParaRPr>
                    </a:p>
                    <a:p>
                      <a:pPr marL="245110" algn="ctr">
                        <a:lnSpc>
                          <a:spcPct val="100000"/>
                        </a:lnSpc>
                      </a:pPr>
                      <a:r>
                        <a:rPr sz="950" b="1" spc="-10" dirty="0">
                          <a:latin typeface="+mn-lt"/>
                          <a:cs typeface="Calibri"/>
                        </a:rPr>
                        <a:t>Ajout</a:t>
                      </a:r>
                      <a:r>
                        <a:rPr sz="950" b="1" spc="-4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dirty="0">
                          <a:latin typeface="+mn-lt"/>
                          <a:cs typeface="Calibri"/>
                        </a:rPr>
                        <a:t>de</a:t>
                      </a:r>
                      <a:r>
                        <a:rPr sz="950" b="1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+mn-lt"/>
                          <a:cs typeface="Calibri"/>
                        </a:rPr>
                        <a:t>matériel</a:t>
                      </a:r>
                      <a:endParaRPr sz="95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50">
                        <a:latin typeface="+mn-lt"/>
                        <a:cs typeface="Times New Roman"/>
                      </a:endParaRPr>
                    </a:p>
                    <a:p>
                      <a:pPr marL="885190" marR="575945" indent="-313055">
                        <a:lnSpc>
                          <a:spcPct val="111500"/>
                        </a:lnSpc>
                      </a:pPr>
                      <a:r>
                        <a:rPr sz="1300" b="1" dirty="0">
                          <a:latin typeface="+mn-lt"/>
                          <a:cs typeface="Calibri"/>
                        </a:rPr>
                        <a:t>2</a:t>
                      </a:r>
                      <a:r>
                        <a:rPr sz="1300" b="1" spc="-7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mois de</a:t>
                      </a:r>
                      <a:r>
                        <a:rPr sz="950" spc="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loyer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offerts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sur</a:t>
                      </a:r>
                      <a:r>
                        <a:rPr sz="95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30" dirty="0">
                          <a:latin typeface="+mn-lt"/>
                          <a:cs typeface="Calibri"/>
                        </a:rPr>
                        <a:t>48</a:t>
                      </a:r>
                      <a:r>
                        <a:rPr sz="950" spc="-6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20" dirty="0">
                          <a:latin typeface="+mn-lt"/>
                          <a:cs typeface="Calibri"/>
                        </a:rPr>
                        <a:t>mois</a:t>
                      </a:r>
                      <a:endParaRPr sz="950">
                        <a:latin typeface="+mn-lt"/>
                        <a:cs typeface="Calibri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+mn-lt"/>
                        <a:cs typeface="Times New Roman"/>
                      </a:endParaRPr>
                    </a:p>
                    <a:p>
                      <a:pPr marL="869315" marR="607060" indent="-257175">
                        <a:lnSpc>
                          <a:spcPct val="110800"/>
                        </a:lnSpc>
                        <a:spcBef>
                          <a:spcPts val="705"/>
                        </a:spcBef>
                      </a:pPr>
                      <a:r>
                        <a:rPr sz="950" spc="-10" dirty="0">
                          <a:latin typeface="+mn-lt"/>
                          <a:cs typeface="Calibri"/>
                        </a:rPr>
                        <a:t>1</a:t>
                      </a:r>
                      <a:r>
                        <a:rPr sz="950" spc="-5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mois</a:t>
                      </a:r>
                      <a:r>
                        <a:rPr sz="950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de</a:t>
                      </a:r>
                      <a:r>
                        <a:rPr sz="950" spc="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loyer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offert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sur</a:t>
                      </a:r>
                      <a:r>
                        <a:rPr sz="95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30" dirty="0">
                          <a:latin typeface="+mn-lt"/>
                          <a:cs typeface="Calibri"/>
                        </a:rPr>
                        <a:t>48</a:t>
                      </a:r>
                      <a:r>
                        <a:rPr sz="950" spc="-6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20" dirty="0">
                          <a:latin typeface="+mn-lt"/>
                          <a:cs typeface="Calibri"/>
                        </a:rPr>
                        <a:t>mois</a:t>
                      </a:r>
                      <a:endParaRPr sz="95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3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+mn-lt"/>
                        <a:cs typeface="Times New Roman"/>
                      </a:endParaRPr>
                    </a:p>
                    <a:p>
                      <a:pPr marL="1518920" marR="45085" algn="just">
                        <a:lnSpc>
                          <a:spcPct val="110900"/>
                        </a:lnSpc>
                      </a:pPr>
                      <a:r>
                        <a:rPr sz="950" b="1" spc="-10" dirty="0">
                          <a:latin typeface="+mn-lt"/>
                          <a:cs typeface="Calibri"/>
                        </a:rPr>
                        <a:t>Remplacement</a:t>
                      </a:r>
                      <a:r>
                        <a:rPr sz="950" b="1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dirty="0">
                          <a:latin typeface="+mn-lt"/>
                          <a:cs typeface="Calibri"/>
                        </a:rPr>
                        <a:t>d'un</a:t>
                      </a:r>
                      <a:r>
                        <a:rPr sz="950" b="1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spc="-25" dirty="0">
                          <a:latin typeface="+mn-lt"/>
                          <a:cs typeface="Calibri"/>
                        </a:rPr>
                        <a:t>TPE</a:t>
                      </a:r>
                      <a:r>
                        <a:rPr sz="950" b="1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+mn-lt"/>
                          <a:cs typeface="Calibri"/>
                        </a:rPr>
                        <a:t>classique</a:t>
                      </a:r>
                      <a:r>
                        <a:rPr sz="950" b="1" spc="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+mn-lt"/>
                          <a:cs typeface="Calibri"/>
                        </a:rPr>
                        <a:t>arrivant </a:t>
                      </a:r>
                      <a:r>
                        <a:rPr sz="950" b="1" spc="-20" dirty="0">
                          <a:latin typeface="+mn-lt"/>
                          <a:cs typeface="Calibri"/>
                        </a:rPr>
                        <a:t>au</a:t>
                      </a:r>
                      <a:r>
                        <a:rPr sz="950" b="1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+mn-lt"/>
                          <a:cs typeface="Calibri"/>
                        </a:rPr>
                        <a:t>terme</a:t>
                      </a:r>
                      <a:r>
                        <a:rPr sz="950" b="1" dirty="0">
                          <a:latin typeface="+mn-lt"/>
                          <a:cs typeface="Calibri"/>
                        </a:rPr>
                        <a:t> de</a:t>
                      </a:r>
                      <a:r>
                        <a:rPr sz="950" b="1" spc="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+mn-lt"/>
                          <a:cs typeface="Calibri"/>
                        </a:rPr>
                        <a:t>sa</a:t>
                      </a:r>
                      <a:r>
                        <a:rPr sz="950" b="1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dirty="0">
                          <a:latin typeface="+mn-lt"/>
                          <a:cs typeface="Calibri"/>
                        </a:rPr>
                        <a:t>durée</a:t>
                      </a:r>
                      <a:r>
                        <a:rPr sz="950" b="1" spc="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+mn-lt"/>
                          <a:cs typeface="Calibri"/>
                        </a:rPr>
                        <a:t>d'engagment</a:t>
                      </a:r>
                      <a:r>
                        <a:rPr sz="950" b="1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spc="-30" dirty="0">
                          <a:latin typeface="+mn-lt"/>
                          <a:cs typeface="Calibri"/>
                        </a:rPr>
                        <a:t>par</a:t>
                      </a:r>
                      <a:r>
                        <a:rPr sz="950" b="1" spc="-25" dirty="0">
                          <a:latin typeface="+mn-lt"/>
                          <a:cs typeface="Calibri"/>
                        </a:rPr>
                        <a:t> un</a:t>
                      </a:r>
                      <a:r>
                        <a:rPr sz="950" b="1" spc="50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spc="-25" dirty="0">
                          <a:latin typeface="+mn-lt"/>
                          <a:cs typeface="Calibri"/>
                        </a:rPr>
                        <a:t>TPE </a:t>
                      </a:r>
                      <a:r>
                        <a:rPr sz="950" b="1" spc="-10" dirty="0">
                          <a:latin typeface="+mn-lt"/>
                          <a:cs typeface="Calibri"/>
                        </a:rPr>
                        <a:t>Premium</a:t>
                      </a:r>
                      <a:endParaRPr sz="95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+mn-lt"/>
                        <a:cs typeface="Times New Roman"/>
                      </a:endParaRPr>
                    </a:p>
                    <a:p>
                      <a:pPr marL="885190" marR="575945" indent="-313055">
                        <a:lnSpc>
                          <a:spcPct val="111500"/>
                        </a:lnSpc>
                      </a:pPr>
                      <a:r>
                        <a:rPr sz="1300" b="1" dirty="0">
                          <a:latin typeface="+mn-lt"/>
                          <a:cs typeface="Calibri"/>
                        </a:rPr>
                        <a:t>2</a:t>
                      </a:r>
                      <a:r>
                        <a:rPr sz="1300" b="1" spc="-7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mois de</a:t>
                      </a:r>
                      <a:r>
                        <a:rPr sz="950" spc="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loyer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offerts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sur</a:t>
                      </a:r>
                      <a:r>
                        <a:rPr sz="95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30" dirty="0">
                          <a:latin typeface="+mn-lt"/>
                          <a:cs typeface="Calibri"/>
                        </a:rPr>
                        <a:t>48</a:t>
                      </a:r>
                      <a:r>
                        <a:rPr sz="950" spc="-6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20" dirty="0">
                          <a:latin typeface="+mn-lt"/>
                          <a:cs typeface="Calibri"/>
                        </a:rPr>
                        <a:t>mois</a:t>
                      </a:r>
                      <a:endParaRPr sz="95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5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+mn-lt"/>
                          <a:cs typeface="Calibri"/>
                        </a:rPr>
                        <a:t>Sans</a:t>
                      </a:r>
                      <a:r>
                        <a:rPr sz="1000" b="1" spc="5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+mn-lt"/>
                          <a:cs typeface="Calibri"/>
                        </a:rPr>
                        <a:t>objet</a:t>
                      </a:r>
                      <a:endParaRPr sz="100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3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+mn-lt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b="1" dirty="0">
                          <a:latin typeface="+mn-lt"/>
                          <a:cs typeface="Calibri"/>
                        </a:rPr>
                        <a:t>Offre</a:t>
                      </a:r>
                      <a:r>
                        <a:rPr sz="1000" b="1" spc="5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+mn-lt"/>
                          <a:cs typeface="Calibri"/>
                        </a:rPr>
                        <a:t>de</a:t>
                      </a:r>
                      <a:r>
                        <a:rPr sz="1000" b="1" spc="5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latin typeface="+mn-lt"/>
                          <a:cs typeface="Calibri"/>
                        </a:rPr>
                        <a:t>fidélisation</a:t>
                      </a:r>
                      <a:endParaRPr sz="100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+mn-lt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50">
                        <a:latin typeface="+mn-lt"/>
                        <a:cs typeface="Times New Roman"/>
                      </a:endParaRPr>
                    </a:p>
                    <a:p>
                      <a:pPr marL="1518920" marR="134620">
                        <a:lnSpc>
                          <a:spcPct val="110800"/>
                        </a:lnSpc>
                      </a:pPr>
                      <a:r>
                        <a:rPr sz="950" b="1" spc="-10" dirty="0">
                          <a:latin typeface="+mn-lt"/>
                          <a:cs typeface="Calibri"/>
                        </a:rPr>
                        <a:t>Remplacement</a:t>
                      </a:r>
                      <a:r>
                        <a:rPr sz="950" b="1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dirty="0">
                          <a:latin typeface="+mn-lt"/>
                          <a:cs typeface="Calibri"/>
                        </a:rPr>
                        <a:t>d'un</a:t>
                      </a:r>
                      <a:r>
                        <a:rPr sz="950" b="1" spc="-25" dirty="0">
                          <a:latin typeface="+mn-lt"/>
                          <a:cs typeface="Calibri"/>
                        </a:rPr>
                        <a:t> TPE</a:t>
                      </a:r>
                      <a:r>
                        <a:rPr sz="950" b="1" spc="-4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dirty="0">
                          <a:latin typeface="+mn-lt"/>
                          <a:cs typeface="Calibri"/>
                        </a:rPr>
                        <a:t>obsolète</a:t>
                      </a:r>
                      <a:r>
                        <a:rPr sz="950" b="1" spc="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+mn-lt"/>
                          <a:cs typeface="Calibri"/>
                        </a:rPr>
                        <a:t>(selon </a:t>
                      </a:r>
                      <a:r>
                        <a:rPr sz="950" b="1" dirty="0">
                          <a:latin typeface="+mn-lt"/>
                          <a:cs typeface="Calibri"/>
                        </a:rPr>
                        <a:t>liste</a:t>
                      </a:r>
                      <a:r>
                        <a:rPr sz="950" b="1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dirty="0">
                          <a:latin typeface="+mn-lt"/>
                          <a:cs typeface="Calibri"/>
                        </a:rPr>
                        <a:t>fournie</a:t>
                      </a:r>
                      <a:r>
                        <a:rPr sz="950" b="1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+mn-lt"/>
                          <a:cs typeface="Calibri"/>
                        </a:rPr>
                        <a:t>mensuellement)</a:t>
                      </a:r>
                      <a:endParaRPr sz="95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indent="-64769">
                        <a:lnSpc>
                          <a:spcPct val="100000"/>
                        </a:lnSpc>
                        <a:spcBef>
                          <a:spcPts val="910"/>
                        </a:spcBef>
                        <a:buSzPct val="73076"/>
                        <a:buFont typeface="Calibri"/>
                        <a:buChar char="-"/>
                        <a:tabLst>
                          <a:tab pos="108585" algn="l"/>
                        </a:tabLst>
                      </a:pPr>
                      <a:r>
                        <a:rPr sz="1300" b="1" dirty="0">
                          <a:latin typeface="+mn-lt"/>
                          <a:cs typeface="Calibri"/>
                        </a:rPr>
                        <a:t>2</a:t>
                      </a:r>
                      <a:r>
                        <a:rPr sz="1300" b="1" spc="-7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mois de</a:t>
                      </a:r>
                      <a:r>
                        <a:rPr sz="950" spc="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loyer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offerts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sur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30" dirty="0">
                          <a:latin typeface="+mn-lt"/>
                          <a:cs typeface="Calibri"/>
                        </a:rPr>
                        <a:t>48</a:t>
                      </a:r>
                      <a:r>
                        <a:rPr sz="950" spc="-5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20" dirty="0">
                          <a:latin typeface="+mn-lt"/>
                          <a:cs typeface="Calibri"/>
                        </a:rPr>
                        <a:t>mois</a:t>
                      </a:r>
                      <a:endParaRPr sz="950" dirty="0">
                        <a:latin typeface="+mn-lt"/>
                        <a:cs typeface="Calibri"/>
                      </a:endParaRPr>
                    </a:p>
                    <a:p>
                      <a:pPr marL="107950" indent="-64769">
                        <a:lnSpc>
                          <a:spcPct val="100000"/>
                        </a:lnSpc>
                        <a:spcBef>
                          <a:spcPts val="180"/>
                        </a:spcBef>
                        <a:buChar char="-"/>
                        <a:tabLst>
                          <a:tab pos="108585" algn="l"/>
                        </a:tabLst>
                      </a:pPr>
                      <a:r>
                        <a:rPr sz="950" dirty="0">
                          <a:latin typeface="+mn-lt"/>
                          <a:cs typeface="Calibri"/>
                        </a:rPr>
                        <a:t>Frais</a:t>
                      </a:r>
                      <a:r>
                        <a:rPr sz="950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de</a:t>
                      </a:r>
                      <a:r>
                        <a:rPr sz="950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changement</a:t>
                      </a:r>
                      <a:r>
                        <a:rPr sz="95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de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TPE</a:t>
                      </a:r>
                      <a:r>
                        <a:rPr sz="950" spc="-5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offerts</a:t>
                      </a:r>
                      <a:endParaRPr sz="950" dirty="0">
                        <a:latin typeface="+mn-lt"/>
                        <a:cs typeface="Calibri"/>
                      </a:endParaRPr>
                    </a:p>
                    <a:p>
                      <a:pPr marL="107950" indent="-64769">
                        <a:lnSpc>
                          <a:spcPct val="100000"/>
                        </a:lnSpc>
                        <a:spcBef>
                          <a:spcPts val="120"/>
                        </a:spcBef>
                        <a:buChar char="-"/>
                        <a:tabLst>
                          <a:tab pos="108585" algn="l"/>
                        </a:tabLst>
                      </a:pPr>
                      <a:r>
                        <a:rPr sz="950" dirty="0">
                          <a:latin typeface="+mn-lt"/>
                          <a:cs typeface="Calibri"/>
                        </a:rPr>
                        <a:t>Pas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de frais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d'IRA</a:t>
                      </a:r>
                      <a:endParaRPr sz="950" dirty="0">
                        <a:latin typeface="+mn-lt"/>
                        <a:cs typeface="Calibri"/>
                      </a:endParaRPr>
                    </a:p>
                    <a:p>
                      <a:pPr marL="19685" marR="121285" indent="88900">
                        <a:lnSpc>
                          <a:spcPct val="110800"/>
                        </a:lnSpc>
                        <a:buChar char="-"/>
                        <a:tabLst>
                          <a:tab pos="108585" algn="l"/>
                        </a:tabLst>
                      </a:pPr>
                      <a:r>
                        <a:rPr sz="950" dirty="0">
                          <a:latin typeface="+mn-lt"/>
                          <a:cs typeface="Calibri"/>
                        </a:rPr>
                        <a:t>Frais</a:t>
                      </a:r>
                      <a:r>
                        <a:rPr sz="950" spc="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de</a:t>
                      </a:r>
                      <a:r>
                        <a:rPr sz="950" spc="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rechargement</a:t>
                      </a:r>
                      <a:r>
                        <a:rPr sz="950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des</a:t>
                      </a:r>
                      <a:r>
                        <a:rPr sz="950" spc="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logicels</a:t>
                      </a:r>
                      <a:r>
                        <a:rPr sz="950" spc="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offerts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(seulement</a:t>
                      </a:r>
                      <a:r>
                        <a:rPr sz="950" spc="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pour</a:t>
                      </a:r>
                      <a:r>
                        <a:rPr sz="950" spc="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les</a:t>
                      </a:r>
                      <a:r>
                        <a:rPr sz="950" spc="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logiciels</a:t>
                      </a:r>
                      <a:r>
                        <a:rPr sz="950" spc="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présents</a:t>
                      </a:r>
                      <a:r>
                        <a:rPr sz="950" spc="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sur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 l'ancien</a:t>
                      </a:r>
                      <a:r>
                        <a:rPr sz="95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20" dirty="0">
                          <a:latin typeface="+mn-lt"/>
                          <a:cs typeface="Calibri"/>
                        </a:rPr>
                        <a:t>TPE)</a:t>
                      </a:r>
                      <a:endParaRPr sz="950" dirty="0">
                        <a:latin typeface="+mn-lt"/>
                        <a:cs typeface="Calibri"/>
                      </a:endParaRPr>
                    </a:p>
                  </a:txBody>
                  <a:tcPr marL="0" marR="0" marT="1155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50" dirty="0">
                        <a:latin typeface="+mn-lt"/>
                        <a:cs typeface="Times New Roman"/>
                      </a:endParaRPr>
                    </a:p>
                    <a:p>
                      <a:pPr marL="107950" indent="-64769">
                        <a:lnSpc>
                          <a:spcPct val="100000"/>
                        </a:lnSpc>
                        <a:buChar char="-"/>
                        <a:tabLst>
                          <a:tab pos="108585" algn="l"/>
                        </a:tabLst>
                      </a:pPr>
                      <a:r>
                        <a:rPr sz="950" spc="-10" dirty="0">
                          <a:latin typeface="+mn-lt"/>
                          <a:cs typeface="Calibri"/>
                        </a:rPr>
                        <a:t>2</a:t>
                      </a:r>
                      <a:r>
                        <a:rPr sz="950" spc="-5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mois de</a:t>
                      </a:r>
                      <a:r>
                        <a:rPr sz="950" spc="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loyer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offerts</a:t>
                      </a:r>
                      <a:r>
                        <a:rPr sz="950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sur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30" dirty="0">
                          <a:latin typeface="+mn-lt"/>
                          <a:cs typeface="Calibri"/>
                        </a:rPr>
                        <a:t>48</a:t>
                      </a:r>
                      <a:r>
                        <a:rPr sz="950" spc="-5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20" dirty="0">
                          <a:latin typeface="+mn-lt"/>
                          <a:cs typeface="Calibri"/>
                        </a:rPr>
                        <a:t>mois</a:t>
                      </a:r>
                      <a:endParaRPr sz="950" dirty="0">
                        <a:latin typeface="+mn-lt"/>
                        <a:cs typeface="Calibri"/>
                      </a:endParaRPr>
                    </a:p>
                    <a:p>
                      <a:pPr marL="107950" indent="-64769">
                        <a:lnSpc>
                          <a:spcPct val="100000"/>
                        </a:lnSpc>
                        <a:spcBef>
                          <a:spcPts val="125"/>
                        </a:spcBef>
                        <a:buChar char="-"/>
                        <a:tabLst>
                          <a:tab pos="108585" algn="l"/>
                        </a:tabLst>
                      </a:pPr>
                      <a:r>
                        <a:rPr sz="950" dirty="0">
                          <a:latin typeface="+mn-lt"/>
                          <a:cs typeface="Calibri"/>
                        </a:rPr>
                        <a:t>Frais</a:t>
                      </a:r>
                      <a:r>
                        <a:rPr sz="950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de</a:t>
                      </a:r>
                      <a:r>
                        <a:rPr sz="950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changement</a:t>
                      </a:r>
                      <a:r>
                        <a:rPr sz="95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de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TPE</a:t>
                      </a:r>
                      <a:r>
                        <a:rPr sz="950" spc="-5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offert</a:t>
                      </a:r>
                      <a:endParaRPr sz="950" dirty="0">
                        <a:latin typeface="+mn-lt"/>
                        <a:cs typeface="Calibri"/>
                      </a:endParaRPr>
                    </a:p>
                    <a:p>
                      <a:pPr marL="107950" indent="-64769">
                        <a:lnSpc>
                          <a:spcPct val="100000"/>
                        </a:lnSpc>
                        <a:spcBef>
                          <a:spcPts val="120"/>
                        </a:spcBef>
                        <a:buChar char="-"/>
                        <a:tabLst>
                          <a:tab pos="108585" algn="l"/>
                        </a:tabLst>
                      </a:pPr>
                      <a:r>
                        <a:rPr sz="950" dirty="0">
                          <a:latin typeface="+mn-lt"/>
                          <a:cs typeface="Calibri"/>
                        </a:rPr>
                        <a:t>Pas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de frais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d'IRA</a:t>
                      </a:r>
                      <a:endParaRPr sz="950" dirty="0">
                        <a:latin typeface="+mn-lt"/>
                        <a:cs typeface="Calibri"/>
                      </a:endParaRPr>
                    </a:p>
                    <a:p>
                      <a:pPr marL="19685" marR="113030" indent="88900">
                        <a:lnSpc>
                          <a:spcPct val="110800"/>
                        </a:lnSpc>
                        <a:spcBef>
                          <a:spcPts val="5"/>
                        </a:spcBef>
                        <a:buChar char="-"/>
                        <a:tabLst>
                          <a:tab pos="108585" algn="l"/>
                        </a:tabLst>
                      </a:pPr>
                      <a:r>
                        <a:rPr sz="950" dirty="0">
                          <a:latin typeface="+mn-lt"/>
                          <a:cs typeface="Calibri"/>
                        </a:rPr>
                        <a:t>Frais</a:t>
                      </a:r>
                      <a:r>
                        <a:rPr sz="950" spc="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de</a:t>
                      </a:r>
                      <a:r>
                        <a:rPr sz="950" spc="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rechargement</a:t>
                      </a:r>
                      <a:r>
                        <a:rPr sz="950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des</a:t>
                      </a:r>
                      <a:r>
                        <a:rPr sz="950" spc="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logicels</a:t>
                      </a:r>
                      <a:r>
                        <a:rPr sz="950" spc="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+mn-lt"/>
                          <a:cs typeface="Calibri"/>
                        </a:rPr>
                        <a:t>offerts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(seulement</a:t>
                      </a:r>
                      <a:r>
                        <a:rPr sz="950" spc="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pour</a:t>
                      </a:r>
                      <a:r>
                        <a:rPr sz="950" spc="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les</a:t>
                      </a:r>
                      <a:r>
                        <a:rPr sz="950" spc="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logiciels</a:t>
                      </a:r>
                      <a:r>
                        <a:rPr sz="950" spc="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présents</a:t>
                      </a:r>
                      <a:r>
                        <a:rPr sz="950" spc="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+mn-lt"/>
                          <a:cs typeface="Calibri"/>
                        </a:rPr>
                        <a:t>sur</a:t>
                      </a:r>
                      <a:r>
                        <a:rPr sz="950" dirty="0">
                          <a:latin typeface="+mn-lt"/>
                          <a:cs typeface="Calibri"/>
                        </a:rPr>
                        <a:t> l'ancien</a:t>
                      </a:r>
                      <a:r>
                        <a:rPr sz="95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950" spc="-20" dirty="0">
                          <a:latin typeface="+mn-lt"/>
                          <a:cs typeface="Calibri"/>
                        </a:rPr>
                        <a:t>TPE)</a:t>
                      </a:r>
                      <a:endParaRPr sz="950" dirty="0">
                        <a:latin typeface="+mn-lt"/>
                        <a:cs typeface="Calibri"/>
                      </a:endParaRPr>
                    </a:p>
                  </a:txBody>
                  <a:tcPr marL="0" marR="0" marT="50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9" name="object 5">
            <a:extLst>
              <a:ext uri="{FF2B5EF4-FFF2-40B4-BE49-F238E27FC236}">
                <a16:creationId xmlns:a16="http://schemas.microsoft.com/office/drawing/2014/main" id="{EA7ED3F0-2873-4F81-925E-E05D8AD70D0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5584" y="2335244"/>
            <a:ext cx="576596" cy="568578"/>
          </a:xfrm>
          <a:prstGeom prst="rect">
            <a:avLst/>
          </a:prstGeom>
        </p:spPr>
      </p:pic>
      <p:pic>
        <p:nvPicPr>
          <p:cNvPr id="50" name="object 6">
            <a:extLst>
              <a:ext uri="{FF2B5EF4-FFF2-40B4-BE49-F238E27FC236}">
                <a16:creationId xmlns:a16="http://schemas.microsoft.com/office/drawing/2014/main" id="{332158C3-C0E5-43FC-97E2-BEE9E12377A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55667" y="3112035"/>
            <a:ext cx="400414" cy="594628"/>
          </a:xfrm>
          <a:prstGeom prst="rect">
            <a:avLst/>
          </a:prstGeom>
        </p:spPr>
      </p:pic>
      <p:grpSp>
        <p:nvGrpSpPr>
          <p:cNvPr id="51" name="object 7">
            <a:extLst>
              <a:ext uri="{FF2B5EF4-FFF2-40B4-BE49-F238E27FC236}">
                <a16:creationId xmlns:a16="http://schemas.microsoft.com/office/drawing/2014/main" id="{97A95305-590A-49E8-9320-D669629AC682}"/>
              </a:ext>
            </a:extLst>
          </p:cNvPr>
          <p:cNvGrpSpPr/>
          <p:nvPr/>
        </p:nvGrpSpPr>
        <p:grpSpPr>
          <a:xfrm>
            <a:off x="2983800" y="4105046"/>
            <a:ext cx="232410" cy="336550"/>
            <a:chOff x="2983800" y="4105046"/>
            <a:chExt cx="232410" cy="336550"/>
          </a:xfrm>
        </p:grpSpPr>
        <p:pic>
          <p:nvPicPr>
            <p:cNvPr id="52" name="object 8">
              <a:extLst>
                <a:ext uri="{FF2B5EF4-FFF2-40B4-BE49-F238E27FC236}">
                  <a16:creationId xmlns:a16="http://schemas.microsoft.com/office/drawing/2014/main" id="{0103CE78-6C73-4B89-B31F-FD9D34C5A97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3800" y="4105046"/>
              <a:ext cx="232240" cy="336342"/>
            </a:xfrm>
            <a:prstGeom prst="rect">
              <a:avLst/>
            </a:prstGeom>
          </p:spPr>
        </p:pic>
        <p:pic>
          <p:nvPicPr>
            <p:cNvPr id="53" name="object 9">
              <a:extLst>
                <a:ext uri="{FF2B5EF4-FFF2-40B4-BE49-F238E27FC236}">
                  <a16:creationId xmlns:a16="http://schemas.microsoft.com/office/drawing/2014/main" id="{25615000-2A5A-4485-AE9D-405645A60EA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31849" y="4121062"/>
              <a:ext cx="144149" cy="272277"/>
            </a:xfrm>
            <a:prstGeom prst="rect">
              <a:avLst/>
            </a:prstGeom>
          </p:spPr>
        </p:pic>
      </p:grpSp>
      <p:pic>
        <p:nvPicPr>
          <p:cNvPr id="54" name="object 10">
            <a:extLst>
              <a:ext uri="{FF2B5EF4-FFF2-40B4-BE49-F238E27FC236}">
                <a16:creationId xmlns:a16="http://schemas.microsoft.com/office/drawing/2014/main" id="{8CF2F8CF-D25B-4F8C-81E2-C57CF7E72A9C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94979" y="3900374"/>
            <a:ext cx="370669" cy="826947"/>
          </a:xfrm>
          <a:prstGeom prst="rect">
            <a:avLst/>
          </a:prstGeom>
        </p:spPr>
      </p:pic>
      <p:grpSp>
        <p:nvGrpSpPr>
          <p:cNvPr id="55" name="object 11">
            <a:extLst>
              <a:ext uri="{FF2B5EF4-FFF2-40B4-BE49-F238E27FC236}">
                <a16:creationId xmlns:a16="http://schemas.microsoft.com/office/drawing/2014/main" id="{DEA9500E-C09E-48B0-9C14-52336988555B}"/>
              </a:ext>
            </a:extLst>
          </p:cNvPr>
          <p:cNvGrpSpPr/>
          <p:nvPr/>
        </p:nvGrpSpPr>
        <p:grpSpPr>
          <a:xfrm>
            <a:off x="2455253" y="3925487"/>
            <a:ext cx="392430" cy="756285"/>
            <a:chOff x="2455253" y="3925487"/>
            <a:chExt cx="392430" cy="756285"/>
          </a:xfrm>
        </p:grpSpPr>
        <p:pic>
          <p:nvPicPr>
            <p:cNvPr id="56" name="object 12">
              <a:extLst>
                <a:ext uri="{FF2B5EF4-FFF2-40B4-BE49-F238E27FC236}">
                  <a16:creationId xmlns:a16="http://schemas.microsoft.com/office/drawing/2014/main" id="{7B24995A-9BE8-471F-AAD7-0DA4C7E0BA42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55253" y="3925487"/>
              <a:ext cx="392406" cy="756145"/>
            </a:xfrm>
            <a:prstGeom prst="rect">
              <a:avLst/>
            </a:prstGeom>
          </p:spPr>
        </p:pic>
        <p:sp>
          <p:nvSpPr>
            <p:cNvPr id="57" name="object 13">
              <a:extLst>
                <a:ext uri="{FF2B5EF4-FFF2-40B4-BE49-F238E27FC236}">
                  <a16:creationId xmlns:a16="http://schemas.microsoft.com/office/drawing/2014/main" id="{DD437D1A-83A3-47CF-BDA4-E327B7985434}"/>
                </a:ext>
              </a:extLst>
            </p:cNvPr>
            <p:cNvSpPr/>
            <p:nvPr/>
          </p:nvSpPr>
          <p:spPr>
            <a:xfrm>
              <a:off x="2535335" y="4081021"/>
              <a:ext cx="232410" cy="328930"/>
            </a:xfrm>
            <a:custGeom>
              <a:avLst/>
              <a:gdLst/>
              <a:ahLst/>
              <a:cxnLst/>
              <a:rect l="l" t="t" r="r" b="b"/>
              <a:pathLst>
                <a:path w="232410" h="328929">
                  <a:moveTo>
                    <a:pt x="232240" y="0"/>
                  </a:moveTo>
                  <a:lnTo>
                    <a:pt x="0" y="0"/>
                  </a:lnTo>
                  <a:lnTo>
                    <a:pt x="0" y="328334"/>
                  </a:lnTo>
                  <a:lnTo>
                    <a:pt x="232240" y="328334"/>
                  </a:lnTo>
                  <a:lnTo>
                    <a:pt x="2322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8" name="object 14">
            <a:extLst>
              <a:ext uri="{FF2B5EF4-FFF2-40B4-BE49-F238E27FC236}">
                <a16:creationId xmlns:a16="http://schemas.microsoft.com/office/drawing/2014/main" id="{BEADEB5C-7843-4A98-BA5B-A1662EB78836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80975" y="5146116"/>
            <a:ext cx="766819" cy="640652"/>
          </a:xfrm>
          <a:prstGeom prst="rect">
            <a:avLst/>
          </a:prstGeom>
        </p:spPr>
      </p:pic>
      <p:pic>
        <p:nvPicPr>
          <p:cNvPr id="59" name="object 15">
            <a:extLst>
              <a:ext uri="{FF2B5EF4-FFF2-40B4-BE49-F238E27FC236}">
                <a16:creationId xmlns:a16="http://schemas.microsoft.com/office/drawing/2014/main" id="{07BA9BBF-50D1-490D-A624-BCABF9203EED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9975" y="2895814"/>
            <a:ext cx="783523" cy="502302"/>
          </a:xfrm>
          <a:prstGeom prst="rect">
            <a:avLst/>
          </a:prstGeom>
        </p:spPr>
      </p:pic>
      <p:pic>
        <p:nvPicPr>
          <p:cNvPr id="60" name="object 16">
            <a:extLst>
              <a:ext uri="{FF2B5EF4-FFF2-40B4-BE49-F238E27FC236}">
                <a16:creationId xmlns:a16="http://schemas.microsoft.com/office/drawing/2014/main" id="{466E6CFD-A3E1-4BFE-B0FB-50D83A5A887F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22183" y="4977945"/>
            <a:ext cx="432447" cy="39376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51A625C-B40C-4A86-9F09-73CD83B4B9EC}"/>
              </a:ext>
            </a:extLst>
          </p:cNvPr>
          <p:cNvSpPr txBox="1"/>
          <p:nvPr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S4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06823DE-B2DA-4E47-AA9B-44F5137DD55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19721D7C-91DB-419F-A0E2-76F3FEA1F1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0690" y="171397"/>
            <a:ext cx="10980738" cy="720000"/>
          </a:xfrm>
        </p:spPr>
        <p:txBody>
          <a:bodyPr/>
          <a:lstStyle/>
          <a:p>
            <a:r>
              <a:rPr lang="fr-FR"/>
              <a:t>Les offres promotionnelles</a:t>
            </a:r>
            <a:endParaRPr lang="fr-FR" dirty="0"/>
          </a:p>
        </p:txBody>
      </p:sp>
      <p:sp>
        <p:nvSpPr>
          <p:cNvPr id="23" name="Espace réservé du texte 3">
            <a:extLst>
              <a:ext uri="{FF2B5EF4-FFF2-40B4-BE49-F238E27FC236}">
                <a16:creationId xmlns:a16="http://schemas.microsoft.com/office/drawing/2014/main" id="{58DE059E-F69C-44F4-B064-EBB6F795D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3349" y="137054"/>
            <a:ext cx="7300006" cy="231246"/>
          </a:xfrm>
        </p:spPr>
        <p:txBody>
          <a:bodyPr/>
          <a:lstStyle/>
          <a:p>
            <a:r>
              <a:rPr lang="fr-FR" sz="1400"/>
              <a:t>Le catalogue Monétique 2023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534826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3">
            <a:extLst>
              <a:ext uri="{FF2B5EF4-FFF2-40B4-BE49-F238E27FC236}">
                <a16:creationId xmlns:a16="http://schemas.microsoft.com/office/drawing/2014/main" id="{291C62B7-C399-4AE4-84C8-E3171C5DA097}"/>
              </a:ext>
            </a:extLst>
          </p:cNvPr>
          <p:cNvSpPr txBox="1"/>
          <p:nvPr/>
        </p:nvSpPr>
        <p:spPr>
          <a:xfrm>
            <a:off x="530351" y="3624564"/>
            <a:ext cx="9883140" cy="779059"/>
          </a:xfrm>
          <a:prstGeom prst="rect">
            <a:avLst/>
          </a:prstGeom>
          <a:ln w="9525">
            <a:solidFill>
              <a:srgbClr val="B14387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 marR="1983739">
              <a:lnSpc>
                <a:spcPct val="100000"/>
              </a:lnSpc>
              <a:spcBef>
                <a:spcPts val="315"/>
              </a:spcBef>
            </a:pPr>
            <a:r>
              <a:rPr sz="1200" spc="-10" dirty="0">
                <a:cs typeface="Trebuchet MS"/>
              </a:rPr>
              <a:t>Jepaieenligne</a:t>
            </a:r>
            <a:r>
              <a:rPr sz="1200" spc="-60" dirty="0">
                <a:cs typeface="Trebuchet MS"/>
              </a:rPr>
              <a:t> </a:t>
            </a:r>
            <a:r>
              <a:rPr sz="1200" spc="55" dirty="0">
                <a:cs typeface="Trebuchet MS"/>
              </a:rPr>
              <a:t>EXPRESS</a:t>
            </a:r>
            <a:r>
              <a:rPr sz="1200" spc="-45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convient</a:t>
            </a:r>
            <a:r>
              <a:rPr sz="1200" spc="-2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aux</a:t>
            </a:r>
            <a:r>
              <a:rPr sz="1200" spc="-1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commerçants</a:t>
            </a:r>
            <a:r>
              <a:rPr sz="1200" spc="-10" dirty="0">
                <a:cs typeface="Trebuchet MS"/>
              </a:rPr>
              <a:t> appétents</a:t>
            </a:r>
            <a:r>
              <a:rPr sz="1200" spc="-3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à</a:t>
            </a:r>
            <a:r>
              <a:rPr sz="1200" spc="-3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de</a:t>
            </a:r>
            <a:r>
              <a:rPr sz="1200" spc="-35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l’encaissement</a:t>
            </a:r>
            <a:r>
              <a:rPr sz="1200" spc="-45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en</a:t>
            </a:r>
            <a:r>
              <a:rPr sz="1200" spc="-40" dirty="0">
                <a:cs typeface="Trebuchet MS"/>
              </a:rPr>
              <a:t> </a:t>
            </a:r>
            <a:r>
              <a:rPr sz="1200" spc="-25" dirty="0">
                <a:cs typeface="Trebuchet MS"/>
              </a:rPr>
              <a:t>proximité</a:t>
            </a:r>
            <a:r>
              <a:rPr sz="1200" spc="-10" dirty="0">
                <a:cs typeface="Trebuchet MS"/>
              </a:rPr>
              <a:t> </a:t>
            </a:r>
            <a:r>
              <a:rPr sz="1200" spc="-55" dirty="0">
                <a:cs typeface="Trebuchet MS"/>
              </a:rPr>
              <a:t>et</a:t>
            </a:r>
            <a:r>
              <a:rPr sz="1200" spc="-3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à</a:t>
            </a:r>
            <a:r>
              <a:rPr sz="1200" spc="-4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distance</a:t>
            </a:r>
            <a:r>
              <a:rPr sz="1200" spc="-2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à</a:t>
            </a:r>
            <a:r>
              <a:rPr sz="1200" spc="-40" dirty="0">
                <a:cs typeface="Trebuchet MS"/>
              </a:rPr>
              <a:t> partir</a:t>
            </a:r>
            <a:r>
              <a:rPr sz="1200" spc="-25" dirty="0">
                <a:cs typeface="Trebuchet MS"/>
              </a:rPr>
              <a:t> </a:t>
            </a:r>
            <a:r>
              <a:rPr sz="1200" spc="-40" dirty="0">
                <a:cs typeface="Trebuchet MS"/>
              </a:rPr>
              <a:t>d’une</a:t>
            </a:r>
            <a:r>
              <a:rPr sz="1200" spc="-4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même</a:t>
            </a:r>
            <a:r>
              <a:rPr sz="1200" spc="-50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solution. </a:t>
            </a:r>
            <a:r>
              <a:rPr sz="1200" dirty="0">
                <a:cs typeface="Trebuchet MS"/>
              </a:rPr>
              <a:t>Par</a:t>
            </a:r>
            <a:r>
              <a:rPr sz="1200" spc="-10" dirty="0">
                <a:cs typeface="Trebuchet MS"/>
              </a:rPr>
              <a:t> </a:t>
            </a:r>
            <a:r>
              <a:rPr sz="1200" spc="-35" dirty="0">
                <a:cs typeface="Trebuchet MS"/>
              </a:rPr>
              <a:t>exemple,</a:t>
            </a:r>
            <a:r>
              <a:rPr sz="1200" spc="-15" dirty="0">
                <a:cs typeface="Trebuchet MS"/>
              </a:rPr>
              <a:t> </a:t>
            </a:r>
            <a:r>
              <a:rPr sz="1200" spc="-30" dirty="0">
                <a:cs typeface="Trebuchet MS"/>
              </a:rPr>
              <a:t>la</a:t>
            </a:r>
            <a:r>
              <a:rPr sz="1200" spc="-2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solution </a:t>
            </a:r>
            <a:r>
              <a:rPr sz="1200" spc="-10" dirty="0">
                <a:cs typeface="Trebuchet MS"/>
              </a:rPr>
              <a:t>correspondrait</a:t>
            </a:r>
            <a:r>
              <a:rPr sz="1200" spc="2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aux besoins</a:t>
            </a:r>
            <a:r>
              <a:rPr sz="1200" spc="-2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suivants</a:t>
            </a:r>
            <a:r>
              <a:rPr sz="1200" spc="-10" dirty="0">
                <a:cs typeface="Trebuchet MS"/>
              </a:rPr>
              <a:t> </a:t>
            </a:r>
            <a:r>
              <a:rPr sz="1200" spc="-50" dirty="0">
                <a:cs typeface="Trebuchet MS"/>
              </a:rPr>
              <a:t>:</a:t>
            </a:r>
            <a:endParaRPr sz="1200" dirty="0">
              <a:cs typeface="Trebuchet MS"/>
            </a:endParaRPr>
          </a:p>
          <a:p>
            <a:pPr marL="262890" indent="-172720">
              <a:lnSpc>
                <a:spcPct val="100000"/>
              </a:lnSpc>
              <a:buSzPct val="80000"/>
              <a:buChar char="-"/>
              <a:tabLst>
                <a:tab pos="262890" algn="l"/>
                <a:tab pos="263525" algn="l"/>
              </a:tabLst>
            </a:pPr>
            <a:r>
              <a:rPr sz="1200" dirty="0">
                <a:cs typeface="Trebuchet MS"/>
              </a:rPr>
              <a:t>un</a:t>
            </a:r>
            <a:r>
              <a:rPr sz="1200" spc="-15" dirty="0">
                <a:cs typeface="Trebuchet MS"/>
              </a:rPr>
              <a:t> </a:t>
            </a:r>
            <a:r>
              <a:rPr sz="1200" spc="-35" dirty="0">
                <a:cs typeface="Trebuchet MS"/>
              </a:rPr>
              <a:t>hôtelier</a:t>
            </a:r>
            <a:r>
              <a:rPr sz="1200" spc="-5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qui</a:t>
            </a:r>
            <a:r>
              <a:rPr sz="1200" spc="-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encaisse</a:t>
            </a:r>
            <a:r>
              <a:rPr sz="1200" spc="5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en </a:t>
            </a:r>
            <a:r>
              <a:rPr sz="1200" spc="-25" dirty="0">
                <a:cs typeface="Trebuchet MS"/>
              </a:rPr>
              <a:t>proximité</a:t>
            </a:r>
            <a:r>
              <a:rPr sz="1200" spc="1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dans</a:t>
            </a:r>
            <a:r>
              <a:rPr sz="1200" spc="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son </a:t>
            </a:r>
            <a:r>
              <a:rPr sz="1200" spc="-30" dirty="0">
                <a:cs typeface="Trebuchet MS"/>
              </a:rPr>
              <a:t>hôtel</a:t>
            </a:r>
            <a:r>
              <a:rPr sz="1200" spc="-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mais</a:t>
            </a:r>
            <a:r>
              <a:rPr sz="1200" spc="1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aussi</a:t>
            </a:r>
            <a:r>
              <a:rPr sz="1200" spc="-2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à</a:t>
            </a:r>
            <a:r>
              <a:rPr sz="1200" spc="1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distance dans </a:t>
            </a:r>
            <a:r>
              <a:rPr sz="1200" spc="-45" dirty="0">
                <a:cs typeface="Trebuchet MS"/>
              </a:rPr>
              <a:t>le</a:t>
            </a:r>
            <a:r>
              <a:rPr sz="1200" spc="-5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cadre</a:t>
            </a:r>
            <a:r>
              <a:rPr sz="1200" spc="15" dirty="0">
                <a:cs typeface="Trebuchet MS"/>
              </a:rPr>
              <a:t> </a:t>
            </a:r>
            <a:r>
              <a:rPr sz="1200" spc="-40" dirty="0">
                <a:cs typeface="Trebuchet MS"/>
              </a:rPr>
              <a:t>d’une</a:t>
            </a:r>
            <a:r>
              <a:rPr sz="1200" spc="-10" dirty="0">
                <a:cs typeface="Trebuchet MS"/>
              </a:rPr>
              <a:t> </a:t>
            </a:r>
            <a:r>
              <a:rPr sz="1200" spc="-20" dirty="0">
                <a:cs typeface="Trebuchet MS"/>
              </a:rPr>
              <a:t>réservation</a:t>
            </a:r>
            <a:r>
              <a:rPr sz="1200" spc="10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par</a:t>
            </a:r>
            <a:r>
              <a:rPr sz="1200" spc="10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téléphone</a:t>
            </a:r>
            <a:endParaRPr sz="1200" dirty="0">
              <a:cs typeface="Trebuchet MS"/>
            </a:endParaRPr>
          </a:p>
          <a:p>
            <a:pPr marL="262890" indent="-172720">
              <a:lnSpc>
                <a:spcPct val="100000"/>
              </a:lnSpc>
              <a:buSzPct val="80000"/>
              <a:buChar char="-"/>
              <a:tabLst>
                <a:tab pos="262890" algn="l"/>
                <a:tab pos="263525" algn="l"/>
              </a:tabLst>
            </a:pPr>
            <a:r>
              <a:rPr sz="1200" dirty="0">
                <a:cs typeface="Trebuchet MS"/>
              </a:rPr>
              <a:t>un</a:t>
            </a:r>
            <a:r>
              <a:rPr sz="1200" spc="-20" dirty="0">
                <a:cs typeface="Trebuchet MS"/>
              </a:rPr>
              <a:t> </a:t>
            </a:r>
            <a:r>
              <a:rPr sz="1200" spc="-30" dirty="0">
                <a:cs typeface="Trebuchet MS"/>
              </a:rPr>
              <a:t>fleuriste </a:t>
            </a:r>
            <a:r>
              <a:rPr sz="1200" spc="-20" dirty="0">
                <a:cs typeface="Trebuchet MS"/>
              </a:rPr>
              <a:t>qui</a:t>
            </a:r>
            <a:r>
              <a:rPr sz="1200" spc="-1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encaisse</a:t>
            </a:r>
            <a:r>
              <a:rPr sz="1200" spc="-10" dirty="0">
                <a:cs typeface="Trebuchet MS"/>
              </a:rPr>
              <a:t> en</a:t>
            </a:r>
            <a:r>
              <a:rPr sz="1200" spc="-20" dirty="0">
                <a:cs typeface="Trebuchet MS"/>
              </a:rPr>
              <a:t> </a:t>
            </a:r>
            <a:r>
              <a:rPr sz="1200" spc="-25" dirty="0">
                <a:cs typeface="Trebuchet MS"/>
              </a:rPr>
              <a:t>proximité</a:t>
            </a:r>
            <a:r>
              <a:rPr sz="1200" spc="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dans</a:t>
            </a:r>
            <a:r>
              <a:rPr sz="1200" spc="-10" dirty="0">
                <a:cs typeface="Trebuchet MS"/>
              </a:rPr>
              <a:t> </a:t>
            </a:r>
            <a:r>
              <a:rPr sz="1200" spc="60" dirty="0">
                <a:cs typeface="Trebuchet MS"/>
              </a:rPr>
              <a:t>sa</a:t>
            </a:r>
            <a:r>
              <a:rPr sz="1200" spc="-5" dirty="0">
                <a:cs typeface="Trebuchet MS"/>
              </a:rPr>
              <a:t> </a:t>
            </a:r>
            <a:r>
              <a:rPr sz="1200" spc="-20" dirty="0">
                <a:cs typeface="Trebuchet MS"/>
              </a:rPr>
              <a:t>boutique</a:t>
            </a:r>
            <a:r>
              <a:rPr sz="1200" spc="-1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mais</a:t>
            </a:r>
            <a:r>
              <a:rPr sz="1200" spc="-10" dirty="0">
                <a:cs typeface="Trebuchet MS"/>
              </a:rPr>
              <a:t> également</a:t>
            </a:r>
            <a:r>
              <a:rPr sz="1200" spc="-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à</a:t>
            </a:r>
            <a:r>
              <a:rPr sz="1200" spc="-1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distance</a:t>
            </a:r>
            <a:r>
              <a:rPr sz="1200" spc="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dans</a:t>
            </a:r>
            <a:r>
              <a:rPr sz="1200" spc="-10" dirty="0">
                <a:cs typeface="Trebuchet MS"/>
              </a:rPr>
              <a:t> </a:t>
            </a:r>
            <a:r>
              <a:rPr sz="1200" spc="-40" dirty="0">
                <a:cs typeface="Trebuchet MS"/>
              </a:rPr>
              <a:t>le</a:t>
            </a:r>
            <a:r>
              <a:rPr sz="1200" spc="-25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cadre</a:t>
            </a:r>
            <a:r>
              <a:rPr sz="1200" spc="5" dirty="0">
                <a:cs typeface="Trebuchet MS"/>
              </a:rPr>
              <a:t> </a:t>
            </a:r>
            <a:r>
              <a:rPr sz="1200" spc="-40" dirty="0">
                <a:cs typeface="Trebuchet MS"/>
              </a:rPr>
              <a:t>d’une</a:t>
            </a:r>
            <a:r>
              <a:rPr sz="1200" spc="-2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commande</a:t>
            </a:r>
            <a:r>
              <a:rPr sz="1200" spc="20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par</a:t>
            </a:r>
            <a:r>
              <a:rPr sz="1200" spc="-15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téléphone</a:t>
            </a:r>
            <a:endParaRPr sz="1200" dirty="0">
              <a:cs typeface="Trebuchet MS"/>
            </a:endParaRPr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4111E10D-6874-426A-8543-5356BC8D87A6}"/>
              </a:ext>
            </a:extLst>
          </p:cNvPr>
          <p:cNvSpPr txBox="1"/>
          <p:nvPr/>
        </p:nvSpPr>
        <p:spPr>
          <a:xfrm>
            <a:off x="1024127" y="3307290"/>
            <a:ext cx="3340735" cy="253274"/>
          </a:xfrm>
          <a:prstGeom prst="rect">
            <a:avLst/>
          </a:prstGeom>
          <a:solidFill>
            <a:srgbClr val="853769"/>
          </a:solidFill>
        </p:spPr>
        <p:txBody>
          <a:bodyPr vert="horz" wrap="square" lIns="0" tIns="37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1400" dirty="0">
                <a:solidFill>
                  <a:srgbClr val="FFFFFF"/>
                </a:solidFill>
                <a:cs typeface="Trebuchet MS"/>
              </a:rPr>
              <a:t>La</a:t>
            </a:r>
            <a:r>
              <a:rPr sz="1400" spc="-20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spc="-10" dirty="0">
                <a:solidFill>
                  <a:srgbClr val="FFFFFF"/>
                </a:solidFill>
                <a:cs typeface="Trebuchet MS"/>
              </a:rPr>
              <a:t>cible</a:t>
            </a:r>
            <a:endParaRPr sz="1400" dirty="0">
              <a:cs typeface="Trebuchet MS"/>
            </a:endParaRPr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7035273A-BB09-48B5-A0AF-24A34DAD30E2}"/>
              </a:ext>
            </a:extLst>
          </p:cNvPr>
          <p:cNvSpPr txBox="1"/>
          <p:nvPr/>
        </p:nvSpPr>
        <p:spPr>
          <a:xfrm>
            <a:off x="1024127" y="1765612"/>
            <a:ext cx="3340735" cy="252633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36830" rIns="0" bIns="0" rtlCol="0">
            <a:spAutoFit/>
          </a:bodyPr>
          <a:lstStyle/>
          <a:p>
            <a:pPr marL="923290">
              <a:lnSpc>
                <a:spcPct val="100000"/>
              </a:lnSpc>
              <a:spcBef>
                <a:spcPts val="290"/>
              </a:spcBef>
            </a:pPr>
            <a:r>
              <a:rPr sz="1400" dirty="0">
                <a:solidFill>
                  <a:srgbClr val="FFFFFF"/>
                </a:solidFill>
                <a:cs typeface="Trebuchet MS"/>
              </a:rPr>
              <a:t>Le</a:t>
            </a:r>
            <a:r>
              <a:rPr sz="1400" spc="-85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spc="-10" dirty="0">
                <a:solidFill>
                  <a:srgbClr val="FFFFFF"/>
                </a:solidFill>
                <a:cs typeface="Trebuchet MS"/>
              </a:rPr>
              <a:t>fonctionnement</a:t>
            </a:r>
            <a:endParaRPr sz="1400" dirty="0">
              <a:cs typeface="Trebuchet MS"/>
            </a:endParaRPr>
          </a:p>
        </p:txBody>
      </p:sp>
      <p:sp>
        <p:nvSpPr>
          <p:cNvPr id="21" name="object 6">
            <a:extLst>
              <a:ext uri="{FF2B5EF4-FFF2-40B4-BE49-F238E27FC236}">
                <a16:creationId xmlns:a16="http://schemas.microsoft.com/office/drawing/2014/main" id="{EBE32C38-F5A0-4390-9BE1-B8D3AB11DC7C}"/>
              </a:ext>
            </a:extLst>
          </p:cNvPr>
          <p:cNvSpPr txBox="1"/>
          <p:nvPr/>
        </p:nvSpPr>
        <p:spPr>
          <a:xfrm>
            <a:off x="608787" y="2087871"/>
            <a:ext cx="9883140" cy="1147750"/>
          </a:xfrm>
          <a:prstGeom prst="rect">
            <a:avLst/>
          </a:prstGeom>
          <a:ln w="9525">
            <a:solidFill>
              <a:srgbClr val="C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 marR="130810">
              <a:lnSpc>
                <a:spcPct val="100000"/>
              </a:lnSpc>
              <a:spcBef>
                <a:spcPts val="310"/>
              </a:spcBef>
            </a:pPr>
            <a:r>
              <a:rPr sz="1200" dirty="0">
                <a:cs typeface="Trebuchet MS"/>
              </a:rPr>
              <a:t>La</a:t>
            </a:r>
            <a:r>
              <a:rPr sz="1200" spc="-3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solution</a:t>
            </a:r>
            <a:r>
              <a:rPr sz="1200" spc="-15" dirty="0">
                <a:cs typeface="Trebuchet MS"/>
              </a:rPr>
              <a:t> </a:t>
            </a:r>
            <a:r>
              <a:rPr sz="1200" spc="-25" dirty="0">
                <a:cs typeface="Trebuchet MS"/>
              </a:rPr>
              <a:t>permet</a:t>
            </a:r>
            <a:r>
              <a:rPr sz="1200" spc="-4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au</a:t>
            </a:r>
            <a:r>
              <a:rPr sz="1200" spc="-1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commerçant</a:t>
            </a:r>
            <a:r>
              <a:rPr sz="1200" spc="5" dirty="0">
                <a:cs typeface="Trebuchet MS"/>
              </a:rPr>
              <a:t> </a:t>
            </a:r>
            <a:r>
              <a:rPr sz="1200" spc="-35" dirty="0">
                <a:cs typeface="Trebuchet MS"/>
              </a:rPr>
              <a:t>d’envoyer</a:t>
            </a:r>
            <a:r>
              <a:rPr sz="1200" spc="-1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depuis</a:t>
            </a:r>
            <a:r>
              <a:rPr sz="1200" spc="-5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un</a:t>
            </a:r>
            <a:r>
              <a:rPr sz="1200" spc="-2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TPE</a:t>
            </a:r>
            <a:r>
              <a:rPr sz="1200" spc="-30" dirty="0">
                <a:cs typeface="Trebuchet MS"/>
              </a:rPr>
              <a:t> </a:t>
            </a:r>
            <a:r>
              <a:rPr lang="fr-FR" sz="1200" spc="-25" dirty="0">
                <a:cs typeface="Trebuchet MS"/>
              </a:rPr>
              <a:t>Android</a:t>
            </a:r>
            <a:r>
              <a:rPr sz="1200" spc="-25" dirty="0">
                <a:cs typeface="Trebuchet MS"/>
              </a:rPr>
              <a:t>,</a:t>
            </a:r>
            <a:r>
              <a:rPr sz="1200" spc="-3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un</a:t>
            </a:r>
            <a:r>
              <a:rPr sz="1200" spc="-35" dirty="0">
                <a:cs typeface="Trebuchet MS"/>
              </a:rPr>
              <a:t> </a:t>
            </a:r>
            <a:r>
              <a:rPr sz="1200" spc="-60" dirty="0">
                <a:cs typeface="Trebuchet MS"/>
              </a:rPr>
              <a:t>e-</a:t>
            </a:r>
            <a:r>
              <a:rPr sz="1200" spc="-20" dirty="0">
                <a:cs typeface="Trebuchet MS"/>
              </a:rPr>
              <a:t>mail</a:t>
            </a:r>
            <a:r>
              <a:rPr sz="1200" spc="-35" dirty="0">
                <a:cs typeface="Trebuchet MS"/>
              </a:rPr>
              <a:t> </a:t>
            </a:r>
            <a:r>
              <a:rPr sz="1200" spc="-20" dirty="0">
                <a:cs typeface="Trebuchet MS"/>
              </a:rPr>
              <a:t>contenant</a:t>
            </a:r>
            <a:r>
              <a:rPr sz="1200" spc="-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un</a:t>
            </a:r>
            <a:r>
              <a:rPr sz="1200" spc="-35" dirty="0">
                <a:cs typeface="Trebuchet MS"/>
              </a:rPr>
              <a:t> lien</a:t>
            </a:r>
            <a:r>
              <a:rPr sz="1200" spc="-4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de</a:t>
            </a:r>
            <a:r>
              <a:rPr sz="1200" spc="-25" dirty="0">
                <a:cs typeface="Trebuchet MS"/>
              </a:rPr>
              <a:t> </a:t>
            </a:r>
            <a:r>
              <a:rPr sz="1200" spc="-30" dirty="0">
                <a:cs typeface="Trebuchet MS"/>
              </a:rPr>
              <a:t>paiement.</a:t>
            </a:r>
            <a:r>
              <a:rPr sz="1200" spc="-4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En</a:t>
            </a:r>
            <a:r>
              <a:rPr sz="1200" spc="-30" dirty="0">
                <a:cs typeface="Trebuchet MS"/>
              </a:rPr>
              <a:t> </a:t>
            </a:r>
            <a:r>
              <a:rPr sz="1200" spc="-25" dirty="0">
                <a:cs typeface="Trebuchet MS"/>
              </a:rPr>
              <a:t>cliquant</a:t>
            </a:r>
            <a:r>
              <a:rPr sz="1200" spc="-3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sur</a:t>
            </a:r>
            <a:r>
              <a:rPr sz="1200" spc="-3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ce</a:t>
            </a:r>
            <a:r>
              <a:rPr sz="1200" spc="-25" dirty="0">
                <a:cs typeface="Trebuchet MS"/>
              </a:rPr>
              <a:t> </a:t>
            </a:r>
            <a:r>
              <a:rPr sz="1200" spc="-60" dirty="0">
                <a:cs typeface="Trebuchet MS"/>
              </a:rPr>
              <a:t>lien,</a:t>
            </a:r>
            <a:r>
              <a:rPr sz="1200" spc="-35" dirty="0">
                <a:cs typeface="Trebuchet MS"/>
              </a:rPr>
              <a:t> </a:t>
            </a:r>
            <a:r>
              <a:rPr sz="1200" spc="-40" dirty="0">
                <a:cs typeface="Trebuchet MS"/>
              </a:rPr>
              <a:t>le </a:t>
            </a:r>
            <a:r>
              <a:rPr sz="1200" spc="-35" dirty="0">
                <a:cs typeface="Trebuchet MS"/>
              </a:rPr>
              <a:t>client</a:t>
            </a:r>
            <a:r>
              <a:rPr sz="1200" spc="-3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est</a:t>
            </a:r>
            <a:r>
              <a:rPr sz="1200" spc="-40" dirty="0">
                <a:cs typeface="Trebuchet MS"/>
              </a:rPr>
              <a:t> </a:t>
            </a:r>
            <a:r>
              <a:rPr sz="1200" spc="-30" dirty="0">
                <a:cs typeface="Trebuchet MS"/>
              </a:rPr>
              <a:t>redirigé</a:t>
            </a:r>
            <a:r>
              <a:rPr sz="1200" spc="-4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vers</a:t>
            </a:r>
            <a:r>
              <a:rPr sz="1200" spc="-3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une</a:t>
            </a:r>
            <a:r>
              <a:rPr sz="1200" spc="-2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page</a:t>
            </a:r>
            <a:r>
              <a:rPr sz="1200" spc="-30" dirty="0">
                <a:cs typeface="Trebuchet MS"/>
              </a:rPr>
              <a:t> </a:t>
            </a:r>
            <a:r>
              <a:rPr sz="1200" spc="-25" dirty="0">
                <a:cs typeface="Trebuchet MS"/>
              </a:rPr>
              <a:t>de </a:t>
            </a:r>
            <a:r>
              <a:rPr sz="1200" spc="-20" dirty="0">
                <a:cs typeface="Trebuchet MS"/>
              </a:rPr>
              <a:t>paiement</a:t>
            </a:r>
            <a:r>
              <a:rPr sz="1200" spc="-5" dirty="0">
                <a:cs typeface="Trebuchet MS"/>
              </a:rPr>
              <a:t> </a:t>
            </a:r>
            <a:r>
              <a:rPr sz="1200" spc="-40" dirty="0">
                <a:cs typeface="Trebuchet MS"/>
              </a:rPr>
              <a:t>lui</a:t>
            </a:r>
            <a:r>
              <a:rPr sz="1200" spc="-20" dirty="0">
                <a:cs typeface="Trebuchet MS"/>
              </a:rPr>
              <a:t> </a:t>
            </a:r>
            <a:r>
              <a:rPr sz="1200" spc="-30" dirty="0">
                <a:cs typeface="Trebuchet MS"/>
              </a:rPr>
              <a:t>permettant</a:t>
            </a:r>
            <a:r>
              <a:rPr sz="1200" spc="-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de</a:t>
            </a:r>
            <a:r>
              <a:rPr sz="1200" spc="-5" dirty="0">
                <a:cs typeface="Trebuchet MS"/>
              </a:rPr>
              <a:t> </a:t>
            </a:r>
            <a:r>
              <a:rPr sz="1200" spc="-30" dirty="0">
                <a:cs typeface="Trebuchet MS"/>
              </a:rPr>
              <a:t>régler</a:t>
            </a:r>
            <a:r>
              <a:rPr sz="1200" spc="-20" dirty="0">
                <a:cs typeface="Trebuchet MS"/>
              </a:rPr>
              <a:t> </a:t>
            </a:r>
            <a:r>
              <a:rPr sz="1200" spc="-30" dirty="0">
                <a:cs typeface="Trebuchet MS"/>
              </a:rPr>
              <a:t>la</a:t>
            </a:r>
            <a:r>
              <a:rPr sz="1200" spc="-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somme</a:t>
            </a:r>
            <a:r>
              <a:rPr sz="1200" spc="-5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demandée.</a:t>
            </a:r>
            <a:endParaRPr sz="1200" dirty="0"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 dirty="0">
              <a:cs typeface="Trebuchet MS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cs typeface="Trebuchet MS"/>
              </a:rPr>
              <a:t>Pour</a:t>
            </a:r>
            <a:r>
              <a:rPr sz="1200" spc="-2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les</a:t>
            </a:r>
            <a:r>
              <a:rPr sz="1200" spc="-4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commerçants </a:t>
            </a:r>
            <a:r>
              <a:rPr sz="1200" spc="-20" dirty="0">
                <a:cs typeface="Trebuchet MS"/>
              </a:rPr>
              <a:t>réalisant</a:t>
            </a:r>
            <a:r>
              <a:rPr sz="1200" spc="-10" dirty="0">
                <a:cs typeface="Trebuchet MS"/>
              </a:rPr>
              <a:t> de</a:t>
            </a:r>
            <a:r>
              <a:rPr sz="1200" spc="-35" dirty="0">
                <a:cs typeface="Trebuchet MS"/>
              </a:rPr>
              <a:t> </a:t>
            </a:r>
            <a:r>
              <a:rPr sz="1200" spc="-20" dirty="0">
                <a:cs typeface="Trebuchet MS"/>
              </a:rPr>
              <a:t>la</a:t>
            </a:r>
            <a:r>
              <a:rPr sz="1200" spc="-1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VAD</a:t>
            </a:r>
            <a:r>
              <a:rPr sz="1200" spc="-3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sur</a:t>
            </a:r>
            <a:r>
              <a:rPr sz="1200" spc="-30" dirty="0">
                <a:cs typeface="Trebuchet MS"/>
              </a:rPr>
              <a:t> </a:t>
            </a:r>
            <a:r>
              <a:rPr sz="1200" spc="-25" dirty="0">
                <a:cs typeface="Trebuchet MS"/>
              </a:rPr>
              <a:t>TPE,</a:t>
            </a:r>
            <a:r>
              <a:rPr sz="1200" spc="-30" dirty="0">
                <a:cs typeface="Trebuchet MS"/>
              </a:rPr>
              <a:t> </a:t>
            </a:r>
            <a:r>
              <a:rPr sz="1200" spc="-35" dirty="0">
                <a:cs typeface="Trebuchet MS"/>
              </a:rPr>
              <a:t>cette</a:t>
            </a:r>
            <a:r>
              <a:rPr sz="1200" spc="-2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solution</a:t>
            </a:r>
            <a:r>
              <a:rPr sz="1200" spc="-10" dirty="0">
                <a:cs typeface="Trebuchet MS"/>
              </a:rPr>
              <a:t> </a:t>
            </a:r>
            <a:r>
              <a:rPr sz="1200" spc="-35" dirty="0">
                <a:cs typeface="Trebuchet MS"/>
              </a:rPr>
              <a:t>leur </a:t>
            </a:r>
            <a:r>
              <a:rPr sz="1200" spc="-20" dirty="0">
                <a:cs typeface="Trebuchet MS"/>
              </a:rPr>
              <a:t>apporte</a:t>
            </a:r>
            <a:r>
              <a:rPr sz="1200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une</a:t>
            </a:r>
            <a:r>
              <a:rPr sz="1200" spc="-35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sécurité</a:t>
            </a:r>
            <a:r>
              <a:rPr sz="1200" spc="-20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accrue </a:t>
            </a:r>
            <a:r>
              <a:rPr sz="1200" dirty="0">
                <a:cs typeface="Trebuchet MS"/>
              </a:rPr>
              <a:t>du</a:t>
            </a:r>
            <a:r>
              <a:rPr sz="1200" spc="-25" dirty="0">
                <a:cs typeface="Trebuchet MS"/>
              </a:rPr>
              <a:t> </a:t>
            </a:r>
            <a:r>
              <a:rPr sz="1200" spc="-20" dirty="0">
                <a:cs typeface="Trebuchet MS"/>
              </a:rPr>
              <a:t>paiement </a:t>
            </a:r>
            <a:r>
              <a:rPr sz="1200" spc="-50" dirty="0">
                <a:cs typeface="Trebuchet MS"/>
              </a:rPr>
              <a:t>et</a:t>
            </a:r>
            <a:r>
              <a:rPr sz="1200" spc="-4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rassure</a:t>
            </a:r>
            <a:r>
              <a:rPr sz="1200" spc="-30" dirty="0">
                <a:cs typeface="Trebuchet MS"/>
              </a:rPr>
              <a:t> </a:t>
            </a:r>
            <a:r>
              <a:rPr sz="1200" spc="-45" dirty="0">
                <a:cs typeface="Trebuchet MS"/>
              </a:rPr>
              <a:t>le</a:t>
            </a:r>
            <a:r>
              <a:rPr sz="1200" spc="-30" dirty="0">
                <a:cs typeface="Trebuchet MS"/>
              </a:rPr>
              <a:t> client</a:t>
            </a:r>
            <a:r>
              <a:rPr sz="1200" spc="-35" dirty="0">
                <a:cs typeface="Trebuchet MS"/>
              </a:rPr>
              <a:t> </a:t>
            </a:r>
            <a:r>
              <a:rPr sz="1200" spc="-20" dirty="0">
                <a:cs typeface="Trebuchet MS"/>
              </a:rPr>
              <a:t>qui</a:t>
            </a:r>
            <a:r>
              <a:rPr sz="1200" spc="-30" dirty="0">
                <a:cs typeface="Trebuchet MS"/>
              </a:rPr>
              <a:t> </a:t>
            </a:r>
            <a:r>
              <a:rPr sz="1200" spc="-60" dirty="0">
                <a:cs typeface="Trebuchet MS"/>
              </a:rPr>
              <a:t>n’a</a:t>
            </a:r>
            <a:r>
              <a:rPr sz="1200" spc="-3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plus</a:t>
            </a:r>
            <a:r>
              <a:rPr sz="1200" spc="-3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à</a:t>
            </a:r>
            <a:r>
              <a:rPr sz="1200" spc="-2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communiquer</a:t>
            </a:r>
            <a:r>
              <a:rPr sz="1200" spc="-20" dirty="0">
                <a:cs typeface="Trebuchet MS"/>
              </a:rPr>
              <a:t> </a:t>
            </a:r>
            <a:r>
              <a:rPr sz="1200" spc="-25" dirty="0">
                <a:cs typeface="Trebuchet MS"/>
              </a:rPr>
              <a:t>les</a:t>
            </a:r>
            <a:endParaRPr sz="1200" dirty="0">
              <a:cs typeface="Trebuchet MS"/>
            </a:endParaRPr>
          </a:p>
          <a:p>
            <a:pPr marL="91440">
              <a:lnSpc>
                <a:spcPct val="100000"/>
              </a:lnSpc>
            </a:pPr>
            <a:r>
              <a:rPr sz="1200" dirty="0">
                <a:cs typeface="Trebuchet MS"/>
              </a:rPr>
              <a:t>coordonnées</a:t>
            </a:r>
            <a:r>
              <a:rPr sz="1200" spc="-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de</a:t>
            </a:r>
            <a:r>
              <a:rPr sz="1200" spc="-30" dirty="0">
                <a:cs typeface="Trebuchet MS"/>
              </a:rPr>
              <a:t> </a:t>
            </a:r>
            <a:r>
              <a:rPr sz="1200" spc="60" dirty="0">
                <a:cs typeface="Trebuchet MS"/>
              </a:rPr>
              <a:t>sa</a:t>
            </a:r>
            <a:r>
              <a:rPr sz="1200" spc="-30" dirty="0">
                <a:cs typeface="Trebuchet MS"/>
              </a:rPr>
              <a:t> </a:t>
            </a:r>
            <a:r>
              <a:rPr sz="1200" spc="-25" dirty="0">
                <a:cs typeface="Trebuchet MS"/>
              </a:rPr>
              <a:t>carte</a:t>
            </a:r>
            <a:r>
              <a:rPr sz="1200" spc="-1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à</a:t>
            </a:r>
            <a:r>
              <a:rPr sz="1200" spc="-20" dirty="0">
                <a:cs typeface="Trebuchet MS"/>
              </a:rPr>
              <a:t> </a:t>
            </a:r>
            <a:r>
              <a:rPr sz="1200" spc="-60" dirty="0">
                <a:cs typeface="Trebuchet MS"/>
              </a:rPr>
              <a:t>l’oral</a:t>
            </a:r>
            <a:r>
              <a:rPr sz="1200" spc="-1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ou</a:t>
            </a:r>
            <a:r>
              <a:rPr sz="1200" spc="-15" dirty="0">
                <a:cs typeface="Trebuchet MS"/>
              </a:rPr>
              <a:t> </a:t>
            </a:r>
            <a:r>
              <a:rPr sz="1200" spc="-20" dirty="0">
                <a:cs typeface="Trebuchet MS"/>
              </a:rPr>
              <a:t>par</a:t>
            </a:r>
            <a:r>
              <a:rPr sz="1200" spc="-30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écrit.</a:t>
            </a:r>
            <a:endParaRPr sz="1200" dirty="0">
              <a:cs typeface="Trebuchet MS"/>
            </a:endParaRPr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1C210EE3-7FD1-4098-8B94-92CEF0915659}"/>
              </a:ext>
            </a:extLst>
          </p:cNvPr>
          <p:cNvSpPr txBox="1"/>
          <p:nvPr/>
        </p:nvSpPr>
        <p:spPr>
          <a:xfrm>
            <a:off x="1043939" y="4560976"/>
            <a:ext cx="3321050" cy="253274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37465" rIns="0" bIns="0" rtlCol="0">
            <a:spAutoFit/>
          </a:bodyPr>
          <a:lstStyle/>
          <a:p>
            <a:pPr marL="499109">
              <a:lnSpc>
                <a:spcPct val="100000"/>
              </a:lnSpc>
              <a:spcBef>
                <a:spcPts val="295"/>
              </a:spcBef>
            </a:pPr>
            <a:r>
              <a:rPr sz="1400" dirty="0">
                <a:solidFill>
                  <a:srgbClr val="FFFFFF"/>
                </a:solidFill>
                <a:cs typeface="Trebuchet MS"/>
              </a:rPr>
              <a:t>Le</a:t>
            </a:r>
            <a:r>
              <a:rPr sz="1400" spc="-85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spc="45" dirty="0">
                <a:solidFill>
                  <a:srgbClr val="FFFFFF"/>
                </a:solidFill>
                <a:cs typeface="Trebuchet MS"/>
              </a:rPr>
              <a:t>processus</a:t>
            </a:r>
            <a:r>
              <a:rPr sz="1400" spc="-75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dirty="0">
                <a:solidFill>
                  <a:srgbClr val="FFFFFF"/>
                </a:solidFill>
                <a:cs typeface="Trebuchet MS"/>
              </a:rPr>
              <a:t>de</a:t>
            </a:r>
            <a:r>
              <a:rPr sz="1400" spc="-80" dirty="0">
                <a:solidFill>
                  <a:srgbClr val="FFFFFF"/>
                </a:solidFill>
                <a:cs typeface="Trebuchet MS"/>
              </a:rPr>
              <a:t> </a:t>
            </a:r>
            <a:r>
              <a:rPr sz="1400" spc="-10" dirty="0">
                <a:solidFill>
                  <a:srgbClr val="FFFFFF"/>
                </a:solidFill>
                <a:cs typeface="Trebuchet MS"/>
              </a:rPr>
              <a:t>souscription</a:t>
            </a:r>
            <a:endParaRPr sz="1400" dirty="0">
              <a:cs typeface="Trebuchet MS"/>
            </a:endParaRPr>
          </a:p>
        </p:txBody>
      </p:sp>
      <p:sp>
        <p:nvSpPr>
          <p:cNvPr id="23" name="object 8">
            <a:extLst>
              <a:ext uri="{FF2B5EF4-FFF2-40B4-BE49-F238E27FC236}">
                <a16:creationId xmlns:a16="http://schemas.microsoft.com/office/drawing/2014/main" id="{82ECB73A-8681-4577-B93A-D63D3709E604}"/>
              </a:ext>
            </a:extLst>
          </p:cNvPr>
          <p:cNvSpPr txBox="1"/>
          <p:nvPr/>
        </p:nvSpPr>
        <p:spPr>
          <a:xfrm>
            <a:off x="530351" y="4915959"/>
            <a:ext cx="9883140" cy="1332416"/>
          </a:xfrm>
          <a:prstGeom prst="rect">
            <a:avLst/>
          </a:prstGeom>
          <a:ln w="9525">
            <a:solidFill>
              <a:srgbClr val="001F5F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62890" indent="-172720">
              <a:lnSpc>
                <a:spcPct val="100000"/>
              </a:lnSpc>
              <a:spcBef>
                <a:spcPts val="310"/>
              </a:spcBef>
              <a:buSzPct val="80000"/>
              <a:buFont typeface="Arial"/>
              <a:buChar char="•"/>
              <a:tabLst>
                <a:tab pos="262890" algn="l"/>
                <a:tab pos="263525" algn="l"/>
              </a:tabLst>
            </a:pPr>
            <a:r>
              <a:rPr sz="1200" dirty="0">
                <a:solidFill>
                  <a:srgbClr val="001F5F"/>
                </a:solidFill>
                <a:cs typeface="Trebuchet MS"/>
              </a:rPr>
              <a:t>Le</a:t>
            </a:r>
            <a:r>
              <a:rPr sz="1200" spc="-45" dirty="0">
                <a:solidFill>
                  <a:srgbClr val="001F5F"/>
                </a:solidFill>
                <a:cs typeface="Trebuchet MS"/>
              </a:rPr>
              <a:t> </a:t>
            </a:r>
            <a:r>
              <a:rPr sz="1200" dirty="0">
                <a:cs typeface="Trebuchet MS"/>
              </a:rPr>
              <a:t>commerçant </a:t>
            </a:r>
            <a:r>
              <a:rPr sz="1200" spc="-20" dirty="0">
                <a:cs typeface="Trebuchet MS"/>
              </a:rPr>
              <a:t>doit </a:t>
            </a:r>
            <a:r>
              <a:rPr sz="1200" dirty="0">
                <a:cs typeface="Trebuchet MS"/>
              </a:rPr>
              <a:t>souscrire</a:t>
            </a:r>
            <a:r>
              <a:rPr sz="1200" spc="-3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à</a:t>
            </a:r>
            <a:r>
              <a:rPr sz="1200" spc="-25" dirty="0">
                <a:cs typeface="Trebuchet MS"/>
              </a:rPr>
              <a:t> </a:t>
            </a:r>
            <a:r>
              <a:rPr sz="1200" spc="-50" dirty="0">
                <a:cs typeface="Trebuchet MS"/>
              </a:rPr>
              <a:t>l’offre</a:t>
            </a:r>
            <a:r>
              <a:rPr sz="1200" spc="-40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Jepaieenligne</a:t>
            </a:r>
            <a:r>
              <a:rPr sz="1200" spc="-40" dirty="0">
                <a:cs typeface="Trebuchet MS"/>
              </a:rPr>
              <a:t> </a:t>
            </a:r>
            <a:r>
              <a:rPr sz="1200" spc="55" dirty="0">
                <a:cs typeface="Trebuchet MS"/>
              </a:rPr>
              <a:t>EXPRESS</a:t>
            </a:r>
            <a:r>
              <a:rPr sz="1200" spc="-5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ainsi</a:t>
            </a:r>
            <a:r>
              <a:rPr sz="1200" spc="-35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que</a:t>
            </a:r>
            <a:r>
              <a:rPr sz="1200" spc="-5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signer</a:t>
            </a:r>
            <a:r>
              <a:rPr sz="1200" spc="-4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un</a:t>
            </a:r>
            <a:r>
              <a:rPr sz="1200" spc="-30" dirty="0">
                <a:cs typeface="Trebuchet MS"/>
              </a:rPr>
              <a:t> </a:t>
            </a:r>
            <a:r>
              <a:rPr sz="1200" spc="-20" dirty="0">
                <a:cs typeface="Trebuchet MS"/>
              </a:rPr>
              <a:t>contrat</a:t>
            </a:r>
            <a:r>
              <a:rPr sz="1200" spc="-1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de</a:t>
            </a:r>
            <a:r>
              <a:rPr sz="1200" spc="-35" dirty="0">
                <a:cs typeface="Trebuchet MS"/>
              </a:rPr>
              <a:t> </a:t>
            </a:r>
            <a:r>
              <a:rPr sz="1200" spc="-25" dirty="0">
                <a:cs typeface="Trebuchet MS"/>
              </a:rPr>
              <a:t>Vente</a:t>
            </a:r>
            <a:r>
              <a:rPr sz="1200" spc="-4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à</a:t>
            </a:r>
            <a:r>
              <a:rPr sz="1200" spc="-30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Distance</a:t>
            </a:r>
            <a:r>
              <a:rPr sz="1200" spc="-35" dirty="0">
                <a:cs typeface="Trebuchet MS"/>
              </a:rPr>
              <a:t> </a:t>
            </a:r>
            <a:r>
              <a:rPr sz="1200" dirty="0">
                <a:cs typeface="Trebuchet MS"/>
              </a:rPr>
              <a:t>Sécurisée</a:t>
            </a:r>
            <a:r>
              <a:rPr sz="1200" spc="-40" dirty="0">
                <a:cs typeface="Trebuchet MS"/>
              </a:rPr>
              <a:t> </a:t>
            </a:r>
            <a:r>
              <a:rPr sz="1200" spc="-10" dirty="0">
                <a:cs typeface="Trebuchet MS"/>
              </a:rPr>
              <a:t>(VADS).</a:t>
            </a:r>
            <a:endParaRPr sz="1200" dirty="0">
              <a:cs typeface="Trebuchet MS"/>
            </a:endParaRPr>
          </a:p>
          <a:p>
            <a:pPr marL="262890" indent="-172720">
              <a:lnSpc>
                <a:spcPct val="100000"/>
              </a:lnSpc>
              <a:buSzPct val="80000"/>
              <a:buFont typeface="Arial"/>
              <a:buChar char="•"/>
              <a:tabLst>
                <a:tab pos="262890" algn="l"/>
                <a:tab pos="263525" algn="l"/>
              </a:tabLst>
            </a:pPr>
            <a:r>
              <a:rPr sz="1200" dirty="0">
                <a:cs typeface="Trebuchet MS"/>
              </a:rPr>
              <a:t>Pour</a:t>
            </a:r>
            <a:r>
              <a:rPr sz="1200" spc="-10" dirty="0">
                <a:cs typeface="Trebuchet MS"/>
              </a:rPr>
              <a:t> </a:t>
            </a:r>
            <a:r>
              <a:rPr lang="fr-FR" sz="1200" spc="-30" dirty="0">
                <a:cs typeface="Trebuchet MS"/>
              </a:rPr>
              <a:t>+ de détail se reporter à l’Hebdo Pro traitant du sujet </a:t>
            </a:r>
            <a:r>
              <a:rPr sz="1200" spc="-135" dirty="0">
                <a:cs typeface="Trebuchet MS"/>
              </a:rPr>
              <a:t>:</a:t>
            </a:r>
            <a:r>
              <a:rPr sz="1200" spc="-35" dirty="0">
                <a:cs typeface="Trebuchet MS"/>
              </a:rPr>
              <a:t> </a:t>
            </a:r>
            <a:r>
              <a:rPr lang="fr-FR" sz="1200" spc="-35" dirty="0">
                <a:cs typeface="Trebuchet MS"/>
              </a:rPr>
              <a:t>Clic </a:t>
            </a:r>
            <a:r>
              <a:rPr lang="fr-FR" sz="1200" spc="-35" dirty="0">
                <a:cs typeface="Trebuchet MS"/>
                <a:hlinkClick r:id="rId2"/>
              </a:rPr>
              <a:t>ici</a:t>
            </a:r>
            <a:endParaRPr sz="1200" dirty="0">
              <a:cs typeface="Trebuchet MS"/>
            </a:endParaRPr>
          </a:p>
          <a:p>
            <a:pPr marL="262890" indent="-172720">
              <a:lnSpc>
                <a:spcPct val="100000"/>
              </a:lnSpc>
              <a:buSzPct val="80000"/>
              <a:buFont typeface="Arial"/>
              <a:buChar char="•"/>
              <a:tabLst>
                <a:tab pos="262890" algn="l"/>
                <a:tab pos="263525" algn="l"/>
              </a:tabLst>
            </a:pPr>
            <a:r>
              <a:rPr sz="1200" b="1" spc="-35" dirty="0">
                <a:cs typeface="Trebuchet MS"/>
              </a:rPr>
              <a:t>L’installation</a:t>
            </a:r>
            <a:r>
              <a:rPr sz="1200" b="1" spc="-15" dirty="0">
                <a:cs typeface="Trebuchet MS"/>
              </a:rPr>
              <a:t> </a:t>
            </a:r>
            <a:r>
              <a:rPr sz="1200" b="1" spc="-30" dirty="0">
                <a:cs typeface="Trebuchet MS"/>
              </a:rPr>
              <a:t>du</a:t>
            </a:r>
            <a:r>
              <a:rPr sz="1200" b="1" spc="10" dirty="0">
                <a:cs typeface="Trebuchet MS"/>
              </a:rPr>
              <a:t> </a:t>
            </a:r>
            <a:r>
              <a:rPr sz="1200" b="1" spc="-25" dirty="0">
                <a:cs typeface="Trebuchet MS"/>
              </a:rPr>
              <a:t>logiciel</a:t>
            </a:r>
            <a:r>
              <a:rPr sz="1200" b="1" spc="-5" dirty="0">
                <a:cs typeface="Trebuchet MS"/>
              </a:rPr>
              <a:t> </a:t>
            </a:r>
            <a:r>
              <a:rPr sz="1200" b="1" spc="-25" dirty="0">
                <a:cs typeface="Trebuchet MS"/>
              </a:rPr>
              <a:t>Jepaieenligne</a:t>
            </a:r>
            <a:r>
              <a:rPr sz="1200" b="1" spc="35" dirty="0">
                <a:cs typeface="Trebuchet MS"/>
              </a:rPr>
              <a:t> </a:t>
            </a:r>
            <a:r>
              <a:rPr sz="1200" b="1" dirty="0">
                <a:cs typeface="Trebuchet MS"/>
              </a:rPr>
              <a:t>EXPRESS</a:t>
            </a:r>
            <a:r>
              <a:rPr sz="1200" b="1" spc="-5" dirty="0">
                <a:cs typeface="Trebuchet MS"/>
              </a:rPr>
              <a:t> </a:t>
            </a:r>
            <a:r>
              <a:rPr sz="1200" b="1" dirty="0">
                <a:cs typeface="Trebuchet MS"/>
              </a:rPr>
              <a:t>sur</a:t>
            </a:r>
            <a:r>
              <a:rPr sz="1200" b="1" spc="10" dirty="0">
                <a:cs typeface="Trebuchet MS"/>
              </a:rPr>
              <a:t> </a:t>
            </a:r>
            <a:r>
              <a:rPr sz="1200" b="1" dirty="0">
                <a:cs typeface="Trebuchet MS"/>
              </a:rPr>
              <a:t>TPE </a:t>
            </a:r>
            <a:r>
              <a:rPr sz="1200" b="1" spc="-25" dirty="0">
                <a:cs typeface="Trebuchet MS"/>
              </a:rPr>
              <a:t>Premium</a:t>
            </a:r>
            <a:r>
              <a:rPr sz="1200" b="1" dirty="0">
                <a:cs typeface="Trebuchet MS"/>
              </a:rPr>
              <a:t> </a:t>
            </a:r>
            <a:r>
              <a:rPr sz="1200" b="1" spc="-10" dirty="0">
                <a:cs typeface="Trebuchet MS"/>
              </a:rPr>
              <a:t>est</a:t>
            </a:r>
            <a:r>
              <a:rPr sz="1200" b="1" dirty="0">
                <a:cs typeface="Trebuchet MS"/>
              </a:rPr>
              <a:t> </a:t>
            </a:r>
            <a:r>
              <a:rPr sz="1200" b="1" spc="-40" dirty="0">
                <a:cs typeface="Trebuchet MS"/>
              </a:rPr>
              <a:t>offerte</a:t>
            </a:r>
            <a:r>
              <a:rPr sz="1200" b="1" dirty="0">
                <a:cs typeface="Trebuchet MS"/>
              </a:rPr>
              <a:t> </a:t>
            </a:r>
            <a:r>
              <a:rPr sz="1200" b="1" spc="-35" dirty="0">
                <a:cs typeface="Trebuchet MS"/>
              </a:rPr>
              <a:t>par</a:t>
            </a:r>
            <a:r>
              <a:rPr sz="1200" b="1" spc="-15" dirty="0">
                <a:cs typeface="Trebuchet MS"/>
              </a:rPr>
              <a:t> </a:t>
            </a:r>
            <a:r>
              <a:rPr sz="1200" b="1" dirty="0">
                <a:cs typeface="Trebuchet MS"/>
              </a:rPr>
              <a:t>BPCE</a:t>
            </a:r>
            <a:r>
              <a:rPr sz="1200" b="1" spc="15" dirty="0">
                <a:cs typeface="Trebuchet MS"/>
              </a:rPr>
              <a:t> </a:t>
            </a:r>
            <a:r>
              <a:rPr sz="1200" b="1" spc="50" dirty="0">
                <a:cs typeface="Trebuchet MS"/>
              </a:rPr>
              <a:t>PS</a:t>
            </a:r>
            <a:endParaRPr sz="1200" dirty="0"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 dirty="0">
              <a:cs typeface="Trebuchet MS"/>
            </a:endParaRPr>
          </a:p>
          <a:p>
            <a:pPr marL="90805">
              <a:lnSpc>
                <a:spcPct val="100000"/>
              </a:lnSpc>
            </a:pPr>
            <a:r>
              <a:rPr sz="1200" i="1" dirty="0">
                <a:cs typeface="Trebuchet MS"/>
              </a:rPr>
              <a:t>NB</a:t>
            </a:r>
            <a:r>
              <a:rPr sz="1200" i="1" spc="-10" dirty="0">
                <a:cs typeface="Trebuchet MS"/>
              </a:rPr>
              <a:t> </a:t>
            </a:r>
            <a:r>
              <a:rPr sz="1200" i="1" spc="-135" dirty="0">
                <a:cs typeface="Trebuchet MS"/>
              </a:rPr>
              <a:t>:</a:t>
            </a:r>
            <a:r>
              <a:rPr sz="1200" i="1" spc="-10" dirty="0">
                <a:cs typeface="Trebuchet MS"/>
              </a:rPr>
              <a:t> </a:t>
            </a:r>
            <a:r>
              <a:rPr sz="1200" i="1" spc="-40" dirty="0">
                <a:cs typeface="Trebuchet MS"/>
              </a:rPr>
              <a:t>L’application</a:t>
            </a:r>
            <a:r>
              <a:rPr sz="1200" i="1" spc="-10" dirty="0">
                <a:cs typeface="Trebuchet MS"/>
              </a:rPr>
              <a:t> est</a:t>
            </a:r>
            <a:r>
              <a:rPr sz="1200" i="1" spc="-25" dirty="0">
                <a:cs typeface="Trebuchet MS"/>
              </a:rPr>
              <a:t> </a:t>
            </a:r>
            <a:r>
              <a:rPr sz="1200" i="1" spc="-30" dirty="0">
                <a:cs typeface="Trebuchet MS"/>
              </a:rPr>
              <a:t>également</a:t>
            </a:r>
            <a:r>
              <a:rPr sz="1200" i="1" spc="-10" dirty="0">
                <a:cs typeface="Trebuchet MS"/>
              </a:rPr>
              <a:t> </a:t>
            </a:r>
            <a:r>
              <a:rPr sz="1200" i="1" spc="-25" dirty="0">
                <a:cs typeface="Trebuchet MS"/>
              </a:rPr>
              <a:t>disponible</a:t>
            </a:r>
            <a:r>
              <a:rPr sz="1200" i="1" spc="-40" dirty="0">
                <a:cs typeface="Trebuchet MS"/>
              </a:rPr>
              <a:t> </a:t>
            </a:r>
            <a:r>
              <a:rPr sz="1200" i="1" dirty="0">
                <a:cs typeface="Trebuchet MS"/>
              </a:rPr>
              <a:t>sur</a:t>
            </a:r>
            <a:r>
              <a:rPr sz="1200" i="1" spc="-10" dirty="0">
                <a:cs typeface="Trebuchet MS"/>
              </a:rPr>
              <a:t> les</a:t>
            </a:r>
            <a:r>
              <a:rPr sz="1200" i="1" spc="-25" dirty="0">
                <a:cs typeface="Trebuchet MS"/>
              </a:rPr>
              <a:t> </a:t>
            </a:r>
            <a:r>
              <a:rPr sz="1200" i="1" spc="-30" dirty="0">
                <a:cs typeface="Trebuchet MS"/>
              </a:rPr>
              <a:t>smartphones/tablettes </a:t>
            </a:r>
            <a:r>
              <a:rPr sz="1200" i="1" spc="-25" dirty="0">
                <a:cs typeface="Trebuchet MS"/>
              </a:rPr>
              <a:t>Android</a:t>
            </a:r>
            <a:r>
              <a:rPr sz="1200" i="1" spc="-10" dirty="0">
                <a:cs typeface="Trebuchet MS"/>
              </a:rPr>
              <a:t> </a:t>
            </a:r>
            <a:r>
              <a:rPr sz="1200" i="1" spc="-70" dirty="0">
                <a:cs typeface="Trebuchet MS"/>
              </a:rPr>
              <a:t>et</a:t>
            </a:r>
            <a:r>
              <a:rPr sz="1200" i="1" spc="-10" dirty="0">
                <a:cs typeface="Trebuchet MS"/>
              </a:rPr>
              <a:t> </a:t>
            </a:r>
            <a:r>
              <a:rPr sz="1200" i="1" dirty="0">
                <a:cs typeface="Trebuchet MS"/>
              </a:rPr>
              <a:t>IOS</a:t>
            </a:r>
            <a:r>
              <a:rPr sz="1200" i="1" spc="-10" dirty="0">
                <a:cs typeface="Trebuchet MS"/>
              </a:rPr>
              <a:t> </a:t>
            </a:r>
            <a:r>
              <a:rPr sz="1200" i="1" spc="-30" dirty="0">
                <a:cs typeface="Trebuchet MS"/>
              </a:rPr>
              <a:t>(en</a:t>
            </a:r>
            <a:r>
              <a:rPr sz="1200" i="1" spc="-25" dirty="0">
                <a:cs typeface="Trebuchet MS"/>
              </a:rPr>
              <a:t> </a:t>
            </a:r>
            <a:r>
              <a:rPr sz="1200" i="1" spc="-50" dirty="0">
                <a:cs typeface="Trebuchet MS"/>
              </a:rPr>
              <a:t>la</a:t>
            </a:r>
            <a:r>
              <a:rPr sz="1200" i="1" spc="-15" dirty="0">
                <a:cs typeface="Trebuchet MS"/>
              </a:rPr>
              <a:t> </a:t>
            </a:r>
            <a:r>
              <a:rPr sz="1200" i="1" spc="-35" dirty="0">
                <a:cs typeface="Trebuchet MS"/>
              </a:rPr>
              <a:t>téléchargeant</a:t>
            </a:r>
            <a:r>
              <a:rPr sz="1200" i="1" spc="-15" dirty="0">
                <a:cs typeface="Trebuchet MS"/>
              </a:rPr>
              <a:t> </a:t>
            </a:r>
            <a:r>
              <a:rPr sz="1200" i="1" spc="-40" dirty="0">
                <a:cs typeface="Trebuchet MS"/>
              </a:rPr>
              <a:t>directement</a:t>
            </a:r>
            <a:r>
              <a:rPr sz="1200" i="1" spc="-30" dirty="0">
                <a:cs typeface="Trebuchet MS"/>
              </a:rPr>
              <a:t> </a:t>
            </a:r>
            <a:r>
              <a:rPr sz="1200" i="1" dirty="0">
                <a:cs typeface="Trebuchet MS"/>
              </a:rPr>
              <a:t>dans</a:t>
            </a:r>
            <a:r>
              <a:rPr sz="1200" i="1" spc="-15" dirty="0">
                <a:cs typeface="Trebuchet MS"/>
              </a:rPr>
              <a:t> </a:t>
            </a:r>
            <a:r>
              <a:rPr sz="1200" i="1" spc="-60" dirty="0">
                <a:cs typeface="Trebuchet MS"/>
              </a:rPr>
              <a:t>le</a:t>
            </a:r>
            <a:r>
              <a:rPr sz="1200" i="1" spc="-15" dirty="0">
                <a:cs typeface="Trebuchet MS"/>
              </a:rPr>
              <a:t> </a:t>
            </a:r>
            <a:r>
              <a:rPr sz="1200" i="1" spc="-10" dirty="0">
                <a:cs typeface="Trebuchet MS"/>
              </a:rPr>
              <a:t>Google</a:t>
            </a:r>
            <a:r>
              <a:rPr sz="1200" i="1" dirty="0">
                <a:cs typeface="Trebuchet MS"/>
              </a:rPr>
              <a:t> </a:t>
            </a:r>
            <a:r>
              <a:rPr sz="1200" i="1" spc="-10" dirty="0">
                <a:cs typeface="Trebuchet MS"/>
              </a:rPr>
              <a:t>Play </a:t>
            </a:r>
            <a:r>
              <a:rPr sz="1200" i="1" spc="-25" dirty="0">
                <a:cs typeface="Trebuchet MS"/>
              </a:rPr>
              <a:t>Store</a:t>
            </a:r>
            <a:r>
              <a:rPr sz="1200" i="1" spc="-20" dirty="0">
                <a:cs typeface="Trebuchet MS"/>
              </a:rPr>
              <a:t> </a:t>
            </a:r>
            <a:r>
              <a:rPr sz="1200" i="1" spc="-70" dirty="0">
                <a:cs typeface="Trebuchet MS"/>
              </a:rPr>
              <a:t>et</a:t>
            </a:r>
            <a:r>
              <a:rPr sz="1200" i="1" spc="-10" dirty="0">
                <a:cs typeface="Trebuchet MS"/>
              </a:rPr>
              <a:t> </a:t>
            </a:r>
            <a:r>
              <a:rPr sz="1200" i="1" spc="-55" dirty="0">
                <a:cs typeface="Trebuchet MS"/>
              </a:rPr>
              <a:t>l’App</a:t>
            </a:r>
            <a:r>
              <a:rPr sz="1200" i="1" spc="-25" dirty="0">
                <a:cs typeface="Trebuchet MS"/>
              </a:rPr>
              <a:t> Store)</a:t>
            </a:r>
            <a:r>
              <a:rPr sz="1200" i="1" spc="-5" dirty="0">
                <a:cs typeface="Trebuchet MS"/>
              </a:rPr>
              <a:t> </a:t>
            </a:r>
            <a:r>
              <a:rPr sz="1200" i="1" spc="-10" dirty="0">
                <a:cs typeface="Trebuchet MS"/>
              </a:rPr>
              <a:t>ainsi</a:t>
            </a:r>
            <a:r>
              <a:rPr sz="1200" i="1" spc="-20" dirty="0">
                <a:cs typeface="Trebuchet MS"/>
              </a:rPr>
              <a:t> </a:t>
            </a:r>
            <a:r>
              <a:rPr sz="1200" i="1" spc="-25" dirty="0">
                <a:cs typeface="Trebuchet MS"/>
              </a:rPr>
              <a:t>que</a:t>
            </a:r>
            <a:endParaRPr sz="1200" dirty="0">
              <a:cs typeface="Trebuchet MS"/>
            </a:endParaRPr>
          </a:p>
          <a:p>
            <a:pPr marL="90805">
              <a:lnSpc>
                <a:spcPct val="100000"/>
              </a:lnSpc>
            </a:pPr>
            <a:r>
              <a:rPr sz="1200" i="1" dirty="0">
                <a:cs typeface="Trebuchet MS"/>
              </a:rPr>
              <a:t>sur</a:t>
            </a:r>
            <a:r>
              <a:rPr sz="1200" i="1" spc="-50" dirty="0">
                <a:cs typeface="Trebuchet MS"/>
              </a:rPr>
              <a:t> </a:t>
            </a:r>
            <a:r>
              <a:rPr sz="1200" i="1" spc="-10" dirty="0">
                <a:cs typeface="Trebuchet MS"/>
              </a:rPr>
              <a:t>un</a:t>
            </a:r>
            <a:r>
              <a:rPr sz="1200" i="1" spc="-40" dirty="0">
                <a:cs typeface="Trebuchet MS"/>
              </a:rPr>
              <a:t> </a:t>
            </a:r>
            <a:r>
              <a:rPr sz="1200" i="1" dirty="0">
                <a:cs typeface="Trebuchet MS"/>
              </a:rPr>
              <a:t>back</a:t>
            </a:r>
            <a:r>
              <a:rPr sz="1200" i="1" spc="-30" dirty="0">
                <a:cs typeface="Trebuchet MS"/>
              </a:rPr>
              <a:t> </a:t>
            </a:r>
            <a:r>
              <a:rPr sz="1200" i="1" spc="-35" dirty="0">
                <a:cs typeface="Trebuchet MS"/>
              </a:rPr>
              <a:t>office</a:t>
            </a:r>
            <a:r>
              <a:rPr sz="1200" i="1" spc="-45" dirty="0">
                <a:cs typeface="Trebuchet MS"/>
              </a:rPr>
              <a:t> </a:t>
            </a:r>
            <a:r>
              <a:rPr sz="1200" i="1" spc="-20" dirty="0">
                <a:cs typeface="Trebuchet MS"/>
              </a:rPr>
              <a:t>web.</a:t>
            </a:r>
            <a:endParaRPr sz="1200" dirty="0">
              <a:cs typeface="Trebuchet MS"/>
            </a:endParaRPr>
          </a:p>
        </p:txBody>
      </p:sp>
      <p:sp>
        <p:nvSpPr>
          <p:cNvPr id="24" name="object 9">
            <a:extLst>
              <a:ext uri="{FF2B5EF4-FFF2-40B4-BE49-F238E27FC236}">
                <a16:creationId xmlns:a16="http://schemas.microsoft.com/office/drawing/2014/main" id="{7DCECDE8-6649-44F6-BB43-98B70417EF5C}"/>
              </a:ext>
            </a:extLst>
          </p:cNvPr>
          <p:cNvSpPr/>
          <p:nvPr/>
        </p:nvSpPr>
        <p:spPr>
          <a:xfrm>
            <a:off x="662190" y="4517605"/>
            <a:ext cx="237490" cy="318135"/>
          </a:xfrm>
          <a:custGeom>
            <a:avLst/>
            <a:gdLst/>
            <a:ahLst/>
            <a:cxnLst/>
            <a:rect l="l" t="t" r="r" b="b"/>
            <a:pathLst>
              <a:path w="237490" h="318135">
                <a:moveTo>
                  <a:pt x="97624" y="229158"/>
                </a:moveTo>
                <a:lnTo>
                  <a:pt x="92036" y="223558"/>
                </a:lnTo>
                <a:lnTo>
                  <a:pt x="59270" y="256451"/>
                </a:lnTo>
                <a:lnTo>
                  <a:pt x="46253" y="243395"/>
                </a:lnTo>
                <a:lnTo>
                  <a:pt x="40665" y="248996"/>
                </a:lnTo>
                <a:lnTo>
                  <a:pt x="59270" y="267677"/>
                </a:lnTo>
                <a:lnTo>
                  <a:pt x="97624" y="229158"/>
                </a:lnTo>
                <a:close/>
              </a:path>
              <a:path w="237490" h="318135">
                <a:moveTo>
                  <a:pt x="97624" y="169646"/>
                </a:moveTo>
                <a:lnTo>
                  <a:pt x="92036" y="164033"/>
                </a:lnTo>
                <a:lnTo>
                  <a:pt x="59270" y="196938"/>
                </a:lnTo>
                <a:lnTo>
                  <a:pt x="46253" y="183870"/>
                </a:lnTo>
                <a:lnTo>
                  <a:pt x="40665" y="189484"/>
                </a:lnTo>
                <a:lnTo>
                  <a:pt x="59270" y="208165"/>
                </a:lnTo>
                <a:lnTo>
                  <a:pt x="97624" y="169646"/>
                </a:lnTo>
                <a:close/>
              </a:path>
              <a:path w="237490" h="318135">
                <a:moveTo>
                  <a:pt x="97624" y="110134"/>
                </a:moveTo>
                <a:lnTo>
                  <a:pt x="92036" y="104521"/>
                </a:lnTo>
                <a:lnTo>
                  <a:pt x="59270" y="137426"/>
                </a:lnTo>
                <a:lnTo>
                  <a:pt x="46253" y="124358"/>
                </a:lnTo>
                <a:lnTo>
                  <a:pt x="40665" y="129971"/>
                </a:lnTo>
                <a:lnTo>
                  <a:pt x="59270" y="148653"/>
                </a:lnTo>
                <a:lnTo>
                  <a:pt x="97624" y="110134"/>
                </a:lnTo>
                <a:close/>
              </a:path>
              <a:path w="237490" h="318135">
                <a:moveTo>
                  <a:pt x="97624" y="50622"/>
                </a:moveTo>
                <a:lnTo>
                  <a:pt x="92036" y="45008"/>
                </a:lnTo>
                <a:lnTo>
                  <a:pt x="59270" y="77914"/>
                </a:lnTo>
                <a:lnTo>
                  <a:pt x="46253" y="64846"/>
                </a:lnTo>
                <a:lnTo>
                  <a:pt x="40665" y="70459"/>
                </a:lnTo>
                <a:lnTo>
                  <a:pt x="59270" y="89128"/>
                </a:lnTo>
                <a:lnTo>
                  <a:pt x="97624" y="50622"/>
                </a:lnTo>
                <a:close/>
              </a:path>
              <a:path w="237490" h="318135">
                <a:moveTo>
                  <a:pt x="197586" y="246189"/>
                </a:moveTo>
                <a:lnTo>
                  <a:pt x="122504" y="246189"/>
                </a:lnTo>
                <a:lnTo>
                  <a:pt x="122504" y="254127"/>
                </a:lnTo>
                <a:lnTo>
                  <a:pt x="197586" y="254127"/>
                </a:lnTo>
                <a:lnTo>
                  <a:pt x="197586" y="246189"/>
                </a:lnTo>
                <a:close/>
              </a:path>
              <a:path w="237490" h="318135">
                <a:moveTo>
                  <a:pt x="197586" y="186677"/>
                </a:moveTo>
                <a:lnTo>
                  <a:pt x="122504" y="186677"/>
                </a:lnTo>
                <a:lnTo>
                  <a:pt x="122504" y="194614"/>
                </a:lnTo>
                <a:lnTo>
                  <a:pt x="197586" y="194614"/>
                </a:lnTo>
                <a:lnTo>
                  <a:pt x="197586" y="186677"/>
                </a:lnTo>
                <a:close/>
              </a:path>
              <a:path w="237490" h="318135">
                <a:moveTo>
                  <a:pt x="197586" y="127165"/>
                </a:moveTo>
                <a:lnTo>
                  <a:pt x="122504" y="127165"/>
                </a:lnTo>
                <a:lnTo>
                  <a:pt x="122504" y="135102"/>
                </a:lnTo>
                <a:lnTo>
                  <a:pt x="197586" y="135102"/>
                </a:lnTo>
                <a:lnTo>
                  <a:pt x="197586" y="127165"/>
                </a:lnTo>
                <a:close/>
              </a:path>
              <a:path w="237490" h="318135">
                <a:moveTo>
                  <a:pt x="197586" y="67652"/>
                </a:moveTo>
                <a:lnTo>
                  <a:pt x="122504" y="67652"/>
                </a:lnTo>
                <a:lnTo>
                  <a:pt x="122504" y="75590"/>
                </a:lnTo>
                <a:lnTo>
                  <a:pt x="197586" y="75590"/>
                </a:lnTo>
                <a:lnTo>
                  <a:pt x="197586" y="67652"/>
                </a:lnTo>
                <a:close/>
              </a:path>
              <a:path w="237490" h="318135">
                <a:moveTo>
                  <a:pt x="237096" y="0"/>
                </a:moveTo>
                <a:lnTo>
                  <a:pt x="0" y="0"/>
                </a:lnTo>
                <a:lnTo>
                  <a:pt x="0" y="7632"/>
                </a:lnTo>
                <a:lnTo>
                  <a:pt x="0" y="309232"/>
                </a:lnTo>
                <a:lnTo>
                  <a:pt x="0" y="318135"/>
                </a:lnTo>
                <a:lnTo>
                  <a:pt x="237096" y="318135"/>
                </a:lnTo>
                <a:lnTo>
                  <a:pt x="237096" y="309676"/>
                </a:lnTo>
                <a:lnTo>
                  <a:pt x="237096" y="309232"/>
                </a:lnTo>
                <a:lnTo>
                  <a:pt x="237096" y="8128"/>
                </a:lnTo>
                <a:lnTo>
                  <a:pt x="229196" y="8128"/>
                </a:lnTo>
                <a:lnTo>
                  <a:pt x="229196" y="309232"/>
                </a:lnTo>
                <a:lnTo>
                  <a:pt x="7899" y="309232"/>
                </a:lnTo>
                <a:lnTo>
                  <a:pt x="7899" y="7632"/>
                </a:lnTo>
                <a:lnTo>
                  <a:pt x="237096" y="7632"/>
                </a:lnTo>
                <a:lnTo>
                  <a:pt x="237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10">
            <a:extLst>
              <a:ext uri="{FF2B5EF4-FFF2-40B4-BE49-F238E27FC236}">
                <a16:creationId xmlns:a16="http://schemas.microsoft.com/office/drawing/2014/main" id="{CC3C6930-78AA-4840-A542-185E9CCE633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9935" y="1734325"/>
            <a:ext cx="268901" cy="325503"/>
          </a:xfrm>
          <a:prstGeom prst="rect">
            <a:avLst/>
          </a:prstGeom>
        </p:spPr>
      </p:pic>
      <p:grpSp>
        <p:nvGrpSpPr>
          <p:cNvPr id="26" name="object 11">
            <a:extLst>
              <a:ext uri="{FF2B5EF4-FFF2-40B4-BE49-F238E27FC236}">
                <a16:creationId xmlns:a16="http://schemas.microsoft.com/office/drawing/2014/main" id="{1FADF008-9ED2-4479-A7C9-FEA8A070E728}"/>
              </a:ext>
            </a:extLst>
          </p:cNvPr>
          <p:cNvGrpSpPr/>
          <p:nvPr/>
        </p:nvGrpSpPr>
        <p:grpSpPr>
          <a:xfrm>
            <a:off x="616640" y="3308686"/>
            <a:ext cx="334645" cy="334645"/>
            <a:chOff x="616640" y="3420795"/>
            <a:chExt cx="334645" cy="334645"/>
          </a:xfrm>
        </p:grpSpPr>
        <p:pic>
          <p:nvPicPr>
            <p:cNvPr id="27" name="object 12">
              <a:extLst>
                <a:ext uri="{FF2B5EF4-FFF2-40B4-BE49-F238E27FC236}">
                  <a16:creationId xmlns:a16="http://schemas.microsoft.com/office/drawing/2014/main" id="{5BABC506-7951-45E3-8BEB-86485FA7CB4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1189" y="3555361"/>
              <a:ext cx="65235" cy="65237"/>
            </a:xfrm>
            <a:prstGeom prst="rect">
              <a:avLst/>
            </a:prstGeom>
          </p:spPr>
        </p:pic>
        <p:sp>
          <p:nvSpPr>
            <p:cNvPr id="28" name="object 13">
              <a:extLst>
                <a:ext uri="{FF2B5EF4-FFF2-40B4-BE49-F238E27FC236}">
                  <a16:creationId xmlns:a16="http://schemas.microsoft.com/office/drawing/2014/main" id="{3524FDC1-8EC4-4BB1-A97C-0ABFBFE3DE89}"/>
                </a:ext>
              </a:extLst>
            </p:cNvPr>
            <p:cNvSpPr/>
            <p:nvPr/>
          </p:nvSpPr>
          <p:spPr>
            <a:xfrm>
              <a:off x="616640" y="3420795"/>
              <a:ext cx="334645" cy="334645"/>
            </a:xfrm>
            <a:custGeom>
              <a:avLst/>
              <a:gdLst/>
              <a:ahLst/>
              <a:cxnLst/>
              <a:rect l="l" t="t" r="r" b="b"/>
              <a:pathLst>
                <a:path w="334644" h="334645">
                  <a:moveTo>
                    <a:pt x="36797" y="171262"/>
                  </a:moveTo>
                  <a:lnTo>
                    <a:pt x="28643" y="171262"/>
                  </a:lnTo>
                  <a:lnTo>
                    <a:pt x="36448" y="213179"/>
                  </a:lnTo>
                  <a:lnTo>
                    <a:pt x="55823" y="249612"/>
                  </a:lnTo>
                  <a:lnTo>
                    <a:pt x="84741" y="278531"/>
                  </a:lnTo>
                  <a:lnTo>
                    <a:pt x="121172" y="297907"/>
                  </a:lnTo>
                  <a:lnTo>
                    <a:pt x="163089" y="305712"/>
                  </a:lnTo>
                  <a:lnTo>
                    <a:pt x="163089" y="334356"/>
                  </a:lnTo>
                  <a:lnTo>
                    <a:pt x="171243" y="334356"/>
                  </a:lnTo>
                  <a:lnTo>
                    <a:pt x="171243" y="305712"/>
                  </a:lnTo>
                  <a:lnTo>
                    <a:pt x="213160" y="297907"/>
                  </a:lnTo>
                  <a:lnTo>
                    <a:pt x="213817" y="297557"/>
                  </a:lnTo>
                  <a:lnTo>
                    <a:pt x="163089" y="297557"/>
                  </a:lnTo>
                  <a:lnTo>
                    <a:pt x="114641" y="286561"/>
                  </a:lnTo>
                  <a:lnTo>
                    <a:pt x="74975" y="259378"/>
                  </a:lnTo>
                  <a:lnTo>
                    <a:pt x="47793" y="219711"/>
                  </a:lnTo>
                  <a:lnTo>
                    <a:pt x="36797" y="171262"/>
                  </a:lnTo>
                  <a:close/>
                </a:path>
                <a:path w="334644" h="334645">
                  <a:moveTo>
                    <a:pt x="77569" y="171262"/>
                  </a:moveTo>
                  <a:lnTo>
                    <a:pt x="69415" y="171262"/>
                  </a:lnTo>
                  <a:lnTo>
                    <a:pt x="77826" y="207027"/>
                  </a:lnTo>
                  <a:lnTo>
                    <a:pt x="98017" y="236336"/>
                  </a:lnTo>
                  <a:lnTo>
                    <a:pt x="127325" y="256527"/>
                  </a:lnTo>
                  <a:lnTo>
                    <a:pt x="163089" y="264939"/>
                  </a:lnTo>
                  <a:lnTo>
                    <a:pt x="163089" y="297557"/>
                  </a:lnTo>
                  <a:lnTo>
                    <a:pt x="171243" y="297557"/>
                  </a:lnTo>
                  <a:lnTo>
                    <a:pt x="171243" y="264939"/>
                  </a:lnTo>
                  <a:lnTo>
                    <a:pt x="205915" y="256784"/>
                  </a:lnTo>
                  <a:lnTo>
                    <a:pt x="163089" y="256784"/>
                  </a:lnTo>
                  <a:lnTo>
                    <a:pt x="130495" y="249021"/>
                  </a:lnTo>
                  <a:lnTo>
                    <a:pt x="103774" y="230578"/>
                  </a:lnTo>
                  <a:lnTo>
                    <a:pt x="85332" y="203857"/>
                  </a:lnTo>
                  <a:lnTo>
                    <a:pt x="77569" y="171262"/>
                  </a:lnTo>
                  <a:close/>
                </a:path>
                <a:path w="334644" h="334645">
                  <a:moveTo>
                    <a:pt x="305690" y="171262"/>
                  </a:moveTo>
                  <a:lnTo>
                    <a:pt x="297535" y="171262"/>
                  </a:lnTo>
                  <a:lnTo>
                    <a:pt x="286537" y="219711"/>
                  </a:lnTo>
                  <a:lnTo>
                    <a:pt x="259355" y="259378"/>
                  </a:lnTo>
                  <a:lnTo>
                    <a:pt x="219689" y="286561"/>
                  </a:lnTo>
                  <a:lnTo>
                    <a:pt x="171243" y="297557"/>
                  </a:lnTo>
                  <a:lnTo>
                    <a:pt x="213817" y="297557"/>
                  </a:lnTo>
                  <a:lnTo>
                    <a:pt x="249590" y="278531"/>
                  </a:lnTo>
                  <a:lnTo>
                    <a:pt x="278508" y="249612"/>
                  </a:lnTo>
                  <a:lnTo>
                    <a:pt x="297883" y="213179"/>
                  </a:lnTo>
                  <a:lnTo>
                    <a:pt x="305690" y="171262"/>
                  </a:lnTo>
                  <a:close/>
                </a:path>
                <a:path w="334644" h="334645">
                  <a:moveTo>
                    <a:pt x="171243" y="216112"/>
                  </a:moveTo>
                  <a:lnTo>
                    <a:pt x="163089" y="216112"/>
                  </a:lnTo>
                  <a:lnTo>
                    <a:pt x="163089" y="256784"/>
                  </a:lnTo>
                  <a:lnTo>
                    <a:pt x="171243" y="256784"/>
                  </a:lnTo>
                  <a:lnTo>
                    <a:pt x="171243" y="216112"/>
                  </a:lnTo>
                  <a:close/>
                </a:path>
                <a:path w="334644" h="334645">
                  <a:moveTo>
                    <a:pt x="264917" y="171262"/>
                  </a:moveTo>
                  <a:lnTo>
                    <a:pt x="256763" y="171262"/>
                  </a:lnTo>
                  <a:lnTo>
                    <a:pt x="248999" y="203857"/>
                  </a:lnTo>
                  <a:lnTo>
                    <a:pt x="230555" y="230578"/>
                  </a:lnTo>
                  <a:lnTo>
                    <a:pt x="203836" y="249021"/>
                  </a:lnTo>
                  <a:lnTo>
                    <a:pt x="171243" y="256784"/>
                  </a:lnTo>
                  <a:lnTo>
                    <a:pt x="205915" y="256784"/>
                  </a:lnTo>
                  <a:lnTo>
                    <a:pt x="207005" y="256527"/>
                  </a:lnTo>
                  <a:lnTo>
                    <a:pt x="236313" y="236336"/>
                  </a:lnTo>
                  <a:lnTo>
                    <a:pt x="256505" y="207027"/>
                  </a:lnTo>
                  <a:lnTo>
                    <a:pt x="264917" y="171262"/>
                  </a:lnTo>
                  <a:close/>
                </a:path>
                <a:path w="334644" h="334645">
                  <a:moveTo>
                    <a:pt x="118240" y="163107"/>
                  </a:moveTo>
                  <a:lnTo>
                    <a:pt x="0" y="163107"/>
                  </a:lnTo>
                  <a:lnTo>
                    <a:pt x="0" y="171262"/>
                  </a:lnTo>
                  <a:lnTo>
                    <a:pt x="118240" y="171262"/>
                  </a:lnTo>
                  <a:lnTo>
                    <a:pt x="118240" y="163107"/>
                  </a:lnTo>
                  <a:close/>
                </a:path>
                <a:path w="334644" h="334645">
                  <a:moveTo>
                    <a:pt x="334335" y="163107"/>
                  </a:moveTo>
                  <a:lnTo>
                    <a:pt x="216093" y="163107"/>
                  </a:lnTo>
                  <a:lnTo>
                    <a:pt x="216093" y="171262"/>
                  </a:lnTo>
                  <a:lnTo>
                    <a:pt x="334335" y="171262"/>
                  </a:lnTo>
                  <a:lnTo>
                    <a:pt x="334335" y="163107"/>
                  </a:lnTo>
                  <a:close/>
                </a:path>
                <a:path w="334644" h="334645">
                  <a:moveTo>
                    <a:pt x="171243" y="0"/>
                  </a:moveTo>
                  <a:lnTo>
                    <a:pt x="163089" y="0"/>
                  </a:lnTo>
                  <a:lnTo>
                    <a:pt x="163089" y="28656"/>
                  </a:lnTo>
                  <a:lnTo>
                    <a:pt x="121172" y="36462"/>
                  </a:lnTo>
                  <a:lnTo>
                    <a:pt x="84741" y="55838"/>
                  </a:lnTo>
                  <a:lnTo>
                    <a:pt x="55823" y="84756"/>
                  </a:lnTo>
                  <a:lnTo>
                    <a:pt x="36448" y="121189"/>
                  </a:lnTo>
                  <a:lnTo>
                    <a:pt x="28643" y="163107"/>
                  </a:lnTo>
                  <a:lnTo>
                    <a:pt x="36797" y="163107"/>
                  </a:lnTo>
                  <a:lnTo>
                    <a:pt x="47793" y="114658"/>
                  </a:lnTo>
                  <a:lnTo>
                    <a:pt x="74975" y="74992"/>
                  </a:lnTo>
                  <a:lnTo>
                    <a:pt x="114641" y="47809"/>
                  </a:lnTo>
                  <a:lnTo>
                    <a:pt x="163089" y="36811"/>
                  </a:lnTo>
                  <a:lnTo>
                    <a:pt x="213817" y="36811"/>
                  </a:lnTo>
                  <a:lnTo>
                    <a:pt x="213160" y="36462"/>
                  </a:lnTo>
                  <a:lnTo>
                    <a:pt x="171243" y="28656"/>
                  </a:lnTo>
                  <a:lnTo>
                    <a:pt x="171243" y="0"/>
                  </a:lnTo>
                  <a:close/>
                </a:path>
                <a:path w="334644" h="334645">
                  <a:moveTo>
                    <a:pt x="171243" y="36811"/>
                  </a:moveTo>
                  <a:lnTo>
                    <a:pt x="163089" y="36811"/>
                  </a:lnTo>
                  <a:lnTo>
                    <a:pt x="163089" y="69430"/>
                  </a:lnTo>
                  <a:lnTo>
                    <a:pt x="127325" y="77842"/>
                  </a:lnTo>
                  <a:lnTo>
                    <a:pt x="98017" y="98034"/>
                  </a:lnTo>
                  <a:lnTo>
                    <a:pt x="77826" y="127342"/>
                  </a:lnTo>
                  <a:lnTo>
                    <a:pt x="69415" y="163107"/>
                  </a:lnTo>
                  <a:lnTo>
                    <a:pt x="77569" y="163107"/>
                  </a:lnTo>
                  <a:lnTo>
                    <a:pt x="85332" y="130512"/>
                  </a:lnTo>
                  <a:lnTo>
                    <a:pt x="103774" y="103790"/>
                  </a:lnTo>
                  <a:lnTo>
                    <a:pt x="130495" y="85347"/>
                  </a:lnTo>
                  <a:lnTo>
                    <a:pt x="163089" y="77585"/>
                  </a:lnTo>
                  <a:lnTo>
                    <a:pt x="205909" y="77585"/>
                  </a:lnTo>
                  <a:lnTo>
                    <a:pt x="171243" y="69430"/>
                  </a:lnTo>
                  <a:lnTo>
                    <a:pt x="171243" y="36811"/>
                  </a:lnTo>
                  <a:close/>
                </a:path>
                <a:path w="334644" h="334645">
                  <a:moveTo>
                    <a:pt x="205909" y="77585"/>
                  </a:moveTo>
                  <a:lnTo>
                    <a:pt x="171243" y="77585"/>
                  </a:lnTo>
                  <a:lnTo>
                    <a:pt x="203836" y="85347"/>
                  </a:lnTo>
                  <a:lnTo>
                    <a:pt x="230555" y="103790"/>
                  </a:lnTo>
                  <a:lnTo>
                    <a:pt x="248999" y="130512"/>
                  </a:lnTo>
                  <a:lnTo>
                    <a:pt x="256763" y="163107"/>
                  </a:lnTo>
                  <a:lnTo>
                    <a:pt x="264917" y="163107"/>
                  </a:lnTo>
                  <a:lnTo>
                    <a:pt x="256505" y="127342"/>
                  </a:lnTo>
                  <a:lnTo>
                    <a:pt x="236313" y="98034"/>
                  </a:lnTo>
                  <a:lnTo>
                    <a:pt x="207005" y="77842"/>
                  </a:lnTo>
                  <a:lnTo>
                    <a:pt x="205909" y="77585"/>
                  </a:lnTo>
                  <a:close/>
                </a:path>
                <a:path w="334644" h="334645">
                  <a:moveTo>
                    <a:pt x="213817" y="36811"/>
                  </a:moveTo>
                  <a:lnTo>
                    <a:pt x="171243" y="36811"/>
                  </a:lnTo>
                  <a:lnTo>
                    <a:pt x="219689" y="47809"/>
                  </a:lnTo>
                  <a:lnTo>
                    <a:pt x="259355" y="74992"/>
                  </a:lnTo>
                  <a:lnTo>
                    <a:pt x="286537" y="114658"/>
                  </a:lnTo>
                  <a:lnTo>
                    <a:pt x="297535" y="163107"/>
                  </a:lnTo>
                  <a:lnTo>
                    <a:pt x="305690" y="163107"/>
                  </a:lnTo>
                  <a:lnTo>
                    <a:pt x="297883" y="121189"/>
                  </a:lnTo>
                  <a:lnTo>
                    <a:pt x="278508" y="84756"/>
                  </a:lnTo>
                  <a:lnTo>
                    <a:pt x="249590" y="55838"/>
                  </a:lnTo>
                  <a:lnTo>
                    <a:pt x="213817" y="36811"/>
                  </a:lnTo>
                  <a:close/>
                </a:path>
                <a:path w="334644" h="334645">
                  <a:moveTo>
                    <a:pt x="171243" y="77585"/>
                  </a:moveTo>
                  <a:lnTo>
                    <a:pt x="163089" y="77585"/>
                  </a:lnTo>
                  <a:lnTo>
                    <a:pt x="163089" y="118256"/>
                  </a:lnTo>
                  <a:lnTo>
                    <a:pt x="171243" y="118256"/>
                  </a:lnTo>
                  <a:lnTo>
                    <a:pt x="171243" y="775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14">
            <a:extLst>
              <a:ext uri="{FF2B5EF4-FFF2-40B4-BE49-F238E27FC236}">
                <a16:creationId xmlns:a16="http://schemas.microsoft.com/office/drawing/2014/main" id="{D96E4CDB-1FB7-4AB4-B7A6-0045006FD3ED}"/>
              </a:ext>
            </a:extLst>
          </p:cNvPr>
          <p:cNvSpPr txBox="1"/>
          <p:nvPr/>
        </p:nvSpPr>
        <p:spPr>
          <a:xfrm>
            <a:off x="608787" y="1231797"/>
            <a:ext cx="5709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Rappels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sur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cette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offre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mise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en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marché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en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septembre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2022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0" name="object 15">
            <a:extLst>
              <a:ext uri="{FF2B5EF4-FFF2-40B4-BE49-F238E27FC236}">
                <a16:creationId xmlns:a16="http://schemas.microsoft.com/office/drawing/2014/main" id="{9A51D405-A994-4823-8089-8DC4B5CF6255}"/>
              </a:ext>
            </a:extLst>
          </p:cNvPr>
          <p:cNvGrpSpPr/>
          <p:nvPr/>
        </p:nvGrpSpPr>
        <p:grpSpPr>
          <a:xfrm>
            <a:off x="10832690" y="2162598"/>
            <a:ext cx="989330" cy="2385060"/>
            <a:chOff x="10832690" y="2359550"/>
            <a:chExt cx="989330" cy="2385060"/>
          </a:xfrm>
        </p:grpSpPr>
        <p:pic>
          <p:nvPicPr>
            <p:cNvPr id="31" name="object 16">
              <a:extLst>
                <a:ext uri="{FF2B5EF4-FFF2-40B4-BE49-F238E27FC236}">
                  <a16:creationId xmlns:a16="http://schemas.microsoft.com/office/drawing/2014/main" id="{ABEA1DC5-A33F-4714-B802-7088958FD78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32690" y="2359550"/>
              <a:ext cx="988884" cy="2384661"/>
            </a:xfrm>
            <a:prstGeom prst="rect">
              <a:avLst/>
            </a:prstGeom>
          </p:spPr>
        </p:pic>
        <p:pic>
          <p:nvPicPr>
            <p:cNvPr id="32" name="object 17">
              <a:extLst>
                <a:ext uri="{FF2B5EF4-FFF2-40B4-BE49-F238E27FC236}">
                  <a16:creationId xmlns:a16="http://schemas.microsoft.com/office/drawing/2014/main" id="{5924E466-3485-45E6-BE90-21AC3068172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20984" y="2855976"/>
              <a:ext cx="829055" cy="1656588"/>
            </a:xfrm>
            <a:prstGeom prst="rect">
              <a:avLst/>
            </a:prstGeom>
          </p:spPr>
        </p:pic>
        <p:sp>
          <p:nvSpPr>
            <p:cNvPr id="33" name="object 18">
              <a:extLst>
                <a:ext uri="{FF2B5EF4-FFF2-40B4-BE49-F238E27FC236}">
                  <a16:creationId xmlns:a16="http://schemas.microsoft.com/office/drawing/2014/main" id="{D9A4F900-2EC8-4A74-88F6-A7E498275633}"/>
                </a:ext>
              </a:extLst>
            </p:cNvPr>
            <p:cNvSpPr/>
            <p:nvPr/>
          </p:nvSpPr>
          <p:spPr>
            <a:xfrm>
              <a:off x="11047476" y="3585972"/>
              <a:ext cx="608330" cy="167640"/>
            </a:xfrm>
            <a:custGeom>
              <a:avLst/>
              <a:gdLst/>
              <a:ahLst/>
              <a:cxnLst/>
              <a:rect l="l" t="t" r="r" b="b"/>
              <a:pathLst>
                <a:path w="608329" h="167639">
                  <a:moveTo>
                    <a:pt x="608076" y="0"/>
                  </a:moveTo>
                  <a:lnTo>
                    <a:pt x="0" y="0"/>
                  </a:lnTo>
                  <a:lnTo>
                    <a:pt x="0" y="167639"/>
                  </a:lnTo>
                  <a:lnTo>
                    <a:pt x="608076" y="167639"/>
                  </a:lnTo>
                  <a:lnTo>
                    <a:pt x="608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19">
            <a:extLst>
              <a:ext uri="{FF2B5EF4-FFF2-40B4-BE49-F238E27FC236}">
                <a16:creationId xmlns:a16="http://schemas.microsoft.com/office/drawing/2014/main" id="{D54DC68D-0C47-415D-A5CF-59973C1C51FB}"/>
              </a:ext>
            </a:extLst>
          </p:cNvPr>
          <p:cNvSpPr txBox="1"/>
          <p:nvPr/>
        </p:nvSpPr>
        <p:spPr>
          <a:xfrm>
            <a:off x="11233404" y="3446489"/>
            <a:ext cx="240029" cy="56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0"/>
              </a:lnSpc>
            </a:pPr>
            <a:r>
              <a:rPr sz="400" b="1" spc="-20" dirty="0">
                <a:latin typeface="Arial"/>
                <a:cs typeface="Arial"/>
              </a:rPr>
              <a:t>Plomberie</a:t>
            </a:r>
            <a:endParaRPr sz="400">
              <a:latin typeface="Arial"/>
              <a:cs typeface="Arial"/>
            </a:endParaRPr>
          </a:p>
        </p:txBody>
      </p:sp>
      <p:grpSp>
        <p:nvGrpSpPr>
          <p:cNvPr id="35" name="object 20">
            <a:extLst>
              <a:ext uri="{FF2B5EF4-FFF2-40B4-BE49-F238E27FC236}">
                <a16:creationId xmlns:a16="http://schemas.microsoft.com/office/drawing/2014/main" id="{EB97CBCE-1B7A-478B-9F50-F804C3C01D9C}"/>
              </a:ext>
            </a:extLst>
          </p:cNvPr>
          <p:cNvGrpSpPr/>
          <p:nvPr/>
        </p:nvGrpSpPr>
        <p:grpSpPr>
          <a:xfrm>
            <a:off x="10920983" y="3600856"/>
            <a:ext cx="829310" cy="447040"/>
            <a:chOff x="10920983" y="3797808"/>
            <a:chExt cx="829310" cy="447040"/>
          </a:xfrm>
        </p:grpSpPr>
        <p:sp>
          <p:nvSpPr>
            <p:cNvPr id="36" name="object 21">
              <a:extLst>
                <a:ext uri="{FF2B5EF4-FFF2-40B4-BE49-F238E27FC236}">
                  <a16:creationId xmlns:a16="http://schemas.microsoft.com/office/drawing/2014/main" id="{D4334E05-E72E-4489-85D2-B4F40EDB1BA2}"/>
                </a:ext>
              </a:extLst>
            </p:cNvPr>
            <p:cNvSpPr/>
            <p:nvPr/>
          </p:nvSpPr>
          <p:spPr>
            <a:xfrm>
              <a:off x="10920983" y="3797808"/>
              <a:ext cx="829310" cy="382905"/>
            </a:xfrm>
            <a:custGeom>
              <a:avLst/>
              <a:gdLst/>
              <a:ahLst/>
              <a:cxnLst/>
              <a:rect l="l" t="t" r="r" b="b"/>
              <a:pathLst>
                <a:path w="829309" h="382904">
                  <a:moveTo>
                    <a:pt x="829055" y="0"/>
                  </a:moveTo>
                  <a:lnTo>
                    <a:pt x="0" y="0"/>
                  </a:lnTo>
                  <a:lnTo>
                    <a:pt x="0" y="382524"/>
                  </a:lnTo>
                  <a:lnTo>
                    <a:pt x="829055" y="382524"/>
                  </a:lnTo>
                  <a:lnTo>
                    <a:pt x="8290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22">
              <a:extLst>
                <a:ext uri="{FF2B5EF4-FFF2-40B4-BE49-F238E27FC236}">
                  <a16:creationId xmlns:a16="http://schemas.microsoft.com/office/drawing/2014/main" id="{416BBD29-70C7-4A8A-9FCD-E1375CAA7C7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62359" y="4029456"/>
              <a:ext cx="143255" cy="214884"/>
            </a:xfrm>
            <a:prstGeom prst="rect">
              <a:avLst/>
            </a:prstGeom>
          </p:spPr>
        </p:pic>
      </p:grpSp>
      <p:sp>
        <p:nvSpPr>
          <p:cNvPr id="38" name="object 23">
            <a:extLst>
              <a:ext uri="{FF2B5EF4-FFF2-40B4-BE49-F238E27FC236}">
                <a16:creationId xmlns:a16="http://schemas.microsoft.com/office/drawing/2014/main" id="{20B846D6-387E-4306-8E6A-C8D5AED3B745}"/>
              </a:ext>
            </a:extLst>
          </p:cNvPr>
          <p:cNvSpPr txBox="1"/>
          <p:nvPr/>
        </p:nvSpPr>
        <p:spPr>
          <a:xfrm>
            <a:off x="11193271" y="3738777"/>
            <a:ext cx="319405" cy="86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" b="1" dirty="0">
                <a:latin typeface="Arial"/>
                <a:cs typeface="Arial"/>
              </a:rPr>
              <a:t>Envoyer</a:t>
            </a:r>
            <a:r>
              <a:rPr sz="400" b="1" spc="-5" dirty="0">
                <a:latin typeface="Arial"/>
                <a:cs typeface="Arial"/>
              </a:rPr>
              <a:t> </a:t>
            </a:r>
            <a:r>
              <a:rPr sz="400" b="1" spc="-25" dirty="0">
                <a:latin typeface="Arial"/>
                <a:cs typeface="Arial"/>
              </a:rPr>
              <a:t>par</a:t>
            </a:r>
            <a:endParaRPr sz="400">
              <a:latin typeface="Arial"/>
              <a:cs typeface="Arial"/>
            </a:endParaRPr>
          </a:p>
        </p:txBody>
      </p:sp>
      <p:sp>
        <p:nvSpPr>
          <p:cNvPr id="39" name="object 24">
            <a:extLst>
              <a:ext uri="{FF2B5EF4-FFF2-40B4-BE49-F238E27FC236}">
                <a16:creationId xmlns:a16="http://schemas.microsoft.com/office/drawing/2014/main" id="{A9868E0D-ACDE-40AB-ADAB-F31659B86672}"/>
              </a:ext>
            </a:extLst>
          </p:cNvPr>
          <p:cNvSpPr/>
          <p:nvPr/>
        </p:nvSpPr>
        <p:spPr>
          <a:xfrm>
            <a:off x="11096243" y="3408832"/>
            <a:ext cx="524510" cy="169545"/>
          </a:xfrm>
          <a:custGeom>
            <a:avLst/>
            <a:gdLst/>
            <a:ahLst/>
            <a:cxnLst/>
            <a:rect l="l" t="t" r="r" b="b"/>
            <a:pathLst>
              <a:path w="524509" h="169545">
                <a:moveTo>
                  <a:pt x="524255" y="0"/>
                </a:moveTo>
                <a:lnTo>
                  <a:pt x="0" y="0"/>
                </a:lnTo>
                <a:lnTo>
                  <a:pt x="0" y="169163"/>
                </a:lnTo>
                <a:lnTo>
                  <a:pt x="524255" y="169163"/>
                </a:lnTo>
                <a:lnTo>
                  <a:pt x="524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25">
            <a:extLst>
              <a:ext uri="{FF2B5EF4-FFF2-40B4-BE49-F238E27FC236}">
                <a16:creationId xmlns:a16="http://schemas.microsoft.com/office/drawing/2014/main" id="{71E5E0B6-0A63-4FC2-81B3-A89C87F560DE}"/>
              </a:ext>
            </a:extLst>
          </p:cNvPr>
          <p:cNvSpPr txBox="1"/>
          <p:nvPr/>
        </p:nvSpPr>
        <p:spPr>
          <a:xfrm>
            <a:off x="11176507" y="3441598"/>
            <a:ext cx="36766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"/>
                <a:cs typeface="Arial"/>
              </a:rPr>
              <a:t>Réservation</a:t>
            </a:r>
            <a:endParaRPr sz="500">
              <a:latin typeface="Arial"/>
              <a:cs typeface="Arial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DC05580-8C7A-4AA6-8903-70458EF1486D}"/>
              </a:ext>
            </a:extLst>
          </p:cNvPr>
          <p:cNvSpPr txBox="1"/>
          <p:nvPr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S4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58588123-3E28-442D-A1EE-C7268F2221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43" name="Espace réservé du texte 2">
            <a:extLst>
              <a:ext uri="{FF2B5EF4-FFF2-40B4-BE49-F238E27FC236}">
                <a16:creationId xmlns:a16="http://schemas.microsoft.com/office/drawing/2014/main" id="{2383ED5D-F3B2-4DD7-8FF7-8D842016F8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0690" y="171397"/>
            <a:ext cx="10980738" cy="720000"/>
          </a:xfrm>
        </p:spPr>
        <p:txBody>
          <a:bodyPr/>
          <a:lstStyle/>
          <a:p>
            <a:r>
              <a:rPr lang="fr-FR"/>
              <a:t>JPEL Express sur TPE Android</a:t>
            </a:r>
            <a:endParaRPr lang="fr-FR" dirty="0"/>
          </a:p>
        </p:txBody>
      </p:sp>
      <p:sp>
        <p:nvSpPr>
          <p:cNvPr id="44" name="Espace réservé du texte 3">
            <a:extLst>
              <a:ext uri="{FF2B5EF4-FFF2-40B4-BE49-F238E27FC236}">
                <a16:creationId xmlns:a16="http://schemas.microsoft.com/office/drawing/2014/main" id="{AD4B34B2-9FEE-4E1F-B0D7-572FD5D94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3349" y="137054"/>
            <a:ext cx="7300006" cy="231246"/>
          </a:xfrm>
        </p:spPr>
        <p:txBody>
          <a:bodyPr/>
          <a:lstStyle/>
          <a:p>
            <a:r>
              <a:rPr lang="fr-FR" sz="1400"/>
              <a:t>Le catalogue Monétique 2023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714840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ce réservé du contenu 1">
            <a:extLst>
              <a:ext uri="{FF2B5EF4-FFF2-40B4-BE49-F238E27FC236}">
                <a16:creationId xmlns:a16="http://schemas.microsoft.com/office/drawing/2014/main" id="{B2D756A1-1EB6-4CF6-BE61-88953760674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50912" y="994788"/>
            <a:ext cx="11125151" cy="5464898"/>
          </a:xfrm>
        </p:spPr>
        <p:txBody>
          <a:bodyPr/>
          <a:lstStyle/>
          <a:p>
            <a:r>
              <a:rPr lang="fr-FR" sz="1800" b="1" dirty="0"/>
              <a:t>Retrouvez toute la documentation et les liens concernant :</a:t>
            </a:r>
          </a:p>
          <a:p>
            <a:pPr marL="0" indent="0">
              <a:buNone/>
            </a:pPr>
            <a:endParaRPr lang="fr-FR" dirty="0"/>
          </a:p>
          <a:p>
            <a:pPr lvl="1"/>
            <a:r>
              <a:rPr lang="fr-FR" sz="1600"/>
              <a:t>Lien vers le catalogue monétique 2023 : clic </a:t>
            </a:r>
            <a:r>
              <a:rPr lang="fr-FR" sz="1600">
                <a:hlinkClick r:id="rId2"/>
              </a:rPr>
              <a:t>ici </a:t>
            </a:r>
            <a:endParaRPr lang="fr-FR" sz="1600"/>
          </a:p>
          <a:p>
            <a:pPr lvl="1"/>
            <a:r>
              <a:rPr lang="fr-FR" sz="1600" dirty="0"/>
              <a:t>Lien vers la synthèse des offres de location : clic </a:t>
            </a:r>
            <a:r>
              <a:rPr lang="fr-FR" sz="1600" dirty="0">
                <a:hlinkClick r:id="rId3"/>
              </a:rPr>
              <a:t>ici </a:t>
            </a:r>
            <a:endParaRPr lang="fr-FR" sz="1600" dirty="0"/>
          </a:p>
          <a:p>
            <a:pPr lvl="1"/>
            <a:r>
              <a:rPr lang="fr-FR" sz="1600" dirty="0"/>
              <a:t>Lien vers la gamme TPE 2023 : clic </a:t>
            </a:r>
            <a:r>
              <a:rPr lang="fr-FR" sz="1600" dirty="0">
                <a:hlinkClick r:id="rId4"/>
              </a:rPr>
              <a:t>ici</a:t>
            </a:r>
            <a:r>
              <a:rPr lang="fr-FR" sz="1600" dirty="0"/>
              <a:t> </a:t>
            </a:r>
          </a:p>
          <a:p>
            <a:pPr lvl="1"/>
            <a:r>
              <a:rPr lang="fr-FR" sz="1600" dirty="0"/>
              <a:t>Lien vers la gamme TPE Santé 2023 : clic </a:t>
            </a:r>
            <a:r>
              <a:rPr lang="fr-FR" sz="1600" dirty="0">
                <a:hlinkClick r:id="rId5"/>
              </a:rPr>
              <a:t>ici</a:t>
            </a:r>
            <a:r>
              <a:rPr lang="fr-FR" sz="1600" dirty="0"/>
              <a:t> </a:t>
            </a:r>
          </a:p>
          <a:p>
            <a:pPr lvl="1"/>
            <a:r>
              <a:rPr lang="fr-FR" sz="1600" dirty="0"/>
              <a:t>Lien vers la gamme Ce Boost </a:t>
            </a:r>
            <a:r>
              <a:rPr lang="fr-FR" sz="1600" dirty="0" err="1"/>
              <a:t>Pay</a:t>
            </a:r>
            <a:r>
              <a:rPr lang="fr-FR" sz="1600" dirty="0"/>
              <a:t> Business : clic </a:t>
            </a:r>
            <a:r>
              <a:rPr lang="fr-FR" sz="1600" dirty="0">
                <a:hlinkClick r:id="rId6"/>
              </a:rPr>
              <a:t>ici</a:t>
            </a:r>
            <a:endParaRPr lang="fr-FR" sz="1600" dirty="0"/>
          </a:p>
          <a:p>
            <a:pPr lvl="1"/>
            <a:r>
              <a:rPr lang="fr-FR" sz="1600" dirty="0"/>
              <a:t>Lien vers la location courte durée 2023 : clic </a:t>
            </a:r>
            <a:r>
              <a:rPr lang="fr-FR" sz="1600" dirty="0">
                <a:hlinkClick r:id="rId7"/>
              </a:rPr>
              <a:t>ici</a:t>
            </a:r>
            <a:endParaRPr lang="fr-FR" sz="1600" dirty="0"/>
          </a:p>
          <a:p>
            <a:pPr lvl="1"/>
            <a:r>
              <a:rPr lang="fr-FR" sz="1600" dirty="0"/>
              <a:t>Lien vers </a:t>
            </a:r>
            <a:r>
              <a:rPr lang="fr-FR" sz="1600" dirty="0" err="1"/>
              <a:t>Easy</a:t>
            </a:r>
            <a:r>
              <a:rPr lang="fr-FR" sz="1600" dirty="0"/>
              <a:t> TPE : clic </a:t>
            </a:r>
            <a:r>
              <a:rPr lang="fr-FR" sz="1600" dirty="0">
                <a:hlinkClick r:id="rId8"/>
              </a:rPr>
              <a:t>ici </a:t>
            </a:r>
            <a:endParaRPr lang="fr-FR" sz="1600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E6632D-A7D3-4264-BC1B-698D6EB29B09}"/>
              </a:ext>
            </a:extLst>
          </p:cNvPr>
          <p:cNvSpPr txBox="1"/>
          <p:nvPr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</a:t>
            </a:r>
            <a:r>
              <a:rPr lang="fr-FR" sz="12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Semaine S4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A024E69-8ABF-4AD6-862E-F2D49F13E71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14904230-8FE9-47E4-B878-F6C58035E7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0690" y="171397"/>
            <a:ext cx="10980738" cy="720000"/>
          </a:xfrm>
        </p:spPr>
        <p:txBody>
          <a:bodyPr/>
          <a:lstStyle/>
          <a:p>
            <a:r>
              <a:rPr lang="fr-FR"/>
              <a:t>Documentation </a:t>
            </a:r>
            <a:endParaRPr lang="fr-FR" dirty="0"/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A83298EB-44E1-4B64-AA3D-55EED577C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3349" y="137054"/>
            <a:ext cx="7300006" cy="231246"/>
          </a:xfrm>
        </p:spPr>
        <p:txBody>
          <a:bodyPr/>
          <a:lstStyle/>
          <a:p>
            <a:r>
              <a:rPr lang="fr-FR" sz="1400"/>
              <a:t>Le catalogue Monétique 2023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7897723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01 06 - TEMPLATE BDD_16-9_V-JO.pptx  -  Lecture seule" id="{4B7D8C21-AA07-4832-B680-B69F2FA4741C}" vid="{EC3B361A-EF12-491F-8657-3F61CD031D9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</TotalTime>
  <Words>1715</Words>
  <Application>Microsoft Office PowerPoint</Application>
  <PresentationFormat>Grand écran</PresentationFormat>
  <Paragraphs>297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3" baseType="lpstr">
      <vt:lpstr>Arial</vt:lpstr>
      <vt:lpstr>Arial Black</vt:lpstr>
      <vt:lpstr>Arial Narrow</vt:lpstr>
      <vt:lpstr>Calibri</vt:lpstr>
      <vt:lpstr>Montserrat Black</vt:lpstr>
      <vt:lpstr>Times New Roman</vt:lpstr>
      <vt:lpstr>Trebuchet MS</vt:lpstr>
      <vt:lpstr>Univers LT Std</vt:lpstr>
      <vt:lpstr>Wingdings</vt:lpstr>
      <vt:lpstr>Thème Office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MA PRESENTATION</dc:title>
  <dc:creator>ZINCK Yves [CEGEE]</dc:creator>
  <cp:lastModifiedBy>POIGNANT Anne [CEGEE]</cp:lastModifiedBy>
  <cp:revision>5</cp:revision>
  <dcterms:created xsi:type="dcterms:W3CDTF">2023-01-19T09:04:29Z</dcterms:created>
  <dcterms:modified xsi:type="dcterms:W3CDTF">2023-01-24T16:52:41Z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