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7"/>
  </p:notesMasterIdLst>
  <p:sldIdLst>
    <p:sldId id="268" r:id="rId6"/>
    <p:sldId id="269" r:id="rId7"/>
    <p:sldId id="267" r:id="rId8"/>
    <p:sldId id="274" r:id="rId9"/>
    <p:sldId id="573" r:id="rId10"/>
    <p:sldId id="574" r:id="rId11"/>
    <p:sldId id="603" r:id="rId12"/>
    <p:sldId id="604" r:id="rId13"/>
    <p:sldId id="605" r:id="rId14"/>
    <p:sldId id="575" r:id="rId15"/>
    <p:sldId id="576" r:id="rId16"/>
    <p:sldId id="606" r:id="rId17"/>
    <p:sldId id="607" r:id="rId18"/>
    <p:sldId id="615" r:id="rId19"/>
    <p:sldId id="617" r:id="rId20"/>
    <p:sldId id="616" r:id="rId21"/>
    <p:sldId id="618" r:id="rId22"/>
    <p:sldId id="583" r:id="rId23"/>
    <p:sldId id="610" r:id="rId24"/>
    <p:sldId id="600" r:id="rId25"/>
    <p:sldId id="295" r:id="rId2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EAB36"/>
    <a:srgbClr val="005FAB"/>
    <a:srgbClr val="0057A6"/>
    <a:srgbClr val="558C0E"/>
    <a:srgbClr val="2010D3"/>
    <a:srgbClr val="1D9DD9"/>
    <a:srgbClr val="FFD817"/>
    <a:srgbClr val="E60B15"/>
    <a:srgbClr val="1EA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E75F79-A99A-4D0F-9892-EC83D6D4E174}" v="90" dt="2023-04-05T14:51:52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des règles de validation des paiements par carte sur internet - Semaine S14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013D482-A2D5-49D1-A94D-79D1A7C6FB9A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des règles de validation des paiements par carte sur internet - Semaine S14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4DF464-A718-44DB-8674-36A058B16D7F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des règles de validation des paiements par carte sur internet - Semaine S14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149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351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148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515649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67804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613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6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  <p:sldLayoutId id="2147483709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hyperlink" Target="http://commerciaux.celca.caisse-epargne.fr/download/2126/cenet-comptes/27699/secur-pass-pro-memo-conseiller-2022-v3-2.pptx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bin"/><Relationship Id="rId5" Type="http://schemas.openxmlformats.org/officeDocument/2006/relationships/hyperlink" Target="http://commerciaux.celca.caisse-epargne.fr/download/434/banque-a-distance/29875/pas-a-pas-ajout-utilisateur-et-habilitation-paiment-3ds.pptx" TargetMode="Externa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hyperlink" Target="http://commerciaux.celca.caisse-epargne.fr/download/2126/cenet-comptes/27699/secur-pass-pro-memo-conseiller-2022-v3-2.pptx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bin"/><Relationship Id="rId5" Type="http://schemas.openxmlformats.org/officeDocument/2006/relationships/hyperlink" Target="http://commerciaux.celca.caisse-epargne.fr/download/434/banque-a-distance/29878/pas-a-pas-saisie-myflow-ajout-utilisateur-et-habilitation-remises-et-edi-nc.pptx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hyperlink" Target="http://commerciaux.celca.caisse-epargne.fr/download/2126/cenet-comptes/27699/secur-pass-pro-memo-conseiller-2022-v3-2.pptx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bin"/><Relationship Id="rId5" Type="http://schemas.openxmlformats.org/officeDocument/2006/relationships/hyperlink" Target="http://commerciaux.celca.caisse-epargne.fr/download/434/banque-a-distance/29878/pas-a-pas-saisie-myflow-ajout-utilisateur-et-habilitation-remises-et-edi-nc.pptx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hyperlink" Target="http://commerciaux.celca.caisse-epargne.fr/download/434/banque-a-distance/29875/pas-a-pas-ajout-utilisateur-et-habilitation-paiment-3ds.pptx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bin"/><Relationship Id="rId5" Type="http://schemas.openxmlformats.org/officeDocument/2006/relationships/hyperlink" Target="http://commerciaux.celca.caisse-epargne.fr/download/434/banque-a-distance/29874/pas-a-pas-saisie-myflow-ajout-habilitation-remises-stock.pptx" TargetMode="Externa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434/banque-a-distance/29882/3ds-pm-ce-net-non-utilisateur-3ds.xlsx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bin"/><Relationship Id="rId5" Type="http://schemas.openxmlformats.org/officeDocument/2006/relationships/hyperlink" Target="http://commerciaux.celca.caisse-epargne.fr/download/434/banque-a-distance/29872/pas-a-pas-abonnement-ce-net-comptes-3ds-gratuit.pptx" TargetMode="Externa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ommerciaux.celca.caisse-epargne.fr/download/434/banque-a-distance/29884/3ds-pm-sans-ce-net-avec-porteur.xlsx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ommerciaux.celca.caisse-epargne.fr/download/434/banque-a-distance/29883/3ds-dei-pro.xlsx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34/banque-a-distance/29882/3ds-pm-ce-net-non-utilisateur-3ds.xlsx" TargetMode="External"/><Relationship Id="rId3" Type="http://schemas.openxmlformats.org/officeDocument/2006/relationships/hyperlink" Target="http://commerciaux.celca.caisse-epargne.fr/download/434/banque-a-distance/29876/pas-a-pas-mise-en-place-habilitation-paiment-3ds.pptx" TargetMode="External"/><Relationship Id="rId7" Type="http://schemas.openxmlformats.org/officeDocument/2006/relationships/hyperlink" Target="http://commerciaux.celca.caisse-epargne.fr/download/434/banque-a-distance/29874/pas-a-pas-saisie-myflow-ajout-habilitation-remises-stock.pptx" TargetMode="External"/><Relationship Id="rId2" Type="http://schemas.openxmlformats.org/officeDocument/2006/relationships/hyperlink" Target="http://commerciaux.celca.caisse-epargne.fr/download/434/banque-a-distance/29875/pas-a-pas-ajout-utilisateur-et-habilitation-paiment-3ds.ppt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download/434/banque-a-distance/29872/pas-a-pas-abonnement-ce-net-comptes-3ds-gratuit.pptx" TargetMode="External"/><Relationship Id="rId5" Type="http://schemas.openxmlformats.org/officeDocument/2006/relationships/hyperlink" Target="http://commerciaux.celca.caisse-epargne.fr/download/434/banque-a-distance/29878/pas-a-pas-saisie-myflow-ajout-utilisateur-et-habilitation-remises-et-edi-nc.pptx" TargetMode="External"/><Relationship Id="rId10" Type="http://schemas.openxmlformats.org/officeDocument/2006/relationships/hyperlink" Target="http://commerciaux.celca.caisse-epargne.fr/download/434/banque-a-distance/29883/3ds-dei-pro.xlsx" TargetMode="External"/><Relationship Id="rId4" Type="http://schemas.openxmlformats.org/officeDocument/2006/relationships/hyperlink" Target="http://commerciaux.celca.caisse-epargne.fr/download/434/banque-a-distance/29877/pas-a-pas-saisie-myflow-ajout-habilitation-remises-nc-et-edi.pptx" TargetMode="External"/><Relationship Id="rId9" Type="http://schemas.openxmlformats.org/officeDocument/2006/relationships/hyperlink" Target="http://commerciaux.celca.caisse-epargne.fr/download/434/banque-a-distance/29884/3ds-pm-sans-ce-net-avec-porteur.xlsx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Date 06/04/2023    S14 </a:t>
            </a:r>
            <a:r>
              <a:rPr lang="fr-FR" dirty="0"/>
              <a:t>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Evolution des règles de validation des paiements par carte sur internet</a:t>
            </a:r>
            <a:endParaRPr lang="fr-FR" sz="1100" b="1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6244047" y="1602972"/>
            <a:ext cx="57866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Evolution des règles de validation des paiements par cartes sur internet </a:t>
            </a:r>
            <a:r>
              <a:rPr lang="fr-FR" sz="2800" b="1" dirty="0">
                <a:ln>
                  <a:solidFill>
                    <a:prstClr val="white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Image 4" descr="Une image contenant texte, intérieur, personne, Appareils électroniques&#10;&#10;Description générée automatiquement">
            <a:extLst>
              <a:ext uri="{FF2B5EF4-FFF2-40B4-BE49-F238E27FC236}">
                <a16:creationId xmlns:a16="http://schemas.microsoft.com/office/drawing/2014/main" id="{4805E1F3-4519-4820-B74B-7C8FE3E1D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" y="1820486"/>
            <a:ext cx="5714457" cy="321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93B5E696-A45C-4047-9315-B27617944D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023689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b="1" dirty="0">
                <a:solidFill>
                  <a:srgbClr val="C80F2A"/>
                </a:solidFill>
              </a:rPr>
              <a:t>Contexte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Process pour les nouvelles cartes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Process dans le cadre du traitement du stock 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Documentation et liens utiles</a:t>
            </a:r>
            <a:endParaRPr lang="fr-FR" sz="2400" dirty="0">
              <a:solidFill>
                <a:schemeClr val="tx1"/>
              </a:solidFill>
            </a:endParaRPr>
          </a:p>
          <a:p>
            <a:endParaRPr lang="fr-FR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17A397-84FB-4AE4-8E0F-AFD4861E150E}"/>
              </a:ext>
            </a:extLst>
          </p:cNvPr>
          <p:cNvSpPr/>
          <p:nvPr/>
        </p:nvSpPr>
        <p:spPr>
          <a:xfrm>
            <a:off x="3483429" y="175292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30" name="Espace réservé du contenu 1">
            <a:extLst>
              <a:ext uri="{FF2B5EF4-FFF2-40B4-BE49-F238E27FC236}">
                <a16:creationId xmlns:a16="http://schemas.microsoft.com/office/drawing/2014/main" id="{3FF19878-574A-493D-ADFD-FAD948330601}"/>
              </a:ext>
            </a:extLst>
          </p:cNvPr>
          <p:cNvSpPr txBox="1">
            <a:spLocks/>
          </p:cNvSpPr>
          <p:nvPr/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La mise en conformité DSP2 impose que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la validation d’un paiement en ligne par carte </a:t>
            </a:r>
            <a:r>
              <a:rPr lang="fr-FR">
                <a:solidFill>
                  <a:srgbClr val="000000"/>
                </a:solidFill>
                <a:latin typeface="Arial Narrow"/>
              </a:rPr>
              <a:t>se fasse avec les moyens d’authentification suivants:</a:t>
            </a:r>
          </a:p>
          <a:p>
            <a:pPr lvl="1">
              <a:buClr>
                <a:srgbClr val="BFBFBF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Code Secur Pass</a:t>
            </a:r>
          </a:p>
          <a:p>
            <a:pPr lvl="1">
              <a:buClr>
                <a:srgbClr val="BFBFBF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Lecteur CAP en mode code</a:t>
            </a:r>
          </a:p>
          <a:p>
            <a:pPr lvl="1">
              <a:buClr>
                <a:srgbClr val="BFBFBF"/>
              </a:buClr>
            </a:pPr>
            <a:r>
              <a:rPr lang="fr-FR" b="1">
                <a:solidFill>
                  <a:srgbClr val="000000"/>
                </a:solidFill>
                <a:latin typeface="Arial Narrow"/>
              </a:rPr>
              <a:t>OTP SMS renforcé</a:t>
            </a:r>
            <a:r>
              <a:rPr lang="fr-FR">
                <a:solidFill>
                  <a:srgbClr val="000000"/>
                </a:solidFill>
                <a:latin typeface="Arial Narrow"/>
              </a:rPr>
              <a:t>, à savoir la saisie d’un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code SMS </a:t>
            </a:r>
            <a:r>
              <a:rPr lang="fr-FR">
                <a:solidFill>
                  <a:srgbClr val="000000"/>
                </a:solidFill>
                <a:latin typeface="Arial Narrow"/>
              </a:rPr>
              <a:t>puis la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saisie du mot de passe de la banque à distance</a:t>
            </a:r>
          </a:p>
          <a:p>
            <a:pPr marL="4680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  <a:p>
            <a:pPr marL="388529" indent="-388529" defTabSz="1332098">
              <a:spcBef>
                <a:spcPts val="1457"/>
              </a:spcBef>
              <a:buClr>
                <a:srgbClr val="C0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A défaut d’équiper nos nouveaux porteurs de l’un de ces moyens, ils seront, tout comme nos clients en stock,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équipés temporairement en OTP SMS simple </a:t>
            </a:r>
            <a:r>
              <a:rPr lang="fr-FR">
                <a:solidFill>
                  <a:srgbClr val="000000"/>
                </a:solidFill>
                <a:latin typeface="Arial Narrow"/>
              </a:rPr>
              <a:t>(code sms seul) mais la reglementation nous impose de supprimer ce moyen au plus tard fin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juin 2023</a:t>
            </a:r>
            <a:r>
              <a:rPr lang="fr-FR">
                <a:solidFill>
                  <a:srgbClr val="000000"/>
                </a:solidFill>
                <a:latin typeface="Arial Narrow"/>
              </a:rPr>
              <a:t>.</a:t>
            </a:r>
          </a:p>
          <a:p>
            <a:pPr marL="388529" indent="-388529" defTabSz="1332098">
              <a:spcBef>
                <a:spcPts val="1457"/>
              </a:spcBef>
              <a:buClr>
                <a:srgbClr val="C00000"/>
              </a:buClr>
            </a:pPr>
            <a:r>
              <a:rPr lang="fr-FR" b="1">
                <a:solidFill>
                  <a:srgbClr val="C00000"/>
                </a:solidFill>
                <a:latin typeface="Arial Narrow"/>
              </a:rPr>
              <a:t>Il nous faut dès lors équiper systématiquement nos nouveaux porteurs de carte convenablement mais également traiter le stock non conforme. </a:t>
            </a:r>
            <a:r>
              <a:rPr lang="fr-FR">
                <a:solidFill>
                  <a:srgbClr val="C00000"/>
                </a:solidFill>
                <a:latin typeface="Arial Narrow"/>
              </a:rPr>
              <a:t> </a:t>
            </a:r>
            <a:endParaRPr lang="fr-FR">
              <a:solidFill>
                <a:srgbClr val="000000"/>
              </a:solidFill>
              <a:latin typeface="Arial Narrow"/>
            </a:endParaRPr>
          </a:p>
          <a:p>
            <a:pPr marL="388529" indent="-388529" defTabSz="1332098">
              <a:spcBef>
                <a:spcPts val="1457"/>
              </a:spcBef>
              <a:buClr>
                <a:srgbClr val="C00000"/>
              </a:buClr>
            </a:pPr>
            <a:r>
              <a:rPr lang="fr-FR" b="1">
                <a:solidFill>
                  <a:srgbClr val="000000"/>
                </a:solidFill>
                <a:latin typeface="Arial Narrow"/>
              </a:rPr>
              <a:t>Comment agir et dans quel cas ? </a:t>
            </a:r>
            <a:r>
              <a:rPr lang="fr-FR">
                <a:solidFill>
                  <a:srgbClr val="000000"/>
                </a:solidFill>
                <a:latin typeface="Arial Narrow"/>
              </a:rPr>
              <a:t>C’est ce que nous vous proposons de voir. </a:t>
            </a:r>
          </a:p>
          <a:p>
            <a:pPr marL="388529" indent="-388529" defTabSz="1332098">
              <a:spcBef>
                <a:spcPts val="1457"/>
              </a:spcBef>
              <a:buClr>
                <a:srgbClr val="C0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La première partie de ce support concernera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les nouvelles cartes </a:t>
            </a:r>
            <a:r>
              <a:rPr lang="fr-FR">
                <a:solidFill>
                  <a:srgbClr val="000000"/>
                </a:solidFill>
                <a:latin typeface="Arial Narrow"/>
              </a:rPr>
              <a:t>que vous mettez en circulation et la seconde traitera du stock.</a:t>
            </a: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23E1E69-80BB-4332-B0A6-08C24C6B7A30}"/>
              </a:ext>
            </a:extLst>
          </p:cNvPr>
          <p:cNvGrpSpPr/>
          <p:nvPr/>
        </p:nvGrpSpPr>
        <p:grpSpPr>
          <a:xfrm>
            <a:off x="10538867" y="1891195"/>
            <a:ext cx="1137196" cy="893808"/>
            <a:chOff x="4649788" y="2524126"/>
            <a:chExt cx="430213" cy="338137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C2D8BE6-6537-4DFC-9DF6-05CCD7C7687E}"/>
                </a:ext>
              </a:extLst>
            </p:cNvPr>
            <p:cNvGrpSpPr/>
            <p:nvPr/>
          </p:nvGrpSpPr>
          <p:grpSpPr>
            <a:xfrm>
              <a:off x="4791076" y="2524126"/>
              <a:ext cx="288925" cy="268288"/>
              <a:chOff x="4791076" y="2524126"/>
              <a:chExt cx="288925" cy="268288"/>
            </a:xfrm>
          </p:grpSpPr>
          <p:sp>
            <p:nvSpPr>
              <p:cNvPr id="40" name="Freeform 239">
                <a:extLst>
                  <a:ext uri="{FF2B5EF4-FFF2-40B4-BE49-F238E27FC236}">
                    <a16:creationId xmlns:a16="http://schemas.microsoft.com/office/drawing/2014/main" id="{6B7A2EE2-D429-457E-9FE4-EFCFCCC02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1076" y="2657476"/>
                <a:ext cx="79375" cy="134938"/>
              </a:xfrm>
              <a:custGeom>
                <a:avLst/>
                <a:gdLst>
                  <a:gd name="T0" fmla="*/ 45 w 45"/>
                  <a:gd name="T1" fmla="*/ 73 h 74"/>
                  <a:gd name="T2" fmla="*/ 33 w 45"/>
                  <a:gd name="T3" fmla="*/ 67 h 74"/>
                  <a:gd name="T4" fmla="*/ 0 w 45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74">
                    <a:moveTo>
                      <a:pt x="45" y="73"/>
                    </a:moveTo>
                    <a:cubicBezTo>
                      <a:pt x="40" y="74"/>
                      <a:pt x="35" y="72"/>
                      <a:pt x="33" y="6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1" name="Freeform 240">
                <a:extLst>
                  <a:ext uri="{FF2B5EF4-FFF2-40B4-BE49-F238E27FC236}">
                    <a16:creationId xmlns:a16="http://schemas.microsoft.com/office/drawing/2014/main" id="{4FB4D9E6-5D35-4E85-A227-8123B8E36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526" y="2524126"/>
                <a:ext cx="244475" cy="233363"/>
              </a:xfrm>
              <a:custGeom>
                <a:avLst/>
                <a:gdLst>
                  <a:gd name="T0" fmla="*/ 0 w 140"/>
                  <a:gd name="T1" fmla="*/ 47 h 127"/>
                  <a:gd name="T2" fmla="*/ 89 w 140"/>
                  <a:gd name="T3" fmla="*/ 3 h 127"/>
                  <a:gd name="T4" fmla="*/ 105 w 140"/>
                  <a:gd name="T5" fmla="*/ 8 h 127"/>
                  <a:gd name="T6" fmla="*/ 138 w 140"/>
                  <a:gd name="T7" fmla="*/ 75 h 127"/>
                  <a:gd name="T8" fmla="*/ 132 w 140"/>
                  <a:gd name="T9" fmla="*/ 90 h 127"/>
                  <a:gd name="T10" fmla="*/ 57 w 14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27">
                    <a:moveTo>
                      <a:pt x="0" y="47"/>
                    </a:moveTo>
                    <a:cubicBezTo>
                      <a:pt x="89" y="3"/>
                      <a:pt x="89" y="3"/>
                      <a:pt x="89" y="3"/>
                    </a:cubicBezTo>
                    <a:cubicBezTo>
                      <a:pt x="95" y="0"/>
                      <a:pt x="102" y="3"/>
                      <a:pt x="105" y="8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81"/>
                      <a:pt x="138" y="88"/>
                      <a:pt x="132" y="90"/>
                    </a:cubicBezTo>
                    <a:cubicBezTo>
                      <a:pt x="57" y="127"/>
                      <a:pt x="57" y="127"/>
                      <a:pt x="57" y="127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2" name="Line 241">
                <a:extLst>
                  <a:ext uri="{FF2B5EF4-FFF2-40B4-BE49-F238E27FC236}">
                    <a16:creationId xmlns:a16="http://schemas.microsoft.com/office/drawing/2014/main" id="{F6AB46A5-0D42-44BE-AEA9-EBAA44AD5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813" y="2562226"/>
                <a:ext cx="176213" cy="904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3" name="Line 242">
                <a:extLst>
                  <a:ext uri="{FF2B5EF4-FFF2-40B4-BE49-F238E27FC236}">
                    <a16:creationId xmlns:a16="http://schemas.microsoft.com/office/drawing/2014/main" id="{0688E263-D0AB-4911-8D15-AFC205040A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9651" y="2600326"/>
                <a:ext cx="223838" cy="1174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4" name="Line 243">
                <a:extLst>
                  <a:ext uri="{FF2B5EF4-FFF2-40B4-BE49-F238E27FC236}">
                    <a16:creationId xmlns:a16="http://schemas.microsoft.com/office/drawing/2014/main" id="{B7116390-C00E-43D7-AFE0-69E9EE6B4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2513" y="2719388"/>
                <a:ext cx="25400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5" name="Line 244">
                <a:extLst>
                  <a:ext uri="{FF2B5EF4-FFF2-40B4-BE49-F238E27FC236}">
                    <a16:creationId xmlns:a16="http://schemas.microsoft.com/office/drawing/2014/main" id="{1341783F-A72D-4115-972F-49A2C0946F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7276" y="2722563"/>
                <a:ext cx="523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6" name="Freeform 245">
                <a:extLst>
                  <a:ext uri="{FF2B5EF4-FFF2-40B4-BE49-F238E27FC236}">
                    <a16:creationId xmlns:a16="http://schemas.microsoft.com/office/drawing/2014/main" id="{B8C4F282-C315-4982-8DD8-8D522D013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576" y="2638426"/>
                <a:ext cx="60325" cy="49213"/>
              </a:xfrm>
              <a:custGeom>
                <a:avLst/>
                <a:gdLst>
                  <a:gd name="T0" fmla="*/ 38 w 38"/>
                  <a:gd name="T1" fmla="*/ 15 h 31"/>
                  <a:gd name="T2" fmla="*/ 7 w 38"/>
                  <a:gd name="T3" fmla="*/ 31 h 31"/>
                  <a:gd name="T4" fmla="*/ 0 w 38"/>
                  <a:gd name="T5" fmla="*/ 16 h 31"/>
                  <a:gd name="T6" fmla="*/ 32 w 38"/>
                  <a:gd name="T7" fmla="*/ 0 h 31"/>
                  <a:gd name="T8" fmla="*/ 38 w 38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1">
                    <a:moveTo>
                      <a:pt x="38" y="15"/>
                    </a:moveTo>
                    <a:lnTo>
                      <a:pt x="7" y="31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38" y="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64DADF89-FED2-47D5-A638-A8CAC8E68E0A}"/>
                </a:ext>
              </a:extLst>
            </p:cNvPr>
            <p:cNvGrpSpPr/>
            <p:nvPr/>
          </p:nvGrpSpPr>
          <p:grpSpPr>
            <a:xfrm>
              <a:off x="4649788" y="2587626"/>
              <a:ext cx="327026" cy="274637"/>
              <a:chOff x="4649788" y="2587626"/>
              <a:chExt cx="327026" cy="274637"/>
            </a:xfrm>
          </p:grpSpPr>
          <p:sp>
            <p:nvSpPr>
              <p:cNvPr id="34" name="Freeform 246">
                <a:extLst>
                  <a:ext uri="{FF2B5EF4-FFF2-40B4-BE49-F238E27FC236}">
                    <a16:creationId xmlns:a16="http://schemas.microsoft.com/office/drawing/2014/main" id="{1691B87D-4F28-4026-B5D3-4B4B75BE5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2587626"/>
                <a:ext cx="192088" cy="153988"/>
              </a:xfrm>
              <a:custGeom>
                <a:avLst/>
                <a:gdLst>
                  <a:gd name="T0" fmla="*/ 0 w 110"/>
                  <a:gd name="T1" fmla="*/ 84 h 84"/>
                  <a:gd name="T2" fmla="*/ 25 w 110"/>
                  <a:gd name="T3" fmla="*/ 22 h 84"/>
                  <a:gd name="T4" fmla="*/ 66 w 110"/>
                  <a:gd name="T5" fmla="*/ 0 h 84"/>
                  <a:gd name="T6" fmla="*/ 110 w 110"/>
                  <a:gd name="T7" fmla="*/ 24 h 84"/>
                  <a:gd name="T8" fmla="*/ 50 w 110"/>
                  <a:gd name="T9" fmla="*/ 3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4">
                    <a:moveTo>
                      <a:pt x="0" y="84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95" y="53"/>
                      <a:pt x="50" y="32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5" name="Line 247">
                <a:extLst>
                  <a:ext uri="{FF2B5EF4-FFF2-40B4-BE49-F238E27FC236}">
                    <a16:creationId xmlns:a16="http://schemas.microsoft.com/office/drawing/2014/main" id="{09D6F611-BC2F-4752-92D1-51568191A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9788" y="2717801"/>
                <a:ext cx="349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6" name="Line 248">
                <a:extLst>
                  <a:ext uri="{FF2B5EF4-FFF2-40B4-BE49-F238E27FC236}">
                    <a16:creationId xmlns:a16="http://schemas.microsoft.com/office/drawing/2014/main" id="{F45C344E-ED10-47DE-B9E9-B5C153357C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16463" y="2855913"/>
                <a:ext cx="87313" cy="15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7" name="Freeform 249">
                <a:extLst>
                  <a:ext uri="{FF2B5EF4-FFF2-40B4-BE49-F238E27FC236}">
                    <a16:creationId xmlns:a16="http://schemas.microsoft.com/office/drawing/2014/main" id="{EFD3FD9C-92D4-45BA-9118-511DD5352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2351" y="2811463"/>
                <a:ext cx="107950" cy="50800"/>
              </a:xfrm>
              <a:custGeom>
                <a:avLst/>
                <a:gdLst>
                  <a:gd name="T0" fmla="*/ 48 w 62"/>
                  <a:gd name="T1" fmla="*/ 28 h 28"/>
                  <a:gd name="T2" fmla="*/ 14 w 62"/>
                  <a:gd name="T3" fmla="*/ 28 h 28"/>
                  <a:gd name="T4" fmla="*/ 0 w 62"/>
                  <a:gd name="T5" fmla="*/ 14 h 28"/>
                  <a:gd name="T6" fmla="*/ 0 w 62"/>
                  <a:gd name="T7" fmla="*/ 14 h 28"/>
                  <a:gd name="T8" fmla="*/ 14 w 62"/>
                  <a:gd name="T9" fmla="*/ 0 h 28"/>
                  <a:gd name="T10" fmla="*/ 48 w 62"/>
                  <a:gd name="T11" fmla="*/ 0 h 28"/>
                  <a:gd name="T12" fmla="*/ 62 w 62"/>
                  <a:gd name="T13" fmla="*/ 14 h 28"/>
                  <a:gd name="T14" fmla="*/ 62 w 62"/>
                  <a:gd name="T15" fmla="*/ 14 h 28"/>
                  <a:gd name="T16" fmla="*/ 48 w 6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4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2" y="6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21"/>
                      <a:pt x="55" y="28"/>
                      <a:pt x="48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8" name="Freeform 250">
                <a:extLst>
                  <a:ext uri="{FF2B5EF4-FFF2-40B4-BE49-F238E27FC236}">
                    <a16:creationId xmlns:a16="http://schemas.microsoft.com/office/drawing/2014/main" id="{DCA7B4FF-4438-4F5A-A67E-4C0297762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451" y="2757488"/>
                <a:ext cx="106363" cy="52388"/>
              </a:xfrm>
              <a:custGeom>
                <a:avLst/>
                <a:gdLst>
                  <a:gd name="T0" fmla="*/ 47 w 61"/>
                  <a:gd name="T1" fmla="*/ 28 h 28"/>
                  <a:gd name="T2" fmla="*/ 14 w 61"/>
                  <a:gd name="T3" fmla="*/ 28 h 28"/>
                  <a:gd name="T4" fmla="*/ 0 w 61"/>
                  <a:gd name="T5" fmla="*/ 14 h 28"/>
                  <a:gd name="T6" fmla="*/ 0 w 61"/>
                  <a:gd name="T7" fmla="*/ 14 h 28"/>
                  <a:gd name="T8" fmla="*/ 14 w 61"/>
                  <a:gd name="T9" fmla="*/ 0 h 28"/>
                  <a:gd name="T10" fmla="*/ 47 w 61"/>
                  <a:gd name="T11" fmla="*/ 0 h 28"/>
                  <a:gd name="T12" fmla="*/ 61 w 61"/>
                  <a:gd name="T13" fmla="*/ 14 h 28"/>
                  <a:gd name="T14" fmla="*/ 61 w 61"/>
                  <a:gd name="T15" fmla="*/ 14 h 28"/>
                  <a:gd name="T16" fmla="*/ 47 w 6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8">
                    <a:moveTo>
                      <a:pt x="47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7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22"/>
                      <a:pt x="55" y="28"/>
                      <a:pt x="47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9" name="Line 251">
                <a:extLst>
                  <a:ext uri="{FF2B5EF4-FFF2-40B4-BE49-F238E27FC236}">
                    <a16:creationId xmlns:a16="http://schemas.microsoft.com/office/drawing/2014/main" id="{83B245BD-79FF-405C-80E2-53BD573534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73601" y="2855913"/>
                <a:ext cx="206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8A9F269-EAA7-40E5-BD94-4467665266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023689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 b="1">
                <a:solidFill>
                  <a:srgbClr val="C00000"/>
                </a:solidFill>
              </a:rPr>
              <a:t>Process pour les nouvelles cartes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Process dans le cadre du traitement du stock 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Documentation et liens utiles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05BF79-5F2A-4D97-B00E-B27F1AD96E6E}"/>
              </a:ext>
            </a:extLst>
          </p:cNvPr>
          <p:cNvSpPr/>
          <p:nvPr/>
        </p:nvSpPr>
        <p:spPr>
          <a:xfrm>
            <a:off x="3483429" y="226258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564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15A5F85A-BEEC-43E2-AC02-235E33716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spc="30"/>
              <a:t>Nouvelles cartes : pour les PM dans le cadre de Ce Net Comptes</a:t>
            </a:r>
            <a:r>
              <a:rPr lang="fr-FR" sz="2400"/>
              <a:t>                 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24E9859-0BB1-4C05-AD3C-EE9527B6BECE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2</a:t>
            </a:r>
          </a:p>
        </p:txBody>
      </p:sp>
      <p:sp>
        <p:nvSpPr>
          <p:cNvPr id="42" name="Espace réservé du contenu 1">
            <a:extLst>
              <a:ext uri="{FF2B5EF4-FFF2-40B4-BE49-F238E27FC236}">
                <a16:creationId xmlns:a16="http://schemas.microsoft.com/office/drawing/2014/main" id="{B29F9E8F-7113-4DE8-84FB-78919AF67B74}"/>
              </a:ext>
            </a:extLst>
          </p:cNvPr>
          <p:cNvSpPr txBox="1">
            <a:spLocks/>
          </p:cNvSpPr>
          <p:nvPr/>
        </p:nvSpPr>
        <p:spPr>
          <a:xfrm>
            <a:off x="695325" y="1214490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Le représentant légal de la PM souhaite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s’équiper</a:t>
            </a:r>
            <a:r>
              <a:rPr lang="fr-FR">
                <a:solidFill>
                  <a:srgbClr val="000000"/>
                </a:solidFill>
                <a:latin typeface="Arial Narrow"/>
              </a:rPr>
              <a:t> ou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équiper un collaborateur </a:t>
            </a:r>
            <a:r>
              <a:rPr lang="fr-FR">
                <a:solidFill>
                  <a:srgbClr val="000000"/>
                </a:solidFill>
                <a:latin typeface="Arial Narrow"/>
              </a:rPr>
              <a:t>d’une carte de paiement.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Quels sont les questions que je me pose et quelles sont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les actions que j’entreprends </a:t>
            </a:r>
            <a:r>
              <a:rPr lang="fr-FR">
                <a:solidFill>
                  <a:srgbClr val="000000"/>
                </a:solidFill>
                <a:latin typeface="Arial Narrow"/>
              </a:rPr>
              <a:t>pour équiper le nouveau porteur de façon optimale. </a:t>
            </a:r>
          </a:p>
          <a:p>
            <a:pPr marL="4680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sz="1800" b="1">
              <a:solidFill>
                <a:srgbClr val="000000"/>
              </a:solidFill>
              <a:latin typeface="Arial Narrow"/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35145572-D42D-4A2F-8C5F-61A89CA1FA90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 flipV="1">
            <a:off x="6182846" y="2533579"/>
            <a:ext cx="1708389" cy="4511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92D3EDFF-2C88-42EC-865B-C2EC8FA9176E}"/>
              </a:ext>
            </a:extLst>
          </p:cNvPr>
          <p:cNvSpPr txBox="1"/>
          <p:nvPr/>
        </p:nvSpPr>
        <p:spPr>
          <a:xfrm>
            <a:off x="295922" y="3344217"/>
            <a:ext cx="198216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futur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porteur de carte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 il présent dans l’abonnement Ce Net de la PM qui porte la carte ?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300CD8A-0BE9-4008-975E-B5240947306C}"/>
              </a:ext>
            </a:extLst>
          </p:cNvPr>
          <p:cNvSpPr txBox="1"/>
          <p:nvPr/>
        </p:nvSpPr>
        <p:spPr>
          <a:xfrm>
            <a:off x="3487175" y="2214924"/>
            <a:ext cx="2695671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>
                <a:solidFill>
                  <a:prstClr val="black"/>
                </a:solidFill>
              </a:rPr>
              <a:t>Le futur porteur est </a:t>
            </a:r>
            <a:r>
              <a:rPr lang="fr-FR" sz="1200" b="1" kern="0">
                <a:solidFill>
                  <a:prstClr val="black"/>
                </a:solidFill>
              </a:rPr>
              <a:t>utilisateur actif </a:t>
            </a:r>
            <a:r>
              <a:rPr lang="fr-FR" sz="1200" kern="0">
                <a:solidFill>
                  <a:prstClr val="black"/>
                </a:solidFill>
              </a:rPr>
              <a:t>de l’abonnement. </a:t>
            </a:r>
            <a:r>
              <a:rPr lang="fr-FR" sz="1200" b="1" kern="0">
                <a:solidFill>
                  <a:prstClr val="black"/>
                </a:solidFill>
              </a:rPr>
              <a:t>Il possède déjà un mot de passe BAD.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8C40EEC-B0E8-414C-A694-9DE73687D656}"/>
              </a:ext>
            </a:extLst>
          </p:cNvPr>
          <p:cNvSpPr txBox="1"/>
          <p:nvPr/>
        </p:nvSpPr>
        <p:spPr>
          <a:xfrm>
            <a:off x="7891235" y="2118080"/>
            <a:ext cx="2467045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pourra valider ses paiements internet au moyen du code sms et de son mot de passe BAD 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1D4EBCEF-3927-4821-B3D3-066A911D9B66}"/>
              </a:ext>
            </a:extLst>
          </p:cNvPr>
          <p:cNvSpPr txBox="1"/>
          <p:nvPr/>
        </p:nvSpPr>
        <p:spPr>
          <a:xfrm>
            <a:off x="3490023" y="4489867"/>
            <a:ext cx="2695671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Il faut lui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créer un profil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« utilisateur »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dans l’abonnement Ce Net avec à minima l’habilitation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« Carte Bancaire 3 DS ».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BD5ED8D-0F50-4E55-85EC-DC48AD8CC4C2}"/>
              </a:ext>
            </a:extLst>
          </p:cNvPr>
          <p:cNvSpPr txBox="1"/>
          <p:nvPr/>
        </p:nvSpPr>
        <p:spPr>
          <a:xfrm>
            <a:off x="7663363" y="5520917"/>
            <a:ext cx="3815873" cy="64633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85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profil que vous mettez en place permet également au porteur de carte (si l’ensemble des autres éléments sont réunis*) de s’enrôler à Secur Pass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B7BCAE65-DA95-4354-BE45-B0D612E905A5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2278082" y="2538090"/>
            <a:ext cx="1209093" cy="806127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404AD729-8190-4F8A-9F99-00910B1DA75A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2278082" y="4175214"/>
            <a:ext cx="1211941" cy="730152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05DC3700-750F-45A9-9965-7A805C26E361}"/>
              </a:ext>
            </a:extLst>
          </p:cNvPr>
          <p:cNvSpPr txBox="1"/>
          <p:nvPr/>
        </p:nvSpPr>
        <p:spPr>
          <a:xfrm>
            <a:off x="2729346" y="2727354"/>
            <a:ext cx="467218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Oui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2212761-769A-427D-BDA4-757018957223}"/>
              </a:ext>
            </a:extLst>
          </p:cNvPr>
          <p:cNvSpPr txBox="1"/>
          <p:nvPr/>
        </p:nvSpPr>
        <p:spPr>
          <a:xfrm>
            <a:off x="2684957" y="4408726"/>
            <a:ext cx="511607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Non</a:t>
            </a:r>
          </a:p>
        </p:txBody>
      </p:sp>
      <p:pic>
        <p:nvPicPr>
          <p:cNvPr id="60" name="Image 5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AF0B00F-B585-47C5-B275-42DCC3000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594">
            <a:off x="9763589" y="2656054"/>
            <a:ext cx="586046" cy="586046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5C0C208D-5682-4819-91F0-BA53CC770EC5}"/>
              </a:ext>
            </a:extLst>
          </p:cNvPr>
          <p:cNvSpPr txBox="1"/>
          <p:nvPr/>
        </p:nvSpPr>
        <p:spPr>
          <a:xfrm>
            <a:off x="7840104" y="4403948"/>
            <a:ext cx="2467045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est conforme et pourra valider ses paiements internet au moyen du code sms et de son mot de passe BAD </a:t>
            </a:r>
          </a:p>
        </p:txBody>
      </p: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360DDD8E-016A-44A6-9BF4-C1986B96443B}"/>
              </a:ext>
            </a:extLst>
          </p:cNvPr>
          <p:cNvCxnSpPr>
            <a:cxnSpLocks/>
          </p:cNvCxnSpPr>
          <p:nvPr/>
        </p:nvCxnSpPr>
        <p:spPr>
          <a:xfrm>
            <a:off x="6180500" y="4902546"/>
            <a:ext cx="1642250" cy="9234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63" name="Image 6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ED58F3E-1B99-4FB1-AA82-0781998625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1714">
            <a:off x="9763589" y="4026081"/>
            <a:ext cx="586046" cy="586046"/>
          </a:xfrm>
          <a:prstGeom prst="rect">
            <a:avLst/>
          </a:prstGeom>
        </p:spPr>
      </p:pic>
      <p:pic>
        <p:nvPicPr>
          <p:cNvPr id="64" name="Image 6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E97708B-C5F0-487E-A0D4-F67129FB0B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036" y="5419611"/>
            <a:ext cx="566810" cy="566810"/>
          </a:xfrm>
          <a:prstGeom prst="rect">
            <a:avLst/>
          </a:prstGeom>
        </p:spPr>
      </p:pic>
      <p:pic>
        <p:nvPicPr>
          <p:cNvPr id="66" name="Image 65">
            <a:hlinkClick r:id="rId5"/>
            <a:extLst>
              <a:ext uri="{FF2B5EF4-FFF2-40B4-BE49-F238E27FC236}">
                <a16:creationId xmlns:a16="http://schemas.microsoft.com/office/drawing/2014/main" id="{E751EC73-5220-4C6E-86CC-A4E0A8D38A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13" y="5133515"/>
            <a:ext cx="324493" cy="286096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2606B01D-3045-4AD7-B8DF-856F45F8DEFC}"/>
              </a:ext>
            </a:extLst>
          </p:cNvPr>
          <p:cNvSpPr txBox="1"/>
          <p:nvPr/>
        </p:nvSpPr>
        <p:spPr>
          <a:xfrm>
            <a:off x="2219170" y="5866012"/>
            <a:ext cx="1968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*voir mémo Secur Pass : clic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7"/>
              </a:rPr>
              <a:t>ici</a:t>
            </a: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5905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B8A1ABC3-1125-4CD1-8E44-7FDAB9253C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spc="30"/>
              <a:t>Nouvelles cartes : pour les PM dans le cadre de Ce Net Remises</a:t>
            </a:r>
            <a:r>
              <a:rPr lang="fr-FR" sz="2400"/>
              <a:t> 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707BF2D7-394C-49D6-A16A-5B40766022D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2</a:t>
            </a:r>
          </a:p>
        </p:txBody>
      </p:sp>
      <p:sp>
        <p:nvSpPr>
          <p:cNvPr id="58" name="Espace réservé du contenu 1">
            <a:extLst>
              <a:ext uri="{FF2B5EF4-FFF2-40B4-BE49-F238E27FC236}">
                <a16:creationId xmlns:a16="http://schemas.microsoft.com/office/drawing/2014/main" id="{D0EB9B18-E2B0-4EEB-8618-EB0C49ED0DBB}"/>
              </a:ext>
            </a:extLst>
          </p:cNvPr>
          <p:cNvSpPr txBox="1">
            <a:spLocks/>
          </p:cNvSpPr>
          <p:nvPr/>
        </p:nvSpPr>
        <p:spPr>
          <a:xfrm>
            <a:off x="695325" y="1214490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Le représentant légal de la PM souhaite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s’équiper</a:t>
            </a:r>
            <a:r>
              <a:rPr lang="fr-FR">
                <a:solidFill>
                  <a:srgbClr val="000000"/>
                </a:solidFill>
                <a:latin typeface="Arial Narrow"/>
              </a:rPr>
              <a:t> ou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équiper un collaborateur </a:t>
            </a:r>
            <a:r>
              <a:rPr lang="fr-FR">
                <a:solidFill>
                  <a:srgbClr val="000000"/>
                </a:solidFill>
                <a:latin typeface="Arial Narrow"/>
              </a:rPr>
              <a:t>d’une carte de paiement.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Quels sont les questions que je me pose et quelles sont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les actions que j’entreprends </a:t>
            </a:r>
            <a:r>
              <a:rPr lang="fr-FR">
                <a:solidFill>
                  <a:srgbClr val="000000"/>
                </a:solidFill>
                <a:latin typeface="Arial Narrow"/>
              </a:rPr>
              <a:t>pour équiper le nouveau porteur de façon optimale. </a:t>
            </a:r>
          </a:p>
          <a:p>
            <a:pPr marL="4680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sz="1800" b="1">
              <a:solidFill>
                <a:srgbClr val="000000"/>
              </a:solidFill>
              <a:latin typeface="Arial Narrow"/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57963CEF-5666-4ACA-8400-519F0003843E}"/>
              </a:ext>
            </a:extLst>
          </p:cNvPr>
          <p:cNvCxnSpPr>
            <a:cxnSpLocks/>
            <a:endCxn id="63" idx="1"/>
          </p:cNvCxnSpPr>
          <p:nvPr/>
        </p:nvCxnSpPr>
        <p:spPr>
          <a:xfrm>
            <a:off x="6182846" y="2550265"/>
            <a:ext cx="1708389" cy="732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1AD749EB-F431-4DF6-A791-2CD44B253AFF}"/>
              </a:ext>
            </a:extLst>
          </p:cNvPr>
          <p:cNvSpPr txBox="1"/>
          <p:nvPr/>
        </p:nvSpPr>
        <p:spPr>
          <a:xfrm>
            <a:off x="295922" y="3344217"/>
            <a:ext cx="198216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futur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porteur de carte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 il présent dans l’abonnement Ce Net de la PM qui porte la carte ? 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74841B6-0C4B-4D82-B179-AD473041D355}"/>
              </a:ext>
            </a:extLst>
          </p:cNvPr>
          <p:cNvSpPr txBox="1"/>
          <p:nvPr/>
        </p:nvSpPr>
        <p:spPr>
          <a:xfrm>
            <a:off x="7891235" y="2135498"/>
            <a:ext cx="2467045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pourra valider ses paiements internet au moyen du code sms et de son mot de passe BAD 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19A5B70-A0F6-4464-955D-CB7049CAD320}"/>
              </a:ext>
            </a:extLst>
          </p:cNvPr>
          <p:cNvSpPr txBox="1"/>
          <p:nvPr/>
        </p:nvSpPr>
        <p:spPr>
          <a:xfrm>
            <a:off x="3490023" y="4489867"/>
            <a:ext cx="2695671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Il faut lui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créer un profil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« utilisateur »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dans l’abonnement Ce Net avec à minima l’habilitation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« Carte Bancaire 3 DS ».  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7DBCA6B6-5ED3-49BC-ACA2-3F364F34D1E0}"/>
              </a:ext>
            </a:extLst>
          </p:cNvPr>
          <p:cNvSpPr txBox="1"/>
          <p:nvPr/>
        </p:nvSpPr>
        <p:spPr>
          <a:xfrm>
            <a:off x="7663363" y="5520917"/>
            <a:ext cx="3815873" cy="64633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85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profil que vous mettez en place permet également au porteur de carte (si l’ensemble des autres éléments sont réunis*) de s’enrôler à Secur Pass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728E64AB-30D3-4CCA-9203-7046D205FBF5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2278082" y="2538090"/>
            <a:ext cx="1209093" cy="806127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6E6AEF64-992E-4FEF-A02E-30BC20E5B0BE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2278082" y="4175214"/>
            <a:ext cx="1211941" cy="730152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018C6FBA-7BE2-42DB-B141-A76FB815B41B}"/>
              </a:ext>
            </a:extLst>
          </p:cNvPr>
          <p:cNvSpPr txBox="1"/>
          <p:nvPr/>
        </p:nvSpPr>
        <p:spPr>
          <a:xfrm>
            <a:off x="2729346" y="2727354"/>
            <a:ext cx="467218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Oui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A14C7008-D33E-4F6E-8267-00F8EEA8F424}"/>
              </a:ext>
            </a:extLst>
          </p:cNvPr>
          <p:cNvSpPr txBox="1"/>
          <p:nvPr/>
        </p:nvSpPr>
        <p:spPr>
          <a:xfrm>
            <a:off x="2684957" y="4408726"/>
            <a:ext cx="511607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Non</a:t>
            </a:r>
          </a:p>
        </p:txBody>
      </p:sp>
      <p:pic>
        <p:nvPicPr>
          <p:cNvPr id="75" name="Image 7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CCCFDF7-C533-4267-B7EE-8D7FDE8FF7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594">
            <a:off x="9763589" y="2690890"/>
            <a:ext cx="586046" cy="586046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CB30115F-F434-4F69-BBEF-9AA9FDA9B638}"/>
              </a:ext>
            </a:extLst>
          </p:cNvPr>
          <p:cNvSpPr txBox="1"/>
          <p:nvPr/>
        </p:nvSpPr>
        <p:spPr>
          <a:xfrm>
            <a:off x="7840104" y="4403948"/>
            <a:ext cx="2467045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est conforme et pourra valider ses paiements internet au moyen du code sms et de son mot de passe BAD </a:t>
            </a: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798459DA-0578-4229-A051-A6E6BD3B8D58}"/>
              </a:ext>
            </a:extLst>
          </p:cNvPr>
          <p:cNvCxnSpPr>
            <a:cxnSpLocks/>
          </p:cNvCxnSpPr>
          <p:nvPr/>
        </p:nvCxnSpPr>
        <p:spPr>
          <a:xfrm>
            <a:off x="6180500" y="4902546"/>
            <a:ext cx="1642250" cy="9234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78" name="Image 7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5194D81-1765-4439-B4F8-39016579A1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1714">
            <a:off x="9763589" y="4026081"/>
            <a:ext cx="586046" cy="586046"/>
          </a:xfrm>
          <a:prstGeom prst="rect">
            <a:avLst/>
          </a:prstGeom>
        </p:spPr>
      </p:pic>
      <p:pic>
        <p:nvPicPr>
          <p:cNvPr id="79" name="Image 7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43D067C-8C2C-4A98-834C-910C071572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036" y="5419611"/>
            <a:ext cx="566810" cy="566810"/>
          </a:xfrm>
          <a:prstGeom prst="rect">
            <a:avLst/>
          </a:prstGeom>
        </p:spPr>
      </p:pic>
      <p:pic>
        <p:nvPicPr>
          <p:cNvPr id="80" name="Image 79">
            <a:hlinkClick r:id="rId5"/>
            <a:extLst>
              <a:ext uri="{FF2B5EF4-FFF2-40B4-BE49-F238E27FC236}">
                <a16:creationId xmlns:a16="http://schemas.microsoft.com/office/drawing/2014/main" id="{67A036C2-317A-48DA-AFC6-CE811044A5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13" y="5133515"/>
            <a:ext cx="324493" cy="286096"/>
          </a:xfrm>
          <a:prstGeom prst="rect">
            <a:avLst/>
          </a:prstGeom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9FF4B058-DECB-44F0-98A9-09C527694071}"/>
              </a:ext>
            </a:extLst>
          </p:cNvPr>
          <p:cNvSpPr txBox="1"/>
          <p:nvPr/>
        </p:nvSpPr>
        <p:spPr>
          <a:xfrm>
            <a:off x="2219170" y="5866012"/>
            <a:ext cx="1968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*voir mémo Secur Pass : clic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7"/>
              </a:rPr>
              <a:t>ici</a:t>
            </a: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C0B33A-DD79-ED84-2D4F-10380D41E3AD}"/>
              </a:ext>
            </a:extLst>
          </p:cNvPr>
          <p:cNvSpPr txBox="1"/>
          <p:nvPr/>
        </p:nvSpPr>
        <p:spPr>
          <a:xfrm>
            <a:off x="3487175" y="2214924"/>
            <a:ext cx="2695671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>
                <a:solidFill>
                  <a:prstClr val="black"/>
                </a:solidFill>
              </a:rPr>
              <a:t>Le futur porteur est </a:t>
            </a:r>
            <a:r>
              <a:rPr lang="fr-FR" sz="1200" b="1" kern="0">
                <a:solidFill>
                  <a:prstClr val="black"/>
                </a:solidFill>
              </a:rPr>
              <a:t>utilisateur actif </a:t>
            </a:r>
            <a:r>
              <a:rPr lang="fr-FR" sz="1200" kern="0">
                <a:solidFill>
                  <a:prstClr val="black"/>
                </a:solidFill>
              </a:rPr>
              <a:t>de l’abonnement. </a:t>
            </a:r>
            <a:r>
              <a:rPr lang="fr-FR" sz="1200" b="1" kern="0">
                <a:solidFill>
                  <a:prstClr val="black"/>
                </a:solidFill>
              </a:rPr>
              <a:t>Il possède déjà un mot de passe BAD.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9313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7536B0-6145-4A98-BFE5-A7032B1147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spc="30"/>
              <a:t>Nouvelles cartes : pour les pm dans le cadre de Ce Net EDI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0A90305-983D-417D-B12D-BBBBC577A3E4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2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D63FA4E8-E46C-44CF-BB54-99C590241C51}"/>
              </a:ext>
            </a:extLst>
          </p:cNvPr>
          <p:cNvSpPr txBox="1">
            <a:spLocks/>
          </p:cNvSpPr>
          <p:nvPr/>
        </p:nvSpPr>
        <p:spPr>
          <a:xfrm>
            <a:off x="695325" y="1214490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solidFill>
                  <a:srgbClr val="000000"/>
                </a:solidFill>
                <a:latin typeface="Arial Narrow"/>
              </a:rPr>
              <a:t>Le représentant légal de la PM souhaite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s’équiper</a:t>
            </a:r>
            <a:r>
              <a:rPr lang="fr-FR">
                <a:solidFill>
                  <a:srgbClr val="000000"/>
                </a:solidFill>
                <a:latin typeface="Arial Narrow"/>
              </a:rPr>
              <a:t> ou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équiper un collaborateur </a:t>
            </a:r>
            <a:r>
              <a:rPr lang="fr-FR">
                <a:solidFill>
                  <a:srgbClr val="000000"/>
                </a:solidFill>
                <a:latin typeface="Arial Narrow"/>
              </a:rPr>
              <a:t>d’une carte de paiement.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Quels sont les questions que je me pose et quelles sont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les actions que j’entreprends </a:t>
            </a:r>
            <a:r>
              <a:rPr lang="fr-FR">
                <a:solidFill>
                  <a:srgbClr val="000000"/>
                </a:solidFill>
                <a:latin typeface="Arial Narrow"/>
              </a:rPr>
              <a:t>pour équiper le nouveau porteur de façon optimale. </a:t>
            </a:r>
          </a:p>
          <a:p>
            <a:pPr marL="4680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sz="1800" b="1">
              <a:solidFill>
                <a:srgbClr val="000000"/>
              </a:solidFill>
              <a:latin typeface="Arial Narrow"/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7A7A0B4-96D8-4DD7-8F2C-3A61663CF17D}"/>
              </a:ext>
            </a:extLst>
          </p:cNvPr>
          <p:cNvCxnSpPr>
            <a:cxnSpLocks/>
          </p:cNvCxnSpPr>
          <p:nvPr/>
        </p:nvCxnSpPr>
        <p:spPr>
          <a:xfrm>
            <a:off x="6182846" y="2538090"/>
            <a:ext cx="1657258" cy="0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E4A06567-A35A-4606-B413-49702E692BAF}"/>
              </a:ext>
            </a:extLst>
          </p:cNvPr>
          <p:cNvSpPr txBox="1"/>
          <p:nvPr/>
        </p:nvSpPr>
        <p:spPr>
          <a:xfrm>
            <a:off x="295922" y="3361634"/>
            <a:ext cx="198216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futur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porteur de carte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 il présent dans l’abonnement Ce Net de la PM qui porte la carte ?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E4678B0-2016-40CA-A23B-62071D874F51}"/>
              </a:ext>
            </a:extLst>
          </p:cNvPr>
          <p:cNvSpPr txBox="1"/>
          <p:nvPr/>
        </p:nvSpPr>
        <p:spPr>
          <a:xfrm>
            <a:off x="7840104" y="2123062"/>
            <a:ext cx="2467045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pourra valider ses paiements internet au moyen du code sms et de son mot de passe BAD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D55870F-7B09-40E8-9D71-EE559DB88F3A}"/>
              </a:ext>
            </a:extLst>
          </p:cNvPr>
          <p:cNvSpPr txBox="1"/>
          <p:nvPr/>
        </p:nvSpPr>
        <p:spPr>
          <a:xfrm>
            <a:off x="3490023" y="4507284"/>
            <a:ext cx="2695671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Saisir une Myflow pour créer un profil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« utilisateur »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et mettre en place 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l’habilitation « Carte Bancaire 3DS ». 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4EFDDDD-2EDB-4516-851F-904A0F36789B}"/>
              </a:ext>
            </a:extLst>
          </p:cNvPr>
          <p:cNvSpPr txBox="1"/>
          <p:nvPr/>
        </p:nvSpPr>
        <p:spPr>
          <a:xfrm>
            <a:off x="7663363" y="5538334"/>
            <a:ext cx="3815873" cy="64633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85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profil que vous mettez en place permet également au porteur de carte (si l’ensemble des autres éléments sont réunis*) de s’enrôler à Secur Pass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F937817-3A3A-4F2B-85AE-6CE9212659F6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278082" y="2538090"/>
            <a:ext cx="1209093" cy="823546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F87D4F0-7880-466B-BA95-6E18FEA462A2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278082" y="4192631"/>
            <a:ext cx="1211941" cy="730152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61213DB1-FE28-4A98-A732-5A13B699F504}"/>
              </a:ext>
            </a:extLst>
          </p:cNvPr>
          <p:cNvSpPr txBox="1"/>
          <p:nvPr/>
        </p:nvSpPr>
        <p:spPr>
          <a:xfrm>
            <a:off x="2729346" y="2744771"/>
            <a:ext cx="467218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Oui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49877E5-9C4A-4EF7-AFA6-4390AC7EFE9F}"/>
              </a:ext>
            </a:extLst>
          </p:cNvPr>
          <p:cNvSpPr txBox="1"/>
          <p:nvPr/>
        </p:nvSpPr>
        <p:spPr>
          <a:xfrm>
            <a:off x="2684957" y="4426143"/>
            <a:ext cx="511607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Non</a:t>
            </a:r>
          </a:p>
        </p:txBody>
      </p:sp>
      <p:pic>
        <p:nvPicPr>
          <p:cNvPr id="26" name="Image 2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9666AAF-F736-4B4D-92FC-B2A3D9A72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594">
            <a:off x="9850104" y="2705798"/>
            <a:ext cx="586046" cy="586046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AD09E0A-004E-435B-BC5A-5F80B7D36454}"/>
              </a:ext>
            </a:extLst>
          </p:cNvPr>
          <p:cNvSpPr txBox="1"/>
          <p:nvPr/>
        </p:nvSpPr>
        <p:spPr>
          <a:xfrm>
            <a:off x="7840104" y="4421365"/>
            <a:ext cx="2467045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est conforme et pourra valider ses paiements internet au moyen du code sms et de son mot de passe BAD 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B024A56-1D8A-43D7-A68D-F18736369292}"/>
              </a:ext>
            </a:extLst>
          </p:cNvPr>
          <p:cNvCxnSpPr>
            <a:cxnSpLocks/>
            <a:stCxn id="20" idx="3"/>
            <a:endCxn id="27" idx="1"/>
          </p:cNvCxnSpPr>
          <p:nvPr/>
        </p:nvCxnSpPr>
        <p:spPr>
          <a:xfrm>
            <a:off x="6185694" y="4922783"/>
            <a:ext cx="1654410" cy="6414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29" name="Image 2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40DB73A-3D3E-488F-8877-CF04115A69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1714">
            <a:off x="9763589" y="4043498"/>
            <a:ext cx="586046" cy="586046"/>
          </a:xfrm>
          <a:prstGeom prst="rect">
            <a:avLst/>
          </a:prstGeom>
        </p:spPr>
      </p:pic>
      <p:pic>
        <p:nvPicPr>
          <p:cNvPr id="30" name="Image 2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8F614F5-78BF-4EC2-95D5-29171C4DC8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036" y="5437028"/>
            <a:ext cx="566810" cy="566810"/>
          </a:xfrm>
          <a:prstGeom prst="rect">
            <a:avLst/>
          </a:prstGeom>
        </p:spPr>
      </p:pic>
      <p:pic>
        <p:nvPicPr>
          <p:cNvPr id="31" name="Image 30">
            <a:hlinkClick r:id="rId5"/>
            <a:extLst>
              <a:ext uri="{FF2B5EF4-FFF2-40B4-BE49-F238E27FC236}">
                <a16:creationId xmlns:a16="http://schemas.microsoft.com/office/drawing/2014/main" id="{9AC181DB-8812-4ACE-8B95-1BABBF1D6F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13" y="5150932"/>
            <a:ext cx="324493" cy="286096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FBC4373A-7A61-45E9-841A-0C092A658F80}"/>
              </a:ext>
            </a:extLst>
          </p:cNvPr>
          <p:cNvSpPr txBox="1"/>
          <p:nvPr/>
        </p:nvSpPr>
        <p:spPr>
          <a:xfrm>
            <a:off x="2278082" y="5917790"/>
            <a:ext cx="19688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*voir mémo Secur Pass : clic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7"/>
              </a:rPr>
              <a:t>ici</a:t>
            </a: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4D6E80-D54F-69CA-0B01-22E115008E02}"/>
              </a:ext>
            </a:extLst>
          </p:cNvPr>
          <p:cNvSpPr txBox="1"/>
          <p:nvPr/>
        </p:nvSpPr>
        <p:spPr>
          <a:xfrm>
            <a:off x="3487175" y="2214924"/>
            <a:ext cx="2695671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>
                <a:solidFill>
                  <a:prstClr val="black"/>
                </a:solidFill>
              </a:rPr>
              <a:t>Le futur porteur est </a:t>
            </a:r>
            <a:r>
              <a:rPr lang="fr-FR" sz="1200" b="1" kern="0">
                <a:solidFill>
                  <a:prstClr val="black"/>
                </a:solidFill>
              </a:rPr>
              <a:t>utilisateur actif </a:t>
            </a:r>
            <a:r>
              <a:rPr lang="fr-FR" sz="1200" kern="0">
                <a:solidFill>
                  <a:prstClr val="black"/>
                </a:solidFill>
              </a:rPr>
              <a:t>de l’abonnement. </a:t>
            </a:r>
            <a:r>
              <a:rPr lang="fr-FR" sz="1200" b="1" kern="0">
                <a:solidFill>
                  <a:prstClr val="black"/>
                </a:solidFill>
              </a:rPr>
              <a:t>Il possède déjà un mot de passe BAD.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80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FD1CEB26-1699-42C2-AC01-7D3766937E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spc="30"/>
              <a:t>Nouvelles cartes : pour les EI dans le cadre de DEI PRO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2681BB27-9180-47F5-B0E2-60B4ADC84AFE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2</a:t>
            </a:r>
          </a:p>
        </p:txBody>
      </p:sp>
      <p:sp>
        <p:nvSpPr>
          <p:cNvPr id="44" name="Graphique 9">
            <a:extLst>
              <a:ext uri="{FF2B5EF4-FFF2-40B4-BE49-F238E27FC236}">
                <a16:creationId xmlns:a16="http://schemas.microsoft.com/office/drawing/2014/main" id="{DE31F311-0241-4E61-BFC5-D06FF4574106}"/>
              </a:ext>
            </a:extLst>
          </p:cNvPr>
          <p:cNvSpPr>
            <a:spLocks noChangeAspect="1"/>
          </p:cNvSpPr>
          <p:nvPr/>
        </p:nvSpPr>
        <p:spPr>
          <a:xfrm>
            <a:off x="516000" y="6476911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45" name="Espace réservé du contenu 1">
            <a:extLst>
              <a:ext uri="{FF2B5EF4-FFF2-40B4-BE49-F238E27FC236}">
                <a16:creationId xmlns:a16="http://schemas.microsoft.com/office/drawing/2014/main" id="{4DACFAF4-D310-49B6-8E97-76F5C8700D59}"/>
              </a:ext>
            </a:extLst>
          </p:cNvPr>
          <p:cNvSpPr txBox="1">
            <a:spLocks/>
          </p:cNvSpPr>
          <p:nvPr/>
        </p:nvSpPr>
        <p:spPr>
          <a:xfrm>
            <a:off x="695325" y="1214490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L’entrepreneur individuel souhaite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s’équiper</a:t>
            </a:r>
            <a:r>
              <a:rPr lang="fr-FR">
                <a:solidFill>
                  <a:srgbClr val="000000"/>
                </a:solidFill>
                <a:latin typeface="Arial Narrow"/>
              </a:rPr>
              <a:t> ou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équiper un collaborateur </a:t>
            </a:r>
            <a:r>
              <a:rPr lang="fr-FR">
                <a:solidFill>
                  <a:srgbClr val="000000"/>
                </a:solidFill>
                <a:latin typeface="Arial Narrow"/>
              </a:rPr>
              <a:t>d’une carte de paiement.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Quels sont les questions que je me pose et quelles sont les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actions que j’entreprends </a:t>
            </a:r>
            <a:r>
              <a:rPr lang="fr-FR">
                <a:solidFill>
                  <a:srgbClr val="000000"/>
                </a:solidFill>
                <a:latin typeface="Arial Narrow"/>
              </a:rPr>
              <a:t>pour équiper le nouveau porteur de façon optimale. </a:t>
            </a:r>
          </a:p>
          <a:p>
            <a:pPr marL="4680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sz="1800" b="1">
              <a:solidFill>
                <a:srgbClr val="000000"/>
              </a:solidFill>
              <a:latin typeface="Arial Narrow"/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EE0017A5-5B43-4A64-A31E-6856E4DD8A5A}"/>
              </a:ext>
            </a:extLst>
          </p:cNvPr>
          <p:cNvCxnSpPr>
            <a:cxnSpLocks/>
            <a:stCxn id="48" idx="3"/>
            <a:endCxn id="49" idx="1"/>
          </p:cNvCxnSpPr>
          <p:nvPr/>
        </p:nvCxnSpPr>
        <p:spPr>
          <a:xfrm>
            <a:off x="6117051" y="2615667"/>
            <a:ext cx="1660978" cy="2208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1C0E892-586C-45B0-8CCA-8FEAE422B0A4}"/>
              </a:ext>
            </a:extLst>
          </p:cNvPr>
          <p:cNvSpPr txBox="1"/>
          <p:nvPr/>
        </p:nvSpPr>
        <p:spPr>
          <a:xfrm>
            <a:off x="416383" y="3506568"/>
            <a:ext cx="198216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futur porteur de carte est l’entrepreneur individuel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132B443-4732-4328-81E3-371C2156B5B8}"/>
              </a:ext>
            </a:extLst>
          </p:cNvPr>
          <p:cNvSpPr txBox="1"/>
          <p:nvPr/>
        </p:nvSpPr>
        <p:spPr>
          <a:xfrm>
            <a:off x="3421380" y="2384834"/>
            <a:ext cx="2695671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Il est de facto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équipé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comme il faut dans le cadre de son DEI Pro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A1023B8-D981-469B-BB7B-10FADA7E4DE0}"/>
              </a:ext>
            </a:extLst>
          </p:cNvPr>
          <p:cNvSpPr txBox="1"/>
          <p:nvPr/>
        </p:nvSpPr>
        <p:spPr>
          <a:xfrm>
            <a:off x="7778029" y="2110043"/>
            <a:ext cx="2467045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est conforme et peut valider ses paiements internet au moyen du code sms et de son mot de passe BAD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ADD48FE-31C1-4C1A-A928-69ACB46E331C}"/>
              </a:ext>
            </a:extLst>
          </p:cNvPr>
          <p:cNvSpPr txBox="1"/>
          <p:nvPr/>
        </p:nvSpPr>
        <p:spPr>
          <a:xfrm>
            <a:off x="3594531" y="4681463"/>
            <a:ext cx="2695671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porteur de carte ne peut être présent à l’abonnement DEI Pro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4308DB1-EE04-4FA2-BB26-E0E59F3D9EF9}"/>
              </a:ext>
            </a:extLst>
          </p:cNvPr>
          <p:cNvSpPr txBox="1"/>
          <p:nvPr/>
        </p:nvSpPr>
        <p:spPr>
          <a:xfrm>
            <a:off x="7237788" y="5630908"/>
            <a:ext cx="3509554" cy="5232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85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L’entrepreneur individuel peut désormais également s’enrôler à SECUR PASS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1529559C-30B5-4C4C-8FF1-E684D1230C0A}"/>
              </a:ext>
            </a:extLst>
          </p:cNvPr>
          <p:cNvCxnSpPr>
            <a:cxnSpLocks/>
          </p:cNvCxnSpPr>
          <p:nvPr/>
        </p:nvCxnSpPr>
        <p:spPr>
          <a:xfrm flipV="1">
            <a:off x="2382590" y="2632352"/>
            <a:ext cx="1038790" cy="885735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4983C8F3-7F00-4596-88B8-24EDE71D71A7}"/>
              </a:ext>
            </a:extLst>
          </p:cNvPr>
          <p:cNvCxnSpPr>
            <a:cxnSpLocks/>
          </p:cNvCxnSpPr>
          <p:nvPr/>
        </p:nvCxnSpPr>
        <p:spPr>
          <a:xfrm>
            <a:off x="2410322" y="4152899"/>
            <a:ext cx="1184209" cy="712426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FDBE00EA-0FA5-4FB8-84BD-988068AEF9C6}"/>
              </a:ext>
            </a:extLst>
          </p:cNvPr>
          <p:cNvSpPr txBox="1"/>
          <p:nvPr/>
        </p:nvSpPr>
        <p:spPr>
          <a:xfrm>
            <a:off x="2712262" y="2892665"/>
            <a:ext cx="467218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Oui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BD02D50-3591-464B-BED3-EB2C95B8617D}"/>
              </a:ext>
            </a:extLst>
          </p:cNvPr>
          <p:cNvSpPr txBox="1"/>
          <p:nvPr/>
        </p:nvSpPr>
        <p:spPr>
          <a:xfrm>
            <a:off x="2746623" y="4419118"/>
            <a:ext cx="511607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Non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70A90034-73A3-4751-9AF5-E746A499DD3E}"/>
              </a:ext>
            </a:extLst>
          </p:cNvPr>
          <p:cNvSpPr txBox="1"/>
          <p:nvPr/>
        </p:nvSpPr>
        <p:spPr>
          <a:xfrm>
            <a:off x="7799636" y="4681462"/>
            <a:ext cx="2334865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seul moyen est de l’équiper d’un lecteur CAP 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2E6A0DB3-70B0-438E-9F1F-05B88E8CCA9F}"/>
              </a:ext>
            </a:extLst>
          </p:cNvPr>
          <p:cNvCxnSpPr>
            <a:cxnSpLocks/>
            <a:stCxn id="50" idx="3"/>
            <a:endCxn id="56" idx="1"/>
          </p:cNvCxnSpPr>
          <p:nvPr/>
        </p:nvCxnSpPr>
        <p:spPr>
          <a:xfrm flipV="1">
            <a:off x="6290202" y="4912295"/>
            <a:ext cx="1509434" cy="1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8" name="Image 5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A855A78-B2BB-49D8-A504-E2D4166520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0409">
            <a:off x="9615198" y="2932041"/>
            <a:ext cx="586046" cy="586046"/>
          </a:xfrm>
          <a:prstGeom prst="rect">
            <a:avLst/>
          </a:prstGeom>
        </p:spPr>
      </p:pic>
      <p:pic>
        <p:nvPicPr>
          <p:cNvPr id="59" name="Image 5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CEA95E4-A7E7-443D-B191-AE207EB545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8080">
            <a:off x="9863388" y="4176459"/>
            <a:ext cx="586046" cy="586046"/>
          </a:xfrm>
          <a:prstGeom prst="rect">
            <a:avLst/>
          </a:prstGeom>
        </p:spPr>
      </p:pic>
      <p:pic>
        <p:nvPicPr>
          <p:cNvPr id="60" name="Image 5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6996558-B173-47D6-BAA3-DB57767C0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975" y="5254203"/>
            <a:ext cx="753410" cy="75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9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0154A4DA-4F43-4669-8E2F-AFC33F8939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023689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Process pour les nouvelles cartes</a:t>
            </a:r>
          </a:p>
          <a:p>
            <a:pPr>
              <a:buClrTx/>
            </a:pPr>
            <a:r>
              <a:rPr lang="fr-FR" sz="2400" b="1">
                <a:solidFill>
                  <a:srgbClr val="C00000"/>
                </a:solidFill>
              </a:rPr>
              <a:t>Process dans le cadre du traitement du stock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Documentation et liens utiles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5DAF9-54A9-4A5D-8C72-E8B4A1C8940D}"/>
              </a:ext>
            </a:extLst>
          </p:cNvPr>
          <p:cNvSpPr/>
          <p:nvPr/>
        </p:nvSpPr>
        <p:spPr>
          <a:xfrm>
            <a:off x="3483429" y="2802227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312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D57EB143-322E-47B5-9D6D-7C342F02EE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Présentation des cibles du stock 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D691084C-533E-4184-A71C-BFE3B90596EA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3</a:t>
            </a:r>
            <a:endParaRPr lang="fr-FR" sz="1800" dirty="0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36FCC0B-3830-43B4-A6BF-8A604ABB1EC7}"/>
              </a:ext>
            </a:extLst>
          </p:cNvPr>
          <p:cNvGrpSpPr/>
          <p:nvPr/>
        </p:nvGrpSpPr>
        <p:grpSpPr>
          <a:xfrm>
            <a:off x="10538867" y="1891195"/>
            <a:ext cx="1137196" cy="893808"/>
            <a:chOff x="4649788" y="2524126"/>
            <a:chExt cx="430213" cy="338137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A8D9C1E2-C4B3-4B3B-8270-2C6BC283D629}"/>
                </a:ext>
              </a:extLst>
            </p:cNvPr>
            <p:cNvGrpSpPr/>
            <p:nvPr/>
          </p:nvGrpSpPr>
          <p:grpSpPr>
            <a:xfrm>
              <a:off x="4791076" y="2524126"/>
              <a:ext cx="288925" cy="268288"/>
              <a:chOff x="4791076" y="2524126"/>
              <a:chExt cx="288925" cy="268288"/>
            </a:xfrm>
          </p:grpSpPr>
          <p:sp>
            <p:nvSpPr>
              <p:cNvPr id="54" name="Freeform 239">
                <a:extLst>
                  <a:ext uri="{FF2B5EF4-FFF2-40B4-BE49-F238E27FC236}">
                    <a16:creationId xmlns:a16="http://schemas.microsoft.com/office/drawing/2014/main" id="{B54E05A1-6E0C-49D1-92D0-640A29AF0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1076" y="2657476"/>
                <a:ext cx="79375" cy="134938"/>
              </a:xfrm>
              <a:custGeom>
                <a:avLst/>
                <a:gdLst>
                  <a:gd name="T0" fmla="*/ 45 w 45"/>
                  <a:gd name="T1" fmla="*/ 73 h 74"/>
                  <a:gd name="T2" fmla="*/ 33 w 45"/>
                  <a:gd name="T3" fmla="*/ 67 h 74"/>
                  <a:gd name="T4" fmla="*/ 0 w 45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74">
                    <a:moveTo>
                      <a:pt x="45" y="73"/>
                    </a:moveTo>
                    <a:cubicBezTo>
                      <a:pt x="40" y="74"/>
                      <a:pt x="35" y="72"/>
                      <a:pt x="33" y="6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5" name="Freeform 240">
                <a:extLst>
                  <a:ext uri="{FF2B5EF4-FFF2-40B4-BE49-F238E27FC236}">
                    <a16:creationId xmlns:a16="http://schemas.microsoft.com/office/drawing/2014/main" id="{D1E616FF-FC2E-4E32-8957-3E1A1095F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526" y="2524126"/>
                <a:ext cx="244475" cy="233363"/>
              </a:xfrm>
              <a:custGeom>
                <a:avLst/>
                <a:gdLst>
                  <a:gd name="T0" fmla="*/ 0 w 140"/>
                  <a:gd name="T1" fmla="*/ 47 h 127"/>
                  <a:gd name="T2" fmla="*/ 89 w 140"/>
                  <a:gd name="T3" fmla="*/ 3 h 127"/>
                  <a:gd name="T4" fmla="*/ 105 w 140"/>
                  <a:gd name="T5" fmla="*/ 8 h 127"/>
                  <a:gd name="T6" fmla="*/ 138 w 140"/>
                  <a:gd name="T7" fmla="*/ 75 h 127"/>
                  <a:gd name="T8" fmla="*/ 132 w 140"/>
                  <a:gd name="T9" fmla="*/ 90 h 127"/>
                  <a:gd name="T10" fmla="*/ 57 w 14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27">
                    <a:moveTo>
                      <a:pt x="0" y="47"/>
                    </a:moveTo>
                    <a:cubicBezTo>
                      <a:pt x="89" y="3"/>
                      <a:pt x="89" y="3"/>
                      <a:pt x="89" y="3"/>
                    </a:cubicBezTo>
                    <a:cubicBezTo>
                      <a:pt x="95" y="0"/>
                      <a:pt x="102" y="3"/>
                      <a:pt x="105" y="8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81"/>
                      <a:pt x="138" y="88"/>
                      <a:pt x="132" y="90"/>
                    </a:cubicBezTo>
                    <a:cubicBezTo>
                      <a:pt x="57" y="127"/>
                      <a:pt x="57" y="127"/>
                      <a:pt x="57" y="127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6" name="Line 241">
                <a:extLst>
                  <a:ext uri="{FF2B5EF4-FFF2-40B4-BE49-F238E27FC236}">
                    <a16:creationId xmlns:a16="http://schemas.microsoft.com/office/drawing/2014/main" id="{A0BB7896-4466-4B57-89D1-6C181DB8FE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813" y="2562226"/>
                <a:ext cx="176213" cy="904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7" name="Line 242">
                <a:extLst>
                  <a:ext uri="{FF2B5EF4-FFF2-40B4-BE49-F238E27FC236}">
                    <a16:creationId xmlns:a16="http://schemas.microsoft.com/office/drawing/2014/main" id="{10E5C1F9-4732-4C30-A182-7C7B67273B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9651" y="2600326"/>
                <a:ext cx="223838" cy="1174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8" name="Line 243">
                <a:extLst>
                  <a:ext uri="{FF2B5EF4-FFF2-40B4-BE49-F238E27FC236}">
                    <a16:creationId xmlns:a16="http://schemas.microsoft.com/office/drawing/2014/main" id="{B0F968CC-2867-42BB-81EA-3E17683297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2513" y="2719388"/>
                <a:ext cx="25400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9" name="Line 244">
                <a:extLst>
                  <a:ext uri="{FF2B5EF4-FFF2-40B4-BE49-F238E27FC236}">
                    <a16:creationId xmlns:a16="http://schemas.microsoft.com/office/drawing/2014/main" id="{1676D77B-9213-499E-966C-978C04F2BE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7276" y="2722563"/>
                <a:ext cx="523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60" name="Freeform 245">
                <a:extLst>
                  <a:ext uri="{FF2B5EF4-FFF2-40B4-BE49-F238E27FC236}">
                    <a16:creationId xmlns:a16="http://schemas.microsoft.com/office/drawing/2014/main" id="{3D3DDDB1-9938-4109-A32F-DA500CCD4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576" y="2638426"/>
                <a:ext cx="60325" cy="49213"/>
              </a:xfrm>
              <a:custGeom>
                <a:avLst/>
                <a:gdLst>
                  <a:gd name="T0" fmla="*/ 38 w 38"/>
                  <a:gd name="T1" fmla="*/ 15 h 31"/>
                  <a:gd name="T2" fmla="*/ 7 w 38"/>
                  <a:gd name="T3" fmla="*/ 31 h 31"/>
                  <a:gd name="T4" fmla="*/ 0 w 38"/>
                  <a:gd name="T5" fmla="*/ 16 h 31"/>
                  <a:gd name="T6" fmla="*/ 32 w 38"/>
                  <a:gd name="T7" fmla="*/ 0 h 31"/>
                  <a:gd name="T8" fmla="*/ 38 w 38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1">
                    <a:moveTo>
                      <a:pt x="38" y="15"/>
                    </a:moveTo>
                    <a:lnTo>
                      <a:pt x="7" y="31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38" y="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C212CF48-E538-4FD7-B71D-1F72AD124FC5}"/>
                </a:ext>
              </a:extLst>
            </p:cNvPr>
            <p:cNvGrpSpPr/>
            <p:nvPr/>
          </p:nvGrpSpPr>
          <p:grpSpPr>
            <a:xfrm>
              <a:off x="4649788" y="2587626"/>
              <a:ext cx="327026" cy="274637"/>
              <a:chOff x="4649788" y="2587626"/>
              <a:chExt cx="327026" cy="274637"/>
            </a:xfrm>
          </p:grpSpPr>
          <p:sp>
            <p:nvSpPr>
              <p:cNvPr id="48" name="Freeform 246">
                <a:extLst>
                  <a:ext uri="{FF2B5EF4-FFF2-40B4-BE49-F238E27FC236}">
                    <a16:creationId xmlns:a16="http://schemas.microsoft.com/office/drawing/2014/main" id="{EE63931E-5BD1-4755-87D9-8FD4442AC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2587626"/>
                <a:ext cx="192088" cy="153988"/>
              </a:xfrm>
              <a:custGeom>
                <a:avLst/>
                <a:gdLst>
                  <a:gd name="T0" fmla="*/ 0 w 110"/>
                  <a:gd name="T1" fmla="*/ 84 h 84"/>
                  <a:gd name="T2" fmla="*/ 25 w 110"/>
                  <a:gd name="T3" fmla="*/ 22 h 84"/>
                  <a:gd name="T4" fmla="*/ 66 w 110"/>
                  <a:gd name="T5" fmla="*/ 0 h 84"/>
                  <a:gd name="T6" fmla="*/ 110 w 110"/>
                  <a:gd name="T7" fmla="*/ 24 h 84"/>
                  <a:gd name="T8" fmla="*/ 50 w 110"/>
                  <a:gd name="T9" fmla="*/ 3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4">
                    <a:moveTo>
                      <a:pt x="0" y="84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95" y="53"/>
                      <a:pt x="50" y="32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9" name="Line 247">
                <a:extLst>
                  <a:ext uri="{FF2B5EF4-FFF2-40B4-BE49-F238E27FC236}">
                    <a16:creationId xmlns:a16="http://schemas.microsoft.com/office/drawing/2014/main" id="{E9014105-FBFF-4AF1-A647-E409CA2BA0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9788" y="2717801"/>
                <a:ext cx="349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0" name="Line 248">
                <a:extLst>
                  <a:ext uri="{FF2B5EF4-FFF2-40B4-BE49-F238E27FC236}">
                    <a16:creationId xmlns:a16="http://schemas.microsoft.com/office/drawing/2014/main" id="{D29E879E-9AEF-4B90-9113-19588DF3FB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16463" y="2855913"/>
                <a:ext cx="87313" cy="15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1" name="Freeform 249">
                <a:extLst>
                  <a:ext uri="{FF2B5EF4-FFF2-40B4-BE49-F238E27FC236}">
                    <a16:creationId xmlns:a16="http://schemas.microsoft.com/office/drawing/2014/main" id="{C8082515-9317-457B-8A84-1C15E04DD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2351" y="2811463"/>
                <a:ext cx="107950" cy="50800"/>
              </a:xfrm>
              <a:custGeom>
                <a:avLst/>
                <a:gdLst>
                  <a:gd name="T0" fmla="*/ 48 w 62"/>
                  <a:gd name="T1" fmla="*/ 28 h 28"/>
                  <a:gd name="T2" fmla="*/ 14 w 62"/>
                  <a:gd name="T3" fmla="*/ 28 h 28"/>
                  <a:gd name="T4" fmla="*/ 0 w 62"/>
                  <a:gd name="T5" fmla="*/ 14 h 28"/>
                  <a:gd name="T6" fmla="*/ 0 w 62"/>
                  <a:gd name="T7" fmla="*/ 14 h 28"/>
                  <a:gd name="T8" fmla="*/ 14 w 62"/>
                  <a:gd name="T9" fmla="*/ 0 h 28"/>
                  <a:gd name="T10" fmla="*/ 48 w 62"/>
                  <a:gd name="T11" fmla="*/ 0 h 28"/>
                  <a:gd name="T12" fmla="*/ 62 w 62"/>
                  <a:gd name="T13" fmla="*/ 14 h 28"/>
                  <a:gd name="T14" fmla="*/ 62 w 62"/>
                  <a:gd name="T15" fmla="*/ 14 h 28"/>
                  <a:gd name="T16" fmla="*/ 48 w 6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4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2" y="6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21"/>
                      <a:pt x="55" y="28"/>
                      <a:pt x="48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2" name="Freeform 250">
                <a:extLst>
                  <a:ext uri="{FF2B5EF4-FFF2-40B4-BE49-F238E27FC236}">
                    <a16:creationId xmlns:a16="http://schemas.microsoft.com/office/drawing/2014/main" id="{E26839ED-5E94-4A8D-8EF4-C89A55F0D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451" y="2757488"/>
                <a:ext cx="106363" cy="52388"/>
              </a:xfrm>
              <a:custGeom>
                <a:avLst/>
                <a:gdLst>
                  <a:gd name="T0" fmla="*/ 47 w 61"/>
                  <a:gd name="T1" fmla="*/ 28 h 28"/>
                  <a:gd name="T2" fmla="*/ 14 w 61"/>
                  <a:gd name="T3" fmla="*/ 28 h 28"/>
                  <a:gd name="T4" fmla="*/ 0 w 61"/>
                  <a:gd name="T5" fmla="*/ 14 h 28"/>
                  <a:gd name="T6" fmla="*/ 0 w 61"/>
                  <a:gd name="T7" fmla="*/ 14 h 28"/>
                  <a:gd name="T8" fmla="*/ 14 w 61"/>
                  <a:gd name="T9" fmla="*/ 0 h 28"/>
                  <a:gd name="T10" fmla="*/ 47 w 61"/>
                  <a:gd name="T11" fmla="*/ 0 h 28"/>
                  <a:gd name="T12" fmla="*/ 61 w 61"/>
                  <a:gd name="T13" fmla="*/ 14 h 28"/>
                  <a:gd name="T14" fmla="*/ 61 w 61"/>
                  <a:gd name="T15" fmla="*/ 14 h 28"/>
                  <a:gd name="T16" fmla="*/ 47 w 6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8">
                    <a:moveTo>
                      <a:pt x="47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7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22"/>
                      <a:pt x="55" y="28"/>
                      <a:pt x="47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53" name="Line 251">
                <a:extLst>
                  <a:ext uri="{FF2B5EF4-FFF2-40B4-BE49-F238E27FC236}">
                    <a16:creationId xmlns:a16="http://schemas.microsoft.com/office/drawing/2014/main" id="{3D53E2E0-D8C3-4C10-8730-0C963902B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73601" y="2855913"/>
                <a:ext cx="206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</p:grpSp>
      </p:grpSp>
      <p:graphicFrame>
        <p:nvGraphicFramePr>
          <p:cNvPr id="61" name="Tableau 60">
            <a:extLst>
              <a:ext uri="{FF2B5EF4-FFF2-40B4-BE49-F238E27FC236}">
                <a16:creationId xmlns:a16="http://schemas.microsoft.com/office/drawing/2014/main" id="{415FD041-E73B-468A-A6D7-CF46B0844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905077"/>
              </p:ext>
            </p:extLst>
          </p:nvPr>
        </p:nvGraphicFramePr>
        <p:xfrm>
          <a:off x="2399961" y="4484638"/>
          <a:ext cx="5626099" cy="762000"/>
        </p:xfrm>
        <a:graphic>
          <a:graphicData uri="http://schemas.openxmlformats.org/drawingml/2006/table">
            <a:tbl>
              <a:tblPr/>
              <a:tblGrid>
                <a:gridCol w="1818249">
                  <a:extLst>
                    <a:ext uri="{9D8B030D-6E8A-4147-A177-3AD203B41FA5}">
                      <a16:colId xmlns:a16="http://schemas.microsoft.com/office/drawing/2014/main" val="268717394"/>
                    </a:ext>
                  </a:extLst>
                </a:gridCol>
                <a:gridCol w="761570">
                  <a:extLst>
                    <a:ext uri="{9D8B030D-6E8A-4147-A177-3AD203B41FA5}">
                      <a16:colId xmlns:a16="http://schemas.microsoft.com/office/drawing/2014/main" val="3245429620"/>
                    </a:ext>
                  </a:extLst>
                </a:gridCol>
                <a:gridCol w="761570">
                  <a:extLst>
                    <a:ext uri="{9D8B030D-6E8A-4147-A177-3AD203B41FA5}">
                      <a16:colId xmlns:a16="http://schemas.microsoft.com/office/drawing/2014/main" val="1993876281"/>
                    </a:ext>
                  </a:extLst>
                </a:gridCol>
                <a:gridCol w="761570">
                  <a:extLst>
                    <a:ext uri="{9D8B030D-6E8A-4147-A177-3AD203B41FA5}">
                      <a16:colId xmlns:a16="http://schemas.microsoft.com/office/drawing/2014/main" val="241442606"/>
                    </a:ext>
                  </a:extLst>
                </a:gridCol>
                <a:gridCol w="761570">
                  <a:extLst>
                    <a:ext uri="{9D8B030D-6E8A-4147-A177-3AD203B41FA5}">
                      <a16:colId xmlns:a16="http://schemas.microsoft.com/office/drawing/2014/main" val="476334176"/>
                    </a:ext>
                  </a:extLst>
                </a:gridCol>
                <a:gridCol w="761570">
                  <a:extLst>
                    <a:ext uri="{9D8B030D-6E8A-4147-A177-3AD203B41FA5}">
                      <a16:colId xmlns:a16="http://schemas.microsoft.com/office/drawing/2014/main" val="3222977771"/>
                    </a:ext>
                  </a:extLst>
                </a:gridCol>
              </a:tblGrid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Cible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Cible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Cible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50480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Vague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Vague 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Vague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452354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de clients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568793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Volume par Chargé d'Affaires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1 à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1 à 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1 à 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1 à 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1 à 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857370"/>
                  </a:ext>
                </a:extLst>
              </a:tr>
            </a:tbl>
          </a:graphicData>
        </a:graphic>
      </p:graphicFrame>
      <p:sp>
        <p:nvSpPr>
          <p:cNvPr id="62" name="Espace réservé du contenu 1">
            <a:extLst>
              <a:ext uri="{FF2B5EF4-FFF2-40B4-BE49-F238E27FC236}">
                <a16:creationId xmlns:a16="http://schemas.microsoft.com/office/drawing/2014/main" id="{23EA2769-3005-46FC-9497-59242533D9F7}"/>
              </a:ext>
            </a:extLst>
          </p:cNvPr>
          <p:cNvSpPr txBox="1">
            <a:spLocks/>
          </p:cNvSpPr>
          <p:nvPr/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Il y a 3 cibles de clients concernés dans notre stock : </a:t>
            </a:r>
          </a:p>
          <a:p>
            <a:pPr lvl="1">
              <a:buClr>
                <a:srgbClr val="BFBFBF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Cible 1 : Les porteurs de carte dont la Personne Morale détient un Ce Net 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Il faut créer l’utilisateur dans l’abonnement de la PM et lui poser l’habilitation Carte Bancaire 3DS </a:t>
            </a:r>
          </a:p>
          <a:p>
            <a:pPr marL="927000" lvl="2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>
              <a:solidFill>
                <a:srgbClr val="000000"/>
              </a:solidFill>
              <a:latin typeface="Arial Narrow"/>
            </a:endParaRPr>
          </a:p>
          <a:p>
            <a:pPr lvl="1">
              <a:buClr>
                <a:srgbClr val="BFBFBF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Cible 2 : Les porteurs de carte dont la Personne Morale ne détient pas d’abonnement de Banque à distance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Il faut créer un abonnement Ce Net Comptes sur la PM et créer l’habilitation Carte Bancaire 3DS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r-FR">
              <a:solidFill>
                <a:srgbClr val="000000"/>
              </a:solidFill>
              <a:latin typeface="Arial Narrow"/>
            </a:endParaRPr>
          </a:p>
          <a:p>
            <a:pPr lvl="1">
              <a:buClr>
                <a:srgbClr val="BFBFBF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Cible 3 : Les porteurs de carte dont la personne Morale détient un DEI Pro 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Il faut attendre que le DEI migre sur Ce Net Comptes, créer l’utilisateur puis l’équiper de l’habilitation Carte Bancaires 3DS</a:t>
            </a:r>
          </a:p>
          <a:p>
            <a:pPr marL="927000" lvl="2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>
              <a:solidFill>
                <a:srgbClr val="404040"/>
              </a:solidFill>
              <a:latin typeface="Arial Narrow"/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654387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9AB96314-E730-4902-B4DF-FA783CA96D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Traitement du stock : cible 1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68463B5-318A-498E-BBF3-124AAF4FD3F4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3</a:t>
            </a:r>
            <a:endParaRPr lang="fr-FR" sz="1800" dirty="0"/>
          </a:p>
        </p:txBody>
      </p:sp>
      <p:sp>
        <p:nvSpPr>
          <p:cNvPr id="71" name="Espace réservé du contenu 1">
            <a:extLst>
              <a:ext uri="{FF2B5EF4-FFF2-40B4-BE49-F238E27FC236}">
                <a16:creationId xmlns:a16="http://schemas.microsoft.com/office/drawing/2014/main" id="{92DEE8CC-F4FF-4B9B-95ED-7F606FDD6D0F}"/>
              </a:ext>
            </a:extLst>
          </p:cNvPr>
          <p:cNvSpPr txBox="1">
            <a:spLocks/>
          </p:cNvSpPr>
          <p:nvPr/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Cible 1 : Les porteurs de carte dont la Personne Morale détient un Ce Net 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Il faut créer l’utilisateur dans l’abonnement de la PM et lui poser l’habilitation Carte Bancaire 3DS </a:t>
            </a:r>
            <a:endParaRPr lang="fr-FR">
              <a:solidFill>
                <a:srgbClr val="404040"/>
              </a:solidFill>
              <a:latin typeface="Arial Narrow"/>
            </a:endParaRP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58FA80BC-973E-452F-B8C6-B47BA4563718}"/>
              </a:ext>
            </a:extLst>
          </p:cNvPr>
          <p:cNvCxnSpPr>
            <a:cxnSpLocks/>
            <a:stCxn id="73" idx="3"/>
            <a:endCxn id="76" idx="1"/>
          </p:cNvCxnSpPr>
          <p:nvPr/>
        </p:nvCxnSpPr>
        <p:spPr>
          <a:xfrm flipV="1">
            <a:off x="2438401" y="3373230"/>
            <a:ext cx="6774805" cy="5299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7C4D009D-7BDB-4272-9D52-179350B8AFA0}"/>
              </a:ext>
            </a:extLst>
          </p:cNvPr>
          <p:cNvSpPr/>
          <p:nvPr/>
        </p:nvSpPr>
        <p:spPr>
          <a:xfrm>
            <a:off x="442913" y="3018529"/>
            <a:ext cx="1995488" cy="72000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Envoi d’un courrier au représentant légal de la PM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6CD792-06F7-4818-A013-3A579905F21A}"/>
              </a:ext>
            </a:extLst>
          </p:cNvPr>
          <p:cNvSpPr/>
          <p:nvPr/>
        </p:nvSpPr>
        <p:spPr>
          <a:xfrm>
            <a:off x="2882948" y="2272879"/>
            <a:ext cx="3058829" cy="2299862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Appel du représentant légal  afin de :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s’assurer que celui-ci a receptionné le courrier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de lui confirmer le traitement prochain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de lui confirmer l’envoi d’un mail contenant le numéro d’utilisateur à communiquer au porteur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l’informer que le mot de passe provisoire lui sera transmis.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NB : si le représentant légal ne souhaite pas autoriser le porteur a effectuer des achats sur internet votre action s’arrête là !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CA28EC2-5F6E-461F-8C91-DB5B44DB39E2}"/>
              </a:ext>
            </a:extLst>
          </p:cNvPr>
          <p:cNvSpPr/>
          <p:nvPr/>
        </p:nvSpPr>
        <p:spPr>
          <a:xfrm>
            <a:off x="6486606" y="2920052"/>
            <a:ext cx="2181772" cy="87822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Avenant au poste de travail (pour Ce Net Comptes) ou envoi Myflow au service EDI pour Ce Net Remises et EDI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B605FDA-C48A-4A92-BB58-B8F1BB0FFE21}"/>
              </a:ext>
            </a:extLst>
          </p:cNvPr>
          <p:cNvSpPr/>
          <p:nvPr/>
        </p:nvSpPr>
        <p:spPr>
          <a:xfrm>
            <a:off x="9213206" y="2934120"/>
            <a:ext cx="2283469" cy="87822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Transmission des éléments au représentant légal (numéro d’utilisateur par mail) et mot de passe provisoire par courrier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F6AF526-EA43-4169-B2BC-AAE319752A4F}"/>
              </a:ext>
            </a:extLst>
          </p:cNvPr>
          <p:cNvSpPr/>
          <p:nvPr/>
        </p:nvSpPr>
        <p:spPr>
          <a:xfrm>
            <a:off x="1960099" y="5744968"/>
            <a:ext cx="5326243" cy="396433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Pour fluidifier le process il est convenu que le courrier transmis au client vaut avenant. Le document produit au poste de travail ne nécessite par conséquent aucune signature </a:t>
            </a:r>
          </a:p>
        </p:txBody>
      </p:sp>
      <p:pic>
        <p:nvPicPr>
          <p:cNvPr id="78" name="Image 7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208E01C-AEEF-40C4-A413-4AEDC18215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56" y="5376374"/>
            <a:ext cx="566810" cy="566810"/>
          </a:xfrm>
          <a:prstGeom prst="rect">
            <a:avLst/>
          </a:prstGeom>
        </p:spPr>
      </p:pic>
      <p:graphicFrame>
        <p:nvGraphicFramePr>
          <p:cNvPr id="79" name="Objet 78">
            <a:extLst>
              <a:ext uri="{FF2B5EF4-FFF2-40B4-BE49-F238E27FC236}">
                <a16:creationId xmlns:a16="http://schemas.microsoft.com/office/drawing/2014/main" id="{72A77CB6-6BFB-45A3-BCF5-43C0B4BD5D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474774"/>
              </p:ext>
            </p:extLst>
          </p:nvPr>
        </p:nvGraphicFramePr>
        <p:xfrm>
          <a:off x="912813" y="38862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914570" imgH="771690" progId="Word.Document.8">
                  <p:embed/>
                </p:oleObj>
              </mc:Choice>
              <mc:Fallback>
                <p:oleObj name="Document" showAsIcon="1" r:id="rId3" imgW="914570" imgH="771690" progId="Word.Document.8">
                  <p:embed/>
                  <p:pic>
                    <p:nvPicPr>
                      <p:cNvPr id="45" name="Objet 44">
                        <a:extLst>
                          <a:ext uri="{FF2B5EF4-FFF2-40B4-BE49-F238E27FC236}">
                            <a16:creationId xmlns:a16="http://schemas.microsoft.com/office/drawing/2014/main" id="{EFE76BFD-88B6-46F2-949C-CBBC01AC35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2813" y="38862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ZoneTexte 79">
            <a:extLst>
              <a:ext uri="{FF2B5EF4-FFF2-40B4-BE49-F238E27FC236}">
                <a16:creationId xmlns:a16="http://schemas.microsoft.com/office/drawing/2014/main" id="{EAA7ECC3-E654-4689-A399-66ECDB831740}"/>
              </a:ext>
            </a:extLst>
          </p:cNvPr>
          <p:cNvSpPr txBox="1"/>
          <p:nvPr/>
        </p:nvSpPr>
        <p:spPr>
          <a:xfrm>
            <a:off x="9748706" y="4779229"/>
            <a:ext cx="2212401" cy="3077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Avenant Ce Net Comptes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D67DEA98-611D-4B1D-AC82-E73FD58493AF}"/>
              </a:ext>
            </a:extLst>
          </p:cNvPr>
          <p:cNvSpPr txBox="1"/>
          <p:nvPr/>
        </p:nvSpPr>
        <p:spPr>
          <a:xfrm>
            <a:off x="9748706" y="5385074"/>
            <a:ext cx="1885965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Myflow Ce Net Remises et EDI</a:t>
            </a:r>
          </a:p>
        </p:txBody>
      </p:sp>
      <p:pic>
        <p:nvPicPr>
          <p:cNvPr id="82" name="Image 81">
            <a:hlinkClick r:id="rId5"/>
            <a:extLst>
              <a:ext uri="{FF2B5EF4-FFF2-40B4-BE49-F238E27FC236}">
                <a16:creationId xmlns:a16="http://schemas.microsoft.com/office/drawing/2014/main" id="{B4EF245A-FD73-447A-A367-F876E59404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150" y="5468572"/>
            <a:ext cx="451293" cy="397892"/>
          </a:xfrm>
          <a:prstGeom prst="rect">
            <a:avLst/>
          </a:prstGeom>
        </p:spPr>
      </p:pic>
      <p:pic>
        <p:nvPicPr>
          <p:cNvPr id="83" name="Image 82">
            <a:hlinkClick r:id="rId7"/>
            <a:extLst>
              <a:ext uri="{FF2B5EF4-FFF2-40B4-BE49-F238E27FC236}">
                <a16:creationId xmlns:a16="http://schemas.microsoft.com/office/drawing/2014/main" id="{F5C20BD7-84D9-42EE-9952-1299F69EA1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677" y="4744982"/>
            <a:ext cx="451293" cy="397892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F7B32F31-F3AF-488F-B62F-4CC4BA3EC102}"/>
              </a:ext>
            </a:extLst>
          </p:cNvPr>
          <p:cNvSpPr/>
          <p:nvPr/>
        </p:nvSpPr>
        <p:spPr>
          <a:xfrm>
            <a:off x="1111348" y="4744982"/>
            <a:ext cx="566810" cy="397892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CC26A76-8B39-402D-A0CF-F7D4027070C0}"/>
              </a:ext>
            </a:extLst>
          </p:cNvPr>
          <p:cNvSpPr/>
          <p:nvPr/>
        </p:nvSpPr>
        <p:spPr>
          <a:xfrm>
            <a:off x="4056409" y="4750370"/>
            <a:ext cx="726605" cy="397892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J+10</a:t>
            </a:r>
          </a:p>
        </p:txBody>
      </p:sp>
    </p:spTree>
    <p:extLst>
      <p:ext uri="{BB962C8B-B14F-4D97-AF65-F5344CB8AC3E}">
        <p14:creationId xmlns:p14="http://schemas.microsoft.com/office/powerpoint/2010/main" val="217482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3F033DC-CC04-4133-B282-112EFDA9EB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Traitement du stock : détail de la cible 1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8A0FB65-AD00-495D-896A-E7C85CDCC1C6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3</a:t>
            </a:r>
            <a:endParaRPr lang="fr-FR" sz="1800" dirty="0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824EB553-6D62-41B0-8499-744EC0F64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" y="2004247"/>
            <a:ext cx="11965577" cy="2849505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AC741FEF-0353-4262-B0B9-C36175976D1F}"/>
              </a:ext>
            </a:extLst>
          </p:cNvPr>
          <p:cNvSpPr txBox="1"/>
          <p:nvPr/>
        </p:nvSpPr>
        <p:spPr>
          <a:xfrm>
            <a:off x="2011680" y="5290965"/>
            <a:ext cx="236002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/>
              <a:t>Accès fichier : clic </a:t>
            </a:r>
            <a:r>
              <a:rPr lang="fr-FR">
                <a:hlinkClick r:id="rId3"/>
              </a:rPr>
              <a:t>ici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783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3F033DC-CC04-4133-B282-112EFDA9EB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Traitement du stock : détail de la cible 2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8A0FB65-AD00-495D-896A-E7C85CDCC1C6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22" name="Espace réservé du contenu 1">
            <a:extLst>
              <a:ext uri="{FF2B5EF4-FFF2-40B4-BE49-F238E27FC236}">
                <a16:creationId xmlns:a16="http://schemas.microsoft.com/office/drawing/2014/main" id="{C87C4964-0226-49DF-ACCF-82E701AFC561}"/>
              </a:ext>
            </a:extLst>
          </p:cNvPr>
          <p:cNvSpPr txBox="1">
            <a:spLocks/>
          </p:cNvSpPr>
          <p:nvPr/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Cible 2 : Les porteurs de carte dont la Personne Morale ne détient pas d’abonnement de Banque à distance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Il faut créer un abonnement Ce Net Comptes (intégré dans le forfait ou gratuit) sur la PM et créer l’habilitation Carte Bancaire 3DS</a:t>
            </a:r>
            <a:endParaRPr lang="fr-FR" b="1">
              <a:solidFill>
                <a:srgbClr val="000000"/>
              </a:solidFill>
              <a:latin typeface="Arial Narrow"/>
            </a:endParaRPr>
          </a:p>
        </p:txBody>
      </p:sp>
      <p:cxnSp>
        <p:nvCxnSpPr>
          <p:cNvPr id="123" name="Connecteur droit avec flèche 122">
            <a:extLst>
              <a:ext uri="{FF2B5EF4-FFF2-40B4-BE49-F238E27FC236}">
                <a16:creationId xmlns:a16="http://schemas.microsoft.com/office/drawing/2014/main" id="{34D76A5C-55F3-4429-940C-04C6C579D908}"/>
              </a:ext>
            </a:extLst>
          </p:cNvPr>
          <p:cNvCxnSpPr>
            <a:cxnSpLocks/>
            <a:stCxn id="124" idx="3"/>
          </p:cNvCxnSpPr>
          <p:nvPr/>
        </p:nvCxnSpPr>
        <p:spPr>
          <a:xfrm flipV="1">
            <a:off x="2438401" y="3038622"/>
            <a:ext cx="6954193" cy="16347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E7A12E4-7D89-46E0-8258-298B87BDE5B8}"/>
              </a:ext>
            </a:extLst>
          </p:cNvPr>
          <p:cNvSpPr/>
          <p:nvPr/>
        </p:nvSpPr>
        <p:spPr>
          <a:xfrm>
            <a:off x="442913" y="2694969"/>
            <a:ext cx="1995488" cy="72000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Envoi d’un courrier au représentant légal de la PM 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2B05956-9BB9-4FAB-B136-4532CEFE4014}"/>
              </a:ext>
            </a:extLst>
          </p:cNvPr>
          <p:cNvSpPr/>
          <p:nvPr/>
        </p:nvSpPr>
        <p:spPr>
          <a:xfrm>
            <a:off x="6698843" y="2695674"/>
            <a:ext cx="1995488" cy="752998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Mise en place de l’abonnement adéquat.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Neutraliser la tarification si abonnement 3DS.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E9CF20D-7FB9-4084-BAC1-09652DCC3D22}"/>
              </a:ext>
            </a:extLst>
          </p:cNvPr>
          <p:cNvSpPr/>
          <p:nvPr/>
        </p:nvSpPr>
        <p:spPr>
          <a:xfrm>
            <a:off x="9392594" y="2539551"/>
            <a:ext cx="1995488" cy="993529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Transmission du contrat au représentant légal pour signature puis transmission des éléments de connexion.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A1163E-3F02-4CB8-AE9D-B48792CC18BA}"/>
              </a:ext>
            </a:extLst>
          </p:cNvPr>
          <p:cNvSpPr/>
          <p:nvPr/>
        </p:nvSpPr>
        <p:spPr>
          <a:xfrm>
            <a:off x="1383322" y="5525259"/>
            <a:ext cx="5688038" cy="36607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Ici nous sommes sur une création de contrat qui </a:t>
            </a: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nécessite la signature du représentant légal</a:t>
            </a:r>
          </a:p>
        </p:txBody>
      </p:sp>
      <p:pic>
        <p:nvPicPr>
          <p:cNvPr id="128" name="Image 12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CBB8520-55BB-40DB-B78A-8C3513FAB1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79" y="5156664"/>
            <a:ext cx="566810" cy="566810"/>
          </a:xfrm>
          <a:prstGeom prst="rect">
            <a:avLst/>
          </a:prstGeom>
        </p:spPr>
      </p:pic>
      <p:graphicFrame>
        <p:nvGraphicFramePr>
          <p:cNvPr id="129" name="Objet 128">
            <a:extLst>
              <a:ext uri="{FF2B5EF4-FFF2-40B4-BE49-F238E27FC236}">
                <a16:creationId xmlns:a16="http://schemas.microsoft.com/office/drawing/2014/main" id="{62037780-EC64-4123-BBBB-60C1DEF136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799657"/>
              </p:ext>
            </p:extLst>
          </p:nvPr>
        </p:nvGraphicFramePr>
        <p:xfrm>
          <a:off x="1049338" y="3683000"/>
          <a:ext cx="78263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781920" imgH="657000" progId="Word.Document.8">
                  <p:embed/>
                </p:oleObj>
              </mc:Choice>
              <mc:Fallback>
                <p:oleObj name="Document" showAsIcon="1" r:id="rId3" imgW="781920" imgH="657000" progId="Word.Document.8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07CC15BA-0177-4E11-BF97-AD4155F5C1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9338" y="3683000"/>
                        <a:ext cx="782637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" name="Rectangle 129">
            <a:extLst>
              <a:ext uri="{FF2B5EF4-FFF2-40B4-BE49-F238E27FC236}">
                <a16:creationId xmlns:a16="http://schemas.microsoft.com/office/drawing/2014/main" id="{D1B6EDA0-8B43-4394-9783-495D186CEEA2}"/>
              </a:ext>
            </a:extLst>
          </p:cNvPr>
          <p:cNvSpPr/>
          <p:nvPr/>
        </p:nvSpPr>
        <p:spPr>
          <a:xfrm>
            <a:off x="2979081" y="2121956"/>
            <a:ext cx="3058829" cy="204403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Appel du représentant légal afin de :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s’assurer que celui-ci a receptionné le courrier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d’analyser son besoin (ouverture d’un Ce Net Comptes classique ou d’un abonnement déstiné simplement à faire des paiements 3DS)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NB : si le représentant légal ne souhaite pas autoriser le porteur a effectuer des achats sur internet votre action s’arrête là ! 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51A234D1-ECD9-4C22-9945-9EC816AB4E26}"/>
              </a:ext>
            </a:extLst>
          </p:cNvPr>
          <p:cNvSpPr txBox="1"/>
          <p:nvPr/>
        </p:nvSpPr>
        <p:spPr>
          <a:xfrm>
            <a:off x="9748706" y="5385074"/>
            <a:ext cx="2293239" cy="7386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Souscription Ce Net Comptes pour paiement 3DS uniquement </a:t>
            </a:r>
          </a:p>
        </p:txBody>
      </p:sp>
      <p:pic>
        <p:nvPicPr>
          <p:cNvPr id="132" name="Image 131">
            <a:hlinkClick r:id="rId5"/>
            <a:extLst>
              <a:ext uri="{FF2B5EF4-FFF2-40B4-BE49-F238E27FC236}">
                <a16:creationId xmlns:a16="http://schemas.microsoft.com/office/drawing/2014/main" id="{D2CA0329-094E-43E6-834C-1A9FC7F238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3" y="5555460"/>
            <a:ext cx="451293" cy="397892"/>
          </a:xfrm>
          <a:prstGeom prst="rect">
            <a:avLst/>
          </a:prstGeom>
        </p:spPr>
      </p:pic>
      <p:sp>
        <p:nvSpPr>
          <p:cNvPr id="133" name="Rectangle 132">
            <a:extLst>
              <a:ext uri="{FF2B5EF4-FFF2-40B4-BE49-F238E27FC236}">
                <a16:creationId xmlns:a16="http://schemas.microsoft.com/office/drawing/2014/main" id="{56601193-E3ED-4DC3-BF3C-47A8CD57E8B2}"/>
              </a:ext>
            </a:extLst>
          </p:cNvPr>
          <p:cNvSpPr/>
          <p:nvPr/>
        </p:nvSpPr>
        <p:spPr>
          <a:xfrm>
            <a:off x="1111348" y="4393283"/>
            <a:ext cx="566810" cy="397892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629CDF9-8CD2-47FA-A262-E7DA0929EE04}"/>
              </a:ext>
            </a:extLst>
          </p:cNvPr>
          <p:cNvSpPr/>
          <p:nvPr/>
        </p:nvSpPr>
        <p:spPr>
          <a:xfrm>
            <a:off x="4056409" y="4398671"/>
            <a:ext cx="726605" cy="397892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J+10</a:t>
            </a:r>
          </a:p>
        </p:txBody>
      </p:sp>
    </p:spTree>
    <p:extLst>
      <p:ext uri="{BB962C8B-B14F-4D97-AF65-F5344CB8AC3E}">
        <p14:creationId xmlns:p14="http://schemas.microsoft.com/office/powerpoint/2010/main" val="3941565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3F033DC-CC04-4133-B282-112EFDA9EB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Traitement du stock : cible 2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8A0FB65-AD00-495D-896A-E7C85CDCC1C6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850393E-01B3-44BE-AF50-7D4A7A160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1254"/>
            <a:ext cx="5992837" cy="418933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8EAE74-5903-4508-ABCF-8DBEDC0F8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849" y="1520279"/>
            <a:ext cx="6173061" cy="368476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8CF85A-DE04-4BCD-8222-7ED801EF964F}"/>
              </a:ext>
            </a:extLst>
          </p:cNvPr>
          <p:cNvSpPr txBox="1"/>
          <p:nvPr/>
        </p:nvSpPr>
        <p:spPr>
          <a:xfrm>
            <a:off x="6068265" y="5647387"/>
            <a:ext cx="5906021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/>
              <a:t>Accès au fichier : clic </a:t>
            </a:r>
            <a:r>
              <a:rPr lang="fr-FR" sz="1400">
                <a:hlinkClick r:id="rId4"/>
              </a:rPr>
              <a:t>ici </a:t>
            </a:r>
            <a:r>
              <a:rPr lang="fr-FR" sz="1400"/>
              <a:t> </a:t>
            </a:r>
          </a:p>
          <a:p>
            <a:r>
              <a:rPr lang="fr-FR" sz="1400"/>
              <a:t>Vous pouvez filtrer par porteurs de forfait (colonne M), DR, métier des gestionnaires…) </a:t>
            </a:r>
          </a:p>
        </p:txBody>
      </p:sp>
    </p:spTree>
    <p:extLst>
      <p:ext uri="{BB962C8B-B14F-4D97-AF65-F5344CB8AC3E}">
        <p14:creationId xmlns:p14="http://schemas.microsoft.com/office/powerpoint/2010/main" val="222680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3F033DC-CC04-4133-B282-112EFDA9EB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Traitement du stock : cible 3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8A0FB65-AD00-495D-896A-E7C85CDCC1C6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9" name="Espace réservé du contenu 1">
            <a:extLst>
              <a:ext uri="{FF2B5EF4-FFF2-40B4-BE49-F238E27FC236}">
                <a16:creationId xmlns:a16="http://schemas.microsoft.com/office/drawing/2014/main" id="{3EDD2ECD-E484-4C5C-8D92-5C633AAB7FE3}"/>
              </a:ext>
            </a:extLst>
          </p:cNvPr>
          <p:cNvSpPr txBox="1">
            <a:spLocks/>
          </p:cNvSpPr>
          <p:nvPr/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Cible 3 : Les porteurs de carte dont la personne Morale détient un DEI Pro 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Arial Narrow"/>
              </a:rPr>
              <a:t>Il faut attendre que le DEI migre sur Ce Net Comptes, créer l’utilisateur puis l’équiper de l’habilitation Carte Bancaires 3DS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32C68BA-A280-4B65-8B4C-68861B68EB33}"/>
              </a:ext>
            </a:extLst>
          </p:cNvPr>
          <p:cNvSpPr/>
          <p:nvPr/>
        </p:nvSpPr>
        <p:spPr>
          <a:xfrm>
            <a:off x="326348" y="2106187"/>
            <a:ext cx="3159070" cy="369332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000000"/>
                </a:solidFill>
                <a:latin typeface="Arial Narrow"/>
              </a:rPr>
              <a:t>Traitement à l’instar de la cible 1 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AEC414F0-E0FB-4E0A-9613-D71DA012DEBD}"/>
              </a:ext>
            </a:extLst>
          </p:cNvPr>
          <p:cNvCxnSpPr>
            <a:cxnSpLocks/>
          </p:cNvCxnSpPr>
          <p:nvPr/>
        </p:nvCxnSpPr>
        <p:spPr>
          <a:xfrm flipV="1">
            <a:off x="2438400" y="3703486"/>
            <a:ext cx="6954193" cy="16347"/>
          </a:xfrm>
          <a:prstGeom prst="straightConnector1">
            <a:avLst/>
          </a:prstGeom>
          <a:noFill/>
          <a:ln w="6350" cap="flat" cmpd="sng" algn="ctr">
            <a:solidFill>
              <a:srgbClr val="C316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A42BAED-83A6-4037-9C87-3A7FAC66E0DB}"/>
              </a:ext>
            </a:extLst>
          </p:cNvPr>
          <p:cNvSpPr/>
          <p:nvPr/>
        </p:nvSpPr>
        <p:spPr>
          <a:xfrm>
            <a:off x="442913" y="3334717"/>
            <a:ext cx="1995488" cy="72000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Envoi d’un courrier au représentant légal de la PM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ECCC9D8-3969-466C-B837-11DEBB8DC975}"/>
              </a:ext>
            </a:extLst>
          </p:cNvPr>
          <p:cNvSpPr/>
          <p:nvPr/>
        </p:nvSpPr>
        <p:spPr>
          <a:xfrm>
            <a:off x="6374062" y="3208104"/>
            <a:ext cx="2181772" cy="990765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Avenant au poste de travail pour Ce Net Comptes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7F5C27C-294B-4FF7-8F95-23F2184DBFB1}"/>
              </a:ext>
            </a:extLst>
          </p:cNvPr>
          <p:cNvSpPr/>
          <p:nvPr/>
        </p:nvSpPr>
        <p:spPr>
          <a:xfrm>
            <a:off x="9392593" y="3264377"/>
            <a:ext cx="2283469" cy="878220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Transmission des éléments au représentant légal numéro d’utilisateur par mail et Mot de passe provisoire par courrier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D18E46-17C0-4B39-9AD1-BFFEA4966498}"/>
              </a:ext>
            </a:extLst>
          </p:cNvPr>
          <p:cNvSpPr/>
          <p:nvPr/>
        </p:nvSpPr>
        <p:spPr>
          <a:xfrm>
            <a:off x="3169919" y="5757037"/>
            <a:ext cx="5326243" cy="396433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Pour fluidifier le process il est convenu que le courrier transmis au client vaut avenant. Le document produit au poste de travail ne nécessite par conséquent aucune signature </a:t>
            </a:r>
          </a:p>
        </p:txBody>
      </p:sp>
      <p:pic>
        <p:nvPicPr>
          <p:cNvPr id="37" name="Image 3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46BF159-ACF7-41A6-828B-14072E9D3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676" y="5388443"/>
            <a:ext cx="566810" cy="56681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62E47699-4C13-48BB-B639-BFA776AD6F3F}"/>
              </a:ext>
            </a:extLst>
          </p:cNvPr>
          <p:cNvSpPr/>
          <p:nvPr/>
        </p:nvSpPr>
        <p:spPr>
          <a:xfrm>
            <a:off x="2882948" y="2532791"/>
            <a:ext cx="3058829" cy="2299862"/>
          </a:xfrm>
          <a:prstGeom prst="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Appel du représentant légal afin de :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s’assurer que celui-ci a receptionné le courrier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de lui confirmer le traitement prochain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de lui confirmer l’envoi d’un mail contenant le numéro d’utilisateur à communiquer au porteur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l’informer que le mot de passe provisoire lui sera transmis par SMS.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NB : si le représentant légal ne souhaite pas autoriser le porteur a effectuer des achats sur internet votre action s’arrête là !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A6715A-9215-4255-96EB-BF63AB2C284F}"/>
              </a:ext>
            </a:extLst>
          </p:cNvPr>
          <p:cNvSpPr/>
          <p:nvPr/>
        </p:nvSpPr>
        <p:spPr>
          <a:xfrm>
            <a:off x="1111348" y="4976757"/>
            <a:ext cx="566810" cy="397892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717C31-3E8E-404F-BB21-95E7714BD423}"/>
              </a:ext>
            </a:extLst>
          </p:cNvPr>
          <p:cNvSpPr/>
          <p:nvPr/>
        </p:nvSpPr>
        <p:spPr>
          <a:xfrm>
            <a:off x="4056409" y="4982145"/>
            <a:ext cx="726605" cy="397892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J+10</a:t>
            </a:r>
          </a:p>
        </p:txBody>
      </p:sp>
    </p:spTree>
    <p:extLst>
      <p:ext uri="{BB962C8B-B14F-4D97-AF65-F5344CB8AC3E}">
        <p14:creationId xmlns:p14="http://schemas.microsoft.com/office/powerpoint/2010/main" val="3046044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3F033DC-CC04-4133-B282-112EFDA9EB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Traitement du stock : détail de la cible 3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8A0FB65-AD00-495D-896A-E7C85CDCC1C6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75D67CC-56AB-45CA-AD53-7FE44D71C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809" y="1153526"/>
            <a:ext cx="6262636" cy="511060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EE7A29-3916-4873-8107-0822E694E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5" y="1153526"/>
            <a:ext cx="5919999" cy="441950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BF27087-D75F-4A0F-ACE8-2A8345A5ED91}"/>
              </a:ext>
            </a:extLst>
          </p:cNvPr>
          <p:cNvSpPr txBox="1"/>
          <p:nvPr/>
        </p:nvSpPr>
        <p:spPr>
          <a:xfrm>
            <a:off x="1802674" y="5626688"/>
            <a:ext cx="2351315" cy="3735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/>
              <a:t>Accès fichier : clic </a:t>
            </a:r>
            <a:r>
              <a:rPr lang="fr-FR">
                <a:hlinkClick r:id="rId4"/>
              </a:rPr>
              <a:t>ici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344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6AB8436E-5274-436B-9651-35DC949C1F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023689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Process pour les nouvelles cartes</a:t>
            </a:r>
            <a:endParaRPr lang="fr-FR" sz="2400" dirty="0">
              <a:solidFill>
                <a:schemeClr val="tx1"/>
              </a:solidFill>
            </a:endParaRP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Process dans le cadre du traitement du stock</a:t>
            </a:r>
          </a:p>
          <a:p>
            <a:pPr>
              <a:buClrTx/>
            </a:pPr>
            <a:r>
              <a:rPr lang="fr-FR" sz="2400" b="1">
                <a:solidFill>
                  <a:srgbClr val="C00000"/>
                </a:solidFill>
              </a:rPr>
              <a:t>Documentation et liens utiles</a:t>
            </a:r>
            <a:endParaRPr lang="fr-FR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05534D-7C42-4056-B5C9-E2E019C200D5}"/>
              </a:ext>
            </a:extLst>
          </p:cNvPr>
          <p:cNvSpPr/>
          <p:nvPr/>
        </p:nvSpPr>
        <p:spPr>
          <a:xfrm>
            <a:off x="3483429" y="328161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13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Documentation et liens utiles </a:t>
            </a:r>
            <a:endParaRPr lang="fr-FR" sz="2400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E6DD53-9B14-408E-87E1-20B693DC60A1}"/>
              </a:ext>
            </a:extLst>
          </p:cNvPr>
          <p:cNvSpPr/>
          <p:nvPr/>
        </p:nvSpPr>
        <p:spPr>
          <a:xfrm>
            <a:off x="728741" y="1939993"/>
            <a:ext cx="109807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Nouvelles cartes : </a:t>
            </a: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Ajout utilisateur et habilitation Paiement 3DS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Mise en place de l’habilitation Paiement 3DS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Saisie Myflow ajout habilitation Remises et EDI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Saisie Myflow ajout utilisateur et habilitation Paiement 3DS Remises et EDI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Traitement du stock de porteurs : </a:t>
            </a: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mise en place abonnement Ce Net Comptes 3DS gratuit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Saisie Myflow ajout habilitation Remises et EDI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« Pas à Pas » Ajout utilisateur et habilitation Paiement 3DS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fichier de la cible 1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fichier de la cible 2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fichier de la cible 3 : clic </a:t>
            </a:r>
            <a:r>
              <a:rPr lang="fr-F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ici</a:t>
            </a: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C7A43934-AA99-422E-B7AE-A44B3953C958}"/>
              </a:ext>
            </a:extLst>
          </p:cNvPr>
          <p:cNvSpPr txBox="1">
            <a:spLocks/>
          </p:cNvSpPr>
          <p:nvPr/>
        </p:nvSpPr>
        <p:spPr>
          <a:xfrm>
            <a:off x="312147" y="1249328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>
                <a:solidFill>
                  <a:srgbClr val="000000"/>
                </a:solidFill>
                <a:latin typeface="Arial Narrow"/>
              </a:rPr>
              <a:t>Retrouvez la documentation et les liens concernant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le paiement sur internet 3DS</a:t>
            </a:r>
          </a:p>
        </p:txBody>
      </p:sp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11240</TotalTime>
  <Words>1977</Words>
  <Application>Microsoft Office PowerPoint</Application>
  <PresentationFormat>Grand écran</PresentationFormat>
  <Paragraphs>203</Paragraphs>
  <Slides>21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Arial Narrow</vt:lpstr>
      <vt:lpstr>Calibri</vt:lpstr>
      <vt:lpstr>Montserrat Black</vt:lpstr>
      <vt:lpstr>Wingdings</vt:lpstr>
      <vt:lpstr>Thème Office</vt:lpstr>
      <vt:lpstr>Document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423</cp:revision>
  <cp:lastPrinted>2023-04-03T15:31:05Z</cp:lastPrinted>
  <dcterms:created xsi:type="dcterms:W3CDTF">2020-06-24T09:20:11Z</dcterms:created>
  <dcterms:modified xsi:type="dcterms:W3CDTF">2023-05-09T13:38:09Z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