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10" r:id="rId6"/>
  </p:sldMasterIdLst>
  <p:notesMasterIdLst>
    <p:notesMasterId r:id="rId28"/>
  </p:notesMasterIdLst>
  <p:sldIdLst>
    <p:sldId id="268" r:id="rId7"/>
    <p:sldId id="634" r:id="rId8"/>
    <p:sldId id="644" r:id="rId9"/>
    <p:sldId id="274" r:id="rId10"/>
    <p:sldId id="626" r:id="rId11"/>
    <p:sldId id="620" r:id="rId12"/>
    <p:sldId id="621" r:id="rId13"/>
    <p:sldId id="622" r:id="rId14"/>
    <p:sldId id="623" r:id="rId15"/>
    <p:sldId id="624" r:id="rId16"/>
    <p:sldId id="627" r:id="rId17"/>
    <p:sldId id="647" r:id="rId18"/>
    <p:sldId id="648" r:id="rId19"/>
    <p:sldId id="631" r:id="rId20"/>
    <p:sldId id="643" r:id="rId21"/>
    <p:sldId id="628" r:id="rId22"/>
    <p:sldId id="632" r:id="rId23"/>
    <p:sldId id="646" r:id="rId24"/>
    <p:sldId id="610" r:id="rId25"/>
    <p:sldId id="600" r:id="rId26"/>
    <p:sldId id="295" r:id="rId2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CCD"/>
    <a:srgbClr val="E0E0E0"/>
    <a:srgbClr val="AC595D"/>
    <a:srgbClr val="006600"/>
    <a:srgbClr val="3EAB36"/>
    <a:srgbClr val="005FAB"/>
    <a:srgbClr val="0057A6"/>
    <a:srgbClr val="558C0E"/>
    <a:srgbClr val="2010D3"/>
    <a:srgbClr val="1D9D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89720" autoAdjust="0"/>
  </p:normalViewPr>
  <p:slideViewPr>
    <p:cSldViewPr snapToGrid="0">
      <p:cViewPr varScale="1">
        <p:scale>
          <a:sx n="60" d="100"/>
          <a:sy n="60" d="100"/>
        </p:scale>
        <p:origin x="784" y="40"/>
      </p:cViewPr>
      <p:guideLst/>
    </p:cSldViewPr>
  </p:slideViewPr>
  <p:outlineViewPr>
    <p:cViewPr>
      <p:scale>
        <a:sx n="33" d="100"/>
        <a:sy n="33" d="100"/>
      </p:scale>
      <p:origin x="0" y="-30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45F612-A92D-4143-9B47-699340B7698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275942E-FBC2-437C-A938-D65624386FB4}">
      <dgm:prSet/>
      <dgm:spPr/>
      <dgm:t>
        <a:bodyPr/>
        <a:lstStyle/>
        <a:p>
          <a:pPr>
            <a:lnSpc>
              <a:spcPct val="100000"/>
            </a:lnSpc>
          </a:pPr>
          <a:r>
            <a:rPr lang="fr-FR"/>
            <a:t>Pensez à renseigner dans </a:t>
          </a:r>
          <a:r>
            <a:rPr lang="fr-FR" b="1"/>
            <a:t>l’espace commentaire du formulaire</a:t>
          </a:r>
          <a:r>
            <a:rPr lang="fr-FR"/>
            <a:t> les questions ou autres points déterminants pour votre client ;</a:t>
          </a:r>
          <a:endParaRPr lang="en-US"/>
        </a:p>
      </dgm:t>
    </dgm:pt>
    <dgm:pt modelId="{5530A70C-59AD-4DED-9E92-7D50D73BED61}" type="parTrans" cxnId="{9C943C33-58F8-4367-BE3B-DD86FC286459}">
      <dgm:prSet/>
      <dgm:spPr/>
      <dgm:t>
        <a:bodyPr/>
        <a:lstStyle/>
        <a:p>
          <a:endParaRPr lang="en-US"/>
        </a:p>
      </dgm:t>
    </dgm:pt>
    <dgm:pt modelId="{7B523BDC-82CA-4FEC-833B-9CDA027FD35D}" type="sibTrans" cxnId="{9C943C33-58F8-4367-BE3B-DD86FC286459}">
      <dgm:prSet/>
      <dgm:spPr/>
      <dgm:t>
        <a:bodyPr/>
        <a:lstStyle/>
        <a:p>
          <a:endParaRPr lang="en-US"/>
        </a:p>
      </dgm:t>
    </dgm:pt>
    <dgm:pt modelId="{F7E05A5E-F299-44CC-BD44-A53D40323F20}">
      <dgm:prSet/>
      <dgm:spPr/>
      <dgm:t>
        <a:bodyPr/>
        <a:lstStyle/>
        <a:p>
          <a:pPr>
            <a:lnSpc>
              <a:spcPct val="100000"/>
            </a:lnSpc>
          </a:pPr>
          <a:r>
            <a:rPr lang="fr-FR" b="1"/>
            <a:t>Choisissez une date de rendez-vous </a:t>
          </a:r>
          <a:r>
            <a:rPr lang="fr-FR"/>
            <a:t>pour votre client  ;</a:t>
          </a:r>
          <a:endParaRPr lang="en-US"/>
        </a:p>
      </dgm:t>
    </dgm:pt>
    <dgm:pt modelId="{7D3B919E-0004-437D-ABCF-60493CC3A435}" type="parTrans" cxnId="{DFE3E8D5-B9BC-48B1-9A36-7B451E407982}">
      <dgm:prSet/>
      <dgm:spPr/>
      <dgm:t>
        <a:bodyPr/>
        <a:lstStyle/>
        <a:p>
          <a:endParaRPr lang="en-US"/>
        </a:p>
      </dgm:t>
    </dgm:pt>
    <dgm:pt modelId="{A3C7EDF2-D26D-4E66-950B-FC95E5DD1733}" type="sibTrans" cxnId="{DFE3E8D5-B9BC-48B1-9A36-7B451E407982}">
      <dgm:prSet/>
      <dgm:spPr/>
      <dgm:t>
        <a:bodyPr/>
        <a:lstStyle/>
        <a:p>
          <a:endParaRPr lang="en-US"/>
        </a:p>
      </dgm:t>
    </dgm:pt>
    <dgm:pt modelId="{FDA446EE-71D0-4104-BB91-3CD4B8589DEC}">
      <dgm:prSet/>
      <dgm:spPr/>
      <dgm:t>
        <a:bodyPr/>
        <a:lstStyle/>
        <a:p>
          <a:pPr>
            <a:lnSpc>
              <a:spcPct val="100000"/>
            </a:lnSpc>
          </a:pPr>
          <a:r>
            <a:rPr lang="fr-FR"/>
            <a:t>Vous avez la </a:t>
          </a:r>
          <a:r>
            <a:rPr lang="fr-FR" b="1"/>
            <a:t>possibilité de participer</a:t>
          </a:r>
          <a:r>
            <a:rPr lang="fr-FR"/>
            <a:t> </a:t>
          </a:r>
          <a:r>
            <a:rPr lang="fr-FR" b="1"/>
            <a:t>au rendez-vous </a:t>
          </a:r>
          <a:r>
            <a:rPr lang="fr-FR"/>
            <a:t>avec votre client. Nous vous le préconisons fortement pour les premiers leads que vous allez adresser.</a:t>
          </a:r>
          <a:endParaRPr lang="en-US"/>
        </a:p>
      </dgm:t>
    </dgm:pt>
    <dgm:pt modelId="{DDDFB8D6-BA8E-4555-8962-26C1790B8B08}" type="parTrans" cxnId="{9902D739-4BD0-4A55-A087-6120F67EEE50}">
      <dgm:prSet/>
      <dgm:spPr/>
      <dgm:t>
        <a:bodyPr/>
        <a:lstStyle/>
        <a:p>
          <a:endParaRPr lang="en-US"/>
        </a:p>
      </dgm:t>
    </dgm:pt>
    <dgm:pt modelId="{3BFB3081-2D6A-4558-829A-2D687A5DEED6}" type="sibTrans" cxnId="{9902D739-4BD0-4A55-A087-6120F67EEE50}">
      <dgm:prSet/>
      <dgm:spPr/>
      <dgm:t>
        <a:bodyPr/>
        <a:lstStyle/>
        <a:p>
          <a:endParaRPr lang="en-US"/>
        </a:p>
      </dgm:t>
    </dgm:pt>
    <dgm:pt modelId="{EBCBBEEB-2B65-4E66-9C9B-BE87FD13BD66}" type="pres">
      <dgm:prSet presAssocID="{1445F612-A92D-4143-9B47-699340B7698B}" presName="root" presStyleCnt="0">
        <dgm:presLayoutVars>
          <dgm:dir/>
          <dgm:resizeHandles val="exact"/>
        </dgm:presLayoutVars>
      </dgm:prSet>
      <dgm:spPr/>
    </dgm:pt>
    <dgm:pt modelId="{3F526DBC-415F-425B-87C1-0BB9542AB9E1}" type="pres">
      <dgm:prSet presAssocID="{5275942E-FBC2-437C-A938-D65624386FB4}" presName="compNode" presStyleCnt="0"/>
      <dgm:spPr/>
    </dgm:pt>
    <dgm:pt modelId="{992C82A5-3377-4DC3-B9AB-092A0A5EE5D5}" type="pres">
      <dgm:prSet presAssocID="{5275942E-FBC2-437C-A938-D65624386FB4}" presName="bgRect" presStyleLbl="bgShp" presStyleIdx="0" presStyleCnt="3"/>
      <dgm:spPr/>
    </dgm:pt>
    <dgm:pt modelId="{A73D200E-450C-4EFF-A70A-01613E0E938D}" type="pres">
      <dgm:prSet presAssocID="{5275942E-FBC2-437C-A938-D65624386FB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estions"/>
        </a:ext>
      </dgm:extLst>
    </dgm:pt>
    <dgm:pt modelId="{64E460AC-245C-429E-BD7E-E1C8D345007E}" type="pres">
      <dgm:prSet presAssocID="{5275942E-FBC2-437C-A938-D65624386FB4}" presName="spaceRect" presStyleCnt="0"/>
      <dgm:spPr/>
    </dgm:pt>
    <dgm:pt modelId="{CF323310-F928-4863-AD22-4739B7704BA9}" type="pres">
      <dgm:prSet presAssocID="{5275942E-FBC2-437C-A938-D65624386FB4}" presName="parTx" presStyleLbl="revTx" presStyleIdx="0" presStyleCnt="3">
        <dgm:presLayoutVars>
          <dgm:chMax val="0"/>
          <dgm:chPref val="0"/>
        </dgm:presLayoutVars>
      </dgm:prSet>
      <dgm:spPr/>
    </dgm:pt>
    <dgm:pt modelId="{52D1600B-36AB-43DE-83E9-3D134CBD80E7}" type="pres">
      <dgm:prSet presAssocID="{7B523BDC-82CA-4FEC-833B-9CDA027FD35D}" presName="sibTrans" presStyleCnt="0"/>
      <dgm:spPr/>
    </dgm:pt>
    <dgm:pt modelId="{19515724-126A-4425-86EF-25FE87364B9E}" type="pres">
      <dgm:prSet presAssocID="{F7E05A5E-F299-44CC-BD44-A53D40323F20}" presName="compNode" presStyleCnt="0"/>
      <dgm:spPr/>
    </dgm:pt>
    <dgm:pt modelId="{EA9B9A96-0A9E-4BFC-9138-C31F875D600F}" type="pres">
      <dgm:prSet presAssocID="{F7E05A5E-F299-44CC-BD44-A53D40323F20}" presName="bgRect" presStyleLbl="bgShp" presStyleIdx="1" presStyleCnt="3"/>
      <dgm:spPr/>
    </dgm:pt>
    <dgm:pt modelId="{01B3AE49-4931-4900-9842-E8D624D89843}" type="pres">
      <dgm:prSet presAssocID="{F7E05A5E-F299-44CC-BD44-A53D40323F2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aily Calendar"/>
        </a:ext>
      </dgm:extLst>
    </dgm:pt>
    <dgm:pt modelId="{DF968840-DD85-42A1-BAF5-744222B4F352}" type="pres">
      <dgm:prSet presAssocID="{F7E05A5E-F299-44CC-BD44-A53D40323F20}" presName="spaceRect" presStyleCnt="0"/>
      <dgm:spPr/>
    </dgm:pt>
    <dgm:pt modelId="{A65D31D3-B719-48EB-A2C2-209AE131D6AA}" type="pres">
      <dgm:prSet presAssocID="{F7E05A5E-F299-44CC-BD44-A53D40323F20}" presName="parTx" presStyleLbl="revTx" presStyleIdx="1" presStyleCnt="3">
        <dgm:presLayoutVars>
          <dgm:chMax val="0"/>
          <dgm:chPref val="0"/>
        </dgm:presLayoutVars>
      </dgm:prSet>
      <dgm:spPr/>
    </dgm:pt>
    <dgm:pt modelId="{C9C1089F-15A0-448A-8F0D-58287EFB33E2}" type="pres">
      <dgm:prSet presAssocID="{A3C7EDF2-D26D-4E66-950B-FC95E5DD1733}" presName="sibTrans" presStyleCnt="0"/>
      <dgm:spPr/>
    </dgm:pt>
    <dgm:pt modelId="{62FE449A-E4E0-4EF5-95D1-C646A2CC8F48}" type="pres">
      <dgm:prSet presAssocID="{FDA446EE-71D0-4104-BB91-3CD4B8589DEC}" presName="compNode" presStyleCnt="0"/>
      <dgm:spPr/>
    </dgm:pt>
    <dgm:pt modelId="{7981D4D0-46C3-4ACF-B12F-EC94A920265F}" type="pres">
      <dgm:prSet presAssocID="{FDA446EE-71D0-4104-BB91-3CD4B8589DEC}" presName="bgRect" presStyleLbl="bgShp" presStyleIdx="2" presStyleCnt="3"/>
      <dgm:spPr/>
    </dgm:pt>
    <dgm:pt modelId="{B786C808-7B9D-41EA-AD7A-B1542F253038}" type="pres">
      <dgm:prSet presAssocID="{FDA446EE-71D0-4104-BB91-3CD4B8589DE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ustache Face with Solid Fill"/>
        </a:ext>
      </dgm:extLst>
    </dgm:pt>
    <dgm:pt modelId="{C689D7AF-48CF-4D53-80E5-3D69958535EB}" type="pres">
      <dgm:prSet presAssocID="{FDA446EE-71D0-4104-BB91-3CD4B8589DEC}" presName="spaceRect" presStyleCnt="0"/>
      <dgm:spPr/>
    </dgm:pt>
    <dgm:pt modelId="{48E21CF7-2964-4FF0-8C8C-2C0FF9B799BB}" type="pres">
      <dgm:prSet presAssocID="{FDA446EE-71D0-4104-BB91-3CD4B8589DEC}" presName="parTx" presStyleLbl="revTx" presStyleIdx="2" presStyleCnt="3">
        <dgm:presLayoutVars>
          <dgm:chMax val="0"/>
          <dgm:chPref val="0"/>
        </dgm:presLayoutVars>
      </dgm:prSet>
      <dgm:spPr/>
    </dgm:pt>
  </dgm:ptLst>
  <dgm:cxnLst>
    <dgm:cxn modelId="{9C943C33-58F8-4367-BE3B-DD86FC286459}" srcId="{1445F612-A92D-4143-9B47-699340B7698B}" destId="{5275942E-FBC2-437C-A938-D65624386FB4}" srcOrd="0" destOrd="0" parTransId="{5530A70C-59AD-4DED-9E92-7D50D73BED61}" sibTransId="{7B523BDC-82CA-4FEC-833B-9CDA027FD35D}"/>
    <dgm:cxn modelId="{9902D739-4BD0-4A55-A087-6120F67EEE50}" srcId="{1445F612-A92D-4143-9B47-699340B7698B}" destId="{FDA446EE-71D0-4104-BB91-3CD4B8589DEC}" srcOrd="2" destOrd="0" parTransId="{DDDFB8D6-BA8E-4555-8962-26C1790B8B08}" sibTransId="{3BFB3081-2D6A-4558-829A-2D687A5DEED6}"/>
    <dgm:cxn modelId="{5D5DEA63-110E-47B2-9BEE-A8F5B204D66B}" type="presOf" srcId="{1445F612-A92D-4143-9B47-699340B7698B}" destId="{EBCBBEEB-2B65-4E66-9C9B-BE87FD13BD66}" srcOrd="0" destOrd="0" presId="urn:microsoft.com/office/officeart/2018/2/layout/IconVerticalSolidList"/>
    <dgm:cxn modelId="{6A024368-446C-46E8-8BAD-64103E4C247E}" type="presOf" srcId="{5275942E-FBC2-437C-A938-D65624386FB4}" destId="{CF323310-F928-4863-AD22-4739B7704BA9}" srcOrd="0" destOrd="0" presId="urn:microsoft.com/office/officeart/2018/2/layout/IconVerticalSolidList"/>
    <dgm:cxn modelId="{A9DEF0B2-8FEB-430D-80E4-4A9C98B20F90}" type="presOf" srcId="{FDA446EE-71D0-4104-BB91-3CD4B8589DEC}" destId="{48E21CF7-2964-4FF0-8C8C-2C0FF9B799BB}" srcOrd="0" destOrd="0" presId="urn:microsoft.com/office/officeart/2018/2/layout/IconVerticalSolidList"/>
    <dgm:cxn modelId="{DFE3E8D5-B9BC-48B1-9A36-7B451E407982}" srcId="{1445F612-A92D-4143-9B47-699340B7698B}" destId="{F7E05A5E-F299-44CC-BD44-A53D40323F20}" srcOrd="1" destOrd="0" parTransId="{7D3B919E-0004-437D-ABCF-60493CC3A435}" sibTransId="{A3C7EDF2-D26D-4E66-950B-FC95E5DD1733}"/>
    <dgm:cxn modelId="{9AC236E1-0F33-42E1-ADBA-173312FA6158}" type="presOf" srcId="{F7E05A5E-F299-44CC-BD44-A53D40323F20}" destId="{A65D31D3-B719-48EB-A2C2-209AE131D6AA}" srcOrd="0" destOrd="0" presId="urn:microsoft.com/office/officeart/2018/2/layout/IconVerticalSolidList"/>
    <dgm:cxn modelId="{9BB2A083-3384-4FC6-8D7B-47ECB36CF4C0}" type="presParOf" srcId="{EBCBBEEB-2B65-4E66-9C9B-BE87FD13BD66}" destId="{3F526DBC-415F-425B-87C1-0BB9542AB9E1}" srcOrd="0" destOrd="0" presId="urn:microsoft.com/office/officeart/2018/2/layout/IconVerticalSolidList"/>
    <dgm:cxn modelId="{CB132DCE-4DD0-48BD-BBBF-75760D1248F1}" type="presParOf" srcId="{3F526DBC-415F-425B-87C1-0BB9542AB9E1}" destId="{992C82A5-3377-4DC3-B9AB-092A0A5EE5D5}" srcOrd="0" destOrd="0" presId="urn:microsoft.com/office/officeart/2018/2/layout/IconVerticalSolidList"/>
    <dgm:cxn modelId="{484354FB-3D70-4858-9E16-CC90B0A1C905}" type="presParOf" srcId="{3F526DBC-415F-425B-87C1-0BB9542AB9E1}" destId="{A73D200E-450C-4EFF-A70A-01613E0E938D}" srcOrd="1" destOrd="0" presId="urn:microsoft.com/office/officeart/2018/2/layout/IconVerticalSolidList"/>
    <dgm:cxn modelId="{9D63BECB-7DD4-4D9C-A86E-0BB852D7C450}" type="presParOf" srcId="{3F526DBC-415F-425B-87C1-0BB9542AB9E1}" destId="{64E460AC-245C-429E-BD7E-E1C8D345007E}" srcOrd="2" destOrd="0" presId="urn:microsoft.com/office/officeart/2018/2/layout/IconVerticalSolidList"/>
    <dgm:cxn modelId="{94678363-3466-47D7-9462-97AD87538BF8}" type="presParOf" srcId="{3F526DBC-415F-425B-87C1-0BB9542AB9E1}" destId="{CF323310-F928-4863-AD22-4739B7704BA9}" srcOrd="3" destOrd="0" presId="urn:microsoft.com/office/officeart/2018/2/layout/IconVerticalSolidList"/>
    <dgm:cxn modelId="{A3900C1E-1EF1-4E4F-A1FC-72AB3581B765}" type="presParOf" srcId="{EBCBBEEB-2B65-4E66-9C9B-BE87FD13BD66}" destId="{52D1600B-36AB-43DE-83E9-3D134CBD80E7}" srcOrd="1" destOrd="0" presId="urn:microsoft.com/office/officeart/2018/2/layout/IconVerticalSolidList"/>
    <dgm:cxn modelId="{B3548F32-2568-46C2-92CA-2D8CA1E590A7}" type="presParOf" srcId="{EBCBBEEB-2B65-4E66-9C9B-BE87FD13BD66}" destId="{19515724-126A-4425-86EF-25FE87364B9E}" srcOrd="2" destOrd="0" presId="urn:microsoft.com/office/officeart/2018/2/layout/IconVerticalSolidList"/>
    <dgm:cxn modelId="{E4F2FC5B-1607-4764-BE09-D07E98C94EFA}" type="presParOf" srcId="{19515724-126A-4425-86EF-25FE87364B9E}" destId="{EA9B9A96-0A9E-4BFC-9138-C31F875D600F}" srcOrd="0" destOrd="0" presId="urn:microsoft.com/office/officeart/2018/2/layout/IconVerticalSolidList"/>
    <dgm:cxn modelId="{3FC5F770-7DC8-471A-9E1A-4F533C6BA411}" type="presParOf" srcId="{19515724-126A-4425-86EF-25FE87364B9E}" destId="{01B3AE49-4931-4900-9842-E8D624D89843}" srcOrd="1" destOrd="0" presId="urn:microsoft.com/office/officeart/2018/2/layout/IconVerticalSolidList"/>
    <dgm:cxn modelId="{A0F36E7D-49F8-4AB9-BBF9-AB8E3FD0F58E}" type="presParOf" srcId="{19515724-126A-4425-86EF-25FE87364B9E}" destId="{DF968840-DD85-42A1-BAF5-744222B4F352}" srcOrd="2" destOrd="0" presId="urn:microsoft.com/office/officeart/2018/2/layout/IconVerticalSolidList"/>
    <dgm:cxn modelId="{B2A06E6B-D407-4BFC-A5CD-819C54D07F8F}" type="presParOf" srcId="{19515724-126A-4425-86EF-25FE87364B9E}" destId="{A65D31D3-B719-48EB-A2C2-209AE131D6AA}" srcOrd="3" destOrd="0" presId="urn:microsoft.com/office/officeart/2018/2/layout/IconVerticalSolidList"/>
    <dgm:cxn modelId="{EEA92022-307A-4D8A-97DF-4DE855CB18FE}" type="presParOf" srcId="{EBCBBEEB-2B65-4E66-9C9B-BE87FD13BD66}" destId="{C9C1089F-15A0-448A-8F0D-58287EFB33E2}" srcOrd="3" destOrd="0" presId="urn:microsoft.com/office/officeart/2018/2/layout/IconVerticalSolidList"/>
    <dgm:cxn modelId="{5053161D-1730-4826-B0D7-D34C9C92EBBD}" type="presParOf" srcId="{EBCBBEEB-2B65-4E66-9C9B-BE87FD13BD66}" destId="{62FE449A-E4E0-4EF5-95D1-C646A2CC8F48}" srcOrd="4" destOrd="0" presId="urn:microsoft.com/office/officeart/2018/2/layout/IconVerticalSolidList"/>
    <dgm:cxn modelId="{7868B13F-1725-4200-925A-AC96164D66F5}" type="presParOf" srcId="{62FE449A-E4E0-4EF5-95D1-C646A2CC8F48}" destId="{7981D4D0-46C3-4ACF-B12F-EC94A920265F}" srcOrd="0" destOrd="0" presId="urn:microsoft.com/office/officeart/2018/2/layout/IconVerticalSolidList"/>
    <dgm:cxn modelId="{058C3BF2-B728-47F8-93FA-6F8682A5CE4C}" type="presParOf" srcId="{62FE449A-E4E0-4EF5-95D1-C646A2CC8F48}" destId="{B786C808-7B9D-41EA-AD7A-B1542F253038}" srcOrd="1" destOrd="0" presId="urn:microsoft.com/office/officeart/2018/2/layout/IconVerticalSolidList"/>
    <dgm:cxn modelId="{262B7198-0F46-49B5-9E03-30088F5648ED}" type="presParOf" srcId="{62FE449A-E4E0-4EF5-95D1-C646A2CC8F48}" destId="{C689D7AF-48CF-4D53-80E5-3D69958535EB}" srcOrd="2" destOrd="0" presId="urn:microsoft.com/office/officeart/2018/2/layout/IconVerticalSolidList"/>
    <dgm:cxn modelId="{5D2A43AC-AF8D-4297-B25C-B34D87D769E2}" type="presParOf" srcId="{62FE449A-E4E0-4EF5-95D1-C646A2CC8F48}" destId="{48E21CF7-2964-4FF0-8C8C-2C0FF9B799BB}"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2C82A5-3377-4DC3-B9AB-092A0A5EE5D5}">
      <dsp:nvSpPr>
        <dsp:cNvPr id="0" name=""/>
        <dsp:cNvSpPr/>
      </dsp:nvSpPr>
      <dsp:spPr>
        <a:xfrm>
          <a:off x="0" y="362"/>
          <a:ext cx="6796400" cy="84767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D200E-450C-4EFF-A70A-01613E0E938D}">
      <dsp:nvSpPr>
        <dsp:cNvPr id="0" name=""/>
        <dsp:cNvSpPr/>
      </dsp:nvSpPr>
      <dsp:spPr>
        <a:xfrm>
          <a:off x="256422" y="191089"/>
          <a:ext cx="466223" cy="4662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323310-F928-4863-AD22-4739B7704BA9}">
      <dsp:nvSpPr>
        <dsp:cNvPr id="0" name=""/>
        <dsp:cNvSpPr/>
      </dsp:nvSpPr>
      <dsp:spPr>
        <a:xfrm>
          <a:off x="979068" y="362"/>
          <a:ext cx="5817331" cy="847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713" tIns="89713" rIns="89713" bIns="89713" numCol="1" spcCol="1270" anchor="ctr" anchorCtr="0">
          <a:noAutofit/>
        </a:bodyPr>
        <a:lstStyle/>
        <a:p>
          <a:pPr marL="0" lvl="0" indent="0" algn="l" defTabSz="666750">
            <a:lnSpc>
              <a:spcPct val="100000"/>
            </a:lnSpc>
            <a:spcBef>
              <a:spcPct val="0"/>
            </a:spcBef>
            <a:spcAft>
              <a:spcPct val="35000"/>
            </a:spcAft>
            <a:buNone/>
          </a:pPr>
          <a:r>
            <a:rPr lang="fr-FR" sz="1500" kern="1200"/>
            <a:t>Pensez à renseigner dans </a:t>
          </a:r>
          <a:r>
            <a:rPr lang="fr-FR" sz="1500" b="1" kern="1200"/>
            <a:t>l’espace commentaire du formulaire</a:t>
          </a:r>
          <a:r>
            <a:rPr lang="fr-FR" sz="1500" kern="1200"/>
            <a:t> les questions ou autres points déterminants pour votre client ;</a:t>
          </a:r>
          <a:endParaRPr lang="en-US" sz="1500" kern="1200"/>
        </a:p>
      </dsp:txBody>
      <dsp:txXfrm>
        <a:off x="979068" y="362"/>
        <a:ext cx="5817331" cy="847678"/>
      </dsp:txXfrm>
    </dsp:sp>
    <dsp:sp modelId="{EA9B9A96-0A9E-4BFC-9138-C31F875D600F}">
      <dsp:nvSpPr>
        <dsp:cNvPr id="0" name=""/>
        <dsp:cNvSpPr/>
      </dsp:nvSpPr>
      <dsp:spPr>
        <a:xfrm>
          <a:off x="0" y="1059960"/>
          <a:ext cx="6796400" cy="84767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B3AE49-4931-4900-9842-E8D624D89843}">
      <dsp:nvSpPr>
        <dsp:cNvPr id="0" name=""/>
        <dsp:cNvSpPr/>
      </dsp:nvSpPr>
      <dsp:spPr>
        <a:xfrm>
          <a:off x="256422" y="1250688"/>
          <a:ext cx="466223" cy="4662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5D31D3-B719-48EB-A2C2-209AE131D6AA}">
      <dsp:nvSpPr>
        <dsp:cNvPr id="0" name=""/>
        <dsp:cNvSpPr/>
      </dsp:nvSpPr>
      <dsp:spPr>
        <a:xfrm>
          <a:off x="979068" y="1059960"/>
          <a:ext cx="5817331" cy="847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713" tIns="89713" rIns="89713" bIns="89713" numCol="1" spcCol="1270" anchor="ctr" anchorCtr="0">
          <a:noAutofit/>
        </a:bodyPr>
        <a:lstStyle/>
        <a:p>
          <a:pPr marL="0" lvl="0" indent="0" algn="l" defTabSz="666750">
            <a:lnSpc>
              <a:spcPct val="100000"/>
            </a:lnSpc>
            <a:spcBef>
              <a:spcPct val="0"/>
            </a:spcBef>
            <a:spcAft>
              <a:spcPct val="35000"/>
            </a:spcAft>
            <a:buNone/>
          </a:pPr>
          <a:r>
            <a:rPr lang="fr-FR" sz="1500" b="1" kern="1200"/>
            <a:t>Choisissez une date de rendez-vous </a:t>
          </a:r>
          <a:r>
            <a:rPr lang="fr-FR" sz="1500" kern="1200"/>
            <a:t>pour votre client  ;</a:t>
          </a:r>
          <a:endParaRPr lang="en-US" sz="1500" kern="1200"/>
        </a:p>
      </dsp:txBody>
      <dsp:txXfrm>
        <a:off x="979068" y="1059960"/>
        <a:ext cx="5817331" cy="847678"/>
      </dsp:txXfrm>
    </dsp:sp>
    <dsp:sp modelId="{7981D4D0-46C3-4ACF-B12F-EC94A920265F}">
      <dsp:nvSpPr>
        <dsp:cNvPr id="0" name=""/>
        <dsp:cNvSpPr/>
      </dsp:nvSpPr>
      <dsp:spPr>
        <a:xfrm>
          <a:off x="0" y="2119559"/>
          <a:ext cx="6796400" cy="84767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86C808-7B9D-41EA-AD7A-B1542F253038}">
      <dsp:nvSpPr>
        <dsp:cNvPr id="0" name=""/>
        <dsp:cNvSpPr/>
      </dsp:nvSpPr>
      <dsp:spPr>
        <a:xfrm>
          <a:off x="256422" y="2310286"/>
          <a:ext cx="466223" cy="4662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E21CF7-2964-4FF0-8C8C-2C0FF9B799BB}">
      <dsp:nvSpPr>
        <dsp:cNvPr id="0" name=""/>
        <dsp:cNvSpPr/>
      </dsp:nvSpPr>
      <dsp:spPr>
        <a:xfrm>
          <a:off x="979068" y="2119559"/>
          <a:ext cx="5817331" cy="847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713" tIns="89713" rIns="89713" bIns="89713" numCol="1" spcCol="1270" anchor="ctr" anchorCtr="0">
          <a:noAutofit/>
        </a:bodyPr>
        <a:lstStyle/>
        <a:p>
          <a:pPr marL="0" lvl="0" indent="0" algn="l" defTabSz="666750">
            <a:lnSpc>
              <a:spcPct val="100000"/>
            </a:lnSpc>
            <a:spcBef>
              <a:spcPct val="0"/>
            </a:spcBef>
            <a:spcAft>
              <a:spcPct val="35000"/>
            </a:spcAft>
            <a:buNone/>
          </a:pPr>
          <a:r>
            <a:rPr lang="fr-FR" sz="1500" kern="1200"/>
            <a:t>Vous avez la </a:t>
          </a:r>
          <a:r>
            <a:rPr lang="fr-FR" sz="1500" b="1" kern="1200"/>
            <a:t>possibilité de participer</a:t>
          </a:r>
          <a:r>
            <a:rPr lang="fr-FR" sz="1500" kern="1200"/>
            <a:t> </a:t>
          </a:r>
          <a:r>
            <a:rPr lang="fr-FR" sz="1500" b="1" kern="1200"/>
            <a:t>au rendez-vous </a:t>
          </a:r>
          <a:r>
            <a:rPr lang="fr-FR" sz="1500" kern="1200"/>
            <a:t>avec votre client. Nous vous le préconisons fortement pour les premiers leads que vous allez adresser.</a:t>
          </a:r>
          <a:endParaRPr lang="en-US" sz="1500" kern="1200"/>
        </a:p>
      </dsp:txBody>
      <dsp:txXfrm>
        <a:off x="979068" y="2119559"/>
        <a:ext cx="5817331" cy="8476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62ADFC-EDD7-4E36-BDAC-EB5A83F7D702}" type="datetimeFigureOut">
              <a:rPr lang="fr-FR" smtClean="0"/>
              <a:t>19/04/2024</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EB6E3E-140C-411A-87D3-856606D25FE1}" type="slidenum">
              <a:rPr lang="fr-FR" smtClean="0"/>
              <a:t>15</a:t>
            </a:fld>
            <a:endParaRPr lang="fr-FR"/>
          </a:p>
        </p:txBody>
      </p:sp>
    </p:spTree>
    <p:extLst>
      <p:ext uri="{BB962C8B-B14F-4D97-AF65-F5344CB8AC3E}">
        <p14:creationId xmlns:p14="http://schemas.microsoft.com/office/powerpoint/2010/main" val="1513369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1274345" y="-11665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020" y="22538"/>
            <a:ext cx="883217" cy="883217"/>
          </a:xfrm>
          <a:prstGeom prst="rect">
            <a:avLst/>
          </a:prstGeom>
        </p:spPr>
      </p:pic>
      <p:sp>
        <p:nvSpPr>
          <p:cNvPr id="3" name="ZoneTexte 2">
            <a:extLst>
              <a:ext uri="{FF2B5EF4-FFF2-40B4-BE49-F238E27FC236}">
                <a16:creationId xmlns:a16="http://schemas.microsoft.com/office/drawing/2014/main" id="{FC0B79CD-C06E-255B-1644-05660D3477E7}"/>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IPaidThat</a:t>
            </a:r>
            <a:r>
              <a:rPr lang="fr-FR" sz="1200" dirty="0">
                <a:solidFill>
                  <a:schemeClr val="bg1">
                    <a:lumMod val="50000"/>
                  </a:schemeClr>
                </a:solidFill>
                <a:latin typeface="Calibri" panose="020F0502020204030204" pitchFamily="34" charset="0"/>
                <a:cs typeface="Calibri" panose="020F0502020204030204" pitchFamily="34" charset="0"/>
              </a:rPr>
              <a:t> - Semaine S16 2024</a:t>
            </a:r>
            <a:endParaRPr lang="fr-FR" sz="1200" dirty="0">
              <a:solidFill>
                <a:schemeClr val="bg1">
                  <a:lumMod val="50000"/>
                </a:schemeClr>
              </a:solidFill>
            </a:endParaRP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
        <p:nvSpPr>
          <p:cNvPr id="2" name="ZoneTexte 1">
            <a:extLst>
              <a:ext uri="{FF2B5EF4-FFF2-40B4-BE49-F238E27FC236}">
                <a16:creationId xmlns:a16="http://schemas.microsoft.com/office/drawing/2014/main" id="{8C6FAB31-FB46-4F9D-638D-097A945C7E98}"/>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IPaidThat</a:t>
            </a:r>
            <a:r>
              <a:rPr lang="fr-FR" sz="1200" dirty="0">
                <a:solidFill>
                  <a:schemeClr val="bg1">
                    <a:lumMod val="50000"/>
                  </a:schemeClr>
                </a:solidFill>
                <a:latin typeface="Calibri" panose="020F0502020204030204" pitchFamily="34" charset="0"/>
                <a:cs typeface="Calibri" panose="020F0502020204030204" pitchFamily="34" charset="0"/>
              </a:rPr>
              <a:t> - Semaine S16 2024</a:t>
            </a:r>
            <a:endParaRPr lang="fr-FR" sz="1200" dirty="0">
              <a:solidFill>
                <a:schemeClr val="bg1">
                  <a:lumMod val="50000"/>
                </a:schemeClr>
              </a:solidFill>
            </a:endParaRP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03953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5014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803DA-ECEB-DA48-6A96-D6FCBC926F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64765D-9EE9-4FA7-B0E5-A741CBDA9E5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0142967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75" r:id="rId3"/>
    <p:sldLayoutId id="2147483708" r:id="rId4"/>
    <p:sldLayoutId id="2147483709" r:id="rId5"/>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2218946021"/>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youtube.com/watch?v=WpNvLZq3VSk" TargetMode="Externa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hyperlink" Target="http://commerciaux.celca.caisse-epargne.fr/download/2306/ipaidthat/33170/documentation-complete-ipt.pptx" TargetMode="Externa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commerciaux.celca.caisse-epargne.fr/download/2306/ipaidthat/33170/documentation-complete-ipt.pptx" TargetMode="External"/><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xml"/><Relationship Id="rId13" Type="http://schemas.microsoft.com/office/2007/relationships/hdphoto" Target="../media/hdphoto4.wdp"/><Relationship Id="rId3" Type="http://schemas.openxmlformats.org/officeDocument/2006/relationships/image" Target="../media/image45.png"/><Relationship Id="rId7" Type="http://schemas.openxmlformats.org/officeDocument/2006/relationships/diagramData" Target="../diagrams/data1.xml"/><Relationship Id="rId12"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8.png"/><Relationship Id="rId11" Type="http://schemas.microsoft.com/office/2007/relationships/diagramDrawing" Target="../diagrams/drawing1.xml"/><Relationship Id="rId5" Type="http://schemas.openxmlformats.org/officeDocument/2006/relationships/image" Target="../media/image47.png"/><Relationship Id="rId10" Type="http://schemas.openxmlformats.org/officeDocument/2006/relationships/diagramColors" Target="../diagrams/colors1.xml"/><Relationship Id="rId4" Type="http://schemas.openxmlformats.org/officeDocument/2006/relationships/image" Target="../media/image46.png"/><Relationship Id="rId9"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playlist?list=PLJXZ4ZGh0sKAV2hBnJ9XnPAfr0rht0KSb" TargetMode="External"/><Relationship Id="rId2" Type="http://schemas.openxmlformats.org/officeDocument/2006/relationships/hyperlink" Target="https://help.ipaidthat.io/fr/" TargetMode="External"/><Relationship Id="rId1" Type="http://schemas.openxmlformats.org/officeDocument/2006/relationships/slideLayout" Target="../slideLayouts/slideLayout2.xml"/><Relationship Id="rId6" Type="http://schemas.openxmlformats.org/officeDocument/2006/relationships/hyperlink" Target="mailto:contact@ipaidthat.io" TargetMode="External"/><Relationship Id="rId5" Type="http://schemas.openxmlformats.org/officeDocument/2006/relationships/hyperlink" Target="mailto:support@ipaidthat.io" TargetMode="External"/><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hyperlink" Target="https://ipaidthat.io/login" TargetMode="External"/><Relationship Id="rId7"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hyperlink" Target="http://commerciaux.celca.caisse-epargne.fr/download/2306/ipaidthat/33155/ce-fiche_pratique_bdd_conseillers_ipaidthat.pptx" TargetMode="External"/><Relationship Id="rId5" Type="http://schemas.openxmlformats.org/officeDocument/2006/relationships/hyperlink" Target="https://www.youtube.com/playlist?list=PLJXZ4ZGh0sKAV2hBnJ9XnPAfr0rht0KSb" TargetMode="External"/><Relationship Id="rId10" Type="http://schemas.microsoft.com/office/2007/relationships/hdphoto" Target="../media/hdphoto5.wdp"/><Relationship Id="rId4" Type="http://schemas.openxmlformats.org/officeDocument/2006/relationships/hyperlink" Target="mailto:demo-bpce-octobre@ipaidthat.io" TargetMode="External"/><Relationship Id="rId9" Type="http://schemas.openxmlformats.org/officeDocument/2006/relationships/image" Target="../media/image64.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WpNvLZq3VSk" TargetMode="External"/><Relationship Id="rId2" Type="http://schemas.openxmlformats.org/officeDocument/2006/relationships/hyperlink" Target="http://commerciaux.celca.caisse-epargne.fr/download/2306/ipaidthat/33170/documentation-complete-ipt.pptx" TargetMode="External"/><Relationship Id="rId1" Type="http://schemas.openxmlformats.org/officeDocument/2006/relationships/slideLayout" Target="../slideLayouts/slideLayout2.xml"/><Relationship Id="rId6" Type="http://schemas.openxmlformats.org/officeDocument/2006/relationships/hyperlink" Target="https://entreprendre.service-public.fr/actualites/A16585?eml-publisher=hubscore&amp;eml-name=Emailing-es-39-%5bBIE_405_20240411%5d-20240411&amp;eml-mediaplan=%5bhttps://entreprendre.service-public.fr/actualites/A16585%5d" TargetMode="External"/><Relationship Id="rId5" Type="http://schemas.openxmlformats.org/officeDocument/2006/relationships/hyperlink" Target="http://commerciaux.celca.caisse-epargne.fr/download/2306/ipaidthat/33157/note-dinformation-mise-en-marche-offre-ipaidthat-v0.docx" TargetMode="External"/><Relationship Id="rId4" Type="http://schemas.openxmlformats.org/officeDocument/2006/relationships/hyperlink" Target="http://commerciaux.celca.caisse-epargne.fr/download/2306/ipaidthat/33155/ce-fiche_pratique_bdd_conseillers_ipaidthat.pptx"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19/04/2024   S16 2024</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
        <p:nvSpPr>
          <p:cNvPr id="9" name="Rectangle 8">
            <a:extLst>
              <a:ext uri="{FF2B5EF4-FFF2-40B4-BE49-F238E27FC236}">
                <a16:creationId xmlns:a16="http://schemas.microsoft.com/office/drawing/2014/main" id="{691E530A-86DC-4726-918A-039A29E8DFC7}"/>
              </a:ext>
            </a:extLst>
          </p:cNvPr>
          <p:cNvSpPr/>
          <p:nvPr/>
        </p:nvSpPr>
        <p:spPr>
          <a:xfrm>
            <a:off x="0" y="6301358"/>
            <a:ext cx="12192000" cy="692497"/>
          </a:xfrm>
          <a:prstGeom prst="rect">
            <a:avLst/>
          </a:prstGeom>
        </p:spPr>
        <p:txBody>
          <a:bodyPr wrap="square">
            <a:spAutoFit/>
          </a:bodyPr>
          <a:lstStyle/>
          <a:p>
            <a:pPr algn="ctr"/>
            <a:endParaRPr lang="fr-FR" sz="1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1600" dirty="0">
                <a:solidFill>
                  <a:schemeClr val="tx1">
                    <a:lumMod val="75000"/>
                    <a:lumOff val="25000"/>
                  </a:schemeClr>
                </a:solidFill>
                <a:latin typeface="Arial Black" panose="020B0A04020102020204" pitchFamily="34" charset="0"/>
                <a:sym typeface="Cabin Condensed"/>
              </a:rPr>
              <a:t>Lancement de l’offre </a:t>
            </a:r>
            <a:r>
              <a:rPr lang="fr-FR" sz="1600" dirty="0" err="1">
                <a:solidFill>
                  <a:schemeClr val="tx1">
                    <a:lumMod val="75000"/>
                    <a:lumOff val="25000"/>
                  </a:schemeClr>
                </a:solidFill>
                <a:latin typeface="Arial Black" panose="020B0A04020102020204" pitchFamily="34" charset="0"/>
                <a:sym typeface="Cabin Condensed"/>
              </a:rPr>
              <a:t>IPaidThat</a:t>
            </a:r>
            <a:endParaRPr lang="fr-FR" sz="1100" b="1" dirty="0">
              <a:ln>
                <a:solidFill>
                  <a:prstClr val="white"/>
                </a:solidFill>
              </a:ln>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lgn="ctr">
              <a:defRPr/>
            </a:pPr>
            <a:r>
              <a:rPr lang="fr-FR" sz="1100" b="1" dirty="0">
                <a:ln>
                  <a:solidFill>
                    <a:prstClr val="white"/>
                  </a:solidFill>
                </a:ln>
                <a:solidFill>
                  <a:srgbClr val="C00000"/>
                </a:solidFill>
                <a:latin typeface="Arial Black" panose="020B0A04020102020204" pitchFamily="34" charset="0"/>
                <a:cs typeface="Aharoni" panose="02010803020104030203" pitchFamily="2" charset="-79"/>
              </a:rPr>
              <a:t> </a:t>
            </a:r>
            <a:endParaRPr lang="fr-FR" sz="1100" dirty="0">
              <a:ln w="0"/>
              <a:solidFill>
                <a:srgbClr val="C0000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77720E-E35D-51D2-3C7E-E83253A7DBF2}"/>
              </a:ext>
            </a:extLst>
          </p:cNvPr>
          <p:cNvSpPr/>
          <p:nvPr/>
        </p:nvSpPr>
        <p:spPr>
          <a:xfrm>
            <a:off x="6470797" y="2905780"/>
            <a:ext cx="4841063" cy="1384995"/>
          </a:xfrm>
          <a:prstGeom prst="rect">
            <a:avLst/>
          </a:prstGeom>
        </p:spPr>
        <p:txBody>
          <a:bodyPr wrap="square">
            <a:spAutoFit/>
          </a:bodyPr>
          <a:lstStyle/>
          <a:p>
            <a:pPr>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Lancement de l’offre de Gestion comptable et financière </a:t>
            </a:r>
            <a:endParaRPr lang="fr-FR" sz="2800" dirty="0">
              <a:ln w="0"/>
              <a:solidFill>
                <a:srgbClr val="00B050"/>
              </a:solidFill>
              <a:latin typeface="Arial Black" panose="020B0A04020102020204" pitchFamily="34" charset="0"/>
              <a:cs typeface="Aharoni" panose="02010803020104030203" pitchFamily="2" charset="-79"/>
            </a:endParaRPr>
          </a:p>
        </p:txBody>
      </p:sp>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
        <p:nvSpPr>
          <p:cNvPr id="8" name="Rectangle 7">
            <a:extLst>
              <a:ext uri="{FF2B5EF4-FFF2-40B4-BE49-F238E27FC236}">
                <a16:creationId xmlns:a16="http://schemas.microsoft.com/office/drawing/2014/main" id="{054C10E4-792E-C1F4-E88C-5C39385C7EB0}"/>
              </a:ext>
            </a:extLst>
          </p:cNvPr>
          <p:cNvSpPr/>
          <p:nvPr/>
        </p:nvSpPr>
        <p:spPr>
          <a:xfrm>
            <a:off x="6023572" y="2420492"/>
            <a:ext cx="5735515" cy="2676802"/>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pic>
        <p:nvPicPr>
          <p:cNvPr id="2" name="Picture 2" descr="iPaidThat, solution tout-en-1 pour la gestion comptable &amp; financière">
            <a:extLst>
              <a:ext uri="{FF2B5EF4-FFF2-40B4-BE49-F238E27FC236}">
                <a16:creationId xmlns:a16="http://schemas.microsoft.com/office/drawing/2014/main" id="{BF8737A9-5160-10D3-0A9F-75E8B0D62FCF}"/>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46996" y="4451461"/>
            <a:ext cx="2094385" cy="48514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descr="Une image contenant personne, Visage humain, habits, ordinateur portable&#10;&#10;Description générée automatiquement">
            <a:extLst>
              <a:ext uri="{FF2B5EF4-FFF2-40B4-BE49-F238E27FC236}">
                <a16:creationId xmlns:a16="http://schemas.microsoft.com/office/drawing/2014/main" id="{E723EAFC-281C-DD41-6BF1-04B1990B5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18" y="1630362"/>
            <a:ext cx="5269627" cy="3952220"/>
          </a:xfrm>
          <a:prstGeom prst="rect">
            <a:avLst/>
          </a:prstGeom>
        </p:spPr>
      </p:pic>
    </p:spTree>
    <p:extLst>
      <p:ext uri="{BB962C8B-B14F-4D97-AF65-F5344CB8AC3E}">
        <p14:creationId xmlns:p14="http://schemas.microsoft.com/office/powerpoint/2010/main" val="859402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353693" y="-110669"/>
            <a:ext cx="10980738" cy="720000"/>
          </a:xfrm>
        </p:spPr>
        <p:txBody>
          <a:bodyPr>
            <a:normAutofit/>
          </a:bodyPr>
          <a:lstStyle/>
          <a:p>
            <a:r>
              <a:rPr lang="fr-FR" sz="2400" dirty="0"/>
              <a:t>Contexte</a:t>
            </a:r>
          </a:p>
        </p:txBody>
      </p:sp>
      <p:sp>
        <p:nvSpPr>
          <p:cNvPr id="2" name="Rectangle 1">
            <a:extLst>
              <a:ext uri="{FF2B5EF4-FFF2-40B4-BE49-F238E27FC236}">
                <a16:creationId xmlns:a16="http://schemas.microsoft.com/office/drawing/2014/main" id="{2BFB5044-BEF5-E19B-9809-5C675EB96F0E}"/>
              </a:ext>
            </a:extLst>
          </p:cNvPr>
          <p:cNvSpPr/>
          <p:nvPr/>
        </p:nvSpPr>
        <p:spPr>
          <a:xfrm>
            <a:off x="1012508" y="1277517"/>
            <a:ext cx="6698377" cy="2563752"/>
          </a:xfrm>
          <a:prstGeom prst="rect">
            <a:avLst/>
          </a:prstGeom>
          <a:gradFill flip="none" rotWithShape="1">
            <a:gsLst>
              <a:gs pos="0">
                <a:srgbClr val="B19C5C"/>
              </a:gs>
              <a:gs pos="0">
                <a:srgbClr val="D7000F"/>
              </a:gs>
            </a:gsLst>
            <a:lin ang="18900000" scaled="1"/>
            <a:tileRect/>
          </a:gradFill>
          <a:ln w="12700" cap="flat" cmpd="sng" algn="ctr">
            <a:noFill/>
            <a:prstDash val="solid"/>
            <a:miter lim="800000"/>
          </a:ln>
          <a:effectLst/>
        </p:spPr>
        <p:txBody>
          <a:bodyPr rtlCol="0" anchor="ctr"/>
          <a:lstStyle/>
          <a:p>
            <a:pPr marL="0" marR="0" lvl="0" indent="0" algn="ctr" defTabSz="912000" eaLnBrk="1" fontAlgn="auto" latinLnBrk="0" hangingPunct="1">
              <a:lnSpc>
                <a:spcPct val="100000"/>
              </a:lnSpc>
              <a:spcBef>
                <a:spcPts val="0"/>
              </a:spcBef>
              <a:spcAft>
                <a:spcPts val="0"/>
              </a:spcAft>
              <a:buClrTx/>
              <a:buSzTx/>
              <a:buFontTx/>
              <a:buNone/>
              <a:tabLst/>
              <a:defRPr/>
            </a:pPr>
            <a:endParaRPr kumimoji="0" lang="fr-FR" sz="1591"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 name="ZoneTexte 2">
            <a:extLst>
              <a:ext uri="{FF2B5EF4-FFF2-40B4-BE49-F238E27FC236}">
                <a16:creationId xmlns:a16="http://schemas.microsoft.com/office/drawing/2014/main" id="{E7BC371A-D53E-DD21-73BF-88EA3507592A}"/>
              </a:ext>
            </a:extLst>
          </p:cNvPr>
          <p:cNvSpPr txBox="1"/>
          <p:nvPr/>
        </p:nvSpPr>
        <p:spPr>
          <a:xfrm>
            <a:off x="1257016" y="1330325"/>
            <a:ext cx="6230983" cy="2248051"/>
          </a:xfrm>
          <a:prstGeom prst="rect">
            <a:avLst/>
          </a:prstGeom>
          <a:noFill/>
        </p:spPr>
        <p:txBody>
          <a:bodyPr wrap="square" lIns="0" tIns="0" rIns="0" bIns="0" rtlCol="0">
            <a:spAutoFit/>
          </a:bodyPr>
          <a:lstStyle/>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51" b="1" i="0" u="none" strike="noStrike" kern="0" cap="none" spc="0" normalizeH="0" baseline="0" noProof="0" dirty="0">
                <a:ln>
                  <a:noFill/>
                </a:ln>
                <a:solidFill>
                  <a:srgbClr val="FFFFFF"/>
                </a:solidFill>
                <a:effectLst/>
                <a:uLnTx/>
                <a:uFillTx/>
              </a:rPr>
              <a:t>Besoin d’accompagnement </a:t>
            </a:r>
            <a:r>
              <a:rPr kumimoji="0" lang="fr-FR" sz="1351" b="0" i="0" u="none" strike="noStrike" kern="0" cap="none" spc="0" normalizeH="0" baseline="0" noProof="0" dirty="0">
                <a:ln>
                  <a:noFill/>
                </a:ln>
                <a:solidFill>
                  <a:srgbClr val="FFFFFF"/>
                </a:solidFill>
                <a:effectLst/>
                <a:uLnTx/>
                <a:uFillTx/>
              </a:rPr>
              <a:t>des petites entreprises dans leur gestion administrative et commerciale : </a:t>
            </a:r>
            <a:r>
              <a:rPr kumimoji="0" lang="fr-FR" sz="1351" b="1" i="0" u="none" strike="noStrike" kern="0" cap="none" spc="0" normalizeH="0" baseline="0" noProof="0" dirty="0">
                <a:ln>
                  <a:noFill/>
                </a:ln>
                <a:solidFill>
                  <a:srgbClr val="FFFFFF"/>
                </a:solidFill>
                <a:effectLst/>
                <a:uLnTx/>
                <a:uFillTx/>
              </a:rPr>
              <a:t>1/3 de leur temps y est consacré </a:t>
            </a:r>
            <a:r>
              <a:rPr kumimoji="0" lang="fr-FR" sz="1100" b="0" i="1" u="none" strike="noStrike" kern="0" cap="none" spc="0" normalizeH="0" baseline="0" noProof="0" dirty="0" err="1">
                <a:ln>
                  <a:noFill/>
                </a:ln>
                <a:solidFill>
                  <a:srgbClr val="FFFFFF"/>
                </a:solidFill>
                <a:effectLst/>
                <a:uLnTx/>
                <a:uFillTx/>
              </a:rPr>
              <a:t>Odoxa</a:t>
            </a:r>
            <a:r>
              <a:rPr kumimoji="0" lang="fr-FR" sz="1100" b="0" i="1" u="none" strike="noStrike" kern="0" cap="none" spc="0" normalizeH="0" baseline="0" noProof="0" dirty="0">
                <a:ln>
                  <a:noFill/>
                </a:ln>
                <a:solidFill>
                  <a:srgbClr val="FFFFFF"/>
                </a:solidFill>
                <a:effectLst/>
                <a:uLnTx/>
                <a:uFillTx/>
              </a:rPr>
              <a:t> les Echos</a:t>
            </a: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351" b="1" i="0" u="none" strike="noStrike" kern="0" cap="none" spc="0" normalizeH="0" baseline="0" noProof="0" dirty="0">
              <a:ln>
                <a:noFill/>
              </a:ln>
              <a:solidFill>
                <a:srgbClr val="FFFFFF"/>
              </a:solidFill>
              <a:effectLst/>
              <a:uLnTx/>
              <a:uFillTx/>
            </a:endParaRP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51" b="1" i="0" u="none" strike="noStrike" kern="0" cap="none" spc="0" normalizeH="0" baseline="0" noProof="0" dirty="0">
                <a:ln>
                  <a:noFill/>
                </a:ln>
                <a:solidFill>
                  <a:srgbClr val="FFFFFF"/>
                </a:solidFill>
                <a:effectLst/>
                <a:uLnTx/>
                <a:uFillTx/>
              </a:rPr>
              <a:t>Forte dynamique de création d’entreprises </a:t>
            </a:r>
            <a:r>
              <a:rPr kumimoji="0" lang="fr-FR" sz="1351" b="0" i="0" u="none" strike="noStrike" kern="0" cap="none" spc="0" normalizeH="0" baseline="0" noProof="0" dirty="0">
                <a:ln>
                  <a:noFill/>
                </a:ln>
                <a:solidFill>
                  <a:srgbClr val="FFFFFF"/>
                </a:solidFill>
                <a:effectLst/>
                <a:uLnTx/>
                <a:uFillTx/>
              </a:rPr>
              <a:t>en 2022 portée par la micro-entreprise (</a:t>
            </a:r>
            <a:r>
              <a:rPr kumimoji="0" lang="fr-FR" sz="1351" b="1" i="0" u="none" strike="noStrike" kern="0" cap="none" spc="0" normalizeH="0" baseline="0" noProof="0" dirty="0">
                <a:ln>
                  <a:noFill/>
                </a:ln>
                <a:solidFill>
                  <a:srgbClr val="FFFFFF"/>
                </a:solidFill>
                <a:effectLst/>
                <a:uLnTx/>
                <a:uFillTx/>
              </a:rPr>
              <a:t>61% </a:t>
            </a:r>
            <a:r>
              <a:rPr kumimoji="0" lang="fr-FR" sz="1351" b="0" i="0" u="none" strike="noStrike" kern="0" cap="none" spc="0" normalizeH="0" baseline="0" noProof="0" dirty="0">
                <a:ln>
                  <a:noFill/>
                </a:ln>
                <a:solidFill>
                  <a:srgbClr val="FFFFFF"/>
                </a:solidFill>
                <a:effectLst/>
                <a:uLnTx/>
                <a:uFillTx/>
              </a:rPr>
              <a:t>des créations) </a:t>
            </a:r>
            <a:r>
              <a:rPr kumimoji="0" lang="fr-FR" sz="1100" b="0" i="1" u="none" strike="noStrike" kern="0" cap="none" spc="0" normalizeH="0" baseline="0" noProof="0" dirty="0">
                <a:ln>
                  <a:noFill/>
                </a:ln>
                <a:solidFill>
                  <a:srgbClr val="FFFFFF"/>
                </a:solidFill>
                <a:effectLst/>
                <a:uLnTx/>
                <a:uFillTx/>
              </a:rPr>
              <a:t>Insee</a:t>
            </a:r>
            <a:endParaRPr kumimoji="0" lang="fr-FR" sz="1100" b="0" i="1" u="none" strike="noStrike" kern="0" cap="none" spc="0" normalizeH="0" baseline="0" noProof="0" dirty="0">
              <a:ln>
                <a:noFill/>
              </a:ln>
              <a:solidFill>
                <a:srgbClr val="FFFFFF"/>
              </a:solidFill>
              <a:effectLst/>
              <a:highlight>
                <a:srgbClr val="00FFFF"/>
              </a:highlight>
              <a:uLnTx/>
              <a:uFillTx/>
            </a:endParaRP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351" b="1" i="0" u="none" strike="noStrike" kern="0" cap="none" spc="0" normalizeH="0" baseline="0" noProof="0" dirty="0">
              <a:ln>
                <a:noFill/>
              </a:ln>
              <a:solidFill>
                <a:srgbClr val="FFFFFF"/>
              </a:solidFill>
              <a:effectLst/>
              <a:uLnTx/>
              <a:uFillTx/>
            </a:endParaRP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51" b="1" i="0" u="none" strike="noStrike" kern="0" cap="none" spc="0" normalizeH="0" baseline="0" noProof="0" dirty="0">
                <a:ln>
                  <a:noFill/>
                </a:ln>
                <a:solidFill>
                  <a:srgbClr val="FFFFFF"/>
                </a:solidFill>
                <a:effectLst/>
                <a:uLnTx/>
                <a:uFillTx/>
              </a:rPr>
              <a:t>Tendance à la digitalisation des services de gestion </a:t>
            </a:r>
            <a:r>
              <a:rPr kumimoji="0" lang="fr-FR" sz="1351" b="0" i="0" u="none" strike="noStrike" kern="0" cap="none" spc="0" normalizeH="0" baseline="0" noProof="0" dirty="0">
                <a:ln>
                  <a:noFill/>
                </a:ln>
                <a:solidFill>
                  <a:srgbClr val="FFFFFF"/>
                </a:solidFill>
                <a:effectLst/>
                <a:uLnTx/>
                <a:uFillTx/>
              </a:rPr>
              <a:t>pour les entreprises avec une </a:t>
            </a:r>
            <a:r>
              <a:rPr kumimoji="0" lang="fr-FR" sz="1351" b="1" i="0" u="none" strike="noStrike" kern="0" cap="none" spc="0" normalizeH="0" baseline="0" noProof="0" dirty="0">
                <a:ln>
                  <a:noFill/>
                </a:ln>
                <a:solidFill>
                  <a:srgbClr val="FFFFFF"/>
                </a:solidFill>
                <a:effectLst/>
                <a:uLnTx/>
                <a:uFillTx/>
              </a:rPr>
              <a:t>concurrence accrue : </a:t>
            </a:r>
            <a:r>
              <a:rPr kumimoji="0" lang="fr-FR" sz="1351" b="0" i="0" u="none" strike="noStrike" kern="0" cap="none" spc="0" normalizeH="0" baseline="0" noProof="0" dirty="0">
                <a:ln>
                  <a:noFill/>
                </a:ln>
                <a:solidFill>
                  <a:srgbClr val="FFFFFF"/>
                </a:solidFill>
                <a:effectLst/>
                <a:uLnTx/>
                <a:uFillTx/>
              </a:rPr>
              <a:t>fintechs, néo-banques, ainsi que les banques « traditionnelles » qui s’orientent vers des offres extra-bancaires</a:t>
            </a:r>
          </a:p>
        </p:txBody>
      </p:sp>
      <p:sp>
        <p:nvSpPr>
          <p:cNvPr id="4" name="Graphique 4">
            <a:extLst>
              <a:ext uri="{FF2B5EF4-FFF2-40B4-BE49-F238E27FC236}">
                <a16:creationId xmlns:a16="http://schemas.microsoft.com/office/drawing/2014/main" id="{FD3C0CF7-CA6D-05D6-E81C-9E4327D512C7}"/>
              </a:ext>
            </a:extLst>
          </p:cNvPr>
          <p:cNvSpPr/>
          <p:nvPr/>
        </p:nvSpPr>
        <p:spPr>
          <a:xfrm>
            <a:off x="1055501" y="1471909"/>
            <a:ext cx="586835" cy="425473"/>
          </a:xfrm>
          <a:custGeom>
            <a:avLst/>
            <a:gdLst>
              <a:gd name="connsiteX0" fmla="*/ 573650 w 581653"/>
              <a:gd name="connsiteY0" fmla="*/ 0 h 414154"/>
              <a:gd name="connsiteX1" fmla="*/ 581270 w 581653"/>
              <a:gd name="connsiteY1" fmla="*/ 5525 h 414154"/>
              <a:gd name="connsiteX2" fmla="*/ 581175 w 581653"/>
              <a:gd name="connsiteY2" fmla="*/ 10573 h 414154"/>
              <a:gd name="connsiteX3" fmla="*/ 580794 w 581653"/>
              <a:gd name="connsiteY3" fmla="*/ 11430 h 414154"/>
              <a:gd name="connsiteX4" fmla="*/ 580794 w 581653"/>
              <a:gd name="connsiteY4" fmla="*/ 11430 h 414154"/>
              <a:gd name="connsiteX5" fmla="*/ 578222 w 581653"/>
              <a:gd name="connsiteY5" fmla="*/ 17907 h 414154"/>
              <a:gd name="connsiteX6" fmla="*/ 575364 w 581653"/>
              <a:gd name="connsiteY6" fmla="*/ 24860 h 414154"/>
              <a:gd name="connsiteX7" fmla="*/ 572602 w 581653"/>
              <a:gd name="connsiteY7" fmla="*/ 31337 h 414154"/>
              <a:gd name="connsiteX8" fmla="*/ 566601 w 581653"/>
              <a:gd name="connsiteY8" fmla="*/ 44863 h 414154"/>
              <a:gd name="connsiteX9" fmla="*/ 560410 w 581653"/>
              <a:gd name="connsiteY9" fmla="*/ 58579 h 414154"/>
              <a:gd name="connsiteX10" fmla="*/ 545075 w 581653"/>
              <a:gd name="connsiteY10" fmla="*/ 92012 h 414154"/>
              <a:gd name="connsiteX11" fmla="*/ 530978 w 581653"/>
              <a:gd name="connsiteY11" fmla="*/ 122301 h 414154"/>
              <a:gd name="connsiteX12" fmla="*/ 512785 w 581653"/>
              <a:gd name="connsiteY12" fmla="*/ 161258 h 414154"/>
              <a:gd name="connsiteX13" fmla="*/ 482686 w 581653"/>
              <a:gd name="connsiteY13" fmla="*/ 225076 h 414154"/>
              <a:gd name="connsiteX14" fmla="*/ 412487 w 581653"/>
              <a:gd name="connsiteY14" fmla="*/ 372523 h 414154"/>
              <a:gd name="connsiteX15" fmla="*/ 401247 w 581653"/>
              <a:gd name="connsiteY15" fmla="*/ 375475 h 414154"/>
              <a:gd name="connsiteX16" fmla="*/ 401247 w 581653"/>
              <a:gd name="connsiteY16" fmla="*/ 375475 h 414154"/>
              <a:gd name="connsiteX17" fmla="*/ 248943 w 581653"/>
              <a:gd name="connsiteY17" fmla="*/ 269081 h 414154"/>
              <a:gd name="connsiteX18" fmla="*/ 148740 w 581653"/>
              <a:gd name="connsiteY18" fmla="*/ 410909 h 414154"/>
              <a:gd name="connsiteX19" fmla="*/ 134928 w 581653"/>
              <a:gd name="connsiteY19" fmla="*/ 406527 h 414154"/>
              <a:gd name="connsiteX20" fmla="*/ 134928 w 581653"/>
              <a:gd name="connsiteY20" fmla="*/ 405575 h 414154"/>
              <a:gd name="connsiteX21" fmla="*/ 153597 w 581653"/>
              <a:gd name="connsiteY21" fmla="*/ 250031 h 414154"/>
              <a:gd name="connsiteX22" fmla="*/ 8151 w 581653"/>
              <a:gd name="connsiteY22" fmla="*/ 260318 h 414154"/>
              <a:gd name="connsiteX23" fmla="*/ 3674 w 581653"/>
              <a:gd name="connsiteY23" fmla="*/ 246221 h 414154"/>
              <a:gd name="connsiteX24" fmla="*/ 4626 w 581653"/>
              <a:gd name="connsiteY24" fmla="*/ 245745 h 414154"/>
              <a:gd name="connsiteX25" fmla="*/ 567173 w 581653"/>
              <a:gd name="connsiteY25" fmla="*/ 953 h 414154"/>
              <a:gd name="connsiteX26" fmla="*/ 571364 w 581653"/>
              <a:gd name="connsiteY26" fmla="*/ 286 h 414154"/>
              <a:gd name="connsiteX27" fmla="*/ 572316 w 581653"/>
              <a:gd name="connsiteY27" fmla="*/ 95 h 414154"/>
              <a:gd name="connsiteX28" fmla="*/ 573650 w 581653"/>
              <a:gd name="connsiteY28" fmla="*/ 95 h 414154"/>
              <a:gd name="connsiteX29" fmla="*/ 466779 w 581653"/>
              <a:gd name="connsiteY29" fmla="*/ 76867 h 414154"/>
              <a:gd name="connsiteX30" fmla="*/ 172266 w 581653"/>
              <a:gd name="connsiteY30" fmla="*/ 248126 h 414154"/>
              <a:gd name="connsiteX31" fmla="*/ 168933 w 581653"/>
              <a:gd name="connsiteY31" fmla="*/ 249174 h 414154"/>
              <a:gd name="connsiteX32" fmla="*/ 168933 w 581653"/>
              <a:gd name="connsiteY32" fmla="*/ 249174 h 414154"/>
              <a:gd name="connsiteX33" fmla="*/ 153502 w 581653"/>
              <a:gd name="connsiteY33" fmla="*/ 377762 h 414154"/>
              <a:gd name="connsiteX34" fmla="*/ 237132 w 581653"/>
              <a:gd name="connsiteY34" fmla="*/ 259461 h 414154"/>
              <a:gd name="connsiteX35" fmla="*/ 238084 w 581653"/>
              <a:gd name="connsiteY35" fmla="*/ 258318 h 414154"/>
              <a:gd name="connsiteX36" fmla="*/ 238656 w 581653"/>
              <a:gd name="connsiteY36" fmla="*/ 257842 h 414154"/>
              <a:gd name="connsiteX37" fmla="*/ 390484 w 581653"/>
              <a:gd name="connsiteY37" fmla="*/ 137827 h 414154"/>
              <a:gd name="connsiteX38" fmla="*/ 429727 w 581653"/>
              <a:gd name="connsiteY38" fmla="*/ 106299 h 414154"/>
              <a:gd name="connsiteX39" fmla="*/ 466779 w 581653"/>
              <a:gd name="connsiteY39" fmla="*/ 76867 h 414154"/>
              <a:gd name="connsiteX40" fmla="*/ 558315 w 581653"/>
              <a:gd name="connsiteY40" fmla="*/ 25813 h 414154"/>
              <a:gd name="connsiteX41" fmla="*/ 555171 w 581653"/>
              <a:gd name="connsiteY41" fmla="*/ 28099 h 414154"/>
              <a:gd name="connsiteX42" fmla="*/ 543837 w 581653"/>
              <a:gd name="connsiteY42" fmla="*/ 36386 h 414154"/>
              <a:gd name="connsiteX43" fmla="*/ 533169 w 581653"/>
              <a:gd name="connsiteY43" fmla="*/ 44387 h 414154"/>
              <a:gd name="connsiteX44" fmla="*/ 527930 w 581653"/>
              <a:gd name="connsiteY44" fmla="*/ 48387 h 414154"/>
              <a:gd name="connsiteX45" fmla="*/ 401247 w 581653"/>
              <a:gd name="connsiteY45" fmla="*/ 148590 h 414154"/>
              <a:gd name="connsiteX46" fmla="*/ 337239 w 581653"/>
              <a:gd name="connsiteY46" fmla="*/ 200311 h 414154"/>
              <a:gd name="connsiteX47" fmla="*/ 263230 w 581653"/>
              <a:gd name="connsiteY47" fmla="*/ 260604 h 414154"/>
              <a:gd name="connsiteX48" fmla="*/ 402581 w 581653"/>
              <a:gd name="connsiteY48" fmla="*/ 357950 h 414154"/>
              <a:gd name="connsiteX49" fmla="*/ 428394 w 581653"/>
              <a:gd name="connsiteY49" fmla="*/ 303943 h 414154"/>
              <a:gd name="connsiteX50" fmla="*/ 452778 w 581653"/>
              <a:gd name="connsiteY50" fmla="*/ 252698 h 414154"/>
              <a:gd name="connsiteX51" fmla="*/ 496688 w 581653"/>
              <a:gd name="connsiteY51" fmla="*/ 159925 h 414154"/>
              <a:gd name="connsiteX52" fmla="*/ 527168 w 581653"/>
              <a:gd name="connsiteY52" fmla="*/ 94678 h 414154"/>
              <a:gd name="connsiteX53" fmla="*/ 543646 w 581653"/>
              <a:gd name="connsiteY53" fmla="*/ 58769 h 414154"/>
              <a:gd name="connsiteX54" fmla="*/ 551361 w 581653"/>
              <a:gd name="connsiteY54" fmla="*/ 41720 h 414154"/>
              <a:gd name="connsiteX55" fmla="*/ 558410 w 581653"/>
              <a:gd name="connsiteY55" fmla="*/ 25813 h 414154"/>
              <a:gd name="connsiteX56" fmla="*/ 453349 w 581653"/>
              <a:gd name="connsiteY56" fmla="*/ 67056 h 414154"/>
              <a:gd name="connsiteX57" fmla="*/ 51204 w 581653"/>
              <a:gd name="connsiteY57" fmla="*/ 242030 h 414154"/>
              <a:gd name="connsiteX58" fmla="*/ 166170 w 581653"/>
              <a:gd name="connsiteY58" fmla="*/ 234029 h 414154"/>
              <a:gd name="connsiteX59" fmla="*/ 453349 w 581653"/>
              <a:gd name="connsiteY59" fmla="*/ 67056 h 41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1653" h="414154">
                <a:moveTo>
                  <a:pt x="573650" y="0"/>
                </a:moveTo>
                <a:cubicBezTo>
                  <a:pt x="576888" y="0"/>
                  <a:pt x="580032" y="1810"/>
                  <a:pt x="581270" y="5525"/>
                </a:cubicBezTo>
                <a:cubicBezTo>
                  <a:pt x="581841" y="7144"/>
                  <a:pt x="581746" y="8954"/>
                  <a:pt x="581175" y="10573"/>
                </a:cubicBezTo>
                <a:lnTo>
                  <a:pt x="580794" y="11430"/>
                </a:lnTo>
                <a:lnTo>
                  <a:pt x="580794" y="11430"/>
                </a:lnTo>
                <a:lnTo>
                  <a:pt x="578222" y="17907"/>
                </a:lnTo>
                <a:lnTo>
                  <a:pt x="575364" y="24860"/>
                </a:lnTo>
                <a:lnTo>
                  <a:pt x="572602" y="31337"/>
                </a:lnTo>
                <a:lnTo>
                  <a:pt x="566601" y="44863"/>
                </a:lnTo>
                <a:lnTo>
                  <a:pt x="560410" y="58579"/>
                </a:lnTo>
                <a:lnTo>
                  <a:pt x="545075" y="92012"/>
                </a:lnTo>
                <a:lnTo>
                  <a:pt x="530978" y="122301"/>
                </a:lnTo>
                <a:lnTo>
                  <a:pt x="512785" y="161258"/>
                </a:lnTo>
                <a:lnTo>
                  <a:pt x="482686" y="225076"/>
                </a:lnTo>
                <a:lnTo>
                  <a:pt x="412487" y="372523"/>
                </a:lnTo>
                <a:cubicBezTo>
                  <a:pt x="410487" y="376809"/>
                  <a:pt x="405153" y="378143"/>
                  <a:pt x="401247" y="375475"/>
                </a:cubicBezTo>
                <a:lnTo>
                  <a:pt x="401247" y="375475"/>
                </a:lnTo>
                <a:lnTo>
                  <a:pt x="248943" y="269081"/>
                </a:lnTo>
                <a:lnTo>
                  <a:pt x="148740" y="410909"/>
                </a:lnTo>
                <a:cubicBezTo>
                  <a:pt x="144358" y="417100"/>
                  <a:pt x="134833" y="413766"/>
                  <a:pt x="134928" y="406527"/>
                </a:cubicBezTo>
                <a:lnTo>
                  <a:pt x="134928" y="405575"/>
                </a:lnTo>
                <a:lnTo>
                  <a:pt x="153597" y="250031"/>
                </a:lnTo>
                <a:lnTo>
                  <a:pt x="8151" y="260318"/>
                </a:lnTo>
                <a:cubicBezTo>
                  <a:pt x="-41" y="260890"/>
                  <a:pt x="-2994" y="250127"/>
                  <a:pt x="3674" y="246221"/>
                </a:cubicBezTo>
                <a:lnTo>
                  <a:pt x="4626" y="245745"/>
                </a:lnTo>
                <a:lnTo>
                  <a:pt x="567173" y="953"/>
                </a:lnTo>
                <a:cubicBezTo>
                  <a:pt x="568602" y="286"/>
                  <a:pt x="570030" y="95"/>
                  <a:pt x="571364" y="286"/>
                </a:cubicBezTo>
                <a:lnTo>
                  <a:pt x="572316" y="95"/>
                </a:lnTo>
                <a:lnTo>
                  <a:pt x="573650" y="95"/>
                </a:lnTo>
                <a:close/>
                <a:moveTo>
                  <a:pt x="466779" y="76867"/>
                </a:moveTo>
                <a:lnTo>
                  <a:pt x="172266" y="248126"/>
                </a:lnTo>
                <a:cubicBezTo>
                  <a:pt x="171219" y="248698"/>
                  <a:pt x="170171" y="249079"/>
                  <a:pt x="168933" y="249174"/>
                </a:cubicBezTo>
                <a:lnTo>
                  <a:pt x="168933" y="249174"/>
                </a:lnTo>
                <a:lnTo>
                  <a:pt x="153502" y="377762"/>
                </a:lnTo>
                <a:lnTo>
                  <a:pt x="237132" y="259461"/>
                </a:lnTo>
                <a:cubicBezTo>
                  <a:pt x="237132" y="259461"/>
                  <a:pt x="237703" y="258699"/>
                  <a:pt x="238084" y="258318"/>
                </a:cubicBezTo>
                <a:lnTo>
                  <a:pt x="238656" y="257842"/>
                </a:lnTo>
                <a:lnTo>
                  <a:pt x="390484" y="137827"/>
                </a:lnTo>
                <a:lnTo>
                  <a:pt x="429727" y="106299"/>
                </a:lnTo>
                <a:lnTo>
                  <a:pt x="466779" y="76867"/>
                </a:lnTo>
                <a:close/>
                <a:moveTo>
                  <a:pt x="558315" y="25813"/>
                </a:moveTo>
                <a:lnTo>
                  <a:pt x="555171" y="28099"/>
                </a:lnTo>
                <a:lnTo>
                  <a:pt x="543837" y="36386"/>
                </a:lnTo>
                <a:lnTo>
                  <a:pt x="533169" y="44387"/>
                </a:lnTo>
                <a:lnTo>
                  <a:pt x="527930" y="48387"/>
                </a:lnTo>
                <a:lnTo>
                  <a:pt x="401247" y="148590"/>
                </a:lnTo>
                <a:lnTo>
                  <a:pt x="337239" y="200311"/>
                </a:lnTo>
                <a:lnTo>
                  <a:pt x="263230" y="260604"/>
                </a:lnTo>
                <a:lnTo>
                  <a:pt x="402581" y="357950"/>
                </a:lnTo>
                <a:lnTo>
                  <a:pt x="428394" y="303943"/>
                </a:lnTo>
                <a:lnTo>
                  <a:pt x="452778" y="252698"/>
                </a:lnTo>
                <a:lnTo>
                  <a:pt x="496688" y="159925"/>
                </a:lnTo>
                <a:lnTo>
                  <a:pt x="527168" y="94678"/>
                </a:lnTo>
                <a:lnTo>
                  <a:pt x="543646" y="58769"/>
                </a:lnTo>
                <a:lnTo>
                  <a:pt x="551361" y="41720"/>
                </a:lnTo>
                <a:lnTo>
                  <a:pt x="558410" y="25813"/>
                </a:lnTo>
                <a:close/>
                <a:moveTo>
                  <a:pt x="453349" y="67056"/>
                </a:moveTo>
                <a:lnTo>
                  <a:pt x="51204" y="242030"/>
                </a:lnTo>
                <a:lnTo>
                  <a:pt x="166170" y="234029"/>
                </a:lnTo>
                <a:lnTo>
                  <a:pt x="453349" y="67056"/>
                </a:lnTo>
                <a:close/>
              </a:path>
            </a:pathLst>
          </a:custGeom>
          <a:solidFill>
            <a:srgbClr val="FFFFFF"/>
          </a:solidFill>
          <a:ln w="0" cap="flat">
            <a:solidFill>
              <a:srgbClr val="FFFFFF"/>
            </a:solidFill>
            <a:prstDash val="solid"/>
            <a:miter/>
          </a:ln>
        </p:spPr>
        <p:txBody>
          <a:bodyPr rtlCol="0" anchor="ctr"/>
          <a:lstStyle/>
          <a:p>
            <a:pPr marL="0" marR="0" lvl="0" indent="0" defTabSz="912000" eaLnBrk="1" fontAlgn="auto" latinLnBrk="0" hangingPunct="1">
              <a:lnSpc>
                <a:spcPct val="100000"/>
              </a:lnSpc>
              <a:spcBef>
                <a:spcPts val="0"/>
              </a:spcBef>
              <a:spcAft>
                <a:spcPts val="0"/>
              </a:spcAft>
              <a:buClrTx/>
              <a:buSzTx/>
              <a:buFontTx/>
              <a:buNone/>
              <a:tabLst/>
              <a:defRPr/>
            </a:pPr>
            <a:endParaRPr kumimoji="0" lang="fr-FR" sz="1795" b="0" i="0" u="none" strike="noStrike" kern="0" cap="none" spc="0" normalizeH="0" baseline="0" noProof="0">
              <a:ln>
                <a:noFill/>
              </a:ln>
              <a:solidFill>
                <a:srgbClr val="3E454A"/>
              </a:solidFill>
              <a:effectLst/>
              <a:uLnTx/>
              <a:uFillTx/>
            </a:endParaRPr>
          </a:p>
        </p:txBody>
      </p:sp>
      <p:sp>
        <p:nvSpPr>
          <p:cNvPr id="5" name="ZoneTexte 4">
            <a:extLst>
              <a:ext uri="{FF2B5EF4-FFF2-40B4-BE49-F238E27FC236}">
                <a16:creationId xmlns:a16="http://schemas.microsoft.com/office/drawing/2014/main" id="{74F64D57-BFB8-67CD-7A2C-C8697319F8E7}"/>
              </a:ext>
            </a:extLst>
          </p:cNvPr>
          <p:cNvSpPr txBox="1"/>
          <p:nvPr/>
        </p:nvSpPr>
        <p:spPr>
          <a:xfrm>
            <a:off x="10742976" y="3942950"/>
            <a:ext cx="105156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3E454A">
                    <a:lumMod val="75000"/>
                    <a:lumOff val="25000"/>
                  </a:srgbClr>
                </a:solidFill>
                <a:effectLst/>
                <a:uLnTx/>
                <a:uFillTx/>
              </a:rPr>
              <a:t>Source Insee</a:t>
            </a:r>
          </a:p>
        </p:txBody>
      </p:sp>
      <p:sp>
        <p:nvSpPr>
          <p:cNvPr id="6" name="Espace réservé du texte 1">
            <a:extLst>
              <a:ext uri="{FF2B5EF4-FFF2-40B4-BE49-F238E27FC236}">
                <a16:creationId xmlns:a16="http://schemas.microsoft.com/office/drawing/2014/main" id="{17737FEF-983A-39B7-ABF6-48C13E373808}"/>
              </a:ext>
            </a:extLst>
          </p:cNvPr>
          <p:cNvSpPr txBox="1">
            <a:spLocks/>
          </p:cNvSpPr>
          <p:nvPr/>
        </p:nvSpPr>
        <p:spPr>
          <a:xfrm>
            <a:off x="491648" y="4587892"/>
            <a:ext cx="3456000" cy="1651613"/>
          </a:xfrm>
          <a:prstGeom prst="rect">
            <a:avLst/>
          </a:prstGeom>
          <a:noFill/>
        </p:spPr>
        <p:txBody>
          <a:bodyPr lIns="0" tIns="192000" rIns="48000"/>
          <a:lstStyle>
            <a:lvl1pPr marL="0" indent="0" algn="l" defTabSz="736609" rtl="0" eaLnBrk="1" latinLnBrk="0" hangingPunct="1">
              <a:lnSpc>
                <a:spcPct val="100000"/>
              </a:lnSpc>
              <a:spcBef>
                <a:spcPts val="1200"/>
              </a:spcBef>
              <a:spcAft>
                <a:spcPts val="0"/>
              </a:spcAft>
              <a:buFont typeface="Calibri" panose="020F0502020204030204" pitchFamily="34" charset="0"/>
              <a:buChar char="​"/>
              <a:tabLst>
                <a:tab pos="0" algn="l"/>
              </a:tabLst>
              <a:defRPr sz="1400" b="0" kern="1200" cap="all" baseline="0">
                <a:solidFill>
                  <a:schemeClr val="tx2"/>
                </a:solidFill>
                <a:latin typeface="Calibri" panose="020F0502020204030204" pitchFamily="34" charset="0"/>
                <a:ea typeface="+mn-ea"/>
                <a:cs typeface="Arial" panose="020B0604020202020204" pitchFamily="34" charset="0"/>
              </a:defRPr>
            </a:lvl1pPr>
            <a:lvl2pPr marL="0" indent="0" algn="l" defTabSz="736609" rtl="0" eaLnBrk="1" latinLnBrk="0" hangingPunct="1">
              <a:lnSpc>
                <a:spcPct val="100000"/>
              </a:lnSpc>
              <a:spcBef>
                <a:spcPts val="400"/>
              </a:spcBef>
              <a:spcAft>
                <a:spcPts val="0"/>
              </a:spcAft>
              <a:buFont typeface="Calibri" panose="020F0502020204030204" pitchFamily="34" charset="0"/>
              <a:buChar char="​"/>
              <a:tabLst>
                <a:tab pos="0" algn="l"/>
              </a:tabLst>
              <a:defRPr sz="1200" b="0" kern="1200">
                <a:solidFill>
                  <a:schemeClr val="tx1"/>
                </a:solidFill>
                <a:latin typeface="Calibri" panose="020F0502020204030204" pitchFamily="34" charset="0"/>
                <a:ea typeface="+mn-ea"/>
                <a:cs typeface="Arial" panose="020B0604020202020204" pitchFamily="34" charset="0"/>
              </a:defRPr>
            </a:lvl2pPr>
            <a:lvl3pPr marL="177800" indent="-177800" algn="l" defTabSz="736609" rtl="0" eaLnBrk="1" latinLnBrk="0" hangingPunct="1">
              <a:lnSpc>
                <a:spcPct val="100000"/>
              </a:lnSpc>
              <a:spcBef>
                <a:spcPts val="200"/>
              </a:spcBef>
              <a:spcAft>
                <a:spcPts val="0"/>
              </a:spcAft>
              <a:buFont typeface="Calibri" panose="020F0502020204030204" pitchFamily="34" charset="0"/>
              <a:buChar char="&gt;"/>
              <a:tabLst>
                <a:tab pos="0" algn="l"/>
              </a:tabLst>
              <a:defRPr sz="1200" b="0" kern="1200">
                <a:solidFill>
                  <a:schemeClr val="tx1"/>
                </a:solidFill>
                <a:latin typeface="Calibri" panose="020F0502020204030204" pitchFamily="34" charset="0"/>
                <a:ea typeface="+mn-ea"/>
                <a:cs typeface="Arial" panose="020B0604020202020204" pitchFamily="34" charset="0"/>
              </a:defRPr>
            </a:lvl3pPr>
            <a:lvl4pPr marL="266700" indent="-85725" algn="l" defTabSz="736609" rtl="0" eaLnBrk="1" latinLnBrk="0" hangingPunct="1">
              <a:lnSpc>
                <a:spcPct val="100000"/>
              </a:lnSpc>
              <a:spcBef>
                <a:spcPts val="200"/>
              </a:spcBef>
              <a:spcAft>
                <a:spcPts val="0"/>
              </a:spcAft>
              <a:buFont typeface="Calibri" panose="020F0502020204030204" pitchFamily="34" charset="0"/>
              <a:buChar char="-"/>
              <a:tabLst>
                <a:tab pos="0" algn="l"/>
              </a:tabLst>
              <a:defRPr sz="1200" kern="1200">
                <a:solidFill>
                  <a:schemeClr val="tx1"/>
                </a:solidFill>
                <a:latin typeface="Calibri" panose="020F0502020204030204" pitchFamily="34" charset="0"/>
                <a:ea typeface="+mn-ea"/>
                <a:cs typeface="Arial" panose="020B0604020202020204" pitchFamily="34" charset="0"/>
              </a:defRPr>
            </a:lvl4pPr>
            <a:lvl5pPr marL="266700" indent="-85725" algn="l" defTabSz="736609" rtl="0" eaLnBrk="1" latinLnBrk="0" hangingPunct="1">
              <a:lnSpc>
                <a:spcPct val="100000"/>
              </a:lnSpc>
              <a:spcBef>
                <a:spcPts val="200"/>
              </a:spcBef>
              <a:spcAft>
                <a:spcPts val="0"/>
              </a:spcAft>
              <a:buFont typeface="Arial" panose="020B0604020202020204" pitchFamily="34" charset="0"/>
              <a:buChar char="​"/>
              <a:tabLst>
                <a:tab pos="0" algn="l"/>
              </a:tabLst>
              <a:defRPr sz="1100" i="1" kern="1200">
                <a:solidFill>
                  <a:schemeClr val="tx1"/>
                </a:solidFill>
                <a:latin typeface="Calibri" panose="020F0502020204030204" pitchFamily="34" charset="0"/>
                <a:ea typeface="+mn-ea"/>
                <a:cs typeface="Arial" panose="020B0604020202020204" pitchFamily="34" charset="0"/>
              </a:defRPr>
            </a:lvl5pPr>
            <a:lvl6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6pPr>
            <a:lvl7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7pPr>
            <a:lvl8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8pPr>
            <a:lvl9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9pPr>
          </a:lstStyle>
          <a:p>
            <a:pPr marL="0" lvl="2" indent="0" algn="just" defTabSz="982049">
              <a:buFont typeface="Calibri" panose="020F0502020204030204" pitchFamily="34" charset="0"/>
              <a:buNone/>
            </a:pPr>
            <a:r>
              <a:rPr lang="fr-FR" b="1" dirty="0">
                <a:solidFill>
                  <a:srgbClr val="D7000F"/>
                </a:solidFill>
                <a:latin typeface="Arial" panose="020B0604020202020204"/>
              </a:rPr>
              <a:t>La gestion administrative</a:t>
            </a:r>
          </a:p>
          <a:p>
            <a:pPr marL="0" lvl="2" indent="0" algn="just" defTabSz="982049">
              <a:buFont typeface="Calibri" panose="020F0502020204030204" pitchFamily="34" charset="0"/>
              <a:buNone/>
            </a:pPr>
            <a:endParaRPr lang="fr-FR" dirty="0">
              <a:solidFill>
                <a:srgbClr val="000000"/>
              </a:solidFill>
              <a:latin typeface="Arial" panose="020B0604020202020204"/>
            </a:endParaRPr>
          </a:p>
          <a:p>
            <a:pPr marL="0" lvl="2" indent="0" algn="just" defTabSz="982049">
              <a:buFont typeface="Calibri" panose="020F0502020204030204" pitchFamily="34" charset="0"/>
              <a:buNone/>
            </a:pPr>
            <a:r>
              <a:rPr lang="fr-FR" dirty="0">
                <a:solidFill>
                  <a:srgbClr val="000000"/>
                </a:solidFill>
                <a:latin typeface="Arial" panose="020B0604020202020204"/>
              </a:rPr>
              <a:t>39% des dirigeants attendent de leur banque des propositions de solutions d’aide administrative et comptable</a:t>
            </a:r>
          </a:p>
          <a:p>
            <a:pPr marL="0" lvl="2" indent="0" algn="just" defTabSz="982049">
              <a:buFont typeface="Calibri" panose="020F0502020204030204" pitchFamily="34" charset="0"/>
              <a:buNone/>
            </a:pPr>
            <a:r>
              <a:rPr lang="fr-FR" dirty="0">
                <a:solidFill>
                  <a:srgbClr val="000000"/>
                </a:solidFill>
                <a:highlight>
                  <a:srgbClr val="00FFFF"/>
                </a:highlight>
                <a:latin typeface="Arial" panose="020B0604020202020204"/>
              </a:rPr>
              <a:t> </a:t>
            </a:r>
          </a:p>
        </p:txBody>
      </p:sp>
      <p:sp>
        <p:nvSpPr>
          <p:cNvPr id="7" name="Rectangle 6">
            <a:extLst>
              <a:ext uri="{FF2B5EF4-FFF2-40B4-BE49-F238E27FC236}">
                <a16:creationId xmlns:a16="http://schemas.microsoft.com/office/drawing/2014/main" id="{954CF0B5-8D9A-45CD-7A8F-886132802A61}"/>
              </a:ext>
            </a:extLst>
          </p:cNvPr>
          <p:cNvSpPr/>
          <p:nvPr/>
        </p:nvSpPr>
        <p:spPr>
          <a:xfrm>
            <a:off x="960901" y="4173782"/>
            <a:ext cx="9782075" cy="384044"/>
          </a:xfrm>
          <a:prstGeom prst="rect">
            <a:avLst/>
          </a:prstGeom>
          <a:noFill/>
          <a:ln w="3175" cap="flat" cmpd="sng" algn="ctr">
            <a:noFill/>
            <a:prstDash val="dash"/>
            <a:miter lim="800000"/>
          </a:ln>
          <a:effectLst/>
        </p:spPr>
        <p:txBody>
          <a:bodyPr lIns="48000" tIns="48000" rIns="48000" bIns="48000" rtlCol="0" anchor="ctr"/>
          <a:lstStyle/>
          <a:p>
            <a:pPr marL="0" marR="0" lvl="2" indent="0" defTabSz="982049" eaLnBrk="1" fontAlgn="auto" latinLnBrk="0" hangingPunct="1">
              <a:lnSpc>
                <a:spcPct val="100000"/>
              </a:lnSpc>
              <a:spcBef>
                <a:spcPts val="400"/>
              </a:spcBef>
              <a:spcAft>
                <a:spcPts val="0"/>
              </a:spcAft>
              <a:buClrTx/>
              <a:buSzTx/>
              <a:buFontTx/>
              <a:buNone/>
              <a:tabLst>
                <a:tab pos="0" algn="l"/>
              </a:tabLst>
              <a:defRPr/>
            </a:pPr>
            <a:r>
              <a:rPr kumimoji="0" lang="fr-FR" sz="1200" b="1" i="0" u="none" strike="noStrike" kern="0" cap="all" spc="0" normalizeH="0" baseline="0" noProof="0" dirty="0">
                <a:ln>
                  <a:noFill/>
                </a:ln>
                <a:solidFill>
                  <a:srgbClr val="3E454A"/>
                </a:solidFill>
                <a:effectLst/>
                <a:uLnTx/>
                <a:uFillTx/>
                <a:latin typeface="Arial" panose="020B0604020202020204"/>
                <a:ea typeface="+mn-ea"/>
                <a:cs typeface="Arial" panose="020B0604020202020204" pitchFamily="34" charset="0"/>
              </a:rPr>
              <a:t>Les besoins des entreprises &amp; les obligations règlementaires</a:t>
            </a:r>
          </a:p>
        </p:txBody>
      </p:sp>
      <p:sp>
        <p:nvSpPr>
          <p:cNvPr id="8" name="Espace réservé du texte 1">
            <a:extLst>
              <a:ext uri="{FF2B5EF4-FFF2-40B4-BE49-F238E27FC236}">
                <a16:creationId xmlns:a16="http://schemas.microsoft.com/office/drawing/2014/main" id="{51007AF2-8150-AD1D-53B6-B0E0A2622B62}"/>
              </a:ext>
            </a:extLst>
          </p:cNvPr>
          <p:cNvSpPr txBox="1">
            <a:spLocks/>
          </p:cNvSpPr>
          <p:nvPr/>
        </p:nvSpPr>
        <p:spPr>
          <a:xfrm>
            <a:off x="4381261" y="4579675"/>
            <a:ext cx="3456000" cy="1651613"/>
          </a:xfrm>
          <a:prstGeom prst="rect">
            <a:avLst/>
          </a:prstGeom>
          <a:noFill/>
        </p:spPr>
        <p:txBody>
          <a:bodyPr lIns="0" tIns="192000" rIns="48000"/>
          <a:lstStyle>
            <a:lvl1pPr marL="0" indent="0" algn="l" defTabSz="736609" rtl="0" eaLnBrk="1" latinLnBrk="0" hangingPunct="1">
              <a:lnSpc>
                <a:spcPct val="100000"/>
              </a:lnSpc>
              <a:spcBef>
                <a:spcPts val="1200"/>
              </a:spcBef>
              <a:spcAft>
                <a:spcPts val="0"/>
              </a:spcAft>
              <a:buFont typeface="Calibri" panose="020F0502020204030204" pitchFamily="34" charset="0"/>
              <a:buChar char="​"/>
              <a:tabLst>
                <a:tab pos="0" algn="l"/>
              </a:tabLst>
              <a:defRPr sz="1400" b="0" kern="1200" cap="all" baseline="0">
                <a:solidFill>
                  <a:schemeClr val="tx2"/>
                </a:solidFill>
                <a:latin typeface="Calibri" panose="020F0502020204030204" pitchFamily="34" charset="0"/>
                <a:ea typeface="+mn-ea"/>
                <a:cs typeface="Arial" panose="020B0604020202020204" pitchFamily="34" charset="0"/>
              </a:defRPr>
            </a:lvl1pPr>
            <a:lvl2pPr marL="0" indent="0" algn="l" defTabSz="736609" rtl="0" eaLnBrk="1" latinLnBrk="0" hangingPunct="1">
              <a:lnSpc>
                <a:spcPct val="100000"/>
              </a:lnSpc>
              <a:spcBef>
                <a:spcPts val="400"/>
              </a:spcBef>
              <a:spcAft>
                <a:spcPts val="0"/>
              </a:spcAft>
              <a:buFont typeface="Calibri" panose="020F0502020204030204" pitchFamily="34" charset="0"/>
              <a:buChar char="​"/>
              <a:tabLst>
                <a:tab pos="0" algn="l"/>
              </a:tabLst>
              <a:defRPr sz="1200" b="0" kern="1200">
                <a:solidFill>
                  <a:schemeClr val="tx1"/>
                </a:solidFill>
                <a:latin typeface="Calibri" panose="020F0502020204030204" pitchFamily="34" charset="0"/>
                <a:ea typeface="+mn-ea"/>
                <a:cs typeface="Arial" panose="020B0604020202020204" pitchFamily="34" charset="0"/>
              </a:defRPr>
            </a:lvl2pPr>
            <a:lvl3pPr marL="177800" indent="-177800" algn="l" defTabSz="736609" rtl="0" eaLnBrk="1" latinLnBrk="0" hangingPunct="1">
              <a:lnSpc>
                <a:spcPct val="100000"/>
              </a:lnSpc>
              <a:spcBef>
                <a:spcPts val="200"/>
              </a:spcBef>
              <a:spcAft>
                <a:spcPts val="0"/>
              </a:spcAft>
              <a:buFont typeface="Calibri" panose="020F0502020204030204" pitchFamily="34" charset="0"/>
              <a:buChar char="&gt;"/>
              <a:tabLst>
                <a:tab pos="0" algn="l"/>
              </a:tabLst>
              <a:defRPr sz="1200" b="0" kern="1200">
                <a:solidFill>
                  <a:schemeClr val="tx1"/>
                </a:solidFill>
                <a:latin typeface="Calibri" panose="020F0502020204030204" pitchFamily="34" charset="0"/>
                <a:ea typeface="+mn-ea"/>
                <a:cs typeface="Arial" panose="020B0604020202020204" pitchFamily="34" charset="0"/>
              </a:defRPr>
            </a:lvl3pPr>
            <a:lvl4pPr marL="266700" indent="-85725" algn="l" defTabSz="736609" rtl="0" eaLnBrk="1" latinLnBrk="0" hangingPunct="1">
              <a:lnSpc>
                <a:spcPct val="100000"/>
              </a:lnSpc>
              <a:spcBef>
                <a:spcPts val="200"/>
              </a:spcBef>
              <a:spcAft>
                <a:spcPts val="0"/>
              </a:spcAft>
              <a:buFont typeface="Calibri" panose="020F0502020204030204" pitchFamily="34" charset="0"/>
              <a:buChar char="-"/>
              <a:tabLst>
                <a:tab pos="0" algn="l"/>
              </a:tabLst>
              <a:defRPr sz="1200" kern="1200">
                <a:solidFill>
                  <a:schemeClr val="tx1"/>
                </a:solidFill>
                <a:latin typeface="Calibri" panose="020F0502020204030204" pitchFamily="34" charset="0"/>
                <a:ea typeface="+mn-ea"/>
                <a:cs typeface="Arial" panose="020B0604020202020204" pitchFamily="34" charset="0"/>
              </a:defRPr>
            </a:lvl4pPr>
            <a:lvl5pPr marL="266700" indent="-85725" algn="l" defTabSz="736609" rtl="0" eaLnBrk="1" latinLnBrk="0" hangingPunct="1">
              <a:lnSpc>
                <a:spcPct val="100000"/>
              </a:lnSpc>
              <a:spcBef>
                <a:spcPts val="200"/>
              </a:spcBef>
              <a:spcAft>
                <a:spcPts val="0"/>
              </a:spcAft>
              <a:buFont typeface="Arial" panose="020B0604020202020204" pitchFamily="34" charset="0"/>
              <a:buChar char="​"/>
              <a:tabLst>
                <a:tab pos="0" algn="l"/>
              </a:tabLst>
              <a:defRPr sz="1100" i="1" kern="1200">
                <a:solidFill>
                  <a:schemeClr val="tx1"/>
                </a:solidFill>
                <a:latin typeface="Calibri" panose="020F0502020204030204" pitchFamily="34" charset="0"/>
                <a:ea typeface="+mn-ea"/>
                <a:cs typeface="Arial" panose="020B0604020202020204" pitchFamily="34" charset="0"/>
              </a:defRPr>
            </a:lvl5pPr>
            <a:lvl6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6pPr>
            <a:lvl7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7pPr>
            <a:lvl8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8pPr>
            <a:lvl9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9pPr>
          </a:lstStyle>
          <a:p>
            <a:pPr marL="0" lvl="2" indent="0" algn="just" defTabSz="982049">
              <a:buFont typeface="Calibri" panose="020F0502020204030204" pitchFamily="34" charset="0"/>
              <a:buNone/>
            </a:pPr>
            <a:r>
              <a:rPr lang="fr-FR" b="1" dirty="0">
                <a:solidFill>
                  <a:srgbClr val="D7000F"/>
                </a:solidFill>
                <a:latin typeface="Arial" panose="020B0604020202020204"/>
              </a:rPr>
              <a:t>Les impayés ou retards de paiements</a:t>
            </a:r>
          </a:p>
          <a:p>
            <a:pPr marL="0" lvl="2" indent="0" algn="just" defTabSz="982049">
              <a:buFont typeface="Calibri" panose="020F0502020204030204" pitchFamily="34" charset="0"/>
              <a:buNone/>
            </a:pPr>
            <a:endParaRPr lang="fr-FR" b="1" dirty="0">
              <a:solidFill>
                <a:srgbClr val="000000"/>
              </a:solidFill>
              <a:latin typeface="Arial" panose="020B0604020202020204"/>
            </a:endParaRPr>
          </a:p>
          <a:p>
            <a:pPr marL="0" lvl="2" indent="0" algn="just" defTabSz="982049">
              <a:buFont typeface="Calibri" panose="020F0502020204030204" pitchFamily="34" charset="0"/>
              <a:buNone/>
            </a:pPr>
            <a:r>
              <a:rPr lang="fr-FR" b="1" dirty="0">
                <a:solidFill>
                  <a:srgbClr val="000000"/>
                </a:solidFill>
                <a:latin typeface="Arial" panose="020B0604020202020204"/>
              </a:rPr>
              <a:t>80% des entreprises font face à des impayés </a:t>
            </a:r>
            <a:r>
              <a:rPr lang="fr-FR" dirty="0">
                <a:solidFill>
                  <a:srgbClr val="000000"/>
                </a:solidFill>
                <a:latin typeface="Arial" panose="020B0604020202020204"/>
              </a:rPr>
              <a:t>ou à des retards de paiements </a:t>
            </a:r>
          </a:p>
          <a:p>
            <a:pPr marL="0" lvl="2" indent="0" algn="just" defTabSz="982049">
              <a:buFont typeface="Calibri" panose="020F0502020204030204" pitchFamily="34" charset="0"/>
              <a:buNone/>
            </a:pPr>
            <a:r>
              <a:rPr lang="fr-FR" dirty="0">
                <a:solidFill>
                  <a:srgbClr val="000000"/>
                </a:solidFill>
                <a:latin typeface="Arial" panose="020B0604020202020204"/>
              </a:rPr>
              <a:t>or </a:t>
            </a:r>
            <a:r>
              <a:rPr lang="fr-FR" b="1" dirty="0">
                <a:solidFill>
                  <a:srgbClr val="000000"/>
                </a:solidFill>
                <a:latin typeface="Arial" panose="020B0604020202020204"/>
              </a:rPr>
              <a:t>33% des dirigeants utilisant un logiciel de facturation ont réduit les délais de paiement</a:t>
            </a:r>
          </a:p>
        </p:txBody>
      </p:sp>
      <p:pic>
        <p:nvPicPr>
          <p:cNvPr id="9" name="Image 8">
            <a:extLst>
              <a:ext uri="{FF2B5EF4-FFF2-40B4-BE49-F238E27FC236}">
                <a16:creationId xmlns:a16="http://schemas.microsoft.com/office/drawing/2014/main" id="{C8ED90CC-27E7-F21E-3E63-2ABB6FD2F40F}"/>
              </a:ext>
            </a:extLst>
          </p:cNvPr>
          <p:cNvPicPr>
            <a:picLocks noChangeAspect="1"/>
          </p:cNvPicPr>
          <p:nvPr/>
        </p:nvPicPr>
        <p:blipFill>
          <a:blip r:embed="rId2"/>
          <a:stretch>
            <a:fillRect/>
          </a:stretch>
        </p:blipFill>
        <p:spPr>
          <a:xfrm>
            <a:off x="8493516" y="1225590"/>
            <a:ext cx="3049652" cy="2615679"/>
          </a:xfrm>
          <a:prstGeom prst="rect">
            <a:avLst/>
          </a:prstGeom>
          <a:ln>
            <a:noFill/>
          </a:ln>
          <a:effectLst>
            <a:outerShdw blurRad="292100" dist="139700" dir="2700000" algn="tl" rotWithShape="0">
              <a:srgbClr val="333333">
                <a:alpha val="65000"/>
              </a:srgbClr>
            </a:outerShdw>
          </a:effectLst>
        </p:spPr>
      </p:pic>
      <p:sp>
        <p:nvSpPr>
          <p:cNvPr id="11" name="Espace réservé du texte 1">
            <a:extLst>
              <a:ext uri="{FF2B5EF4-FFF2-40B4-BE49-F238E27FC236}">
                <a16:creationId xmlns:a16="http://schemas.microsoft.com/office/drawing/2014/main" id="{2E75A44E-6B6E-DB37-3806-61BD54E1B0C4}"/>
              </a:ext>
            </a:extLst>
          </p:cNvPr>
          <p:cNvSpPr txBox="1">
            <a:spLocks/>
          </p:cNvSpPr>
          <p:nvPr/>
        </p:nvSpPr>
        <p:spPr>
          <a:xfrm>
            <a:off x="8270874" y="4599469"/>
            <a:ext cx="3456000" cy="2152287"/>
          </a:xfrm>
          <a:prstGeom prst="rect">
            <a:avLst/>
          </a:prstGeom>
          <a:noFill/>
        </p:spPr>
        <p:txBody>
          <a:bodyPr lIns="0" tIns="192000" rIns="48000"/>
          <a:lstStyle>
            <a:lvl1pPr marL="0" indent="0" algn="l" defTabSz="736609" rtl="0" eaLnBrk="1" latinLnBrk="0" hangingPunct="1">
              <a:lnSpc>
                <a:spcPct val="100000"/>
              </a:lnSpc>
              <a:spcBef>
                <a:spcPts val="1200"/>
              </a:spcBef>
              <a:spcAft>
                <a:spcPts val="0"/>
              </a:spcAft>
              <a:buFont typeface="Calibri" panose="020F0502020204030204" pitchFamily="34" charset="0"/>
              <a:buChar char="​"/>
              <a:tabLst>
                <a:tab pos="0" algn="l"/>
              </a:tabLst>
              <a:defRPr sz="1400" b="0" kern="1200" cap="all" baseline="0">
                <a:solidFill>
                  <a:schemeClr val="tx2"/>
                </a:solidFill>
                <a:latin typeface="Calibri" panose="020F0502020204030204" pitchFamily="34" charset="0"/>
                <a:ea typeface="+mn-ea"/>
                <a:cs typeface="Arial" panose="020B0604020202020204" pitchFamily="34" charset="0"/>
              </a:defRPr>
            </a:lvl1pPr>
            <a:lvl2pPr marL="0" indent="0" algn="l" defTabSz="736609" rtl="0" eaLnBrk="1" latinLnBrk="0" hangingPunct="1">
              <a:lnSpc>
                <a:spcPct val="100000"/>
              </a:lnSpc>
              <a:spcBef>
                <a:spcPts val="400"/>
              </a:spcBef>
              <a:spcAft>
                <a:spcPts val="0"/>
              </a:spcAft>
              <a:buFont typeface="Calibri" panose="020F0502020204030204" pitchFamily="34" charset="0"/>
              <a:buChar char="​"/>
              <a:tabLst>
                <a:tab pos="0" algn="l"/>
              </a:tabLst>
              <a:defRPr sz="1200" b="0" kern="1200">
                <a:solidFill>
                  <a:schemeClr val="tx1"/>
                </a:solidFill>
                <a:latin typeface="Calibri" panose="020F0502020204030204" pitchFamily="34" charset="0"/>
                <a:ea typeface="+mn-ea"/>
                <a:cs typeface="Arial" panose="020B0604020202020204" pitchFamily="34" charset="0"/>
              </a:defRPr>
            </a:lvl2pPr>
            <a:lvl3pPr marL="177800" indent="-177800" algn="l" defTabSz="736609" rtl="0" eaLnBrk="1" latinLnBrk="0" hangingPunct="1">
              <a:lnSpc>
                <a:spcPct val="100000"/>
              </a:lnSpc>
              <a:spcBef>
                <a:spcPts val="200"/>
              </a:spcBef>
              <a:spcAft>
                <a:spcPts val="0"/>
              </a:spcAft>
              <a:buFont typeface="Calibri" panose="020F0502020204030204" pitchFamily="34" charset="0"/>
              <a:buChar char="&gt;"/>
              <a:tabLst>
                <a:tab pos="0" algn="l"/>
              </a:tabLst>
              <a:defRPr sz="1200" b="0" kern="1200">
                <a:solidFill>
                  <a:schemeClr val="tx1"/>
                </a:solidFill>
                <a:latin typeface="Calibri" panose="020F0502020204030204" pitchFamily="34" charset="0"/>
                <a:ea typeface="+mn-ea"/>
                <a:cs typeface="Arial" panose="020B0604020202020204" pitchFamily="34" charset="0"/>
              </a:defRPr>
            </a:lvl3pPr>
            <a:lvl4pPr marL="266700" indent="-85725" algn="l" defTabSz="736609" rtl="0" eaLnBrk="1" latinLnBrk="0" hangingPunct="1">
              <a:lnSpc>
                <a:spcPct val="100000"/>
              </a:lnSpc>
              <a:spcBef>
                <a:spcPts val="200"/>
              </a:spcBef>
              <a:spcAft>
                <a:spcPts val="0"/>
              </a:spcAft>
              <a:buFont typeface="Calibri" panose="020F0502020204030204" pitchFamily="34" charset="0"/>
              <a:buChar char="-"/>
              <a:tabLst>
                <a:tab pos="0" algn="l"/>
              </a:tabLst>
              <a:defRPr sz="1200" kern="1200">
                <a:solidFill>
                  <a:schemeClr val="tx1"/>
                </a:solidFill>
                <a:latin typeface="Calibri" panose="020F0502020204030204" pitchFamily="34" charset="0"/>
                <a:ea typeface="+mn-ea"/>
                <a:cs typeface="Arial" panose="020B0604020202020204" pitchFamily="34" charset="0"/>
              </a:defRPr>
            </a:lvl4pPr>
            <a:lvl5pPr marL="266700" indent="-85725" algn="l" defTabSz="736609" rtl="0" eaLnBrk="1" latinLnBrk="0" hangingPunct="1">
              <a:lnSpc>
                <a:spcPct val="100000"/>
              </a:lnSpc>
              <a:spcBef>
                <a:spcPts val="200"/>
              </a:spcBef>
              <a:spcAft>
                <a:spcPts val="0"/>
              </a:spcAft>
              <a:buFont typeface="Arial" panose="020B0604020202020204" pitchFamily="34" charset="0"/>
              <a:buChar char="​"/>
              <a:tabLst>
                <a:tab pos="0" algn="l"/>
              </a:tabLst>
              <a:defRPr sz="1100" i="1" kern="1200">
                <a:solidFill>
                  <a:schemeClr val="tx1"/>
                </a:solidFill>
                <a:latin typeface="Calibri" panose="020F0502020204030204" pitchFamily="34" charset="0"/>
                <a:ea typeface="+mn-ea"/>
                <a:cs typeface="Arial" panose="020B0604020202020204" pitchFamily="34" charset="0"/>
              </a:defRPr>
            </a:lvl5pPr>
            <a:lvl6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6pPr>
            <a:lvl7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7pPr>
            <a:lvl8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8pPr>
            <a:lvl9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9pPr>
          </a:lstStyle>
          <a:p>
            <a:pPr algn="just"/>
            <a:r>
              <a:rPr lang="fr-FR" sz="1200" b="1" cap="none" dirty="0">
                <a:solidFill>
                  <a:srgbClr val="D7000F"/>
                </a:solidFill>
                <a:latin typeface="Arial" panose="020B0604020202020204"/>
              </a:rPr>
              <a:t>La facturation électronique à l’horizon</a:t>
            </a:r>
          </a:p>
          <a:p>
            <a:pPr algn="just"/>
            <a:r>
              <a:rPr lang="fr-FR" sz="1200" b="1" cap="none" dirty="0">
                <a:solidFill>
                  <a:srgbClr val="000000"/>
                </a:solidFill>
                <a:latin typeface="Arial"/>
              </a:rPr>
              <a:t>Un contexte réglementaire qui pousse à l’anticipation :  </a:t>
            </a:r>
            <a:r>
              <a:rPr lang="fr-FR" sz="1200" cap="none" dirty="0">
                <a:solidFill>
                  <a:srgbClr val="000000"/>
                </a:solidFill>
                <a:latin typeface="Arial"/>
              </a:rPr>
              <a:t>la prochaine réforme obligera l’ensemble des entreprises établies en France et assujetties à la TVA, à choisir une plateforme (publique ou privée) avant le </a:t>
            </a:r>
            <a:r>
              <a:rPr lang="fr-FR" sz="1200" b="1" cap="none" dirty="0">
                <a:solidFill>
                  <a:srgbClr val="000000"/>
                </a:solidFill>
                <a:latin typeface="Arial"/>
              </a:rPr>
              <a:t>1er septembre 2026</a:t>
            </a:r>
            <a:r>
              <a:rPr lang="fr-FR" sz="1200" cap="none" dirty="0">
                <a:solidFill>
                  <a:srgbClr val="000000"/>
                </a:solidFill>
                <a:latin typeface="Arial"/>
              </a:rPr>
              <a:t> pour recevoir et émettre des factures</a:t>
            </a:r>
          </a:p>
          <a:p>
            <a:pPr lvl="1" algn="just"/>
            <a:endParaRPr lang="fr-FR" sz="1067" dirty="0">
              <a:solidFill>
                <a:srgbClr val="000000"/>
              </a:solidFill>
              <a:latin typeface="Arial" panose="020B0604020202020204"/>
            </a:endParaRPr>
          </a:p>
          <a:p>
            <a:pPr lvl="1" algn="just"/>
            <a:endParaRPr lang="fr-FR" sz="1067" dirty="0">
              <a:solidFill>
                <a:srgbClr val="000000"/>
              </a:solidFill>
              <a:latin typeface="Arial" panose="020B0604020202020204"/>
            </a:endParaRPr>
          </a:p>
          <a:p>
            <a:pPr lvl="1" algn="just"/>
            <a:endParaRPr lang="fr-FR" sz="1067" dirty="0">
              <a:solidFill>
                <a:srgbClr val="000000"/>
              </a:solidFill>
              <a:latin typeface="Arial" panose="020B0604020202020204"/>
            </a:endParaRPr>
          </a:p>
          <a:p>
            <a:pPr marL="237043" lvl="2" indent="-237043" algn="just" defTabSz="982049"/>
            <a:endParaRPr lang="fr-FR" sz="1067" dirty="0">
              <a:solidFill>
                <a:srgbClr val="000000"/>
              </a:solidFill>
              <a:latin typeface="Arial" panose="020B0604020202020204"/>
            </a:endParaRPr>
          </a:p>
          <a:p>
            <a:pPr algn="just" defTabSz="982049"/>
            <a:endParaRPr lang="fr-FR" sz="1200" dirty="0">
              <a:solidFill>
                <a:srgbClr val="B34A8C"/>
              </a:solidFill>
              <a:latin typeface="Arial" panose="020B0604020202020204"/>
            </a:endParaRPr>
          </a:p>
        </p:txBody>
      </p:sp>
    </p:spTree>
    <p:extLst>
      <p:ext uri="{BB962C8B-B14F-4D97-AF65-F5344CB8AC3E}">
        <p14:creationId xmlns:p14="http://schemas.microsoft.com/office/powerpoint/2010/main" val="604435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353693" y="-110669"/>
            <a:ext cx="10980738" cy="720000"/>
          </a:xfrm>
        </p:spPr>
        <p:txBody>
          <a:bodyPr>
            <a:normAutofit/>
          </a:bodyPr>
          <a:lstStyle/>
          <a:p>
            <a:r>
              <a:rPr lang="fr-FR" sz="2400" dirty="0"/>
              <a:t>Enjeux pour nos clients et notre établissement</a:t>
            </a:r>
          </a:p>
        </p:txBody>
      </p:sp>
      <p:grpSp>
        <p:nvGrpSpPr>
          <p:cNvPr id="13" name="Groupe 12">
            <a:extLst>
              <a:ext uri="{FF2B5EF4-FFF2-40B4-BE49-F238E27FC236}">
                <a16:creationId xmlns:a16="http://schemas.microsoft.com/office/drawing/2014/main" id="{A05A1BAC-AB45-3D12-6C58-42187DC9C02E}"/>
              </a:ext>
            </a:extLst>
          </p:cNvPr>
          <p:cNvGrpSpPr/>
          <p:nvPr/>
        </p:nvGrpSpPr>
        <p:grpSpPr>
          <a:xfrm>
            <a:off x="649986" y="2709953"/>
            <a:ext cx="3852796" cy="331532"/>
            <a:chOff x="527497" y="2282772"/>
            <a:chExt cx="3852796" cy="331532"/>
          </a:xfrm>
        </p:grpSpPr>
        <p:sp>
          <p:nvSpPr>
            <p:cNvPr id="14" name="Rectangle 13">
              <a:extLst>
                <a:ext uri="{FF2B5EF4-FFF2-40B4-BE49-F238E27FC236}">
                  <a16:creationId xmlns:a16="http://schemas.microsoft.com/office/drawing/2014/main" id="{8DE2AE4A-B09A-6101-7931-611724608509}"/>
                </a:ext>
              </a:extLst>
            </p:cNvPr>
            <p:cNvSpPr/>
            <p:nvPr/>
          </p:nvSpPr>
          <p:spPr>
            <a:xfrm>
              <a:off x="527497" y="2282772"/>
              <a:ext cx="3852796" cy="331532"/>
            </a:xfrm>
            <a:prstGeom prst="rect">
              <a:avLst/>
            </a:prstGeom>
            <a:solidFill>
              <a:srgbClr val="0070C0"/>
            </a:solidFill>
            <a:ln w="12700" cap="flat" cmpd="sng" algn="ctr">
              <a:noFill/>
              <a:prstDash val="solid"/>
              <a:miter lim="800000"/>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541338"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FFFF"/>
                  </a:solidFill>
                  <a:effectLst/>
                  <a:uLnTx/>
                  <a:uFillTx/>
                  <a:latin typeface="Arial" panose="020B0604020202020204"/>
                  <a:ea typeface="+mn-ea"/>
                  <a:cs typeface="+mn-cs"/>
                </a:rPr>
                <a:t>Réduire les coûts de gestion de ses factures</a:t>
              </a:r>
            </a:p>
          </p:txBody>
        </p:sp>
        <p:grpSp>
          <p:nvGrpSpPr>
            <p:cNvPr id="15" name="Group 1487">
              <a:extLst>
                <a:ext uri="{FF2B5EF4-FFF2-40B4-BE49-F238E27FC236}">
                  <a16:creationId xmlns:a16="http://schemas.microsoft.com/office/drawing/2014/main" id="{E02D07BB-3C1D-A942-096B-608931BBC5E9}"/>
                </a:ext>
              </a:extLst>
            </p:cNvPr>
            <p:cNvGrpSpPr/>
            <p:nvPr/>
          </p:nvGrpSpPr>
          <p:grpSpPr>
            <a:xfrm>
              <a:off x="650717" y="2327666"/>
              <a:ext cx="234042" cy="229022"/>
              <a:chOff x="9147175" y="5370513"/>
              <a:chExt cx="466725" cy="466725"/>
            </a:xfrm>
            <a:solidFill>
              <a:srgbClr val="FFFFFF"/>
            </a:solidFill>
          </p:grpSpPr>
          <p:sp>
            <p:nvSpPr>
              <p:cNvPr id="23" name="Freeform 398">
                <a:extLst>
                  <a:ext uri="{FF2B5EF4-FFF2-40B4-BE49-F238E27FC236}">
                    <a16:creationId xmlns:a16="http://schemas.microsoft.com/office/drawing/2014/main" id="{568F9BD1-DB15-2B8D-B3A2-C20A48EE236C}"/>
                  </a:ext>
                </a:extLst>
              </p:cNvPr>
              <p:cNvSpPr>
                <a:spLocks/>
              </p:cNvSpPr>
              <p:nvPr/>
            </p:nvSpPr>
            <p:spPr bwMode="auto">
              <a:xfrm>
                <a:off x="9261887" y="5487063"/>
                <a:ext cx="214312" cy="252413"/>
              </a:xfrm>
              <a:custGeom>
                <a:avLst/>
                <a:gdLst>
                  <a:gd name="T0" fmla="*/ 99 w 104"/>
                  <a:gd name="T1" fmla="*/ 93 h 123"/>
                  <a:gd name="T2" fmla="*/ 95 w 104"/>
                  <a:gd name="T3" fmla="*/ 95 h 123"/>
                  <a:gd name="T4" fmla="*/ 65 w 104"/>
                  <a:gd name="T5" fmla="*/ 113 h 123"/>
                  <a:gd name="T6" fmla="*/ 28 w 104"/>
                  <a:gd name="T7" fmla="*/ 80 h 123"/>
                  <a:gd name="T8" fmla="*/ 71 w 104"/>
                  <a:gd name="T9" fmla="*/ 80 h 123"/>
                  <a:gd name="T10" fmla="*/ 76 w 104"/>
                  <a:gd name="T11" fmla="*/ 75 h 123"/>
                  <a:gd name="T12" fmla="*/ 71 w 104"/>
                  <a:gd name="T13" fmla="*/ 70 h 123"/>
                  <a:gd name="T14" fmla="*/ 26 w 104"/>
                  <a:gd name="T15" fmla="*/ 70 h 123"/>
                  <a:gd name="T16" fmla="*/ 25 w 104"/>
                  <a:gd name="T17" fmla="*/ 61 h 123"/>
                  <a:gd name="T18" fmla="*/ 26 w 104"/>
                  <a:gd name="T19" fmla="*/ 52 h 123"/>
                  <a:gd name="T20" fmla="*/ 71 w 104"/>
                  <a:gd name="T21" fmla="*/ 52 h 123"/>
                  <a:gd name="T22" fmla="*/ 76 w 104"/>
                  <a:gd name="T23" fmla="*/ 46 h 123"/>
                  <a:gd name="T24" fmla="*/ 71 w 104"/>
                  <a:gd name="T25" fmla="*/ 41 h 123"/>
                  <a:gd name="T26" fmla="*/ 28 w 104"/>
                  <a:gd name="T27" fmla="*/ 41 h 123"/>
                  <a:gd name="T28" fmla="*/ 63 w 104"/>
                  <a:gd name="T29" fmla="*/ 10 h 123"/>
                  <a:gd name="T30" fmla="*/ 94 w 104"/>
                  <a:gd name="T31" fmla="*/ 27 h 123"/>
                  <a:gd name="T32" fmla="*/ 99 w 104"/>
                  <a:gd name="T33" fmla="*/ 30 h 123"/>
                  <a:gd name="T34" fmla="*/ 104 w 104"/>
                  <a:gd name="T35" fmla="*/ 24 h 123"/>
                  <a:gd name="T36" fmla="*/ 103 w 104"/>
                  <a:gd name="T37" fmla="*/ 21 h 123"/>
                  <a:gd name="T38" fmla="*/ 63 w 104"/>
                  <a:gd name="T39" fmla="*/ 0 h 123"/>
                  <a:gd name="T40" fmla="*/ 17 w 104"/>
                  <a:gd name="T41" fmla="*/ 41 h 123"/>
                  <a:gd name="T42" fmla="*/ 6 w 104"/>
                  <a:gd name="T43" fmla="*/ 41 h 123"/>
                  <a:gd name="T44" fmla="*/ 0 w 104"/>
                  <a:gd name="T45" fmla="*/ 46 h 123"/>
                  <a:gd name="T46" fmla="*/ 6 w 104"/>
                  <a:gd name="T47" fmla="*/ 52 h 123"/>
                  <a:gd name="T48" fmla="*/ 15 w 104"/>
                  <a:gd name="T49" fmla="*/ 52 h 123"/>
                  <a:gd name="T50" fmla="*/ 15 w 104"/>
                  <a:gd name="T51" fmla="*/ 62 h 123"/>
                  <a:gd name="T52" fmla="*/ 15 w 104"/>
                  <a:gd name="T53" fmla="*/ 70 h 123"/>
                  <a:gd name="T54" fmla="*/ 6 w 104"/>
                  <a:gd name="T55" fmla="*/ 70 h 123"/>
                  <a:gd name="T56" fmla="*/ 0 w 104"/>
                  <a:gd name="T57" fmla="*/ 75 h 123"/>
                  <a:gd name="T58" fmla="*/ 6 w 104"/>
                  <a:gd name="T59" fmla="*/ 80 h 123"/>
                  <a:gd name="T60" fmla="*/ 17 w 104"/>
                  <a:gd name="T61" fmla="*/ 80 h 123"/>
                  <a:gd name="T62" fmla="*/ 64 w 104"/>
                  <a:gd name="T63" fmla="*/ 123 h 123"/>
                  <a:gd name="T64" fmla="*/ 103 w 104"/>
                  <a:gd name="T65" fmla="*/ 101 h 123"/>
                  <a:gd name="T66" fmla="*/ 104 w 104"/>
                  <a:gd name="T67" fmla="*/ 97 h 123"/>
                  <a:gd name="T68" fmla="*/ 99 w 104"/>
                  <a:gd name="T69" fmla="*/ 9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123">
                    <a:moveTo>
                      <a:pt x="99" y="93"/>
                    </a:moveTo>
                    <a:cubicBezTo>
                      <a:pt x="97" y="93"/>
                      <a:pt x="96" y="93"/>
                      <a:pt x="95" y="95"/>
                    </a:cubicBezTo>
                    <a:cubicBezTo>
                      <a:pt x="86" y="108"/>
                      <a:pt x="77" y="113"/>
                      <a:pt x="65" y="113"/>
                    </a:cubicBezTo>
                    <a:cubicBezTo>
                      <a:pt x="47" y="113"/>
                      <a:pt x="33" y="101"/>
                      <a:pt x="28" y="80"/>
                    </a:cubicBezTo>
                    <a:cubicBezTo>
                      <a:pt x="71" y="80"/>
                      <a:pt x="71" y="80"/>
                      <a:pt x="71" y="80"/>
                    </a:cubicBezTo>
                    <a:cubicBezTo>
                      <a:pt x="74" y="80"/>
                      <a:pt x="76" y="78"/>
                      <a:pt x="76" y="75"/>
                    </a:cubicBezTo>
                    <a:cubicBezTo>
                      <a:pt x="76" y="72"/>
                      <a:pt x="74" y="70"/>
                      <a:pt x="71" y="70"/>
                    </a:cubicBezTo>
                    <a:cubicBezTo>
                      <a:pt x="26" y="70"/>
                      <a:pt x="26" y="70"/>
                      <a:pt x="26" y="70"/>
                    </a:cubicBezTo>
                    <a:cubicBezTo>
                      <a:pt x="26" y="67"/>
                      <a:pt x="25" y="64"/>
                      <a:pt x="25" y="61"/>
                    </a:cubicBezTo>
                    <a:cubicBezTo>
                      <a:pt x="25" y="58"/>
                      <a:pt x="26" y="55"/>
                      <a:pt x="26" y="52"/>
                    </a:cubicBezTo>
                    <a:cubicBezTo>
                      <a:pt x="71" y="52"/>
                      <a:pt x="71" y="52"/>
                      <a:pt x="71" y="52"/>
                    </a:cubicBezTo>
                    <a:cubicBezTo>
                      <a:pt x="74" y="52"/>
                      <a:pt x="76" y="49"/>
                      <a:pt x="76" y="46"/>
                    </a:cubicBezTo>
                    <a:cubicBezTo>
                      <a:pt x="76" y="44"/>
                      <a:pt x="74" y="41"/>
                      <a:pt x="71" y="41"/>
                    </a:cubicBezTo>
                    <a:cubicBezTo>
                      <a:pt x="28" y="41"/>
                      <a:pt x="28" y="41"/>
                      <a:pt x="28" y="41"/>
                    </a:cubicBezTo>
                    <a:cubicBezTo>
                      <a:pt x="34" y="22"/>
                      <a:pt x="47" y="10"/>
                      <a:pt x="63" y="10"/>
                    </a:cubicBezTo>
                    <a:cubicBezTo>
                      <a:pt x="78" y="10"/>
                      <a:pt x="86" y="16"/>
                      <a:pt x="94" y="27"/>
                    </a:cubicBezTo>
                    <a:cubicBezTo>
                      <a:pt x="95" y="29"/>
                      <a:pt x="97" y="30"/>
                      <a:pt x="99" y="30"/>
                    </a:cubicBezTo>
                    <a:cubicBezTo>
                      <a:pt x="101" y="30"/>
                      <a:pt x="104" y="27"/>
                      <a:pt x="104" y="24"/>
                    </a:cubicBezTo>
                    <a:cubicBezTo>
                      <a:pt x="104" y="23"/>
                      <a:pt x="103" y="22"/>
                      <a:pt x="103" y="21"/>
                    </a:cubicBezTo>
                    <a:cubicBezTo>
                      <a:pt x="92" y="6"/>
                      <a:pt x="79" y="0"/>
                      <a:pt x="63" y="0"/>
                    </a:cubicBezTo>
                    <a:cubicBezTo>
                      <a:pt x="42" y="0"/>
                      <a:pt x="24" y="16"/>
                      <a:pt x="17" y="41"/>
                    </a:cubicBezTo>
                    <a:cubicBezTo>
                      <a:pt x="6" y="41"/>
                      <a:pt x="6" y="41"/>
                      <a:pt x="6" y="41"/>
                    </a:cubicBezTo>
                    <a:cubicBezTo>
                      <a:pt x="3" y="41"/>
                      <a:pt x="0" y="44"/>
                      <a:pt x="0" y="46"/>
                    </a:cubicBezTo>
                    <a:cubicBezTo>
                      <a:pt x="0" y="49"/>
                      <a:pt x="3" y="52"/>
                      <a:pt x="6" y="52"/>
                    </a:cubicBezTo>
                    <a:cubicBezTo>
                      <a:pt x="15" y="52"/>
                      <a:pt x="15" y="52"/>
                      <a:pt x="15" y="52"/>
                    </a:cubicBezTo>
                    <a:cubicBezTo>
                      <a:pt x="15" y="55"/>
                      <a:pt x="15" y="58"/>
                      <a:pt x="15" y="62"/>
                    </a:cubicBezTo>
                    <a:cubicBezTo>
                      <a:pt x="15" y="65"/>
                      <a:pt x="15" y="67"/>
                      <a:pt x="15" y="70"/>
                    </a:cubicBezTo>
                    <a:cubicBezTo>
                      <a:pt x="6" y="70"/>
                      <a:pt x="6" y="70"/>
                      <a:pt x="6" y="70"/>
                    </a:cubicBezTo>
                    <a:cubicBezTo>
                      <a:pt x="3" y="70"/>
                      <a:pt x="0" y="72"/>
                      <a:pt x="0" y="75"/>
                    </a:cubicBezTo>
                    <a:cubicBezTo>
                      <a:pt x="0" y="78"/>
                      <a:pt x="3" y="80"/>
                      <a:pt x="6" y="80"/>
                    </a:cubicBezTo>
                    <a:cubicBezTo>
                      <a:pt x="17" y="80"/>
                      <a:pt x="17" y="80"/>
                      <a:pt x="17" y="80"/>
                    </a:cubicBezTo>
                    <a:cubicBezTo>
                      <a:pt x="23" y="107"/>
                      <a:pt x="41" y="123"/>
                      <a:pt x="64" y="123"/>
                    </a:cubicBezTo>
                    <a:cubicBezTo>
                      <a:pt x="80" y="123"/>
                      <a:pt x="92" y="116"/>
                      <a:pt x="103" y="101"/>
                    </a:cubicBezTo>
                    <a:cubicBezTo>
                      <a:pt x="104" y="100"/>
                      <a:pt x="104" y="99"/>
                      <a:pt x="104" y="97"/>
                    </a:cubicBezTo>
                    <a:cubicBezTo>
                      <a:pt x="104" y="95"/>
                      <a:pt x="102" y="93"/>
                      <a:pt x="9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4" name="Freeform 399">
                <a:extLst>
                  <a:ext uri="{FF2B5EF4-FFF2-40B4-BE49-F238E27FC236}">
                    <a16:creationId xmlns:a16="http://schemas.microsoft.com/office/drawing/2014/main" id="{2034485F-E947-0462-D7B5-AC0C7E60F2AB}"/>
                  </a:ext>
                </a:extLst>
              </p:cNvPr>
              <p:cNvSpPr>
                <a:spLocks noEditPoints="1"/>
              </p:cNvSpPr>
              <p:nvPr/>
            </p:nvSpPr>
            <p:spPr bwMode="auto">
              <a:xfrm>
                <a:off x="9147175" y="5370513"/>
                <a:ext cx="466725" cy="466725"/>
              </a:xfrm>
              <a:custGeom>
                <a:avLst/>
                <a:gdLst>
                  <a:gd name="T0" fmla="*/ 114 w 227"/>
                  <a:gd name="T1" fmla="*/ 0 h 227"/>
                  <a:gd name="T2" fmla="*/ 0 w 227"/>
                  <a:gd name="T3" fmla="*/ 114 h 227"/>
                  <a:gd name="T4" fmla="*/ 114 w 227"/>
                  <a:gd name="T5" fmla="*/ 227 h 227"/>
                  <a:gd name="T6" fmla="*/ 227 w 227"/>
                  <a:gd name="T7" fmla="*/ 114 h 227"/>
                  <a:gd name="T8" fmla="*/ 114 w 227"/>
                  <a:gd name="T9" fmla="*/ 0 h 227"/>
                  <a:gd name="T10" fmla="*/ 114 w 227"/>
                  <a:gd name="T11" fmla="*/ 218 h 227"/>
                  <a:gd name="T12" fmla="*/ 9 w 227"/>
                  <a:gd name="T13" fmla="*/ 114 h 227"/>
                  <a:gd name="T14" fmla="*/ 114 w 227"/>
                  <a:gd name="T15" fmla="*/ 10 h 227"/>
                  <a:gd name="T16" fmla="*/ 218 w 227"/>
                  <a:gd name="T17" fmla="*/ 114 h 227"/>
                  <a:gd name="T18" fmla="*/ 114 w 227"/>
                  <a:gd name="T19" fmla="*/ 218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27">
                    <a:moveTo>
                      <a:pt x="114" y="0"/>
                    </a:moveTo>
                    <a:cubicBezTo>
                      <a:pt x="51" y="0"/>
                      <a:pt x="0" y="51"/>
                      <a:pt x="0" y="114"/>
                    </a:cubicBezTo>
                    <a:cubicBezTo>
                      <a:pt x="0" y="176"/>
                      <a:pt x="51" y="227"/>
                      <a:pt x="114" y="227"/>
                    </a:cubicBezTo>
                    <a:cubicBezTo>
                      <a:pt x="176" y="227"/>
                      <a:pt x="227" y="176"/>
                      <a:pt x="227" y="114"/>
                    </a:cubicBezTo>
                    <a:cubicBezTo>
                      <a:pt x="227" y="51"/>
                      <a:pt x="176" y="0"/>
                      <a:pt x="114" y="0"/>
                    </a:cubicBezTo>
                    <a:close/>
                    <a:moveTo>
                      <a:pt x="114" y="218"/>
                    </a:moveTo>
                    <a:cubicBezTo>
                      <a:pt x="56" y="218"/>
                      <a:pt x="9" y="171"/>
                      <a:pt x="9" y="114"/>
                    </a:cubicBezTo>
                    <a:cubicBezTo>
                      <a:pt x="9" y="56"/>
                      <a:pt x="56" y="10"/>
                      <a:pt x="114" y="10"/>
                    </a:cubicBezTo>
                    <a:cubicBezTo>
                      <a:pt x="171" y="10"/>
                      <a:pt x="218" y="56"/>
                      <a:pt x="218" y="114"/>
                    </a:cubicBezTo>
                    <a:cubicBezTo>
                      <a:pt x="218" y="171"/>
                      <a:pt x="171" y="218"/>
                      <a:pt x="114" y="2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grpSp>
      </p:grpSp>
      <p:grpSp>
        <p:nvGrpSpPr>
          <p:cNvPr id="25" name="Groupe 24">
            <a:extLst>
              <a:ext uri="{FF2B5EF4-FFF2-40B4-BE49-F238E27FC236}">
                <a16:creationId xmlns:a16="http://schemas.microsoft.com/office/drawing/2014/main" id="{30116329-E91E-865C-419F-4507CED86711}"/>
              </a:ext>
            </a:extLst>
          </p:cNvPr>
          <p:cNvGrpSpPr/>
          <p:nvPr/>
        </p:nvGrpSpPr>
        <p:grpSpPr>
          <a:xfrm>
            <a:off x="649986" y="4036625"/>
            <a:ext cx="3852796" cy="331532"/>
            <a:chOff x="527497" y="3609444"/>
            <a:chExt cx="3852796" cy="331532"/>
          </a:xfrm>
        </p:grpSpPr>
        <p:sp>
          <p:nvSpPr>
            <p:cNvPr id="27" name="Rectangle 26">
              <a:extLst>
                <a:ext uri="{FF2B5EF4-FFF2-40B4-BE49-F238E27FC236}">
                  <a16:creationId xmlns:a16="http://schemas.microsoft.com/office/drawing/2014/main" id="{7091A3C1-2FB5-42E4-A985-8EC095A8D82A}"/>
                </a:ext>
              </a:extLst>
            </p:cNvPr>
            <p:cNvSpPr/>
            <p:nvPr/>
          </p:nvSpPr>
          <p:spPr>
            <a:xfrm>
              <a:off x="527497" y="3609444"/>
              <a:ext cx="3852796" cy="331532"/>
            </a:xfrm>
            <a:prstGeom prst="rect">
              <a:avLst/>
            </a:prstGeom>
            <a:solidFill>
              <a:srgbClr val="A5CC74"/>
            </a:solidFill>
            <a:ln w="12700" cap="flat" cmpd="sng" algn="ctr">
              <a:solidFill>
                <a:srgbClr val="A5CC74"/>
              </a:solidFill>
              <a:prstDash val="solid"/>
              <a:miter lim="800000"/>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534988"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FFFF"/>
                  </a:solidFill>
                  <a:effectLst/>
                  <a:uLnTx/>
                  <a:uFillTx/>
                  <a:latin typeface="Arial" panose="020B0604020202020204"/>
                  <a:ea typeface="+mn-ea"/>
                  <a:cs typeface="+mn-cs"/>
                </a:rPr>
                <a:t>Réduire les délais de paiement</a:t>
              </a:r>
            </a:p>
          </p:txBody>
        </p:sp>
        <p:grpSp>
          <p:nvGrpSpPr>
            <p:cNvPr id="28" name="Group 17">
              <a:extLst>
                <a:ext uri="{FF2B5EF4-FFF2-40B4-BE49-F238E27FC236}">
                  <a16:creationId xmlns:a16="http://schemas.microsoft.com/office/drawing/2014/main" id="{4B03BF06-70D8-2CA3-D5CB-47D22DAA15C9}"/>
                </a:ext>
              </a:extLst>
            </p:cNvPr>
            <p:cNvGrpSpPr/>
            <p:nvPr/>
          </p:nvGrpSpPr>
          <p:grpSpPr>
            <a:xfrm>
              <a:off x="681136" y="3657534"/>
              <a:ext cx="173205" cy="278449"/>
              <a:chOff x="176213" y="98425"/>
              <a:chExt cx="400051" cy="657225"/>
            </a:xfrm>
            <a:solidFill>
              <a:srgbClr val="FFFFFF"/>
            </a:solidFill>
          </p:grpSpPr>
          <p:sp>
            <p:nvSpPr>
              <p:cNvPr id="29" name="Freeform 9">
                <a:extLst>
                  <a:ext uri="{FF2B5EF4-FFF2-40B4-BE49-F238E27FC236}">
                    <a16:creationId xmlns:a16="http://schemas.microsoft.com/office/drawing/2014/main" id="{AE8BDA6F-6AD2-55D1-625F-103410342480}"/>
                  </a:ext>
                </a:extLst>
              </p:cNvPr>
              <p:cNvSpPr>
                <a:spLocks/>
              </p:cNvSpPr>
              <p:nvPr/>
            </p:nvSpPr>
            <p:spPr bwMode="auto">
              <a:xfrm>
                <a:off x="176213" y="387350"/>
                <a:ext cx="100013" cy="174625"/>
              </a:xfrm>
              <a:custGeom>
                <a:avLst/>
                <a:gdLst>
                  <a:gd name="T0" fmla="*/ 30 w 37"/>
                  <a:gd name="T1" fmla="*/ 42 h 64"/>
                  <a:gd name="T2" fmla="*/ 10 w 37"/>
                  <a:gd name="T3" fmla="*/ 51 h 64"/>
                  <a:gd name="T4" fmla="*/ 31 w 37"/>
                  <a:gd name="T5" fmla="*/ 9 h 64"/>
                  <a:gd name="T6" fmla="*/ 30 w 37"/>
                  <a:gd name="T7" fmla="*/ 2 h 64"/>
                  <a:gd name="T8" fmla="*/ 23 w 37"/>
                  <a:gd name="T9" fmla="*/ 3 h 64"/>
                  <a:gd name="T10" fmla="*/ 0 w 37"/>
                  <a:gd name="T11" fmla="*/ 59 h 64"/>
                  <a:gd name="T12" fmla="*/ 2 w 37"/>
                  <a:gd name="T13" fmla="*/ 63 h 64"/>
                  <a:gd name="T14" fmla="*/ 5 w 37"/>
                  <a:gd name="T15" fmla="*/ 64 h 64"/>
                  <a:gd name="T16" fmla="*/ 7 w 37"/>
                  <a:gd name="T17" fmla="*/ 63 h 64"/>
                  <a:gd name="T18" fmla="*/ 34 w 37"/>
                  <a:gd name="T19" fmla="*/ 51 h 64"/>
                  <a:gd name="T20" fmla="*/ 36 w 37"/>
                  <a:gd name="T21" fmla="*/ 44 h 64"/>
                  <a:gd name="T22" fmla="*/ 30 w 37"/>
                  <a:gd name="T23"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4">
                    <a:moveTo>
                      <a:pt x="30" y="42"/>
                    </a:moveTo>
                    <a:cubicBezTo>
                      <a:pt x="10" y="51"/>
                      <a:pt x="10" y="51"/>
                      <a:pt x="10" y="51"/>
                    </a:cubicBezTo>
                    <a:cubicBezTo>
                      <a:pt x="14" y="32"/>
                      <a:pt x="26" y="16"/>
                      <a:pt x="31" y="9"/>
                    </a:cubicBezTo>
                    <a:cubicBezTo>
                      <a:pt x="33" y="7"/>
                      <a:pt x="32" y="3"/>
                      <a:pt x="30" y="2"/>
                    </a:cubicBezTo>
                    <a:cubicBezTo>
                      <a:pt x="28" y="0"/>
                      <a:pt x="25" y="0"/>
                      <a:pt x="23" y="3"/>
                    </a:cubicBezTo>
                    <a:cubicBezTo>
                      <a:pt x="15" y="13"/>
                      <a:pt x="0" y="35"/>
                      <a:pt x="0" y="59"/>
                    </a:cubicBezTo>
                    <a:cubicBezTo>
                      <a:pt x="0" y="60"/>
                      <a:pt x="1" y="62"/>
                      <a:pt x="2" y="63"/>
                    </a:cubicBezTo>
                    <a:cubicBezTo>
                      <a:pt x="3" y="63"/>
                      <a:pt x="4" y="64"/>
                      <a:pt x="5" y="64"/>
                    </a:cubicBezTo>
                    <a:cubicBezTo>
                      <a:pt x="5" y="64"/>
                      <a:pt x="6" y="64"/>
                      <a:pt x="7" y="63"/>
                    </a:cubicBezTo>
                    <a:cubicBezTo>
                      <a:pt x="34" y="51"/>
                      <a:pt x="34" y="51"/>
                      <a:pt x="34" y="51"/>
                    </a:cubicBezTo>
                    <a:cubicBezTo>
                      <a:pt x="36" y="50"/>
                      <a:pt x="37" y="47"/>
                      <a:pt x="36" y="44"/>
                    </a:cubicBezTo>
                    <a:cubicBezTo>
                      <a:pt x="35" y="42"/>
                      <a:pt x="32" y="41"/>
                      <a:pt x="3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47" name="Freeform 10">
                <a:extLst>
                  <a:ext uri="{FF2B5EF4-FFF2-40B4-BE49-F238E27FC236}">
                    <a16:creationId xmlns:a16="http://schemas.microsoft.com/office/drawing/2014/main" id="{61D46476-09CB-CB86-D9CE-BCF9746BF00E}"/>
                  </a:ext>
                </a:extLst>
              </p:cNvPr>
              <p:cNvSpPr>
                <a:spLocks/>
              </p:cNvSpPr>
              <p:nvPr/>
            </p:nvSpPr>
            <p:spPr bwMode="auto">
              <a:xfrm>
                <a:off x="476251" y="385763"/>
                <a:ext cx="100013" cy="176213"/>
              </a:xfrm>
              <a:custGeom>
                <a:avLst/>
                <a:gdLst>
                  <a:gd name="T0" fmla="*/ 13 w 37"/>
                  <a:gd name="T1" fmla="*/ 3 h 65"/>
                  <a:gd name="T2" fmla="*/ 6 w 37"/>
                  <a:gd name="T3" fmla="*/ 2 h 65"/>
                  <a:gd name="T4" fmla="*/ 5 w 37"/>
                  <a:gd name="T5" fmla="*/ 9 h 65"/>
                  <a:gd name="T6" fmla="*/ 27 w 37"/>
                  <a:gd name="T7" fmla="*/ 52 h 65"/>
                  <a:gd name="T8" fmla="*/ 7 w 37"/>
                  <a:gd name="T9" fmla="*/ 43 h 65"/>
                  <a:gd name="T10" fmla="*/ 1 w 37"/>
                  <a:gd name="T11" fmla="*/ 45 h 65"/>
                  <a:gd name="T12" fmla="*/ 3 w 37"/>
                  <a:gd name="T13" fmla="*/ 52 h 65"/>
                  <a:gd name="T14" fmla="*/ 30 w 37"/>
                  <a:gd name="T15" fmla="*/ 64 h 65"/>
                  <a:gd name="T16" fmla="*/ 32 w 37"/>
                  <a:gd name="T17" fmla="*/ 65 h 65"/>
                  <a:gd name="T18" fmla="*/ 35 w 37"/>
                  <a:gd name="T19" fmla="*/ 64 h 65"/>
                  <a:gd name="T20" fmla="*/ 37 w 37"/>
                  <a:gd name="T21" fmla="*/ 60 h 65"/>
                  <a:gd name="T22" fmla="*/ 13 w 37"/>
                  <a:gd name="T23"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5">
                    <a:moveTo>
                      <a:pt x="13" y="3"/>
                    </a:moveTo>
                    <a:cubicBezTo>
                      <a:pt x="11" y="1"/>
                      <a:pt x="8" y="0"/>
                      <a:pt x="6" y="2"/>
                    </a:cubicBezTo>
                    <a:cubicBezTo>
                      <a:pt x="4" y="4"/>
                      <a:pt x="4" y="7"/>
                      <a:pt x="5" y="9"/>
                    </a:cubicBezTo>
                    <a:cubicBezTo>
                      <a:pt x="11" y="16"/>
                      <a:pt x="23" y="33"/>
                      <a:pt x="27" y="52"/>
                    </a:cubicBezTo>
                    <a:cubicBezTo>
                      <a:pt x="7" y="43"/>
                      <a:pt x="7" y="43"/>
                      <a:pt x="7" y="43"/>
                    </a:cubicBezTo>
                    <a:cubicBezTo>
                      <a:pt x="5" y="42"/>
                      <a:pt x="2" y="43"/>
                      <a:pt x="1" y="45"/>
                    </a:cubicBezTo>
                    <a:cubicBezTo>
                      <a:pt x="0" y="48"/>
                      <a:pt x="1" y="51"/>
                      <a:pt x="3" y="52"/>
                    </a:cubicBezTo>
                    <a:cubicBezTo>
                      <a:pt x="30" y="64"/>
                      <a:pt x="30" y="64"/>
                      <a:pt x="30" y="64"/>
                    </a:cubicBezTo>
                    <a:cubicBezTo>
                      <a:pt x="31" y="65"/>
                      <a:pt x="32" y="65"/>
                      <a:pt x="32" y="65"/>
                    </a:cubicBezTo>
                    <a:cubicBezTo>
                      <a:pt x="33" y="65"/>
                      <a:pt x="34" y="64"/>
                      <a:pt x="35" y="64"/>
                    </a:cubicBezTo>
                    <a:cubicBezTo>
                      <a:pt x="37" y="63"/>
                      <a:pt x="37" y="61"/>
                      <a:pt x="37" y="60"/>
                    </a:cubicBezTo>
                    <a:cubicBezTo>
                      <a:pt x="37" y="36"/>
                      <a:pt x="22" y="14"/>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48" name="Freeform 11">
                <a:extLst>
                  <a:ext uri="{FF2B5EF4-FFF2-40B4-BE49-F238E27FC236}">
                    <a16:creationId xmlns:a16="http://schemas.microsoft.com/office/drawing/2014/main" id="{DA3F5626-633F-41A7-7631-23A492E85734}"/>
                  </a:ext>
                </a:extLst>
              </p:cNvPr>
              <p:cNvSpPr>
                <a:spLocks noEditPoints="1"/>
              </p:cNvSpPr>
              <p:nvPr/>
            </p:nvSpPr>
            <p:spPr bwMode="auto">
              <a:xfrm>
                <a:off x="271463" y="98425"/>
                <a:ext cx="211138" cy="441325"/>
              </a:xfrm>
              <a:custGeom>
                <a:avLst/>
                <a:gdLst>
                  <a:gd name="T0" fmla="*/ 78 w 78"/>
                  <a:gd name="T1" fmla="*/ 56 h 163"/>
                  <a:gd name="T2" fmla="*/ 68 w 78"/>
                  <a:gd name="T3" fmla="*/ 22 h 163"/>
                  <a:gd name="T4" fmla="*/ 39 w 78"/>
                  <a:gd name="T5" fmla="*/ 0 h 163"/>
                  <a:gd name="T6" fmla="*/ 10 w 78"/>
                  <a:gd name="T7" fmla="*/ 22 h 163"/>
                  <a:gd name="T8" fmla="*/ 0 w 78"/>
                  <a:gd name="T9" fmla="*/ 57 h 163"/>
                  <a:gd name="T10" fmla="*/ 11 w 78"/>
                  <a:gd name="T11" fmla="*/ 155 h 163"/>
                  <a:gd name="T12" fmla="*/ 19 w 78"/>
                  <a:gd name="T13" fmla="*/ 163 h 163"/>
                  <a:gd name="T14" fmla="*/ 59 w 78"/>
                  <a:gd name="T15" fmla="*/ 163 h 163"/>
                  <a:gd name="T16" fmla="*/ 67 w 78"/>
                  <a:gd name="T17" fmla="*/ 155 h 163"/>
                  <a:gd name="T18" fmla="*/ 78 w 78"/>
                  <a:gd name="T19" fmla="*/ 57 h 163"/>
                  <a:gd name="T20" fmla="*/ 78 w 78"/>
                  <a:gd name="T21" fmla="*/ 56 h 163"/>
                  <a:gd name="T22" fmla="*/ 57 w 78"/>
                  <a:gd name="T23" fmla="*/ 153 h 163"/>
                  <a:gd name="T24" fmla="*/ 20 w 78"/>
                  <a:gd name="T25" fmla="*/ 153 h 163"/>
                  <a:gd name="T26" fmla="*/ 10 w 78"/>
                  <a:gd name="T27" fmla="*/ 56 h 163"/>
                  <a:gd name="T28" fmla="*/ 19 w 78"/>
                  <a:gd name="T29" fmla="*/ 27 h 163"/>
                  <a:gd name="T30" fmla="*/ 39 w 78"/>
                  <a:gd name="T31" fmla="*/ 10 h 163"/>
                  <a:gd name="T32" fmla="*/ 59 w 78"/>
                  <a:gd name="T33" fmla="*/ 27 h 163"/>
                  <a:gd name="T34" fmla="*/ 68 w 78"/>
                  <a:gd name="T35" fmla="*/ 56 h 163"/>
                  <a:gd name="T36" fmla="*/ 57 w 78"/>
                  <a:gd name="T37" fmla="*/ 15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8" h="163">
                    <a:moveTo>
                      <a:pt x="78" y="56"/>
                    </a:moveTo>
                    <a:cubicBezTo>
                      <a:pt x="78" y="46"/>
                      <a:pt x="74" y="33"/>
                      <a:pt x="68" y="22"/>
                    </a:cubicBezTo>
                    <a:cubicBezTo>
                      <a:pt x="60" y="8"/>
                      <a:pt x="49" y="0"/>
                      <a:pt x="39" y="0"/>
                    </a:cubicBezTo>
                    <a:cubicBezTo>
                      <a:pt x="28" y="0"/>
                      <a:pt x="18" y="8"/>
                      <a:pt x="10" y="22"/>
                    </a:cubicBezTo>
                    <a:cubicBezTo>
                      <a:pt x="4" y="33"/>
                      <a:pt x="0" y="47"/>
                      <a:pt x="0" y="57"/>
                    </a:cubicBezTo>
                    <a:cubicBezTo>
                      <a:pt x="11" y="155"/>
                      <a:pt x="11" y="155"/>
                      <a:pt x="11" y="155"/>
                    </a:cubicBezTo>
                    <a:cubicBezTo>
                      <a:pt x="11" y="159"/>
                      <a:pt x="15" y="163"/>
                      <a:pt x="19" y="163"/>
                    </a:cubicBezTo>
                    <a:cubicBezTo>
                      <a:pt x="59" y="163"/>
                      <a:pt x="59" y="163"/>
                      <a:pt x="59" y="163"/>
                    </a:cubicBezTo>
                    <a:cubicBezTo>
                      <a:pt x="63" y="163"/>
                      <a:pt x="67" y="159"/>
                      <a:pt x="67" y="155"/>
                    </a:cubicBezTo>
                    <a:cubicBezTo>
                      <a:pt x="78" y="57"/>
                      <a:pt x="78" y="57"/>
                      <a:pt x="78" y="57"/>
                    </a:cubicBezTo>
                    <a:lnTo>
                      <a:pt x="78" y="56"/>
                    </a:lnTo>
                    <a:close/>
                    <a:moveTo>
                      <a:pt x="57" y="153"/>
                    </a:moveTo>
                    <a:cubicBezTo>
                      <a:pt x="20" y="153"/>
                      <a:pt x="20" y="153"/>
                      <a:pt x="20" y="153"/>
                    </a:cubicBezTo>
                    <a:cubicBezTo>
                      <a:pt x="10" y="56"/>
                      <a:pt x="10" y="56"/>
                      <a:pt x="10" y="56"/>
                    </a:cubicBezTo>
                    <a:cubicBezTo>
                      <a:pt x="10" y="48"/>
                      <a:pt x="14" y="36"/>
                      <a:pt x="19" y="27"/>
                    </a:cubicBezTo>
                    <a:cubicBezTo>
                      <a:pt x="25" y="16"/>
                      <a:pt x="32" y="10"/>
                      <a:pt x="39" y="10"/>
                    </a:cubicBezTo>
                    <a:cubicBezTo>
                      <a:pt x="46" y="10"/>
                      <a:pt x="53" y="16"/>
                      <a:pt x="59" y="27"/>
                    </a:cubicBezTo>
                    <a:cubicBezTo>
                      <a:pt x="64" y="36"/>
                      <a:pt x="68" y="48"/>
                      <a:pt x="68" y="56"/>
                    </a:cubicBezTo>
                    <a:lnTo>
                      <a:pt x="57" y="1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49" name="Freeform 12">
                <a:extLst>
                  <a:ext uri="{FF2B5EF4-FFF2-40B4-BE49-F238E27FC236}">
                    <a16:creationId xmlns:a16="http://schemas.microsoft.com/office/drawing/2014/main" id="{B3EBF3CF-8989-FBC6-52ED-8EA2C5B5E87D}"/>
                  </a:ext>
                </a:extLst>
              </p:cNvPr>
              <p:cNvSpPr>
                <a:spLocks noEditPoints="1"/>
              </p:cNvSpPr>
              <p:nvPr/>
            </p:nvSpPr>
            <p:spPr bwMode="auto">
              <a:xfrm>
                <a:off x="325438" y="233363"/>
                <a:ext cx="100013" cy="100013"/>
              </a:xfrm>
              <a:custGeom>
                <a:avLst/>
                <a:gdLst>
                  <a:gd name="T0" fmla="*/ 19 w 37"/>
                  <a:gd name="T1" fmla="*/ 0 h 37"/>
                  <a:gd name="T2" fmla="*/ 0 w 37"/>
                  <a:gd name="T3" fmla="*/ 19 h 37"/>
                  <a:gd name="T4" fmla="*/ 19 w 37"/>
                  <a:gd name="T5" fmla="*/ 37 h 37"/>
                  <a:gd name="T6" fmla="*/ 19 w 37"/>
                  <a:gd name="T7" fmla="*/ 37 h 37"/>
                  <a:gd name="T8" fmla="*/ 37 w 37"/>
                  <a:gd name="T9" fmla="*/ 19 h 37"/>
                  <a:gd name="T10" fmla="*/ 19 w 37"/>
                  <a:gd name="T11" fmla="*/ 0 h 37"/>
                  <a:gd name="T12" fmla="*/ 19 w 37"/>
                  <a:gd name="T13" fmla="*/ 27 h 37"/>
                  <a:gd name="T14" fmla="*/ 10 w 37"/>
                  <a:gd name="T15" fmla="*/ 19 h 37"/>
                  <a:gd name="T16" fmla="*/ 13 w 37"/>
                  <a:gd name="T17" fmla="*/ 13 h 37"/>
                  <a:gd name="T18" fmla="*/ 19 w 37"/>
                  <a:gd name="T19" fmla="*/ 10 h 37"/>
                  <a:gd name="T20" fmla="*/ 27 w 37"/>
                  <a:gd name="T21" fmla="*/ 19 h 37"/>
                  <a:gd name="T22" fmla="*/ 19 w 37"/>
                  <a:gd name="T23"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37">
                    <a:moveTo>
                      <a:pt x="19" y="0"/>
                    </a:moveTo>
                    <a:cubicBezTo>
                      <a:pt x="9" y="0"/>
                      <a:pt x="0" y="9"/>
                      <a:pt x="0" y="19"/>
                    </a:cubicBezTo>
                    <a:cubicBezTo>
                      <a:pt x="0" y="29"/>
                      <a:pt x="9" y="37"/>
                      <a:pt x="19" y="37"/>
                    </a:cubicBezTo>
                    <a:cubicBezTo>
                      <a:pt x="19" y="37"/>
                      <a:pt x="19" y="37"/>
                      <a:pt x="19" y="37"/>
                    </a:cubicBezTo>
                    <a:cubicBezTo>
                      <a:pt x="29" y="37"/>
                      <a:pt x="37" y="29"/>
                      <a:pt x="37" y="19"/>
                    </a:cubicBezTo>
                    <a:cubicBezTo>
                      <a:pt x="37" y="9"/>
                      <a:pt x="29" y="0"/>
                      <a:pt x="19" y="0"/>
                    </a:cubicBezTo>
                    <a:close/>
                    <a:moveTo>
                      <a:pt x="19" y="27"/>
                    </a:moveTo>
                    <a:cubicBezTo>
                      <a:pt x="14" y="27"/>
                      <a:pt x="10" y="24"/>
                      <a:pt x="10" y="19"/>
                    </a:cubicBezTo>
                    <a:cubicBezTo>
                      <a:pt x="10" y="17"/>
                      <a:pt x="11" y="14"/>
                      <a:pt x="13" y="13"/>
                    </a:cubicBezTo>
                    <a:cubicBezTo>
                      <a:pt x="14" y="11"/>
                      <a:pt x="17" y="10"/>
                      <a:pt x="19" y="10"/>
                    </a:cubicBezTo>
                    <a:cubicBezTo>
                      <a:pt x="24" y="10"/>
                      <a:pt x="27" y="14"/>
                      <a:pt x="27" y="19"/>
                    </a:cubicBezTo>
                    <a:cubicBezTo>
                      <a:pt x="27" y="24"/>
                      <a:pt x="24"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0" name="Freeform 13">
                <a:extLst>
                  <a:ext uri="{FF2B5EF4-FFF2-40B4-BE49-F238E27FC236}">
                    <a16:creationId xmlns:a16="http://schemas.microsoft.com/office/drawing/2014/main" id="{2820774D-A1BA-D762-E06C-A5285E5C0B4E}"/>
                  </a:ext>
                </a:extLst>
              </p:cNvPr>
              <p:cNvSpPr>
                <a:spLocks noEditPoints="1"/>
              </p:cNvSpPr>
              <p:nvPr/>
            </p:nvSpPr>
            <p:spPr bwMode="auto">
              <a:xfrm>
                <a:off x="317501" y="561975"/>
                <a:ext cx="119063" cy="193675"/>
              </a:xfrm>
              <a:custGeom>
                <a:avLst/>
                <a:gdLst>
                  <a:gd name="T0" fmla="*/ 34 w 44"/>
                  <a:gd name="T1" fmla="*/ 1 h 72"/>
                  <a:gd name="T2" fmla="*/ 30 w 44"/>
                  <a:gd name="T3" fmla="*/ 1 h 72"/>
                  <a:gd name="T4" fmla="*/ 27 w 44"/>
                  <a:gd name="T5" fmla="*/ 4 h 72"/>
                  <a:gd name="T6" fmla="*/ 22 w 44"/>
                  <a:gd name="T7" fmla="*/ 15 h 72"/>
                  <a:gd name="T8" fmla="*/ 17 w 44"/>
                  <a:gd name="T9" fmla="*/ 4 h 72"/>
                  <a:gd name="T10" fmla="*/ 14 w 44"/>
                  <a:gd name="T11" fmla="*/ 1 h 72"/>
                  <a:gd name="T12" fmla="*/ 10 w 44"/>
                  <a:gd name="T13" fmla="*/ 1 h 72"/>
                  <a:gd name="T14" fmla="*/ 0 w 44"/>
                  <a:gd name="T15" fmla="*/ 17 h 72"/>
                  <a:gd name="T16" fmla="*/ 22 w 44"/>
                  <a:gd name="T17" fmla="*/ 72 h 72"/>
                  <a:gd name="T18" fmla="*/ 22 w 44"/>
                  <a:gd name="T19" fmla="*/ 72 h 72"/>
                  <a:gd name="T20" fmla="*/ 44 w 44"/>
                  <a:gd name="T21" fmla="*/ 17 h 72"/>
                  <a:gd name="T22" fmla="*/ 34 w 44"/>
                  <a:gd name="T23" fmla="*/ 1 h 72"/>
                  <a:gd name="T24" fmla="*/ 22 w 44"/>
                  <a:gd name="T25" fmla="*/ 62 h 72"/>
                  <a:gd name="T26" fmla="*/ 10 w 44"/>
                  <a:gd name="T27" fmla="*/ 17 h 72"/>
                  <a:gd name="T28" fmla="*/ 10 w 44"/>
                  <a:gd name="T29" fmla="*/ 15 h 72"/>
                  <a:gd name="T30" fmla="*/ 22 w 44"/>
                  <a:gd name="T31" fmla="*/ 25 h 72"/>
                  <a:gd name="T32" fmla="*/ 34 w 44"/>
                  <a:gd name="T33" fmla="*/ 15 h 72"/>
                  <a:gd name="T34" fmla="*/ 34 w 44"/>
                  <a:gd name="T35" fmla="*/ 17 h 72"/>
                  <a:gd name="T36" fmla="*/ 22 w 44"/>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72">
                    <a:moveTo>
                      <a:pt x="34" y="1"/>
                    </a:moveTo>
                    <a:cubicBezTo>
                      <a:pt x="33" y="0"/>
                      <a:pt x="31" y="0"/>
                      <a:pt x="30" y="1"/>
                    </a:cubicBezTo>
                    <a:cubicBezTo>
                      <a:pt x="29" y="1"/>
                      <a:pt x="28" y="2"/>
                      <a:pt x="27" y="4"/>
                    </a:cubicBezTo>
                    <a:cubicBezTo>
                      <a:pt x="25" y="11"/>
                      <a:pt x="23" y="14"/>
                      <a:pt x="22" y="15"/>
                    </a:cubicBezTo>
                    <a:cubicBezTo>
                      <a:pt x="21" y="14"/>
                      <a:pt x="19" y="11"/>
                      <a:pt x="17" y="4"/>
                    </a:cubicBezTo>
                    <a:cubicBezTo>
                      <a:pt x="16" y="2"/>
                      <a:pt x="15" y="1"/>
                      <a:pt x="14" y="1"/>
                    </a:cubicBezTo>
                    <a:cubicBezTo>
                      <a:pt x="13" y="0"/>
                      <a:pt x="11" y="0"/>
                      <a:pt x="10" y="1"/>
                    </a:cubicBezTo>
                    <a:cubicBezTo>
                      <a:pt x="5" y="3"/>
                      <a:pt x="0" y="7"/>
                      <a:pt x="0" y="17"/>
                    </a:cubicBezTo>
                    <a:cubicBezTo>
                      <a:pt x="0" y="17"/>
                      <a:pt x="5" y="72"/>
                      <a:pt x="22" y="72"/>
                    </a:cubicBezTo>
                    <a:cubicBezTo>
                      <a:pt x="22" y="72"/>
                      <a:pt x="22" y="72"/>
                      <a:pt x="22" y="72"/>
                    </a:cubicBezTo>
                    <a:cubicBezTo>
                      <a:pt x="39" y="72"/>
                      <a:pt x="44" y="17"/>
                      <a:pt x="44" y="17"/>
                    </a:cubicBezTo>
                    <a:cubicBezTo>
                      <a:pt x="44" y="7"/>
                      <a:pt x="38" y="3"/>
                      <a:pt x="34" y="1"/>
                    </a:cubicBezTo>
                    <a:close/>
                    <a:moveTo>
                      <a:pt x="22" y="62"/>
                    </a:moveTo>
                    <a:cubicBezTo>
                      <a:pt x="17" y="57"/>
                      <a:pt x="10" y="28"/>
                      <a:pt x="10" y="17"/>
                    </a:cubicBezTo>
                    <a:cubicBezTo>
                      <a:pt x="10" y="16"/>
                      <a:pt x="10" y="15"/>
                      <a:pt x="10" y="15"/>
                    </a:cubicBezTo>
                    <a:cubicBezTo>
                      <a:pt x="14" y="22"/>
                      <a:pt x="17" y="25"/>
                      <a:pt x="22" y="25"/>
                    </a:cubicBezTo>
                    <a:cubicBezTo>
                      <a:pt x="26" y="25"/>
                      <a:pt x="30" y="22"/>
                      <a:pt x="34" y="15"/>
                    </a:cubicBezTo>
                    <a:cubicBezTo>
                      <a:pt x="34" y="15"/>
                      <a:pt x="34" y="16"/>
                      <a:pt x="34" y="17"/>
                    </a:cubicBezTo>
                    <a:cubicBezTo>
                      <a:pt x="34" y="28"/>
                      <a:pt x="27" y="57"/>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grpSp>
      </p:grpSp>
      <p:grpSp>
        <p:nvGrpSpPr>
          <p:cNvPr id="51" name="Groupe 50">
            <a:extLst>
              <a:ext uri="{FF2B5EF4-FFF2-40B4-BE49-F238E27FC236}">
                <a16:creationId xmlns:a16="http://schemas.microsoft.com/office/drawing/2014/main" id="{DE2E0CB7-5468-CC87-7AD9-BCD601782973}"/>
              </a:ext>
            </a:extLst>
          </p:cNvPr>
          <p:cNvGrpSpPr/>
          <p:nvPr/>
        </p:nvGrpSpPr>
        <p:grpSpPr>
          <a:xfrm>
            <a:off x="649986" y="3126777"/>
            <a:ext cx="3852796" cy="331532"/>
            <a:chOff x="527497" y="2699596"/>
            <a:chExt cx="3852796" cy="331532"/>
          </a:xfrm>
        </p:grpSpPr>
        <p:sp>
          <p:nvSpPr>
            <p:cNvPr id="52" name="Rectangle 51">
              <a:extLst>
                <a:ext uri="{FF2B5EF4-FFF2-40B4-BE49-F238E27FC236}">
                  <a16:creationId xmlns:a16="http://schemas.microsoft.com/office/drawing/2014/main" id="{DC02532E-834D-9819-3B60-DFA4A4F79E4E}"/>
                </a:ext>
              </a:extLst>
            </p:cNvPr>
            <p:cNvSpPr/>
            <p:nvPr/>
          </p:nvSpPr>
          <p:spPr>
            <a:xfrm>
              <a:off x="527497" y="2699596"/>
              <a:ext cx="3852796" cy="331532"/>
            </a:xfrm>
            <a:prstGeom prst="rect">
              <a:avLst/>
            </a:prstGeom>
            <a:solidFill>
              <a:srgbClr val="FCBE04"/>
            </a:solidFill>
            <a:ln w="12700" cap="flat" cmpd="sng" algn="ctr">
              <a:solidFill>
                <a:srgbClr val="FCBE04"/>
              </a:solidFill>
              <a:prstDash val="solid"/>
              <a:miter lim="800000"/>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541338"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FFFF"/>
                  </a:solidFill>
                  <a:effectLst/>
                  <a:uLnTx/>
                  <a:uFillTx/>
                  <a:latin typeface="Arial" panose="020B0604020202020204"/>
                  <a:ea typeface="+mn-ea"/>
                  <a:cs typeface="+mn-cs"/>
                </a:rPr>
                <a:t>Simplifier et automatiser sa comptabilité</a:t>
              </a:r>
            </a:p>
          </p:txBody>
        </p:sp>
        <p:grpSp>
          <p:nvGrpSpPr>
            <p:cNvPr id="53" name="Group 1692">
              <a:extLst>
                <a:ext uri="{FF2B5EF4-FFF2-40B4-BE49-F238E27FC236}">
                  <a16:creationId xmlns:a16="http://schemas.microsoft.com/office/drawing/2014/main" id="{66C218C4-F043-E8B0-80CC-A091F4DCCDF6}"/>
                </a:ext>
              </a:extLst>
            </p:cNvPr>
            <p:cNvGrpSpPr/>
            <p:nvPr/>
          </p:nvGrpSpPr>
          <p:grpSpPr>
            <a:xfrm>
              <a:off x="673080" y="2742323"/>
              <a:ext cx="189317" cy="246078"/>
              <a:chOff x="11460163" y="6399213"/>
              <a:chExt cx="420687" cy="558800"/>
            </a:xfrm>
            <a:solidFill>
              <a:srgbClr val="FFFFFF"/>
            </a:solidFill>
          </p:grpSpPr>
          <p:sp>
            <p:nvSpPr>
              <p:cNvPr id="54" name="Freeform 574">
                <a:extLst>
                  <a:ext uri="{FF2B5EF4-FFF2-40B4-BE49-F238E27FC236}">
                    <a16:creationId xmlns:a16="http://schemas.microsoft.com/office/drawing/2014/main" id="{641283D7-B64F-8CD4-2EC7-C8D134DD77EC}"/>
                  </a:ext>
                </a:extLst>
              </p:cNvPr>
              <p:cNvSpPr>
                <a:spLocks noEditPoints="1"/>
              </p:cNvSpPr>
              <p:nvPr/>
            </p:nvSpPr>
            <p:spPr bwMode="auto">
              <a:xfrm>
                <a:off x="11460163" y="6399213"/>
                <a:ext cx="420687" cy="558800"/>
              </a:xfrm>
              <a:custGeom>
                <a:avLst/>
                <a:gdLst>
                  <a:gd name="T0" fmla="*/ 158 w 177"/>
                  <a:gd name="T1" fmla="*/ 0 h 235"/>
                  <a:gd name="T2" fmla="*/ 19 w 177"/>
                  <a:gd name="T3" fmla="*/ 0 h 235"/>
                  <a:gd name="T4" fmla="*/ 0 w 177"/>
                  <a:gd name="T5" fmla="*/ 19 h 235"/>
                  <a:gd name="T6" fmla="*/ 0 w 177"/>
                  <a:gd name="T7" fmla="*/ 216 h 235"/>
                  <a:gd name="T8" fmla="*/ 19 w 177"/>
                  <a:gd name="T9" fmla="*/ 235 h 235"/>
                  <a:gd name="T10" fmla="*/ 158 w 177"/>
                  <a:gd name="T11" fmla="*/ 235 h 235"/>
                  <a:gd name="T12" fmla="*/ 177 w 177"/>
                  <a:gd name="T13" fmla="*/ 216 h 235"/>
                  <a:gd name="T14" fmla="*/ 177 w 177"/>
                  <a:gd name="T15" fmla="*/ 19 h 235"/>
                  <a:gd name="T16" fmla="*/ 158 w 177"/>
                  <a:gd name="T17" fmla="*/ 0 h 235"/>
                  <a:gd name="T18" fmla="*/ 168 w 177"/>
                  <a:gd name="T19" fmla="*/ 216 h 235"/>
                  <a:gd name="T20" fmla="*/ 158 w 177"/>
                  <a:gd name="T21" fmla="*/ 225 h 235"/>
                  <a:gd name="T22" fmla="*/ 19 w 177"/>
                  <a:gd name="T23" fmla="*/ 225 h 235"/>
                  <a:gd name="T24" fmla="*/ 9 w 177"/>
                  <a:gd name="T25" fmla="*/ 216 h 235"/>
                  <a:gd name="T26" fmla="*/ 9 w 177"/>
                  <a:gd name="T27" fmla="*/ 19 h 235"/>
                  <a:gd name="T28" fmla="*/ 19 w 177"/>
                  <a:gd name="T29" fmla="*/ 9 h 235"/>
                  <a:gd name="T30" fmla="*/ 158 w 177"/>
                  <a:gd name="T31" fmla="*/ 9 h 235"/>
                  <a:gd name="T32" fmla="*/ 168 w 177"/>
                  <a:gd name="T33" fmla="*/ 19 h 235"/>
                  <a:gd name="T34" fmla="*/ 168 w 177"/>
                  <a:gd name="T35" fmla="*/ 21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235">
                    <a:moveTo>
                      <a:pt x="158" y="0"/>
                    </a:moveTo>
                    <a:cubicBezTo>
                      <a:pt x="19" y="0"/>
                      <a:pt x="19" y="0"/>
                      <a:pt x="19" y="0"/>
                    </a:cubicBezTo>
                    <a:cubicBezTo>
                      <a:pt x="8" y="0"/>
                      <a:pt x="0" y="8"/>
                      <a:pt x="0" y="19"/>
                    </a:cubicBezTo>
                    <a:cubicBezTo>
                      <a:pt x="0" y="216"/>
                      <a:pt x="0" y="216"/>
                      <a:pt x="0" y="216"/>
                    </a:cubicBezTo>
                    <a:cubicBezTo>
                      <a:pt x="0" y="226"/>
                      <a:pt x="8" y="235"/>
                      <a:pt x="19" y="235"/>
                    </a:cubicBezTo>
                    <a:cubicBezTo>
                      <a:pt x="158" y="235"/>
                      <a:pt x="158" y="235"/>
                      <a:pt x="158" y="235"/>
                    </a:cubicBezTo>
                    <a:cubicBezTo>
                      <a:pt x="169" y="235"/>
                      <a:pt x="177" y="226"/>
                      <a:pt x="177" y="216"/>
                    </a:cubicBezTo>
                    <a:cubicBezTo>
                      <a:pt x="177" y="19"/>
                      <a:pt x="177" y="19"/>
                      <a:pt x="177" y="19"/>
                    </a:cubicBezTo>
                    <a:cubicBezTo>
                      <a:pt x="177" y="8"/>
                      <a:pt x="169" y="0"/>
                      <a:pt x="158" y="0"/>
                    </a:cubicBezTo>
                    <a:close/>
                    <a:moveTo>
                      <a:pt x="168" y="216"/>
                    </a:moveTo>
                    <a:cubicBezTo>
                      <a:pt x="168" y="221"/>
                      <a:pt x="163" y="225"/>
                      <a:pt x="158" y="225"/>
                    </a:cubicBezTo>
                    <a:cubicBezTo>
                      <a:pt x="19" y="225"/>
                      <a:pt x="19" y="225"/>
                      <a:pt x="19" y="225"/>
                    </a:cubicBezTo>
                    <a:cubicBezTo>
                      <a:pt x="13" y="225"/>
                      <a:pt x="9" y="221"/>
                      <a:pt x="9" y="216"/>
                    </a:cubicBezTo>
                    <a:cubicBezTo>
                      <a:pt x="9" y="19"/>
                      <a:pt x="9" y="19"/>
                      <a:pt x="9" y="19"/>
                    </a:cubicBezTo>
                    <a:cubicBezTo>
                      <a:pt x="9" y="13"/>
                      <a:pt x="13" y="9"/>
                      <a:pt x="19" y="9"/>
                    </a:cubicBezTo>
                    <a:cubicBezTo>
                      <a:pt x="158" y="9"/>
                      <a:pt x="158" y="9"/>
                      <a:pt x="158" y="9"/>
                    </a:cubicBezTo>
                    <a:cubicBezTo>
                      <a:pt x="163" y="9"/>
                      <a:pt x="168" y="13"/>
                      <a:pt x="168" y="19"/>
                    </a:cubicBezTo>
                    <a:lnTo>
                      <a:pt x="16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5" name="Freeform 575">
                <a:extLst>
                  <a:ext uri="{FF2B5EF4-FFF2-40B4-BE49-F238E27FC236}">
                    <a16:creationId xmlns:a16="http://schemas.microsoft.com/office/drawing/2014/main" id="{F1132DF2-9EB0-DD5C-DD8E-0558E834E8D7}"/>
                  </a:ext>
                </a:extLst>
              </p:cNvPr>
              <p:cNvSpPr>
                <a:spLocks noEditPoints="1"/>
              </p:cNvSpPr>
              <p:nvPr/>
            </p:nvSpPr>
            <p:spPr bwMode="auto">
              <a:xfrm>
                <a:off x="11539538" y="6486525"/>
                <a:ext cx="265112" cy="80963"/>
              </a:xfrm>
              <a:custGeom>
                <a:avLst/>
                <a:gdLst>
                  <a:gd name="T0" fmla="*/ 104 w 112"/>
                  <a:gd name="T1" fmla="*/ 0 h 34"/>
                  <a:gd name="T2" fmla="*/ 7 w 112"/>
                  <a:gd name="T3" fmla="*/ 0 h 34"/>
                  <a:gd name="T4" fmla="*/ 0 w 112"/>
                  <a:gd name="T5" fmla="*/ 7 h 34"/>
                  <a:gd name="T6" fmla="*/ 0 w 112"/>
                  <a:gd name="T7" fmla="*/ 27 h 34"/>
                  <a:gd name="T8" fmla="*/ 7 w 112"/>
                  <a:gd name="T9" fmla="*/ 34 h 34"/>
                  <a:gd name="T10" fmla="*/ 104 w 112"/>
                  <a:gd name="T11" fmla="*/ 34 h 34"/>
                  <a:gd name="T12" fmla="*/ 112 w 112"/>
                  <a:gd name="T13" fmla="*/ 27 h 34"/>
                  <a:gd name="T14" fmla="*/ 112 w 112"/>
                  <a:gd name="T15" fmla="*/ 7 h 34"/>
                  <a:gd name="T16" fmla="*/ 104 w 112"/>
                  <a:gd name="T17" fmla="*/ 0 h 34"/>
                  <a:gd name="T18" fmla="*/ 102 w 112"/>
                  <a:gd name="T19" fmla="*/ 25 h 34"/>
                  <a:gd name="T20" fmla="*/ 9 w 112"/>
                  <a:gd name="T21" fmla="*/ 25 h 34"/>
                  <a:gd name="T22" fmla="*/ 9 w 112"/>
                  <a:gd name="T23" fmla="*/ 9 h 34"/>
                  <a:gd name="T24" fmla="*/ 102 w 112"/>
                  <a:gd name="T25" fmla="*/ 9 h 34"/>
                  <a:gd name="T26" fmla="*/ 102 w 112"/>
                  <a:gd name="T2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34">
                    <a:moveTo>
                      <a:pt x="104" y="0"/>
                    </a:moveTo>
                    <a:cubicBezTo>
                      <a:pt x="7" y="0"/>
                      <a:pt x="7" y="0"/>
                      <a:pt x="7" y="0"/>
                    </a:cubicBezTo>
                    <a:cubicBezTo>
                      <a:pt x="3" y="0"/>
                      <a:pt x="0" y="3"/>
                      <a:pt x="0" y="7"/>
                    </a:cubicBezTo>
                    <a:cubicBezTo>
                      <a:pt x="0" y="27"/>
                      <a:pt x="0" y="27"/>
                      <a:pt x="0" y="27"/>
                    </a:cubicBezTo>
                    <a:cubicBezTo>
                      <a:pt x="0" y="31"/>
                      <a:pt x="3" y="34"/>
                      <a:pt x="7" y="34"/>
                    </a:cubicBezTo>
                    <a:cubicBezTo>
                      <a:pt x="104" y="34"/>
                      <a:pt x="104" y="34"/>
                      <a:pt x="104" y="34"/>
                    </a:cubicBezTo>
                    <a:cubicBezTo>
                      <a:pt x="108" y="34"/>
                      <a:pt x="112" y="31"/>
                      <a:pt x="112" y="27"/>
                    </a:cubicBezTo>
                    <a:cubicBezTo>
                      <a:pt x="112" y="7"/>
                      <a:pt x="112" y="7"/>
                      <a:pt x="112" y="7"/>
                    </a:cubicBezTo>
                    <a:cubicBezTo>
                      <a:pt x="112" y="3"/>
                      <a:pt x="108" y="0"/>
                      <a:pt x="104" y="0"/>
                    </a:cubicBezTo>
                    <a:close/>
                    <a:moveTo>
                      <a:pt x="102" y="25"/>
                    </a:moveTo>
                    <a:cubicBezTo>
                      <a:pt x="9" y="25"/>
                      <a:pt x="9" y="25"/>
                      <a:pt x="9" y="25"/>
                    </a:cubicBezTo>
                    <a:cubicBezTo>
                      <a:pt x="9" y="9"/>
                      <a:pt x="9" y="9"/>
                      <a:pt x="9" y="9"/>
                    </a:cubicBezTo>
                    <a:cubicBezTo>
                      <a:pt x="102" y="9"/>
                      <a:pt x="102" y="9"/>
                      <a:pt x="102" y="9"/>
                    </a:cubicBezTo>
                    <a:lnTo>
                      <a:pt x="10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6" name="Freeform 576">
                <a:extLst>
                  <a:ext uri="{FF2B5EF4-FFF2-40B4-BE49-F238E27FC236}">
                    <a16:creationId xmlns:a16="http://schemas.microsoft.com/office/drawing/2014/main" id="{244D3E51-A220-77DD-5922-98379A207168}"/>
                  </a:ext>
                </a:extLst>
              </p:cNvPr>
              <p:cNvSpPr>
                <a:spLocks/>
              </p:cNvSpPr>
              <p:nvPr/>
            </p:nvSpPr>
            <p:spPr bwMode="auto">
              <a:xfrm>
                <a:off x="11550650" y="6624638"/>
                <a:ext cx="107950" cy="104775"/>
              </a:xfrm>
              <a:custGeom>
                <a:avLst/>
                <a:gdLst>
                  <a:gd name="T0" fmla="*/ 40 w 45"/>
                  <a:gd name="T1" fmla="*/ 17 h 44"/>
                  <a:gd name="T2" fmla="*/ 28 w 45"/>
                  <a:gd name="T3" fmla="*/ 17 h 44"/>
                  <a:gd name="T4" fmla="*/ 28 w 45"/>
                  <a:gd name="T5" fmla="*/ 4 h 44"/>
                  <a:gd name="T6" fmla="*/ 26 w 45"/>
                  <a:gd name="T7" fmla="*/ 2 h 44"/>
                  <a:gd name="T8" fmla="*/ 22 w 45"/>
                  <a:gd name="T9" fmla="*/ 0 h 44"/>
                  <a:gd name="T10" fmla="*/ 19 w 45"/>
                  <a:gd name="T11" fmla="*/ 2 h 44"/>
                  <a:gd name="T12" fmla="*/ 18 w 45"/>
                  <a:gd name="T13" fmla="*/ 4 h 44"/>
                  <a:gd name="T14" fmla="*/ 18 w 45"/>
                  <a:gd name="T15" fmla="*/ 17 h 44"/>
                  <a:gd name="T16" fmla="*/ 4 w 45"/>
                  <a:gd name="T17" fmla="*/ 17 h 44"/>
                  <a:gd name="T18" fmla="*/ 1 w 45"/>
                  <a:gd name="T19" fmla="*/ 19 h 44"/>
                  <a:gd name="T20" fmla="*/ 0 w 45"/>
                  <a:gd name="T21" fmla="*/ 22 h 44"/>
                  <a:gd name="T22" fmla="*/ 1 w 45"/>
                  <a:gd name="T23" fmla="*/ 26 h 44"/>
                  <a:gd name="T24" fmla="*/ 4 w 45"/>
                  <a:gd name="T25" fmla="*/ 27 h 44"/>
                  <a:gd name="T26" fmla="*/ 18 w 45"/>
                  <a:gd name="T27" fmla="*/ 27 h 44"/>
                  <a:gd name="T28" fmla="*/ 18 w 45"/>
                  <a:gd name="T29" fmla="*/ 39 h 44"/>
                  <a:gd name="T30" fmla="*/ 19 w 45"/>
                  <a:gd name="T31" fmla="*/ 43 h 44"/>
                  <a:gd name="T32" fmla="*/ 22 w 45"/>
                  <a:gd name="T33" fmla="*/ 44 h 44"/>
                  <a:gd name="T34" fmla="*/ 26 w 45"/>
                  <a:gd name="T35" fmla="*/ 43 h 44"/>
                  <a:gd name="T36" fmla="*/ 28 w 45"/>
                  <a:gd name="T37" fmla="*/ 39 h 44"/>
                  <a:gd name="T38" fmla="*/ 28 w 45"/>
                  <a:gd name="T39" fmla="*/ 27 h 44"/>
                  <a:gd name="T40" fmla="*/ 40 w 45"/>
                  <a:gd name="T41" fmla="*/ 27 h 44"/>
                  <a:gd name="T42" fmla="*/ 44 w 45"/>
                  <a:gd name="T43" fmla="*/ 26 h 44"/>
                  <a:gd name="T44" fmla="*/ 45 w 45"/>
                  <a:gd name="T45" fmla="*/ 22 h 44"/>
                  <a:gd name="T46" fmla="*/ 44 w 45"/>
                  <a:gd name="T47" fmla="*/ 19 h 44"/>
                  <a:gd name="T48" fmla="*/ 40 w 45"/>
                  <a:gd name="T49"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44">
                    <a:moveTo>
                      <a:pt x="40" y="17"/>
                    </a:moveTo>
                    <a:cubicBezTo>
                      <a:pt x="28" y="17"/>
                      <a:pt x="28" y="17"/>
                      <a:pt x="28" y="17"/>
                    </a:cubicBezTo>
                    <a:cubicBezTo>
                      <a:pt x="28" y="4"/>
                      <a:pt x="28" y="4"/>
                      <a:pt x="28" y="4"/>
                    </a:cubicBezTo>
                    <a:cubicBezTo>
                      <a:pt x="28" y="3"/>
                      <a:pt x="27" y="2"/>
                      <a:pt x="26" y="2"/>
                    </a:cubicBezTo>
                    <a:cubicBezTo>
                      <a:pt x="25" y="1"/>
                      <a:pt x="24" y="0"/>
                      <a:pt x="22" y="0"/>
                    </a:cubicBezTo>
                    <a:cubicBezTo>
                      <a:pt x="21" y="0"/>
                      <a:pt x="20" y="1"/>
                      <a:pt x="19" y="2"/>
                    </a:cubicBezTo>
                    <a:cubicBezTo>
                      <a:pt x="18" y="2"/>
                      <a:pt x="18" y="3"/>
                      <a:pt x="18" y="4"/>
                    </a:cubicBezTo>
                    <a:cubicBezTo>
                      <a:pt x="18" y="17"/>
                      <a:pt x="18" y="17"/>
                      <a:pt x="18" y="17"/>
                    </a:cubicBezTo>
                    <a:cubicBezTo>
                      <a:pt x="4" y="17"/>
                      <a:pt x="4" y="17"/>
                      <a:pt x="4" y="17"/>
                    </a:cubicBezTo>
                    <a:cubicBezTo>
                      <a:pt x="3" y="17"/>
                      <a:pt x="2" y="18"/>
                      <a:pt x="1" y="19"/>
                    </a:cubicBezTo>
                    <a:cubicBezTo>
                      <a:pt x="0" y="19"/>
                      <a:pt x="0" y="21"/>
                      <a:pt x="0" y="22"/>
                    </a:cubicBezTo>
                    <a:cubicBezTo>
                      <a:pt x="0" y="24"/>
                      <a:pt x="0" y="25"/>
                      <a:pt x="1" y="26"/>
                    </a:cubicBezTo>
                    <a:cubicBezTo>
                      <a:pt x="2" y="26"/>
                      <a:pt x="3" y="27"/>
                      <a:pt x="4" y="27"/>
                    </a:cubicBezTo>
                    <a:cubicBezTo>
                      <a:pt x="18" y="27"/>
                      <a:pt x="18" y="27"/>
                      <a:pt x="18" y="27"/>
                    </a:cubicBezTo>
                    <a:cubicBezTo>
                      <a:pt x="18" y="39"/>
                      <a:pt x="18" y="39"/>
                      <a:pt x="18" y="39"/>
                    </a:cubicBezTo>
                    <a:cubicBezTo>
                      <a:pt x="18" y="40"/>
                      <a:pt x="18" y="42"/>
                      <a:pt x="19" y="43"/>
                    </a:cubicBezTo>
                    <a:cubicBezTo>
                      <a:pt x="20" y="43"/>
                      <a:pt x="21" y="44"/>
                      <a:pt x="22" y="44"/>
                    </a:cubicBezTo>
                    <a:cubicBezTo>
                      <a:pt x="24" y="44"/>
                      <a:pt x="25" y="43"/>
                      <a:pt x="26" y="43"/>
                    </a:cubicBezTo>
                    <a:cubicBezTo>
                      <a:pt x="27" y="42"/>
                      <a:pt x="28" y="40"/>
                      <a:pt x="28" y="39"/>
                    </a:cubicBezTo>
                    <a:cubicBezTo>
                      <a:pt x="28" y="27"/>
                      <a:pt x="28" y="27"/>
                      <a:pt x="28" y="27"/>
                    </a:cubicBezTo>
                    <a:cubicBezTo>
                      <a:pt x="40" y="27"/>
                      <a:pt x="40" y="27"/>
                      <a:pt x="40" y="27"/>
                    </a:cubicBezTo>
                    <a:cubicBezTo>
                      <a:pt x="42" y="27"/>
                      <a:pt x="43" y="26"/>
                      <a:pt x="44" y="26"/>
                    </a:cubicBezTo>
                    <a:cubicBezTo>
                      <a:pt x="45" y="25"/>
                      <a:pt x="45" y="24"/>
                      <a:pt x="45" y="22"/>
                    </a:cubicBezTo>
                    <a:cubicBezTo>
                      <a:pt x="45" y="21"/>
                      <a:pt x="45" y="19"/>
                      <a:pt x="44" y="19"/>
                    </a:cubicBezTo>
                    <a:cubicBezTo>
                      <a:pt x="43" y="18"/>
                      <a:pt x="42" y="17"/>
                      <a:pt x="4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7" name="Freeform 577">
                <a:extLst>
                  <a:ext uri="{FF2B5EF4-FFF2-40B4-BE49-F238E27FC236}">
                    <a16:creationId xmlns:a16="http://schemas.microsoft.com/office/drawing/2014/main" id="{82124405-4DEC-BFE1-AC01-E97BA9FF4F82}"/>
                  </a:ext>
                </a:extLst>
              </p:cNvPr>
              <p:cNvSpPr>
                <a:spLocks/>
              </p:cNvSpPr>
              <p:nvPr/>
            </p:nvSpPr>
            <p:spPr bwMode="auto">
              <a:xfrm>
                <a:off x="11684000" y="6665913"/>
                <a:ext cx="109537" cy="23813"/>
              </a:xfrm>
              <a:custGeom>
                <a:avLst/>
                <a:gdLst>
                  <a:gd name="T0" fmla="*/ 41 w 46"/>
                  <a:gd name="T1" fmla="*/ 0 h 10"/>
                  <a:gd name="T2" fmla="*/ 5 w 46"/>
                  <a:gd name="T3" fmla="*/ 0 h 10"/>
                  <a:gd name="T4" fmla="*/ 2 w 46"/>
                  <a:gd name="T5" fmla="*/ 2 h 10"/>
                  <a:gd name="T6" fmla="*/ 0 w 46"/>
                  <a:gd name="T7" fmla="*/ 5 h 10"/>
                  <a:gd name="T8" fmla="*/ 2 w 46"/>
                  <a:gd name="T9" fmla="*/ 9 h 10"/>
                  <a:gd name="T10" fmla="*/ 5 w 46"/>
                  <a:gd name="T11" fmla="*/ 10 h 10"/>
                  <a:gd name="T12" fmla="*/ 41 w 46"/>
                  <a:gd name="T13" fmla="*/ 10 h 10"/>
                  <a:gd name="T14" fmla="*/ 45 w 46"/>
                  <a:gd name="T15" fmla="*/ 9 h 10"/>
                  <a:gd name="T16" fmla="*/ 46 w 46"/>
                  <a:gd name="T17" fmla="*/ 5 h 10"/>
                  <a:gd name="T18" fmla="*/ 45 w 46"/>
                  <a:gd name="T19" fmla="*/ 2 h 10"/>
                  <a:gd name="T20" fmla="*/ 41 w 46"/>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10">
                    <a:moveTo>
                      <a:pt x="41" y="0"/>
                    </a:moveTo>
                    <a:cubicBezTo>
                      <a:pt x="5" y="0"/>
                      <a:pt x="5" y="0"/>
                      <a:pt x="5" y="0"/>
                    </a:cubicBezTo>
                    <a:cubicBezTo>
                      <a:pt x="3" y="0"/>
                      <a:pt x="2" y="1"/>
                      <a:pt x="2" y="2"/>
                    </a:cubicBezTo>
                    <a:cubicBezTo>
                      <a:pt x="1" y="2"/>
                      <a:pt x="0" y="4"/>
                      <a:pt x="0" y="5"/>
                    </a:cubicBezTo>
                    <a:cubicBezTo>
                      <a:pt x="0" y="7"/>
                      <a:pt x="1" y="8"/>
                      <a:pt x="2" y="9"/>
                    </a:cubicBezTo>
                    <a:cubicBezTo>
                      <a:pt x="2" y="9"/>
                      <a:pt x="3" y="10"/>
                      <a:pt x="5" y="10"/>
                    </a:cubicBezTo>
                    <a:cubicBezTo>
                      <a:pt x="41" y="10"/>
                      <a:pt x="41" y="10"/>
                      <a:pt x="41" y="10"/>
                    </a:cubicBezTo>
                    <a:cubicBezTo>
                      <a:pt x="42" y="10"/>
                      <a:pt x="44" y="9"/>
                      <a:pt x="45" y="9"/>
                    </a:cubicBezTo>
                    <a:cubicBezTo>
                      <a:pt x="46" y="8"/>
                      <a:pt x="46" y="7"/>
                      <a:pt x="46" y="5"/>
                    </a:cubicBezTo>
                    <a:cubicBezTo>
                      <a:pt x="46" y="4"/>
                      <a:pt x="46" y="2"/>
                      <a:pt x="45" y="2"/>
                    </a:cubicBezTo>
                    <a:cubicBezTo>
                      <a:pt x="44" y="1"/>
                      <a:pt x="42"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8" name="Freeform 578">
                <a:extLst>
                  <a:ext uri="{FF2B5EF4-FFF2-40B4-BE49-F238E27FC236}">
                    <a16:creationId xmlns:a16="http://schemas.microsoft.com/office/drawing/2014/main" id="{9330FD73-F270-1310-6B80-61023CBB7A41}"/>
                  </a:ext>
                </a:extLst>
              </p:cNvPr>
              <p:cNvSpPr>
                <a:spLocks/>
              </p:cNvSpPr>
              <p:nvPr/>
            </p:nvSpPr>
            <p:spPr bwMode="auto">
              <a:xfrm>
                <a:off x="11563350" y="6777038"/>
                <a:ext cx="85725" cy="84138"/>
              </a:xfrm>
              <a:custGeom>
                <a:avLst/>
                <a:gdLst>
                  <a:gd name="T0" fmla="*/ 36 w 36"/>
                  <a:gd name="T1" fmla="*/ 5 h 35"/>
                  <a:gd name="T2" fmla="*/ 34 w 36"/>
                  <a:gd name="T3" fmla="*/ 1 h 35"/>
                  <a:gd name="T4" fmla="*/ 31 w 36"/>
                  <a:gd name="T5" fmla="*/ 0 h 35"/>
                  <a:gd name="T6" fmla="*/ 27 w 36"/>
                  <a:gd name="T7" fmla="*/ 2 h 35"/>
                  <a:gd name="T8" fmla="*/ 18 w 36"/>
                  <a:gd name="T9" fmla="*/ 11 h 35"/>
                  <a:gd name="T10" fmla="*/ 9 w 36"/>
                  <a:gd name="T11" fmla="*/ 2 h 35"/>
                  <a:gd name="T12" fmla="*/ 6 w 36"/>
                  <a:gd name="T13" fmla="*/ 1 h 35"/>
                  <a:gd name="T14" fmla="*/ 3 w 36"/>
                  <a:gd name="T15" fmla="*/ 2 h 35"/>
                  <a:gd name="T16" fmla="*/ 1 w 36"/>
                  <a:gd name="T17" fmla="*/ 6 h 35"/>
                  <a:gd name="T18" fmla="*/ 2 w 36"/>
                  <a:gd name="T19" fmla="*/ 9 h 35"/>
                  <a:gd name="T20" fmla="*/ 11 w 36"/>
                  <a:gd name="T21" fmla="*/ 18 h 35"/>
                  <a:gd name="T22" fmla="*/ 2 w 36"/>
                  <a:gd name="T23" fmla="*/ 27 h 35"/>
                  <a:gd name="T24" fmla="*/ 0 w 36"/>
                  <a:gd name="T25" fmla="*/ 30 h 35"/>
                  <a:gd name="T26" fmla="*/ 2 w 36"/>
                  <a:gd name="T27" fmla="*/ 34 h 35"/>
                  <a:gd name="T28" fmla="*/ 5 w 36"/>
                  <a:gd name="T29" fmla="*/ 35 h 35"/>
                  <a:gd name="T30" fmla="*/ 8 w 36"/>
                  <a:gd name="T31" fmla="*/ 34 h 35"/>
                  <a:gd name="T32" fmla="*/ 18 w 36"/>
                  <a:gd name="T33" fmla="*/ 24 h 35"/>
                  <a:gd name="T34" fmla="*/ 26 w 36"/>
                  <a:gd name="T35" fmla="*/ 33 h 35"/>
                  <a:gd name="T36" fmla="*/ 30 w 36"/>
                  <a:gd name="T37" fmla="*/ 35 h 35"/>
                  <a:gd name="T38" fmla="*/ 33 w 36"/>
                  <a:gd name="T39" fmla="*/ 33 h 35"/>
                  <a:gd name="T40" fmla="*/ 35 w 36"/>
                  <a:gd name="T41" fmla="*/ 29 h 35"/>
                  <a:gd name="T42" fmla="*/ 34 w 36"/>
                  <a:gd name="T43" fmla="*/ 26 h 35"/>
                  <a:gd name="T44" fmla="*/ 25 w 36"/>
                  <a:gd name="T45" fmla="*/ 17 h 35"/>
                  <a:gd name="T46" fmla="*/ 34 w 36"/>
                  <a:gd name="T47" fmla="*/ 8 h 35"/>
                  <a:gd name="T48" fmla="*/ 36 w 36"/>
                  <a:gd name="T49"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35">
                    <a:moveTo>
                      <a:pt x="36" y="5"/>
                    </a:moveTo>
                    <a:cubicBezTo>
                      <a:pt x="36" y="4"/>
                      <a:pt x="35" y="2"/>
                      <a:pt x="34" y="1"/>
                    </a:cubicBezTo>
                    <a:cubicBezTo>
                      <a:pt x="33" y="0"/>
                      <a:pt x="32" y="0"/>
                      <a:pt x="31" y="0"/>
                    </a:cubicBezTo>
                    <a:cubicBezTo>
                      <a:pt x="30" y="0"/>
                      <a:pt x="28" y="1"/>
                      <a:pt x="27" y="2"/>
                    </a:cubicBezTo>
                    <a:cubicBezTo>
                      <a:pt x="18" y="11"/>
                      <a:pt x="18" y="11"/>
                      <a:pt x="18" y="11"/>
                    </a:cubicBezTo>
                    <a:cubicBezTo>
                      <a:pt x="9" y="2"/>
                      <a:pt x="9" y="2"/>
                      <a:pt x="9" y="2"/>
                    </a:cubicBezTo>
                    <a:cubicBezTo>
                      <a:pt x="8" y="1"/>
                      <a:pt x="7" y="0"/>
                      <a:pt x="6" y="1"/>
                    </a:cubicBezTo>
                    <a:cubicBezTo>
                      <a:pt x="5" y="1"/>
                      <a:pt x="4" y="1"/>
                      <a:pt x="3" y="2"/>
                    </a:cubicBezTo>
                    <a:cubicBezTo>
                      <a:pt x="2" y="3"/>
                      <a:pt x="1" y="5"/>
                      <a:pt x="1" y="6"/>
                    </a:cubicBezTo>
                    <a:cubicBezTo>
                      <a:pt x="1" y="7"/>
                      <a:pt x="1" y="8"/>
                      <a:pt x="2" y="9"/>
                    </a:cubicBezTo>
                    <a:cubicBezTo>
                      <a:pt x="11" y="18"/>
                      <a:pt x="11" y="18"/>
                      <a:pt x="11" y="18"/>
                    </a:cubicBezTo>
                    <a:cubicBezTo>
                      <a:pt x="2" y="27"/>
                      <a:pt x="2" y="27"/>
                      <a:pt x="2" y="27"/>
                    </a:cubicBezTo>
                    <a:cubicBezTo>
                      <a:pt x="1" y="28"/>
                      <a:pt x="0" y="29"/>
                      <a:pt x="0" y="30"/>
                    </a:cubicBezTo>
                    <a:cubicBezTo>
                      <a:pt x="0" y="32"/>
                      <a:pt x="1" y="33"/>
                      <a:pt x="2" y="34"/>
                    </a:cubicBezTo>
                    <a:cubicBezTo>
                      <a:pt x="3" y="35"/>
                      <a:pt x="4" y="35"/>
                      <a:pt x="5" y="35"/>
                    </a:cubicBezTo>
                    <a:cubicBezTo>
                      <a:pt x="7" y="35"/>
                      <a:pt x="8" y="35"/>
                      <a:pt x="8" y="34"/>
                    </a:cubicBezTo>
                    <a:cubicBezTo>
                      <a:pt x="18" y="24"/>
                      <a:pt x="18" y="24"/>
                      <a:pt x="18" y="24"/>
                    </a:cubicBezTo>
                    <a:cubicBezTo>
                      <a:pt x="26" y="33"/>
                      <a:pt x="26" y="33"/>
                      <a:pt x="26" y="33"/>
                    </a:cubicBezTo>
                    <a:cubicBezTo>
                      <a:pt x="28" y="34"/>
                      <a:pt x="29" y="35"/>
                      <a:pt x="30" y="35"/>
                    </a:cubicBezTo>
                    <a:cubicBezTo>
                      <a:pt x="31" y="35"/>
                      <a:pt x="32" y="34"/>
                      <a:pt x="33" y="33"/>
                    </a:cubicBezTo>
                    <a:cubicBezTo>
                      <a:pt x="35" y="32"/>
                      <a:pt x="35" y="31"/>
                      <a:pt x="35" y="29"/>
                    </a:cubicBezTo>
                    <a:cubicBezTo>
                      <a:pt x="35" y="28"/>
                      <a:pt x="35" y="27"/>
                      <a:pt x="34" y="26"/>
                    </a:cubicBezTo>
                    <a:cubicBezTo>
                      <a:pt x="25" y="17"/>
                      <a:pt x="25" y="17"/>
                      <a:pt x="25" y="17"/>
                    </a:cubicBezTo>
                    <a:cubicBezTo>
                      <a:pt x="34" y="8"/>
                      <a:pt x="34" y="8"/>
                      <a:pt x="34" y="8"/>
                    </a:cubicBezTo>
                    <a:cubicBezTo>
                      <a:pt x="35" y="7"/>
                      <a:pt x="36" y="6"/>
                      <a:pt x="3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59" name="Freeform 579">
                <a:extLst>
                  <a:ext uri="{FF2B5EF4-FFF2-40B4-BE49-F238E27FC236}">
                    <a16:creationId xmlns:a16="http://schemas.microsoft.com/office/drawing/2014/main" id="{F62C9FAC-056F-FD01-84B4-2D8DA5EB29C2}"/>
                  </a:ext>
                </a:extLst>
              </p:cNvPr>
              <p:cNvSpPr>
                <a:spLocks/>
              </p:cNvSpPr>
              <p:nvPr/>
            </p:nvSpPr>
            <p:spPr bwMode="auto">
              <a:xfrm>
                <a:off x="11693525" y="6804025"/>
                <a:ext cx="90487" cy="23813"/>
              </a:xfrm>
              <a:custGeom>
                <a:avLst/>
                <a:gdLst>
                  <a:gd name="T0" fmla="*/ 33 w 38"/>
                  <a:gd name="T1" fmla="*/ 0 h 10"/>
                  <a:gd name="T2" fmla="*/ 4 w 38"/>
                  <a:gd name="T3" fmla="*/ 0 h 10"/>
                  <a:gd name="T4" fmla="*/ 1 w 38"/>
                  <a:gd name="T5" fmla="*/ 2 h 10"/>
                  <a:gd name="T6" fmla="*/ 0 w 38"/>
                  <a:gd name="T7" fmla="*/ 5 h 10"/>
                  <a:gd name="T8" fmla="*/ 1 w 38"/>
                  <a:gd name="T9" fmla="*/ 9 h 10"/>
                  <a:gd name="T10" fmla="*/ 4 w 38"/>
                  <a:gd name="T11" fmla="*/ 10 h 10"/>
                  <a:gd name="T12" fmla="*/ 33 w 38"/>
                  <a:gd name="T13" fmla="*/ 10 h 10"/>
                  <a:gd name="T14" fmla="*/ 37 w 38"/>
                  <a:gd name="T15" fmla="*/ 9 h 10"/>
                  <a:gd name="T16" fmla="*/ 38 w 38"/>
                  <a:gd name="T17" fmla="*/ 5 h 10"/>
                  <a:gd name="T18" fmla="*/ 37 w 38"/>
                  <a:gd name="T19" fmla="*/ 2 h 10"/>
                  <a:gd name="T20" fmla="*/ 33 w 3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0">
                    <a:moveTo>
                      <a:pt x="33" y="0"/>
                    </a:moveTo>
                    <a:cubicBezTo>
                      <a:pt x="4" y="0"/>
                      <a:pt x="4" y="0"/>
                      <a:pt x="4" y="0"/>
                    </a:cubicBezTo>
                    <a:cubicBezTo>
                      <a:pt x="3" y="0"/>
                      <a:pt x="2" y="1"/>
                      <a:pt x="1" y="2"/>
                    </a:cubicBezTo>
                    <a:cubicBezTo>
                      <a:pt x="0" y="3"/>
                      <a:pt x="0" y="4"/>
                      <a:pt x="0" y="5"/>
                    </a:cubicBezTo>
                    <a:cubicBezTo>
                      <a:pt x="0" y="7"/>
                      <a:pt x="0" y="8"/>
                      <a:pt x="1" y="9"/>
                    </a:cubicBezTo>
                    <a:cubicBezTo>
                      <a:pt x="2" y="10"/>
                      <a:pt x="3" y="10"/>
                      <a:pt x="4" y="10"/>
                    </a:cubicBezTo>
                    <a:cubicBezTo>
                      <a:pt x="33" y="10"/>
                      <a:pt x="33" y="10"/>
                      <a:pt x="33" y="10"/>
                    </a:cubicBezTo>
                    <a:cubicBezTo>
                      <a:pt x="35" y="10"/>
                      <a:pt x="36" y="10"/>
                      <a:pt x="37" y="9"/>
                    </a:cubicBezTo>
                    <a:cubicBezTo>
                      <a:pt x="38" y="8"/>
                      <a:pt x="38" y="7"/>
                      <a:pt x="38" y="5"/>
                    </a:cubicBezTo>
                    <a:cubicBezTo>
                      <a:pt x="38" y="4"/>
                      <a:pt x="38" y="3"/>
                      <a:pt x="37" y="2"/>
                    </a:cubicBezTo>
                    <a:cubicBezTo>
                      <a:pt x="36" y="1"/>
                      <a:pt x="35"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60" name="Oval 580">
                <a:extLst>
                  <a:ext uri="{FF2B5EF4-FFF2-40B4-BE49-F238E27FC236}">
                    <a16:creationId xmlns:a16="http://schemas.microsoft.com/office/drawing/2014/main" id="{D3DBD31E-C92A-F3D6-D6A6-90FFF025C35D}"/>
                  </a:ext>
                </a:extLst>
              </p:cNvPr>
              <p:cNvSpPr>
                <a:spLocks noChangeArrowheads="1"/>
              </p:cNvSpPr>
              <p:nvPr/>
            </p:nvSpPr>
            <p:spPr bwMode="auto">
              <a:xfrm>
                <a:off x="11725275" y="6767513"/>
                <a:ext cx="28575" cy="285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61" name="Oval 581">
                <a:extLst>
                  <a:ext uri="{FF2B5EF4-FFF2-40B4-BE49-F238E27FC236}">
                    <a16:creationId xmlns:a16="http://schemas.microsoft.com/office/drawing/2014/main" id="{63AB8E42-2815-0287-A3A4-9B38158EFB38}"/>
                  </a:ext>
                </a:extLst>
              </p:cNvPr>
              <p:cNvSpPr>
                <a:spLocks noChangeArrowheads="1"/>
              </p:cNvSpPr>
              <p:nvPr/>
            </p:nvSpPr>
            <p:spPr bwMode="auto">
              <a:xfrm>
                <a:off x="11725275" y="6834188"/>
                <a:ext cx="28575" cy="285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grpSp>
      </p:grpSp>
      <p:grpSp>
        <p:nvGrpSpPr>
          <p:cNvPr id="62" name="Groupe 61">
            <a:extLst>
              <a:ext uri="{FF2B5EF4-FFF2-40B4-BE49-F238E27FC236}">
                <a16:creationId xmlns:a16="http://schemas.microsoft.com/office/drawing/2014/main" id="{0B1F8824-F4EF-B8CC-F9FF-B7349C59E048}"/>
              </a:ext>
            </a:extLst>
          </p:cNvPr>
          <p:cNvGrpSpPr/>
          <p:nvPr/>
        </p:nvGrpSpPr>
        <p:grpSpPr>
          <a:xfrm>
            <a:off x="649986" y="3572176"/>
            <a:ext cx="3852796" cy="331532"/>
            <a:chOff x="527497" y="3144995"/>
            <a:chExt cx="3852796" cy="331532"/>
          </a:xfrm>
        </p:grpSpPr>
        <p:sp>
          <p:nvSpPr>
            <p:cNvPr id="63" name="Rectangle 62">
              <a:extLst>
                <a:ext uri="{FF2B5EF4-FFF2-40B4-BE49-F238E27FC236}">
                  <a16:creationId xmlns:a16="http://schemas.microsoft.com/office/drawing/2014/main" id="{69CEA163-A39E-D01D-6585-665F4F1F9742}"/>
                </a:ext>
              </a:extLst>
            </p:cNvPr>
            <p:cNvSpPr/>
            <p:nvPr/>
          </p:nvSpPr>
          <p:spPr>
            <a:xfrm>
              <a:off x="527497" y="3144995"/>
              <a:ext cx="3852796" cy="331532"/>
            </a:xfrm>
            <a:prstGeom prst="rect">
              <a:avLst/>
            </a:prstGeom>
            <a:solidFill>
              <a:srgbClr val="00AAD0"/>
            </a:solidFill>
            <a:ln w="12700" cap="flat" cmpd="sng" algn="ctr">
              <a:solidFill>
                <a:srgbClr val="00AAD0"/>
              </a:solidFill>
              <a:prstDash val="solid"/>
              <a:miter lim="800000"/>
            </a:ln>
            <a:effectLst/>
          </p:spPr>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541338"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FFFF"/>
                  </a:solidFill>
                  <a:effectLst/>
                  <a:uLnTx/>
                  <a:uFillTx/>
                  <a:latin typeface="Arial" panose="020B0604020202020204"/>
                  <a:ea typeface="+mn-ea"/>
                  <a:cs typeface="+mn-cs"/>
                </a:rPr>
                <a:t>Optimiser la gestion de sa trésorerie</a:t>
              </a:r>
            </a:p>
          </p:txBody>
        </p:sp>
        <p:grpSp>
          <p:nvGrpSpPr>
            <p:cNvPr id="96" name="Group 2302">
              <a:extLst>
                <a:ext uri="{FF2B5EF4-FFF2-40B4-BE49-F238E27FC236}">
                  <a16:creationId xmlns:a16="http://schemas.microsoft.com/office/drawing/2014/main" id="{36D47D5A-7184-94AD-6B18-7CB41AF32B78}"/>
                </a:ext>
              </a:extLst>
            </p:cNvPr>
            <p:cNvGrpSpPr/>
            <p:nvPr/>
          </p:nvGrpSpPr>
          <p:grpSpPr>
            <a:xfrm>
              <a:off x="654731" y="3226433"/>
              <a:ext cx="226015" cy="203157"/>
              <a:chOff x="11415713" y="7085013"/>
              <a:chExt cx="566737" cy="536576"/>
            </a:xfrm>
            <a:solidFill>
              <a:srgbClr val="FFFFFF"/>
            </a:solidFill>
          </p:grpSpPr>
          <p:sp>
            <p:nvSpPr>
              <p:cNvPr id="98" name="Freeform 619">
                <a:extLst>
                  <a:ext uri="{FF2B5EF4-FFF2-40B4-BE49-F238E27FC236}">
                    <a16:creationId xmlns:a16="http://schemas.microsoft.com/office/drawing/2014/main" id="{373F305C-7B75-8E48-A8BD-38E66F00AB6E}"/>
                  </a:ext>
                </a:extLst>
              </p:cNvPr>
              <p:cNvSpPr>
                <a:spLocks noEditPoints="1"/>
              </p:cNvSpPr>
              <p:nvPr/>
            </p:nvSpPr>
            <p:spPr bwMode="auto">
              <a:xfrm>
                <a:off x="11415713" y="7466013"/>
                <a:ext cx="160337" cy="155575"/>
              </a:xfrm>
              <a:custGeom>
                <a:avLst/>
                <a:gdLst>
                  <a:gd name="T0" fmla="*/ 58 w 70"/>
                  <a:gd name="T1" fmla="*/ 0 h 68"/>
                  <a:gd name="T2" fmla="*/ 12 w 70"/>
                  <a:gd name="T3" fmla="*/ 0 h 68"/>
                  <a:gd name="T4" fmla="*/ 0 w 70"/>
                  <a:gd name="T5" fmla="*/ 12 h 68"/>
                  <a:gd name="T6" fmla="*/ 0 w 70"/>
                  <a:gd name="T7" fmla="*/ 56 h 68"/>
                  <a:gd name="T8" fmla="*/ 12 w 70"/>
                  <a:gd name="T9" fmla="*/ 68 h 68"/>
                  <a:gd name="T10" fmla="*/ 58 w 70"/>
                  <a:gd name="T11" fmla="*/ 68 h 68"/>
                  <a:gd name="T12" fmla="*/ 70 w 70"/>
                  <a:gd name="T13" fmla="*/ 56 h 68"/>
                  <a:gd name="T14" fmla="*/ 70 w 70"/>
                  <a:gd name="T15" fmla="*/ 12 h 68"/>
                  <a:gd name="T16" fmla="*/ 58 w 70"/>
                  <a:gd name="T17" fmla="*/ 0 h 68"/>
                  <a:gd name="T18" fmla="*/ 60 w 70"/>
                  <a:gd name="T19" fmla="*/ 56 h 68"/>
                  <a:gd name="T20" fmla="*/ 58 w 70"/>
                  <a:gd name="T21" fmla="*/ 58 h 68"/>
                  <a:gd name="T22" fmla="*/ 12 w 70"/>
                  <a:gd name="T23" fmla="*/ 58 h 68"/>
                  <a:gd name="T24" fmla="*/ 10 w 70"/>
                  <a:gd name="T25" fmla="*/ 56 h 68"/>
                  <a:gd name="T26" fmla="*/ 10 w 70"/>
                  <a:gd name="T27" fmla="*/ 12 h 68"/>
                  <a:gd name="T28" fmla="*/ 12 w 70"/>
                  <a:gd name="T29" fmla="*/ 10 h 68"/>
                  <a:gd name="T30" fmla="*/ 58 w 70"/>
                  <a:gd name="T31" fmla="*/ 10 h 68"/>
                  <a:gd name="T32" fmla="*/ 60 w 70"/>
                  <a:gd name="T33" fmla="*/ 12 h 68"/>
                  <a:gd name="T34" fmla="*/ 60 w 70"/>
                  <a:gd name="T35" fmla="*/ 5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68">
                    <a:moveTo>
                      <a:pt x="58" y="0"/>
                    </a:moveTo>
                    <a:cubicBezTo>
                      <a:pt x="12" y="0"/>
                      <a:pt x="12" y="0"/>
                      <a:pt x="12" y="0"/>
                    </a:cubicBezTo>
                    <a:cubicBezTo>
                      <a:pt x="6" y="0"/>
                      <a:pt x="0" y="6"/>
                      <a:pt x="0" y="12"/>
                    </a:cubicBezTo>
                    <a:cubicBezTo>
                      <a:pt x="0" y="56"/>
                      <a:pt x="0" y="56"/>
                      <a:pt x="0" y="56"/>
                    </a:cubicBezTo>
                    <a:cubicBezTo>
                      <a:pt x="0" y="63"/>
                      <a:pt x="6" y="68"/>
                      <a:pt x="12" y="68"/>
                    </a:cubicBezTo>
                    <a:cubicBezTo>
                      <a:pt x="58" y="68"/>
                      <a:pt x="58" y="68"/>
                      <a:pt x="58" y="68"/>
                    </a:cubicBezTo>
                    <a:cubicBezTo>
                      <a:pt x="65" y="68"/>
                      <a:pt x="70" y="63"/>
                      <a:pt x="70" y="56"/>
                    </a:cubicBezTo>
                    <a:cubicBezTo>
                      <a:pt x="70" y="12"/>
                      <a:pt x="70" y="12"/>
                      <a:pt x="70" y="12"/>
                    </a:cubicBezTo>
                    <a:cubicBezTo>
                      <a:pt x="70" y="6"/>
                      <a:pt x="65" y="0"/>
                      <a:pt x="58" y="0"/>
                    </a:cubicBezTo>
                    <a:close/>
                    <a:moveTo>
                      <a:pt x="60" y="56"/>
                    </a:moveTo>
                    <a:cubicBezTo>
                      <a:pt x="60" y="57"/>
                      <a:pt x="59" y="58"/>
                      <a:pt x="58" y="58"/>
                    </a:cubicBezTo>
                    <a:cubicBezTo>
                      <a:pt x="12" y="58"/>
                      <a:pt x="12" y="58"/>
                      <a:pt x="12" y="58"/>
                    </a:cubicBezTo>
                    <a:cubicBezTo>
                      <a:pt x="11" y="58"/>
                      <a:pt x="10" y="57"/>
                      <a:pt x="10" y="56"/>
                    </a:cubicBezTo>
                    <a:cubicBezTo>
                      <a:pt x="10" y="12"/>
                      <a:pt x="10" y="12"/>
                      <a:pt x="10" y="12"/>
                    </a:cubicBezTo>
                    <a:cubicBezTo>
                      <a:pt x="10" y="11"/>
                      <a:pt x="11" y="10"/>
                      <a:pt x="12" y="10"/>
                    </a:cubicBezTo>
                    <a:cubicBezTo>
                      <a:pt x="58" y="10"/>
                      <a:pt x="58" y="10"/>
                      <a:pt x="58" y="10"/>
                    </a:cubicBezTo>
                    <a:cubicBezTo>
                      <a:pt x="59" y="10"/>
                      <a:pt x="60" y="11"/>
                      <a:pt x="60" y="12"/>
                    </a:cubicBezTo>
                    <a:lnTo>
                      <a:pt x="6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99" name="Freeform 620">
                <a:extLst>
                  <a:ext uri="{FF2B5EF4-FFF2-40B4-BE49-F238E27FC236}">
                    <a16:creationId xmlns:a16="http://schemas.microsoft.com/office/drawing/2014/main" id="{EBFF3C54-23D4-9A35-053E-859B21C249EE}"/>
                  </a:ext>
                </a:extLst>
              </p:cNvPr>
              <p:cNvSpPr>
                <a:spLocks noEditPoints="1"/>
              </p:cNvSpPr>
              <p:nvPr/>
            </p:nvSpPr>
            <p:spPr bwMode="auto">
              <a:xfrm>
                <a:off x="11618913" y="7337426"/>
                <a:ext cx="158750" cy="284163"/>
              </a:xfrm>
              <a:custGeom>
                <a:avLst/>
                <a:gdLst>
                  <a:gd name="T0" fmla="*/ 57 w 69"/>
                  <a:gd name="T1" fmla="*/ 0 h 124"/>
                  <a:gd name="T2" fmla="*/ 12 w 69"/>
                  <a:gd name="T3" fmla="*/ 0 h 124"/>
                  <a:gd name="T4" fmla="*/ 0 w 69"/>
                  <a:gd name="T5" fmla="*/ 12 h 124"/>
                  <a:gd name="T6" fmla="*/ 0 w 69"/>
                  <a:gd name="T7" fmla="*/ 112 h 124"/>
                  <a:gd name="T8" fmla="*/ 12 w 69"/>
                  <a:gd name="T9" fmla="*/ 124 h 124"/>
                  <a:gd name="T10" fmla="*/ 57 w 69"/>
                  <a:gd name="T11" fmla="*/ 124 h 124"/>
                  <a:gd name="T12" fmla="*/ 69 w 69"/>
                  <a:gd name="T13" fmla="*/ 112 h 124"/>
                  <a:gd name="T14" fmla="*/ 69 w 69"/>
                  <a:gd name="T15" fmla="*/ 12 h 124"/>
                  <a:gd name="T16" fmla="*/ 57 w 69"/>
                  <a:gd name="T17" fmla="*/ 0 h 124"/>
                  <a:gd name="T18" fmla="*/ 59 w 69"/>
                  <a:gd name="T19" fmla="*/ 112 h 124"/>
                  <a:gd name="T20" fmla="*/ 57 w 69"/>
                  <a:gd name="T21" fmla="*/ 114 h 124"/>
                  <a:gd name="T22" fmla="*/ 12 w 69"/>
                  <a:gd name="T23" fmla="*/ 114 h 124"/>
                  <a:gd name="T24" fmla="*/ 10 w 69"/>
                  <a:gd name="T25" fmla="*/ 112 h 124"/>
                  <a:gd name="T26" fmla="*/ 10 w 69"/>
                  <a:gd name="T27" fmla="*/ 12 h 124"/>
                  <a:gd name="T28" fmla="*/ 12 w 69"/>
                  <a:gd name="T29" fmla="*/ 10 h 124"/>
                  <a:gd name="T30" fmla="*/ 57 w 69"/>
                  <a:gd name="T31" fmla="*/ 10 h 124"/>
                  <a:gd name="T32" fmla="*/ 59 w 69"/>
                  <a:gd name="T33" fmla="*/ 12 h 124"/>
                  <a:gd name="T34" fmla="*/ 59 w 69"/>
                  <a:gd name="T35" fmla="*/ 1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124">
                    <a:moveTo>
                      <a:pt x="57" y="0"/>
                    </a:moveTo>
                    <a:cubicBezTo>
                      <a:pt x="12" y="0"/>
                      <a:pt x="12" y="0"/>
                      <a:pt x="12" y="0"/>
                    </a:cubicBezTo>
                    <a:cubicBezTo>
                      <a:pt x="5" y="0"/>
                      <a:pt x="0" y="6"/>
                      <a:pt x="0" y="12"/>
                    </a:cubicBezTo>
                    <a:cubicBezTo>
                      <a:pt x="0" y="112"/>
                      <a:pt x="0" y="112"/>
                      <a:pt x="0" y="112"/>
                    </a:cubicBezTo>
                    <a:cubicBezTo>
                      <a:pt x="0" y="119"/>
                      <a:pt x="5" y="124"/>
                      <a:pt x="12" y="124"/>
                    </a:cubicBezTo>
                    <a:cubicBezTo>
                      <a:pt x="57" y="124"/>
                      <a:pt x="57" y="124"/>
                      <a:pt x="57" y="124"/>
                    </a:cubicBezTo>
                    <a:cubicBezTo>
                      <a:pt x="64" y="124"/>
                      <a:pt x="69" y="119"/>
                      <a:pt x="69" y="112"/>
                    </a:cubicBezTo>
                    <a:cubicBezTo>
                      <a:pt x="69" y="12"/>
                      <a:pt x="69" y="12"/>
                      <a:pt x="69" y="12"/>
                    </a:cubicBezTo>
                    <a:cubicBezTo>
                      <a:pt x="69" y="6"/>
                      <a:pt x="64" y="0"/>
                      <a:pt x="57" y="0"/>
                    </a:cubicBezTo>
                    <a:close/>
                    <a:moveTo>
                      <a:pt x="59" y="112"/>
                    </a:moveTo>
                    <a:cubicBezTo>
                      <a:pt x="59" y="113"/>
                      <a:pt x="59" y="114"/>
                      <a:pt x="57" y="114"/>
                    </a:cubicBezTo>
                    <a:cubicBezTo>
                      <a:pt x="12" y="114"/>
                      <a:pt x="12" y="114"/>
                      <a:pt x="12" y="114"/>
                    </a:cubicBezTo>
                    <a:cubicBezTo>
                      <a:pt x="10" y="114"/>
                      <a:pt x="10" y="113"/>
                      <a:pt x="10" y="112"/>
                    </a:cubicBezTo>
                    <a:cubicBezTo>
                      <a:pt x="10" y="12"/>
                      <a:pt x="10" y="12"/>
                      <a:pt x="10" y="12"/>
                    </a:cubicBezTo>
                    <a:cubicBezTo>
                      <a:pt x="10" y="11"/>
                      <a:pt x="10" y="10"/>
                      <a:pt x="12" y="10"/>
                    </a:cubicBezTo>
                    <a:cubicBezTo>
                      <a:pt x="57" y="10"/>
                      <a:pt x="57" y="10"/>
                      <a:pt x="57" y="10"/>
                    </a:cubicBezTo>
                    <a:cubicBezTo>
                      <a:pt x="59" y="10"/>
                      <a:pt x="59" y="11"/>
                      <a:pt x="59" y="12"/>
                    </a:cubicBezTo>
                    <a:lnTo>
                      <a:pt x="59"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100" name="Freeform 621">
                <a:extLst>
                  <a:ext uri="{FF2B5EF4-FFF2-40B4-BE49-F238E27FC236}">
                    <a16:creationId xmlns:a16="http://schemas.microsoft.com/office/drawing/2014/main" id="{1C48B18B-4A91-C8A3-E9DC-1785E101573F}"/>
                  </a:ext>
                </a:extLst>
              </p:cNvPr>
              <p:cNvSpPr>
                <a:spLocks noEditPoints="1"/>
              </p:cNvSpPr>
              <p:nvPr/>
            </p:nvSpPr>
            <p:spPr bwMode="auto">
              <a:xfrm>
                <a:off x="11822113" y="7116763"/>
                <a:ext cx="160337" cy="504825"/>
              </a:xfrm>
              <a:custGeom>
                <a:avLst/>
                <a:gdLst>
                  <a:gd name="T0" fmla="*/ 58 w 70"/>
                  <a:gd name="T1" fmla="*/ 0 h 220"/>
                  <a:gd name="T2" fmla="*/ 12 w 70"/>
                  <a:gd name="T3" fmla="*/ 0 h 220"/>
                  <a:gd name="T4" fmla="*/ 0 w 70"/>
                  <a:gd name="T5" fmla="*/ 12 h 220"/>
                  <a:gd name="T6" fmla="*/ 0 w 70"/>
                  <a:gd name="T7" fmla="*/ 208 h 220"/>
                  <a:gd name="T8" fmla="*/ 12 w 70"/>
                  <a:gd name="T9" fmla="*/ 220 h 220"/>
                  <a:gd name="T10" fmla="*/ 58 w 70"/>
                  <a:gd name="T11" fmla="*/ 220 h 220"/>
                  <a:gd name="T12" fmla="*/ 70 w 70"/>
                  <a:gd name="T13" fmla="*/ 208 h 220"/>
                  <a:gd name="T14" fmla="*/ 70 w 70"/>
                  <a:gd name="T15" fmla="*/ 12 h 220"/>
                  <a:gd name="T16" fmla="*/ 58 w 70"/>
                  <a:gd name="T17" fmla="*/ 0 h 220"/>
                  <a:gd name="T18" fmla="*/ 60 w 70"/>
                  <a:gd name="T19" fmla="*/ 208 h 220"/>
                  <a:gd name="T20" fmla="*/ 58 w 70"/>
                  <a:gd name="T21" fmla="*/ 210 h 220"/>
                  <a:gd name="T22" fmla="*/ 12 w 70"/>
                  <a:gd name="T23" fmla="*/ 210 h 220"/>
                  <a:gd name="T24" fmla="*/ 10 w 70"/>
                  <a:gd name="T25" fmla="*/ 208 h 220"/>
                  <a:gd name="T26" fmla="*/ 10 w 70"/>
                  <a:gd name="T27" fmla="*/ 12 h 220"/>
                  <a:gd name="T28" fmla="*/ 12 w 70"/>
                  <a:gd name="T29" fmla="*/ 10 h 220"/>
                  <a:gd name="T30" fmla="*/ 58 w 70"/>
                  <a:gd name="T31" fmla="*/ 10 h 220"/>
                  <a:gd name="T32" fmla="*/ 60 w 70"/>
                  <a:gd name="T33" fmla="*/ 12 h 220"/>
                  <a:gd name="T34" fmla="*/ 60 w 70"/>
                  <a:gd name="T35"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220">
                    <a:moveTo>
                      <a:pt x="58" y="0"/>
                    </a:moveTo>
                    <a:cubicBezTo>
                      <a:pt x="12" y="0"/>
                      <a:pt x="12" y="0"/>
                      <a:pt x="12" y="0"/>
                    </a:cubicBezTo>
                    <a:cubicBezTo>
                      <a:pt x="5" y="0"/>
                      <a:pt x="0" y="5"/>
                      <a:pt x="0" y="12"/>
                    </a:cubicBezTo>
                    <a:cubicBezTo>
                      <a:pt x="0" y="208"/>
                      <a:pt x="0" y="208"/>
                      <a:pt x="0" y="208"/>
                    </a:cubicBezTo>
                    <a:cubicBezTo>
                      <a:pt x="0" y="215"/>
                      <a:pt x="5" y="220"/>
                      <a:pt x="12" y="220"/>
                    </a:cubicBezTo>
                    <a:cubicBezTo>
                      <a:pt x="58" y="220"/>
                      <a:pt x="58" y="220"/>
                      <a:pt x="58" y="220"/>
                    </a:cubicBezTo>
                    <a:cubicBezTo>
                      <a:pt x="64" y="220"/>
                      <a:pt x="70" y="215"/>
                      <a:pt x="70" y="208"/>
                    </a:cubicBezTo>
                    <a:cubicBezTo>
                      <a:pt x="70" y="12"/>
                      <a:pt x="70" y="12"/>
                      <a:pt x="70" y="12"/>
                    </a:cubicBezTo>
                    <a:cubicBezTo>
                      <a:pt x="70" y="5"/>
                      <a:pt x="64" y="0"/>
                      <a:pt x="58" y="0"/>
                    </a:cubicBezTo>
                    <a:close/>
                    <a:moveTo>
                      <a:pt x="60" y="208"/>
                    </a:moveTo>
                    <a:cubicBezTo>
                      <a:pt x="60" y="209"/>
                      <a:pt x="59" y="210"/>
                      <a:pt x="58" y="210"/>
                    </a:cubicBezTo>
                    <a:cubicBezTo>
                      <a:pt x="12" y="210"/>
                      <a:pt x="12" y="210"/>
                      <a:pt x="12" y="210"/>
                    </a:cubicBezTo>
                    <a:cubicBezTo>
                      <a:pt x="11" y="210"/>
                      <a:pt x="10" y="209"/>
                      <a:pt x="10" y="208"/>
                    </a:cubicBezTo>
                    <a:cubicBezTo>
                      <a:pt x="10" y="12"/>
                      <a:pt x="10" y="12"/>
                      <a:pt x="10" y="12"/>
                    </a:cubicBezTo>
                    <a:cubicBezTo>
                      <a:pt x="10" y="11"/>
                      <a:pt x="11" y="10"/>
                      <a:pt x="12" y="10"/>
                    </a:cubicBezTo>
                    <a:cubicBezTo>
                      <a:pt x="58" y="10"/>
                      <a:pt x="58" y="10"/>
                      <a:pt x="58" y="10"/>
                    </a:cubicBezTo>
                    <a:cubicBezTo>
                      <a:pt x="59" y="10"/>
                      <a:pt x="60" y="11"/>
                      <a:pt x="60" y="12"/>
                    </a:cubicBezTo>
                    <a:lnTo>
                      <a:pt x="60" y="2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101" name="Freeform 622">
                <a:extLst>
                  <a:ext uri="{FF2B5EF4-FFF2-40B4-BE49-F238E27FC236}">
                    <a16:creationId xmlns:a16="http://schemas.microsoft.com/office/drawing/2014/main" id="{7502ABF3-10FF-CA12-84AE-8D60632DC0E2}"/>
                  </a:ext>
                </a:extLst>
              </p:cNvPr>
              <p:cNvSpPr>
                <a:spLocks/>
              </p:cNvSpPr>
              <p:nvPr/>
            </p:nvSpPr>
            <p:spPr bwMode="auto">
              <a:xfrm>
                <a:off x="11466513" y="7085013"/>
                <a:ext cx="242887" cy="242888"/>
              </a:xfrm>
              <a:custGeom>
                <a:avLst/>
                <a:gdLst>
                  <a:gd name="T0" fmla="*/ 5 w 106"/>
                  <a:gd name="T1" fmla="*/ 106 h 106"/>
                  <a:gd name="T2" fmla="*/ 9 w 106"/>
                  <a:gd name="T3" fmla="*/ 105 h 106"/>
                  <a:gd name="T4" fmla="*/ 96 w 106"/>
                  <a:gd name="T5" fmla="*/ 17 h 106"/>
                  <a:gd name="T6" fmla="*/ 96 w 106"/>
                  <a:gd name="T7" fmla="*/ 51 h 106"/>
                  <a:gd name="T8" fmla="*/ 101 w 106"/>
                  <a:gd name="T9" fmla="*/ 56 h 106"/>
                  <a:gd name="T10" fmla="*/ 106 w 106"/>
                  <a:gd name="T11" fmla="*/ 51 h 106"/>
                  <a:gd name="T12" fmla="*/ 106 w 106"/>
                  <a:gd name="T13" fmla="*/ 5 h 106"/>
                  <a:gd name="T14" fmla="*/ 106 w 106"/>
                  <a:gd name="T15" fmla="*/ 3 h 106"/>
                  <a:gd name="T16" fmla="*/ 103 w 106"/>
                  <a:gd name="T17" fmla="*/ 0 h 106"/>
                  <a:gd name="T18" fmla="*/ 101 w 106"/>
                  <a:gd name="T19" fmla="*/ 0 h 106"/>
                  <a:gd name="T20" fmla="*/ 55 w 106"/>
                  <a:gd name="T21" fmla="*/ 0 h 106"/>
                  <a:gd name="T22" fmla="*/ 50 w 106"/>
                  <a:gd name="T23" fmla="*/ 5 h 106"/>
                  <a:gd name="T24" fmla="*/ 55 w 106"/>
                  <a:gd name="T25" fmla="*/ 10 h 106"/>
                  <a:gd name="T26" fmla="*/ 89 w 106"/>
                  <a:gd name="T27" fmla="*/ 10 h 106"/>
                  <a:gd name="T28" fmla="*/ 2 w 106"/>
                  <a:gd name="T29" fmla="*/ 98 h 106"/>
                  <a:gd name="T30" fmla="*/ 2 w 106"/>
                  <a:gd name="T31" fmla="*/ 105 h 106"/>
                  <a:gd name="T32" fmla="*/ 5 w 106"/>
                  <a:gd name="T33"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106">
                    <a:moveTo>
                      <a:pt x="5" y="106"/>
                    </a:moveTo>
                    <a:cubicBezTo>
                      <a:pt x="6" y="106"/>
                      <a:pt x="8" y="106"/>
                      <a:pt x="9" y="105"/>
                    </a:cubicBezTo>
                    <a:cubicBezTo>
                      <a:pt x="96" y="17"/>
                      <a:pt x="96" y="17"/>
                      <a:pt x="96" y="17"/>
                    </a:cubicBezTo>
                    <a:cubicBezTo>
                      <a:pt x="96" y="51"/>
                      <a:pt x="96" y="51"/>
                      <a:pt x="96" y="51"/>
                    </a:cubicBezTo>
                    <a:cubicBezTo>
                      <a:pt x="96" y="54"/>
                      <a:pt x="98" y="56"/>
                      <a:pt x="101" y="56"/>
                    </a:cubicBezTo>
                    <a:cubicBezTo>
                      <a:pt x="104" y="56"/>
                      <a:pt x="106" y="54"/>
                      <a:pt x="106" y="51"/>
                    </a:cubicBezTo>
                    <a:cubicBezTo>
                      <a:pt x="106" y="5"/>
                      <a:pt x="106" y="5"/>
                      <a:pt x="106" y="5"/>
                    </a:cubicBezTo>
                    <a:cubicBezTo>
                      <a:pt x="106" y="4"/>
                      <a:pt x="106" y="4"/>
                      <a:pt x="106" y="3"/>
                    </a:cubicBezTo>
                    <a:cubicBezTo>
                      <a:pt x="105" y="2"/>
                      <a:pt x="104" y="1"/>
                      <a:pt x="103" y="0"/>
                    </a:cubicBezTo>
                    <a:cubicBezTo>
                      <a:pt x="102" y="0"/>
                      <a:pt x="102" y="0"/>
                      <a:pt x="101" y="0"/>
                    </a:cubicBezTo>
                    <a:cubicBezTo>
                      <a:pt x="55" y="0"/>
                      <a:pt x="55" y="0"/>
                      <a:pt x="55" y="0"/>
                    </a:cubicBezTo>
                    <a:cubicBezTo>
                      <a:pt x="52" y="0"/>
                      <a:pt x="50" y="2"/>
                      <a:pt x="50" y="5"/>
                    </a:cubicBezTo>
                    <a:cubicBezTo>
                      <a:pt x="50" y="8"/>
                      <a:pt x="52" y="10"/>
                      <a:pt x="55" y="10"/>
                    </a:cubicBezTo>
                    <a:cubicBezTo>
                      <a:pt x="89" y="10"/>
                      <a:pt x="89" y="10"/>
                      <a:pt x="89" y="10"/>
                    </a:cubicBezTo>
                    <a:cubicBezTo>
                      <a:pt x="2" y="98"/>
                      <a:pt x="2" y="98"/>
                      <a:pt x="2" y="98"/>
                    </a:cubicBezTo>
                    <a:cubicBezTo>
                      <a:pt x="0" y="100"/>
                      <a:pt x="0" y="103"/>
                      <a:pt x="2" y="105"/>
                    </a:cubicBezTo>
                    <a:cubicBezTo>
                      <a:pt x="3" y="106"/>
                      <a:pt x="4" y="106"/>
                      <a:pt x="5"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E454A"/>
                  </a:solidFill>
                  <a:effectLst/>
                  <a:uLnTx/>
                  <a:uFillTx/>
                  <a:latin typeface="Arial" panose="020B0604020202020204"/>
                  <a:ea typeface="+mn-ea"/>
                  <a:cs typeface="+mn-cs"/>
                </a:endParaRPr>
              </a:p>
            </p:txBody>
          </p:sp>
        </p:grpSp>
      </p:grpSp>
      <p:sp>
        <p:nvSpPr>
          <p:cNvPr id="102" name="ZoneTexte 58">
            <a:extLst>
              <a:ext uri="{FF2B5EF4-FFF2-40B4-BE49-F238E27FC236}">
                <a16:creationId xmlns:a16="http://schemas.microsoft.com/office/drawing/2014/main" id="{23880A9F-981E-F73D-7E51-6536EAD16A62}"/>
              </a:ext>
            </a:extLst>
          </p:cNvPr>
          <p:cNvSpPr txBox="1"/>
          <p:nvPr/>
        </p:nvSpPr>
        <p:spPr>
          <a:xfrm>
            <a:off x="1044813" y="1035320"/>
            <a:ext cx="4061200" cy="400110"/>
          </a:xfrm>
          <a:prstGeom prst="rect">
            <a:avLst/>
          </a:prstGeom>
          <a:noFill/>
          <a:ln w="19050" cap="flat" cmpd="sng" algn="ctr">
            <a:solidFill>
              <a:srgbClr val="FFFFFF"/>
            </a:solidFill>
            <a:prstDash val="solid"/>
            <a:miter lim="800000"/>
          </a:ln>
          <a:effectLst/>
        </p:spPr>
        <p:txBody>
          <a:bodyPr wrap="square" rtlCol="0">
            <a:sp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3E454A"/>
                </a:solidFill>
                <a:effectLst/>
                <a:uLnTx/>
                <a:uFillTx/>
                <a:latin typeface="Arial" panose="020B0604020202020204"/>
                <a:ea typeface="+mn-ea"/>
                <a:cs typeface="+mn-cs"/>
              </a:rPr>
              <a:t>Enjeux pour nos clients</a:t>
            </a:r>
          </a:p>
        </p:txBody>
      </p:sp>
      <p:grpSp>
        <p:nvGrpSpPr>
          <p:cNvPr id="103" name="Groupe 102">
            <a:extLst>
              <a:ext uri="{FF2B5EF4-FFF2-40B4-BE49-F238E27FC236}">
                <a16:creationId xmlns:a16="http://schemas.microsoft.com/office/drawing/2014/main" id="{9F4B08A0-A1C8-8207-6AB4-1FAAEBEC74BC}"/>
              </a:ext>
            </a:extLst>
          </p:cNvPr>
          <p:cNvGrpSpPr/>
          <p:nvPr/>
        </p:nvGrpSpPr>
        <p:grpSpPr>
          <a:xfrm>
            <a:off x="1017110" y="1038509"/>
            <a:ext cx="315912" cy="394127"/>
            <a:chOff x="8184871" y="2911245"/>
            <a:chExt cx="315912" cy="657225"/>
          </a:xfrm>
        </p:grpSpPr>
        <p:sp>
          <p:nvSpPr>
            <p:cNvPr id="104" name="Line 177">
              <a:extLst>
                <a:ext uri="{FF2B5EF4-FFF2-40B4-BE49-F238E27FC236}">
                  <a16:creationId xmlns:a16="http://schemas.microsoft.com/office/drawing/2014/main" id="{6D0C25DD-5581-E088-18C1-0864E7BCE18C}"/>
                </a:ext>
              </a:extLst>
            </p:cNvPr>
            <p:cNvSpPr>
              <a:spLocks noChangeShapeType="1"/>
            </p:cNvSpPr>
            <p:nvPr/>
          </p:nvSpPr>
          <p:spPr bwMode="auto">
            <a:xfrm>
              <a:off x="8316633" y="3016020"/>
              <a:ext cx="0" cy="63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5" name="Line 178">
              <a:extLst>
                <a:ext uri="{FF2B5EF4-FFF2-40B4-BE49-F238E27FC236}">
                  <a16:creationId xmlns:a16="http://schemas.microsoft.com/office/drawing/2014/main" id="{AD041114-E3BF-8500-4C5B-A48A05C9EF56}"/>
                </a:ext>
              </a:extLst>
            </p:cNvPr>
            <p:cNvSpPr>
              <a:spLocks noChangeShapeType="1"/>
            </p:cNvSpPr>
            <p:nvPr/>
          </p:nvSpPr>
          <p:spPr bwMode="auto">
            <a:xfrm>
              <a:off x="8361083" y="3016020"/>
              <a:ext cx="0" cy="63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6" name="Freeform 179">
              <a:extLst>
                <a:ext uri="{FF2B5EF4-FFF2-40B4-BE49-F238E27FC236}">
                  <a16:creationId xmlns:a16="http://schemas.microsoft.com/office/drawing/2014/main" id="{A4500629-EC84-96E6-AA65-8DED100C9739}"/>
                </a:ext>
              </a:extLst>
            </p:cNvPr>
            <p:cNvSpPr>
              <a:spLocks/>
            </p:cNvSpPr>
            <p:nvPr/>
          </p:nvSpPr>
          <p:spPr bwMode="auto">
            <a:xfrm>
              <a:off x="8329333" y="3054120"/>
              <a:ext cx="15875" cy="3175"/>
            </a:xfrm>
            <a:custGeom>
              <a:avLst/>
              <a:gdLst>
                <a:gd name="T0" fmla="*/ 5 w 5"/>
                <a:gd name="T1" fmla="*/ 0 h 1"/>
                <a:gd name="T2" fmla="*/ 3 w 5"/>
                <a:gd name="T3" fmla="*/ 1 h 1"/>
                <a:gd name="T4" fmla="*/ 0 w 5"/>
                <a:gd name="T5" fmla="*/ 0 h 1"/>
              </a:gdLst>
              <a:ahLst/>
              <a:cxnLst>
                <a:cxn ang="0">
                  <a:pos x="T0" y="T1"/>
                </a:cxn>
                <a:cxn ang="0">
                  <a:pos x="T2" y="T3"/>
                </a:cxn>
                <a:cxn ang="0">
                  <a:pos x="T4" y="T5"/>
                </a:cxn>
              </a:cxnLst>
              <a:rect l="0" t="0" r="r" b="b"/>
              <a:pathLst>
                <a:path w="5" h="1">
                  <a:moveTo>
                    <a:pt x="5" y="0"/>
                  </a:moveTo>
                  <a:cubicBezTo>
                    <a:pt x="5" y="1"/>
                    <a:pt x="4" y="1"/>
                    <a:pt x="3" y="1"/>
                  </a:cubicBezTo>
                  <a:cubicBezTo>
                    <a:pt x="2" y="1"/>
                    <a:pt x="1" y="1"/>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7" name="Freeform 180">
              <a:extLst>
                <a:ext uri="{FF2B5EF4-FFF2-40B4-BE49-F238E27FC236}">
                  <a16:creationId xmlns:a16="http://schemas.microsoft.com/office/drawing/2014/main" id="{B3F359CF-C1B6-3E9D-A48A-683C570607CB}"/>
                </a:ext>
              </a:extLst>
            </p:cNvPr>
            <p:cNvSpPr>
              <a:spLocks/>
            </p:cNvSpPr>
            <p:nvPr/>
          </p:nvSpPr>
          <p:spPr bwMode="auto">
            <a:xfrm>
              <a:off x="8284883" y="3025545"/>
              <a:ext cx="107950" cy="60325"/>
            </a:xfrm>
            <a:custGeom>
              <a:avLst/>
              <a:gdLst>
                <a:gd name="T0" fmla="*/ 34 w 34"/>
                <a:gd name="T1" fmla="*/ 0 h 19"/>
                <a:gd name="T2" fmla="*/ 17 w 34"/>
                <a:gd name="T3" fmla="*/ 19 h 19"/>
                <a:gd name="T4" fmla="*/ 0 w 34"/>
                <a:gd name="T5" fmla="*/ 0 h 19"/>
              </a:gdLst>
              <a:ahLst/>
              <a:cxnLst>
                <a:cxn ang="0">
                  <a:pos x="T0" y="T1"/>
                </a:cxn>
                <a:cxn ang="0">
                  <a:pos x="T2" y="T3"/>
                </a:cxn>
                <a:cxn ang="0">
                  <a:pos x="T4" y="T5"/>
                </a:cxn>
              </a:cxnLst>
              <a:rect l="0" t="0" r="r" b="b"/>
              <a:pathLst>
                <a:path w="34" h="19">
                  <a:moveTo>
                    <a:pt x="34" y="0"/>
                  </a:moveTo>
                  <a:cubicBezTo>
                    <a:pt x="34" y="10"/>
                    <a:pt x="26" y="19"/>
                    <a:pt x="17" y="19"/>
                  </a:cubicBezTo>
                  <a:cubicBezTo>
                    <a:pt x="7" y="19"/>
                    <a:pt x="0" y="10"/>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8" name="Freeform 181">
              <a:extLst>
                <a:ext uri="{FF2B5EF4-FFF2-40B4-BE49-F238E27FC236}">
                  <a16:creationId xmlns:a16="http://schemas.microsoft.com/office/drawing/2014/main" id="{69AEBC59-E5FA-C353-1462-1BCCEDDB1DBA}"/>
                </a:ext>
              </a:extLst>
            </p:cNvPr>
            <p:cNvSpPr>
              <a:spLocks/>
            </p:cNvSpPr>
            <p:nvPr/>
          </p:nvSpPr>
          <p:spPr bwMode="auto">
            <a:xfrm>
              <a:off x="8284883" y="2955695"/>
              <a:ext cx="107950" cy="60325"/>
            </a:xfrm>
            <a:custGeom>
              <a:avLst/>
              <a:gdLst>
                <a:gd name="T0" fmla="*/ 0 w 34"/>
                <a:gd name="T1" fmla="*/ 18 h 19"/>
                <a:gd name="T2" fmla="*/ 9 w 34"/>
                <a:gd name="T3" fmla="*/ 2 h 19"/>
                <a:gd name="T4" fmla="*/ 19 w 34"/>
                <a:gd name="T5" fmla="*/ 7 h 19"/>
                <a:gd name="T6" fmla="*/ 24 w 34"/>
                <a:gd name="T7" fmla="*/ 2 h 19"/>
                <a:gd name="T8" fmla="*/ 34 w 34"/>
                <a:gd name="T9" fmla="*/ 19 h 19"/>
              </a:gdLst>
              <a:ahLst/>
              <a:cxnLst>
                <a:cxn ang="0">
                  <a:pos x="T0" y="T1"/>
                </a:cxn>
                <a:cxn ang="0">
                  <a:pos x="T2" y="T3"/>
                </a:cxn>
                <a:cxn ang="0">
                  <a:pos x="T4" y="T5"/>
                </a:cxn>
                <a:cxn ang="0">
                  <a:pos x="T6" y="T7"/>
                </a:cxn>
                <a:cxn ang="0">
                  <a:pos x="T8" y="T9"/>
                </a:cxn>
              </a:cxnLst>
              <a:rect l="0" t="0" r="r" b="b"/>
              <a:pathLst>
                <a:path w="34" h="19">
                  <a:moveTo>
                    <a:pt x="0" y="18"/>
                  </a:moveTo>
                  <a:cubicBezTo>
                    <a:pt x="0" y="18"/>
                    <a:pt x="0" y="0"/>
                    <a:pt x="9" y="2"/>
                  </a:cubicBezTo>
                  <a:cubicBezTo>
                    <a:pt x="17" y="3"/>
                    <a:pt x="19" y="7"/>
                    <a:pt x="19" y="7"/>
                  </a:cubicBezTo>
                  <a:cubicBezTo>
                    <a:pt x="19" y="7"/>
                    <a:pt x="25" y="7"/>
                    <a:pt x="24" y="2"/>
                  </a:cubicBezTo>
                  <a:cubicBezTo>
                    <a:pt x="24" y="2"/>
                    <a:pt x="34" y="3"/>
                    <a:pt x="34" y="19"/>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9" name="Freeform 182">
              <a:extLst>
                <a:ext uri="{FF2B5EF4-FFF2-40B4-BE49-F238E27FC236}">
                  <a16:creationId xmlns:a16="http://schemas.microsoft.com/office/drawing/2014/main" id="{79B9D7A2-25F1-0C0A-3C65-1188FBE472F5}"/>
                </a:ext>
              </a:extLst>
            </p:cNvPr>
            <p:cNvSpPr>
              <a:spLocks/>
            </p:cNvSpPr>
            <p:nvPr/>
          </p:nvSpPr>
          <p:spPr bwMode="auto">
            <a:xfrm>
              <a:off x="8265833" y="2911245"/>
              <a:ext cx="142875" cy="101600"/>
            </a:xfrm>
            <a:custGeom>
              <a:avLst/>
              <a:gdLst>
                <a:gd name="T0" fmla="*/ 4 w 45"/>
                <a:gd name="T1" fmla="*/ 32 h 32"/>
                <a:gd name="T2" fmla="*/ 6 w 45"/>
                <a:gd name="T3" fmla="*/ 15 h 32"/>
                <a:gd name="T4" fmla="*/ 13 w 45"/>
                <a:gd name="T5" fmla="*/ 8 h 32"/>
                <a:gd name="T6" fmla="*/ 13 w 45"/>
                <a:gd name="T7" fmla="*/ 4 h 32"/>
                <a:gd name="T8" fmla="*/ 29 w 45"/>
                <a:gd name="T9" fmla="*/ 5 h 32"/>
                <a:gd name="T10" fmla="*/ 35 w 45"/>
                <a:gd name="T11" fmla="*/ 9 h 32"/>
                <a:gd name="T12" fmla="*/ 43 w 45"/>
                <a:gd name="T13" fmla="*/ 14 h 32"/>
                <a:gd name="T14" fmla="*/ 41 w 45"/>
                <a:gd name="T15" fmla="*/ 16 h 32"/>
                <a:gd name="T16" fmla="*/ 41 w 4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32">
                  <a:moveTo>
                    <a:pt x="4" y="32"/>
                  </a:moveTo>
                  <a:cubicBezTo>
                    <a:pt x="4" y="32"/>
                    <a:pt x="0" y="19"/>
                    <a:pt x="6" y="15"/>
                  </a:cubicBezTo>
                  <a:cubicBezTo>
                    <a:pt x="6" y="15"/>
                    <a:pt x="4" y="9"/>
                    <a:pt x="13" y="8"/>
                  </a:cubicBezTo>
                  <a:cubicBezTo>
                    <a:pt x="13" y="8"/>
                    <a:pt x="14" y="6"/>
                    <a:pt x="13" y="4"/>
                  </a:cubicBezTo>
                  <a:cubicBezTo>
                    <a:pt x="13" y="4"/>
                    <a:pt x="23" y="0"/>
                    <a:pt x="29" y="5"/>
                  </a:cubicBezTo>
                  <a:cubicBezTo>
                    <a:pt x="29" y="5"/>
                    <a:pt x="34" y="4"/>
                    <a:pt x="35" y="9"/>
                  </a:cubicBezTo>
                  <a:cubicBezTo>
                    <a:pt x="35" y="9"/>
                    <a:pt x="41" y="9"/>
                    <a:pt x="43" y="14"/>
                  </a:cubicBezTo>
                  <a:cubicBezTo>
                    <a:pt x="43" y="14"/>
                    <a:pt x="41" y="14"/>
                    <a:pt x="41" y="16"/>
                  </a:cubicBezTo>
                  <a:cubicBezTo>
                    <a:pt x="41" y="16"/>
                    <a:pt x="45" y="24"/>
                    <a:pt x="41" y="32"/>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0" name="Freeform 183">
              <a:extLst>
                <a:ext uri="{FF2B5EF4-FFF2-40B4-BE49-F238E27FC236}">
                  <a16:creationId xmlns:a16="http://schemas.microsoft.com/office/drawing/2014/main" id="{377AB3FB-4707-D80A-6A01-B155FC8DB7C8}"/>
                </a:ext>
              </a:extLst>
            </p:cNvPr>
            <p:cNvSpPr>
              <a:spLocks/>
            </p:cNvSpPr>
            <p:nvPr/>
          </p:nvSpPr>
          <p:spPr bwMode="auto">
            <a:xfrm>
              <a:off x="8272183" y="3166833"/>
              <a:ext cx="3175" cy="50800"/>
            </a:xfrm>
            <a:custGeom>
              <a:avLst/>
              <a:gdLst>
                <a:gd name="T0" fmla="*/ 0 w 1"/>
                <a:gd name="T1" fmla="*/ 16 h 16"/>
                <a:gd name="T2" fmla="*/ 1 w 1"/>
                <a:gd name="T3" fmla="*/ 0 h 16"/>
              </a:gdLst>
              <a:ahLst/>
              <a:cxnLst>
                <a:cxn ang="0">
                  <a:pos x="T0" y="T1"/>
                </a:cxn>
                <a:cxn ang="0">
                  <a:pos x="T2" y="T3"/>
                </a:cxn>
              </a:cxnLst>
              <a:rect l="0" t="0" r="r" b="b"/>
              <a:pathLst>
                <a:path w="1" h="16">
                  <a:moveTo>
                    <a:pt x="0" y="16"/>
                  </a:moveTo>
                  <a:cubicBezTo>
                    <a:pt x="0" y="10"/>
                    <a:pt x="0" y="5"/>
                    <a:pt x="1"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1" name="Freeform 184">
              <a:extLst>
                <a:ext uri="{FF2B5EF4-FFF2-40B4-BE49-F238E27FC236}">
                  <a16:creationId xmlns:a16="http://schemas.microsoft.com/office/drawing/2014/main" id="{FC5872C3-123B-85F1-C20C-10B6A34782AE}"/>
                </a:ext>
              </a:extLst>
            </p:cNvPr>
            <p:cNvSpPr>
              <a:spLocks/>
            </p:cNvSpPr>
            <p:nvPr/>
          </p:nvSpPr>
          <p:spPr bwMode="auto">
            <a:xfrm>
              <a:off x="8272183" y="3382733"/>
              <a:ext cx="57150" cy="157163"/>
            </a:xfrm>
            <a:custGeom>
              <a:avLst/>
              <a:gdLst>
                <a:gd name="T0" fmla="*/ 18 w 18"/>
                <a:gd name="T1" fmla="*/ 0 h 49"/>
                <a:gd name="T2" fmla="*/ 11 w 18"/>
                <a:gd name="T3" fmla="*/ 49 h 49"/>
                <a:gd name="T4" fmla="*/ 2 w 18"/>
                <a:gd name="T5" fmla="*/ 49 h 49"/>
                <a:gd name="T6" fmla="*/ 0 w 18"/>
                <a:gd name="T7" fmla="*/ 0 h 49"/>
              </a:gdLst>
              <a:ahLst/>
              <a:cxnLst>
                <a:cxn ang="0">
                  <a:pos x="T0" y="T1"/>
                </a:cxn>
                <a:cxn ang="0">
                  <a:pos x="T2" y="T3"/>
                </a:cxn>
                <a:cxn ang="0">
                  <a:pos x="T4" y="T5"/>
                </a:cxn>
                <a:cxn ang="0">
                  <a:pos x="T6" y="T7"/>
                </a:cxn>
              </a:cxnLst>
              <a:rect l="0" t="0" r="r" b="b"/>
              <a:pathLst>
                <a:path w="18" h="49">
                  <a:moveTo>
                    <a:pt x="18" y="0"/>
                  </a:moveTo>
                  <a:cubicBezTo>
                    <a:pt x="11" y="49"/>
                    <a:pt x="11" y="49"/>
                    <a:pt x="11" y="49"/>
                  </a:cubicBezTo>
                  <a:cubicBezTo>
                    <a:pt x="2" y="49"/>
                    <a:pt x="2" y="49"/>
                    <a:pt x="2" y="49"/>
                  </a:cubicBezTo>
                  <a:cubicBezTo>
                    <a:pt x="2" y="49"/>
                    <a:pt x="1" y="28"/>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2" name="Freeform 185">
              <a:extLst>
                <a:ext uri="{FF2B5EF4-FFF2-40B4-BE49-F238E27FC236}">
                  <a16:creationId xmlns:a16="http://schemas.microsoft.com/office/drawing/2014/main" id="{2FCCB0C8-AB93-2BA6-DAB0-F33B4DCDE849}"/>
                </a:ext>
              </a:extLst>
            </p:cNvPr>
            <p:cNvSpPr>
              <a:spLocks/>
            </p:cNvSpPr>
            <p:nvPr/>
          </p:nvSpPr>
          <p:spPr bwMode="auto">
            <a:xfrm>
              <a:off x="8345208" y="3382733"/>
              <a:ext cx="60325" cy="153988"/>
            </a:xfrm>
            <a:custGeom>
              <a:avLst/>
              <a:gdLst>
                <a:gd name="T0" fmla="*/ 38 w 38"/>
                <a:gd name="T1" fmla="*/ 0 h 97"/>
                <a:gd name="T2" fmla="*/ 34 w 38"/>
                <a:gd name="T3" fmla="*/ 97 h 97"/>
                <a:gd name="T4" fmla="*/ 16 w 38"/>
                <a:gd name="T5" fmla="*/ 97 h 97"/>
                <a:gd name="T6" fmla="*/ 0 w 38"/>
                <a:gd name="T7" fmla="*/ 0 h 97"/>
              </a:gdLst>
              <a:ahLst/>
              <a:cxnLst>
                <a:cxn ang="0">
                  <a:pos x="T0" y="T1"/>
                </a:cxn>
                <a:cxn ang="0">
                  <a:pos x="T2" y="T3"/>
                </a:cxn>
                <a:cxn ang="0">
                  <a:pos x="T4" y="T5"/>
                </a:cxn>
                <a:cxn ang="0">
                  <a:pos x="T6" y="T7"/>
                </a:cxn>
              </a:cxnLst>
              <a:rect l="0" t="0" r="r" b="b"/>
              <a:pathLst>
                <a:path w="38" h="97">
                  <a:moveTo>
                    <a:pt x="38" y="0"/>
                  </a:moveTo>
                  <a:lnTo>
                    <a:pt x="34" y="97"/>
                  </a:lnTo>
                  <a:lnTo>
                    <a:pt x="16" y="97"/>
                  </a:lnTo>
                  <a:lnTo>
                    <a:pt x="0"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3" name="Line 186">
              <a:extLst>
                <a:ext uri="{FF2B5EF4-FFF2-40B4-BE49-F238E27FC236}">
                  <a16:creationId xmlns:a16="http://schemas.microsoft.com/office/drawing/2014/main" id="{684E75DF-9F82-3655-4138-1FE9CF09F601}"/>
                </a:ext>
              </a:extLst>
            </p:cNvPr>
            <p:cNvSpPr>
              <a:spLocks noChangeShapeType="1"/>
            </p:cNvSpPr>
            <p:nvPr/>
          </p:nvSpPr>
          <p:spPr bwMode="auto">
            <a:xfrm>
              <a:off x="8405533" y="3163658"/>
              <a:ext cx="3175" cy="53975"/>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4" name="Freeform 187">
              <a:extLst>
                <a:ext uri="{FF2B5EF4-FFF2-40B4-BE49-F238E27FC236}">
                  <a16:creationId xmlns:a16="http://schemas.microsoft.com/office/drawing/2014/main" id="{947A655B-4F11-0E44-AE58-3619D3664304}"/>
                </a:ext>
              </a:extLst>
            </p:cNvPr>
            <p:cNvSpPr>
              <a:spLocks/>
            </p:cNvSpPr>
            <p:nvPr/>
          </p:nvSpPr>
          <p:spPr bwMode="auto">
            <a:xfrm>
              <a:off x="8367433" y="3089045"/>
              <a:ext cx="133350" cy="198438"/>
            </a:xfrm>
            <a:custGeom>
              <a:avLst/>
              <a:gdLst>
                <a:gd name="T0" fmla="*/ 0 w 42"/>
                <a:gd name="T1" fmla="*/ 3 h 62"/>
                <a:gd name="T2" fmla="*/ 26 w 42"/>
                <a:gd name="T3" fmla="*/ 14 h 62"/>
                <a:gd name="T4" fmla="*/ 40 w 42"/>
                <a:gd name="T5" fmla="*/ 39 h 62"/>
                <a:gd name="T6" fmla="*/ 21 w 42"/>
                <a:gd name="T7" fmla="*/ 62 h 62"/>
              </a:gdLst>
              <a:ahLst/>
              <a:cxnLst>
                <a:cxn ang="0">
                  <a:pos x="T0" y="T1"/>
                </a:cxn>
                <a:cxn ang="0">
                  <a:pos x="T2" y="T3"/>
                </a:cxn>
                <a:cxn ang="0">
                  <a:pos x="T4" y="T5"/>
                </a:cxn>
                <a:cxn ang="0">
                  <a:pos x="T6" y="T7"/>
                </a:cxn>
              </a:cxnLst>
              <a:rect l="0" t="0" r="r" b="b"/>
              <a:pathLst>
                <a:path w="42" h="62">
                  <a:moveTo>
                    <a:pt x="0" y="3"/>
                  </a:moveTo>
                  <a:cubicBezTo>
                    <a:pt x="0" y="3"/>
                    <a:pt x="17" y="0"/>
                    <a:pt x="26" y="14"/>
                  </a:cubicBezTo>
                  <a:cubicBezTo>
                    <a:pt x="40" y="39"/>
                    <a:pt x="40" y="39"/>
                    <a:pt x="40" y="39"/>
                  </a:cubicBezTo>
                  <a:cubicBezTo>
                    <a:pt x="40" y="39"/>
                    <a:pt x="42" y="50"/>
                    <a:pt x="21" y="62"/>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5" name="Line 188">
              <a:extLst>
                <a:ext uri="{FF2B5EF4-FFF2-40B4-BE49-F238E27FC236}">
                  <a16:creationId xmlns:a16="http://schemas.microsoft.com/office/drawing/2014/main" id="{F3C75A6D-2388-D274-594B-3BEE36F87217}"/>
                </a:ext>
              </a:extLst>
            </p:cNvPr>
            <p:cNvSpPr>
              <a:spLocks noChangeShapeType="1"/>
            </p:cNvSpPr>
            <p:nvPr/>
          </p:nvSpPr>
          <p:spPr bwMode="auto">
            <a:xfrm>
              <a:off x="8415058" y="3335108"/>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6" name="Line 189">
              <a:extLst>
                <a:ext uri="{FF2B5EF4-FFF2-40B4-BE49-F238E27FC236}">
                  <a16:creationId xmlns:a16="http://schemas.microsoft.com/office/drawing/2014/main" id="{BD3C0C40-6945-9EFA-9977-520E3F4439C7}"/>
                </a:ext>
              </a:extLst>
            </p:cNvPr>
            <p:cNvSpPr>
              <a:spLocks noChangeShapeType="1"/>
            </p:cNvSpPr>
            <p:nvPr/>
          </p:nvSpPr>
          <p:spPr bwMode="auto">
            <a:xfrm>
              <a:off x="8294408" y="3095395"/>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7" name="Freeform 190">
              <a:extLst>
                <a:ext uri="{FF2B5EF4-FFF2-40B4-BE49-F238E27FC236}">
                  <a16:creationId xmlns:a16="http://schemas.microsoft.com/office/drawing/2014/main" id="{D5B77FE0-C2ED-D685-8F41-194CF4294E84}"/>
                </a:ext>
              </a:extLst>
            </p:cNvPr>
            <p:cNvSpPr>
              <a:spLocks/>
            </p:cNvSpPr>
            <p:nvPr/>
          </p:nvSpPr>
          <p:spPr bwMode="auto">
            <a:xfrm>
              <a:off x="8376958" y="3539895"/>
              <a:ext cx="44450" cy="25400"/>
            </a:xfrm>
            <a:custGeom>
              <a:avLst/>
              <a:gdLst>
                <a:gd name="T0" fmla="*/ 12 w 28"/>
                <a:gd name="T1" fmla="*/ 0 h 16"/>
                <a:gd name="T2" fmla="*/ 28 w 28"/>
                <a:gd name="T3" fmla="*/ 16 h 16"/>
                <a:gd name="T4" fmla="*/ 0 w 28"/>
                <a:gd name="T5" fmla="*/ 16 h 16"/>
                <a:gd name="T6" fmla="*/ 0 w 28"/>
                <a:gd name="T7" fmla="*/ 0 h 16"/>
              </a:gdLst>
              <a:ahLst/>
              <a:cxnLst>
                <a:cxn ang="0">
                  <a:pos x="T0" y="T1"/>
                </a:cxn>
                <a:cxn ang="0">
                  <a:pos x="T2" y="T3"/>
                </a:cxn>
                <a:cxn ang="0">
                  <a:pos x="T4" y="T5"/>
                </a:cxn>
                <a:cxn ang="0">
                  <a:pos x="T6" y="T7"/>
                </a:cxn>
              </a:cxnLst>
              <a:rect l="0" t="0" r="r" b="b"/>
              <a:pathLst>
                <a:path w="28" h="16">
                  <a:moveTo>
                    <a:pt x="12" y="0"/>
                  </a:moveTo>
                  <a:lnTo>
                    <a:pt x="28" y="16"/>
                  </a:lnTo>
                  <a:lnTo>
                    <a:pt x="0" y="16"/>
                  </a:lnTo>
                  <a:lnTo>
                    <a:pt x="0"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8" name="Line 191">
              <a:extLst>
                <a:ext uri="{FF2B5EF4-FFF2-40B4-BE49-F238E27FC236}">
                  <a16:creationId xmlns:a16="http://schemas.microsoft.com/office/drawing/2014/main" id="{CABD6BB4-2DF9-F06D-BA20-84D227969E36}"/>
                </a:ext>
              </a:extLst>
            </p:cNvPr>
            <p:cNvSpPr>
              <a:spLocks noChangeShapeType="1"/>
            </p:cNvSpPr>
            <p:nvPr/>
          </p:nvSpPr>
          <p:spPr bwMode="auto">
            <a:xfrm>
              <a:off x="8396008" y="3536720"/>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9" name="Freeform 192">
              <a:extLst>
                <a:ext uri="{FF2B5EF4-FFF2-40B4-BE49-F238E27FC236}">
                  <a16:creationId xmlns:a16="http://schemas.microsoft.com/office/drawing/2014/main" id="{04003582-7887-16C9-91B5-C6CBA3536EEC}"/>
                </a:ext>
              </a:extLst>
            </p:cNvPr>
            <p:cNvSpPr>
              <a:spLocks/>
            </p:cNvSpPr>
            <p:nvPr/>
          </p:nvSpPr>
          <p:spPr bwMode="auto">
            <a:xfrm>
              <a:off x="8262658" y="3539895"/>
              <a:ext cx="41275" cy="25400"/>
            </a:xfrm>
            <a:custGeom>
              <a:avLst/>
              <a:gdLst>
                <a:gd name="T0" fmla="*/ 26 w 26"/>
                <a:gd name="T1" fmla="*/ 0 h 16"/>
                <a:gd name="T2" fmla="*/ 26 w 26"/>
                <a:gd name="T3" fmla="*/ 16 h 16"/>
                <a:gd name="T4" fmla="*/ 0 w 26"/>
                <a:gd name="T5" fmla="*/ 16 h 16"/>
                <a:gd name="T6" fmla="*/ 14 w 26"/>
                <a:gd name="T7" fmla="*/ 2 h 16"/>
              </a:gdLst>
              <a:ahLst/>
              <a:cxnLst>
                <a:cxn ang="0">
                  <a:pos x="T0" y="T1"/>
                </a:cxn>
                <a:cxn ang="0">
                  <a:pos x="T2" y="T3"/>
                </a:cxn>
                <a:cxn ang="0">
                  <a:pos x="T4" y="T5"/>
                </a:cxn>
                <a:cxn ang="0">
                  <a:pos x="T6" y="T7"/>
                </a:cxn>
              </a:cxnLst>
              <a:rect l="0" t="0" r="r" b="b"/>
              <a:pathLst>
                <a:path w="26" h="16">
                  <a:moveTo>
                    <a:pt x="26" y="0"/>
                  </a:moveTo>
                  <a:lnTo>
                    <a:pt x="26" y="16"/>
                  </a:lnTo>
                  <a:lnTo>
                    <a:pt x="0" y="16"/>
                  </a:lnTo>
                  <a:lnTo>
                    <a:pt x="14" y="2"/>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0" name="Line 193">
              <a:extLst>
                <a:ext uri="{FF2B5EF4-FFF2-40B4-BE49-F238E27FC236}">
                  <a16:creationId xmlns:a16="http://schemas.microsoft.com/office/drawing/2014/main" id="{9A0A7884-28CD-1C65-DC15-F97B2BACC0A1}"/>
                </a:ext>
              </a:extLst>
            </p:cNvPr>
            <p:cNvSpPr>
              <a:spLocks noChangeShapeType="1"/>
            </p:cNvSpPr>
            <p:nvPr/>
          </p:nvSpPr>
          <p:spPr bwMode="auto">
            <a:xfrm>
              <a:off x="8207096" y="3568470"/>
              <a:ext cx="268288"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1" name="Freeform 194">
              <a:extLst>
                <a:ext uri="{FF2B5EF4-FFF2-40B4-BE49-F238E27FC236}">
                  <a16:creationId xmlns:a16="http://schemas.microsoft.com/office/drawing/2014/main" id="{863BF41A-4B7A-4DEF-915A-3AD4B36CCCF1}"/>
                </a:ext>
              </a:extLst>
            </p:cNvPr>
            <p:cNvSpPr>
              <a:spLocks/>
            </p:cNvSpPr>
            <p:nvPr/>
          </p:nvSpPr>
          <p:spPr bwMode="auto">
            <a:xfrm>
              <a:off x="8237258" y="3092220"/>
              <a:ext cx="73025" cy="109538"/>
            </a:xfrm>
            <a:custGeom>
              <a:avLst/>
              <a:gdLst>
                <a:gd name="T0" fmla="*/ 23 w 23"/>
                <a:gd name="T1" fmla="*/ 2 h 34"/>
                <a:gd name="T2" fmla="*/ 2 w 23"/>
                <a:gd name="T3" fmla="*/ 34 h 34"/>
              </a:gdLst>
              <a:ahLst/>
              <a:cxnLst>
                <a:cxn ang="0">
                  <a:pos x="T0" y="T1"/>
                </a:cxn>
                <a:cxn ang="0">
                  <a:pos x="T2" y="T3"/>
                </a:cxn>
              </a:cxnLst>
              <a:rect l="0" t="0" r="r" b="b"/>
              <a:pathLst>
                <a:path w="23" h="34">
                  <a:moveTo>
                    <a:pt x="23" y="2"/>
                  </a:moveTo>
                  <a:cubicBezTo>
                    <a:pt x="23" y="2"/>
                    <a:pt x="0" y="0"/>
                    <a:pt x="2" y="34"/>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2" name="Line 195">
              <a:extLst>
                <a:ext uri="{FF2B5EF4-FFF2-40B4-BE49-F238E27FC236}">
                  <a16:creationId xmlns:a16="http://schemas.microsoft.com/office/drawing/2014/main" id="{B8951319-4C10-80F1-A9F7-9E298CDC7C7B}"/>
                </a:ext>
              </a:extLst>
            </p:cNvPr>
            <p:cNvSpPr>
              <a:spLocks noChangeShapeType="1"/>
            </p:cNvSpPr>
            <p:nvPr/>
          </p:nvSpPr>
          <p:spPr bwMode="auto">
            <a:xfrm flipV="1">
              <a:off x="8310283" y="3079520"/>
              <a:ext cx="0" cy="190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3" name="Freeform 196">
              <a:extLst>
                <a:ext uri="{FF2B5EF4-FFF2-40B4-BE49-F238E27FC236}">
                  <a16:creationId xmlns:a16="http://schemas.microsoft.com/office/drawing/2014/main" id="{261D42E3-7CF8-EEEA-BA2B-0E2F8BDB299C}"/>
                </a:ext>
              </a:extLst>
            </p:cNvPr>
            <p:cNvSpPr>
              <a:spLocks/>
            </p:cNvSpPr>
            <p:nvPr/>
          </p:nvSpPr>
          <p:spPr bwMode="auto">
            <a:xfrm>
              <a:off x="8262658" y="3150958"/>
              <a:ext cx="152400" cy="231775"/>
            </a:xfrm>
            <a:custGeom>
              <a:avLst/>
              <a:gdLst>
                <a:gd name="T0" fmla="*/ 13 w 48"/>
                <a:gd name="T1" fmla="*/ 0 h 73"/>
                <a:gd name="T2" fmla="*/ 35 w 48"/>
                <a:gd name="T3" fmla="*/ 0 h 73"/>
                <a:gd name="T4" fmla="*/ 38 w 48"/>
                <a:gd name="T5" fmla="*/ 3 h 73"/>
                <a:gd name="T6" fmla="*/ 46 w 48"/>
                <a:gd name="T7" fmla="*/ 21 h 73"/>
                <a:gd name="T8" fmla="*/ 48 w 48"/>
                <a:gd name="T9" fmla="*/ 24 h 73"/>
                <a:gd name="T10" fmla="*/ 48 w 48"/>
                <a:gd name="T11" fmla="*/ 70 h 73"/>
                <a:gd name="T12" fmla="*/ 46 w 48"/>
                <a:gd name="T13" fmla="*/ 73 h 73"/>
                <a:gd name="T14" fmla="*/ 3 w 48"/>
                <a:gd name="T15" fmla="*/ 73 h 73"/>
                <a:gd name="T16" fmla="*/ 0 w 48"/>
                <a:gd name="T17" fmla="*/ 70 h 73"/>
                <a:gd name="T18" fmla="*/ 0 w 48"/>
                <a:gd name="T19" fmla="*/ 24 h 73"/>
                <a:gd name="T20" fmla="*/ 2 w 48"/>
                <a:gd name="T21" fmla="*/ 21 h 73"/>
                <a:gd name="T22" fmla="*/ 10 w 48"/>
                <a:gd name="T23" fmla="*/ 3 h 73"/>
                <a:gd name="T24" fmla="*/ 13 w 48"/>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73">
                  <a:moveTo>
                    <a:pt x="13" y="0"/>
                  </a:moveTo>
                  <a:cubicBezTo>
                    <a:pt x="35" y="0"/>
                    <a:pt x="35" y="0"/>
                    <a:pt x="35" y="0"/>
                  </a:cubicBezTo>
                  <a:cubicBezTo>
                    <a:pt x="37" y="0"/>
                    <a:pt x="38" y="1"/>
                    <a:pt x="38" y="3"/>
                  </a:cubicBezTo>
                  <a:cubicBezTo>
                    <a:pt x="38" y="8"/>
                    <a:pt x="38" y="19"/>
                    <a:pt x="46" y="21"/>
                  </a:cubicBezTo>
                  <a:cubicBezTo>
                    <a:pt x="47" y="21"/>
                    <a:pt x="48" y="22"/>
                    <a:pt x="48" y="24"/>
                  </a:cubicBezTo>
                  <a:cubicBezTo>
                    <a:pt x="48" y="70"/>
                    <a:pt x="48" y="70"/>
                    <a:pt x="48" y="70"/>
                  </a:cubicBezTo>
                  <a:cubicBezTo>
                    <a:pt x="48" y="72"/>
                    <a:pt x="47" y="73"/>
                    <a:pt x="46" y="73"/>
                  </a:cubicBezTo>
                  <a:cubicBezTo>
                    <a:pt x="3" y="73"/>
                    <a:pt x="3" y="73"/>
                    <a:pt x="3" y="73"/>
                  </a:cubicBezTo>
                  <a:cubicBezTo>
                    <a:pt x="1" y="73"/>
                    <a:pt x="0" y="72"/>
                    <a:pt x="0" y="70"/>
                  </a:cubicBezTo>
                  <a:cubicBezTo>
                    <a:pt x="0" y="24"/>
                    <a:pt x="0" y="24"/>
                    <a:pt x="0" y="24"/>
                  </a:cubicBezTo>
                  <a:cubicBezTo>
                    <a:pt x="0" y="23"/>
                    <a:pt x="1" y="22"/>
                    <a:pt x="2" y="21"/>
                  </a:cubicBezTo>
                  <a:cubicBezTo>
                    <a:pt x="5" y="21"/>
                    <a:pt x="10" y="17"/>
                    <a:pt x="10" y="3"/>
                  </a:cubicBezTo>
                  <a:cubicBezTo>
                    <a:pt x="10" y="1"/>
                    <a:pt x="11" y="0"/>
                    <a:pt x="13" y="0"/>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4" name="Freeform 197">
              <a:extLst>
                <a:ext uri="{FF2B5EF4-FFF2-40B4-BE49-F238E27FC236}">
                  <a16:creationId xmlns:a16="http://schemas.microsoft.com/office/drawing/2014/main" id="{E7C314B6-CBA1-0F0F-CED9-2D05A2BB3F9B}"/>
                </a:ext>
              </a:extLst>
            </p:cNvPr>
            <p:cNvSpPr>
              <a:spLocks/>
            </p:cNvSpPr>
            <p:nvPr/>
          </p:nvSpPr>
          <p:spPr bwMode="auto">
            <a:xfrm>
              <a:off x="8319808" y="3179533"/>
              <a:ext cx="38100" cy="34925"/>
            </a:xfrm>
            <a:custGeom>
              <a:avLst/>
              <a:gdLst>
                <a:gd name="T0" fmla="*/ 9 w 12"/>
                <a:gd name="T1" fmla="*/ 11 h 11"/>
                <a:gd name="T2" fmla="*/ 3 w 12"/>
                <a:gd name="T3" fmla="*/ 11 h 11"/>
                <a:gd name="T4" fmla="*/ 0 w 12"/>
                <a:gd name="T5" fmla="*/ 7 h 11"/>
                <a:gd name="T6" fmla="*/ 0 w 12"/>
                <a:gd name="T7" fmla="*/ 0 h 11"/>
                <a:gd name="T8" fmla="*/ 12 w 12"/>
                <a:gd name="T9" fmla="*/ 0 h 11"/>
                <a:gd name="T10" fmla="*/ 12 w 12"/>
                <a:gd name="T11" fmla="*/ 7 h 11"/>
                <a:gd name="T12" fmla="*/ 9 w 1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 h="11">
                  <a:moveTo>
                    <a:pt x="9" y="11"/>
                  </a:moveTo>
                  <a:cubicBezTo>
                    <a:pt x="3" y="11"/>
                    <a:pt x="3" y="11"/>
                    <a:pt x="3" y="11"/>
                  </a:cubicBezTo>
                  <a:cubicBezTo>
                    <a:pt x="1" y="11"/>
                    <a:pt x="0" y="9"/>
                    <a:pt x="0" y="7"/>
                  </a:cubicBezTo>
                  <a:cubicBezTo>
                    <a:pt x="0" y="0"/>
                    <a:pt x="0" y="0"/>
                    <a:pt x="0" y="0"/>
                  </a:cubicBezTo>
                  <a:cubicBezTo>
                    <a:pt x="12" y="0"/>
                    <a:pt x="12" y="0"/>
                    <a:pt x="12" y="0"/>
                  </a:cubicBezTo>
                  <a:cubicBezTo>
                    <a:pt x="12" y="7"/>
                    <a:pt x="12" y="7"/>
                    <a:pt x="12" y="7"/>
                  </a:cubicBezTo>
                  <a:cubicBezTo>
                    <a:pt x="12" y="9"/>
                    <a:pt x="11" y="11"/>
                    <a:pt x="9" y="11"/>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5" name="Freeform 198">
              <a:extLst>
                <a:ext uri="{FF2B5EF4-FFF2-40B4-BE49-F238E27FC236}">
                  <a16:creationId xmlns:a16="http://schemas.microsoft.com/office/drawing/2014/main" id="{50CA8BAB-C7ED-604C-2FDB-DE86B89718AE}"/>
                </a:ext>
              </a:extLst>
            </p:cNvPr>
            <p:cNvSpPr>
              <a:spLocks/>
            </p:cNvSpPr>
            <p:nvPr/>
          </p:nvSpPr>
          <p:spPr bwMode="auto">
            <a:xfrm>
              <a:off x="8288058" y="3277958"/>
              <a:ext cx="101600" cy="57150"/>
            </a:xfrm>
            <a:custGeom>
              <a:avLst/>
              <a:gdLst>
                <a:gd name="T0" fmla="*/ 28 w 32"/>
                <a:gd name="T1" fmla="*/ 18 h 18"/>
                <a:gd name="T2" fmla="*/ 4 w 32"/>
                <a:gd name="T3" fmla="*/ 18 h 18"/>
                <a:gd name="T4" fmla="*/ 0 w 32"/>
                <a:gd name="T5" fmla="*/ 13 h 18"/>
                <a:gd name="T6" fmla="*/ 0 w 32"/>
                <a:gd name="T7" fmla="*/ 0 h 18"/>
                <a:gd name="T8" fmla="*/ 32 w 32"/>
                <a:gd name="T9" fmla="*/ 0 h 18"/>
                <a:gd name="T10" fmla="*/ 32 w 32"/>
                <a:gd name="T11" fmla="*/ 13 h 18"/>
                <a:gd name="T12" fmla="*/ 28 w 3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2" h="18">
                  <a:moveTo>
                    <a:pt x="28" y="18"/>
                  </a:moveTo>
                  <a:cubicBezTo>
                    <a:pt x="4" y="18"/>
                    <a:pt x="4" y="18"/>
                    <a:pt x="4" y="18"/>
                  </a:cubicBezTo>
                  <a:cubicBezTo>
                    <a:pt x="2" y="18"/>
                    <a:pt x="0" y="16"/>
                    <a:pt x="0" y="13"/>
                  </a:cubicBezTo>
                  <a:cubicBezTo>
                    <a:pt x="0" y="0"/>
                    <a:pt x="0" y="0"/>
                    <a:pt x="0" y="0"/>
                  </a:cubicBezTo>
                  <a:cubicBezTo>
                    <a:pt x="32" y="0"/>
                    <a:pt x="32" y="0"/>
                    <a:pt x="32" y="0"/>
                  </a:cubicBezTo>
                  <a:cubicBezTo>
                    <a:pt x="32" y="13"/>
                    <a:pt x="32" y="13"/>
                    <a:pt x="32" y="13"/>
                  </a:cubicBezTo>
                  <a:cubicBezTo>
                    <a:pt x="32" y="16"/>
                    <a:pt x="30" y="18"/>
                    <a:pt x="28" y="18"/>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6" name="Freeform 199">
              <a:extLst>
                <a:ext uri="{FF2B5EF4-FFF2-40B4-BE49-F238E27FC236}">
                  <a16:creationId xmlns:a16="http://schemas.microsoft.com/office/drawing/2014/main" id="{FA07FA4D-FFBA-8F9B-74EE-D8D1CE7EC674}"/>
                </a:ext>
              </a:extLst>
            </p:cNvPr>
            <p:cNvSpPr>
              <a:spLocks/>
            </p:cNvSpPr>
            <p:nvPr/>
          </p:nvSpPr>
          <p:spPr bwMode="auto">
            <a:xfrm>
              <a:off x="8300758" y="3249383"/>
              <a:ext cx="15875" cy="25400"/>
            </a:xfrm>
            <a:custGeom>
              <a:avLst/>
              <a:gdLst>
                <a:gd name="T0" fmla="*/ 0 w 5"/>
                <a:gd name="T1" fmla="*/ 8 h 8"/>
                <a:gd name="T2" fmla="*/ 0 w 5"/>
                <a:gd name="T3" fmla="*/ 2 h 8"/>
                <a:gd name="T4" fmla="*/ 3 w 5"/>
                <a:gd name="T5" fmla="*/ 0 h 8"/>
                <a:gd name="T6" fmla="*/ 3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7" name="Freeform 200">
              <a:extLst>
                <a:ext uri="{FF2B5EF4-FFF2-40B4-BE49-F238E27FC236}">
                  <a16:creationId xmlns:a16="http://schemas.microsoft.com/office/drawing/2014/main" id="{F88566A6-0736-D124-BFCE-3A7B407474B1}"/>
                </a:ext>
              </a:extLst>
            </p:cNvPr>
            <p:cNvSpPr>
              <a:spLocks/>
            </p:cNvSpPr>
            <p:nvPr/>
          </p:nvSpPr>
          <p:spPr bwMode="auto">
            <a:xfrm>
              <a:off x="8332508" y="3249383"/>
              <a:ext cx="15875" cy="25400"/>
            </a:xfrm>
            <a:custGeom>
              <a:avLst/>
              <a:gdLst>
                <a:gd name="T0" fmla="*/ 0 w 5"/>
                <a:gd name="T1" fmla="*/ 8 h 8"/>
                <a:gd name="T2" fmla="*/ 0 w 5"/>
                <a:gd name="T3" fmla="*/ 2 h 8"/>
                <a:gd name="T4" fmla="*/ 2 w 5"/>
                <a:gd name="T5" fmla="*/ 0 h 8"/>
                <a:gd name="T6" fmla="*/ 2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2" y="0"/>
                  </a:cubicBezTo>
                  <a:cubicBezTo>
                    <a:pt x="2" y="0"/>
                    <a:pt x="2" y="0"/>
                    <a:pt x="2" y="0"/>
                  </a:cubicBezTo>
                  <a:cubicBezTo>
                    <a:pt x="3"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8" name="Freeform 201">
              <a:extLst>
                <a:ext uri="{FF2B5EF4-FFF2-40B4-BE49-F238E27FC236}">
                  <a16:creationId xmlns:a16="http://schemas.microsoft.com/office/drawing/2014/main" id="{C09E19CE-0B4B-70D8-3C95-04B89B5AE91F}"/>
                </a:ext>
              </a:extLst>
            </p:cNvPr>
            <p:cNvSpPr>
              <a:spLocks/>
            </p:cNvSpPr>
            <p:nvPr/>
          </p:nvSpPr>
          <p:spPr bwMode="auto">
            <a:xfrm>
              <a:off x="8361083" y="3249383"/>
              <a:ext cx="15875" cy="25400"/>
            </a:xfrm>
            <a:custGeom>
              <a:avLst/>
              <a:gdLst>
                <a:gd name="T0" fmla="*/ 0 w 5"/>
                <a:gd name="T1" fmla="*/ 8 h 8"/>
                <a:gd name="T2" fmla="*/ 0 w 5"/>
                <a:gd name="T3" fmla="*/ 2 h 8"/>
                <a:gd name="T4" fmla="*/ 3 w 5"/>
                <a:gd name="T5" fmla="*/ 0 h 8"/>
                <a:gd name="T6" fmla="*/ 3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9" name="Line 202">
              <a:extLst>
                <a:ext uri="{FF2B5EF4-FFF2-40B4-BE49-F238E27FC236}">
                  <a16:creationId xmlns:a16="http://schemas.microsoft.com/office/drawing/2014/main" id="{0C481464-9903-769B-4DF8-A17329DC99A5}"/>
                </a:ext>
              </a:extLst>
            </p:cNvPr>
            <p:cNvSpPr>
              <a:spLocks noChangeShapeType="1"/>
            </p:cNvSpPr>
            <p:nvPr/>
          </p:nvSpPr>
          <p:spPr bwMode="auto">
            <a:xfrm flipV="1">
              <a:off x="8303933" y="3098570"/>
              <a:ext cx="0" cy="5238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0" name="Line 203">
              <a:extLst>
                <a:ext uri="{FF2B5EF4-FFF2-40B4-BE49-F238E27FC236}">
                  <a16:creationId xmlns:a16="http://schemas.microsoft.com/office/drawing/2014/main" id="{BAC6694D-2889-1410-A0AF-A95939BB27C4}"/>
                </a:ext>
              </a:extLst>
            </p:cNvPr>
            <p:cNvSpPr>
              <a:spLocks noChangeShapeType="1"/>
            </p:cNvSpPr>
            <p:nvPr/>
          </p:nvSpPr>
          <p:spPr bwMode="auto">
            <a:xfrm flipV="1">
              <a:off x="8313458" y="3112858"/>
              <a:ext cx="0" cy="3810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1" name="Line 204">
              <a:extLst>
                <a:ext uri="{FF2B5EF4-FFF2-40B4-BE49-F238E27FC236}">
                  <a16:creationId xmlns:a16="http://schemas.microsoft.com/office/drawing/2014/main" id="{9D548775-3630-8DFA-A0E6-8A46A5E698DF}"/>
                </a:ext>
              </a:extLst>
            </p:cNvPr>
            <p:cNvSpPr>
              <a:spLocks noChangeShapeType="1"/>
            </p:cNvSpPr>
            <p:nvPr/>
          </p:nvSpPr>
          <p:spPr bwMode="auto">
            <a:xfrm flipV="1">
              <a:off x="8373783" y="3098570"/>
              <a:ext cx="0" cy="5238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2" name="Line 205">
              <a:extLst>
                <a:ext uri="{FF2B5EF4-FFF2-40B4-BE49-F238E27FC236}">
                  <a16:creationId xmlns:a16="http://schemas.microsoft.com/office/drawing/2014/main" id="{641FAAA6-EF16-B8A0-79E5-5EEC28466A6D}"/>
                </a:ext>
              </a:extLst>
            </p:cNvPr>
            <p:cNvSpPr>
              <a:spLocks noChangeShapeType="1"/>
            </p:cNvSpPr>
            <p:nvPr/>
          </p:nvSpPr>
          <p:spPr bwMode="auto">
            <a:xfrm flipV="1">
              <a:off x="8361083" y="3116033"/>
              <a:ext cx="0" cy="317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3" name="Freeform 206">
              <a:extLst>
                <a:ext uri="{FF2B5EF4-FFF2-40B4-BE49-F238E27FC236}">
                  <a16:creationId xmlns:a16="http://schemas.microsoft.com/office/drawing/2014/main" id="{3F8C27A1-A09C-23EB-3A48-A64A7A437103}"/>
                </a:ext>
              </a:extLst>
            </p:cNvPr>
            <p:cNvSpPr>
              <a:spLocks/>
            </p:cNvSpPr>
            <p:nvPr/>
          </p:nvSpPr>
          <p:spPr bwMode="auto">
            <a:xfrm>
              <a:off x="8191221" y="3066820"/>
              <a:ext cx="61913" cy="22225"/>
            </a:xfrm>
            <a:custGeom>
              <a:avLst/>
              <a:gdLst>
                <a:gd name="T0" fmla="*/ 0 w 19"/>
                <a:gd name="T1" fmla="*/ 0 h 7"/>
                <a:gd name="T2" fmla="*/ 0 w 19"/>
                <a:gd name="T3" fmla="*/ 7 h 7"/>
                <a:gd name="T4" fmla="*/ 19 w 19"/>
                <a:gd name="T5" fmla="*/ 7 h 7"/>
                <a:gd name="T6" fmla="*/ 19 w 19"/>
                <a:gd name="T7" fmla="*/ 3 h 7"/>
                <a:gd name="T8" fmla="*/ 15 w 19"/>
                <a:gd name="T9" fmla="*/ 3 h 7"/>
                <a:gd name="T10" fmla="*/ 11 w 19"/>
                <a:gd name="T11" fmla="*/ 0 h 7"/>
                <a:gd name="T12" fmla="*/ 0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0" y="0"/>
                  </a:moveTo>
                  <a:cubicBezTo>
                    <a:pt x="0" y="7"/>
                    <a:pt x="0" y="7"/>
                    <a:pt x="0" y="7"/>
                  </a:cubicBezTo>
                  <a:cubicBezTo>
                    <a:pt x="19" y="7"/>
                    <a:pt x="19" y="7"/>
                    <a:pt x="19" y="7"/>
                  </a:cubicBezTo>
                  <a:cubicBezTo>
                    <a:pt x="19" y="3"/>
                    <a:pt x="19" y="3"/>
                    <a:pt x="19" y="3"/>
                  </a:cubicBezTo>
                  <a:cubicBezTo>
                    <a:pt x="15" y="3"/>
                    <a:pt x="15" y="3"/>
                    <a:pt x="15" y="3"/>
                  </a:cubicBezTo>
                  <a:cubicBezTo>
                    <a:pt x="15" y="3"/>
                    <a:pt x="11" y="3"/>
                    <a:pt x="11" y="0"/>
                  </a:cubicBezTo>
                  <a:lnTo>
                    <a:pt x="0" y="0"/>
                  </a:ln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4" name="Line 207">
              <a:extLst>
                <a:ext uri="{FF2B5EF4-FFF2-40B4-BE49-F238E27FC236}">
                  <a16:creationId xmlns:a16="http://schemas.microsoft.com/office/drawing/2014/main" id="{FB594F6C-A284-E103-9CD2-4E723CF62A84}"/>
                </a:ext>
              </a:extLst>
            </p:cNvPr>
            <p:cNvSpPr>
              <a:spLocks noChangeShapeType="1"/>
            </p:cNvSpPr>
            <p:nvPr/>
          </p:nvSpPr>
          <p:spPr bwMode="auto">
            <a:xfrm>
              <a:off x="8213446" y="3089045"/>
              <a:ext cx="0" cy="5873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5" name="Line 208">
              <a:extLst>
                <a:ext uri="{FF2B5EF4-FFF2-40B4-BE49-F238E27FC236}">
                  <a16:creationId xmlns:a16="http://schemas.microsoft.com/office/drawing/2014/main" id="{4BB4A673-A5C3-4CAC-97A3-4F3FA8B1A5C1}"/>
                </a:ext>
              </a:extLst>
            </p:cNvPr>
            <p:cNvSpPr>
              <a:spLocks noChangeShapeType="1"/>
            </p:cNvSpPr>
            <p:nvPr/>
          </p:nvSpPr>
          <p:spPr bwMode="auto">
            <a:xfrm>
              <a:off x="8227733" y="3089045"/>
              <a:ext cx="0" cy="61913"/>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6" name="Freeform 209">
              <a:extLst>
                <a:ext uri="{FF2B5EF4-FFF2-40B4-BE49-F238E27FC236}">
                  <a16:creationId xmlns:a16="http://schemas.microsoft.com/office/drawing/2014/main" id="{F9CB2533-706E-E297-29A0-86661D305DED}"/>
                </a:ext>
              </a:extLst>
            </p:cNvPr>
            <p:cNvSpPr>
              <a:spLocks/>
            </p:cNvSpPr>
            <p:nvPr/>
          </p:nvSpPr>
          <p:spPr bwMode="auto">
            <a:xfrm>
              <a:off x="8213446" y="3185883"/>
              <a:ext cx="14288" cy="19050"/>
            </a:xfrm>
            <a:custGeom>
              <a:avLst/>
              <a:gdLst>
                <a:gd name="T0" fmla="*/ 0 w 9"/>
                <a:gd name="T1" fmla="*/ 2 h 12"/>
                <a:gd name="T2" fmla="*/ 0 w 9"/>
                <a:gd name="T3" fmla="*/ 12 h 12"/>
                <a:gd name="T4" fmla="*/ 9 w 9"/>
                <a:gd name="T5" fmla="*/ 12 h 12"/>
                <a:gd name="T6" fmla="*/ 9 w 9"/>
                <a:gd name="T7" fmla="*/ 0 h 12"/>
              </a:gdLst>
              <a:ahLst/>
              <a:cxnLst>
                <a:cxn ang="0">
                  <a:pos x="T0" y="T1"/>
                </a:cxn>
                <a:cxn ang="0">
                  <a:pos x="T2" y="T3"/>
                </a:cxn>
                <a:cxn ang="0">
                  <a:pos x="T4" y="T5"/>
                </a:cxn>
                <a:cxn ang="0">
                  <a:pos x="T6" y="T7"/>
                </a:cxn>
              </a:cxnLst>
              <a:rect l="0" t="0" r="r" b="b"/>
              <a:pathLst>
                <a:path w="9" h="12">
                  <a:moveTo>
                    <a:pt x="0" y="2"/>
                  </a:moveTo>
                  <a:lnTo>
                    <a:pt x="0" y="12"/>
                  </a:lnTo>
                  <a:lnTo>
                    <a:pt x="9" y="12"/>
                  </a:lnTo>
                  <a:lnTo>
                    <a:pt x="9"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7" name="Freeform 210">
              <a:extLst>
                <a:ext uri="{FF2B5EF4-FFF2-40B4-BE49-F238E27FC236}">
                  <a16:creationId xmlns:a16="http://schemas.microsoft.com/office/drawing/2014/main" id="{EB7DA1C0-4D9D-C3AF-CC6D-3D90DD616347}"/>
                </a:ext>
              </a:extLst>
            </p:cNvPr>
            <p:cNvSpPr>
              <a:spLocks/>
            </p:cNvSpPr>
            <p:nvPr/>
          </p:nvSpPr>
          <p:spPr bwMode="auto">
            <a:xfrm>
              <a:off x="8194396" y="3147783"/>
              <a:ext cx="39688" cy="41275"/>
            </a:xfrm>
            <a:custGeom>
              <a:avLst/>
              <a:gdLst>
                <a:gd name="T0" fmla="*/ 0 w 12"/>
                <a:gd name="T1" fmla="*/ 7 h 13"/>
                <a:gd name="T2" fmla="*/ 6 w 12"/>
                <a:gd name="T3" fmla="*/ 0 h 13"/>
                <a:gd name="T4" fmla="*/ 12 w 12"/>
                <a:gd name="T5" fmla="*/ 7 h 13"/>
                <a:gd name="T6" fmla="*/ 6 w 12"/>
                <a:gd name="T7" fmla="*/ 13 h 13"/>
              </a:gdLst>
              <a:ahLst/>
              <a:cxnLst>
                <a:cxn ang="0">
                  <a:pos x="T0" y="T1"/>
                </a:cxn>
                <a:cxn ang="0">
                  <a:pos x="T2" y="T3"/>
                </a:cxn>
                <a:cxn ang="0">
                  <a:pos x="T4" y="T5"/>
                </a:cxn>
                <a:cxn ang="0">
                  <a:pos x="T6" y="T7"/>
                </a:cxn>
              </a:cxnLst>
              <a:rect l="0" t="0" r="r" b="b"/>
              <a:pathLst>
                <a:path w="12" h="13">
                  <a:moveTo>
                    <a:pt x="0" y="7"/>
                  </a:moveTo>
                  <a:cubicBezTo>
                    <a:pt x="0" y="3"/>
                    <a:pt x="3" y="0"/>
                    <a:pt x="6" y="0"/>
                  </a:cubicBezTo>
                  <a:cubicBezTo>
                    <a:pt x="10" y="0"/>
                    <a:pt x="12" y="3"/>
                    <a:pt x="12" y="7"/>
                  </a:cubicBezTo>
                  <a:cubicBezTo>
                    <a:pt x="12" y="10"/>
                    <a:pt x="10" y="13"/>
                    <a:pt x="6" y="13"/>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8" name="Line 211">
              <a:extLst>
                <a:ext uri="{FF2B5EF4-FFF2-40B4-BE49-F238E27FC236}">
                  <a16:creationId xmlns:a16="http://schemas.microsoft.com/office/drawing/2014/main" id="{2E0CB832-2E94-A99C-60DA-B2B0031BE18A}"/>
                </a:ext>
              </a:extLst>
            </p:cNvPr>
            <p:cNvSpPr>
              <a:spLocks noChangeShapeType="1"/>
            </p:cNvSpPr>
            <p:nvPr/>
          </p:nvSpPr>
          <p:spPr bwMode="auto">
            <a:xfrm>
              <a:off x="8213446" y="3189058"/>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9" name="Freeform 212">
              <a:extLst>
                <a:ext uri="{FF2B5EF4-FFF2-40B4-BE49-F238E27FC236}">
                  <a16:creationId xmlns:a16="http://schemas.microsoft.com/office/drawing/2014/main" id="{B2000779-A009-1E6B-747B-284E1F315884}"/>
                </a:ext>
              </a:extLst>
            </p:cNvPr>
            <p:cNvSpPr>
              <a:spLocks/>
            </p:cNvSpPr>
            <p:nvPr/>
          </p:nvSpPr>
          <p:spPr bwMode="auto">
            <a:xfrm>
              <a:off x="8184871" y="3170008"/>
              <a:ext cx="74613" cy="104775"/>
            </a:xfrm>
            <a:custGeom>
              <a:avLst/>
              <a:gdLst>
                <a:gd name="T0" fmla="*/ 3 w 23"/>
                <a:gd name="T1" fmla="*/ 0 h 33"/>
                <a:gd name="T2" fmla="*/ 23 w 23"/>
                <a:gd name="T3" fmla="*/ 33 h 33"/>
              </a:gdLst>
              <a:ahLst/>
              <a:cxnLst>
                <a:cxn ang="0">
                  <a:pos x="T0" y="T1"/>
                </a:cxn>
                <a:cxn ang="0">
                  <a:pos x="T2" y="T3"/>
                </a:cxn>
              </a:cxnLst>
              <a:rect l="0" t="0" r="r" b="b"/>
              <a:pathLst>
                <a:path w="23" h="33">
                  <a:moveTo>
                    <a:pt x="3" y="0"/>
                  </a:moveTo>
                  <a:cubicBezTo>
                    <a:pt x="3" y="0"/>
                    <a:pt x="0" y="33"/>
                    <a:pt x="23" y="33"/>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0" name="Freeform 213">
              <a:extLst>
                <a:ext uri="{FF2B5EF4-FFF2-40B4-BE49-F238E27FC236}">
                  <a16:creationId xmlns:a16="http://schemas.microsoft.com/office/drawing/2014/main" id="{2AA445D9-84B9-0456-E225-BE750A4837C7}"/>
                </a:ext>
              </a:extLst>
            </p:cNvPr>
            <p:cNvSpPr>
              <a:spLocks/>
            </p:cNvSpPr>
            <p:nvPr/>
          </p:nvSpPr>
          <p:spPr bwMode="auto">
            <a:xfrm>
              <a:off x="8408708" y="3176358"/>
              <a:ext cx="34925" cy="92075"/>
            </a:xfrm>
            <a:custGeom>
              <a:avLst/>
              <a:gdLst>
                <a:gd name="T0" fmla="*/ 0 w 22"/>
                <a:gd name="T1" fmla="*/ 0 h 58"/>
                <a:gd name="T2" fmla="*/ 22 w 22"/>
                <a:gd name="T3" fmla="*/ 26 h 58"/>
                <a:gd name="T4" fmla="*/ 6 w 22"/>
                <a:gd name="T5" fmla="*/ 58 h 58"/>
              </a:gdLst>
              <a:ahLst/>
              <a:cxnLst>
                <a:cxn ang="0">
                  <a:pos x="T0" y="T1"/>
                </a:cxn>
                <a:cxn ang="0">
                  <a:pos x="T2" y="T3"/>
                </a:cxn>
                <a:cxn ang="0">
                  <a:pos x="T4" y="T5"/>
                </a:cxn>
              </a:cxnLst>
              <a:rect l="0" t="0" r="r" b="b"/>
              <a:pathLst>
                <a:path w="22" h="58">
                  <a:moveTo>
                    <a:pt x="0" y="0"/>
                  </a:moveTo>
                  <a:lnTo>
                    <a:pt x="22" y="26"/>
                  </a:lnTo>
                  <a:lnTo>
                    <a:pt x="6" y="58"/>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1" name="Freeform 214">
              <a:extLst>
                <a:ext uri="{FF2B5EF4-FFF2-40B4-BE49-F238E27FC236}">
                  <a16:creationId xmlns:a16="http://schemas.microsoft.com/office/drawing/2014/main" id="{9C59C661-28F0-2FC7-1323-54B26C85399C}"/>
                </a:ext>
              </a:extLst>
            </p:cNvPr>
            <p:cNvSpPr>
              <a:spLocks/>
            </p:cNvSpPr>
            <p:nvPr/>
          </p:nvSpPr>
          <p:spPr bwMode="auto">
            <a:xfrm>
              <a:off x="8443633" y="3198583"/>
              <a:ext cx="50800" cy="19050"/>
            </a:xfrm>
            <a:custGeom>
              <a:avLst/>
              <a:gdLst>
                <a:gd name="T0" fmla="*/ 0 w 16"/>
                <a:gd name="T1" fmla="*/ 6 h 6"/>
                <a:gd name="T2" fmla="*/ 16 w 16"/>
                <a:gd name="T3" fmla="*/ 5 h 6"/>
              </a:gdLst>
              <a:ahLst/>
              <a:cxnLst>
                <a:cxn ang="0">
                  <a:pos x="T0" y="T1"/>
                </a:cxn>
                <a:cxn ang="0">
                  <a:pos x="T2" y="T3"/>
                </a:cxn>
              </a:cxnLst>
              <a:rect l="0" t="0" r="r" b="b"/>
              <a:pathLst>
                <a:path w="16" h="6">
                  <a:moveTo>
                    <a:pt x="0" y="6"/>
                  </a:moveTo>
                  <a:cubicBezTo>
                    <a:pt x="0" y="6"/>
                    <a:pt x="6" y="0"/>
                    <a:pt x="16" y="5"/>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2" name="Freeform 215">
              <a:extLst>
                <a:ext uri="{FF2B5EF4-FFF2-40B4-BE49-F238E27FC236}">
                  <a16:creationId xmlns:a16="http://schemas.microsoft.com/office/drawing/2014/main" id="{05950FE5-6E77-C7F7-35E8-A2B54D830026}"/>
                </a:ext>
              </a:extLst>
            </p:cNvPr>
            <p:cNvSpPr>
              <a:spLocks/>
            </p:cNvSpPr>
            <p:nvPr/>
          </p:nvSpPr>
          <p:spPr bwMode="auto">
            <a:xfrm>
              <a:off x="8430933" y="3189058"/>
              <a:ext cx="28575" cy="12700"/>
            </a:xfrm>
            <a:custGeom>
              <a:avLst/>
              <a:gdLst>
                <a:gd name="T0" fmla="*/ 0 w 9"/>
                <a:gd name="T1" fmla="*/ 4 h 4"/>
                <a:gd name="T2" fmla="*/ 9 w 9"/>
                <a:gd name="T3" fmla="*/ 0 h 4"/>
              </a:gdLst>
              <a:ahLst/>
              <a:cxnLst>
                <a:cxn ang="0">
                  <a:pos x="T0" y="T1"/>
                </a:cxn>
                <a:cxn ang="0">
                  <a:pos x="T2" y="T3"/>
                </a:cxn>
              </a:cxnLst>
              <a:rect l="0" t="0" r="r" b="b"/>
              <a:pathLst>
                <a:path w="9" h="4">
                  <a:moveTo>
                    <a:pt x="0" y="4"/>
                  </a:moveTo>
                  <a:cubicBezTo>
                    <a:pt x="0" y="4"/>
                    <a:pt x="2" y="0"/>
                    <a:pt x="9"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3" name="Freeform 216">
              <a:extLst>
                <a:ext uri="{FF2B5EF4-FFF2-40B4-BE49-F238E27FC236}">
                  <a16:creationId xmlns:a16="http://schemas.microsoft.com/office/drawing/2014/main" id="{F6C6035D-4435-F1AC-C033-77B0C634BAB9}"/>
                </a:ext>
              </a:extLst>
            </p:cNvPr>
            <p:cNvSpPr>
              <a:spLocks/>
            </p:cNvSpPr>
            <p:nvPr/>
          </p:nvSpPr>
          <p:spPr bwMode="auto">
            <a:xfrm>
              <a:off x="8415058" y="3284308"/>
              <a:ext cx="28575" cy="34925"/>
            </a:xfrm>
            <a:custGeom>
              <a:avLst/>
              <a:gdLst>
                <a:gd name="T0" fmla="*/ 0 w 9"/>
                <a:gd name="T1" fmla="*/ 7 h 11"/>
                <a:gd name="T2" fmla="*/ 9 w 9"/>
                <a:gd name="T3" fmla="*/ 0 h 11"/>
              </a:gdLst>
              <a:ahLst/>
              <a:cxnLst>
                <a:cxn ang="0">
                  <a:pos x="T0" y="T1"/>
                </a:cxn>
                <a:cxn ang="0">
                  <a:pos x="T2" y="T3"/>
                </a:cxn>
              </a:cxnLst>
              <a:rect l="0" t="0" r="r" b="b"/>
              <a:pathLst>
                <a:path w="9" h="11">
                  <a:moveTo>
                    <a:pt x="0" y="7"/>
                  </a:moveTo>
                  <a:cubicBezTo>
                    <a:pt x="0" y="7"/>
                    <a:pt x="8" y="11"/>
                    <a:pt x="9"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144" name="Groupe 143">
            <a:extLst>
              <a:ext uri="{FF2B5EF4-FFF2-40B4-BE49-F238E27FC236}">
                <a16:creationId xmlns:a16="http://schemas.microsoft.com/office/drawing/2014/main" id="{5AA24490-3229-8A0A-BF87-D86F2DC12A21}"/>
              </a:ext>
            </a:extLst>
          </p:cNvPr>
          <p:cNvGrpSpPr/>
          <p:nvPr/>
        </p:nvGrpSpPr>
        <p:grpSpPr>
          <a:xfrm>
            <a:off x="431948" y="1068764"/>
            <a:ext cx="427839" cy="333211"/>
            <a:chOff x="1890713" y="2446338"/>
            <a:chExt cx="889001" cy="468313"/>
          </a:xfrm>
        </p:grpSpPr>
        <p:sp>
          <p:nvSpPr>
            <p:cNvPr id="145" name="Freeform 129">
              <a:extLst>
                <a:ext uri="{FF2B5EF4-FFF2-40B4-BE49-F238E27FC236}">
                  <a16:creationId xmlns:a16="http://schemas.microsoft.com/office/drawing/2014/main" id="{06D1ED56-372C-DF0B-6454-18FC25132B4D}"/>
                </a:ext>
              </a:extLst>
            </p:cNvPr>
            <p:cNvSpPr>
              <a:spLocks/>
            </p:cNvSpPr>
            <p:nvPr/>
          </p:nvSpPr>
          <p:spPr bwMode="auto">
            <a:xfrm>
              <a:off x="2584451" y="2506663"/>
              <a:ext cx="150813" cy="68263"/>
            </a:xfrm>
            <a:custGeom>
              <a:avLst/>
              <a:gdLst>
                <a:gd name="T0" fmla="*/ 53 w 53"/>
                <a:gd name="T1" fmla="*/ 21 h 24"/>
                <a:gd name="T2" fmla="*/ 37 w 53"/>
                <a:gd name="T3" fmla="*/ 21 h 24"/>
                <a:gd name="T4" fmla="*/ 30 w 53"/>
                <a:gd name="T5" fmla="*/ 13 h 24"/>
                <a:gd name="T6" fmla="*/ 21 w 53"/>
                <a:gd name="T7" fmla="*/ 0 h 24"/>
                <a:gd name="T8" fmla="*/ 12 w 53"/>
                <a:gd name="T9" fmla="*/ 13 h 24"/>
                <a:gd name="T10" fmla="*/ 1 w 53"/>
                <a:gd name="T11" fmla="*/ 24 h 24"/>
              </a:gdLst>
              <a:ahLst/>
              <a:cxnLst>
                <a:cxn ang="0">
                  <a:pos x="T0" y="T1"/>
                </a:cxn>
                <a:cxn ang="0">
                  <a:pos x="T2" y="T3"/>
                </a:cxn>
                <a:cxn ang="0">
                  <a:pos x="T4" y="T5"/>
                </a:cxn>
                <a:cxn ang="0">
                  <a:pos x="T6" y="T7"/>
                </a:cxn>
                <a:cxn ang="0">
                  <a:pos x="T8" y="T9"/>
                </a:cxn>
                <a:cxn ang="0">
                  <a:pos x="T10" y="T11"/>
                </a:cxn>
              </a:cxnLst>
              <a:rect l="0" t="0" r="r" b="b"/>
              <a:pathLst>
                <a:path w="53" h="24">
                  <a:moveTo>
                    <a:pt x="53" y="21"/>
                  </a:moveTo>
                  <a:cubicBezTo>
                    <a:pt x="37" y="21"/>
                    <a:pt x="37" y="21"/>
                    <a:pt x="37" y="21"/>
                  </a:cubicBezTo>
                  <a:cubicBezTo>
                    <a:pt x="37" y="21"/>
                    <a:pt x="38" y="12"/>
                    <a:pt x="30" y="13"/>
                  </a:cubicBezTo>
                  <a:cubicBezTo>
                    <a:pt x="30" y="13"/>
                    <a:pt x="31" y="0"/>
                    <a:pt x="21" y="0"/>
                  </a:cubicBezTo>
                  <a:cubicBezTo>
                    <a:pt x="12" y="1"/>
                    <a:pt x="11" y="10"/>
                    <a:pt x="12" y="13"/>
                  </a:cubicBezTo>
                  <a:cubicBezTo>
                    <a:pt x="12" y="13"/>
                    <a:pt x="0" y="12"/>
                    <a:pt x="1" y="24"/>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6" name="Freeform 130">
              <a:extLst>
                <a:ext uri="{FF2B5EF4-FFF2-40B4-BE49-F238E27FC236}">
                  <a16:creationId xmlns:a16="http://schemas.microsoft.com/office/drawing/2014/main" id="{622E0F12-84A0-0B59-AE2D-D1149F37A831}"/>
                </a:ext>
              </a:extLst>
            </p:cNvPr>
            <p:cNvSpPr>
              <a:spLocks/>
            </p:cNvSpPr>
            <p:nvPr/>
          </p:nvSpPr>
          <p:spPr bwMode="auto">
            <a:xfrm>
              <a:off x="2647951" y="2446338"/>
              <a:ext cx="131763" cy="60325"/>
            </a:xfrm>
            <a:custGeom>
              <a:avLst/>
              <a:gdLst>
                <a:gd name="T0" fmla="*/ 1 w 47"/>
                <a:gd name="T1" fmla="*/ 21 h 21"/>
                <a:gd name="T2" fmla="*/ 12 w 47"/>
                <a:gd name="T3" fmla="*/ 13 h 21"/>
                <a:gd name="T4" fmla="*/ 22 w 47"/>
                <a:gd name="T5" fmla="*/ 0 h 21"/>
                <a:gd name="T6" fmla="*/ 32 w 47"/>
                <a:gd name="T7" fmla="*/ 13 h 21"/>
                <a:gd name="T8" fmla="*/ 39 w 47"/>
                <a:gd name="T9" fmla="*/ 20 h 21"/>
                <a:gd name="T10" fmla="*/ 47 w 47"/>
                <a:gd name="T11" fmla="*/ 20 h 21"/>
              </a:gdLst>
              <a:ahLst/>
              <a:cxnLst>
                <a:cxn ang="0">
                  <a:pos x="T0" y="T1"/>
                </a:cxn>
                <a:cxn ang="0">
                  <a:pos x="T2" y="T3"/>
                </a:cxn>
                <a:cxn ang="0">
                  <a:pos x="T4" y="T5"/>
                </a:cxn>
                <a:cxn ang="0">
                  <a:pos x="T6" y="T7"/>
                </a:cxn>
                <a:cxn ang="0">
                  <a:pos x="T8" y="T9"/>
                </a:cxn>
                <a:cxn ang="0">
                  <a:pos x="T10" y="T11"/>
                </a:cxn>
              </a:cxnLst>
              <a:rect l="0" t="0" r="r" b="b"/>
              <a:pathLst>
                <a:path w="47" h="21">
                  <a:moveTo>
                    <a:pt x="1" y="21"/>
                  </a:moveTo>
                  <a:cubicBezTo>
                    <a:pt x="1" y="21"/>
                    <a:pt x="0" y="11"/>
                    <a:pt x="12" y="13"/>
                  </a:cubicBezTo>
                  <a:cubicBezTo>
                    <a:pt x="12" y="13"/>
                    <a:pt x="10" y="1"/>
                    <a:pt x="22" y="0"/>
                  </a:cubicBezTo>
                  <a:cubicBezTo>
                    <a:pt x="33" y="0"/>
                    <a:pt x="32" y="13"/>
                    <a:pt x="32" y="13"/>
                  </a:cubicBezTo>
                  <a:cubicBezTo>
                    <a:pt x="32" y="13"/>
                    <a:pt x="40" y="13"/>
                    <a:pt x="39" y="20"/>
                  </a:cubicBezTo>
                  <a:cubicBezTo>
                    <a:pt x="47" y="20"/>
                    <a:pt x="47" y="20"/>
                    <a:pt x="47" y="20"/>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7" name="Line 131">
              <a:extLst>
                <a:ext uri="{FF2B5EF4-FFF2-40B4-BE49-F238E27FC236}">
                  <a16:creationId xmlns:a16="http://schemas.microsoft.com/office/drawing/2014/main" id="{76814416-9A73-C44A-EF17-AD8796392737}"/>
                </a:ext>
              </a:extLst>
            </p:cNvPr>
            <p:cNvSpPr>
              <a:spLocks noChangeShapeType="1"/>
            </p:cNvSpPr>
            <p:nvPr/>
          </p:nvSpPr>
          <p:spPr bwMode="auto">
            <a:xfrm>
              <a:off x="2760663" y="2565401"/>
              <a:ext cx="111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8" name="Freeform 132">
              <a:extLst>
                <a:ext uri="{FF2B5EF4-FFF2-40B4-BE49-F238E27FC236}">
                  <a16:creationId xmlns:a16="http://schemas.microsoft.com/office/drawing/2014/main" id="{06BC8347-9ADA-9FC7-B968-A55493618C92}"/>
                </a:ext>
              </a:extLst>
            </p:cNvPr>
            <p:cNvSpPr>
              <a:spLocks/>
            </p:cNvSpPr>
            <p:nvPr/>
          </p:nvSpPr>
          <p:spPr bwMode="auto">
            <a:xfrm>
              <a:off x="1938338" y="2468563"/>
              <a:ext cx="147638" cy="442913"/>
            </a:xfrm>
            <a:custGeom>
              <a:avLst/>
              <a:gdLst>
                <a:gd name="T0" fmla="*/ 0 w 93"/>
                <a:gd name="T1" fmla="*/ 279 h 279"/>
                <a:gd name="T2" fmla="*/ 0 w 93"/>
                <a:gd name="T3" fmla="*/ 0 h 279"/>
                <a:gd name="T4" fmla="*/ 93 w 93"/>
                <a:gd name="T5" fmla="*/ 0 h 279"/>
                <a:gd name="T6" fmla="*/ 93 w 93"/>
                <a:gd name="T7" fmla="*/ 193 h 279"/>
              </a:gdLst>
              <a:ahLst/>
              <a:cxnLst>
                <a:cxn ang="0">
                  <a:pos x="T0" y="T1"/>
                </a:cxn>
                <a:cxn ang="0">
                  <a:pos x="T2" y="T3"/>
                </a:cxn>
                <a:cxn ang="0">
                  <a:pos x="T4" y="T5"/>
                </a:cxn>
                <a:cxn ang="0">
                  <a:pos x="T6" y="T7"/>
                </a:cxn>
              </a:cxnLst>
              <a:rect l="0" t="0" r="r" b="b"/>
              <a:pathLst>
                <a:path w="93" h="279">
                  <a:moveTo>
                    <a:pt x="0" y="279"/>
                  </a:moveTo>
                  <a:lnTo>
                    <a:pt x="0" y="0"/>
                  </a:lnTo>
                  <a:lnTo>
                    <a:pt x="93" y="0"/>
                  </a:lnTo>
                  <a:lnTo>
                    <a:pt x="93" y="19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9" name="Freeform 133">
              <a:extLst>
                <a:ext uri="{FF2B5EF4-FFF2-40B4-BE49-F238E27FC236}">
                  <a16:creationId xmlns:a16="http://schemas.microsoft.com/office/drawing/2014/main" id="{88B96B51-5BE0-72D9-F8CD-A8608687662E}"/>
                </a:ext>
              </a:extLst>
            </p:cNvPr>
            <p:cNvSpPr>
              <a:spLocks/>
            </p:cNvSpPr>
            <p:nvPr/>
          </p:nvSpPr>
          <p:spPr bwMode="auto">
            <a:xfrm>
              <a:off x="2085976" y="2601913"/>
              <a:ext cx="366713" cy="306388"/>
            </a:xfrm>
            <a:custGeom>
              <a:avLst/>
              <a:gdLst>
                <a:gd name="T0" fmla="*/ 0 w 231"/>
                <a:gd name="T1" fmla="*/ 57 h 193"/>
                <a:gd name="T2" fmla="*/ 80 w 231"/>
                <a:gd name="T3" fmla="*/ 0 h 193"/>
                <a:gd name="T4" fmla="*/ 80 w 231"/>
                <a:gd name="T5" fmla="*/ 50 h 193"/>
                <a:gd name="T6" fmla="*/ 153 w 231"/>
                <a:gd name="T7" fmla="*/ 0 h 193"/>
                <a:gd name="T8" fmla="*/ 153 w 231"/>
                <a:gd name="T9" fmla="*/ 49 h 193"/>
                <a:gd name="T10" fmla="*/ 231 w 231"/>
                <a:gd name="T11" fmla="*/ 0 h 193"/>
                <a:gd name="T12" fmla="*/ 231 w 231"/>
                <a:gd name="T13" fmla="*/ 193 h 193"/>
              </a:gdLst>
              <a:ahLst/>
              <a:cxnLst>
                <a:cxn ang="0">
                  <a:pos x="T0" y="T1"/>
                </a:cxn>
                <a:cxn ang="0">
                  <a:pos x="T2" y="T3"/>
                </a:cxn>
                <a:cxn ang="0">
                  <a:pos x="T4" y="T5"/>
                </a:cxn>
                <a:cxn ang="0">
                  <a:pos x="T6" y="T7"/>
                </a:cxn>
                <a:cxn ang="0">
                  <a:pos x="T8" y="T9"/>
                </a:cxn>
                <a:cxn ang="0">
                  <a:pos x="T10" y="T11"/>
                </a:cxn>
                <a:cxn ang="0">
                  <a:pos x="T12" y="T13"/>
                </a:cxn>
              </a:cxnLst>
              <a:rect l="0" t="0" r="r" b="b"/>
              <a:pathLst>
                <a:path w="231" h="193">
                  <a:moveTo>
                    <a:pt x="0" y="57"/>
                  </a:moveTo>
                  <a:lnTo>
                    <a:pt x="80" y="0"/>
                  </a:lnTo>
                  <a:lnTo>
                    <a:pt x="80" y="50"/>
                  </a:lnTo>
                  <a:lnTo>
                    <a:pt x="153" y="0"/>
                  </a:lnTo>
                  <a:lnTo>
                    <a:pt x="153" y="49"/>
                  </a:lnTo>
                  <a:lnTo>
                    <a:pt x="231" y="0"/>
                  </a:lnTo>
                  <a:lnTo>
                    <a:pt x="231" y="19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0" name="Line 134">
              <a:extLst>
                <a:ext uri="{FF2B5EF4-FFF2-40B4-BE49-F238E27FC236}">
                  <a16:creationId xmlns:a16="http://schemas.microsoft.com/office/drawing/2014/main" id="{921D77D8-12B5-38A1-3E91-77AD88CBFCDD}"/>
                </a:ext>
              </a:extLst>
            </p:cNvPr>
            <p:cNvSpPr>
              <a:spLocks noChangeShapeType="1"/>
            </p:cNvSpPr>
            <p:nvPr/>
          </p:nvSpPr>
          <p:spPr bwMode="auto">
            <a:xfrm>
              <a:off x="1985963" y="2511426"/>
              <a:ext cx="0" cy="2873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1" name="Line 135">
              <a:extLst>
                <a:ext uri="{FF2B5EF4-FFF2-40B4-BE49-F238E27FC236}">
                  <a16:creationId xmlns:a16="http://schemas.microsoft.com/office/drawing/2014/main" id="{7B892689-ACE2-1905-07F0-E25A3748DCF3}"/>
                </a:ext>
              </a:extLst>
            </p:cNvPr>
            <p:cNvSpPr>
              <a:spLocks noChangeShapeType="1"/>
            </p:cNvSpPr>
            <p:nvPr/>
          </p:nvSpPr>
          <p:spPr bwMode="auto">
            <a:xfrm>
              <a:off x="2036763" y="2551113"/>
              <a:ext cx="0" cy="24765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2" name="Line 136">
              <a:extLst>
                <a:ext uri="{FF2B5EF4-FFF2-40B4-BE49-F238E27FC236}">
                  <a16:creationId xmlns:a16="http://schemas.microsoft.com/office/drawing/2014/main" id="{99EB2F1F-41B2-43C6-F186-D39028F05E6E}"/>
                </a:ext>
              </a:extLst>
            </p:cNvPr>
            <p:cNvSpPr>
              <a:spLocks noChangeShapeType="1"/>
            </p:cNvSpPr>
            <p:nvPr/>
          </p:nvSpPr>
          <p:spPr bwMode="auto">
            <a:xfrm>
              <a:off x="1890713" y="2914651"/>
              <a:ext cx="8636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3" name="Freeform 137">
              <a:extLst>
                <a:ext uri="{FF2B5EF4-FFF2-40B4-BE49-F238E27FC236}">
                  <a16:creationId xmlns:a16="http://schemas.microsoft.com/office/drawing/2014/main" id="{90B06CEA-DE7C-3BE0-B467-36C08840DB90}"/>
                </a:ext>
              </a:extLst>
            </p:cNvPr>
            <p:cNvSpPr>
              <a:spLocks/>
            </p:cNvSpPr>
            <p:nvPr/>
          </p:nvSpPr>
          <p:spPr bwMode="auto">
            <a:xfrm>
              <a:off x="2125663" y="2811463"/>
              <a:ext cx="117475" cy="100013"/>
            </a:xfrm>
            <a:custGeom>
              <a:avLst/>
              <a:gdLst>
                <a:gd name="T0" fmla="*/ 0 w 74"/>
                <a:gd name="T1" fmla="*/ 61 h 63"/>
                <a:gd name="T2" fmla="*/ 0 w 74"/>
                <a:gd name="T3" fmla="*/ 0 h 63"/>
                <a:gd name="T4" fmla="*/ 74 w 74"/>
                <a:gd name="T5" fmla="*/ 0 h 63"/>
                <a:gd name="T6" fmla="*/ 74 w 74"/>
                <a:gd name="T7" fmla="*/ 63 h 63"/>
              </a:gdLst>
              <a:ahLst/>
              <a:cxnLst>
                <a:cxn ang="0">
                  <a:pos x="T0" y="T1"/>
                </a:cxn>
                <a:cxn ang="0">
                  <a:pos x="T2" y="T3"/>
                </a:cxn>
                <a:cxn ang="0">
                  <a:pos x="T4" y="T5"/>
                </a:cxn>
                <a:cxn ang="0">
                  <a:pos x="T6" y="T7"/>
                </a:cxn>
              </a:cxnLst>
              <a:rect l="0" t="0" r="r" b="b"/>
              <a:pathLst>
                <a:path w="74" h="63">
                  <a:moveTo>
                    <a:pt x="0" y="61"/>
                  </a:moveTo>
                  <a:lnTo>
                    <a:pt x="0" y="0"/>
                  </a:lnTo>
                  <a:lnTo>
                    <a:pt x="74" y="0"/>
                  </a:lnTo>
                  <a:lnTo>
                    <a:pt x="74" y="6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4" name="Line 138">
              <a:extLst>
                <a:ext uri="{FF2B5EF4-FFF2-40B4-BE49-F238E27FC236}">
                  <a16:creationId xmlns:a16="http://schemas.microsoft.com/office/drawing/2014/main" id="{B33AE142-D683-954E-A375-E6340FDF3D3D}"/>
                </a:ext>
              </a:extLst>
            </p:cNvPr>
            <p:cNvSpPr>
              <a:spLocks noChangeShapeType="1"/>
            </p:cNvSpPr>
            <p:nvPr/>
          </p:nvSpPr>
          <p:spPr bwMode="auto">
            <a:xfrm>
              <a:off x="2127251" y="2836863"/>
              <a:ext cx="1158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5" name="Line 139">
              <a:extLst>
                <a:ext uri="{FF2B5EF4-FFF2-40B4-BE49-F238E27FC236}">
                  <a16:creationId xmlns:a16="http://schemas.microsoft.com/office/drawing/2014/main" id="{F93F04F4-C926-A690-EB03-98A8A3993CE9}"/>
                </a:ext>
              </a:extLst>
            </p:cNvPr>
            <p:cNvSpPr>
              <a:spLocks noChangeShapeType="1"/>
            </p:cNvSpPr>
            <p:nvPr/>
          </p:nvSpPr>
          <p:spPr bwMode="auto">
            <a:xfrm>
              <a:off x="2130426" y="2863851"/>
              <a:ext cx="1079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6" name="Line 140">
              <a:extLst>
                <a:ext uri="{FF2B5EF4-FFF2-40B4-BE49-F238E27FC236}">
                  <a16:creationId xmlns:a16="http://schemas.microsoft.com/office/drawing/2014/main" id="{1D890DAA-9F2E-64D7-4EF0-3EED491832BE}"/>
                </a:ext>
              </a:extLst>
            </p:cNvPr>
            <p:cNvSpPr>
              <a:spLocks noChangeShapeType="1"/>
            </p:cNvSpPr>
            <p:nvPr/>
          </p:nvSpPr>
          <p:spPr bwMode="auto">
            <a:xfrm>
              <a:off x="2127251" y="2890838"/>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7" name="Freeform 141">
              <a:extLst>
                <a:ext uri="{FF2B5EF4-FFF2-40B4-BE49-F238E27FC236}">
                  <a16:creationId xmlns:a16="http://schemas.microsoft.com/office/drawing/2014/main" id="{6CA1FA19-88FB-7548-A0BD-A0D8C2477C65}"/>
                </a:ext>
              </a:extLst>
            </p:cNvPr>
            <p:cNvSpPr>
              <a:spLocks/>
            </p:cNvSpPr>
            <p:nvPr/>
          </p:nvSpPr>
          <p:spPr bwMode="auto">
            <a:xfrm>
              <a:off x="2554288" y="2809876"/>
              <a:ext cx="119063" cy="101600"/>
            </a:xfrm>
            <a:custGeom>
              <a:avLst/>
              <a:gdLst>
                <a:gd name="T0" fmla="*/ 0 w 75"/>
                <a:gd name="T1" fmla="*/ 60 h 64"/>
                <a:gd name="T2" fmla="*/ 0 w 75"/>
                <a:gd name="T3" fmla="*/ 0 h 64"/>
                <a:gd name="T4" fmla="*/ 75 w 75"/>
                <a:gd name="T5" fmla="*/ 0 h 64"/>
                <a:gd name="T6" fmla="*/ 75 w 75"/>
                <a:gd name="T7" fmla="*/ 64 h 64"/>
              </a:gdLst>
              <a:ahLst/>
              <a:cxnLst>
                <a:cxn ang="0">
                  <a:pos x="T0" y="T1"/>
                </a:cxn>
                <a:cxn ang="0">
                  <a:pos x="T2" y="T3"/>
                </a:cxn>
                <a:cxn ang="0">
                  <a:pos x="T4" y="T5"/>
                </a:cxn>
                <a:cxn ang="0">
                  <a:pos x="T6" y="T7"/>
                </a:cxn>
              </a:cxnLst>
              <a:rect l="0" t="0" r="r" b="b"/>
              <a:pathLst>
                <a:path w="75" h="64">
                  <a:moveTo>
                    <a:pt x="0" y="60"/>
                  </a:moveTo>
                  <a:lnTo>
                    <a:pt x="0" y="0"/>
                  </a:lnTo>
                  <a:lnTo>
                    <a:pt x="75" y="0"/>
                  </a:lnTo>
                  <a:lnTo>
                    <a:pt x="75" y="64"/>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8" name="Line 142">
              <a:extLst>
                <a:ext uri="{FF2B5EF4-FFF2-40B4-BE49-F238E27FC236}">
                  <a16:creationId xmlns:a16="http://schemas.microsoft.com/office/drawing/2014/main" id="{1D8FE96C-6B06-0795-EF1D-6D5FC818F30B}"/>
                </a:ext>
              </a:extLst>
            </p:cNvPr>
            <p:cNvSpPr>
              <a:spLocks noChangeShapeType="1"/>
            </p:cNvSpPr>
            <p:nvPr/>
          </p:nvSpPr>
          <p:spPr bwMode="auto">
            <a:xfrm>
              <a:off x="2557463" y="2835276"/>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9" name="Line 143">
              <a:extLst>
                <a:ext uri="{FF2B5EF4-FFF2-40B4-BE49-F238E27FC236}">
                  <a16:creationId xmlns:a16="http://schemas.microsoft.com/office/drawing/2014/main" id="{3B556167-A9E5-7385-10AA-075CD4B4E7F0}"/>
                </a:ext>
              </a:extLst>
            </p:cNvPr>
            <p:cNvSpPr>
              <a:spLocks noChangeShapeType="1"/>
            </p:cNvSpPr>
            <p:nvPr/>
          </p:nvSpPr>
          <p:spPr bwMode="auto">
            <a:xfrm>
              <a:off x="2559051" y="2863851"/>
              <a:ext cx="1079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0" name="Line 144">
              <a:extLst>
                <a:ext uri="{FF2B5EF4-FFF2-40B4-BE49-F238E27FC236}">
                  <a16:creationId xmlns:a16="http://schemas.microsoft.com/office/drawing/2014/main" id="{009B87A6-67EB-DF2C-81C0-6AC9E32D8D4B}"/>
                </a:ext>
              </a:extLst>
            </p:cNvPr>
            <p:cNvSpPr>
              <a:spLocks noChangeShapeType="1"/>
            </p:cNvSpPr>
            <p:nvPr/>
          </p:nvSpPr>
          <p:spPr bwMode="auto">
            <a:xfrm>
              <a:off x="2557463" y="2890838"/>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1" name="Line 145">
              <a:extLst>
                <a:ext uri="{FF2B5EF4-FFF2-40B4-BE49-F238E27FC236}">
                  <a16:creationId xmlns:a16="http://schemas.microsoft.com/office/drawing/2014/main" id="{22802234-A793-C715-E10A-05891165E31F}"/>
                </a:ext>
              </a:extLst>
            </p:cNvPr>
            <p:cNvSpPr>
              <a:spLocks noChangeShapeType="1"/>
            </p:cNvSpPr>
            <p:nvPr/>
          </p:nvSpPr>
          <p:spPr bwMode="auto">
            <a:xfrm>
              <a:off x="2125663" y="2720976"/>
              <a:ext cx="635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2" name="Line 146">
              <a:extLst>
                <a:ext uri="{FF2B5EF4-FFF2-40B4-BE49-F238E27FC236}">
                  <a16:creationId xmlns:a16="http://schemas.microsoft.com/office/drawing/2014/main" id="{4AA1528C-3B0B-87B2-1CB2-DA7BFB89489B}"/>
                </a:ext>
              </a:extLst>
            </p:cNvPr>
            <p:cNvSpPr>
              <a:spLocks noChangeShapeType="1"/>
            </p:cNvSpPr>
            <p:nvPr/>
          </p:nvSpPr>
          <p:spPr bwMode="auto">
            <a:xfrm>
              <a:off x="2238376" y="272097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3" name="Line 147">
              <a:extLst>
                <a:ext uri="{FF2B5EF4-FFF2-40B4-BE49-F238E27FC236}">
                  <a16:creationId xmlns:a16="http://schemas.microsoft.com/office/drawing/2014/main" id="{55C1FE41-5C76-B6E0-9979-D3E03F9AE33A}"/>
                </a:ext>
              </a:extLst>
            </p:cNvPr>
            <p:cNvSpPr>
              <a:spLocks noChangeShapeType="1"/>
            </p:cNvSpPr>
            <p:nvPr/>
          </p:nvSpPr>
          <p:spPr bwMode="auto">
            <a:xfrm>
              <a:off x="2238376" y="276701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4" name="Line 148">
              <a:extLst>
                <a:ext uri="{FF2B5EF4-FFF2-40B4-BE49-F238E27FC236}">
                  <a16:creationId xmlns:a16="http://schemas.microsoft.com/office/drawing/2014/main" id="{CAF1F13D-7916-91CA-DB23-DC4ABCF1B2CB}"/>
                </a:ext>
              </a:extLst>
            </p:cNvPr>
            <p:cNvSpPr>
              <a:spLocks noChangeShapeType="1"/>
            </p:cNvSpPr>
            <p:nvPr/>
          </p:nvSpPr>
          <p:spPr bwMode="auto">
            <a:xfrm>
              <a:off x="2351088" y="276701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5" name="Line 149">
              <a:extLst>
                <a:ext uri="{FF2B5EF4-FFF2-40B4-BE49-F238E27FC236}">
                  <a16:creationId xmlns:a16="http://schemas.microsoft.com/office/drawing/2014/main" id="{AF9245D9-BB94-14A8-9521-C3C4F55689C1}"/>
                </a:ext>
              </a:extLst>
            </p:cNvPr>
            <p:cNvSpPr>
              <a:spLocks noChangeShapeType="1"/>
            </p:cNvSpPr>
            <p:nvPr/>
          </p:nvSpPr>
          <p:spPr bwMode="auto">
            <a:xfrm>
              <a:off x="2351088" y="272097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6" name="Rectangle 165">
              <a:extLst>
                <a:ext uri="{FF2B5EF4-FFF2-40B4-BE49-F238E27FC236}">
                  <a16:creationId xmlns:a16="http://schemas.microsoft.com/office/drawing/2014/main" id="{2A37A989-9559-7E8B-25A9-22F3B419DA4E}"/>
                </a:ext>
              </a:extLst>
            </p:cNvPr>
            <p:cNvSpPr>
              <a:spLocks noChangeArrowheads="1"/>
            </p:cNvSpPr>
            <p:nvPr/>
          </p:nvSpPr>
          <p:spPr bwMode="auto">
            <a:xfrm>
              <a:off x="1984376" y="2832101"/>
              <a:ext cx="61913" cy="82550"/>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7" name="Freeform 151">
              <a:extLst>
                <a:ext uri="{FF2B5EF4-FFF2-40B4-BE49-F238E27FC236}">
                  <a16:creationId xmlns:a16="http://schemas.microsoft.com/office/drawing/2014/main" id="{F4A876EC-3D9C-8923-E2A4-C0E81CB68389}"/>
                </a:ext>
              </a:extLst>
            </p:cNvPr>
            <p:cNvSpPr>
              <a:spLocks/>
            </p:cNvSpPr>
            <p:nvPr/>
          </p:nvSpPr>
          <p:spPr bwMode="auto">
            <a:xfrm>
              <a:off x="2522538" y="2705101"/>
              <a:ext cx="184150" cy="209550"/>
            </a:xfrm>
            <a:custGeom>
              <a:avLst/>
              <a:gdLst>
                <a:gd name="T0" fmla="*/ 0 w 116"/>
                <a:gd name="T1" fmla="*/ 132 h 132"/>
                <a:gd name="T2" fmla="*/ 0 w 116"/>
                <a:gd name="T3" fmla="*/ 0 h 132"/>
                <a:gd name="T4" fmla="*/ 116 w 116"/>
                <a:gd name="T5" fmla="*/ 39 h 132"/>
                <a:gd name="T6" fmla="*/ 116 w 116"/>
                <a:gd name="T7" fmla="*/ 130 h 132"/>
              </a:gdLst>
              <a:ahLst/>
              <a:cxnLst>
                <a:cxn ang="0">
                  <a:pos x="T0" y="T1"/>
                </a:cxn>
                <a:cxn ang="0">
                  <a:pos x="T2" y="T3"/>
                </a:cxn>
                <a:cxn ang="0">
                  <a:pos x="T4" y="T5"/>
                </a:cxn>
                <a:cxn ang="0">
                  <a:pos x="T6" y="T7"/>
                </a:cxn>
              </a:cxnLst>
              <a:rect l="0" t="0" r="r" b="b"/>
              <a:pathLst>
                <a:path w="116" h="132">
                  <a:moveTo>
                    <a:pt x="0" y="132"/>
                  </a:moveTo>
                  <a:lnTo>
                    <a:pt x="0" y="0"/>
                  </a:lnTo>
                  <a:lnTo>
                    <a:pt x="116" y="39"/>
                  </a:lnTo>
                  <a:lnTo>
                    <a:pt x="116" y="13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8" name="Line 152">
              <a:extLst>
                <a:ext uri="{FF2B5EF4-FFF2-40B4-BE49-F238E27FC236}">
                  <a16:creationId xmlns:a16="http://schemas.microsoft.com/office/drawing/2014/main" id="{F33C3D0B-4981-4113-FF34-CAC49AAB2FFD}"/>
                </a:ext>
              </a:extLst>
            </p:cNvPr>
            <p:cNvSpPr>
              <a:spLocks noChangeShapeType="1"/>
            </p:cNvSpPr>
            <p:nvPr/>
          </p:nvSpPr>
          <p:spPr bwMode="auto">
            <a:xfrm flipH="1">
              <a:off x="2455863" y="2774951"/>
              <a:ext cx="635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9" name="Freeform 153">
              <a:extLst>
                <a:ext uri="{FF2B5EF4-FFF2-40B4-BE49-F238E27FC236}">
                  <a16:creationId xmlns:a16="http://schemas.microsoft.com/office/drawing/2014/main" id="{12E857A2-6B80-DBA4-2B2C-28C9F5F816F3}"/>
                </a:ext>
              </a:extLst>
            </p:cNvPr>
            <p:cNvSpPr>
              <a:spLocks/>
            </p:cNvSpPr>
            <p:nvPr/>
          </p:nvSpPr>
          <p:spPr bwMode="auto">
            <a:xfrm>
              <a:off x="2576513" y="2600326"/>
              <a:ext cx="57150" cy="134938"/>
            </a:xfrm>
            <a:custGeom>
              <a:avLst/>
              <a:gdLst>
                <a:gd name="T0" fmla="*/ 0 w 36"/>
                <a:gd name="T1" fmla="*/ 76 h 85"/>
                <a:gd name="T2" fmla="*/ 7 w 36"/>
                <a:gd name="T3" fmla="*/ 0 h 85"/>
                <a:gd name="T4" fmla="*/ 27 w 36"/>
                <a:gd name="T5" fmla="*/ 0 h 85"/>
                <a:gd name="T6" fmla="*/ 36 w 36"/>
                <a:gd name="T7" fmla="*/ 85 h 85"/>
              </a:gdLst>
              <a:ahLst/>
              <a:cxnLst>
                <a:cxn ang="0">
                  <a:pos x="T0" y="T1"/>
                </a:cxn>
                <a:cxn ang="0">
                  <a:pos x="T2" y="T3"/>
                </a:cxn>
                <a:cxn ang="0">
                  <a:pos x="T4" y="T5"/>
                </a:cxn>
                <a:cxn ang="0">
                  <a:pos x="T6" y="T7"/>
                </a:cxn>
              </a:cxnLst>
              <a:rect l="0" t="0" r="r" b="b"/>
              <a:pathLst>
                <a:path w="36" h="85">
                  <a:moveTo>
                    <a:pt x="0" y="76"/>
                  </a:moveTo>
                  <a:lnTo>
                    <a:pt x="7" y="0"/>
                  </a:lnTo>
                  <a:lnTo>
                    <a:pt x="27" y="0"/>
                  </a:lnTo>
                  <a:lnTo>
                    <a:pt x="36" y="85"/>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70" name="Line 154">
              <a:extLst>
                <a:ext uri="{FF2B5EF4-FFF2-40B4-BE49-F238E27FC236}">
                  <a16:creationId xmlns:a16="http://schemas.microsoft.com/office/drawing/2014/main" id="{273A7A61-6F1C-7684-8012-E39797ECC7B7}"/>
                </a:ext>
              </a:extLst>
            </p:cNvPr>
            <p:cNvSpPr>
              <a:spLocks noChangeShapeType="1"/>
            </p:cNvSpPr>
            <p:nvPr/>
          </p:nvSpPr>
          <p:spPr bwMode="auto">
            <a:xfrm>
              <a:off x="2582863" y="2692401"/>
              <a:ext cx="190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cxnSp>
        <p:nvCxnSpPr>
          <p:cNvPr id="171" name="Connecteur droit 170">
            <a:extLst>
              <a:ext uri="{FF2B5EF4-FFF2-40B4-BE49-F238E27FC236}">
                <a16:creationId xmlns:a16="http://schemas.microsoft.com/office/drawing/2014/main" id="{4755C880-2278-ACBB-5167-C2C3ED2BBED3}"/>
              </a:ext>
            </a:extLst>
          </p:cNvPr>
          <p:cNvCxnSpPr/>
          <p:nvPr/>
        </p:nvCxnSpPr>
        <p:spPr>
          <a:xfrm>
            <a:off x="5013340" y="1629925"/>
            <a:ext cx="0" cy="4650272"/>
          </a:xfrm>
          <a:prstGeom prst="line">
            <a:avLst/>
          </a:prstGeom>
          <a:noFill/>
          <a:ln w="38100" cap="flat" cmpd="sng" algn="ctr">
            <a:solidFill>
              <a:schemeClr val="accent1"/>
            </a:solidFill>
            <a:prstDash val="solid"/>
            <a:miter lim="800000"/>
            <a:headEnd type="oval" w="med" len="med"/>
            <a:tailEnd type="oval" w="med" len="med"/>
          </a:ln>
          <a:effectLst/>
        </p:spPr>
      </p:cxnSp>
      <p:sp>
        <p:nvSpPr>
          <p:cNvPr id="172" name="ZoneTexte 128">
            <a:extLst>
              <a:ext uri="{FF2B5EF4-FFF2-40B4-BE49-F238E27FC236}">
                <a16:creationId xmlns:a16="http://schemas.microsoft.com/office/drawing/2014/main" id="{09411363-F912-F33E-74CC-85918ADFA284}"/>
              </a:ext>
            </a:extLst>
          </p:cNvPr>
          <p:cNvSpPr txBox="1"/>
          <p:nvPr/>
        </p:nvSpPr>
        <p:spPr>
          <a:xfrm>
            <a:off x="5429399" y="4926677"/>
            <a:ext cx="6464900" cy="338554"/>
          </a:xfrm>
          <a:prstGeom prst="rect">
            <a:avLst/>
          </a:prstGeom>
          <a:solidFill>
            <a:srgbClr val="D7000F"/>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FFFF"/>
                </a:solidFill>
                <a:effectLst/>
                <a:uLnTx/>
                <a:uFillTx/>
                <a:latin typeface="Arial" panose="020B0604020202020204"/>
                <a:ea typeface="+mn-ea"/>
                <a:cs typeface="+mn-cs"/>
              </a:rPr>
              <a:t>2. Saisir des opportunités commerciales</a:t>
            </a:r>
          </a:p>
        </p:txBody>
      </p:sp>
      <p:sp>
        <p:nvSpPr>
          <p:cNvPr id="173" name="ZoneTexte 129">
            <a:extLst>
              <a:ext uri="{FF2B5EF4-FFF2-40B4-BE49-F238E27FC236}">
                <a16:creationId xmlns:a16="http://schemas.microsoft.com/office/drawing/2014/main" id="{291280F2-8AC6-0484-1591-F4C0ED56DC44}"/>
              </a:ext>
            </a:extLst>
          </p:cNvPr>
          <p:cNvSpPr txBox="1"/>
          <p:nvPr/>
        </p:nvSpPr>
        <p:spPr>
          <a:xfrm>
            <a:off x="5429399" y="1943389"/>
            <a:ext cx="6464900" cy="338554"/>
          </a:xfrm>
          <a:prstGeom prst="rect">
            <a:avLst/>
          </a:prstGeom>
          <a:solidFill>
            <a:srgbClr val="A5CC74"/>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FFFF"/>
                </a:solidFill>
                <a:effectLst/>
                <a:uLnTx/>
                <a:uFillTx/>
                <a:latin typeface="Arial" panose="020B0604020202020204"/>
                <a:ea typeface="+mn-ea"/>
                <a:cs typeface="+mn-cs"/>
              </a:rPr>
              <a:t>1. Contrer le risque de désintermédiation </a:t>
            </a:r>
          </a:p>
        </p:txBody>
      </p:sp>
      <p:pic>
        <p:nvPicPr>
          <p:cNvPr id="174" name="Picture 2">
            <a:extLst>
              <a:ext uri="{FF2B5EF4-FFF2-40B4-BE49-F238E27FC236}">
                <a16:creationId xmlns:a16="http://schemas.microsoft.com/office/drawing/2014/main" id="{B38AE739-43A1-03AB-DA5D-B6E164DE4A2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2820" b="-5372"/>
          <a:stretch/>
        </p:blipFill>
        <p:spPr bwMode="auto">
          <a:xfrm>
            <a:off x="5801461" y="1045519"/>
            <a:ext cx="399246" cy="400109"/>
          </a:xfrm>
          <a:prstGeom prst="rect">
            <a:avLst/>
          </a:prstGeom>
          <a:noFill/>
          <a:extLst>
            <a:ext uri="{909E8E84-426E-40DD-AFC4-6F175D3DCCD1}">
              <a14:hiddenFill xmlns:a14="http://schemas.microsoft.com/office/drawing/2010/main">
                <a:solidFill>
                  <a:srgbClr val="FFFFFF"/>
                </a:solidFill>
              </a14:hiddenFill>
            </a:ext>
          </a:extLst>
        </p:spPr>
      </p:pic>
      <p:sp>
        <p:nvSpPr>
          <p:cNvPr id="175" name="ZoneTexte 130">
            <a:extLst>
              <a:ext uri="{FF2B5EF4-FFF2-40B4-BE49-F238E27FC236}">
                <a16:creationId xmlns:a16="http://schemas.microsoft.com/office/drawing/2014/main" id="{6E92380B-47A4-3885-B1B2-508B98B70D1F}"/>
              </a:ext>
            </a:extLst>
          </p:cNvPr>
          <p:cNvSpPr txBox="1"/>
          <p:nvPr/>
        </p:nvSpPr>
        <p:spPr>
          <a:xfrm>
            <a:off x="6523664" y="1035320"/>
            <a:ext cx="4061200" cy="707886"/>
          </a:xfrm>
          <a:prstGeom prst="rect">
            <a:avLst/>
          </a:prstGeom>
          <a:noFill/>
          <a:ln w="19050" cap="flat" cmpd="sng" algn="ctr">
            <a:solidFill>
              <a:srgbClr val="FFFFFF"/>
            </a:solidFill>
            <a:prstDash val="solid"/>
            <a:miter lim="800000"/>
          </a:ln>
          <a:effectLst/>
        </p:spPr>
        <p:txBody>
          <a:bodyPr wrap="square" rtlCol="0">
            <a:sp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30F0F"/>
                </a:solidFill>
                <a:effectLst/>
                <a:uLnTx/>
                <a:uFillTx/>
                <a:latin typeface="Arial" panose="020B0604020202020204"/>
                <a:ea typeface="+mn-ea"/>
                <a:cs typeface="+mn-cs"/>
              </a:rPr>
              <a:t>Enjeux pour les </a:t>
            </a:r>
            <a:r>
              <a:rPr kumimoji="0" lang="fr-FR" sz="2000" b="1" i="0" u="none" strike="noStrike" kern="1200" cap="none" spc="0" normalizeH="0" baseline="0" noProof="0">
                <a:ln>
                  <a:noFill/>
                </a:ln>
                <a:solidFill>
                  <a:srgbClr val="C30F0F"/>
                </a:solidFill>
                <a:effectLst/>
                <a:uLnTx/>
                <a:uFillTx/>
                <a:latin typeface="Arial" panose="020B0604020202020204"/>
                <a:ea typeface="+mn-ea"/>
                <a:cs typeface="+mn-cs"/>
              </a:rPr>
              <a:t>Caisse d’Epargne</a:t>
            </a:r>
            <a:endParaRPr kumimoji="0" lang="fr-FR" sz="2000" b="1" i="0" u="none" strike="noStrike" kern="1200" cap="none" spc="0" normalizeH="0" baseline="0" noProof="0" dirty="0">
              <a:ln>
                <a:noFill/>
              </a:ln>
              <a:solidFill>
                <a:srgbClr val="C30F0F"/>
              </a:solidFill>
              <a:effectLst/>
              <a:uLnTx/>
              <a:uFillTx/>
              <a:latin typeface="Arial" panose="020B0604020202020204"/>
              <a:ea typeface="+mn-ea"/>
              <a:cs typeface="+mn-cs"/>
            </a:endParaRPr>
          </a:p>
        </p:txBody>
      </p:sp>
      <p:sp>
        <p:nvSpPr>
          <p:cNvPr id="176" name="ZoneTexte 131">
            <a:extLst>
              <a:ext uri="{FF2B5EF4-FFF2-40B4-BE49-F238E27FC236}">
                <a16:creationId xmlns:a16="http://schemas.microsoft.com/office/drawing/2014/main" id="{CC80D149-1A54-FD80-6026-64D599B35ECA}"/>
              </a:ext>
            </a:extLst>
          </p:cNvPr>
          <p:cNvSpPr txBox="1"/>
          <p:nvPr/>
        </p:nvSpPr>
        <p:spPr>
          <a:xfrm>
            <a:off x="8863240" y="3989912"/>
            <a:ext cx="3042243" cy="550275"/>
          </a:xfrm>
          <a:prstGeom prst="rect">
            <a:avLst/>
          </a:prstGeom>
          <a:solidFill>
            <a:srgbClr val="D7000F">
              <a:lumMod val="20000"/>
              <a:lumOff val="80000"/>
              <a:alpha val="25000"/>
            </a:srgbClr>
          </a:solidFill>
        </p:spPr>
        <p:txBody>
          <a:bodyPr wrap="square"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000000"/>
              </a:solidFill>
              <a:effectLst/>
              <a:uLnTx/>
              <a:uFillTx/>
              <a:latin typeface="Arial" panose="020B0604020202020204"/>
              <a:ea typeface="Verdana" panose="020B0604030504040204" pitchFamily="34" charset="0"/>
              <a:cs typeface="+mn-cs"/>
            </a:endParaRPr>
          </a:p>
        </p:txBody>
      </p:sp>
      <p:sp>
        <p:nvSpPr>
          <p:cNvPr id="177" name="ZoneTexte 132">
            <a:extLst>
              <a:ext uri="{FF2B5EF4-FFF2-40B4-BE49-F238E27FC236}">
                <a16:creationId xmlns:a16="http://schemas.microsoft.com/office/drawing/2014/main" id="{F880AA86-98C6-9F60-146B-B3BE253CD617}"/>
              </a:ext>
            </a:extLst>
          </p:cNvPr>
          <p:cNvSpPr txBox="1"/>
          <p:nvPr/>
        </p:nvSpPr>
        <p:spPr>
          <a:xfrm>
            <a:off x="5497360" y="3995275"/>
            <a:ext cx="3109755" cy="544912"/>
          </a:xfrm>
          <a:prstGeom prst="rect">
            <a:avLst/>
          </a:prstGeom>
          <a:solidFill>
            <a:srgbClr val="D7000F">
              <a:lumMod val="20000"/>
              <a:lumOff val="80000"/>
              <a:alpha val="25000"/>
            </a:srgbClr>
          </a:solidFill>
        </p:spPr>
        <p:txBody>
          <a:bodyPr wrap="square" rtlCol="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000000"/>
              </a:solidFill>
              <a:effectLst/>
              <a:uLnTx/>
              <a:uFillTx/>
              <a:latin typeface="Arial" panose="020B0604020202020204"/>
              <a:ea typeface="Verdana" panose="020B0604030504040204" pitchFamily="34" charset="0"/>
              <a:cs typeface="+mn-cs"/>
            </a:endParaRPr>
          </a:p>
        </p:txBody>
      </p:sp>
      <p:sp>
        <p:nvSpPr>
          <p:cNvPr id="178" name="ZoneTexte 133">
            <a:extLst>
              <a:ext uri="{FF2B5EF4-FFF2-40B4-BE49-F238E27FC236}">
                <a16:creationId xmlns:a16="http://schemas.microsoft.com/office/drawing/2014/main" id="{0409E957-FF49-24FD-6CB9-F7DAAA127E91}"/>
              </a:ext>
            </a:extLst>
          </p:cNvPr>
          <p:cNvSpPr txBox="1"/>
          <p:nvPr/>
        </p:nvSpPr>
        <p:spPr>
          <a:xfrm>
            <a:off x="5966679" y="4008259"/>
            <a:ext cx="2935287" cy="523220"/>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A5CC74">
                    <a:lumMod val="75000"/>
                  </a:srgbClr>
                </a:solidFill>
                <a:effectLst/>
                <a:uLnTx/>
                <a:uFillTx/>
                <a:latin typeface="Arial" panose="020B0604020202020204"/>
                <a:ea typeface="+mn-ea"/>
                <a:cs typeface="+mn-cs"/>
              </a:rPr>
              <a:t>Gestion flux de paiement et d'encaissement des factures</a:t>
            </a:r>
            <a:endParaRPr kumimoji="0" lang="fr-FR" sz="1600" b="1" i="0" u="none" strike="noStrike" kern="0" cap="none" spc="0" normalizeH="0" baseline="0" noProof="0" dirty="0">
              <a:ln>
                <a:noFill/>
              </a:ln>
              <a:solidFill>
                <a:srgbClr val="A5CC74">
                  <a:lumMod val="75000"/>
                </a:srgbClr>
              </a:solidFill>
              <a:effectLst/>
              <a:uLnTx/>
              <a:uFillTx/>
              <a:latin typeface="Arial" panose="020B0604020202020204"/>
              <a:ea typeface="+mn-ea"/>
              <a:cs typeface="+mn-cs"/>
            </a:endParaRPr>
          </a:p>
        </p:txBody>
      </p:sp>
      <p:sp>
        <p:nvSpPr>
          <p:cNvPr id="179" name="ZoneTexte 134">
            <a:extLst>
              <a:ext uri="{FF2B5EF4-FFF2-40B4-BE49-F238E27FC236}">
                <a16:creationId xmlns:a16="http://schemas.microsoft.com/office/drawing/2014/main" id="{B844ACB7-D1C0-C66B-DD26-07240163DA6D}"/>
              </a:ext>
            </a:extLst>
          </p:cNvPr>
          <p:cNvSpPr txBox="1"/>
          <p:nvPr/>
        </p:nvSpPr>
        <p:spPr>
          <a:xfrm>
            <a:off x="9328728" y="4002995"/>
            <a:ext cx="2590508" cy="523220"/>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A5CC74">
                    <a:lumMod val="75000"/>
                  </a:srgbClr>
                </a:solidFill>
                <a:effectLst/>
                <a:uLnTx/>
                <a:uFillTx/>
                <a:latin typeface="Arial" panose="020B0604020202020204"/>
                <a:ea typeface="+mn-ea"/>
                <a:cs typeface="+mn-cs"/>
              </a:rPr>
              <a:t>Activités de financement et recouvrement des factures</a:t>
            </a:r>
          </a:p>
        </p:txBody>
      </p:sp>
      <p:sp>
        <p:nvSpPr>
          <p:cNvPr id="180" name="Ellipse 179">
            <a:extLst>
              <a:ext uri="{FF2B5EF4-FFF2-40B4-BE49-F238E27FC236}">
                <a16:creationId xmlns:a16="http://schemas.microsoft.com/office/drawing/2014/main" id="{7FC20050-AA33-6AE3-7F73-D857FE912F24}"/>
              </a:ext>
            </a:extLst>
          </p:cNvPr>
          <p:cNvSpPr/>
          <p:nvPr/>
        </p:nvSpPr>
        <p:spPr>
          <a:xfrm>
            <a:off x="5660860" y="4124052"/>
            <a:ext cx="288000" cy="288000"/>
          </a:xfrm>
          <a:prstGeom prst="ellipse">
            <a:avLst/>
          </a:prstGeom>
          <a:solidFill>
            <a:srgbClr val="A5CC74"/>
          </a:solidFill>
          <a:ln w="12700" cap="flat" cmpd="sng" algn="ctr">
            <a:noFill/>
            <a:prstDash val="solid"/>
            <a:miter lim="800000"/>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a:ln>
                  <a:noFill/>
                </a:ln>
                <a:solidFill>
                  <a:srgbClr val="FFFFFF"/>
                </a:solidFill>
                <a:effectLst/>
                <a:uLnTx/>
                <a:uFillTx/>
                <a:latin typeface="Arial" panose="020B0604020202020204"/>
                <a:ea typeface="+mn-ea"/>
                <a:cs typeface="+mn-cs"/>
              </a:rPr>
              <a:t>1</a:t>
            </a:r>
          </a:p>
        </p:txBody>
      </p:sp>
      <p:sp>
        <p:nvSpPr>
          <p:cNvPr id="181" name="Ellipse 180">
            <a:extLst>
              <a:ext uri="{FF2B5EF4-FFF2-40B4-BE49-F238E27FC236}">
                <a16:creationId xmlns:a16="http://schemas.microsoft.com/office/drawing/2014/main" id="{5CB98F35-E223-13D0-658D-7EA0FB1C0763}"/>
              </a:ext>
            </a:extLst>
          </p:cNvPr>
          <p:cNvSpPr/>
          <p:nvPr/>
        </p:nvSpPr>
        <p:spPr>
          <a:xfrm>
            <a:off x="9001866" y="4134639"/>
            <a:ext cx="288000" cy="288000"/>
          </a:xfrm>
          <a:prstGeom prst="ellipse">
            <a:avLst/>
          </a:prstGeom>
          <a:solidFill>
            <a:srgbClr val="A5CC74"/>
          </a:solidFill>
          <a:ln w="12700" cap="flat" cmpd="sng" algn="ctr">
            <a:noFill/>
            <a:prstDash val="solid"/>
            <a:miter lim="800000"/>
          </a:ln>
          <a:effectLst/>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a:ln>
                  <a:noFill/>
                </a:ln>
                <a:solidFill>
                  <a:srgbClr val="FFFFFF"/>
                </a:solidFill>
                <a:effectLst/>
                <a:uLnTx/>
                <a:uFillTx/>
                <a:latin typeface="Arial" panose="020B0604020202020204"/>
                <a:ea typeface="+mn-ea"/>
                <a:cs typeface="+mn-cs"/>
              </a:rPr>
              <a:t>2</a:t>
            </a:r>
          </a:p>
        </p:txBody>
      </p:sp>
      <p:sp>
        <p:nvSpPr>
          <p:cNvPr id="182" name="ZoneTexte 138">
            <a:extLst>
              <a:ext uri="{FF2B5EF4-FFF2-40B4-BE49-F238E27FC236}">
                <a16:creationId xmlns:a16="http://schemas.microsoft.com/office/drawing/2014/main" id="{064DFEF4-8C2E-8689-768F-B627207B7199}"/>
              </a:ext>
            </a:extLst>
          </p:cNvPr>
          <p:cNvSpPr txBox="1"/>
          <p:nvPr/>
        </p:nvSpPr>
        <p:spPr>
          <a:xfrm>
            <a:off x="5429397" y="2440209"/>
            <a:ext cx="6552291" cy="830997"/>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Une </a:t>
            </a: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multitude d’acteurs se positionnent </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pour </a:t>
            </a: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offrir </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aux Professionnels et aux Entreprises de toute taille, </a:t>
            </a:r>
            <a:r>
              <a:rPr kumimoji="0" lang="fr-FR" sz="1600" b="1" i="0" u="none" strike="noStrike" kern="1200" cap="none" spc="0" normalizeH="0" baseline="0" noProof="0" dirty="0">
                <a:ln>
                  <a:noFill/>
                </a:ln>
                <a:solidFill>
                  <a:srgbClr val="3E454A"/>
                </a:solidFill>
                <a:effectLst/>
                <a:uLnTx/>
                <a:uFillTx/>
                <a:latin typeface="Arial" panose="020B0604020202020204"/>
                <a:ea typeface="+mn-ea"/>
                <a:cs typeface="+mn-cs"/>
              </a:rPr>
              <a:t>des services à valeur ajoutée autour de la facturation</a:t>
            </a:r>
            <a:endPar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83" name="ZoneTexte 139">
            <a:extLst>
              <a:ext uri="{FF2B5EF4-FFF2-40B4-BE49-F238E27FC236}">
                <a16:creationId xmlns:a16="http://schemas.microsoft.com/office/drawing/2014/main" id="{E6E3D714-BE53-6139-0418-60D473DC2F5A}"/>
              </a:ext>
            </a:extLst>
          </p:cNvPr>
          <p:cNvSpPr txBox="1"/>
          <p:nvPr/>
        </p:nvSpPr>
        <p:spPr>
          <a:xfrm>
            <a:off x="5443147" y="3436734"/>
            <a:ext cx="6552291" cy="338554"/>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3E454A"/>
                </a:solidFill>
                <a:effectLst/>
                <a:uLnTx/>
                <a:uFillTx/>
                <a:latin typeface="Arial" panose="020B0604020202020204"/>
                <a:ea typeface="+mn-ea"/>
                <a:cs typeface="+mn-cs"/>
              </a:rPr>
              <a:t>Une partie de ces services </a:t>
            </a:r>
            <a:r>
              <a:rPr kumimoji="0" lang="fr-FR" sz="1600" b="0" i="0" u="none" strike="noStrike" kern="1200" cap="none" spc="0" normalizeH="0" baseline="0" noProof="0">
                <a:ln>
                  <a:noFill/>
                </a:ln>
                <a:solidFill>
                  <a:srgbClr val="3E454A"/>
                </a:solidFill>
                <a:effectLst/>
                <a:uLnTx/>
                <a:uFillTx/>
                <a:latin typeface="Arial" panose="020B0604020202020204"/>
                <a:ea typeface="+mn-ea"/>
                <a:cs typeface="+mn-cs"/>
              </a:rPr>
              <a:t>vient télescoper le modèle des banques</a:t>
            </a:r>
            <a:endParaRPr kumimoji="0" lang="fr-FR" sz="1600" b="1"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184" name="ZoneTexte 141">
            <a:extLst>
              <a:ext uri="{FF2B5EF4-FFF2-40B4-BE49-F238E27FC236}">
                <a16:creationId xmlns:a16="http://schemas.microsoft.com/office/drawing/2014/main" id="{7A6B2578-1C25-8ABC-F036-72868D2836F4}"/>
              </a:ext>
            </a:extLst>
          </p:cNvPr>
          <p:cNvSpPr txBox="1"/>
          <p:nvPr/>
        </p:nvSpPr>
        <p:spPr>
          <a:xfrm>
            <a:off x="5429397" y="5362489"/>
            <a:ext cx="6464893" cy="1323439"/>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Rester </a:t>
            </a:r>
            <a:r>
              <a:rPr kumimoji="0" lang="fr-FR" sz="1600" b="1" i="0" u="none" strike="noStrike" kern="1200" cap="none" spc="0" normalizeH="0" baseline="0" noProof="0" dirty="0">
                <a:ln>
                  <a:noFill/>
                </a:ln>
                <a:solidFill>
                  <a:srgbClr val="C30F0F"/>
                </a:solidFill>
                <a:effectLst/>
                <a:uLnTx/>
                <a:uFillTx/>
                <a:latin typeface="Arial" panose="020B0604020202020204"/>
                <a:ea typeface="+mn-ea"/>
                <a:cs typeface="+mn-cs"/>
              </a:rPr>
              <a:t>compétitif</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 et </a:t>
            </a:r>
            <a:r>
              <a:rPr kumimoji="0" lang="fr-FR" sz="1600" b="1" i="0" u="none" strike="noStrike" kern="1200" cap="none" spc="0" normalizeH="0" baseline="0" noProof="0" dirty="0">
                <a:ln>
                  <a:noFill/>
                </a:ln>
                <a:solidFill>
                  <a:srgbClr val="C30F0F"/>
                </a:solidFill>
                <a:effectLst/>
                <a:uLnTx/>
                <a:uFillTx/>
                <a:latin typeface="Arial" panose="020B0604020202020204"/>
                <a:ea typeface="+mn-ea"/>
                <a:cs typeface="+mn-cs"/>
              </a:rPr>
              <a:t>innovant</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 face à nos concurrents (notamment les nouveaux entrants)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Utiliser ce nouveau levier de </a:t>
            </a:r>
            <a:r>
              <a:rPr kumimoji="0" lang="fr-FR" sz="1600" b="1" i="0" u="none" strike="noStrike" kern="1200" cap="none" spc="0" normalizeH="0" baseline="0" noProof="0" dirty="0">
                <a:ln>
                  <a:noFill/>
                </a:ln>
                <a:solidFill>
                  <a:srgbClr val="C00000"/>
                </a:solidFill>
                <a:effectLst/>
                <a:uLnTx/>
                <a:uFillTx/>
                <a:latin typeface="Arial" panose="020B0604020202020204"/>
                <a:ea typeface="+mn-ea"/>
                <a:cs typeface="+mn-cs"/>
              </a:rPr>
              <a:t>conquête </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et de </a:t>
            </a:r>
            <a:r>
              <a:rPr kumimoji="0" lang="fr-FR" sz="1600" b="1" i="0" u="none" strike="noStrike" kern="1200" cap="none" spc="0" normalizeH="0" baseline="0" noProof="0" dirty="0">
                <a:ln>
                  <a:noFill/>
                </a:ln>
                <a:solidFill>
                  <a:srgbClr val="C00000"/>
                </a:solidFill>
                <a:effectLst/>
                <a:uLnTx/>
                <a:uFillTx/>
                <a:latin typeface="Arial" panose="020B0604020202020204"/>
                <a:ea typeface="+mn-ea"/>
                <a:cs typeface="+mn-cs"/>
              </a:rPr>
              <a:t>fidélisation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Générer des </a:t>
            </a:r>
            <a:r>
              <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rPr>
              <a:t>revenus additionnels</a:t>
            </a:r>
            <a:endParaRPr kumimoji="0" lang="fr-FR" sz="1600" b="0" i="1" u="none" strike="noStrike" kern="1200" cap="none" spc="0" normalizeH="0" baseline="0" noProof="0" dirty="0">
              <a:ln>
                <a:noFill/>
              </a:ln>
              <a:solidFill>
                <a:srgbClr val="3E454A"/>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600" b="1" i="0" u="none" strike="noStrike" kern="1200" cap="none" spc="0" normalizeH="0" baseline="0" noProof="0" dirty="0">
              <a:ln>
                <a:noFill/>
              </a:ln>
              <a:solidFill>
                <a:srgbClr val="D7000F"/>
              </a:solidFill>
              <a:effectLst/>
              <a:uLnTx/>
              <a:uFillTx/>
              <a:latin typeface="Arial" panose="020B0604020202020204"/>
              <a:ea typeface="+mn-ea"/>
              <a:cs typeface="+mn-cs"/>
            </a:endParaRPr>
          </a:p>
        </p:txBody>
      </p:sp>
      <p:grpSp>
        <p:nvGrpSpPr>
          <p:cNvPr id="185" name="Groupe 184">
            <a:extLst>
              <a:ext uri="{FF2B5EF4-FFF2-40B4-BE49-F238E27FC236}">
                <a16:creationId xmlns:a16="http://schemas.microsoft.com/office/drawing/2014/main" id="{72D4F20F-EC9E-D335-A6E2-54672E930635}"/>
              </a:ext>
            </a:extLst>
          </p:cNvPr>
          <p:cNvGrpSpPr/>
          <p:nvPr/>
        </p:nvGrpSpPr>
        <p:grpSpPr>
          <a:xfrm>
            <a:off x="2172351" y="1716809"/>
            <a:ext cx="808067" cy="545884"/>
            <a:chOff x="3206750" y="1935163"/>
            <a:chExt cx="671513" cy="490537"/>
          </a:xfrm>
        </p:grpSpPr>
        <p:sp>
          <p:nvSpPr>
            <p:cNvPr id="186" name="Freeform 5">
              <a:extLst>
                <a:ext uri="{FF2B5EF4-FFF2-40B4-BE49-F238E27FC236}">
                  <a16:creationId xmlns:a16="http://schemas.microsoft.com/office/drawing/2014/main" id="{02BF734E-2D4B-C9D6-5C2A-F62F89B7F995}"/>
                </a:ext>
              </a:extLst>
            </p:cNvPr>
            <p:cNvSpPr>
              <a:spLocks/>
            </p:cNvSpPr>
            <p:nvPr/>
          </p:nvSpPr>
          <p:spPr bwMode="auto">
            <a:xfrm>
              <a:off x="3313113" y="1935163"/>
              <a:ext cx="455613" cy="325437"/>
            </a:xfrm>
            <a:custGeom>
              <a:avLst/>
              <a:gdLst>
                <a:gd name="T0" fmla="*/ 0 w 141"/>
                <a:gd name="T1" fmla="*/ 65 h 100"/>
                <a:gd name="T2" fmla="*/ 0 w 141"/>
                <a:gd name="T3" fmla="*/ 9 h 100"/>
                <a:gd name="T4" fmla="*/ 9 w 141"/>
                <a:gd name="T5" fmla="*/ 0 h 100"/>
                <a:gd name="T6" fmla="*/ 131 w 141"/>
                <a:gd name="T7" fmla="*/ 0 h 100"/>
                <a:gd name="T8" fmla="*/ 141 w 141"/>
                <a:gd name="T9" fmla="*/ 9 h 100"/>
                <a:gd name="T10" fmla="*/ 141 w 141"/>
                <a:gd name="T11" fmla="*/ 100 h 100"/>
                <a:gd name="T12" fmla="*/ 0 w 141"/>
                <a:gd name="T13" fmla="*/ 100 h 100"/>
                <a:gd name="T14" fmla="*/ 0 w 141"/>
                <a:gd name="T15" fmla="*/ 73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0">
                  <a:moveTo>
                    <a:pt x="0" y="65"/>
                  </a:moveTo>
                  <a:cubicBezTo>
                    <a:pt x="0" y="9"/>
                    <a:pt x="0" y="9"/>
                    <a:pt x="0" y="9"/>
                  </a:cubicBezTo>
                  <a:cubicBezTo>
                    <a:pt x="0" y="4"/>
                    <a:pt x="4" y="0"/>
                    <a:pt x="9" y="0"/>
                  </a:cubicBezTo>
                  <a:cubicBezTo>
                    <a:pt x="131" y="0"/>
                    <a:pt x="131" y="0"/>
                    <a:pt x="131" y="0"/>
                  </a:cubicBezTo>
                  <a:cubicBezTo>
                    <a:pt x="136" y="0"/>
                    <a:pt x="141" y="4"/>
                    <a:pt x="141" y="9"/>
                  </a:cubicBezTo>
                  <a:cubicBezTo>
                    <a:pt x="141" y="100"/>
                    <a:pt x="141" y="100"/>
                    <a:pt x="141" y="100"/>
                  </a:cubicBezTo>
                  <a:cubicBezTo>
                    <a:pt x="0" y="100"/>
                    <a:pt x="0" y="100"/>
                    <a:pt x="0" y="100"/>
                  </a:cubicBezTo>
                  <a:cubicBezTo>
                    <a:pt x="0" y="73"/>
                    <a:pt x="0" y="73"/>
                    <a:pt x="0" y="73"/>
                  </a:cubicBezTo>
                </a:path>
              </a:pathLst>
            </a:custGeom>
            <a:noFill/>
            <a:ln w="19050" cap="rnd">
              <a:solidFill>
                <a:srgbClr val="00AAD0">
                  <a:lumMod val="7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87" name="Freeform 6">
              <a:extLst>
                <a:ext uri="{FF2B5EF4-FFF2-40B4-BE49-F238E27FC236}">
                  <a16:creationId xmlns:a16="http://schemas.microsoft.com/office/drawing/2014/main" id="{DE490D99-7452-4D65-32D3-44593490E24B}"/>
                </a:ext>
              </a:extLst>
            </p:cNvPr>
            <p:cNvSpPr>
              <a:spLocks/>
            </p:cNvSpPr>
            <p:nvPr/>
          </p:nvSpPr>
          <p:spPr bwMode="auto">
            <a:xfrm>
              <a:off x="3206750" y="2260600"/>
              <a:ext cx="671513" cy="146050"/>
            </a:xfrm>
            <a:custGeom>
              <a:avLst/>
              <a:gdLst>
                <a:gd name="T0" fmla="*/ 183 w 208"/>
                <a:gd name="T1" fmla="*/ 11 h 45"/>
                <a:gd name="T2" fmla="*/ 206 w 208"/>
                <a:gd name="T3" fmla="*/ 38 h 45"/>
                <a:gd name="T4" fmla="*/ 202 w 208"/>
                <a:gd name="T5" fmla="*/ 45 h 45"/>
                <a:gd name="T6" fmla="*/ 6 w 208"/>
                <a:gd name="T7" fmla="*/ 45 h 45"/>
                <a:gd name="T8" fmla="*/ 2 w 208"/>
                <a:gd name="T9" fmla="*/ 38 h 45"/>
                <a:gd name="T10" fmla="*/ 33 w 208"/>
                <a:gd name="T11" fmla="*/ 0 h 45"/>
                <a:gd name="T12" fmla="*/ 174 w 208"/>
                <a:gd name="T13" fmla="*/ 0 h 45"/>
                <a:gd name="T14" fmla="*/ 179 w 208"/>
                <a:gd name="T15" fmla="*/ 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45">
                  <a:moveTo>
                    <a:pt x="183" y="11"/>
                  </a:moveTo>
                  <a:cubicBezTo>
                    <a:pt x="206" y="38"/>
                    <a:pt x="206" y="38"/>
                    <a:pt x="206" y="38"/>
                  </a:cubicBezTo>
                  <a:cubicBezTo>
                    <a:pt x="208" y="40"/>
                    <a:pt x="206" y="45"/>
                    <a:pt x="202" y="45"/>
                  </a:cubicBezTo>
                  <a:cubicBezTo>
                    <a:pt x="6" y="45"/>
                    <a:pt x="6" y="45"/>
                    <a:pt x="6" y="45"/>
                  </a:cubicBezTo>
                  <a:cubicBezTo>
                    <a:pt x="2" y="45"/>
                    <a:pt x="0" y="41"/>
                    <a:pt x="2" y="38"/>
                  </a:cubicBezTo>
                  <a:cubicBezTo>
                    <a:pt x="33" y="0"/>
                    <a:pt x="33" y="0"/>
                    <a:pt x="33" y="0"/>
                  </a:cubicBezTo>
                  <a:cubicBezTo>
                    <a:pt x="174" y="0"/>
                    <a:pt x="174" y="0"/>
                    <a:pt x="174" y="0"/>
                  </a:cubicBezTo>
                  <a:cubicBezTo>
                    <a:pt x="179" y="5"/>
                    <a:pt x="179" y="5"/>
                    <a:pt x="179" y="5"/>
                  </a:cubicBezTo>
                </a:path>
              </a:pathLst>
            </a:custGeom>
            <a:noFill/>
            <a:ln w="19050" cap="rnd">
              <a:solidFill>
                <a:srgbClr val="00AAD0">
                  <a:lumMod val="7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88" name="Freeform 7">
              <a:extLst>
                <a:ext uri="{FF2B5EF4-FFF2-40B4-BE49-F238E27FC236}">
                  <a16:creationId xmlns:a16="http://schemas.microsoft.com/office/drawing/2014/main" id="{28D021F7-7404-B429-F033-6679FA8AA412}"/>
                </a:ext>
              </a:extLst>
            </p:cNvPr>
            <p:cNvSpPr>
              <a:spLocks/>
            </p:cNvSpPr>
            <p:nvPr/>
          </p:nvSpPr>
          <p:spPr bwMode="auto">
            <a:xfrm>
              <a:off x="3213100" y="2413000"/>
              <a:ext cx="661988" cy="12700"/>
            </a:xfrm>
            <a:custGeom>
              <a:avLst/>
              <a:gdLst>
                <a:gd name="T0" fmla="*/ 205 w 205"/>
                <a:gd name="T1" fmla="*/ 0 h 4"/>
                <a:gd name="T2" fmla="*/ 200 w 205"/>
                <a:gd name="T3" fmla="*/ 4 h 4"/>
                <a:gd name="T4" fmla="*/ 4 w 205"/>
                <a:gd name="T5" fmla="*/ 4 h 4"/>
                <a:gd name="T6" fmla="*/ 0 w 205"/>
                <a:gd name="T7" fmla="*/ 1 h 4"/>
              </a:gdLst>
              <a:ahLst/>
              <a:cxnLst>
                <a:cxn ang="0">
                  <a:pos x="T0" y="T1"/>
                </a:cxn>
                <a:cxn ang="0">
                  <a:pos x="T2" y="T3"/>
                </a:cxn>
                <a:cxn ang="0">
                  <a:pos x="T4" y="T5"/>
                </a:cxn>
                <a:cxn ang="0">
                  <a:pos x="T6" y="T7"/>
                </a:cxn>
              </a:cxnLst>
              <a:rect l="0" t="0" r="r" b="b"/>
              <a:pathLst>
                <a:path w="205" h="4">
                  <a:moveTo>
                    <a:pt x="205" y="0"/>
                  </a:moveTo>
                  <a:cubicBezTo>
                    <a:pt x="204" y="2"/>
                    <a:pt x="203" y="4"/>
                    <a:pt x="200" y="4"/>
                  </a:cubicBezTo>
                  <a:cubicBezTo>
                    <a:pt x="4" y="4"/>
                    <a:pt x="4" y="4"/>
                    <a:pt x="4" y="4"/>
                  </a:cubicBezTo>
                  <a:cubicBezTo>
                    <a:pt x="2" y="4"/>
                    <a:pt x="0" y="3"/>
                    <a:pt x="0" y="1"/>
                  </a:cubicBezTo>
                </a:path>
              </a:pathLst>
            </a:custGeom>
            <a:noFill/>
            <a:ln w="19050" cap="rnd">
              <a:solidFill>
                <a:srgbClr val="00AAD0">
                  <a:lumMod val="7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89" name="Line 8">
              <a:extLst>
                <a:ext uri="{FF2B5EF4-FFF2-40B4-BE49-F238E27FC236}">
                  <a16:creationId xmlns:a16="http://schemas.microsoft.com/office/drawing/2014/main" id="{A8EAF80E-F3DA-C2B7-0086-44E6D036C8EC}"/>
                </a:ext>
              </a:extLst>
            </p:cNvPr>
            <p:cNvSpPr>
              <a:spLocks noChangeShapeType="1"/>
            </p:cNvSpPr>
            <p:nvPr/>
          </p:nvSpPr>
          <p:spPr bwMode="auto">
            <a:xfrm>
              <a:off x="3313113" y="2236788"/>
              <a:ext cx="427038" cy="0"/>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0" name="Line 9">
              <a:extLst>
                <a:ext uri="{FF2B5EF4-FFF2-40B4-BE49-F238E27FC236}">
                  <a16:creationId xmlns:a16="http://schemas.microsoft.com/office/drawing/2014/main" id="{F6473D6A-12AB-85EA-1E6F-C7902C42CFE5}"/>
                </a:ext>
              </a:extLst>
            </p:cNvPr>
            <p:cNvSpPr>
              <a:spLocks noChangeShapeType="1"/>
            </p:cNvSpPr>
            <p:nvPr/>
          </p:nvSpPr>
          <p:spPr bwMode="auto">
            <a:xfrm>
              <a:off x="3313113" y="1963738"/>
              <a:ext cx="452438" cy="0"/>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1" name="Line 10">
              <a:extLst>
                <a:ext uri="{FF2B5EF4-FFF2-40B4-BE49-F238E27FC236}">
                  <a16:creationId xmlns:a16="http://schemas.microsoft.com/office/drawing/2014/main" id="{E1CE4588-DCA0-53B7-1080-6E4EA1BEB70E}"/>
                </a:ext>
              </a:extLst>
            </p:cNvPr>
            <p:cNvSpPr>
              <a:spLocks noChangeShapeType="1"/>
            </p:cNvSpPr>
            <p:nvPr/>
          </p:nvSpPr>
          <p:spPr bwMode="auto">
            <a:xfrm>
              <a:off x="3529013" y="1947863"/>
              <a:ext cx="6350" cy="0"/>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2" name="Freeform 11">
              <a:extLst>
                <a:ext uri="{FF2B5EF4-FFF2-40B4-BE49-F238E27FC236}">
                  <a16:creationId xmlns:a16="http://schemas.microsoft.com/office/drawing/2014/main" id="{04767328-82C5-AEE3-CA69-88792A0002D1}"/>
                </a:ext>
              </a:extLst>
            </p:cNvPr>
            <p:cNvSpPr>
              <a:spLocks/>
            </p:cNvSpPr>
            <p:nvPr/>
          </p:nvSpPr>
          <p:spPr bwMode="auto">
            <a:xfrm>
              <a:off x="3294063" y="2279650"/>
              <a:ext cx="493713" cy="65087"/>
            </a:xfrm>
            <a:custGeom>
              <a:avLst/>
              <a:gdLst>
                <a:gd name="T0" fmla="*/ 28 w 311"/>
                <a:gd name="T1" fmla="*/ 0 h 41"/>
                <a:gd name="T2" fmla="*/ 283 w 311"/>
                <a:gd name="T3" fmla="*/ 0 h 41"/>
                <a:gd name="T4" fmla="*/ 311 w 311"/>
                <a:gd name="T5" fmla="*/ 39 h 41"/>
                <a:gd name="T6" fmla="*/ 0 w 311"/>
                <a:gd name="T7" fmla="*/ 41 h 41"/>
                <a:gd name="T8" fmla="*/ 16 w 311"/>
                <a:gd name="T9" fmla="*/ 14 h 41"/>
              </a:gdLst>
              <a:ahLst/>
              <a:cxnLst>
                <a:cxn ang="0">
                  <a:pos x="T0" y="T1"/>
                </a:cxn>
                <a:cxn ang="0">
                  <a:pos x="T2" y="T3"/>
                </a:cxn>
                <a:cxn ang="0">
                  <a:pos x="T4" y="T5"/>
                </a:cxn>
                <a:cxn ang="0">
                  <a:pos x="T6" y="T7"/>
                </a:cxn>
                <a:cxn ang="0">
                  <a:pos x="T8" y="T9"/>
                </a:cxn>
              </a:cxnLst>
              <a:rect l="0" t="0" r="r" b="b"/>
              <a:pathLst>
                <a:path w="311" h="41">
                  <a:moveTo>
                    <a:pt x="28" y="0"/>
                  </a:moveTo>
                  <a:lnTo>
                    <a:pt x="283" y="0"/>
                  </a:lnTo>
                  <a:lnTo>
                    <a:pt x="311" y="39"/>
                  </a:lnTo>
                  <a:lnTo>
                    <a:pt x="0" y="41"/>
                  </a:lnTo>
                  <a:lnTo>
                    <a:pt x="16" y="14"/>
                  </a:lnTo>
                </a:path>
              </a:pathLst>
            </a:custGeom>
            <a:noFill/>
            <a:ln w="19050" cap="rnd">
              <a:solidFill>
                <a:srgbClr val="00AAD0">
                  <a:lumMod val="7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3" name="Line 12">
              <a:extLst>
                <a:ext uri="{FF2B5EF4-FFF2-40B4-BE49-F238E27FC236}">
                  <a16:creationId xmlns:a16="http://schemas.microsoft.com/office/drawing/2014/main" id="{811A3659-227C-C1CF-D5F0-1E68B9C941D6}"/>
                </a:ext>
              </a:extLst>
            </p:cNvPr>
            <p:cNvSpPr>
              <a:spLocks noChangeShapeType="1"/>
            </p:cNvSpPr>
            <p:nvPr/>
          </p:nvSpPr>
          <p:spPr bwMode="auto">
            <a:xfrm flipH="1">
              <a:off x="3448050" y="2344738"/>
              <a:ext cx="17463" cy="58737"/>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4" name="Line 13">
              <a:extLst>
                <a:ext uri="{FF2B5EF4-FFF2-40B4-BE49-F238E27FC236}">
                  <a16:creationId xmlns:a16="http://schemas.microsoft.com/office/drawing/2014/main" id="{34778488-A9D0-84FA-712E-E315305C0E34}"/>
                </a:ext>
              </a:extLst>
            </p:cNvPr>
            <p:cNvSpPr>
              <a:spLocks noChangeShapeType="1"/>
            </p:cNvSpPr>
            <p:nvPr/>
          </p:nvSpPr>
          <p:spPr bwMode="auto">
            <a:xfrm>
              <a:off x="3616325" y="2344738"/>
              <a:ext cx="19050" cy="58737"/>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5" name="Line 14">
              <a:extLst>
                <a:ext uri="{FF2B5EF4-FFF2-40B4-BE49-F238E27FC236}">
                  <a16:creationId xmlns:a16="http://schemas.microsoft.com/office/drawing/2014/main" id="{8328FFE8-BDB9-BB28-A74C-2A4A818C40DE}"/>
                </a:ext>
              </a:extLst>
            </p:cNvPr>
            <p:cNvSpPr>
              <a:spLocks noChangeShapeType="1"/>
            </p:cNvSpPr>
            <p:nvPr/>
          </p:nvSpPr>
          <p:spPr bwMode="auto">
            <a:xfrm flipH="1">
              <a:off x="3519488" y="1997075"/>
              <a:ext cx="158750" cy="207962"/>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6" name="Line 15">
              <a:extLst>
                <a:ext uri="{FF2B5EF4-FFF2-40B4-BE49-F238E27FC236}">
                  <a16:creationId xmlns:a16="http://schemas.microsoft.com/office/drawing/2014/main" id="{8F05AC19-5CF9-DBA2-33E7-1B082CEDB3BD}"/>
                </a:ext>
              </a:extLst>
            </p:cNvPr>
            <p:cNvSpPr>
              <a:spLocks noChangeShapeType="1"/>
            </p:cNvSpPr>
            <p:nvPr/>
          </p:nvSpPr>
          <p:spPr bwMode="auto">
            <a:xfrm flipH="1">
              <a:off x="3568700" y="2124075"/>
              <a:ext cx="53975" cy="71437"/>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7" name="Line 16">
              <a:extLst>
                <a:ext uri="{FF2B5EF4-FFF2-40B4-BE49-F238E27FC236}">
                  <a16:creationId xmlns:a16="http://schemas.microsoft.com/office/drawing/2014/main" id="{B28E4284-0BB1-5175-8BB0-83C76C4C4938}"/>
                </a:ext>
              </a:extLst>
            </p:cNvPr>
            <p:cNvSpPr>
              <a:spLocks noChangeShapeType="1"/>
            </p:cNvSpPr>
            <p:nvPr/>
          </p:nvSpPr>
          <p:spPr bwMode="auto">
            <a:xfrm flipH="1">
              <a:off x="3646488" y="2071688"/>
              <a:ext cx="15875" cy="22225"/>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8" name="Line 17">
              <a:extLst>
                <a:ext uri="{FF2B5EF4-FFF2-40B4-BE49-F238E27FC236}">
                  <a16:creationId xmlns:a16="http://schemas.microsoft.com/office/drawing/2014/main" id="{B3E1848B-115A-AD8B-1046-98D2E0B05BF5}"/>
                </a:ext>
              </a:extLst>
            </p:cNvPr>
            <p:cNvSpPr>
              <a:spLocks noChangeShapeType="1"/>
            </p:cNvSpPr>
            <p:nvPr/>
          </p:nvSpPr>
          <p:spPr bwMode="auto">
            <a:xfrm>
              <a:off x="3875088" y="2392363"/>
              <a:ext cx="0" cy="23812"/>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199" name="Line 18">
              <a:extLst>
                <a:ext uri="{FF2B5EF4-FFF2-40B4-BE49-F238E27FC236}">
                  <a16:creationId xmlns:a16="http://schemas.microsoft.com/office/drawing/2014/main" id="{32B7BBE1-08C0-4508-D86F-C2CAFBACEFC0}"/>
                </a:ext>
              </a:extLst>
            </p:cNvPr>
            <p:cNvSpPr>
              <a:spLocks noChangeShapeType="1"/>
            </p:cNvSpPr>
            <p:nvPr/>
          </p:nvSpPr>
          <p:spPr bwMode="auto">
            <a:xfrm>
              <a:off x="3213100" y="2392363"/>
              <a:ext cx="0" cy="20637"/>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00" name="Line 19">
              <a:extLst>
                <a:ext uri="{FF2B5EF4-FFF2-40B4-BE49-F238E27FC236}">
                  <a16:creationId xmlns:a16="http://schemas.microsoft.com/office/drawing/2014/main" id="{966EB879-1DE6-68D2-93EA-FF19F224BAC8}"/>
                </a:ext>
              </a:extLst>
            </p:cNvPr>
            <p:cNvSpPr>
              <a:spLocks noChangeShapeType="1"/>
            </p:cNvSpPr>
            <p:nvPr/>
          </p:nvSpPr>
          <p:spPr bwMode="auto">
            <a:xfrm flipH="1">
              <a:off x="3419475" y="2320925"/>
              <a:ext cx="352425" cy="0"/>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01" name="Line 20">
              <a:extLst>
                <a:ext uri="{FF2B5EF4-FFF2-40B4-BE49-F238E27FC236}">
                  <a16:creationId xmlns:a16="http://schemas.microsoft.com/office/drawing/2014/main" id="{B1733EA4-AE34-6FDF-3498-A63457302CDB}"/>
                </a:ext>
              </a:extLst>
            </p:cNvPr>
            <p:cNvSpPr>
              <a:spLocks noChangeShapeType="1"/>
            </p:cNvSpPr>
            <p:nvPr/>
          </p:nvSpPr>
          <p:spPr bwMode="auto">
            <a:xfrm>
              <a:off x="3359150" y="2301875"/>
              <a:ext cx="193675" cy="0"/>
            </a:xfrm>
            <a:prstGeom prst="line">
              <a:avLst/>
            </a:prstGeom>
            <a:noFill/>
            <a:ln w="19050" cap="rnd">
              <a:solidFill>
                <a:srgbClr val="00AAD0">
                  <a:lumMod val="7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grpSp>
      <p:sp>
        <p:nvSpPr>
          <p:cNvPr id="202" name="Rectangle 201">
            <a:extLst>
              <a:ext uri="{FF2B5EF4-FFF2-40B4-BE49-F238E27FC236}">
                <a16:creationId xmlns:a16="http://schemas.microsoft.com/office/drawing/2014/main" id="{2717760E-E878-6246-89DF-906794CE0448}"/>
              </a:ext>
            </a:extLst>
          </p:cNvPr>
          <p:cNvSpPr/>
          <p:nvPr/>
        </p:nvSpPr>
        <p:spPr>
          <a:xfrm>
            <a:off x="585035" y="2085450"/>
            <a:ext cx="3982699" cy="760809"/>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AAD0">
                    <a:lumMod val="75000"/>
                  </a:srgbClr>
                </a:solidFill>
                <a:effectLst/>
                <a:uLnTx/>
                <a:uFillTx/>
                <a:latin typeface="Arial" panose="020B0604020202020204"/>
                <a:ea typeface="+mn-ea"/>
                <a:cs typeface="+mn-cs"/>
              </a:rPr>
              <a:t>Digitaliser la gestion de son activité</a:t>
            </a:r>
          </a:p>
        </p:txBody>
      </p:sp>
      <p:grpSp>
        <p:nvGrpSpPr>
          <p:cNvPr id="203" name="Groupe 202">
            <a:extLst>
              <a:ext uri="{FF2B5EF4-FFF2-40B4-BE49-F238E27FC236}">
                <a16:creationId xmlns:a16="http://schemas.microsoft.com/office/drawing/2014/main" id="{E216AF99-482E-F3EE-4808-A49A3894CFE4}"/>
              </a:ext>
            </a:extLst>
          </p:cNvPr>
          <p:cNvGrpSpPr/>
          <p:nvPr/>
        </p:nvGrpSpPr>
        <p:grpSpPr>
          <a:xfrm>
            <a:off x="649986" y="5590605"/>
            <a:ext cx="3852796" cy="331200"/>
            <a:chOff x="527497" y="5371530"/>
            <a:chExt cx="3852796" cy="331200"/>
          </a:xfrm>
        </p:grpSpPr>
        <p:sp>
          <p:nvSpPr>
            <p:cNvPr id="204" name="Rectangle 203">
              <a:extLst>
                <a:ext uri="{FF2B5EF4-FFF2-40B4-BE49-F238E27FC236}">
                  <a16:creationId xmlns:a16="http://schemas.microsoft.com/office/drawing/2014/main" id="{E02DE9FF-C6BE-0360-0CA6-A734CA847798}"/>
                </a:ext>
              </a:extLst>
            </p:cNvPr>
            <p:cNvSpPr/>
            <p:nvPr/>
          </p:nvSpPr>
          <p:spPr>
            <a:xfrm>
              <a:off x="527497" y="5371530"/>
              <a:ext cx="3852796" cy="331200"/>
            </a:xfrm>
            <a:prstGeom prst="rect">
              <a:avLst/>
            </a:prstGeom>
            <a:solidFill>
              <a:srgbClr val="FCBE04"/>
            </a:solidFill>
            <a:ln w="12700" cap="flat" cmpd="sng" algn="ctr">
              <a:noFill/>
              <a:prstDash val="solid"/>
              <a:miter lim="800000"/>
            </a:ln>
            <a:effectLst/>
          </p:spPr>
          <p:txBody>
            <a:bodyPr rtlCol="0" anchor="ctr"/>
            <a:lstStyle/>
            <a:p>
              <a:pPr marL="541338" marR="0" lvl="0" indent="0"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FFFFFF"/>
                  </a:solidFill>
                  <a:effectLst/>
                  <a:uLnTx/>
                  <a:uFillTx/>
                  <a:latin typeface="Arial" panose="020B0604020202020204"/>
                  <a:ea typeface="+mn-ea"/>
                  <a:cs typeface="+mn-cs"/>
                </a:rPr>
                <a:t>Emettre et recevoir ses factures électroniques</a:t>
              </a:r>
            </a:p>
          </p:txBody>
        </p:sp>
        <p:grpSp>
          <p:nvGrpSpPr>
            <p:cNvPr id="205" name="Groupe 204">
              <a:extLst>
                <a:ext uri="{FF2B5EF4-FFF2-40B4-BE49-F238E27FC236}">
                  <a16:creationId xmlns:a16="http://schemas.microsoft.com/office/drawing/2014/main" id="{3ED31ACA-FBD3-54E6-8CE8-CBA4616CE8B9}"/>
                </a:ext>
              </a:extLst>
            </p:cNvPr>
            <p:cNvGrpSpPr/>
            <p:nvPr/>
          </p:nvGrpSpPr>
          <p:grpSpPr>
            <a:xfrm>
              <a:off x="646618" y="5443001"/>
              <a:ext cx="242241" cy="239021"/>
              <a:chOff x="1200151" y="2789767"/>
              <a:chExt cx="477340" cy="389493"/>
            </a:xfrm>
          </p:grpSpPr>
          <p:sp>
            <p:nvSpPr>
              <p:cNvPr id="206" name="Freeform 93">
                <a:extLst>
                  <a:ext uri="{FF2B5EF4-FFF2-40B4-BE49-F238E27FC236}">
                    <a16:creationId xmlns:a16="http://schemas.microsoft.com/office/drawing/2014/main" id="{86F0F533-82E4-EF13-60F4-4A146FE4513E}"/>
                  </a:ext>
                </a:extLst>
              </p:cNvPr>
              <p:cNvSpPr>
                <a:spLocks/>
              </p:cNvSpPr>
              <p:nvPr/>
            </p:nvSpPr>
            <p:spPr bwMode="auto">
              <a:xfrm>
                <a:off x="1270006" y="2789767"/>
                <a:ext cx="193688" cy="165111"/>
              </a:xfrm>
              <a:custGeom>
                <a:avLst/>
                <a:gdLst>
                  <a:gd name="T0" fmla="*/ 0 w 183"/>
                  <a:gd name="T1" fmla="*/ 41 h 156"/>
                  <a:gd name="T2" fmla="*/ 98 w 183"/>
                  <a:gd name="T3" fmla="*/ 41 h 156"/>
                  <a:gd name="T4" fmla="*/ 98 w 183"/>
                  <a:gd name="T5" fmla="*/ 0 h 156"/>
                  <a:gd name="T6" fmla="*/ 183 w 183"/>
                  <a:gd name="T7" fmla="*/ 79 h 156"/>
                  <a:gd name="T8" fmla="*/ 98 w 183"/>
                  <a:gd name="T9" fmla="*/ 156 h 156"/>
                  <a:gd name="T10" fmla="*/ 98 w 183"/>
                  <a:gd name="T11" fmla="*/ 117 h 156"/>
                  <a:gd name="T12" fmla="*/ 29 w 183"/>
                  <a:gd name="T13" fmla="*/ 117 h 156"/>
                </a:gdLst>
                <a:ahLst/>
                <a:cxnLst>
                  <a:cxn ang="0">
                    <a:pos x="T0" y="T1"/>
                  </a:cxn>
                  <a:cxn ang="0">
                    <a:pos x="T2" y="T3"/>
                  </a:cxn>
                  <a:cxn ang="0">
                    <a:pos x="T4" y="T5"/>
                  </a:cxn>
                  <a:cxn ang="0">
                    <a:pos x="T6" y="T7"/>
                  </a:cxn>
                  <a:cxn ang="0">
                    <a:pos x="T8" y="T9"/>
                  </a:cxn>
                  <a:cxn ang="0">
                    <a:pos x="T10" y="T11"/>
                  </a:cxn>
                  <a:cxn ang="0">
                    <a:pos x="T12" y="T13"/>
                  </a:cxn>
                </a:cxnLst>
                <a:rect l="0" t="0" r="r" b="b"/>
                <a:pathLst>
                  <a:path w="183" h="156">
                    <a:moveTo>
                      <a:pt x="0" y="41"/>
                    </a:moveTo>
                    <a:lnTo>
                      <a:pt x="98" y="41"/>
                    </a:lnTo>
                    <a:lnTo>
                      <a:pt x="98" y="0"/>
                    </a:lnTo>
                    <a:lnTo>
                      <a:pt x="183" y="79"/>
                    </a:lnTo>
                    <a:lnTo>
                      <a:pt x="98" y="156"/>
                    </a:lnTo>
                    <a:lnTo>
                      <a:pt x="98" y="117"/>
                    </a:lnTo>
                    <a:lnTo>
                      <a:pt x="29" y="1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07" name="Freeform 94">
                <a:extLst>
                  <a:ext uri="{FF2B5EF4-FFF2-40B4-BE49-F238E27FC236}">
                    <a16:creationId xmlns:a16="http://schemas.microsoft.com/office/drawing/2014/main" id="{61862EB3-27CD-B7AB-C2E3-D55FDF20BA3B}"/>
                  </a:ext>
                </a:extLst>
              </p:cNvPr>
              <p:cNvSpPr>
                <a:spLocks/>
              </p:cNvSpPr>
              <p:nvPr/>
            </p:nvSpPr>
            <p:spPr bwMode="auto">
              <a:xfrm>
                <a:off x="1494387" y="2883965"/>
                <a:ext cx="183104" cy="141826"/>
              </a:xfrm>
              <a:custGeom>
                <a:avLst/>
                <a:gdLst>
                  <a:gd name="T0" fmla="*/ 0 w 173"/>
                  <a:gd name="T1" fmla="*/ 38 h 134"/>
                  <a:gd name="T2" fmla="*/ 95 w 173"/>
                  <a:gd name="T3" fmla="*/ 38 h 134"/>
                  <a:gd name="T4" fmla="*/ 95 w 173"/>
                  <a:gd name="T5" fmla="*/ 0 h 134"/>
                  <a:gd name="T6" fmla="*/ 173 w 173"/>
                  <a:gd name="T7" fmla="*/ 67 h 134"/>
                  <a:gd name="T8" fmla="*/ 95 w 173"/>
                  <a:gd name="T9" fmla="*/ 134 h 134"/>
                  <a:gd name="T10" fmla="*/ 95 w 173"/>
                  <a:gd name="T11" fmla="*/ 95 h 134"/>
                  <a:gd name="T12" fmla="*/ 57 w 173"/>
                  <a:gd name="T13" fmla="*/ 95 h 134"/>
                </a:gdLst>
                <a:ahLst/>
                <a:cxnLst>
                  <a:cxn ang="0">
                    <a:pos x="T0" y="T1"/>
                  </a:cxn>
                  <a:cxn ang="0">
                    <a:pos x="T2" y="T3"/>
                  </a:cxn>
                  <a:cxn ang="0">
                    <a:pos x="T4" y="T5"/>
                  </a:cxn>
                  <a:cxn ang="0">
                    <a:pos x="T6" y="T7"/>
                  </a:cxn>
                  <a:cxn ang="0">
                    <a:pos x="T8" y="T9"/>
                  </a:cxn>
                  <a:cxn ang="0">
                    <a:pos x="T10" y="T11"/>
                  </a:cxn>
                  <a:cxn ang="0">
                    <a:pos x="T12" y="T13"/>
                  </a:cxn>
                </a:cxnLst>
                <a:rect l="0" t="0" r="r" b="b"/>
                <a:pathLst>
                  <a:path w="173" h="134">
                    <a:moveTo>
                      <a:pt x="0" y="38"/>
                    </a:moveTo>
                    <a:lnTo>
                      <a:pt x="95" y="38"/>
                    </a:lnTo>
                    <a:lnTo>
                      <a:pt x="95" y="0"/>
                    </a:lnTo>
                    <a:lnTo>
                      <a:pt x="173" y="67"/>
                    </a:lnTo>
                    <a:lnTo>
                      <a:pt x="95" y="134"/>
                    </a:lnTo>
                    <a:lnTo>
                      <a:pt x="95" y="95"/>
                    </a:lnTo>
                    <a:lnTo>
                      <a:pt x="57" y="9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08" name="Line 95">
                <a:extLst>
                  <a:ext uri="{FF2B5EF4-FFF2-40B4-BE49-F238E27FC236}">
                    <a16:creationId xmlns:a16="http://schemas.microsoft.com/office/drawing/2014/main" id="{77C1A7F2-4414-6569-4B0D-EEC520BD4FF3}"/>
                  </a:ext>
                </a:extLst>
              </p:cNvPr>
              <p:cNvSpPr>
                <a:spLocks noChangeShapeType="1"/>
              </p:cNvSpPr>
              <p:nvPr/>
            </p:nvSpPr>
            <p:spPr bwMode="auto">
              <a:xfrm flipH="1">
                <a:off x="1240370" y="2873381"/>
                <a:ext cx="7303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09" name="Line 96">
                <a:extLst>
                  <a:ext uri="{FF2B5EF4-FFF2-40B4-BE49-F238E27FC236}">
                    <a16:creationId xmlns:a16="http://schemas.microsoft.com/office/drawing/2014/main" id="{BB821C05-66AE-08C7-E1EE-89862455D09E}"/>
                  </a:ext>
                </a:extLst>
              </p:cNvPr>
              <p:cNvSpPr>
                <a:spLocks noChangeShapeType="1"/>
              </p:cNvSpPr>
              <p:nvPr/>
            </p:nvSpPr>
            <p:spPr bwMode="auto">
              <a:xfrm flipH="1">
                <a:off x="1200151" y="2873381"/>
                <a:ext cx="2011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10" name="Line 97">
                <a:extLst>
                  <a:ext uri="{FF2B5EF4-FFF2-40B4-BE49-F238E27FC236}">
                    <a16:creationId xmlns:a16="http://schemas.microsoft.com/office/drawing/2014/main" id="{A29F0D21-191D-0A71-E5CF-219894291C67}"/>
                  </a:ext>
                </a:extLst>
              </p:cNvPr>
              <p:cNvSpPr>
                <a:spLocks noChangeShapeType="1"/>
              </p:cNvSpPr>
              <p:nvPr/>
            </p:nvSpPr>
            <p:spPr bwMode="auto">
              <a:xfrm flipH="1">
                <a:off x="1313400" y="3045900"/>
                <a:ext cx="8043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11" name="Line 98">
                <a:extLst>
                  <a:ext uri="{FF2B5EF4-FFF2-40B4-BE49-F238E27FC236}">
                    <a16:creationId xmlns:a16="http://schemas.microsoft.com/office/drawing/2014/main" id="{AA7CB258-D782-B708-0B17-7A187E816DBC}"/>
                  </a:ext>
                </a:extLst>
              </p:cNvPr>
              <p:cNvSpPr>
                <a:spLocks noChangeShapeType="1"/>
              </p:cNvSpPr>
              <p:nvPr/>
            </p:nvSpPr>
            <p:spPr bwMode="auto">
              <a:xfrm flipH="1">
                <a:off x="1270006" y="3045900"/>
                <a:ext cx="2011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12" name="Line 99">
                <a:extLst>
                  <a:ext uri="{FF2B5EF4-FFF2-40B4-BE49-F238E27FC236}">
                    <a16:creationId xmlns:a16="http://schemas.microsoft.com/office/drawing/2014/main" id="{4FCDA177-A14A-4BC3-D78C-6940C55787F5}"/>
                  </a:ext>
                </a:extLst>
              </p:cNvPr>
              <p:cNvSpPr>
                <a:spLocks noChangeShapeType="1"/>
              </p:cNvSpPr>
              <p:nvPr/>
            </p:nvSpPr>
            <p:spPr bwMode="auto">
              <a:xfrm flipH="1">
                <a:off x="1229786" y="3045900"/>
                <a:ext cx="2011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13" name="Line 100">
                <a:extLst>
                  <a:ext uri="{FF2B5EF4-FFF2-40B4-BE49-F238E27FC236}">
                    <a16:creationId xmlns:a16="http://schemas.microsoft.com/office/drawing/2014/main" id="{5BE265B7-45FD-C13F-DC5B-C7C5432424D8}"/>
                  </a:ext>
                </a:extLst>
              </p:cNvPr>
              <p:cNvSpPr>
                <a:spLocks noChangeShapeType="1"/>
              </p:cNvSpPr>
              <p:nvPr/>
            </p:nvSpPr>
            <p:spPr bwMode="auto">
              <a:xfrm flipH="1">
                <a:off x="1229786" y="3106229"/>
                <a:ext cx="2011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14" name="Freeform 101">
                <a:extLst>
                  <a:ext uri="{FF2B5EF4-FFF2-40B4-BE49-F238E27FC236}">
                    <a16:creationId xmlns:a16="http://schemas.microsoft.com/office/drawing/2014/main" id="{5347ED3D-BA07-0863-F0AB-A33A8FA1AA1E}"/>
                  </a:ext>
                </a:extLst>
              </p:cNvPr>
              <p:cNvSpPr>
                <a:spLocks/>
              </p:cNvSpPr>
              <p:nvPr/>
            </p:nvSpPr>
            <p:spPr bwMode="auto">
              <a:xfrm>
                <a:off x="1270006" y="2944294"/>
                <a:ext cx="304820" cy="234966"/>
              </a:xfrm>
              <a:custGeom>
                <a:avLst/>
                <a:gdLst>
                  <a:gd name="T0" fmla="*/ 79 w 288"/>
                  <a:gd name="T1" fmla="*/ 57 h 222"/>
                  <a:gd name="T2" fmla="*/ 174 w 288"/>
                  <a:gd name="T3" fmla="*/ 57 h 222"/>
                  <a:gd name="T4" fmla="*/ 174 w 288"/>
                  <a:gd name="T5" fmla="*/ 0 h 222"/>
                  <a:gd name="T6" fmla="*/ 288 w 288"/>
                  <a:gd name="T7" fmla="*/ 105 h 222"/>
                  <a:gd name="T8" fmla="*/ 174 w 288"/>
                  <a:gd name="T9" fmla="*/ 222 h 222"/>
                  <a:gd name="T10" fmla="*/ 174 w 288"/>
                  <a:gd name="T11" fmla="*/ 153 h 222"/>
                  <a:gd name="T12" fmla="*/ 0 w 288"/>
                  <a:gd name="T13" fmla="*/ 153 h 222"/>
                </a:gdLst>
                <a:ahLst/>
                <a:cxnLst>
                  <a:cxn ang="0">
                    <a:pos x="T0" y="T1"/>
                  </a:cxn>
                  <a:cxn ang="0">
                    <a:pos x="T2" y="T3"/>
                  </a:cxn>
                  <a:cxn ang="0">
                    <a:pos x="T4" y="T5"/>
                  </a:cxn>
                  <a:cxn ang="0">
                    <a:pos x="T6" y="T7"/>
                  </a:cxn>
                  <a:cxn ang="0">
                    <a:pos x="T8" y="T9"/>
                  </a:cxn>
                  <a:cxn ang="0">
                    <a:pos x="T10" y="T11"/>
                  </a:cxn>
                  <a:cxn ang="0">
                    <a:pos x="T12" y="T13"/>
                  </a:cxn>
                </a:cxnLst>
                <a:rect l="0" t="0" r="r" b="b"/>
                <a:pathLst>
                  <a:path w="288" h="222">
                    <a:moveTo>
                      <a:pt x="79" y="57"/>
                    </a:moveTo>
                    <a:lnTo>
                      <a:pt x="174" y="57"/>
                    </a:lnTo>
                    <a:lnTo>
                      <a:pt x="174" y="0"/>
                    </a:lnTo>
                    <a:lnTo>
                      <a:pt x="288" y="105"/>
                    </a:lnTo>
                    <a:lnTo>
                      <a:pt x="174" y="222"/>
                    </a:lnTo>
                    <a:lnTo>
                      <a:pt x="174" y="153"/>
                    </a:lnTo>
                    <a:lnTo>
                      <a:pt x="0" y="15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grpSp>
      </p:grpSp>
      <p:grpSp>
        <p:nvGrpSpPr>
          <p:cNvPr id="215" name="Groupe 214">
            <a:extLst>
              <a:ext uri="{FF2B5EF4-FFF2-40B4-BE49-F238E27FC236}">
                <a16:creationId xmlns:a16="http://schemas.microsoft.com/office/drawing/2014/main" id="{78A269F1-1CA0-20CE-E0BB-5EC4F6F8A088}"/>
              </a:ext>
            </a:extLst>
          </p:cNvPr>
          <p:cNvGrpSpPr/>
          <p:nvPr/>
        </p:nvGrpSpPr>
        <p:grpSpPr>
          <a:xfrm>
            <a:off x="649986" y="6017731"/>
            <a:ext cx="3852796" cy="331200"/>
            <a:chOff x="527497" y="6008206"/>
            <a:chExt cx="3852796" cy="331200"/>
          </a:xfrm>
        </p:grpSpPr>
        <p:sp>
          <p:nvSpPr>
            <p:cNvPr id="216" name="Rectangle 215">
              <a:extLst>
                <a:ext uri="{FF2B5EF4-FFF2-40B4-BE49-F238E27FC236}">
                  <a16:creationId xmlns:a16="http://schemas.microsoft.com/office/drawing/2014/main" id="{E094F371-E916-1C8C-4F45-F4A9B2D95C47}"/>
                </a:ext>
              </a:extLst>
            </p:cNvPr>
            <p:cNvSpPr/>
            <p:nvPr/>
          </p:nvSpPr>
          <p:spPr>
            <a:xfrm>
              <a:off x="527497" y="6008206"/>
              <a:ext cx="3852796" cy="331200"/>
            </a:xfrm>
            <a:prstGeom prst="rect">
              <a:avLst/>
            </a:prstGeom>
            <a:solidFill>
              <a:srgbClr val="C30F0F">
                <a:lumMod val="90000"/>
              </a:srgbClr>
            </a:solidFill>
            <a:ln w="12700" cap="flat" cmpd="sng" algn="ctr">
              <a:noFill/>
              <a:prstDash val="solid"/>
              <a:miter lim="800000"/>
            </a:ln>
            <a:effectLst/>
          </p:spPr>
          <p:txBody>
            <a:bodyPr rtlCol="0" anchor="ctr"/>
            <a:lstStyle/>
            <a:p>
              <a:pPr marL="541338" marR="0" lvl="0" indent="0"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FFFFFF"/>
                  </a:solidFill>
                  <a:effectLst/>
                  <a:uLnTx/>
                  <a:uFillTx/>
                  <a:latin typeface="Arial" panose="020B0604020202020204"/>
                  <a:ea typeface="+mn-ea"/>
                  <a:cs typeface="+mn-cs"/>
                </a:rPr>
                <a:t>Automatiser et transmettre son e-</a:t>
              </a:r>
              <a:r>
                <a:rPr kumimoji="0" lang="fr-FR" sz="1100" b="1" i="0" u="none" strike="noStrike" kern="0" cap="none" spc="0" normalizeH="0" baseline="0" noProof="0" dirty="0" err="1">
                  <a:ln>
                    <a:noFill/>
                  </a:ln>
                  <a:solidFill>
                    <a:srgbClr val="FFFFFF"/>
                  </a:solidFill>
                  <a:effectLst/>
                  <a:uLnTx/>
                  <a:uFillTx/>
                  <a:latin typeface="Arial" panose="020B0604020202020204"/>
                  <a:ea typeface="+mn-ea"/>
                  <a:cs typeface="+mn-cs"/>
                </a:rPr>
                <a:t>reporting</a:t>
              </a:r>
              <a:endParaRPr kumimoji="0" lang="fr-FR" sz="1100" b="1"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nvGrpSpPr>
            <p:cNvPr id="217" name="Groupe 216">
              <a:extLst>
                <a:ext uri="{FF2B5EF4-FFF2-40B4-BE49-F238E27FC236}">
                  <a16:creationId xmlns:a16="http://schemas.microsoft.com/office/drawing/2014/main" id="{E7AA92CD-FCD9-10EF-0FCC-E8B3B51E7602}"/>
                </a:ext>
              </a:extLst>
            </p:cNvPr>
            <p:cNvGrpSpPr/>
            <p:nvPr/>
          </p:nvGrpSpPr>
          <p:grpSpPr>
            <a:xfrm>
              <a:off x="654917" y="6014013"/>
              <a:ext cx="225643" cy="286914"/>
              <a:chOff x="2003425" y="3509966"/>
              <a:chExt cx="517526" cy="744538"/>
            </a:xfrm>
          </p:grpSpPr>
          <p:sp>
            <p:nvSpPr>
              <p:cNvPr id="218" name="Freeform 29">
                <a:extLst>
                  <a:ext uri="{FF2B5EF4-FFF2-40B4-BE49-F238E27FC236}">
                    <a16:creationId xmlns:a16="http://schemas.microsoft.com/office/drawing/2014/main" id="{CD68F4D6-EAE5-E1FD-120B-E4536E7239A5}"/>
                  </a:ext>
                </a:extLst>
              </p:cNvPr>
              <p:cNvSpPr>
                <a:spLocks/>
              </p:cNvSpPr>
              <p:nvPr/>
            </p:nvSpPr>
            <p:spPr bwMode="auto">
              <a:xfrm>
                <a:off x="2193925" y="3662366"/>
                <a:ext cx="296863" cy="223838"/>
              </a:xfrm>
              <a:custGeom>
                <a:avLst/>
                <a:gdLst>
                  <a:gd name="T0" fmla="*/ 72 w 78"/>
                  <a:gd name="T1" fmla="*/ 10 h 59"/>
                  <a:gd name="T2" fmla="*/ 78 w 78"/>
                  <a:gd name="T3" fmla="*/ 27 h 59"/>
                  <a:gd name="T4" fmla="*/ 78 w 78"/>
                  <a:gd name="T5" fmla="*/ 59 h 59"/>
                  <a:gd name="T6" fmla="*/ 59 w 78"/>
                  <a:gd name="T7" fmla="*/ 59 h 59"/>
                  <a:gd name="T8" fmla="*/ 60 w 78"/>
                  <a:gd name="T9" fmla="*/ 52 h 59"/>
                  <a:gd name="T10" fmla="*/ 48 w 78"/>
                  <a:gd name="T11" fmla="*/ 40 h 59"/>
                  <a:gd name="T12" fmla="*/ 35 w 78"/>
                  <a:gd name="T13" fmla="*/ 52 h 59"/>
                  <a:gd name="T14" fmla="*/ 37 w 78"/>
                  <a:gd name="T15" fmla="*/ 59 h 59"/>
                  <a:gd name="T16" fmla="*/ 18 w 78"/>
                  <a:gd name="T17" fmla="*/ 59 h 59"/>
                  <a:gd name="T18" fmla="*/ 18 w 78"/>
                  <a:gd name="T19" fmla="*/ 40 h 59"/>
                  <a:gd name="T20" fmla="*/ 12 w 78"/>
                  <a:gd name="T21" fmla="*/ 42 h 59"/>
                  <a:gd name="T22" fmla="*/ 0 w 78"/>
                  <a:gd name="T23" fmla="*/ 29 h 59"/>
                  <a:gd name="T24" fmla="*/ 12 w 78"/>
                  <a:gd name="T25" fmla="*/ 17 h 59"/>
                  <a:gd name="T26" fmla="*/ 18 w 78"/>
                  <a:gd name="T27" fmla="*/ 18 h 59"/>
                  <a:gd name="T28" fmla="*/ 18 w 78"/>
                  <a:gd name="T29" fmla="*/ 0 h 59"/>
                  <a:gd name="T30" fmla="*/ 50 w 78"/>
                  <a:gd name="T31" fmla="*/ 0 h 59"/>
                  <a:gd name="T32" fmla="*/ 58 w 78"/>
                  <a:gd name="T33"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59">
                    <a:moveTo>
                      <a:pt x="72" y="10"/>
                    </a:moveTo>
                    <a:cubicBezTo>
                      <a:pt x="75" y="15"/>
                      <a:pt x="78" y="21"/>
                      <a:pt x="78" y="27"/>
                    </a:cubicBezTo>
                    <a:cubicBezTo>
                      <a:pt x="78" y="59"/>
                      <a:pt x="78" y="59"/>
                      <a:pt x="78" y="59"/>
                    </a:cubicBezTo>
                    <a:cubicBezTo>
                      <a:pt x="59" y="59"/>
                      <a:pt x="59" y="59"/>
                      <a:pt x="59" y="59"/>
                    </a:cubicBezTo>
                    <a:cubicBezTo>
                      <a:pt x="60" y="57"/>
                      <a:pt x="60" y="55"/>
                      <a:pt x="60" y="52"/>
                    </a:cubicBezTo>
                    <a:cubicBezTo>
                      <a:pt x="60" y="46"/>
                      <a:pt x="55" y="40"/>
                      <a:pt x="48" y="40"/>
                    </a:cubicBezTo>
                    <a:cubicBezTo>
                      <a:pt x="41" y="40"/>
                      <a:pt x="35" y="46"/>
                      <a:pt x="35" y="52"/>
                    </a:cubicBezTo>
                    <a:cubicBezTo>
                      <a:pt x="35" y="55"/>
                      <a:pt x="36" y="57"/>
                      <a:pt x="37" y="59"/>
                    </a:cubicBezTo>
                    <a:cubicBezTo>
                      <a:pt x="18" y="59"/>
                      <a:pt x="18" y="59"/>
                      <a:pt x="18" y="59"/>
                    </a:cubicBezTo>
                    <a:cubicBezTo>
                      <a:pt x="18" y="40"/>
                      <a:pt x="18" y="40"/>
                      <a:pt x="18" y="40"/>
                    </a:cubicBezTo>
                    <a:cubicBezTo>
                      <a:pt x="16" y="41"/>
                      <a:pt x="14" y="42"/>
                      <a:pt x="12" y="42"/>
                    </a:cubicBezTo>
                    <a:cubicBezTo>
                      <a:pt x="5" y="42"/>
                      <a:pt x="0" y="36"/>
                      <a:pt x="0" y="29"/>
                    </a:cubicBezTo>
                    <a:cubicBezTo>
                      <a:pt x="0" y="22"/>
                      <a:pt x="5" y="17"/>
                      <a:pt x="12" y="17"/>
                    </a:cubicBezTo>
                    <a:cubicBezTo>
                      <a:pt x="14" y="17"/>
                      <a:pt x="16" y="17"/>
                      <a:pt x="18" y="18"/>
                    </a:cubicBezTo>
                    <a:cubicBezTo>
                      <a:pt x="18" y="0"/>
                      <a:pt x="18" y="0"/>
                      <a:pt x="18" y="0"/>
                    </a:cubicBezTo>
                    <a:cubicBezTo>
                      <a:pt x="50" y="0"/>
                      <a:pt x="50" y="0"/>
                      <a:pt x="50" y="0"/>
                    </a:cubicBezTo>
                    <a:cubicBezTo>
                      <a:pt x="53" y="0"/>
                      <a:pt x="56" y="0"/>
                      <a:pt x="58" y="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19" name="Freeform 30">
                <a:extLst>
                  <a:ext uri="{FF2B5EF4-FFF2-40B4-BE49-F238E27FC236}">
                    <a16:creationId xmlns:a16="http://schemas.microsoft.com/office/drawing/2014/main" id="{D447AC40-0ABB-9FF8-923B-F00A0E7CCDD4}"/>
                  </a:ext>
                </a:extLst>
              </p:cNvPr>
              <p:cNvSpPr>
                <a:spLocks/>
              </p:cNvSpPr>
              <p:nvPr/>
            </p:nvSpPr>
            <p:spPr bwMode="auto">
              <a:xfrm>
                <a:off x="2433638" y="4087817"/>
                <a:ext cx="14288" cy="11113"/>
              </a:xfrm>
              <a:custGeom>
                <a:avLst/>
                <a:gdLst>
                  <a:gd name="T0" fmla="*/ 4 w 4"/>
                  <a:gd name="T1" fmla="*/ 0 h 3"/>
                  <a:gd name="T2" fmla="*/ 0 w 4"/>
                  <a:gd name="T3" fmla="*/ 3 h 3"/>
                </a:gdLst>
                <a:ahLst/>
                <a:cxnLst>
                  <a:cxn ang="0">
                    <a:pos x="T0" y="T1"/>
                  </a:cxn>
                  <a:cxn ang="0">
                    <a:pos x="T2" y="T3"/>
                  </a:cxn>
                </a:cxnLst>
                <a:rect l="0" t="0" r="r" b="b"/>
                <a:pathLst>
                  <a:path w="4" h="3">
                    <a:moveTo>
                      <a:pt x="4" y="0"/>
                    </a:moveTo>
                    <a:cubicBezTo>
                      <a:pt x="3" y="1"/>
                      <a:pt x="1" y="2"/>
                      <a:pt x="0" y="3"/>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0" name="Freeform 31">
                <a:extLst>
                  <a:ext uri="{FF2B5EF4-FFF2-40B4-BE49-F238E27FC236}">
                    <a16:creationId xmlns:a16="http://schemas.microsoft.com/office/drawing/2014/main" id="{5CB75B2A-988B-A695-BD4E-05CCC99241C5}"/>
                  </a:ext>
                </a:extLst>
              </p:cNvPr>
              <p:cNvSpPr>
                <a:spLocks/>
              </p:cNvSpPr>
              <p:nvPr/>
            </p:nvSpPr>
            <p:spPr bwMode="auto">
              <a:xfrm>
                <a:off x="2262188" y="3814766"/>
                <a:ext cx="228600" cy="295275"/>
              </a:xfrm>
              <a:custGeom>
                <a:avLst/>
                <a:gdLst>
                  <a:gd name="T0" fmla="*/ 27 w 60"/>
                  <a:gd name="T1" fmla="*/ 78 h 78"/>
                  <a:gd name="T2" fmla="*/ 0 w 60"/>
                  <a:gd name="T3" fmla="*/ 78 h 78"/>
                  <a:gd name="T4" fmla="*/ 0 w 60"/>
                  <a:gd name="T5" fmla="*/ 59 h 78"/>
                  <a:gd name="T6" fmla="*/ 7 w 60"/>
                  <a:gd name="T7" fmla="*/ 61 h 78"/>
                  <a:gd name="T8" fmla="*/ 19 w 60"/>
                  <a:gd name="T9" fmla="*/ 48 h 78"/>
                  <a:gd name="T10" fmla="*/ 7 w 60"/>
                  <a:gd name="T11" fmla="*/ 36 h 78"/>
                  <a:gd name="T12" fmla="*/ 0 w 60"/>
                  <a:gd name="T13" fmla="*/ 38 h 78"/>
                  <a:gd name="T14" fmla="*/ 0 w 60"/>
                  <a:gd name="T15" fmla="*/ 19 h 78"/>
                  <a:gd name="T16" fmla="*/ 19 w 60"/>
                  <a:gd name="T17" fmla="*/ 19 h 78"/>
                  <a:gd name="T18" fmla="*/ 17 w 60"/>
                  <a:gd name="T19" fmla="*/ 12 h 78"/>
                  <a:gd name="T20" fmla="*/ 30 w 60"/>
                  <a:gd name="T21" fmla="*/ 0 h 78"/>
                  <a:gd name="T22" fmla="*/ 42 w 60"/>
                  <a:gd name="T23" fmla="*/ 12 h 78"/>
                  <a:gd name="T24" fmla="*/ 41 w 60"/>
                  <a:gd name="T25" fmla="*/ 19 h 78"/>
                  <a:gd name="T26" fmla="*/ 60 w 60"/>
                  <a:gd name="T27" fmla="*/ 19 h 78"/>
                  <a:gd name="T28" fmla="*/ 60 w 60"/>
                  <a:gd name="T29" fmla="*/ 51 h 78"/>
                  <a:gd name="T30" fmla="*/ 58 w 60"/>
                  <a:gd name="T31" fmla="*/ 59 h 78"/>
                  <a:gd name="T32" fmla="*/ 56 w 60"/>
                  <a:gd name="T33"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78">
                    <a:moveTo>
                      <a:pt x="27" y="78"/>
                    </a:moveTo>
                    <a:cubicBezTo>
                      <a:pt x="0" y="78"/>
                      <a:pt x="0" y="78"/>
                      <a:pt x="0" y="78"/>
                    </a:cubicBezTo>
                    <a:cubicBezTo>
                      <a:pt x="0" y="59"/>
                      <a:pt x="0" y="59"/>
                      <a:pt x="0" y="59"/>
                    </a:cubicBezTo>
                    <a:cubicBezTo>
                      <a:pt x="2" y="60"/>
                      <a:pt x="4" y="61"/>
                      <a:pt x="7" y="61"/>
                    </a:cubicBezTo>
                    <a:cubicBezTo>
                      <a:pt x="13" y="61"/>
                      <a:pt x="19" y="55"/>
                      <a:pt x="19" y="48"/>
                    </a:cubicBezTo>
                    <a:cubicBezTo>
                      <a:pt x="19" y="41"/>
                      <a:pt x="13" y="36"/>
                      <a:pt x="7" y="36"/>
                    </a:cubicBezTo>
                    <a:cubicBezTo>
                      <a:pt x="4" y="36"/>
                      <a:pt x="2" y="36"/>
                      <a:pt x="0" y="38"/>
                    </a:cubicBezTo>
                    <a:cubicBezTo>
                      <a:pt x="0" y="19"/>
                      <a:pt x="0" y="19"/>
                      <a:pt x="0" y="19"/>
                    </a:cubicBezTo>
                    <a:cubicBezTo>
                      <a:pt x="19" y="19"/>
                      <a:pt x="19" y="19"/>
                      <a:pt x="19" y="19"/>
                    </a:cubicBezTo>
                    <a:cubicBezTo>
                      <a:pt x="18" y="17"/>
                      <a:pt x="17" y="15"/>
                      <a:pt x="17" y="12"/>
                    </a:cubicBezTo>
                    <a:cubicBezTo>
                      <a:pt x="17" y="6"/>
                      <a:pt x="23" y="0"/>
                      <a:pt x="30" y="0"/>
                    </a:cubicBezTo>
                    <a:cubicBezTo>
                      <a:pt x="37" y="0"/>
                      <a:pt x="42" y="6"/>
                      <a:pt x="42" y="12"/>
                    </a:cubicBezTo>
                    <a:cubicBezTo>
                      <a:pt x="42" y="15"/>
                      <a:pt x="42" y="17"/>
                      <a:pt x="41" y="19"/>
                    </a:cubicBezTo>
                    <a:cubicBezTo>
                      <a:pt x="60" y="19"/>
                      <a:pt x="60" y="19"/>
                      <a:pt x="60" y="19"/>
                    </a:cubicBezTo>
                    <a:cubicBezTo>
                      <a:pt x="60" y="51"/>
                      <a:pt x="60" y="51"/>
                      <a:pt x="60" y="51"/>
                    </a:cubicBezTo>
                    <a:cubicBezTo>
                      <a:pt x="60" y="53"/>
                      <a:pt x="59" y="56"/>
                      <a:pt x="58" y="59"/>
                    </a:cubicBezTo>
                    <a:cubicBezTo>
                      <a:pt x="58" y="61"/>
                      <a:pt x="57" y="63"/>
                      <a:pt x="56" y="6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1" name="Freeform 32">
                <a:extLst>
                  <a:ext uri="{FF2B5EF4-FFF2-40B4-BE49-F238E27FC236}">
                    <a16:creationId xmlns:a16="http://schemas.microsoft.com/office/drawing/2014/main" id="{78ED34D1-EB6C-DABF-05B2-1C2BA92FAC9E}"/>
                  </a:ext>
                </a:extLst>
              </p:cNvPr>
              <p:cNvSpPr>
                <a:spLocks/>
              </p:cNvSpPr>
              <p:nvPr/>
            </p:nvSpPr>
            <p:spPr bwMode="auto">
              <a:xfrm>
                <a:off x="2041525" y="4000504"/>
                <a:ext cx="106363" cy="136525"/>
              </a:xfrm>
              <a:custGeom>
                <a:avLst/>
                <a:gdLst>
                  <a:gd name="T0" fmla="*/ 0 w 28"/>
                  <a:gd name="T1" fmla="*/ 22 h 36"/>
                  <a:gd name="T2" fmla="*/ 22 w 28"/>
                  <a:gd name="T3" fmla="*/ 0 h 36"/>
                  <a:gd name="T4" fmla="*/ 23 w 28"/>
                  <a:gd name="T5" fmla="*/ 1 h 36"/>
                  <a:gd name="T6" fmla="*/ 23 w 28"/>
                  <a:gd name="T7" fmla="*/ 17 h 36"/>
                  <a:gd name="T8" fmla="*/ 19 w 28"/>
                  <a:gd name="T9" fmla="*/ 21 h 36"/>
                  <a:gd name="T10" fmla="*/ 18 w 28"/>
                  <a:gd name="T11" fmla="*/ 33 h 36"/>
                  <a:gd name="T12" fmla="*/ 7 w 2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8" h="36">
                    <a:moveTo>
                      <a:pt x="0" y="22"/>
                    </a:moveTo>
                    <a:cubicBezTo>
                      <a:pt x="22" y="0"/>
                      <a:pt x="22" y="0"/>
                      <a:pt x="22" y="0"/>
                    </a:cubicBezTo>
                    <a:cubicBezTo>
                      <a:pt x="23" y="1"/>
                      <a:pt x="23" y="1"/>
                      <a:pt x="23" y="1"/>
                    </a:cubicBezTo>
                    <a:cubicBezTo>
                      <a:pt x="28" y="5"/>
                      <a:pt x="28" y="13"/>
                      <a:pt x="23" y="17"/>
                    </a:cubicBezTo>
                    <a:cubicBezTo>
                      <a:pt x="19" y="21"/>
                      <a:pt x="19" y="21"/>
                      <a:pt x="19" y="21"/>
                    </a:cubicBezTo>
                    <a:cubicBezTo>
                      <a:pt x="18" y="33"/>
                      <a:pt x="18" y="33"/>
                      <a:pt x="18" y="33"/>
                    </a:cubicBezTo>
                    <a:cubicBezTo>
                      <a:pt x="7" y="36"/>
                      <a:pt x="7" y="36"/>
                      <a:pt x="7" y="3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2" name="Freeform 33">
                <a:extLst>
                  <a:ext uri="{FF2B5EF4-FFF2-40B4-BE49-F238E27FC236}">
                    <a16:creationId xmlns:a16="http://schemas.microsoft.com/office/drawing/2014/main" id="{C5774969-BF4E-7C7C-D5F6-CC63C06ED097}"/>
                  </a:ext>
                </a:extLst>
              </p:cNvPr>
              <p:cNvSpPr>
                <a:spLocks/>
              </p:cNvSpPr>
              <p:nvPr/>
            </p:nvSpPr>
            <p:spPr bwMode="auto">
              <a:xfrm>
                <a:off x="2141538" y="4110042"/>
                <a:ext cx="22225" cy="84138"/>
              </a:xfrm>
              <a:custGeom>
                <a:avLst/>
                <a:gdLst>
                  <a:gd name="T0" fmla="*/ 0 w 14"/>
                  <a:gd name="T1" fmla="*/ 53 h 53"/>
                  <a:gd name="T2" fmla="*/ 2 w 14"/>
                  <a:gd name="T3" fmla="*/ 22 h 53"/>
                  <a:gd name="T4" fmla="*/ 14 w 14"/>
                  <a:gd name="T5" fmla="*/ 5 h 53"/>
                  <a:gd name="T6" fmla="*/ 14 w 14"/>
                  <a:gd name="T7" fmla="*/ 0 h 53"/>
                </a:gdLst>
                <a:ahLst/>
                <a:cxnLst>
                  <a:cxn ang="0">
                    <a:pos x="T0" y="T1"/>
                  </a:cxn>
                  <a:cxn ang="0">
                    <a:pos x="T2" y="T3"/>
                  </a:cxn>
                  <a:cxn ang="0">
                    <a:pos x="T4" y="T5"/>
                  </a:cxn>
                  <a:cxn ang="0">
                    <a:pos x="T6" y="T7"/>
                  </a:cxn>
                </a:cxnLst>
                <a:rect l="0" t="0" r="r" b="b"/>
                <a:pathLst>
                  <a:path w="14" h="53">
                    <a:moveTo>
                      <a:pt x="0" y="53"/>
                    </a:moveTo>
                    <a:lnTo>
                      <a:pt x="2" y="22"/>
                    </a:lnTo>
                    <a:lnTo>
                      <a:pt x="14" y="5"/>
                    </a:lnTo>
                    <a:lnTo>
                      <a:pt x="14"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3" name="Freeform 34">
                <a:extLst>
                  <a:ext uri="{FF2B5EF4-FFF2-40B4-BE49-F238E27FC236}">
                    <a16:creationId xmlns:a16="http://schemas.microsoft.com/office/drawing/2014/main" id="{D6BD2CCE-B696-50FB-03A8-2162F2CE40F6}"/>
                  </a:ext>
                </a:extLst>
              </p:cNvPr>
              <p:cNvSpPr>
                <a:spLocks/>
              </p:cNvSpPr>
              <p:nvPr/>
            </p:nvSpPr>
            <p:spPr bwMode="auto">
              <a:xfrm>
                <a:off x="2003425" y="3995741"/>
                <a:ext cx="34925" cy="223838"/>
              </a:xfrm>
              <a:custGeom>
                <a:avLst/>
                <a:gdLst>
                  <a:gd name="T0" fmla="*/ 8 w 22"/>
                  <a:gd name="T1" fmla="*/ 141 h 141"/>
                  <a:gd name="T2" fmla="*/ 8 w 22"/>
                  <a:gd name="T3" fmla="*/ 117 h 141"/>
                  <a:gd name="T4" fmla="*/ 0 w 22"/>
                  <a:gd name="T5" fmla="*/ 22 h 141"/>
                  <a:gd name="T6" fmla="*/ 22 w 22"/>
                  <a:gd name="T7" fmla="*/ 0 h 141"/>
                </a:gdLst>
                <a:ahLst/>
                <a:cxnLst>
                  <a:cxn ang="0">
                    <a:pos x="T0" y="T1"/>
                  </a:cxn>
                  <a:cxn ang="0">
                    <a:pos x="T2" y="T3"/>
                  </a:cxn>
                  <a:cxn ang="0">
                    <a:pos x="T4" y="T5"/>
                  </a:cxn>
                  <a:cxn ang="0">
                    <a:pos x="T6" y="T7"/>
                  </a:cxn>
                </a:cxnLst>
                <a:rect l="0" t="0" r="r" b="b"/>
                <a:pathLst>
                  <a:path w="22" h="141">
                    <a:moveTo>
                      <a:pt x="8" y="141"/>
                    </a:moveTo>
                    <a:lnTo>
                      <a:pt x="8" y="117"/>
                    </a:lnTo>
                    <a:lnTo>
                      <a:pt x="0" y="22"/>
                    </a:lnTo>
                    <a:lnTo>
                      <a:pt x="2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4" name="Freeform 35">
                <a:extLst>
                  <a:ext uri="{FF2B5EF4-FFF2-40B4-BE49-F238E27FC236}">
                    <a16:creationId xmlns:a16="http://schemas.microsoft.com/office/drawing/2014/main" id="{AF3E92EF-BAAB-EE48-EC82-21359C078FFC}"/>
                  </a:ext>
                </a:extLst>
              </p:cNvPr>
              <p:cNvSpPr>
                <a:spLocks/>
              </p:cNvSpPr>
              <p:nvPr/>
            </p:nvSpPr>
            <p:spPr bwMode="auto">
              <a:xfrm>
                <a:off x="2038350" y="3886204"/>
                <a:ext cx="296863" cy="223838"/>
              </a:xfrm>
              <a:custGeom>
                <a:avLst/>
                <a:gdLst>
                  <a:gd name="T0" fmla="*/ 5 w 78"/>
                  <a:gd name="T1" fmla="*/ 48 h 59"/>
                  <a:gd name="T2" fmla="*/ 0 w 78"/>
                  <a:gd name="T3" fmla="*/ 32 h 59"/>
                  <a:gd name="T4" fmla="*/ 0 w 78"/>
                  <a:gd name="T5" fmla="*/ 0 h 59"/>
                  <a:gd name="T6" fmla="*/ 19 w 78"/>
                  <a:gd name="T7" fmla="*/ 0 h 59"/>
                  <a:gd name="T8" fmla="*/ 17 w 78"/>
                  <a:gd name="T9" fmla="*/ 6 h 59"/>
                  <a:gd name="T10" fmla="*/ 30 w 78"/>
                  <a:gd name="T11" fmla="*/ 18 h 59"/>
                  <a:gd name="T12" fmla="*/ 42 w 78"/>
                  <a:gd name="T13" fmla="*/ 6 h 59"/>
                  <a:gd name="T14" fmla="*/ 41 w 78"/>
                  <a:gd name="T15" fmla="*/ 0 h 59"/>
                  <a:gd name="T16" fmla="*/ 59 w 78"/>
                  <a:gd name="T17" fmla="*/ 0 h 59"/>
                  <a:gd name="T18" fmla="*/ 59 w 78"/>
                  <a:gd name="T19" fmla="*/ 19 h 59"/>
                  <a:gd name="T20" fmla="*/ 66 w 78"/>
                  <a:gd name="T21" fmla="*/ 17 h 59"/>
                  <a:gd name="T22" fmla="*/ 78 w 78"/>
                  <a:gd name="T23" fmla="*/ 29 h 59"/>
                  <a:gd name="T24" fmla="*/ 66 w 78"/>
                  <a:gd name="T25" fmla="*/ 42 h 59"/>
                  <a:gd name="T26" fmla="*/ 59 w 78"/>
                  <a:gd name="T27" fmla="*/ 40 h 59"/>
                  <a:gd name="T28" fmla="*/ 59 w 78"/>
                  <a:gd name="T29" fmla="*/ 59 h 59"/>
                  <a:gd name="T30" fmla="*/ 27 w 78"/>
                  <a:gd name="T31" fmla="*/ 59 h 59"/>
                  <a:gd name="T32" fmla="*/ 19 w 78"/>
                  <a:gd name="T33"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59">
                    <a:moveTo>
                      <a:pt x="5" y="48"/>
                    </a:moveTo>
                    <a:cubicBezTo>
                      <a:pt x="2" y="43"/>
                      <a:pt x="0" y="38"/>
                      <a:pt x="0" y="32"/>
                    </a:cubicBezTo>
                    <a:cubicBezTo>
                      <a:pt x="0" y="0"/>
                      <a:pt x="0" y="0"/>
                      <a:pt x="0" y="0"/>
                    </a:cubicBezTo>
                    <a:cubicBezTo>
                      <a:pt x="19" y="0"/>
                      <a:pt x="19" y="0"/>
                      <a:pt x="19" y="0"/>
                    </a:cubicBezTo>
                    <a:cubicBezTo>
                      <a:pt x="18" y="2"/>
                      <a:pt x="17" y="4"/>
                      <a:pt x="17" y="6"/>
                    </a:cubicBezTo>
                    <a:cubicBezTo>
                      <a:pt x="17" y="13"/>
                      <a:pt x="23" y="18"/>
                      <a:pt x="30" y="18"/>
                    </a:cubicBezTo>
                    <a:cubicBezTo>
                      <a:pt x="37" y="18"/>
                      <a:pt x="42" y="13"/>
                      <a:pt x="42" y="6"/>
                    </a:cubicBezTo>
                    <a:cubicBezTo>
                      <a:pt x="42" y="4"/>
                      <a:pt x="42" y="2"/>
                      <a:pt x="41" y="0"/>
                    </a:cubicBezTo>
                    <a:cubicBezTo>
                      <a:pt x="59" y="0"/>
                      <a:pt x="59" y="0"/>
                      <a:pt x="59" y="0"/>
                    </a:cubicBezTo>
                    <a:cubicBezTo>
                      <a:pt x="59" y="19"/>
                      <a:pt x="59" y="19"/>
                      <a:pt x="59" y="19"/>
                    </a:cubicBezTo>
                    <a:cubicBezTo>
                      <a:pt x="61" y="17"/>
                      <a:pt x="63" y="17"/>
                      <a:pt x="66" y="17"/>
                    </a:cubicBezTo>
                    <a:cubicBezTo>
                      <a:pt x="72" y="17"/>
                      <a:pt x="78" y="22"/>
                      <a:pt x="78" y="29"/>
                    </a:cubicBezTo>
                    <a:cubicBezTo>
                      <a:pt x="78" y="36"/>
                      <a:pt x="72" y="42"/>
                      <a:pt x="66" y="42"/>
                    </a:cubicBezTo>
                    <a:cubicBezTo>
                      <a:pt x="63" y="42"/>
                      <a:pt x="61" y="41"/>
                      <a:pt x="59" y="40"/>
                    </a:cubicBezTo>
                    <a:cubicBezTo>
                      <a:pt x="59" y="59"/>
                      <a:pt x="59" y="59"/>
                      <a:pt x="59" y="59"/>
                    </a:cubicBezTo>
                    <a:cubicBezTo>
                      <a:pt x="27" y="59"/>
                      <a:pt x="27" y="59"/>
                      <a:pt x="27" y="59"/>
                    </a:cubicBezTo>
                    <a:cubicBezTo>
                      <a:pt x="25" y="59"/>
                      <a:pt x="22" y="58"/>
                      <a:pt x="19" y="58"/>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5" name="Line 36">
                <a:extLst>
                  <a:ext uri="{FF2B5EF4-FFF2-40B4-BE49-F238E27FC236}">
                    <a16:creationId xmlns:a16="http://schemas.microsoft.com/office/drawing/2014/main" id="{5DAB9531-B1D0-6BAD-CEB7-52E45DC8CDD3}"/>
                  </a:ext>
                </a:extLst>
              </p:cNvPr>
              <p:cNvSpPr>
                <a:spLocks noChangeShapeType="1"/>
              </p:cNvSpPr>
              <p:nvPr/>
            </p:nvSpPr>
            <p:spPr bwMode="auto">
              <a:xfrm flipH="1">
                <a:off x="2016125" y="4194179"/>
                <a:ext cx="125413"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6" name="Freeform 37">
                <a:extLst>
                  <a:ext uri="{FF2B5EF4-FFF2-40B4-BE49-F238E27FC236}">
                    <a16:creationId xmlns:a16="http://schemas.microsoft.com/office/drawing/2014/main" id="{3664914E-253F-A1EE-C142-5CD8F488EF1E}"/>
                  </a:ext>
                </a:extLst>
              </p:cNvPr>
              <p:cNvSpPr>
                <a:spLocks/>
              </p:cNvSpPr>
              <p:nvPr/>
            </p:nvSpPr>
            <p:spPr bwMode="auto">
              <a:xfrm>
                <a:off x="2379663" y="3632204"/>
                <a:ext cx="103188" cy="139700"/>
              </a:xfrm>
              <a:custGeom>
                <a:avLst/>
                <a:gdLst>
                  <a:gd name="T0" fmla="*/ 27 w 27"/>
                  <a:gd name="T1" fmla="*/ 14 h 37"/>
                  <a:gd name="T2" fmla="*/ 5 w 27"/>
                  <a:gd name="T3" fmla="*/ 37 h 37"/>
                  <a:gd name="T4" fmla="*/ 5 w 27"/>
                  <a:gd name="T5" fmla="*/ 36 h 37"/>
                  <a:gd name="T6" fmla="*/ 5 w 27"/>
                  <a:gd name="T7" fmla="*/ 19 h 37"/>
                  <a:gd name="T8" fmla="*/ 9 w 27"/>
                  <a:gd name="T9" fmla="*/ 15 h 37"/>
                  <a:gd name="T10" fmla="*/ 10 w 27"/>
                  <a:gd name="T11" fmla="*/ 3 h 37"/>
                  <a:gd name="T12" fmla="*/ 21 w 27"/>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27" h="37">
                    <a:moveTo>
                      <a:pt x="27" y="14"/>
                    </a:moveTo>
                    <a:cubicBezTo>
                      <a:pt x="5" y="37"/>
                      <a:pt x="5" y="37"/>
                      <a:pt x="5" y="37"/>
                    </a:cubicBezTo>
                    <a:cubicBezTo>
                      <a:pt x="5" y="36"/>
                      <a:pt x="5" y="36"/>
                      <a:pt x="5" y="36"/>
                    </a:cubicBezTo>
                    <a:cubicBezTo>
                      <a:pt x="0" y="31"/>
                      <a:pt x="0" y="24"/>
                      <a:pt x="5" y="19"/>
                    </a:cubicBezTo>
                    <a:cubicBezTo>
                      <a:pt x="9" y="15"/>
                      <a:pt x="9" y="15"/>
                      <a:pt x="9" y="15"/>
                    </a:cubicBezTo>
                    <a:cubicBezTo>
                      <a:pt x="10" y="3"/>
                      <a:pt x="10" y="3"/>
                      <a:pt x="10" y="3"/>
                    </a:cubicBezTo>
                    <a:cubicBezTo>
                      <a:pt x="21" y="0"/>
                      <a:pt x="21" y="0"/>
                      <a:pt x="21" y="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7" name="Freeform 38">
                <a:extLst>
                  <a:ext uri="{FF2B5EF4-FFF2-40B4-BE49-F238E27FC236}">
                    <a16:creationId xmlns:a16="http://schemas.microsoft.com/office/drawing/2014/main" id="{A5657E62-609A-E12B-2680-801FE915C2B0}"/>
                  </a:ext>
                </a:extLst>
              </p:cNvPr>
              <p:cNvSpPr>
                <a:spLocks/>
              </p:cNvSpPr>
              <p:nvPr/>
            </p:nvSpPr>
            <p:spPr bwMode="auto">
              <a:xfrm>
                <a:off x="2365375" y="3575054"/>
                <a:ext cx="22225" cy="84138"/>
              </a:xfrm>
              <a:custGeom>
                <a:avLst/>
                <a:gdLst>
                  <a:gd name="T0" fmla="*/ 14 w 14"/>
                  <a:gd name="T1" fmla="*/ 0 h 53"/>
                  <a:gd name="T2" fmla="*/ 14 w 14"/>
                  <a:gd name="T3" fmla="*/ 10 h 53"/>
                  <a:gd name="T4" fmla="*/ 12 w 14"/>
                  <a:gd name="T5" fmla="*/ 33 h 53"/>
                  <a:gd name="T6" fmla="*/ 0 w 14"/>
                  <a:gd name="T7" fmla="*/ 48 h 53"/>
                  <a:gd name="T8" fmla="*/ 0 w 14"/>
                  <a:gd name="T9" fmla="*/ 53 h 53"/>
                </a:gdLst>
                <a:ahLst/>
                <a:cxnLst>
                  <a:cxn ang="0">
                    <a:pos x="T0" y="T1"/>
                  </a:cxn>
                  <a:cxn ang="0">
                    <a:pos x="T2" y="T3"/>
                  </a:cxn>
                  <a:cxn ang="0">
                    <a:pos x="T4" y="T5"/>
                  </a:cxn>
                  <a:cxn ang="0">
                    <a:pos x="T6" y="T7"/>
                  </a:cxn>
                  <a:cxn ang="0">
                    <a:pos x="T8" y="T9"/>
                  </a:cxn>
                </a:cxnLst>
                <a:rect l="0" t="0" r="r" b="b"/>
                <a:pathLst>
                  <a:path w="14" h="53">
                    <a:moveTo>
                      <a:pt x="14" y="0"/>
                    </a:moveTo>
                    <a:lnTo>
                      <a:pt x="14" y="10"/>
                    </a:lnTo>
                    <a:lnTo>
                      <a:pt x="12" y="33"/>
                    </a:lnTo>
                    <a:lnTo>
                      <a:pt x="0" y="48"/>
                    </a:lnTo>
                    <a:lnTo>
                      <a:pt x="0" y="5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8" name="Freeform 39">
                <a:extLst>
                  <a:ext uri="{FF2B5EF4-FFF2-40B4-BE49-F238E27FC236}">
                    <a16:creationId xmlns:a16="http://schemas.microsoft.com/office/drawing/2014/main" id="{125A0BEE-57E9-0C3C-89E6-34A8FD243303}"/>
                  </a:ext>
                </a:extLst>
              </p:cNvPr>
              <p:cNvSpPr>
                <a:spLocks/>
              </p:cNvSpPr>
              <p:nvPr/>
            </p:nvSpPr>
            <p:spPr bwMode="auto">
              <a:xfrm>
                <a:off x="2490788" y="3548066"/>
                <a:ext cx="30163" cy="223838"/>
              </a:xfrm>
              <a:custGeom>
                <a:avLst/>
                <a:gdLst>
                  <a:gd name="T0" fmla="*/ 14 w 19"/>
                  <a:gd name="T1" fmla="*/ 0 h 141"/>
                  <a:gd name="T2" fmla="*/ 14 w 19"/>
                  <a:gd name="T3" fmla="*/ 27 h 141"/>
                  <a:gd name="T4" fmla="*/ 19 w 19"/>
                  <a:gd name="T5" fmla="*/ 122 h 141"/>
                  <a:gd name="T6" fmla="*/ 0 w 19"/>
                  <a:gd name="T7" fmla="*/ 141 h 141"/>
                </a:gdLst>
                <a:ahLst/>
                <a:cxnLst>
                  <a:cxn ang="0">
                    <a:pos x="T0" y="T1"/>
                  </a:cxn>
                  <a:cxn ang="0">
                    <a:pos x="T2" y="T3"/>
                  </a:cxn>
                  <a:cxn ang="0">
                    <a:pos x="T4" y="T5"/>
                  </a:cxn>
                  <a:cxn ang="0">
                    <a:pos x="T6" y="T7"/>
                  </a:cxn>
                </a:cxnLst>
                <a:rect l="0" t="0" r="r" b="b"/>
                <a:pathLst>
                  <a:path w="19" h="141">
                    <a:moveTo>
                      <a:pt x="14" y="0"/>
                    </a:moveTo>
                    <a:lnTo>
                      <a:pt x="14" y="27"/>
                    </a:lnTo>
                    <a:lnTo>
                      <a:pt x="19" y="122"/>
                    </a:lnTo>
                    <a:lnTo>
                      <a:pt x="0" y="141"/>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29" name="Line 40">
                <a:extLst>
                  <a:ext uri="{FF2B5EF4-FFF2-40B4-BE49-F238E27FC236}">
                    <a16:creationId xmlns:a16="http://schemas.microsoft.com/office/drawing/2014/main" id="{8FBA3A8A-3BB6-CDE6-01A8-B0852524EE9B}"/>
                  </a:ext>
                </a:extLst>
              </p:cNvPr>
              <p:cNvSpPr>
                <a:spLocks noChangeShapeType="1"/>
              </p:cNvSpPr>
              <p:nvPr/>
            </p:nvSpPr>
            <p:spPr bwMode="auto">
              <a:xfrm>
                <a:off x="2387600" y="3575054"/>
                <a:ext cx="125413"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30" name="Freeform 41">
                <a:extLst>
                  <a:ext uri="{FF2B5EF4-FFF2-40B4-BE49-F238E27FC236}">
                    <a16:creationId xmlns:a16="http://schemas.microsoft.com/office/drawing/2014/main" id="{62FA3F12-66E5-FC88-BE09-C829600B9C61}"/>
                  </a:ext>
                </a:extLst>
              </p:cNvPr>
              <p:cNvSpPr>
                <a:spLocks/>
              </p:cNvSpPr>
              <p:nvPr/>
            </p:nvSpPr>
            <p:spPr bwMode="auto">
              <a:xfrm>
                <a:off x="2038350" y="3662366"/>
                <a:ext cx="223838" cy="292100"/>
              </a:xfrm>
              <a:custGeom>
                <a:avLst/>
                <a:gdLst>
                  <a:gd name="T0" fmla="*/ 11 w 59"/>
                  <a:gd name="T1" fmla="*/ 5 h 77"/>
                  <a:gd name="T2" fmla="*/ 27 w 59"/>
                  <a:gd name="T3" fmla="*/ 0 h 77"/>
                  <a:gd name="T4" fmla="*/ 59 w 59"/>
                  <a:gd name="T5" fmla="*/ 0 h 77"/>
                  <a:gd name="T6" fmla="*/ 59 w 59"/>
                  <a:gd name="T7" fmla="*/ 18 h 77"/>
                  <a:gd name="T8" fmla="*/ 53 w 59"/>
                  <a:gd name="T9" fmla="*/ 17 h 77"/>
                  <a:gd name="T10" fmla="*/ 41 w 59"/>
                  <a:gd name="T11" fmla="*/ 29 h 77"/>
                  <a:gd name="T12" fmla="*/ 53 w 59"/>
                  <a:gd name="T13" fmla="*/ 42 h 77"/>
                  <a:gd name="T14" fmla="*/ 59 w 59"/>
                  <a:gd name="T15" fmla="*/ 40 h 77"/>
                  <a:gd name="T16" fmla="*/ 59 w 59"/>
                  <a:gd name="T17" fmla="*/ 59 h 77"/>
                  <a:gd name="T18" fmla="*/ 41 w 59"/>
                  <a:gd name="T19" fmla="*/ 59 h 77"/>
                  <a:gd name="T20" fmla="*/ 42 w 59"/>
                  <a:gd name="T21" fmla="*/ 65 h 77"/>
                  <a:gd name="T22" fmla="*/ 30 w 59"/>
                  <a:gd name="T23" fmla="*/ 77 h 77"/>
                  <a:gd name="T24" fmla="*/ 17 w 59"/>
                  <a:gd name="T25" fmla="*/ 65 h 77"/>
                  <a:gd name="T26" fmla="*/ 19 w 59"/>
                  <a:gd name="T27" fmla="*/ 59 h 77"/>
                  <a:gd name="T28" fmla="*/ 0 w 59"/>
                  <a:gd name="T29" fmla="*/ 59 h 77"/>
                  <a:gd name="T30" fmla="*/ 0 w 59"/>
                  <a:gd name="T31" fmla="*/ 4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77">
                    <a:moveTo>
                      <a:pt x="11" y="5"/>
                    </a:moveTo>
                    <a:cubicBezTo>
                      <a:pt x="16" y="2"/>
                      <a:pt x="21" y="0"/>
                      <a:pt x="27" y="0"/>
                    </a:cubicBezTo>
                    <a:cubicBezTo>
                      <a:pt x="59" y="0"/>
                      <a:pt x="59" y="0"/>
                      <a:pt x="59" y="0"/>
                    </a:cubicBezTo>
                    <a:cubicBezTo>
                      <a:pt x="59" y="18"/>
                      <a:pt x="59" y="18"/>
                      <a:pt x="59" y="18"/>
                    </a:cubicBezTo>
                    <a:cubicBezTo>
                      <a:pt x="57" y="17"/>
                      <a:pt x="55" y="17"/>
                      <a:pt x="53" y="17"/>
                    </a:cubicBezTo>
                    <a:cubicBezTo>
                      <a:pt x="46" y="17"/>
                      <a:pt x="41" y="22"/>
                      <a:pt x="41" y="29"/>
                    </a:cubicBezTo>
                    <a:cubicBezTo>
                      <a:pt x="41" y="36"/>
                      <a:pt x="46" y="42"/>
                      <a:pt x="53" y="42"/>
                    </a:cubicBezTo>
                    <a:cubicBezTo>
                      <a:pt x="55" y="42"/>
                      <a:pt x="57" y="41"/>
                      <a:pt x="59" y="40"/>
                    </a:cubicBezTo>
                    <a:cubicBezTo>
                      <a:pt x="59" y="59"/>
                      <a:pt x="59" y="59"/>
                      <a:pt x="59" y="59"/>
                    </a:cubicBezTo>
                    <a:cubicBezTo>
                      <a:pt x="41" y="59"/>
                      <a:pt x="41" y="59"/>
                      <a:pt x="41" y="59"/>
                    </a:cubicBezTo>
                    <a:cubicBezTo>
                      <a:pt x="42" y="61"/>
                      <a:pt x="42" y="63"/>
                      <a:pt x="42" y="65"/>
                    </a:cubicBezTo>
                    <a:cubicBezTo>
                      <a:pt x="42" y="72"/>
                      <a:pt x="37" y="77"/>
                      <a:pt x="30" y="77"/>
                    </a:cubicBezTo>
                    <a:cubicBezTo>
                      <a:pt x="23" y="77"/>
                      <a:pt x="17" y="72"/>
                      <a:pt x="17" y="65"/>
                    </a:cubicBezTo>
                    <a:cubicBezTo>
                      <a:pt x="17" y="63"/>
                      <a:pt x="18" y="61"/>
                      <a:pt x="19" y="59"/>
                    </a:cubicBezTo>
                    <a:cubicBezTo>
                      <a:pt x="0" y="59"/>
                      <a:pt x="0" y="59"/>
                      <a:pt x="0" y="59"/>
                    </a:cubicBezTo>
                    <a:cubicBezTo>
                      <a:pt x="0" y="40"/>
                      <a:pt x="0" y="40"/>
                      <a:pt x="0" y="4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31" name="Freeform 42">
                <a:extLst>
                  <a:ext uri="{FF2B5EF4-FFF2-40B4-BE49-F238E27FC236}">
                    <a16:creationId xmlns:a16="http://schemas.microsoft.com/office/drawing/2014/main" id="{FBF1601C-B905-525B-4412-7CF8D6DCAE1F}"/>
                  </a:ext>
                </a:extLst>
              </p:cNvPr>
              <p:cNvSpPr>
                <a:spLocks/>
              </p:cNvSpPr>
              <p:nvPr/>
            </p:nvSpPr>
            <p:spPr bwMode="auto">
              <a:xfrm>
                <a:off x="2038350" y="3749679"/>
                <a:ext cx="0" cy="15875"/>
              </a:xfrm>
              <a:custGeom>
                <a:avLst/>
                <a:gdLst>
                  <a:gd name="T0" fmla="*/ 0 h 4"/>
                  <a:gd name="T1" fmla="*/ 4 h 4"/>
                </a:gdLst>
                <a:ahLst/>
                <a:cxnLst>
                  <a:cxn ang="0">
                    <a:pos x="0" y="T0"/>
                  </a:cxn>
                  <a:cxn ang="0">
                    <a:pos x="0" y="T1"/>
                  </a:cxn>
                </a:cxnLst>
                <a:rect l="0" t="0" r="r" b="b"/>
                <a:pathLst>
                  <a:path h="4">
                    <a:moveTo>
                      <a:pt x="0" y="0"/>
                    </a:moveTo>
                    <a:cubicBezTo>
                      <a:pt x="0" y="1"/>
                      <a:pt x="0" y="2"/>
                      <a:pt x="0" y="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32" name="Freeform 43">
                <a:extLst>
                  <a:ext uri="{FF2B5EF4-FFF2-40B4-BE49-F238E27FC236}">
                    <a16:creationId xmlns:a16="http://schemas.microsoft.com/office/drawing/2014/main" id="{295FF6B6-3651-C1A1-D6CF-CD9927B807D0}"/>
                  </a:ext>
                </a:extLst>
              </p:cNvPr>
              <p:cNvSpPr>
                <a:spLocks/>
              </p:cNvSpPr>
              <p:nvPr/>
            </p:nvSpPr>
            <p:spPr bwMode="auto">
              <a:xfrm>
                <a:off x="2038350" y="3665541"/>
                <a:ext cx="71438" cy="84138"/>
              </a:xfrm>
              <a:custGeom>
                <a:avLst/>
                <a:gdLst>
                  <a:gd name="T0" fmla="*/ 19 w 19"/>
                  <a:gd name="T1" fmla="*/ 0 h 22"/>
                  <a:gd name="T2" fmla="*/ 6 w 19"/>
                  <a:gd name="T3" fmla="*/ 9 h 22"/>
                  <a:gd name="T4" fmla="*/ 0 w 19"/>
                  <a:gd name="T5" fmla="*/ 22 h 22"/>
                </a:gdLst>
                <a:ahLst/>
                <a:cxnLst>
                  <a:cxn ang="0">
                    <a:pos x="T0" y="T1"/>
                  </a:cxn>
                  <a:cxn ang="0">
                    <a:pos x="T2" y="T3"/>
                  </a:cxn>
                  <a:cxn ang="0">
                    <a:pos x="T4" y="T5"/>
                  </a:cxn>
                </a:cxnLst>
                <a:rect l="0" t="0" r="r" b="b"/>
                <a:pathLst>
                  <a:path w="19" h="22">
                    <a:moveTo>
                      <a:pt x="19" y="0"/>
                    </a:moveTo>
                    <a:cubicBezTo>
                      <a:pt x="14" y="1"/>
                      <a:pt x="9" y="5"/>
                      <a:pt x="6" y="9"/>
                    </a:cubicBezTo>
                    <a:cubicBezTo>
                      <a:pt x="3" y="13"/>
                      <a:pt x="1" y="17"/>
                      <a:pt x="0" y="22"/>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33" name="Line 44">
                <a:extLst>
                  <a:ext uri="{FF2B5EF4-FFF2-40B4-BE49-F238E27FC236}">
                    <a16:creationId xmlns:a16="http://schemas.microsoft.com/office/drawing/2014/main" id="{B867A987-0707-D6C6-AD10-2346AD7A9F13}"/>
                  </a:ext>
                </a:extLst>
              </p:cNvPr>
              <p:cNvSpPr>
                <a:spLocks noChangeShapeType="1"/>
              </p:cNvSpPr>
              <p:nvPr/>
            </p:nvSpPr>
            <p:spPr bwMode="auto">
              <a:xfrm>
                <a:off x="2141538" y="4216404"/>
                <a:ext cx="0" cy="3810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sp>
            <p:nvSpPr>
              <p:cNvPr id="234" name="Line 45">
                <a:extLst>
                  <a:ext uri="{FF2B5EF4-FFF2-40B4-BE49-F238E27FC236}">
                    <a16:creationId xmlns:a16="http://schemas.microsoft.com/office/drawing/2014/main" id="{4AD9E6A3-9B38-5F9F-1E62-F92C6AAABD73}"/>
                  </a:ext>
                </a:extLst>
              </p:cNvPr>
              <p:cNvSpPr>
                <a:spLocks noChangeShapeType="1"/>
              </p:cNvSpPr>
              <p:nvPr/>
            </p:nvSpPr>
            <p:spPr bwMode="auto">
              <a:xfrm flipV="1">
                <a:off x="2387600" y="3509966"/>
                <a:ext cx="0" cy="4603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endParaRPr>
              </a:p>
            </p:txBody>
          </p:sp>
        </p:grpSp>
      </p:grpSp>
      <p:grpSp>
        <p:nvGrpSpPr>
          <p:cNvPr id="235" name="Groupe 234">
            <a:extLst>
              <a:ext uri="{FF2B5EF4-FFF2-40B4-BE49-F238E27FC236}">
                <a16:creationId xmlns:a16="http://schemas.microsoft.com/office/drawing/2014/main" id="{7F3CBA93-C2F2-DCC6-7EF9-4F8104242FCA}"/>
              </a:ext>
            </a:extLst>
          </p:cNvPr>
          <p:cNvGrpSpPr/>
          <p:nvPr/>
        </p:nvGrpSpPr>
        <p:grpSpPr>
          <a:xfrm>
            <a:off x="1816926" y="4613675"/>
            <a:ext cx="629917" cy="534943"/>
            <a:chOff x="2261426" y="4547000"/>
            <a:chExt cx="629917" cy="534943"/>
          </a:xfrm>
        </p:grpSpPr>
        <p:sp>
          <p:nvSpPr>
            <p:cNvPr id="236" name="Freeform 179">
              <a:extLst>
                <a:ext uri="{FF2B5EF4-FFF2-40B4-BE49-F238E27FC236}">
                  <a16:creationId xmlns:a16="http://schemas.microsoft.com/office/drawing/2014/main" id="{84DD29EB-EFD0-98DC-EA38-455CE4D00049}"/>
                </a:ext>
              </a:extLst>
            </p:cNvPr>
            <p:cNvSpPr>
              <a:spLocks/>
            </p:cNvSpPr>
            <p:nvPr/>
          </p:nvSpPr>
          <p:spPr bwMode="auto">
            <a:xfrm>
              <a:off x="2573998" y="4547000"/>
              <a:ext cx="317345" cy="534943"/>
            </a:xfrm>
            <a:custGeom>
              <a:avLst/>
              <a:gdLst>
                <a:gd name="T0" fmla="*/ 0 w 121"/>
                <a:gd name="T1" fmla="*/ 20 h 238"/>
                <a:gd name="T2" fmla="*/ 11 w 121"/>
                <a:gd name="T3" fmla="*/ 0 h 238"/>
                <a:gd name="T4" fmla="*/ 24 w 121"/>
                <a:gd name="T5" fmla="*/ 0 h 238"/>
                <a:gd name="T6" fmla="*/ 114 w 121"/>
                <a:gd name="T7" fmla="*/ 55 h 238"/>
                <a:gd name="T8" fmla="*/ 109 w 121"/>
                <a:gd name="T9" fmla="*/ 93 h 238"/>
                <a:gd name="T10" fmla="*/ 86 w 121"/>
                <a:gd name="T11" fmla="*/ 126 h 238"/>
                <a:gd name="T12" fmla="*/ 99 w 121"/>
                <a:gd name="T13" fmla="*/ 164 h 238"/>
                <a:gd name="T14" fmla="*/ 121 w 121"/>
                <a:gd name="T15" fmla="*/ 185 h 238"/>
                <a:gd name="T16" fmla="*/ 91 w 121"/>
                <a:gd name="T17" fmla="*/ 216 h 238"/>
                <a:gd name="T18" fmla="*/ 49 w 121"/>
                <a:gd name="T19" fmla="*/ 199 h 238"/>
                <a:gd name="T20" fmla="*/ 25 w 121"/>
                <a:gd name="T21" fmla="*/ 238 h 238"/>
                <a:gd name="T22" fmla="*/ 9 w 121"/>
                <a:gd name="T23" fmla="*/ 23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38">
                  <a:moveTo>
                    <a:pt x="0" y="20"/>
                  </a:moveTo>
                  <a:cubicBezTo>
                    <a:pt x="6" y="13"/>
                    <a:pt x="10" y="6"/>
                    <a:pt x="11" y="0"/>
                  </a:cubicBezTo>
                  <a:cubicBezTo>
                    <a:pt x="24" y="0"/>
                    <a:pt x="24" y="0"/>
                    <a:pt x="24" y="0"/>
                  </a:cubicBezTo>
                  <a:cubicBezTo>
                    <a:pt x="24" y="0"/>
                    <a:pt x="51" y="50"/>
                    <a:pt x="114" y="55"/>
                  </a:cubicBezTo>
                  <a:cubicBezTo>
                    <a:pt x="109" y="93"/>
                    <a:pt x="109" y="93"/>
                    <a:pt x="109" y="93"/>
                  </a:cubicBezTo>
                  <a:cubicBezTo>
                    <a:pt x="86" y="126"/>
                    <a:pt x="86" y="126"/>
                    <a:pt x="86" y="126"/>
                  </a:cubicBezTo>
                  <a:cubicBezTo>
                    <a:pt x="86" y="126"/>
                    <a:pt x="105" y="129"/>
                    <a:pt x="99" y="164"/>
                  </a:cubicBezTo>
                  <a:cubicBezTo>
                    <a:pt x="121" y="185"/>
                    <a:pt x="121" y="185"/>
                    <a:pt x="121" y="185"/>
                  </a:cubicBezTo>
                  <a:cubicBezTo>
                    <a:pt x="91" y="216"/>
                    <a:pt x="91" y="216"/>
                    <a:pt x="91" y="216"/>
                  </a:cubicBezTo>
                  <a:cubicBezTo>
                    <a:pt x="49" y="199"/>
                    <a:pt x="49" y="199"/>
                    <a:pt x="49" y="199"/>
                  </a:cubicBezTo>
                  <a:cubicBezTo>
                    <a:pt x="25" y="238"/>
                    <a:pt x="25" y="238"/>
                    <a:pt x="25" y="238"/>
                  </a:cubicBezTo>
                  <a:cubicBezTo>
                    <a:pt x="25" y="238"/>
                    <a:pt x="19" y="235"/>
                    <a:pt x="9" y="230"/>
                  </a:cubicBezTo>
                </a:path>
              </a:pathLst>
            </a:custGeom>
            <a:noFill/>
            <a:ln w="19050" cap="rnd">
              <a:solidFill>
                <a:srgbClr val="D7000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sp>
          <p:nvSpPr>
            <p:cNvPr id="237" name="Freeform 180">
              <a:extLst>
                <a:ext uri="{FF2B5EF4-FFF2-40B4-BE49-F238E27FC236}">
                  <a16:creationId xmlns:a16="http://schemas.microsoft.com/office/drawing/2014/main" id="{EDFFFD4A-B755-3568-FFDA-E4ACFB102677}"/>
                </a:ext>
              </a:extLst>
            </p:cNvPr>
            <p:cNvSpPr>
              <a:spLocks/>
            </p:cNvSpPr>
            <p:nvPr/>
          </p:nvSpPr>
          <p:spPr bwMode="auto">
            <a:xfrm>
              <a:off x="2385500" y="4800903"/>
              <a:ext cx="157479" cy="244213"/>
            </a:xfrm>
            <a:custGeom>
              <a:avLst/>
              <a:gdLst>
                <a:gd name="T0" fmla="*/ 11 w 60"/>
                <a:gd name="T1" fmla="*/ 0 h 109"/>
                <a:gd name="T2" fmla="*/ 10 w 60"/>
                <a:gd name="T3" fmla="*/ 78 h 109"/>
                <a:gd name="T4" fmla="*/ 0 w 60"/>
                <a:gd name="T5" fmla="*/ 97 h 109"/>
                <a:gd name="T6" fmla="*/ 60 w 60"/>
                <a:gd name="T7" fmla="*/ 109 h 109"/>
              </a:gdLst>
              <a:ahLst/>
              <a:cxnLst>
                <a:cxn ang="0">
                  <a:pos x="T0" y="T1"/>
                </a:cxn>
                <a:cxn ang="0">
                  <a:pos x="T2" y="T3"/>
                </a:cxn>
                <a:cxn ang="0">
                  <a:pos x="T4" y="T5"/>
                </a:cxn>
                <a:cxn ang="0">
                  <a:pos x="T6" y="T7"/>
                </a:cxn>
              </a:cxnLst>
              <a:rect l="0" t="0" r="r" b="b"/>
              <a:pathLst>
                <a:path w="60" h="109">
                  <a:moveTo>
                    <a:pt x="11" y="0"/>
                  </a:moveTo>
                  <a:cubicBezTo>
                    <a:pt x="14" y="11"/>
                    <a:pt x="22" y="48"/>
                    <a:pt x="10" y="78"/>
                  </a:cubicBezTo>
                  <a:cubicBezTo>
                    <a:pt x="6" y="89"/>
                    <a:pt x="0" y="97"/>
                    <a:pt x="0" y="97"/>
                  </a:cubicBezTo>
                  <a:cubicBezTo>
                    <a:pt x="22" y="98"/>
                    <a:pt x="43" y="103"/>
                    <a:pt x="60" y="109"/>
                  </a:cubicBezTo>
                </a:path>
              </a:pathLst>
            </a:custGeom>
            <a:noFill/>
            <a:ln w="19050" cap="rnd">
              <a:solidFill>
                <a:srgbClr val="D7000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sp>
          <p:nvSpPr>
            <p:cNvPr id="238" name="Freeform 181">
              <a:extLst>
                <a:ext uri="{FF2B5EF4-FFF2-40B4-BE49-F238E27FC236}">
                  <a16:creationId xmlns:a16="http://schemas.microsoft.com/office/drawing/2014/main" id="{2937A236-EB8D-39C6-E390-496486F59D69}"/>
                </a:ext>
              </a:extLst>
            </p:cNvPr>
            <p:cNvSpPr>
              <a:spLocks/>
            </p:cNvSpPr>
            <p:nvPr/>
          </p:nvSpPr>
          <p:spPr bwMode="auto">
            <a:xfrm>
              <a:off x="2435608" y="4969527"/>
              <a:ext cx="14316" cy="25197"/>
            </a:xfrm>
            <a:custGeom>
              <a:avLst/>
              <a:gdLst>
                <a:gd name="T0" fmla="*/ 5 w 5"/>
                <a:gd name="T1" fmla="*/ 0 h 11"/>
                <a:gd name="T2" fmla="*/ 4 w 5"/>
                <a:gd name="T3" fmla="*/ 1 h 11"/>
                <a:gd name="T4" fmla="*/ 0 w 5"/>
                <a:gd name="T5" fmla="*/ 11 h 11"/>
              </a:gdLst>
              <a:ahLst/>
              <a:cxnLst>
                <a:cxn ang="0">
                  <a:pos x="T0" y="T1"/>
                </a:cxn>
                <a:cxn ang="0">
                  <a:pos x="T2" y="T3"/>
                </a:cxn>
                <a:cxn ang="0">
                  <a:pos x="T4" y="T5"/>
                </a:cxn>
              </a:cxnLst>
              <a:rect l="0" t="0" r="r" b="b"/>
              <a:pathLst>
                <a:path w="5" h="11">
                  <a:moveTo>
                    <a:pt x="5" y="0"/>
                  </a:moveTo>
                  <a:cubicBezTo>
                    <a:pt x="5" y="0"/>
                    <a:pt x="4" y="1"/>
                    <a:pt x="4" y="1"/>
                  </a:cubicBezTo>
                  <a:cubicBezTo>
                    <a:pt x="3" y="5"/>
                    <a:pt x="1" y="8"/>
                    <a:pt x="0" y="11"/>
                  </a:cubicBezTo>
                </a:path>
              </a:pathLst>
            </a:custGeom>
            <a:noFill/>
            <a:ln w="19050" cap="rnd">
              <a:solidFill>
                <a:srgbClr val="D7000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sp>
          <p:nvSpPr>
            <p:cNvPr id="239" name="Freeform 182">
              <a:extLst>
                <a:ext uri="{FF2B5EF4-FFF2-40B4-BE49-F238E27FC236}">
                  <a16:creationId xmlns:a16="http://schemas.microsoft.com/office/drawing/2014/main" id="{4682D306-5EFB-1124-6284-DC8E5458DCDF}"/>
                </a:ext>
              </a:extLst>
            </p:cNvPr>
            <p:cNvSpPr>
              <a:spLocks/>
            </p:cNvSpPr>
            <p:nvPr/>
          </p:nvSpPr>
          <p:spPr bwMode="auto">
            <a:xfrm>
              <a:off x="2454696" y="4824162"/>
              <a:ext cx="11931" cy="116292"/>
            </a:xfrm>
            <a:custGeom>
              <a:avLst/>
              <a:gdLst>
                <a:gd name="T0" fmla="*/ 0 w 5"/>
                <a:gd name="T1" fmla="*/ 0 h 52"/>
                <a:gd name="T2" fmla="*/ 1 w 5"/>
                <a:gd name="T3" fmla="*/ 52 h 52"/>
              </a:gdLst>
              <a:ahLst/>
              <a:cxnLst>
                <a:cxn ang="0">
                  <a:pos x="T0" y="T1"/>
                </a:cxn>
                <a:cxn ang="0">
                  <a:pos x="T2" y="T3"/>
                </a:cxn>
              </a:cxnLst>
              <a:rect l="0" t="0" r="r" b="b"/>
              <a:pathLst>
                <a:path w="5" h="52">
                  <a:moveTo>
                    <a:pt x="0" y="0"/>
                  </a:moveTo>
                  <a:cubicBezTo>
                    <a:pt x="3" y="13"/>
                    <a:pt x="5" y="32"/>
                    <a:pt x="1" y="52"/>
                  </a:cubicBezTo>
                </a:path>
              </a:pathLst>
            </a:custGeom>
            <a:noFill/>
            <a:ln w="19050" cap="rnd">
              <a:solidFill>
                <a:srgbClr val="D7000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sp>
          <p:nvSpPr>
            <p:cNvPr id="240" name="Freeform 183">
              <a:extLst>
                <a:ext uri="{FF2B5EF4-FFF2-40B4-BE49-F238E27FC236}">
                  <a16:creationId xmlns:a16="http://schemas.microsoft.com/office/drawing/2014/main" id="{2AC9E09F-B457-3F5F-78EF-9393AD0DA88C}"/>
                </a:ext>
              </a:extLst>
            </p:cNvPr>
            <p:cNvSpPr>
              <a:spLocks/>
            </p:cNvSpPr>
            <p:nvPr/>
          </p:nvSpPr>
          <p:spPr bwMode="auto">
            <a:xfrm>
              <a:off x="2261426" y="4616775"/>
              <a:ext cx="279168" cy="172500"/>
            </a:xfrm>
            <a:custGeom>
              <a:avLst/>
              <a:gdLst>
                <a:gd name="T0" fmla="*/ 106 w 106"/>
                <a:gd name="T1" fmla="*/ 0 h 77"/>
                <a:gd name="T2" fmla="*/ 81 w 106"/>
                <a:gd name="T3" fmla="*/ 18 h 77"/>
                <a:gd name="T4" fmla="*/ 54 w 106"/>
                <a:gd name="T5" fmla="*/ 3 h 77"/>
                <a:gd name="T6" fmla="*/ 54 w 106"/>
                <a:gd name="T7" fmla="*/ 35 h 77"/>
                <a:gd name="T8" fmla="*/ 0 w 106"/>
                <a:gd name="T9" fmla="*/ 33 h 77"/>
                <a:gd name="T10" fmla="*/ 50 w 106"/>
                <a:gd name="T11" fmla="*/ 77 h 77"/>
              </a:gdLst>
              <a:ahLst/>
              <a:cxnLst>
                <a:cxn ang="0">
                  <a:pos x="T0" y="T1"/>
                </a:cxn>
                <a:cxn ang="0">
                  <a:pos x="T2" y="T3"/>
                </a:cxn>
                <a:cxn ang="0">
                  <a:pos x="T4" y="T5"/>
                </a:cxn>
                <a:cxn ang="0">
                  <a:pos x="T6" y="T7"/>
                </a:cxn>
                <a:cxn ang="0">
                  <a:pos x="T8" y="T9"/>
                </a:cxn>
                <a:cxn ang="0">
                  <a:pos x="T10" y="T11"/>
                </a:cxn>
              </a:cxnLst>
              <a:rect l="0" t="0" r="r" b="b"/>
              <a:pathLst>
                <a:path w="106" h="77">
                  <a:moveTo>
                    <a:pt x="106" y="0"/>
                  </a:moveTo>
                  <a:cubicBezTo>
                    <a:pt x="94" y="11"/>
                    <a:pt x="81" y="18"/>
                    <a:pt x="81" y="18"/>
                  </a:cubicBezTo>
                  <a:cubicBezTo>
                    <a:pt x="81" y="18"/>
                    <a:pt x="58" y="1"/>
                    <a:pt x="54" y="3"/>
                  </a:cubicBezTo>
                  <a:cubicBezTo>
                    <a:pt x="50" y="4"/>
                    <a:pt x="54" y="35"/>
                    <a:pt x="54" y="35"/>
                  </a:cubicBezTo>
                  <a:cubicBezTo>
                    <a:pt x="0" y="33"/>
                    <a:pt x="0" y="33"/>
                    <a:pt x="0" y="33"/>
                  </a:cubicBezTo>
                  <a:cubicBezTo>
                    <a:pt x="0" y="57"/>
                    <a:pt x="35" y="72"/>
                    <a:pt x="50" y="77"/>
                  </a:cubicBezTo>
                </a:path>
              </a:pathLst>
            </a:custGeom>
            <a:noFill/>
            <a:ln w="19050" cap="rnd">
              <a:solidFill>
                <a:srgbClr val="D7000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sp>
          <p:nvSpPr>
            <p:cNvPr id="241" name="Line 184">
              <a:extLst>
                <a:ext uri="{FF2B5EF4-FFF2-40B4-BE49-F238E27FC236}">
                  <a16:creationId xmlns:a16="http://schemas.microsoft.com/office/drawing/2014/main" id="{4FB50A4B-5F69-45B1-ED4B-2FC771B8110F}"/>
                </a:ext>
              </a:extLst>
            </p:cNvPr>
            <p:cNvSpPr>
              <a:spLocks noChangeShapeType="1"/>
            </p:cNvSpPr>
            <p:nvPr/>
          </p:nvSpPr>
          <p:spPr bwMode="auto">
            <a:xfrm flipH="1">
              <a:off x="2748179" y="4725314"/>
              <a:ext cx="114530" cy="0"/>
            </a:xfrm>
            <a:prstGeom prst="line">
              <a:avLst/>
            </a:prstGeom>
            <a:noFill/>
            <a:ln w="19050" cap="rnd">
              <a:solidFill>
                <a:srgbClr val="D7000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sp>
          <p:nvSpPr>
            <p:cNvPr id="242" name="Line 185">
              <a:extLst>
                <a:ext uri="{FF2B5EF4-FFF2-40B4-BE49-F238E27FC236}">
                  <a16:creationId xmlns:a16="http://schemas.microsoft.com/office/drawing/2014/main" id="{2920231E-674B-AD94-A3E7-B446EC32D9B4}"/>
                </a:ext>
              </a:extLst>
            </p:cNvPr>
            <p:cNvSpPr>
              <a:spLocks noChangeShapeType="1"/>
            </p:cNvSpPr>
            <p:nvPr/>
          </p:nvSpPr>
          <p:spPr bwMode="auto">
            <a:xfrm flipH="1">
              <a:off x="2769654" y="4700117"/>
              <a:ext cx="95442" cy="0"/>
            </a:xfrm>
            <a:prstGeom prst="line">
              <a:avLst/>
            </a:prstGeom>
            <a:noFill/>
            <a:ln w="19050" cap="rnd">
              <a:solidFill>
                <a:srgbClr val="D7000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sp>
          <p:nvSpPr>
            <p:cNvPr id="243" name="Line 186">
              <a:extLst>
                <a:ext uri="{FF2B5EF4-FFF2-40B4-BE49-F238E27FC236}">
                  <a16:creationId xmlns:a16="http://schemas.microsoft.com/office/drawing/2014/main" id="{91B482D5-2606-F7B2-E7A6-43A858B88D71}"/>
                </a:ext>
              </a:extLst>
            </p:cNvPr>
            <p:cNvSpPr>
              <a:spLocks noChangeShapeType="1"/>
            </p:cNvSpPr>
            <p:nvPr/>
          </p:nvSpPr>
          <p:spPr bwMode="auto">
            <a:xfrm flipH="1">
              <a:off x="2803059" y="4746634"/>
              <a:ext cx="54880" cy="0"/>
            </a:xfrm>
            <a:prstGeom prst="line">
              <a:avLst/>
            </a:prstGeom>
            <a:noFill/>
            <a:ln w="19050" cap="rnd">
              <a:solidFill>
                <a:srgbClr val="D7000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E454A"/>
                </a:solidFill>
                <a:effectLst/>
                <a:uLnTx/>
                <a:uFillTx/>
              </a:endParaRPr>
            </a:p>
          </p:txBody>
        </p:sp>
      </p:grpSp>
      <p:sp>
        <p:nvSpPr>
          <p:cNvPr id="244" name="Rectangle 243">
            <a:extLst>
              <a:ext uri="{FF2B5EF4-FFF2-40B4-BE49-F238E27FC236}">
                <a16:creationId xmlns:a16="http://schemas.microsoft.com/office/drawing/2014/main" id="{C8168C41-A086-3B46-2438-6E3469F356D6}"/>
              </a:ext>
            </a:extLst>
          </p:cNvPr>
          <p:cNvSpPr/>
          <p:nvPr/>
        </p:nvSpPr>
        <p:spPr>
          <a:xfrm>
            <a:off x="222857" y="5088470"/>
            <a:ext cx="4707055" cy="534075"/>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D7000F"/>
                </a:solidFill>
                <a:effectLst/>
                <a:uLnTx/>
                <a:uFillTx/>
                <a:latin typeface="Arial" panose="020B0604020202020204"/>
                <a:ea typeface="+mn-ea"/>
                <a:cs typeface="+mn-cs"/>
              </a:rPr>
              <a:t>Se mettre en conformité avec la réglementation</a:t>
            </a:r>
          </a:p>
        </p:txBody>
      </p:sp>
      <p:sp>
        <p:nvSpPr>
          <p:cNvPr id="245" name="ZoneTexte 244">
            <a:extLst>
              <a:ext uri="{FF2B5EF4-FFF2-40B4-BE49-F238E27FC236}">
                <a16:creationId xmlns:a16="http://schemas.microsoft.com/office/drawing/2014/main" id="{69B6E6F1-5A51-73B8-7B5A-DAFCAD9A089C}"/>
              </a:ext>
            </a:extLst>
          </p:cNvPr>
          <p:cNvSpPr txBox="1"/>
          <p:nvPr/>
        </p:nvSpPr>
        <p:spPr>
          <a:xfrm>
            <a:off x="2892449" y="4692067"/>
            <a:ext cx="108601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C30F0F"/>
                </a:solidFill>
                <a:effectLst/>
                <a:uLnTx/>
                <a:uFillTx/>
              </a:rPr>
              <a:t>2026</a:t>
            </a:r>
          </a:p>
        </p:txBody>
      </p:sp>
      <p:sp>
        <p:nvSpPr>
          <p:cNvPr id="246" name="Demi-cadre 245">
            <a:extLst>
              <a:ext uri="{FF2B5EF4-FFF2-40B4-BE49-F238E27FC236}">
                <a16:creationId xmlns:a16="http://schemas.microsoft.com/office/drawing/2014/main" id="{A972E247-6E80-A875-3AFA-4AD5B728DFB5}"/>
              </a:ext>
            </a:extLst>
          </p:cNvPr>
          <p:cNvSpPr/>
          <p:nvPr/>
        </p:nvSpPr>
        <p:spPr>
          <a:xfrm rot="8248424">
            <a:off x="2542600" y="4741920"/>
            <a:ext cx="243068" cy="273916"/>
          </a:xfrm>
          <a:prstGeom prst="halfFrame">
            <a:avLst>
              <a:gd name="adj1" fmla="val 34550"/>
              <a:gd name="adj2" fmla="val 33333"/>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06203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oogle Shape;97;p16">
            <a:extLst>
              <a:ext uri="{FF2B5EF4-FFF2-40B4-BE49-F238E27FC236}">
                <a16:creationId xmlns:a16="http://schemas.microsoft.com/office/drawing/2014/main" id="{5337193F-A22F-F1EA-3D2C-578FABAA1039}"/>
              </a:ext>
            </a:extLst>
          </p:cNvPr>
          <p:cNvPicPr preferRelativeResize="0"/>
          <p:nvPr/>
        </p:nvPicPr>
        <p:blipFill>
          <a:blip r:embed="rId2">
            <a:alphaModFix/>
          </a:blip>
          <a:stretch>
            <a:fillRect/>
          </a:stretch>
        </p:blipFill>
        <p:spPr>
          <a:xfrm>
            <a:off x="8546656" y="1106242"/>
            <a:ext cx="7199851" cy="6003559"/>
          </a:xfrm>
          <a:prstGeom prst="rect">
            <a:avLst/>
          </a:prstGeom>
          <a:noFill/>
          <a:ln>
            <a:noFill/>
          </a:ln>
        </p:spPr>
      </p:pic>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70913"/>
            <a:ext cx="10980738" cy="720000"/>
          </a:xfrm>
        </p:spPr>
        <p:txBody>
          <a:bodyPr>
            <a:normAutofit/>
          </a:bodyPr>
          <a:lstStyle/>
          <a:p>
            <a:r>
              <a:rPr lang="fr-FR" sz="2400" dirty="0"/>
              <a:t>Présentation d’</a:t>
            </a:r>
            <a:r>
              <a:rPr lang="fr-FR" sz="2400" dirty="0" err="1"/>
              <a:t>IPaidThat</a:t>
            </a:r>
            <a:endParaRPr lang="fr-FR" sz="2400" dirty="0"/>
          </a:p>
        </p:txBody>
      </p:sp>
      <p:sp>
        <p:nvSpPr>
          <p:cNvPr id="3" name="Google Shape;82;p16">
            <a:extLst>
              <a:ext uri="{FF2B5EF4-FFF2-40B4-BE49-F238E27FC236}">
                <a16:creationId xmlns:a16="http://schemas.microsoft.com/office/drawing/2014/main" id="{9DC50ECE-3616-A265-0CA9-1AEAD471630C}"/>
              </a:ext>
            </a:extLst>
          </p:cNvPr>
          <p:cNvSpPr txBox="1"/>
          <p:nvPr/>
        </p:nvSpPr>
        <p:spPr>
          <a:xfrm>
            <a:off x="578667" y="1650155"/>
            <a:ext cx="5041200" cy="1108148"/>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fr" sz="1867" kern="0" dirty="0">
                <a:solidFill>
                  <a:srgbClr val="000000"/>
                </a:solidFill>
                <a:latin typeface="Questrial"/>
                <a:ea typeface="Questrial"/>
                <a:cs typeface="Questrial"/>
                <a:sym typeface="Questrial"/>
              </a:rPr>
              <a:t>iPaidThat* est une solution SaaS française qui permet de </a:t>
            </a:r>
            <a:r>
              <a:rPr lang="fr" sz="1867" b="1" kern="0" dirty="0">
                <a:solidFill>
                  <a:srgbClr val="000000"/>
                </a:solidFill>
                <a:latin typeface="Questrial"/>
                <a:ea typeface="Questrial"/>
                <a:cs typeface="Questrial"/>
                <a:sym typeface="Questrial"/>
              </a:rPr>
              <a:t>simplifier la gestion comptable</a:t>
            </a:r>
            <a:r>
              <a:rPr lang="fr" sz="1867" kern="0" dirty="0">
                <a:solidFill>
                  <a:srgbClr val="000000"/>
                </a:solidFill>
                <a:latin typeface="Questrial"/>
                <a:ea typeface="Questrial"/>
                <a:cs typeface="Questrial"/>
                <a:sym typeface="Questrial"/>
              </a:rPr>
              <a:t> </a:t>
            </a:r>
            <a:r>
              <a:rPr lang="fr" sz="1867" b="1" kern="0" dirty="0">
                <a:solidFill>
                  <a:srgbClr val="000000"/>
                </a:solidFill>
                <a:latin typeface="Questrial"/>
                <a:ea typeface="Questrial"/>
                <a:cs typeface="Questrial"/>
                <a:sym typeface="Questrial"/>
              </a:rPr>
              <a:t>et financière</a:t>
            </a:r>
            <a:r>
              <a:rPr lang="fr" sz="1867" kern="0" dirty="0">
                <a:solidFill>
                  <a:srgbClr val="000000"/>
                </a:solidFill>
                <a:latin typeface="Questrial"/>
                <a:ea typeface="Questrial"/>
                <a:cs typeface="Questrial"/>
                <a:sym typeface="Questrial"/>
              </a:rPr>
              <a:t> des entreprises.</a:t>
            </a:r>
            <a:endParaRPr sz="1867" kern="0" dirty="0">
              <a:solidFill>
                <a:srgbClr val="000000"/>
              </a:solidFill>
              <a:latin typeface="Arial"/>
              <a:cs typeface="Arial"/>
              <a:sym typeface="Arial"/>
            </a:endParaRPr>
          </a:p>
        </p:txBody>
      </p:sp>
      <p:sp>
        <p:nvSpPr>
          <p:cNvPr id="4" name="Google Shape;84;p16">
            <a:extLst>
              <a:ext uri="{FF2B5EF4-FFF2-40B4-BE49-F238E27FC236}">
                <a16:creationId xmlns:a16="http://schemas.microsoft.com/office/drawing/2014/main" id="{32C8DFFB-4154-2B02-C9DF-FFC0D376EE07}"/>
              </a:ext>
            </a:extLst>
          </p:cNvPr>
          <p:cNvSpPr txBox="1"/>
          <p:nvPr/>
        </p:nvSpPr>
        <p:spPr>
          <a:xfrm>
            <a:off x="578667" y="5041321"/>
            <a:ext cx="5041200" cy="6064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fr" sz="1067" kern="0">
                <a:solidFill>
                  <a:srgbClr val="000000"/>
                </a:solidFill>
                <a:latin typeface="Arial"/>
                <a:cs typeface="Arial"/>
                <a:sym typeface="Arial"/>
              </a:rPr>
              <a:t>*iPaidThat est une marque de la société IPT Technologies, SAS immatriculée au registre du commerce et des sociétés de Rennes B - 829 997 451</a:t>
            </a:r>
            <a:endParaRPr sz="1067" kern="0">
              <a:solidFill>
                <a:srgbClr val="000000"/>
              </a:solidFill>
              <a:latin typeface="Arial"/>
              <a:cs typeface="Arial"/>
              <a:sym typeface="Arial"/>
            </a:endParaRPr>
          </a:p>
        </p:txBody>
      </p:sp>
      <p:pic>
        <p:nvPicPr>
          <p:cNvPr id="5" name="Google Shape;88;p16">
            <a:extLst>
              <a:ext uri="{FF2B5EF4-FFF2-40B4-BE49-F238E27FC236}">
                <a16:creationId xmlns:a16="http://schemas.microsoft.com/office/drawing/2014/main" id="{AE829D06-A6B9-7683-B833-67DE1DBB5622}"/>
              </a:ext>
            </a:extLst>
          </p:cNvPr>
          <p:cNvPicPr preferRelativeResize="0"/>
          <p:nvPr/>
        </p:nvPicPr>
        <p:blipFill>
          <a:blip r:embed="rId3">
            <a:alphaModFix/>
          </a:blip>
          <a:stretch>
            <a:fillRect/>
          </a:stretch>
        </p:blipFill>
        <p:spPr>
          <a:xfrm>
            <a:off x="679333" y="6268212"/>
            <a:ext cx="816667" cy="193800"/>
          </a:xfrm>
          <a:prstGeom prst="rect">
            <a:avLst/>
          </a:prstGeom>
          <a:noFill/>
          <a:ln>
            <a:noFill/>
          </a:ln>
        </p:spPr>
      </p:pic>
      <p:sp>
        <p:nvSpPr>
          <p:cNvPr id="6" name="Google Shape;89;p16">
            <a:extLst>
              <a:ext uri="{FF2B5EF4-FFF2-40B4-BE49-F238E27FC236}">
                <a16:creationId xmlns:a16="http://schemas.microsoft.com/office/drawing/2014/main" id="{F0075E83-3CC6-5D3B-0892-EC445B4AC518}"/>
              </a:ext>
            </a:extLst>
          </p:cNvPr>
          <p:cNvSpPr txBox="1"/>
          <p:nvPr/>
        </p:nvSpPr>
        <p:spPr>
          <a:xfrm>
            <a:off x="1497833" y="6139963"/>
            <a:ext cx="364000" cy="45130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fr" sz="1333" b="1" kern="0">
                <a:solidFill>
                  <a:srgbClr val="000000"/>
                </a:solidFill>
                <a:latin typeface="Questrial"/>
                <a:ea typeface="Questrial"/>
                <a:cs typeface="Questrial"/>
                <a:sym typeface="Questrial"/>
              </a:rPr>
              <a:t>x</a:t>
            </a:r>
            <a:endParaRPr sz="1333" b="1" kern="0">
              <a:solidFill>
                <a:srgbClr val="000000"/>
              </a:solidFill>
              <a:latin typeface="Questrial"/>
              <a:ea typeface="Questrial"/>
              <a:cs typeface="Questrial"/>
              <a:sym typeface="Questrial"/>
            </a:endParaRPr>
          </a:p>
        </p:txBody>
      </p:sp>
      <p:sp>
        <p:nvSpPr>
          <p:cNvPr id="7" name="Google Shape;90;p16">
            <a:extLst>
              <a:ext uri="{FF2B5EF4-FFF2-40B4-BE49-F238E27FC236}">
                <a16:creationId xmlns:a16="http://schemas.microsoft.com/office/drawing/2014/main" id="{5C546C70-FDA5-D7F9-505E-63848683E83E}"/>
              </a:ext>
            </a:extLst>
          </p:cNvPr>
          <p:cNvSpPr/>
          <p:nvPr/>
        </p:nvSpPr>
        <p:spPr>
          <a:xfrm>
            <a:off x="624533" y="3015655"/>
            <a:ext cx="1610400" cy="1610400"/>
          </a:xfrm>
          <a:prstGeom prst="roundRect">
            <a:avLst>
              <a:gd name="adj" fmla="val 16667"/>
            </a:avLst>
          </a:prstGeom>
          <a:solidFill>
            <a:srgbClr val="FFE6E6"/>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91;p16">
            <a:extLst>
              <a:ext uri="{FF2B5EF4-FFF2-40B4-BE49-F238E27FC236}">
                <a16:creationId xmlns:a16="http://schemas.microsoft.com/office/drawing/2014/main" id="{25E63096-A91A-B26C-A747-EDC11676B1D4}"/>
              </a:ext>
            </a:extLst>
          </p:cNvPr>
          <p:cNvSpPr/>
          <p:nvPr/>
        </p:nvSpPr>
        <p:spPr>
          <a:xfrm>
            <a:off x="2558700" y="3028439"/>
            <a:ext cx="1610400" cy="1610400"/>
          </a:xfrm>
          <a:prstGeom prst="roundRect">
            <a:avLst>
              <a:gd name="adj" fmla="val 16667"/>
            </a:avLst>
          </a:prstGeom>
          <a:solidFill>
            <a:srgbClr val="FFE6E6"/>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 name="Google Shape;92;p16">
            <a:extLst>
              <a:ext uri="{FF2B5EF4-FFF2-40B4-BE49-F238E27FC236}">
                <a16:creationId xmlns:a16="http://schemas.microsoft.com/office/drawing/2014/main" id="{B3429CDE-63A3-B902-0A2B-ED33640308A6}"/>
              </a:ext>
            </a:extLst>
          </p:cNvPr>
          <p:cNvSpPr/>
          <p:nvPr/>
        </p:nvSpPr>
        <p:spPr>
          <a:xfrm>
            <a:off x="4492867" y="3028455"/>
            <a:ext cx="1610400" cy="1610400"/>
          </a:xfrm>
          <a:prstGeom prst="roundRect">
            <a:avLst>
              <a:gd name="adj" fmla="val 16667"/>
            </a:avLst>
          </a:prstGeom>
          <a:solidFill>
            <a:srgbClr val="FFE6E6"/>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93;p16">
            <a:extLst>
              <a:ext uri="{FF2B5EF4-FFF2-40B4-BE49-F238E27FC236}">
                <a16:creationId xmlns:a16="http://schemas.microsoft.com/office/drawing/2014/main" id="{34EAA373-0D88-7BAD-1B90-01267750CC39}"/>
              </a:ext>
            </a:extLst>
          </p:cNvPr>
          <p:cNvSpPr txBox="1"/>
          <p:nvPr/>
        </p:nvSpPr>
        <p:spPr>
          <a:xfrm>
            <a:off x="624533" y="3560688"/>
            <a:ext cx="1610400" cy="533504"/>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867" b="1" kern="0">
                <a:solidFill>
                  <a:srgbClr val="000000"/>
                </a:solidFill>
                <a:latin typeface="Questrial"/>
                <a:ea typeface="Questrial"/>
                <a:cs typeface="Questrial"/>
                <a:sym typeface="Questrial"/>
              </a:rPr>
              <a:t>2017</a:t>
            </a:r>
            <a:endParaRPr sz="1867" b="1" kern="0">
              <a:solidFill>
                <a:srgbClr val="000000"/>
              </a:solidFill>
              <a:latin typeface="Questrial"/>
              <a:ea typeface="Questrial"/>
              <a:cs typeface="Questrial"/>
              <a:sym typeface="Questrial"/>
            </a:endParaRPr>
          </a:p>
        </p:txBody>
      </p:sp>
      <p:sp>
        <p:nvSpPr>
          <p:cNvPr id="11" name="Google Shape;94;p16">
            <a:extLst>
              <a:ext uri="{FF2B5EF4-FFF2-40B4-BE49-F238E27FC236}">
                <a16:creationId xmlns:a16="http://schemas.microsoft.com/office/drawing/2014/main" id="{C59DBC1B-B5F4-804E-A511-364B02406054}"/>
              </a:ext>
            </a:extLst>
          </p:cNvPr>
          <p:cNvSpPr txBox="1"/>
          <p:nvPr/>
        </p:nvSpPr>
        <p:spPr>
          <a:xfrm>
            <a:off x="624533" y="3962821"/>
            <a:ext cx="1610400" cy="451302"/>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333" i="1" kern="0">
                <a:solidFill>
                  <a:srgbClr val="000000"/>
                </a:solidFill>
                <a:latin typeface="Questrial"/>
                <a:ea typeface="Questrial"/>
                <a:cs typeface="Questrial"/>
                <a:sym typeface="Questrial"/>
              </a:rPr>
              <a:t>Date de création</a:t>
            </a:r>
            <a:endParaRPr sz="1333" i="1" kern="0">
              <a:solidFill>
                <a:srgbClr val="000000"/>
              </a:solidFill>
              <a:latin typeface="Questrial"/>
              <a:ea typeface="Questrial"/>
              <a:cs typeface="Questrial"/>
              <a:sym typeface="Questrial"/>
            </a:endParaRPr>
          </a:p>
        </p:txBody>
      </p:sp>
      <p:pic>
        <p:nvPicPr>
          <p:cNvPr id="12" name="Google Shape;95;p16">
            <a:extLst>
              <a:ext uri="{FF2B5EF4-FFF2-40B4-BE49-F238E27FC236}">
                <a16:creationId xmlns:a16="http://schemas.microsoft.com/office/drawing/2014/main" id="{16CA507F-F6E4-D2B2-3235-4AA03A262174}"/>
              </a:ext>
            </a:extLst>
          </p:cNvPr>
          <p:cNvPicPr preferRelativeResize="0"/>
          <p:nvPr/>
        </p:nvPicPr>
        <p:blipFill>
          <a:blip r:embed="rId4">
            <a:alphaModFix/>
          </a:blip>
          <a:stretch>
            <a:fillRect/>
          </a:stretch>
        </p:blipFill>
        <p:spPr>
          <a:xfrm>
            <a:off x="3181900" y="3208088"/>
            <a:ext cx="364000" cy="364000"/>
          </a:xfrm>
          <a:prstGeom prst="rect">
            <a:avLst/>
          </a:prstGeom>
          <a:noFill/>
          <a:ln>
            <a:noFill/>
          </a:ln>
        </p:spPr>
      </p:pic>
      <p:pic>
        <p:nvPicPr>
          <p:cNvPr id="13" name="Google Shape;98;p16">
            <a:extLst>
              <a:ext uri="{FF2B5EF4-FFF2-40B4-BE49-F238E27FC236}">
                <a16:creationId xmlns:a16="http://schemas.microsoft.com/office/drawing/2014/main" id="{E24A99B7-2DF3-8E59-AD60-5D497A7D4111}"/>
              </a:ext>
            </a:extLst>
          </p:cNvPr>
          <p:cNvPicPr preferRelativeResize="0"/>
          <p:nvPr/>
        </p:nvPicPr>
        <p:blipFill rotWithShape="1">
          <a:blip r:embed="rId5">
            <a:alphaModFix/>
          </a:blip>
          <a:srcRect l="2230" r="-2230"/>
          <a:stretch/>
        </p:blipFill>
        <p:spPr>
          <a:xfrm>
            <a:off x="6412431" y="2908512"/>
            <a:ext cx="4562472" cy="4083488"/>
          </a:xfrm>
          <a:prstGeom prst="rect">
            <a:avLst/>
          </a:prstGeom>
          <a:noFill/>
          <a:ln>
            <a:noFill/>
          </a:ln>
        </p:spPr>
      </p:pic>
      <p:pic>
        <p:nvPicPr>
          <p:cNvPr id="14" name="Google Shape;99;p16">
            <a:extLst>
              <a:ext uri="{FF2B5EF4-FFF2-40B4-BE49-F238E27FC236}">
                <a16:creationId xmlns:a16="http://schemas.microsoft.com/office/drawing/2014/main" id="{62098465-B157-F09B-1BED-1231EC2CAE79}"/>
              </a:ext>
            </a:extLst>
          </p:cNvPr>
          <p:cNvPicPr preferRelativeResize="0"/>
          <p:nvPr/>
        </p:nvPicPr>
        <p:blipFill>
          <a:blip r:embed="rId6">
            <a:alphaModFix/>
          </a:blip>
          <a:stretch>
            <a:fillRect/>
          </a:stretch>
        </p:blipFill>
        <p:spPr>
          <a:xfrm>
            <a:off x="1247731" y="3208088"/>
            <a:ext cx="364000" cy="364000"/>
          </a:xfrm>
          <a:prstGeom prst="rect">
            <a:avLst/>
          </a:prstGeom>
          <a:noFill/>
          <a:ln>
            <a:noFill/>
          </a:ln>
        </p:spPr>
      </p:pic>
      <p:sp>
        <p:nvSpPr>
          <p:cNvPr id="15" name="Google Shape;100;p16">
            <a:extLst>
              <a:ext uri="{FF2B5EF4-FFF2-40B4-BE49-F238E27FC236}">
                <a16:creationId xmlns:a16="http://schemas.microsoft.com/office/drawing/2014/main" id="{F7C28F3E-3F82-3072-9F8E-381074C41F51}"/>
              </a:ext>
            </a:extLst>
          </p:cNvPr>
          <p:cNvSpPr txBox="1"/>
          <p:nvPr/>
        </p:nvSpPr>
        <p:spPr>
          <a:xfrm>
            <a:off x="2558700" y="3566855"/>
            <a:ext cx="1610400" cy="533504"/>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867" b="1" kern="0">
                <a:solidFill>
                  <a:srgbClr val="000000"/>
                </a:solidFill>
                <a:latin typeface="Questrial"/>
                <a:ea typeface="Questrial"/>
                <a:cs typeface="Questrial"/>
                <a:sym typeface="Questrial"/>
              </a:rPr>
              <a:t>+5000</a:t>
            </a:r>
            <a:endParaRPr sz="1867" b="1" kern="0">
              <a:solidFill>
                <a:srgbClr val="000000"/>
              </a:solidFill>
              <a:latin typeface="Questrial"/>
              <a:ea typeface="Questrial"/>
              <a:cs typeface="Questrial"/>
              <a:sym typeface="Questrial"/>
            </a:endParaRPr>
          </a:p>
        </p:txBody>
      </p:sp>
      <p:sp>
        <p:nvSpPr>
          <p:cNvPr id="16" name="Google Shape;101;p16">
            <a:extLst>
              <a:ext uri="{FF2B5EF4-FFF2-40B4-BE49-F238E27FC236}">
                <a16:creationId xmlns:a16="http://schemas.microsoft.com/office/drawing/2014/main" id="{8DF54288-7E1B-9E38-1C28-650609674230}"/>
              </a:ext>
            </a:extLst>
          </p:cNvPr>
          <p:cNvSpPr txBox="1"/>
          <p:nvPr/>
        </p:nvSpPr>
        <p:spPr>
          <a:xfrm>
            <a:off x="2488100" y="3962821"/>
            <a:ext cx="1751600" cy="451302"/>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333" i="1" kern="0">
                <a:solidFill>
                  <a:srgbClr val="000000"/>
                </a:solidFill>
                <a:latin typeface="Questrial"/>
                <a:ea typeface="Questrial"/>
                <a:cs typeface="Questrial"/>
                <a:sym typeface="Questrial"/>
              </a:rPr>
              <a:t>Nombre de clients</a:t>
            </a:r>
            <a:endParaRPr sz="1333" i="1" kern="0">
              <a:solidFill>
                <a:srgbClr val="000000"/>
              </a:solidFill>
              <a:latin typeface="Questrial"/>
              <a:ea typeface="Questrial"/>
              <a:cs typeface="Questrial"/>
              <a:sym typeface="Questrial"/>
            </a:endParaRPr>
          </a:p>
        </p:txBody>
      </p:sp>
      <p:pic>
        <p:nvPicPr>
          <p:cNvPr id="17" name="Google Shape;102;p16">
            <a:extLst>
              <a:ext uri="{FF2B5EF4-FFF2-40B4-BE49-F238E27FC236}">
                <a16:creationId xmlns:a16="http://schemas.microsoft.com/office/drawing/2014/main" id="{F96C36E5-3CE5-8FC7-92BE-8F60D3CEB82B}"/>
              </a:ext>
            </a:extLst>
          </p:cNvPr>
          <p:cNvPicPr preferRelativeResize="0"/>
          <p:nvPr/>
        </p:nvPicPr>
        <p:blipFill>
          <a:blip r:embed="rId7">
            <a:alphaModFix/>
          </a:blip>
          <a:stretch>
            <a:fillRect/>
          </a:stretch>
        </p:blipFill>
        <p:spPr>
          <a:xfrm>
            <a:off x="5072267" y="3164292"/>
            <a:ext cx="451600" cy="451600"/>
          </a:xfrm>
          <a:prstGeom prst="rect">
            <a:avLst/>
          </a:prstGeom>
          <a:noFill/>
          <a:ln>
            <a:noFill/>
          </a:ln>
        </p:spPr>
      </p:pic>
      <p:sp>
        <p:nvSpPr>
          <p:cNvPr id="18" name="Google Shape;103;p16">
            <a:extLst>
              <a:ext uri="{FF2B5EF4-FFF2-40B4-BE49-F238E27FC236}">
                <a16:creationId xmlns:a16="http://schemas.microsoft.com/office/drawing/2014/main" id="{66C5C4EC-E930-945E-FC6F-297E0316C6C6}"/>
              </a:ext>
            </a:extLst>
          </p:cNvPr>
          <p:cNvSpPr txBox="1"/>
          <p:nvPr/>
        </p:nvSpPr>
        <p:spPr>
          <a:xfrm>
            <a:off x="4492867" y="3566855"/>
            <a:ext cx="1610400" cy="533504"/>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867" b="1" kern="0">
                <a:solidFill>
                  <a:srgbClr val="000000"/>
                </a:solidFill>
                <a:latin typeface="Questrial"/>
                <a:ea typeface="Questrial"/>
                <a:cs typeface="Questrial"/>
                <a:sym typeface="Questrial"/>
              </a:rPr>
              <a:t>100%</a:t>
            </a:r>
            <a:endParaRPr sz="1867" b="1" kern="0">
              <a:solidFill>
                <a:srgbClr val="000000"/>
              </a:solidFill>
              <a:latin typeface="Questrial"/>
              <a:ea typeface="Questrial"/>
              <a:cs typeface="Questrial"/>
              <a:sym typeface="Questrial"/>
            </a:endParaRPr>
          </a:p>
        </p:txBody>
      </p:sp>
      <p:sp>
        <p:nvSpPr>
          <p:cNvPr id="20" name="Google Shape;104;p16">
            <a:extLst>
              <a:ext uri="{FF2B5EF4-FFF2-40B4-BE49-F238E27FC236}">
                <a16:creationId xmlns:a16="http://schemas.microsoft.com/office/drawing/2014/main" id="{A7F55E82-C5BD-B333-D7DD-B739C8D9B24F}"/>
              </a:ext>
            </a:extLst>
          </p:cNvPr>
          <p:cNvSpPr txBox="1"/>
          <p:nvPr/>
        </p:nvSpPr>
        <p:spPr>
          <a:xfrm>
            <a:off x="4422267" y="3968055"/>
            <a:ext cx="1751600" cy="451302"/>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333" i="1" kern="0">
                <a:solidFill>
                  <a:srgbClr val="000000"/>
                </a:solidFill>
                <a:latin typeface="Questrial"/>
                <a:ea typeface="Questrial"/>
                <a:cs typeface="Questrial"/>
                <a:sym typeface="Questrial"/>
              </a:rPr>
              <a:t>Solution française</a:t>
            </a:r>
            <a:endParaRPr sz="1333" i="1" kern="0">
              <a:solidFill>
                <a:srgbClr val="000000"/>
              </a:solidFill>
              <a:latin typeface="Questrial"/>
              <a:ea typeface="Questrial"/>
              <a:cs typeface="Questrial"/>
              <a:sym typeface="Questrial"/>
            </a:endParaRPr>
          </a:p>
        </p:txBody>
      </p:sp>
      <p:pic>
        <p:nvPicPr>
          <p:cNvPr id="21" name="Google Shape;105;p16">
            <a:extLst>
              <a:ext uri="{FF2B5EF4-FFF2-40B4-BE49-F238E27FC236}">
                <a16:creationId xmlns:a16="http://schemas.microsoft.com/office/drawing/2014/main" id="{A01FD8FC-254E-B9C1-BD29-B9FCDE6DC9B9}"/>
              </a:ext>
            </a:extLst>
          </p:cNvPr>
          <p:cNvPicPr preferRelativeResize="0"/>
          <p:nvPr/>
        </p:nvPicPr>
        <p:blipFill>
          <a:blip r:embed="rId8">
            <a:alphaModFix/>
          </a:blip>
          <a:stretch>
            <a:fillRect/>
          </a:stretch>
        </p:blipFill>
        <p:spPr>
          <a:xfrm>
            <a:off x="1863668" y="6195745"/>
            <a:ext cx="1104001" cy="287040"/>
          </a:xfrm>
          <a:prstGeom prst="rect">
            <a:avLst/>
          </a:prstGeom>
          <a:noFill/>
          <a:ln>
            <a:noFill/>
          </a:ln>
        </p:spPr>
      </p:pic>
    </p:spTree>
    <p:extLst>
      <p:ext uri="{BB962C8B-B14F-4D97-AF65-F5344CB8AC3E}">
        <p14:creationId xmlns:p14="http://schemas.microsoft.com/office/powerpoint/2010/main" val="286614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6791"/>
            <a:ext cx="10980738" cy="720000"/>
          </a:xfrm>
        </p:spPr>
        <p:txBody>
          <a:bodyPr>
            <a:normAutofit/>
          </a:bodyPr>
          <a:lstStyle/>
          <a:p>
            <a:r>
              <a:rPr lang="fr-FR" sz="2400" dirty="0"/>
              <a:t>Vidéo de présentation</a:t>
            </a:r>
          </a:p>
        </p:txBody>
      </p:sp>
      <p:pic>
        <p:nvPicPr>
          <p:cNvPr id="2" name="Image 1">
            <a:hlinkClick r:id="rId2"/>
            <a:extLst>
              <a:ext uri="{FF2B5EF4-FFF2-40B4-BE49-F238E27FC236}">
                <a16:creationId xmlns:a16="http://schemas.microsoft.com/office/drawing/2014/main" id="{D9E4F221-9A56-963C-C8BE-A325ADCC40A5}"/>
              </a:ext>
            </a:extLst>
          </p:cNvPr>
          <p:cNvPicPr>
            <a:picLocks noChangeAspect="1"/>
          </p:cNvPicPr>
          <p:nvPr/>
        </p:nvPicPr>
        <p:blipFill>
          <a:blip r:embed="rId3"/>
          <a:stretch>
            <a:fillRect/>
          </a:stretch>
        </p:blipFill>
        <p:spPr>
          <a:xfrm>
            <a:off x="2005229" y="1283202"/>
            <a:ext cx="8181541" cy="4602879"/>
          </a:xfrm>
          <a:prstGeom prst="rect">
            <a:avLst/>
          </a:prstGeom>
        </p:spPr>
      </p:pic>
      <p:pic>
        <p:nvPicPr>
          <p:cNvPr id="3" name="Image 2" descr="Une image contenant symbole, clipart, logo, Police&#10;&#10;Description générée automatiquement">
            <a:extLst>
              <a:ext uri="{FF2B5EF4-FFF2-40B4-BE49-F238E27FC236}">
                <a16:creationId xmlns:a16="http://schemas.microsoft.com/office/drawing/2014/main" id="{1DE7F8D7-01E5-1517-737D-DB16F0FA1548}"/>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6500" y1="38125" x2="26500" y2="38125"/>
                        <a14:foregroundMark x1="26125" y1="29125" x2="26125" y2="29125"/>
                        <a14:foregroundMark x1="33750" y1="21500" x2="33750" y2="21500"/>
                        <a14:foregroundMark x1="42875" y1="21875" x2="42875" y2="21875"/>
                        <a14:foregroundMark x1="50000" y1="29625" x2="50000" y2="29625"/>
                        <a14:foregroundMark x1="40625" y1="49000" x2="40625" y2="49000"/>
                      </a14:backgroundRemoval>
                    </a14:imgEffect>
                  </a14:imgLayer>
                </a14:imgProps>
              </a:ext>
              <a:ext uri="{28A0092B-C50C-407E-A947-70E740481C1C}">
                <a14:useLocalDpi xmlns:a14="http://schemas.microsoft.com/office/drawing/2010/main" val="0"/>
              </a:ext>
            </a:extLst>
          </a:blip>
          <a:stretch>
            <a:fillRect/>
          </a:stretch>
        </p:blipFill>
        <p:spPr>
          <a:xfrm>
            <a:off x="9521364" y="5003826"/>
            <a:ext cx="1500075" cy="1500075"/>
          </a:xfrm>
          <a:prstGeom prst="rect">
            <a:avLst/>
          </a:prstGeom>
        </p:spPr>
      </p:pic>
    </p:spTree>
    <p:extLst>
      <p:ext uri="{BB962C8B-B14F-4D97-AF65-F5344CB8AC3E}">
        <p14:creationId xmlns:p14="http://schemas.microsoft.com/office/powerpoint/2010/main" val="323812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3964"/>
            <a:ext cx="10980738" cy="720000"/>
          </a:xfrm>
        </p:spPr>
        <p:txBody>
          <a:bodyPr>
            <a:normAutofit/>
          </a:bodyPr>
          <a:lstStyle/>
          <a:p>
            <a:r>
              <a:rPr lang="fr-FR" sz="2400" dirty="0" err="1"/>
              <a:t>IpaidThat</a:t>
            </a:r>
            <a:r>
              <a:rPr lang="fr-FR" sz="2400" dirty="0"/>
              <a:t>, une solution de pré-comptabilité automatisée</a:t>
            </a:r>
          </a:p>
        </p:txBody>
      </p:sp>
      <p:sp>
        <p:nvSpPr>
          <p:cNvPr id="25" name="Google Shape;283;p24">
            <a:extLst>
              <a:ext uri="{FF2B5EF4-FFF2-40B4-BE49-F238E27FC236}">
                <a16:creationId xmlns:a16="http://schemas.microsoft.com/office/drawing/2014/main" id="{25AAC954-75D1-BF90-736A-04D73F0BD6BB}"/>
              </a:ext>
            </a:extLst>
          </p:cNvPr>
          <p:cNvSpPr/>
          <p:nvPr/>
        </p:nvSpPr>
        <p:spPr>
          <a:xfrm>
            <a:off x="5367" y="4064600"/>
            <a:ext cx="12192000" cy="1904800"/>
          </a:xfrm>
          <a:prstGeom prst="rect">
            <a:avLst/>
          </a:prstGeom>
          <a:solidFill>
            <a:srgbClr val="FF3C3C">
              <a:alpha val="137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26" name="Google Shape;284;p24">
            <a:extLst>
              <a:ext uri="{FF2B5EF4-FFF2-40B4-BE49-F238E27FC236}">
                <a16:creationId xmlns:a16="http://schemas.microsoft.com/office/drawing/2014/main" id="{CB9A7D46-9514-FA11-5953-00772723FAD7}"/>
              </a:ext>
            </a:extLst>
          </p:cNvPr>
          <p:cNvGrpSpPr/>
          <p:nvPr/>
        </p:nvGrpSpPr>
        <p:grpSpPr>
          <a:xfrm>
            <a:off x="9000400" y="1264469"/>
            <a:ext cx="1439200" cy="466400"/>
            <a:chOff x="6913725" y="1133925"/>
            <a:chExt cx="1079400" cy="349800"/>
          </a:xfrm>
        </p:grpSpPr>
        <p:sp>
          <p:nvSpPr>
            <p:cNvPr id="27" name="Google Shape;285;p24">
              <a:extLst>
                <a:ext uri="{FF2B5EF4-FFF2-40B4-BE49-F238E27FC236}">
                  <a16:creationId xmlns:a16="http://schemas.microsoft.com/office/drawing/2014/main" id="{C595DFCF-E58A-29C0-87C6-E544320B76F1}"/>
                </a:ext>
              </a:extLst>
            </p:cNvPr>
            <p:cNvSpPr/>
            <p:nvPr/>
          </p:nvSpPr>
          <p:spPr>
            <a:xfrm>
              <a:off x="6913725" y="1133925"/>
              <a:ext cx="10794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286;p24">
              <a:extLst>
                <a:ext uri="{FF2B5EF4-FFF2-40B4-BE49-F238E27FC236}">
                  <a16:creationId xmlns:a16="http://schemas.microsoft.com/office/drawing/2014/main" id="{27D8B142-77F0-E968-7F1B-B5C5753D4D91}"/>
                </a:ext>
              </a:extLst>
            </p:cNvPr>
            <p:cNvSpPr txBox="1"/>
            <p:nvPr/>
          </p:nvSpPr>
          <p:spPr>
            <a:xfrm>
              <a:off x="6913725" y="1133925"/>
              <a:ext cx="10794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Je  restitue</a:t>
              </a:r>
              <a:endParaRPr sz="1200" b="1" kern="0">
                <a:solidFill>
                  <a:srgbClr val="000000"/>
                </a:solidFill>
                <a:latin typeface="Questrial"/>
                <a:ea typeface="Questrial"/>
                <a:cs typeface="Questrial"/>
                <a:sym typeface="Questrial"/>
              </a:endParaRPr>
            </a:p>
            <a:p>
              <a:pPr algn="ctr" defTabSz="1219170">
                <a:buClr>
                  <a:srgbClr val="000000"/>
                </a:buClr>
              </a:pPr>
              <a:r>
                <a:rPr lang="fr" sz="1200" kern="0">
                  <a:solidFill>
                    <a:srgbClr val="000000"/>
                  </a:solidFill>
                  <a:latin typeface="Questrial"/>
                  <a:ea typeface="Questrial"/>
                  <a:cs typeface="Questrial"/>
                  <a:sym typeface="Questrial"/>
                </a:rPr>
                <a:t> à mon comptable</a:t>
              </a:r>
              <a:endParaRPr sz="1600" kern="0">
                <a:solidFill>
                  <a:srgbClr val="000000"/>
                </a:solidFill>
                <a:latin typeface="Arial"/>
                <a:cs typeface="Arial"/>
                <a:sym typeface="Arial"/>
              </a:endParaRPr>
            </a:p>
          </p:txBody>
        </p:sp>
      </p:grpSp>
      <p:grpSp>
        <p:nvGrpSpPr>
          <p:cNvPr id="29" name="Google Shape;287;p24">
            <a:extLst>
              <a:ext uri="{FF2B5EF4-FFF2-40B4-BE49-F238E27FC236}">
                <a16:creationId xmlns:a16="http://schemas.microsoft.com/office/drawing/2014/main" id="{E8FA6218-56CC-7834-9D80-76A126F85123}"/>
              </a:ext>
            </a:extLst>
          </p:cNvPr>
          <p:cNvGrpSpPr/>
          <p:nvPr/>
        </p:nvGrpSpPr>
        <p:grpSpPr>
          <a:xfrm>
            <a:off x="2039847" y="1264467"/>
            <a:ext cx="1439200" cy="466400"/>
            <a:chOff x="1483925" y="1133925"/>
            <a:chExt cx="1079400" cy="349800"/>
          </a:xfrm>
        </p:grpSpPr>
        <p:sp>
          <p:nvSpPr>
            <p:cNvPr id="30" name="Google Shape;288;p24">
              <a:extLst>
                <a:ext uri="{FF2B5EF4-FFF2-40B4-BE49-F238E27FC236}">
                  <a16:creationId xmlns:a16="http://schemas.microsoft.com/office/drawing/2014/main" id="{1651FA5A-8708-CB4C-8180-6C2E8D8CE3AB}"/>
                </a:ext>
              </a:extLst>
            </p:cNvPr>
            <p:cNvSpPr/>
            <p:nvPr/>
          </p:nvSpPr>
          <p:spPr>
            <a:xfrm>
              <a:off x="1483925" y="1133925"/>
              <a:ext cx="10794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289;p24">
              <a:extLst>
                <a:ext uri="{FF2B5EF4-FFF2-40B4-BE49-F238E27FC236}">
                  <a16:creationId xmlns:a16="http://schemas.microsoft.com/office/drawing/2014/main" id="{FEFA4538-080E-CDDA-E0A1-A92C5DD61CE8}"/>
                </a:ext>
              </a:extLst>
            </p:cNvPr>
            <p:cNvSpPr txBox="1"/>
            <p:nvPr/>
          </p:nvSpPr>
          <p:spPr>
            <a:xfrm>
              <a:off x="1483925" y="1133925"/>
              <a:ext cx="10794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Je valide</a:t>
              </a:r>
              <a:r>
                <a:rPr lang="fr" sz="1200" kern="0">
                  <a:solidFill>
                    <a:srgbClr val="000000"/>
                  </a:solidFill>
                  <a:latin typeface="Questrial"/>
                  <a:ea typeface="Questrial"/>
                  <a:cs typeface="Questrial"/>
                  <a:sym typeface="Questrial"/>
                </a:rPr>
                <a:t> la facture </a:t>
              </a:r>
              <a:endParaRPr sz="1200" kern="0">
                <a:solidFill>
                  <a:srgbClr val="000000"/>
                </a:solidFill>
                <a:latin typeface="Questrial"/>
                <a:ea typeface="Questrial"/>
                <a:cs typeface="Questrial"/>
                <a:sym typeface="Questrial"/>
              </a:endParaRPr>
            </a:p>
            <a:p>
              <a:pPr algn="ctr" defTabSz="1219170">
                <a:buClr>
                  <a:srgbClr val="000000"/>
                </a:buClr>
              </a:pPr>
              <a:r>
                <a:rPr lang="fr" sz="1200" kern="0">
                  <a:solidFill>
                    <a:srgbClr val="000000"/>
                  </a:solidFill>
                  <a:latin typeface="Questrial"/>
                  <a:ea typeface="Questrial"/>
                  <a:cs typeface="Questrial"/>
                  <a:sym typeface="Questrial"/>
                </a:rPr>
                <a:t>comptablement</a:t>
              </a:r>
              <a:endParaRPr sz="1733" kern="0">
                <a:solidFill>
                  <a:srgbClr val="000000"/>
                </a:solidFill>
                <a:latin typeface="Arial"/>
                <a:cs typeface="Arial"/>
                <a:sym typeface="Arial"/>
              </a:endParaRPr>
            </a:p>
          </p:txBody>
        </p:sp>
      </p:grpSp>
      <p:grpSp>
        <p:nvGrpSpPr>
          <p:cNvPr id="32" name="Google Shape;290;p24">
            <a:extLst>
              <a:ext uri="{FF2B5EF4-FFF2-40B4-BE49-F238E27FC236}">
                <a16:creationId xmlns:a16="http://schemas.microsoft.com/office/drawing/2014/main" id="{25B2EA0B-E247-49D8-7CF0-147972CA2F85}"/>
              </a:ext>
            </a:extLst>
          </p:cNvPr>
          <p:cNvGrpSpPr/>
          <p:nvPr/>
        </p:nvGrpSpPr>
        <p:grpSpPr>
          <a:xfrm>
            <a:off x="3762460" y="1264467"/>
            <a:ext cx="1439200" cy="466400"/>
            <a:chOff x="2992475" y="1133925"/>
            <a:chExt cx="1079400" cy="225572"/>
          </a:xfrm>
        </p:grpSpPr>
        <p:sp>
          <p:nvSpPr>
            <p:cNvPr id="33" name="Google Shape;291;p24">
              <a:extLst>
                <a:ext uri="{FF2B5EF4-FFF2-40B4-BE49-F238E27FC236}">
                  <a16:creationId xmlns:a16="http://schemas.microsoft.com/office/drawing/2014/main" id="{1A2A2100-92E3-656D-6B9A-ACFD1A215587}"/>
                </a:ext>
              </a:extLst>
            </p:cNvPr>
            <p:cNvSpPr/>
            <p:nvPr/>
          </p:nvSpPr>
          <p:spPr>
            <a:xfrm>
              <a:off x="2992475" y="1133925"/>
              <a:ext cx="1079400" cy="225572"/>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 name="Google Shape;292;p24">
              <a:extLst>
                <a:ext uri="{FF2B5EF4-FFF2-40B4-BE49-F238E27FC236}">
                  <a16:creationId xmlns:a16="http://schemas.microsoft.com/office/drawing/2014/main" id="{6193AB62-0398-D38C-F278-5227FE7730C9}"/>
                </a:ext>
              </a:extLst>
            </p:cNvPr>
            <p:cNvSpPr txBox="1"/>
            <p:nvPr/>
          </p:nvSpPr>
          <p:spPr>
            <a:xfrm>
              <a:off x="3035076" y="1133925"/>
              <a:ext cx="994200" cy="225572"/>
            </a:xfrm>
            <a:prstGeom prst="rect">
              <a:avLst/>
            </a:prstGeom>
            <a:noFill/>
            <a:ln>
              <a:noFill/>
            </a:ln>
          </p:spPr>
          <p:txBody>
            <a:bodyPr spcFirstLastPara="1" wrap="square" lIns="48000" tIns="48000" rIns="48000" bIns="48000" anchor="t" anchorCtr="0">
              <a:noAutofit/>
            </a:bodyPr>
            <a:lstStyle/>
            <a:p>
              <a:pPr algn="ctr" defTabSz="1219170">
                <a:buClr>
                  <a:srgbClr val="000000"/>
                </a:buClr>
              </a:pPr>
              <a:r>
                <a:rPr lang="fr" sz="1200" b="1" kern="0" dirty="0">
                  <a:solidFill>
                    <a:srgbClr val="000000"/>
                  </a:solidFill>
                  <a:latin typeface="Questrial"/>
                  <a:ea typeface="Questrial"/>
                  <a:cs typeface="Questrial"/>
                  <a:sym typeface="Questrial"/>
                </a:rPr>
                <a:t>Je  fais approuver</a:t>
              </a:r>
              <a:r>
                <a:rPr lang="fr" sz="1200" kern="0" dirty="0">
                  <a:solidFill>
                    <a:srgbClr val="000000"/>
                  </a:solidFill>
                  <a:latin typeface="Questrial"/>
                  <a:ea typeface="Questrial"/>
                  <a:cs typeface="Questrial"/>
                  <a:sym typeface="Questrial"/>
                </a:rPr>
                <a:t> </a:t>
              </a:r>
              <a:endParaRPr sz="1200" kern="0" dirty="0">
                <a:solidFill>
                  <a:srgbClr val="000000"/>
                </a:solidFill>
                <a:latin typeface="Questrial"/>
                <a:ea typeface="Questrial"/>
                <a:cs typeface="Questrial"/>
                <a:sym typeface="Questrial"/>
              </a:endParaRPr>
            </a:p>
            <a:p>
              <a:pPr algn="ctr" defTabSz="1219170">
                <a:buClr>
                  <a:srgbClr val="000000"/>
                </a:buClr>
              </a:pPr>
              <a:r>
                <a:rPr lang="fr" sz="1200" kern="0" dirty="0">
                  <a:solidFill>
                    <a:srgbClr val="000000"/>
                  </a:solidFill>
                  <a:latin typeface="Questrial"/>
                  <a:ea typeface="Questrial"/>
                  <a:cs typeface="Questrial"/>
                  <a:sym typeface="Questrial"/>
                </a:rPr>
                <a:t>pour paiement</a:t>
              </a:r>
              <a:endParaRPr sz="1733" kern="0" dirty="0">
                <a:solidFill>
                  <a:srgbClr val="000000"/>
                </a:solidFill>
                <a:latin typeface="Arial"/>
                <a:cs typeface="Arial"/>
                <a:sym typeface="Arial"/>
              </a:endParaRPr>
            </a:p>
          </p:txBody>
        </p:sp>
      </p:grpSp>
      <p:grpSp>
        <p:nvGrpSpPr>
          <p:cNvPr id="35" name="Google Shape;293;p24">
            <a:extLst>
              <a:ext uri="{FF2B5EF4-FFF2-40B4-BE49-F238E27FC236}">
                <a16:creationId xmlns:a16="http://schemas.microsoft.com/office/drawing/2014/main" id="{75D749D1-776E-97C2-1B5F-EBD9B44550D4}"/>
              </a:ext>
            </a:extLst>
          </p:cNvPr>
          <p:cNvGrpSpPr/>
          <p:nvPr/>
        </p:nvGrpSpPr>
        <p:grpSpPr>
          <a:xfrm>
            <a:off x="657233" y="1264467"/>
            <a:ext cx="1099200" cy="466400"/>
            <a:chOff x="545525" y="1133925"/>
            <a:chExt cx="824400" cy="349800"/>
          </a:xfrm>
        </p:grpSpPr>
        <p:sp>
          <p:nvSpPr>
            <p:cNvPr id="36" name="Google Shape;294;p24">
              <a:extLst>
                <a:ext uri="{FF2B5EF4-FFF2-40B4-BE49-F238E27FC236}">
                  <a16:creationId xmlns:a16="http://schemas.microsoft.com/office/drawing/2014/main" id="{D3E412C8-C8B4-3CFE-A9E0-442367795A5E}"/>
                </a:ext>
              </a:extLst>
            </p:cNvPr>
            <p:cNvSpPr/>
            <p:nvPr/>
          </p:nvSpPr>
          <p:spPr>
            <a:xfrm>
              <a:off x="567725" y="1133925"/>
              <a:ext cx="8022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 name="Google Shape;295;p24">
              <a:extLst>
                <a:ext uri="{FF2B5EF4-FFF2-40B4-BE49-F238E27FC236}">
                  <a16:creationId xmlns:a16="http://schemas.microsoft.com/office/drawing/2014/main" id="{2F2A5980-8902-F264-F5F8-B7527260075C}"/>
                </a:ext>
              </a:extLst>
            </p:cNvPr>
            <p:cNvSpPr txBox="1"/>
            <p:nvPr/>
          </p:nvSpPr>
          <p:spPr>
            <a:xfrm>
              <a:off x="545525" y="1133925"/>
              <a:ext cx="8244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Je collecte </a:t>
              </a:r>
              <a:endParaRPr sz="1200" b="1" kern="0">
                <a:solidFill>
                  <a:srgbClr val="000000"/>
                </a:solidFill>
                <a:latin typeface="Questrial"/>
                <a:ea typeface="Questrial"/>
                <a:cs typeface="Questrial"/>
                <a:sym typeface="Questrial"/>
              </a:endParaRPr>
            </a:p>
            <a:p>
              <a:pPr algn="ctr" defTabSz="1219170">
                <a:buClr>
                  <a:srgbClr val="000000"/>
                </a:buClr>
              </a:pPr>
              <a:r>
                <a:rPr lang="fr" sz="1200" kern="0">
                  <a:solidFill>
                    <a:srgbClr val="000000"/>
                  </a:solidFill>
                  <a:latin typeface="Questrial"/>
                  <a:ea typeface="Questrial"/>
                  <a:cs typeface="Questrial"/>
                  <a:sym typeface="Questrial"/>
                </a:rPr>
                <a:t>la facture</a:t>
              </a:r>
              <a:endParaRPr sz="1733" kern="0">
                <a:solidFill>
                  <a:srgbClr val="000000"/>
                </a:solidFill>
                <a:latin typeface="Arial"/>
                <a:cs typeface="Arial"/>
                <a:sym typeface="Arial"/>
              </a:endParaRPr>
            </a:p>
          </p:txBody>
        </p:sp>
      </p:grpSp>
      <p:grpSp>
        <p:nvGrpSpPr>
          <p:cNvPr id="38" name="Google Shape;296;p24">
            <a:extLst>
              <a:ext uri="{FF2B5EF4-FFF2-40B4-BE49-F238E27FC236}">
                <a16:creationId xmlns:a16="http://schemas.microsoft.com/office/drawing/2014/main" id="{46671020-CBC6-F3EE-6354-2A9B39573881}"/>
              </a:ext>
            </a:extLst>
          </p:cNvPr>
          <p:cNvGrpSpPr/>
          <p:nvPr/>
        </p:nvGrpSpPr>
        <p:grpSpPr>
          <a:xfrm>
            <a:off x="5485074" y="1264467"/>
            <a:ext cx="1010500" cy="466400"/>
            <a:chOff x="4213175" y="1133925"/>
            <a:chExt cx="757875" cy="349800"/>
          </a:xfrm>
        </p:grpSpPr>
        <p:sp>
          <p:nvSpPr>
            <p:cNvPr id="39" name="Google Shape;297;p24">
              <a:extLst>
                <a:ext uri="{FF2B5EF4-FFF2-40B4-BE49-F238E27FC236}">
                  <a16:creationId xmlns:a16="http://schemas.microsoft.com/office/drawing/2014/main" id="{353823D2-CF17-9DEF-91CD-DC721998C94D}"/>
                </a:ext>
              </a:extLst>
            </p:cNvPr>
            <p:cNvSpPr/>
            <p:nvPr/>
          </p:nvSpPr>
          <p:spPr>
            <a:xfrm>
              <a:off x="4213250" y="1133925"/>
              <a:ext cx="7578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298;p24">
              <a:extLst>
                <a:ext uri="{FF2B5EF4-FFF2-40B4-BE49-F238E27FC236}">
                  <a16:creationId xmlns:a16="http://schemas.microsoft.com/office/drawing/2014/main" id="{4D861D23-7829-67A7-951D-D460BF728CE6}"/>
                </a:ext>
              </a:extLst>
            </p:cNvPr>
            <p:cNvSpPr txBox="1"/>
            <p:nvPr/>
          </p:nvSpPr>
          <p:spPr>
            <a:xfrm>
              <a:off x="4213175" y="1133925"/>
              <a:ext cx="7578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Je paye</a:t>
              </a:r>
              <a:endParaRPr sz="1200" b="1" kern="0">
                <a:solidFill>
                  <a:srgbClr val="000000"/>
                </a:solidFill>
                <a:latin typeface="Questrial"/>
                <a:ea typeface="Questrial"/>
                <a:cs typeface="Questrial"/>
                <a:sym typeface="Questrial"/>
              </a:endParaRPr>
            </a:p>
            <a:p>
              <a:pPr algn="ctr" defTabSz="1219170">
                <a:buClr>
                  <a:srgbClr val="000000"/>
                </a:buClr>
              </a:pPr>
              <a:r>
                <a:rPr lang="fr" sz="1200" kern="0">
                  <a:solidFill>
                    <a:srgbClr val="000000"/>
                  </a:solidFill>
                  <a:latin typeface="Questrial"/>
                  <a:ea typeface="Questrial"/>
                  <a:cs typeface="Questrial"/>
                  <a:sym typeface="Questrial"/>
                </a:rPr>
                <a:t>la facture</a:t>
              </a:r>
              <a:endParaRPr sz="1200" kern="0">
                <a:solidFill>
                  <a:srgbClr val="000000"/>
                </a:solidFill>
                <a:latin typeface="Questrial"/>
                <a:ea typeface="Questrial"/>
                <a:cs typeface="Questrial"/>
                <a:sym typeface="Questrial"/>
              </a:endParaRPr>
            </a:p>
          </p:txBody>
        </p:sp>
      </p:grpSp>
      <p:grpSp>
        <p:nvGrpSpPr>
          <p:cNvPr id="41" name="Google Shape;299;p24">
            <a:extLst>
              <a:ext uri="{FF2B5EF4-FFF2-40B4-BE49-F238E27FC236}">
                <a16:creationId xmlns:a16="http://schemas.microsoft.com/office/drawing/2014/main" id="{062319F6-A5A8-2937-D752-DAF10BC8C435}"/>
              </a:ext>
            </a:extLst>
          </p:cNvPr>
          <p:cNvGrpSpPr/>
          <p:nvPr/>
        </p:nvGrpSpPr>
        <p:grpSpPr>
          <a:xfrm>
            <a:off x="6778987" y="1264469"/>
            <a:ext cx="1938000" cy="466400"/>
            <a:chOff x="5270625" y="1133925"/>
            <a:chExt cx="1453500" cy="349800"/>
          </a:xfrm>
        </p:grpSpPr>
        <p:sp>
          <p:nvSpPr>
            <p:cNvPr id="42" name="Google Shape;300;p24">
              <a:extLst>
                <a:ext uri="{FF2B5EF4-FFF2-40B4-BE49-F238E27FC236}">
                  <a16:creationId xmlns:a16="http://schemas.microsoft.com/office/drawing/2014/main" id="{5A115944-73E5-6508-2D1A-D7B99AD1AF76}"/>
                </a:ext>
              </a:extLst>
            </p:cNvPr>
            <p:cNvSpPr/>
            <p:nvPr/>
          </p:nvSpPr>
          <p:spPr>
            <a:xfrm>
              <a:off x="5270625" y="1133925"/>
              <a:ext cx="14535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 name="Google Shape;301;p24">
              <a:extLst>
                <a:ext uri="{FF2B5EF4-FFF2-40B4-BE49-F238E27FC236}">
                  <a16:creationId xmlns:a16="http://schemas.microsoft.com/office/drawing/2014/main" id="{4CFF8FE8-5C51-DFE3-475D-0E1BC4F01105}"/>
                </a:ext>
              </a:extLst>
            </p:cNvPr>
            <p:cNvSpPr txBox="1"/>
            <p:nvPr/>
          </p:nvSpPr>
          <p:spPr>
            <a:xfrm>
              <a:off x="5270625" y="1133925"/>
              <a:ext cx="14535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Je rapproche</a:t>
              </a:r>
              <a:r>
                <a:rPr lang="fr" sz="1200" kern="0">
                  <a:solidFill>
                    <a:srgbClr val="000000"/>
                  </a:solidFill>
                  <a:latin typeface="Questrial"/>
                  <a:ea typeface="Questrial"/>
                  <a:cs typeface="Questrial"/>
                  <a:sym typeface="Questrial"/>
                </a:rPr>
                <a:t> le paiement avec la facture</a:t>
              </a:r>
              <a:endParaRPr sz="1733" kern="0">
                <a:solidFill>
                  <a:srgbClr val="000000"/>
                </a:solidFill>
                <a:latin typeface="Arial"/>
                <a:cs typeface="Arial"/>
                <a:sym typeface="Arial"/>
              </a:endParaRPr>
            </a:p>
          </p:txBody>
        </p:sp>
      </p:grpSp>
      <p:grpSp>
        <p:nvGrpSpPr>
          <p:cNvPr id="44" name="Google Shape;302;p24">
            <a:extLst>
              <a:ext uri="{FF2B5EF4-FFF2-40B4-BE49-F238E27FC236}">
                <a16:creationId xmlns:a16="http://schemas.microsoft.com/office/drawing/2014/main" id="{6D9833B7-38AD-7377-7A50-8E325922E1AF}"/>
              </a:ext>
            </a:extLst>
          </p:cNvPr>
          <p:cNvGrpSpPr/>
          <p:nvPr/>
        </p:nvGrpSpPr>
        <p:grpSpPr>
          <a:xfrm>
            <a:off x="488867" y="3472834"/>
            <a:ext cx="1439200" cy="2222800"/>
            <a:chOff x="578050" y="2470000"/>
            <a:chExt cx="1079400" cy="1667100"/>
          </a:xfrm>
        </p:grpSpPr>
        <p:sp>
          <p:nvSpPr>
            <p:cNvPr id="45" name="Google Shape;303;p24">
              <a:extLst>
                <a:ext uri="{FF2B5EF4-FFF2-40B4-BE49-F238E27FC236}">
                  <a16:creationId xmlns:a16="http://schemas.microsoft.com/office/drawing/2014/main" id="{8A7C9206-E067-CAE2-88E4-E1BFCFB93D66}"/>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200" b="1" kern="0" dirty="0">
                  <a:solidFill>
                    <a:srgbClr val="000000"/>
                  </a:solidFill>
                  <a:latin typeface="Questrial"/>
                  <a:ea typeface="Questrial"/>
                  <a:cs typeface="Questrial"/>
                  <a:sym typeface="Questrial"/>
                </a:rPr>
                <a:t>Automatisation </a:t>
              </a:r>
              <a:endParaRPr sz="1200" b="1" kern="0" dirty="0">
                <a:solidFill>
                  <a:srgbClr val="000000"/>
                </a:solidFill>
                <a:latin typeface="Questrial"/>
                <a:ea typeface="Questrial"/>
                <a:cs typeface="Questrial"/>
                <a:sym typeface="Questrial"/>
              </a:endParaRPr>
            </a:p>
            <a:p>
              <a:pPr algn="ctr" defTabSz="1219170">
                <a:buClr>
                  <a:srgbClr val="000000"/>
                </a:buClr>
              </a:pPr>
              <a:r>
                <a:rPr lang="fr" sz="1200" b="1" kern="0" dirty="0">
                  <a:solidFill>
                    <a:srgbClr val="000000"/>
                  </a:solidFill>
                  <a:latin typeface="Questrial"/>
                  <a:ea typeface="Questrial"/>
                  <a:cs typeface="Questrial"/>
                  <a:sym typeface="Questrial"/>
                </a:rPr>
                <a:t>de la collecte</a:t>
              </a:r>
              <a:endParaRPr sz="1733" b="1" kern="0" dirty="0">
                <a:solidFill>
                  <a:srgbClr val="000000"/>
                </a:solidFill>
                <a:latin typeface="Arial"/>
                <a:cs typeface="Arial"/>
                <a:sym typeface="Arial"/>
              </a:endParaRPr>
            </a:p>
          </p:txBody>
        </p:sp>
        <p:sp>
          <p:nvSpPr>
            <p:cNvPr id="46" name="Google Shape;304;p24">
              <a:extLst>
                <a:ext uri="{FF2B5EF4-FFF2-40B4-BE49-F238E27FC236}">
                  <a16:creationId xmlns:a16="http://schemas.microsoft.com/office/drawing/2014/main" id="{546E2DD9-9F86-1CFB-AA5A-6AF7A50791B5}"/>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47" name="Google Shape;305;p24">
              <a:extLst>
                <a:ext uri="{FF2B5EF4-FFF2-40B4-BE49-F238E27FC236}">
                  <a16:creationId xmlns:a16="http://schemas.microsoft.com/office/drawing/2014/main" id="{088CC0C9-8B9A-D473-4480-162312AF1361}"/>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kern="0" dirty="0">
                  <a:solidFill>
                    <a:srgbClr val="000000"/>
                  </a:solidFill>
                  <a:latin typeface="Questrial"/>
                  <a:ea typeface="Questrial"/>
                  <a:cs typeface="Questrial"/>
                  <a:sym typeface="Questrial"/>
                </a:rPr>
                <a:t>Collecte sur adresse email, via l’appli, directement chez vos fournisseurs.</a:t>
              </a:r>
              <a:endParaRPr sz="1733" kern="0" dirty="0">
                <a:solidFill>
                  <a:srgbClr val="000000"/>
                </a:solidFill>
                <a:latin typeface="Arial"/>
                <a:cs typeface="Arial"/>
                <a:sym typeface="Arial"/>
              </a:endParaRPr>
            </a:p>
          </p:txBody>
        </p:sp>
      </p:grpSp>
      <p:grpSp>
        <p:nvGrpSpPr>
          <p:cNvPr id="48" name="Google Shape;306;p24">
            <a:extLst>
              <a:ext uri="{FF2B5EF4-FFF2-40B4-BE49-F238E27FC236}">
                <a16:creationId xmlns:a16="http://schemas.microsoft.com/office/drawing/2014/main" id="{FC1398A7-2AD1-486D-4BCE-A87C919CAC55}"/>
              </a:ext>
            </a:extLst>
          </p:cNvPr>
          <p:cNvGrpSpPr/>
          <p:nvPr/>
        </p:nvGrpSpPr>
        <p:grpSpPr>
          <a:xfrm>
            <a:off x="3893484" y="3472833"/>
            <a:ext cx="1439200" cy="2038134"/>
            <a:chOff x="578050" y="2470000"/>
            <a:chExt cx="1079400" cy="1528601"/>
          </a:xfrm>
        </p:grpSpPr>
        <p:sp>
          <p:nvSpPr>
            <p:cNvPr id="49" name="Google Shape;307;p24">
              <a:extLst>
                <a:ext uri="{FF2B5EF4-FFF2-40B4-BE49-F238E27FC236}">
                  <a16:creationId xmlns:a16="http://schemas.microsoft.com/office/drawing/2014/main" id="{515AD074-5FF4-5D20-C657-1153E173AF95}"/>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Gestion automatique</a:t>
              </a:r>
              <a:endParaRPr sz="1733" b="1" kern="0">
                <a:solidFill>
                  <a:srgbClr val="000000"/>
                </a:solidFill>
                <a:latin typeface="Arial"/>
                <a:cs typeface="Arial"/>
                <a:sym typeface="Arial"/>
              </a:endParaRPr>
            </a:p>
          </p:txBody>
        </p:sp>
        <p:sp>
          <p:nvSpPr>
            <p:cNvPr id="50" name="Google Shape;308;p24">
              <a:extLst>
                <a:ext uri="{FF2B5EF4-FFF2-40B4-BE49-F238E27FC236}">
                  <a16:creationId xmlns:a16="http://schemas.microsoft.com/office/drawing/2014/main" id="{2B76EE77-214C-AD81-FB82-5221DAD690A2}"/>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51" name="Google Shape;309;p24">
              <a:extLst>
                <a:ext uri="{FF2B5EF4-FFF2-40B4-BE49-F238E27FC236}">
                  <a16:creationId xmlns:a16="http://schemas.microsoft.com/office/drawing/2014/main" id="{3C452D0E-7CBD-E2FF-954E-7992CE7CD222}"/>
                </a:ext>
              </a:extLst>
            </p:cNvPr>
            <p:cNvSpPr txBox="1"/>
            <p:nvPr/>
          </p:nvSpPr>
          <p:spPr>
            <a:xfrm>
              <a:off x="578050" y="3371900"/>
              <a:ext cx="1079400" cy="626701"/>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kern="0">
                  <a:solidFill>
                    <a:srgbClr val="000000"/>
                  </a:solidFill>
                  <a:latin typeface="Questrial"/>
                  <a:ea typeface="Questrial"/>
                  <a:cs typeface="Questrial"/>
                  <a:sym typeface="Questrial"/>
                </a:rPr>
                <a:t>Créer un circuit de validation automatisé (workflow).</a:t>
              </a:r>
              <a:endParaRPr sz="1067" kern="0">
                <a:solidFill>
                  <a:srgbClr val="000000"/>
                </a:solidFill>
                <a:latin typeface="Questrial"/>
                <a:ea typeface="Questrial"/>
                <a:cs typeface="Questrial"/>
                <a:sym typeface="Questrial"/>
              </a:endParaRPr>
            </a:p>
          </p:txBody>
        </p:sp>
      </p:grpSp>
      <p:grpSp>
        <p:nvGrpSpPr>
          <p:cNvPr id="52" name="Google Shape;310;p24">
            <a:extLst>
              <a:ext uri="{FF2B5EF4-FFF2-40B4-BE49-F238E27FC236}">
                <a16:creationId xmlns:a16="http://schemas.microsoft.com/office/drawing/2014/main" id="{12E15578-9AA8-4F71-FBBD-27232BB9238A}"/>
              </a:ext>
            </a:extLst>
          </p:cNvPr>
          <p:cNvGrpSpPr/>
          <p:nvPr/>
        </p:nvGrpSpPr>
        <p:grpSpPr>
          <a:xfrm>
            <a:off x="2191175" y="3472834"/>
            <a:ext cx="1439200" cy="2222800"/>
            <a:chOff x="578050" y="2470000"/>
            <a:chExt cx="1079400" cy="1667100"/>
          </a:xfrm>
        </p:grpSpPr>
        <p:sp>
          <p:nvSpPr>
            <p:cNvPr id="53" name="Google Shape;311;p24">
              <a:extLst>
                <a:ext uri="{FF2B5EF4-FFF2-40B4-BE49-F238E27FC236}">
                  <a16:creationId xmlns:a16="http://schemas.microsoft.com/office/drawing/2014/main" id="{33C4B661-B92D-D18C-1CE1-2C4D742DE508}"/>
                </a:ext>
              </a:extLst>
            </p:cNvPr>
            <p:cNvSpPr txBox="1"/>
            <p:nvPr/>
          </p:nvSpPr>
          <p:spPr>
            <a:xfrm>
              <a:off x="578050" y="2944400"/>
              <a:ext cx="1079400" cy="32313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Gestion Simplifiée</a:t>
              </a:r>
              <a:endParaRPr sz="1733" b="1" kern="0">
                <a:solidFill>
                  <a:srgbClr val="000000"/>
                </a:solidFill>
                <a:latin typeface="Arial"/>
                <a:cs typeface="Arial"/>
                <a:sym typeface="Arial"/>
              </a:endParaRPr>
            </a:p>
          </p:txBody>
        </p:sp>
        <p:sp>
          <p:nvSpPr>
            <p:cNvPr id="54" name="Google Shape;312;p24">
              <a:extLst>
                <a:ext uri="{FF2B5EF4-FFF2-40B4-BE49-F238E27FC236}">
                  <a16:creationId xmlns:a16="http://schemas.microsoft.com/office/drawing/2014/main" id="{42BA0846-D403-2BAE-FB8C-5E1DCD134545}"/>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55" name="Google Shape;313;p24">
              <a:extLst>
                <a:ext uri="{FF2B5EF4-FFF2-40B4-BE49-F238E27FC236}">
                  <a16:creationId xmlns:a16="http://schemas.microsoft.com/office/drawing/2014/main" id="{AC60AEE3-8954-8919-8B2E-BD9759835D14}"/>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kern="0">
                  <a:solidFill>
                    <a:srgbClr val="000000"/>
                  </a:solidFill>
                  <a:latin typeface="Questrial"/>
                  <a:ea typeface="Questrial"/>
                  <a:cs typeface="Questrial"/>
                  <a:sym typeface="Questrial"/>
                </a:rPr>
                <a:t>Pas besoin d’être comptable, l’outil simplifie la compréhension</a:t>
              </a:r>
              <a:endParaRPr sz="1200" kern="0">
                <a:solidFill>
                  <a:srgbClr val="000000"/>
                </a:solidFill>
                <a:latin typeface="Questrial"/>
                <a:ea typeface="Questrial"/>
                <a:cs typeface="Questrial"/>
                <a:sym typeface="Questrial"/>
              </a:endParaRPr>
            </a:p>
            <a:p>
              <a:pPr algn="ctr" defTabSz="1219170">
                <a:buClr>
                  <a:srgbClr val="000000"/>
                </a:buClr>
              </a:pPr>
              <a:r>
                <a:rPr lang="fr" sz="1200" kern="0">
                  <a:solidFill>
                    <a:srgbClr val="000000"/>
                  </a:solidFill>
                  <a:latin typeface="Questrial"/>
                  <a:ea typeface="Questrial"/>
                  <a:cs typeface="Questrial"/>
                  <a:sym typeface="Questrial"/>
                </a:rPr>
                <a:t>comptable.</a:t>
              </a:r>
              <a:endParaRPr sz="1200" kern="0">
                <a:solidFill>
                  <a:srgbClr val="000000"/>
                </a:solidFill>
                <a:latin typeface="Questrial"/>
                <a:ea typeface="Questrial"/>
                <a:cs typeface="Questrial"/>
                <a:sym typeface="Questrial"/>
              </a:endParaRPr>
            </a:p>
          </p:txBody>
        </p:sp>
      </p:grpSp>
      <p:grpSp>
        <p:nvGrpSpPr>
          <p:cNvPr id="56" name="Google Shape;314;p24">
            <a:extLst>
              <a:ext uri="{FF2B5EF4-FFF2-40B4-BE49-F238E27FC236}">
                <a16:creationId xmlns:a16="http://schemas.microsoft.com/office/drawing/2014/main" id="{C98BF8D8-46A0-7876-C013-91A176A0C366}"/>
              </a:ext>
            </a:extLst>
          </p:cNvPr>
          <p:cNvGrpSpPr/>
          <p:nvPr/>
        </p:nvGrpSpPr>
        <p:grpSpPr>
          <a:xfrm>
            <a:off x="7298108" y="3472834"/>
            <a:ext cx="1439200" cy="2222800"/>
            <a:chOff x="578050" y="2470000"/>
            <a:chExt cx="1079400" cy="1667100"/>
          </a:xfrm>
        </p:grpSpPr>
        <p:sp>
          <p:nvSpPr>
            <p:cNvPr id="57" name="Google Shape;315;p24">
              <a:extLst>
                <a:ext uri="{FF2B5EF4-FFF2-40B4-BE49-F238E27FC236}">
                  <a16:creationId xmlns:a16="http://schemas.microsoft.com/office/drawing/2014/main" id="{6882BEC0-68DE-0E28-41E0-0E520F8F1F1A}"/>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Rapprochement</a:t>
              </a:r>
              <a:endParaRPr sz="1200" b="1" kern="0">
                <a:solidFill>
                  <a:srgbClr val="000000"/>
                </a:solidFill>
                <a:latin typeface="Questrial"/>
                <a:ea typeface="Questrial"/>
                <a:cs typeface="Questrial"/>
                <a:sym typeface="Questrial"/>
              </a:endParaRPr>
            </a:p>
            <a:p>
              <a:pPr algn="ctr" defTabSz="1219170">
                <a:buClr>
                  <a:srgbClr val="000000"/>
                </a:buClr>
              </a:pPr>
              <a:r>
                <a:rPr lang="fr" sz="1200" b="1" kern="0">
                  <a:solidFill>
                    <a:srgbClr val="000000"/>
                  </a:solidFill>
                  <a:latin typeface="Questrial"/>
                  <a:ea typeface="Questrial"/>
                  <a:cs typeface="Questrial"/>
                  <a:sym typeface="Questrial"/>
                </a:rPr>
                <a:t>bancaire </a:t>
              </a:r>
              <a:r>
                <a:rPr lang="fr" sz="1200" kern="0">
                  <a:solidFill>
                    <a:srgbClr val="000000"/>
                  </a:solidFill>
                  <a:latin typeface="Questrial"/>
                  <a:ea typeface="Questrial"/>
                  <a:cs typeface="Questrial"/>
                  <a:sym typeface="Questrial"/>
                </a:rPr>
                <a:t>*</a:t>
              </a:r>
              <a:endParaRPr sz="1733" kern="0">
                <a:solidFill>
                  <a:srgbClr val="000000"/>
                </a:solidFill>
                <a:latin typeface="Arial"/>
                <a:cs typeface="Arial"/>
                <a:sym typeface="Arial"/>
              </a:endParaRPr>
            </a:p>
          </p:txBody>
        </p:sp>
        <p:sp>
          <p:nvSpPr>
            <p:cNvPr id="58" name="Google Shape;316;p24">
              <a:extLst>
                <a:ext uri="{FF2B5EF4-FFF2-40B4-BE49-F238E27FC236}">
                  <a16:creationId xmlns:a16="http://schemas.microsoft.com/office/drawing/2014/main" id="{7AC6EF3D-C133-D7C4-AF01-E3AA38BEAD19}"/>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59" name="Google Shape;317;p24">
              <a:extLst>
                <a:ext uri="{FF2B5EF4-FFF2-40B4-BE49-F238E27FC236}">
                  <a16:creationId xmlns:a16="http://schemas.microsoft.com/office/drawing/2014/main" id="{22270441-69E5-9AAD-5A6F-21E3AFF86AE0}"/>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kern="0">
                  <a:solidFill>
                    <a:srgbClr val="000000"/>
                  </a:solidFill>
                  <a:latin typeface="Questrial"/>
                  <a:ea typeface="Questrial"/>
                  <a:cs typeface="Questrial"/>
                  <a:sym typeface="Questrial"/>
                </a:rPr>
                <a:t>Votre banque est connectée ? L’outil détecte et rapproche automatiquement.</a:t>
              </a:r>
              <a:endParaRPr sz="1067" kern="0">
                <a:solidFill>
                  <a:srgbClr val="000000"/>
                </a:solidFill>
                <a:latin typeface="Questrial"/>
                <a:ea typeface="Questrial"/>
                <a:cs typeface="Questrial"/>
                <a:sym typeface="Questrial"/>
              </a:endParaRPr>
            </a:p>
          </p:txBody>
        </p:sp>
      </p:grpSp>
      <p:grpSp>
        <p:nvGrpSpPr>
          <p:cNvPr id="60" name="Google Shape;318;p24">
            <a:extLst>
              <a:ext uri="{FF2B5EF4-FFF2-40B4-BE49-F238E27FC236}">
                <a16:creationId xmlns:a16="http://schemas.microsoft.com/office/drawing/2014/main" id="{3C1FC2E7-27D0-DEA5-65A9-0A9CBE26256E}"/>
              </a:ext>
            </a:extLst>
          </p:cNvPr>
          <p:cNvGrpSpPr/>
          <p:nvPr/>
        </p:nvGrpSpPr>
        <p:grpSpPr>
          <a:xfrm>
            <a:off x="5429517" y="3472834"/>
            <a:ext cx="1439200" cy="1853468"/>
            <a:chOff x="578050" y="2470000"/>
            <a:chExt cx="1079400" cy="1390101"/>
          </a:xfrm>
        </p:grpSpPr>
        <p:sp>
          <p:nvSpPr>
            <p:cNvPr id="61" name="Google Shape;319;p24">
              <a:extLst>
                <a:ext uri="{FF2B5EF4-FFF2-40B4-BE49-F238E27FC236}">
                  <a16:creationId xmlns:a16="http://schemas.microsoft.com/office/drawing/2014/main" id="{ECDF37F4-1363-9DCA-B9D5-9BAC4375AE54}"/>
                </a:ext>
              </a:extLst>
            </p:cNvPr>
            <p:cNvSpPr txBox="1"/>
            <p:nvPr/>
          </p:nvSpPr>
          <p:spPr>
            <a:xfrm>
              <a:off x="578050" y="3020600"/>
              <a:ext cx="1079400" cy="32313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Paiement </a:t>
              </a:r>
              <a:r>
                <a:rPr lang="fr" sz="1200" kern="0">
                  <a:solidFill>
                    <a:srgbClr val="000000"/>
                  </a:solidFill>
                  <a:latin typeface="Questrial"/>
                  <a:ea typeface="Questrial"/>
                  <a:cs typeface="Questrial"/>
                  <a:sym typeface="Questrial"/>
                </a:rPr>
                <a:t>*</a:t>
              </a:r>
              <a:r>
                <a:rPr lang="fr" sz="1200" b="1" kern="0">
                  <a:solidFill>
                    <a:srgbClr val="000000"/>
                  </a:solidFill>
                  <a:latin typeface="Questrial"/>
                  <a:ea typeface="Questrial"/>
                  <a:cs typeface="Questrial"/>
                  <a:sym typeface="Questrial"/>
                </a:rPr>
                <a:t> </a:t>
              </a:r>
              <a:endParaRPr sz="1200" b="1" kern="0">
                <a:solidFill>
                  <a:srgbClr val="000000"/>
                </a:solidFill>
                <a:latin typeface="Questrial"/>
                <a:ea typeface="Questrial"/>
                <a:cs typeface="Questrial"/>
                <a:sym typeface="Questrial"/>
              </a:endParaRPr>
            </a:p>
          </p:txBody>
        </p:sp>
        <p:sp>
          <p:nvSpPr>
            <p:cNvPr id="62" name="Google Shape;320;p24">
              <a:extLst>
                <a:ext uri="{FF2B5EF4-FFF2-40B4-BE49-F238E27FC236}">
                  <a16:creationId xmlns:a16="http://schemas.microsoft.com/office/drawing/2014/main" id="{5385DA12-6195-D402-9BE7-002D5E18C23B}"/>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63" name="Google Shape;321;p24">
              <a:extLst>
                <a:ext uri="{FF2B5EF4-FFF2-40B4-BE49-F238E27FC236}">
                  <a16:creationId xmlns:a16="http://schemas.microsoft.com/office/drawing/2014/main" id="{7E9C8E83-0F8D-54D4-B526-FA0C9827554A}"/>
                </a:ext>
              </a:extLst>
            </p:cNvPr>
            <p:cNvSpPr txBox="1"/>
            <p:nvPr/>
          </p:nvSpPr>
          <p:spPr>
            <a:xfrm>
              <a:off x="578050" y="3371900"/>
              <a:ext cx="1079400" cy="488201"/>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kern="0">
                  <a:solidFill>
                    <a:srgbClr val="000000"/>
                  </a:solidFill>
                  <a:latin typeface="Questrial"/>
                  <a:ea typeface="Questrial"/>
                  <a:cs typeface="Questrial"/>
                  <a:sym typeface="Questrial"/>
                </a:rPr>
                <a:t>Rester sur votre interface pour payer vos factures.</a:t>
              </a:r>
              <a:endParaRPr sz="1200" kern="0">
                <a:solidFill>
                  <a:srgbClr val="000000"/>
                </a:solidFill>
                <a:latin typeface="Questrial"/>
                <a:ea typeface="Questrial"/>
                <a:cs typeface="Questrial"/>
                <a:sym typeface="Questrial"/>
              </a:endParaRPr>
            </a:p>
          </p:txBody>
        </p:sp>
      </p:grpSp>
      <p:grpSp>
        <p:nvGrpSpPr>
          <p:cNvPr id="64" name="Google Shape;322;p24">
            <a:extLst>
              <a:ext uri="{FF2B5EF4-FFF2-40B4-BE49-F238E27FC236}">
                <a16:creationId xmlns:a16="http://schemas.microsoft.com/office/drawing/2014/main" id="{2366606C-3851-B5B3-5430-56547989A32A}"/>
              </a:ext>
            </a:extLst>
          </p:cNvPr>
          <p:cNvGrpSpPr/>
          <p:nvPr/>
        </p:nvGrpSpPr>
        <p:grpSpPr>
          <a:xfrm>
            <a:off x="9000408" y="3472834"/>
            <a:ext cx="1439200" cy="2222800"/>
            <a:chOff x="578050" y="2470000"/>
            <a:chExt cx="1079400" cy="1667100"/>
          </a:xfrm>
        </p:grpSpPr>
        <p:sp>
          <p:nvSpPr>
            <p:cNvPr id="65" name="Google Shape;323;p24">
              <a:extLst>
                <a:ext uri="{FF2B5EF4-FFF2-40B4-BE49-F238E27FC236}">
                  <a16:creationId xmlns:a16="http://schemas.microsoft.com/office/drawing/2014/main" id="{853D45F3-A910-174B-909F-A85345DD1BD3}"/>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Travail collaboratif</a:t>
              </a:r>
              <a:endParaRPr sz="1200" b="1" kern="0">
                <a:solidFill>
                  <a:srgbClr val="000000"/>
                </a:solidFill>
                <a:latin typeface="Questrial"/>
                <a:ea typeface="Questrial"/>
                <a:cs typeface="Questrial"/>
                <a:sym typeface="Questrial"/>
              </a:endParaRPr>
            </a:p>
          </p:txBody>
        </p:sp>
        <p:sp>
          <p:nvSpPr>
            <p:cNvPr id="66" name="Google Shape;324;p24">
              <a:extLst>
                <a:ext uri="{FF2B5EF4-FFF2-40B4-BE49-F238E27FC236}">
                  <a16:creationId xmlns:a16="http://schemas.microsoft.com/office/drawing/2014/main" id="{8B4F3B2B-8420-F6D1-00F1-7FAA90570E54}"/>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67" name="Google Shape;325;p24">
              <a:extLst>
                <a:ext uri="{FF2B5EF4-FFF2-40B4-BE49-F238E27FC236}">
                  <a16:creationId xmlns:a16="http://schemas.microsoft.com/office/drawing/2014/main" id="{F0EB2B5C-5BFC-6EAD-8978-D73F3AFD642F}"/>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kern="0">
                  <a:solidFill>
                    <a:srgbClr val="000000"/>
                  </a:solidFill>
                  <a:latin typeface="Questrial"/>
                  <a:ea typeface="Questrial"/>
                  <a:cs typeface="Questrial"/>
                  <a:sym typeface="Questrial"/>
                </a:rPr>
                <a:t>On est branché à l’outil de votre expert comptable pour une meilleure collaboration.</a:t>
              </a:r>
              <a:endParaRPr sz="1067" kern="0">
                <a:solidFill>
                  <a:srgbClr val="000000"/>
                </a:solidFill>
                <a:latin typeface="Questrial"/>
                <a:ea typeface="Questrial"/>
                <a:cs typeface="Questrial"/>
                <a:sym typeface="Questrial"/>
              </a:endParaRPr>
            </a:p>
          </p:txBody>
        </p:sp>
      </p:grpSp>
      <p:grpSp>
        <p:nvGrpSpPr>
          <p:cNvPr id="68" name="Google Shape;326;p24">
            <a:extLst>
              <a:ext uri="{FF2B5EF4-FFF2-40B4-BE49-F238E27FC236}">
                <a16:creationId xmlns:a16="http://schemas.microsoft.com/office/drawing/2014/main" id="{6FE3D71C-944F-2E46-04FF-E61031202388}"/>
              </a:ext>
            </a:extLst>
          </p:cNvPr>
          <p:cNvGrpSpPr/>
          <p:nvPr/>
        </p:nvGrpSpPr>
        <p:grpSpPr>
          <a:xfrm>
            <a:off x="10702717" y="3472833"/>
            <a:ext cx="1439200" cy="2038134"/>
            <a:chOff x="578050" y="2470000"/>
            <a:chExt cx="1079400" cy="1528601"/>
          </a:xfrm>
        </p:grpSpPr>
        <p:sp>
          <p:nvSpPr>
            <p:cNvPr id="69" name="Google Shape;327;p24">
              <a:extLst>
                <a:ext uri="{FF2B5EF4-FFF2-40B4-BE49-F238E27FC236}">
                  <a16:creationId xmlns:a16="http://schemas.microsoft.com/office/drawing/2014/main" id="{944C9C79-C423-86E1-F224-D13D46DC70F0}"/>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fr" sz="1200" b="1" kern="0">
                  <a:solidFill>
                    <a:srgbClr val="000000"/>
                  </a:solidFill>
                  <a:latin typeface="Questrial"/>
                  <a:ea typeface="Questrial"/>
                  <a:cs typeface="Questrial"/>
                  <a:sym typeface="Questrial"/>
                </a:rPr>
                <a:t>Pilotage en temps réel</a:t>
              </a:r>
              <a:endParaRPr sz="1200" b="1" kern="0">
                <a:solidFill>
                  <a:srgbClr val="000000"/>
                </a:solidFill>
                <a:latin typeface="Questrial"/>
                <a:ea typeface="Questrial"/>
                <a:cs typeface="Questrial"/>
                <a:sym typeface="Questrial"/>
              </a:endParaRPr>
            </a:p>
          </p:txBody>
        </p:sp>
        <p:sp>
          <p:nvSpPr>
            <p:cNvPr id="70" name="Google Shape;328;p24">
              <a:extLst>
                <a:ext uri="{FF2B5EF4-FFF2-40B4-BE49-F238E27FC236}">
                  <a16:creationId xmlns:a16="http://schemas.microsoft.com/office/drawing/2014/main" id="{3D4EBE1A-11D9-7538-423F-466EDCFE0BA6}"/>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71" name="Google Shape;329;p24">
              <a:extLst>
                <a:ext uri="{FF2B5EF4-FFF2-40B4-BE49-F238E27FC236}">
                  <a16:creationId xmlns:a16="http://schemas.microsoft.com/office/drawing/2014/main" id="{8906D8D8-9813-D4D6-7FEA-811C894B8331}"/>
                </a:ext>
              </a:extLst>
            </p:cNvPr>
            <p:cNvSpPr txBox="1"/>
            <p:nvPr/>
          </p:nvSpPr>
          <p:spPr>
            <a:xfrm>
              <a:off x="578050" y="3371900"/>
              <a:ext cx="1079400" cy="626701"/>
            </a:xfrm>
            <a:prstGeom prst="rect">
              <a:avLst/>
            </a:prstGeom>
            <a:noFill/>
            <a:ln>
              <a:noFill/>
            </a:ln>
          </p:spPr>
          <p:txBody>
            <a:bodyPr spcFirstLastPara="1" wrap="square" lIns="48000" tIns="48000" rIns="48000" bIns="48000" anchor="t" anchorCtr="0">
              <a:spAutoFit/>
            </a:bodyPr>
            <a:lstStyle/>
            <a:p>
              <a:pPr algn="ctr" defTabSz="1219170">
                <a:buClr>
                  <a:srgbClr val="000000"/>
                </a:buClr>
              </a:pPr>
              <a:r>
                <a:rPr lang="fr" sz="1200" kern="0">
                  <a:solidFill>
                    <a:srgbClr val="000000"/>
                  </a:solidFill>
                  <a:latin typeface="Questrial"/>
                  <a:ea typeface="Questrial"/>
                  <a:cs typeface="Questrial"/>
                  <a:sym typeface="Questrial"/>
                </a:rPr>
                <a:t>iPaidThat vous présente un état des lieux financier en temps réel.</a:t>
              </a:r>
              <a:endParaRPr sz="1200" kern="0">
                <a:solidFill>
                  <a:srgbClr val="000000"/>
                </a:solidFill>
                <a:latin typeface="Questrial"/>
                <a:ea typeface="Questrial"/>
                <a:cs typeface="Questrial"/>
                <a:sym typeface="Questrial"/>
              </a:endParaRPr>
            </a:p>
          </p:txBody>
        </p:sp>
      </p:grpSp>
      <p:pic>
        <p:nvPicPr>
          <p:cNvPr id="72" name="Google Shape;330;p24">
            <a:extLst>
              <a:ext uri="{FF2B5EF4-FFF2-40B4-BE49-F238E27FC236}">
                <a16:creationId xmlns:a16="http://schemas.microsoft.com/office/drawing/2014/main" id="{838F10AC-4CD2-0623-F88E-DFD4AF945EAA}"/>
              </a:ext>
            </a:extLst>
          </p:cNvPr>
          <p:cNvPicPr preferRelativeResize="0"/>
          <p:nvPr/>
        </p:nvPicPr>
        <p:blipFill>
          <a:blip r:embed="rId2">
            <a:alphaModFix/>
          </a:blip>
          <a:stretch>
            <a:fillRect/>
          </a:stretch>
        </p:blipFill>
        <p:spPr>
          <a:xfrm>
            <a:off x="11243634" y="3584566"/>
            <a:ext cx="357433" cy="357433"/>
          </a:xfrm>
          <a:prstGeom prst="rect">
            <a:avLst/>
          </a:prstGeom>
          <a:noFill/>
          <a:ln>
            <a:noFill/>
          </a:ln>
        </p:spPr>
      </p:pic>
      <p:sp>
        <p:nvSpPr>
          <p:cNvPr id="73" name="Google Shape;331;p24">
            <a:extLst>
              <a:ext uri="{FF2B5EF4-FFF2-40B4-BE49-F238E27FC236}">
                <a16:creationId xmlns:a16="http://schemas.microsoft.com/office/drawing/2014/main" id="{D3D7BF47-FDDE-816B-D2A1-A1B398320AB8}"/>
              </a:ext>
            </a:extLst>
          </p:cNvPr>
          <p:cNvSpPr txBox="1"/>
          <p:nvPr/>
        </p:nvSpPr>
        <p:spPr>
          <a:xfrm>
            <a:off x="5996517" y="3527667"/>
            <a:ext cx="305200" cy="471200"/>
          </a:xfrm>
          <a:prstGeom prst="rect">
            <a:avLst/>
          </a:prstGeom>
          <a:noFill/>
          <a:ln>
            <a:noFill/>
          </a:ln>
        </p:spPr>
        <p:txBody>
          <a:bodyPr spcFirstLastPara="1" wrap="square" lIns="48000" tIns="48000" rIns="48000" bIns="48000" anchor="t" anchorCtr="0">
            <a:noAutofit/>
          </a:bodyPr>
          <a:lstStyle/>
          <a:p>
            <a:pPr defTabSz="1219170">
              <a:buClr>
                <a:srgbClr val="000000"/>
              </a:buClr>
            </a:pPr>
            <a:r>
              <a:rPr lang="fr" sz="2667" b="1" kern="0">
                <a:solidFill>
                  <a:srgbClr val="FFFFFF"/>
                </a:solidFill>
                <a:latin typeface="Arial"/>
                <a:cs typeface="Arial"/>
                <a:sym typeface="Arial"/>
              </a:rPr>
              <a:t>€</a:t>
            </a:r>
            <a:endParaRPr sz="2667" b="1" kern="0">
              <a:solidFill>
                <a:srgbClr val="FFFFFF"/>
              </a:solidFill>
              <a:latin typeface="Arial"/>
              <a:cs typeface="Arial"/>
              <a:sym typeface="Arial"/>
            </a:endParaRPr>
          </a:p>
        </p:txBody>
      </p:sp>
      <p:pic>
        <p:nvPicPr>
          <p:cNvPr id="74" name="Google Shape;332;p24">
            <a:extLst>
              <a:ext uri="{FF2B5EF4-FFF2-40B4-BE49-F238E27FC236}">
                <a16:creationId xmlns:a16="http://schemas.microsoft.com/office/drawing/2014/main" id="{A95D0781-89BC-1CC3-940B-F9DD09470406}"/>
              </a:ext>
            </a:extLst>
          </p:cNvPr>
          <p:cNvPicPr preferRelativeResize="0"/>
          <p:nvPr/>
        </p:nvPicPr>
        <p:blipFill>
          <a:blip r:embed="rId3">
            <a:alphaModFix/>
          </a:blip>
          <a:stretch>
            <a:fillRect/>
          </a:stretch>
        </p:blipFill>
        <p:spPr>
          <a:xfrm>
            <a:off x="7865034" y="3610595"/>
            <a:ext cx="305333" cy="305333"/>
          </a:xfrm>
          <a:prstGeom prst="rect">
            <a:avLst/>
          </a:prstGeom>
          <a:noFill/>
          <a:ln>
            <a:noFill/>
          </a:ln>
        </p:spPr>
      </p:pic>
      <p:pic>
        <p:nvPicPr>
          <p:cNvPr id="75" name="Google Shape;333;p24">
            <a:extLst>
              <a:ext uri="{FF2B5EF4-FFF2-40B4-BE49-F238E27FC236}">
                <a16:creationId xmlns:a16="http://schemas.microsoft.com/office/drawing/2014/main" id="{51C08319-0E72-D093-C435-701528227671}"/>
              </a:ext>
            </a:extLst>
          </p:cNvPr>
          <p:cNvPicPr preferRelativeResize="0"/>
          <p:nvPr/>
        </p:nvPicPr>
        <p:blipFill>
          <a:blip r:embed="rId4">
            <a:alphaModFix/>
          </a:blip>
          <a:stretch>
            <a:fillRect/>
          </a:stretch>
        </p:blipFill>
        <p:spPr>
          <a:xfrm>
            <a:off x="2758100" y="3610594"/>
            <a:ext cx="305333" cy="305333"/>
          </a:xfrm>
          <a:prstGeom prst="rect">
            <a:avLst/>
          </a:prstGeom>
          <a:noFill/>
          <a:ln>
            <a:noFill/>
          </a:ln>
        </p:spPr>
      </p:pic>
      <p:pic>
        <p:nvPicPr>
          <p:cNvPr id="76" name="Google Shape;334;p24">
            <a:extLst>
              <a:ext uri="{FF2B5EF4-FFF2-40B4-BE49-F238E27FC236}">
                <a16:creationId xmlns:a16="http://schemas.microsoft.com/office/drawing/2014/main" id="{89C744B3-072F-FEED-4ECD-FAF6B1846F8F}"/>
              </a:ext>
            </a:extLst>
          </p:cNvPr>
          <p:cNvPicPr preferRelativeResize="0"/>
          <p:nvPr/>
        </p:nvPicPr>
        <p:blipFill>
          <a:blip r:embed="rId5">
            <a:alphaModFix/>
          </a:blip>
          <a:stretch>
            <a:fillRect/>
          </a:stretch>
        </p:blipFill>
        <p:spPr>
          <a:xfrm>
            <a:off x="9515448" y="3548934"/>
            <a:ext cx="409133" cy="409133"/>
          </a:xfrm>
          <a:prstGeom prst="rect">
            <a:avLst/>
          </a:prstGeom>
          <a:noFill/>
          <a:ln>
            <a:noFill/>
          </a:ln>
        </p:spPr>
      </p:pic>
      <p:pic>
        <p:nvPicPr>
          <p:cNvPr id="77" name="Google Shape;335;p24">
            <a:extLst>
              <a:ext uri="{FF2B5EF4-FFF2-40B4-BE49-F238E27FC236}">
                <a16:creationId xmlns:a16="http://schemas.microsoft.com/office/drawing/2014/main" id="{7E155B75-D816-1816-41C0-6A7B358B29B1}"/>
              </a:ext>
            </a:extLst>
          </p:cNvPr>
          <p:cNvPicPr preferRelativeResize="0"/>
          <p:nvPr/>
        </p:nvPicPr>
        <p:blipFill>
          <a:blip r:embed="rId6">
            <a:alphaModFix/>
          </a:blip>
          <a:stretch>
            <a:fillRect/>
          </a:stretch>
        </p:blipFill>
        <p:spPr>
          <a:xfrm>
            <a:off x="982585" y="3527667"/>
            <a:ext cx="451700" cy="451700"/>
          </a:xfrm>
          <a:prstGeom prst="rect">
            <a:avLst/>
          </a:prstGeom>
          <a:noFill/>
          <a:ln>
            <a:noFill/>
          </a:ln>
        </p:spPr>
      </p:pic>
      <p:pic>
        <p:nvPicPr>
          <p:cNvPr id="78" name="Google Shape;336;p24">
            <a:extLst>
              <a:ext uri="{FF2B5EF4-FFF2-40B4-BE49-F238E27FC236}">
                <a16:creationId xmlns:a16="http://schemas.microsoft.com/office/drawing/2014/main" id="{8D41F3B8-493B-6041-B17A-F92B9A946882}"/>
              </a:ext>
            </a:extLst>
          </p:cNvPr>
          <p:cNvPicPr preferRelativeResize="0"/>
          <p:nvPr/>
        </p:nvPicPr>
        <p:blipFill>
          <a:blip r:embed="rId7">
            <a:alphaModFix/>
          </a:blip>
          <a:stretch>
            <a:fillRect/>
          </a:stretch>
        </p:blipFill>
        <p:spPr>
          <a:xfrm>
            <a:off x="4387234" y="3537434"/>
            <a:ext cx="451700" cy="451700"/>
          </a:xfrm>
          <a:prstGeom prst="rect">
            <a:avLst/>
          </a:prstGeom>
          <a:noFill/>
          <a:ln>
            <a:noFill/>
          </a:ln>
        </p:spPr>
      </p:pic>
      <p:sp>
        <p:nvSpPr>
          <p:cNvPr id="79" name="Google Shape;337;p24">
            <a:extLst>
              <a:ext uri="{FF2B5EF4-FFF2-40B4-BE49-F238E27FC236}">
                <a16:creationId xmlns:a16="http://schemas.microsoft.com/office/drawing/2014/main" id="{0EED78C4-D88A-90FA-EF0D-F36AE921E09F}"/>
              </a:ext>
            </a:extLst>
          </p:cNvPr>
          <p:cNvSpPr/>
          <p:nvPr/>
        </p:nvSpPr>
        <p:spPr>
          <a:xfrm rot="5400000">
            <a:off x="893867"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 name="Google Shape;338;p24">
            <a:extLst>
              <a:ext uri="{FF2B5EF4-FFF2-40B4-BE49-F238E27FC236}">
                <a16:creationId xmlns:a16="http://schemas.microsoft.com/office/drawing/2014/main" id="{D818D5CF-9927-7EB9-2390-F23D113A38F1}"/>
              </a:ext>
            </a:extLst>
          </p:cNvPr>
          <p:cNvSpPr/>
          <p:nvPr/>
        </p:nvSpPr>
        <p:spPr>
          <a:xfrm rot="5400000">
            <a:off x="2596167" y="2306800"/>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 name="Google Shape;339;p24">
            <a:extLst>
              <a:ext uri="{FF2B5EF4-FFF2-40B4-BE49-F238E27FC236}">
                <a16:creationId xmlns:a16="http://schemas.microsoft.com/office/drawing/2014/main" id="{78A34A9A-B7CA-20C9-85AD-30075EA074F4}"/>
              </a:ext>
            </a:extLst>
          </p:cNvPr>
          <p:cNvSpPr/>
          <p:nvPr/>
        </p:nvSpPr>
        <p:spPr>
          <a:xfrm rot="5400000">
            <a:off x="4298467"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 name="Google Shape;340;p24">
            <a:extLst>
              <a:ext uri="{FF2B5EF4-FFF2-40B4-BE49-F238E27FC236}">
                <a16:creationId xmlns:a16="http://schemas.microsoft.com/office/drawing/2014/main" id="{9B881B03-0D00-E756-CD9C-47636702446E}"/>
              </a:ext>
            </a:extLst>
          </p:cNvPr>
          <p:cNvSpPr/>
          <p:nvPr/>
        </p:nvSpPr>
        <p:spPr>
          <a:xfrm rot="5400000">
            <a:off x="5834533" y="2306800"/>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 name="Google Shape;341;p24">
            <a:extLst>
              <a:ext uri="{FF2B5EF4-FFF2-40B4-BE49-F238E27FC236}">
                <a16:creationId xmlns:a16="http://schemas.microsoft.com/office/drawing/2014/main" id="{F29C7012-C92A-6C0B-6B79-29BBEDCCDA8C}"/>
              </a:ext>
            </a:extLst>
          </p:cNvPr>
          <p:cNvSpPr/>
          <p:nvPr/>
        </p:nvSpPr>
        <p:spPr>
          <a:xfrm rot="5400000">
            <a:off x="7703067"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4" name="Google Shape;342;p24">
            <a:extLst>
              <a:ext uri="{FF2B5EF4-FFF2-40B4-BE49-F238E27FC236}">
                <a16:creationId xmlns:a16="http://schemas.microsoft.com/office/drawing/2014/main" id="{EC7EAE94-41CA-58E0-D939-A86663FAF174}"/>
              </a:ext>
            </a:extLst>
          </p:cNvPr>
          <p:cNvSpPr/>
          <p:nvPr/>
        </p:nvSpPr>
        <p:spPr>
          <a:xfrm rot="5400000">
            <a:off x="9405400"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5" name="Google Shape;343;p24">
            <a:extLst>
              <a:ext uri="{FF2B5EF4-FFF2-40B4-BE49-F238E27FC236}">
                <a16:creationId xmlns:a16="http://schemas.microsoft.com/office/drawing/2014/main" id="{6A501135-78AA-9BC2-3D56-A979DE999517}"/>
              </a:ext>
            </a:extLst>
          </p:cNvPr>
          <p:cNvSpPr/>
          <p:nvPr/>
        </p:nvSpPr>
        <p:spPr>
          <a:xfrm rot="5400000">
            <a:off x="10797700" y="1807933"/>
            <a:ext cx="1046800" cy="300800"/>
          </a:xfrm>
          <a:prstGeom prst="bentArrow">
            <a:avLst>
              <a:gd name="adj1" fmla="val 25000"/>
              <a:gd name="adj2" fmla="val 25000"/>
              <a:gd name="adj3" fmla="val 25000"/>
              <a:gd name="adj4" fmla="val 43750"/>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6" name="Google Shape;344;p24">
            <a:extLst>
              <a:ext uri="{FF2B5EF4-FFF2-40B4-BE49-F238E27FC236}">
                <a16:creationId xmlns:a16="http://schemas.microsoft.com/office/drawing/2014/main" id="{B084A354-5BA6-8919-6A58-365BA55E3FE4}"/>
              </a:ext>
            </a:extLst>
          </p:cNvPr>
          <p:cNvSpPr/>
          <p:nvPr/>
        </p:nvSpPr>
        <p:spPr>
          <a:xfrm>
            <a:off x="657233" y="2898333"/>
            <a:ext cx="1740000" cy="357600"/>
          </a:xfrm>
          <a:prstGeom prst="roundRect">
            <a:avLst>
              <a:gd name="adj" fmla="val 50000"/>
            </a:avLst>
          </a:prstGeom>
          <a:solidFill>
            <a:srgbClr val="FFFFFF"/>
          </a:solidFill>
          <a:ln w="9525" cap="flat" cmpd="sng">
            <a:solidFill>
              <a:srgbClr val="FF3C3C"/>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fr" sz="1333" kern="0">
                <a:solidFill>
                  <a:srgbClr val="000000"/>
                </a:solidFill>
                <a:latin typeface="Questrial"/>
                <a:ea typeface="Questrial"/>
                <a:cs typeface="Questrial"/>
                <a:sym typeface="Questrial"/>
              </a:rPr>
              <a:t>Avec iPaidThat</a:t>
            </a:r>
            <a:endParaRPr sz="1600" kern="0">
              <a:solidFill>
                <a:srgbClr val="000000"/>
              </a:solidFill>
              <a:latin typeface="Arial"/>
              <a:cs typeface="Arial"/>
              <a:sym typeface="Arial"/>
            </a:endParaRPr>
          </a:p>
        </p:txBody>
      </p:sp>
      <p:sp>
        <p:nvSpPr>
          <p:cNvPr id="87" name="Google Shape;345;p24">
            <a:extLst>
              <a:ext uri="{FF2B5EF4-FFF2-40B4-BE49-F238E27FC236}">
                <a16:creationId xmlns:a16="http://schemas.microsoft.com/office/drawing/2014/main" id="{D7E21A92-A8B8-471E-5FFA-17803C29A68D}"/>
              </a:ext>
            </a:extLst>
          </p:cNvPr>
          <p:cNvSpPr txBox="1"/>
          <p:nvPr/>
        </p:nvSpPr>
        <p:spPr>
          <a:xfrm>
            <a:off x="5800" y="5969201"/>
            <a:ext cx="12180400" cy="907003"/>
          </a:xfrm>
          <a:prstGeom prst="rect">
            <a:avLst/>
          </a:prstGeom>
          <a:solidFill>
            <a:schemeClr val="bg1"/>
          </a:solidFill>
          <a:ln>
            <a:noFill/>
          </a:ln>
        </p:spPr>
        <p:txBody>
          <a:bodyPr spcFirstLastPara="1" wrap="square" lIns="121900" tIns="121900" rIns="121900" bIns="121900" anchor="t" anchorCtr="0">
            <a:spAutoFit/>
          </a:bodyPr>
          <a:lstStyle/>
          <a:p>
            <a:pPr defTabSz="1219170">
              <a:lnSpc>
                <a:spcPct val="115000"/>
              </a:lnSpc>
              <a:buClr>
                <a:srgbClr val="000000"/>
              </a:buClr>
            </a:pPr>
            <a:r>
              <a:rPr lang="fr" sz="1067" i="1" kern="0" dirty="0">
                <a:solidFill>
                  <a:srgbClr val="222222"/>
                </a:solidFill>
                <a:highlight>
                  <a:srgbClr val="FFFFFF"/>
                </a:highlight>
                <a:latin typeface="Arial"/>
                <a:cs typeface="Arial"/>
                <a:sym typeface="Arial"/>
              </a:rPr>
              <a:t>* Les fonctionnalités « Rapprochement bancaire », « Lien d’encaissement client » et « Paiement fournisseur », disponibles dans iPaidThat, s’appuient sur les services d’information sur les comptes et d’initiation de paiement fournis par Bridge aux utilisateurs de iPaidThat.</a:t>
            </a:r>
            <a:endParaRPr sz="1067" i="1" kern="0" dirty="0">
              <a:solidFill>
                <a:srgbClr val="222222"/>
              </a:solidFill>
              <a:highlight>
                <a:srgbClr val="FFFFFF"/>
              </a:highlight>
              <a:latin typeface="Arial"/>
              <a:cs typeface="Arial"/>
              <a:sym typeface="Arial"/>
            </a:endParaRPr>
          </a:p>
          <a:p>
            <a:pPr defTabSz="1219170">
              <a:lnSpc>
                <a:spcPct val="115000"/>
              </a:lnSpc>
              <a:buClr>
                <a:srgbClr val="000000"/>
              </a:buClr>
            </a:pPr>
            <a:r>
              <a:rPr lang="fr" sz="800" i="1" kern="0" dirty="0">
                <a:solidFill>
                  <a:srgbClr val="222222"/>
                </a:solidFill>
                <a:highlight>
                  <a:srgbClr val="FFFFFF"/>
                </a:highlight>
                <a:latin typeface="Arial"/>
                <a:cs typeface="Arial"/>
                <a:sym typeface="Arial"/>
              </a:rPr>
              <a:t>Bridge est la marque utilisée par Perspecteev, société par actions simplifiée au capital social de 759 916,80 euros, immatriculée au Registre du Commerce et des Sociétés de Paris, sous le numéro 529196 313 et dont le siège social est situé sis 4 rue de la Pierre Levée – 75011 Paris. Perspecteev est un établissement de paiement agréé en France, contrôlé et supervisé par l’Autorité de Contrôle Prudentiel et de Résolution (ACPR) 4, place de Budapest CS92459 - 75436 Paris Cedex 09</a:t>
            </a:r>
            <a:endParaRPr sz="800" i="1" kern="0" dirty="0">
              <a:solidFill>
                <a:srgbClr val="222222"/>
              </a:solidFill>
              <a:highlight>
                <a:srgbClr val="FFFFFF"/>
              </a:highlight>
              <a:latin typeface="Arial"/>
              <a:cs typeface="Arial"/>
              <a:sym typeface="Arial"/>
            </a:endParaRPr>
          </a:p>
        </p:txBody>
      </p:sp>
      <p:sp>
        <p:nvSpPr>
          <p:cNvPr id="3" name="Rectangle 2">
            <a:extLst>
              <a:ext uri="{FF2B5EF4-FFF2-40B4-BE49-F238E27FC236}">
                <a16:creationId xmlns:a16="http://schemas.microsoft.com/office/drawing/2014/main" id="{B8A59560-0C57-34BD-6043-F73B3A195BED}"/>
              </a:ext>
            </a:extLst>
          </p:cNvPr>
          <p:cNvSpPr/>
          <p:nvPr/>
        </p:nvSpPr>
        <p:spPr>
          <a:xfrm>
            <a:off x="5440883" y="5362805"/>
            <a:ext cx="1476000" cy="445279"/>
          </a:xfrm>
          <a:prstGeom prst="rect">
            <a:avLst/>
          </a:prstGeom>
          <a:solidFill>
            <a:srgbClr val="D7000F">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3E454A">
                    <a:lumMod val="75000"/>
                  </a:srgbClr>
                </a:solidFill>
                <a:effectLst/>
                <a:uLnTx/>
                <a:uFillTx/>
                <a:latin typeface="Arial" panose="020B0604020202020204"/>
                <a:ea typeface="+mn-ea"/>
                <a:cs typeface="+mn-cs"/>
              </a:rPr>
              <a:t>ou via </a:t>
            </a:r>
            <a:r>
              <a:rPr kumimoji="0" lang="fr-FR" sz="900" b="0" i="0" u="none" strike="noStrike" kern="0" cap="none" spc="0" normalizeH="0" baseline="0" noProof="0" dirty="0">
                <a:ln>
                  <a:noFill/>
                </a:ln>
                <a:solidFill>
                  <a:srgbClr val="3E454A">
                    <a:lumMod val="75000"/>
                  </a:srgbClr>
                </a:solidFill>
                <a:effectLst/>
                <a:uLnTx/>
                <a:uFillTx/>
                <a:latin typeface="Segoe UI" panose="020B0502040204020203" pitchFamily="34" charset="0"/>
                <a:ea typeface="+mn-ea"/>
                <a:cs typeface="+mn-cs"/>
              </a:rPr>
              <a:t>son outil bancaire DEI, CE net, PULCEO, etc. C’est au choix du client</a:t>
            </a:r>
            <a:endParaRPr kumimoji="0" lang="fr-FR" sz="900" b="0" i="0" u="none" strike="noStrike" kern="0" cap="none" spc="0" normalizeH="0" baseline="0" noProof="0" dirty="0">
              <a:ln>
                <a:noFill/>
              </a:ln>
              <a:solidFill>
                <a:srgbClr val="3E454A">
                  <a:lumMod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4872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11262" y="-157645"/>
            <a:ext cx="10980738" cy="720000"/>
          </a:xfrm>
        </p:spPr>
        <p:txBody>
          <a:bodyPr>
            <a:normAutofit/>
          </a:bodyPr>
          <a:lstStyle/>
          <a:p>
            <a:r>
              <a:rPr lang="fr-FR" sz="2400" dirty="0" err="1"/>
              <a:t>IPaidThat</a:t>
            </a:r>
            <a:r>
              <a:rPr lang="fr-FR" sz="2400" dirty="0"/>
              <a:t> : les 5 formules</a:t>
            </a:r>
          </a:p>
        </p:txBody>
      </p:sp>
      <p:pic>
        <p:nvPicPr>
          <p:cNvPr id="3" name="Image 2">
            <a:extLst>
              <a:ext uri="{FF2B5EF4-FFF2-40B4-BE49-F238E27FC236}">
                <a16:creationId xmlns:a16="http://schemas.microsoft.com/office/drawing/2014/main" id="{87729981-B4BE-C5BB-B5BA-2D014E70F9CA}"/>
              </a:ext>
            </a:extLst>
          </p:cNvPr>
          <p:cNvPicPr>
            <a:picLocks noChangeAspect="1"/>
          </p:cNvPicPr>
          <p:nvPr/>
        </p:nvPicPr>
        <p:blipFill>
          <a:blip r:embed="rId2"/>
          <a:stretch>
            <a:fillRect/>
          </a:stretch>
        </p:blipFill>
        <p:spPr>
          <a:xfrm>
            <a:off x="2305455" y="883368"/>
            <a:ext cx="9727089" cy="5474120"/>
          </a:xfrm>
          <a:prstGeom prst="rect">
            <a:avLst/>
          </a:prstGeom>
        </p:spPr>
      </p:pic>
      <p:pic>
        <p:nvPicPr>
          <p:cNvPr id="44" name="Image 43">
            <a:extLst>
              <a:ext uri="{FF2B5EF4-FFF2-40B4-BE49-F238E27FC236}">
                <a16:creationId xmlns:a16="http://schemas.microsoft.com/office/drawing/2014/main" id="{939F96CB-10CE-06DA-BE31-4AF2D83AA445}"/>
              </a:ext>
            </a:extLst>
          </p:cNvPr>
          <p:cNvPicPr>
            <a:picLocks noChangeAspect="1"/>
          </p:cNvPicPr>
          <p:nvPr/>
        </p:nvPicPr>
        <p:blipFill>
          <a:blip r:embed="rId3"/>
          <a:stretch>
            <a:fillRect/>
          </a:stretch>
        </p:blipFill>
        <p:spPr>
          <a:xfrm>
            <a:off x="0" y="2520751"/>
            <a:ext cx="2305455" cy="2403182"/>
          </a:xfrm>
          <a:prstGeom prst="rect">
            <a:avLst/>
          </a:prstGeom>
        </p:spPr>
      </p:pic>
    </p:spTree>
    <p:extLst>
      <p:ext uri="{BB962C8B-B14F-4D97-AF65-F5344CB8AC3E}">
        <p14:creationId xmlns:p14="http://schemas.microsoft.com/office/powerpoint/2010/main" val="2086509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73CB333-3DBB-E824-B17C-D1BC7F1723C0}"/>
              </a:ext>
            </a:extLst>
          </p:cNvPr>
          <p:cNvSpPr>
            <a:spLocks noGrp="1"/>
          </p:cNvSpPr>
          <p:nvPr>
            <p:ph type="body" sz="quarter" idx="12"/>
          </p:nvPr>
        </p:nvSpPr>
        <p:spPr/>
        <p:txBody>
          <a:bodyPr/>
          <a:lstStyle/>
          <a:p>
            <a:r>
              <a:rPr lang="fr-FR" dirty="0"/>
              <a:t>Cible clients</a:t>
            </a:r>
          </a:p>
        </p:txBody>
      </p:sp>
      <p:sp>
        <p:nvSpPr>
          <p:cNvPr id="2" name="ZoneTexte 1">
            <a:extLst>
              <a:ext uri="{FF2B5EF4-FFF2-40B4-BE49-F238E27FC236}">
                <a16:creationId xmlns:a16="http://schemas.microsoft.com/office/drawing/2014/main" id="{2EDCB331-1D2A-E902-0A19-D8AF2259091C}"/>
              </a:ext>
            </a:extLst>
          </p:cNvPr>
          <p:cNvSpPr txBox="1"/>
          <p:nvPr/>
        </p:nvSpPr>
        <p:spPr>
          <a:xfrm>
            <a:off x="528537" y="1460707"/>
            <a:ext cx="10980738" cy="2431435"/>
          </a:xfrm>
          <a:prstGeom prst="rect">
            <a:avLst/>
          </a:prstGeom>
          <a:solidFill>
            <a:srgbClr val="C30F0F">
              <a:lumMod val="20000"/>
              <a:lumOff val="8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3E454A"/>
                </a:solidFill>
                <a:effectLst/>
                <a:uLnTx/>
                <a:uFillTx/>
              </a:rPr>
              <a:t>Cible prioritaire :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1" i="0" u="none" strike="noStrike" kern="0" cap="none" spc="0" normalizeH="0" baseline="0" noProof="0" dirty="0">
                <a:ln>
                  <a:noFill/>
                </a:ln>
                <a:solidFill>
                  <a:srgbClr val="C30F0F"/>
                </a:solidFill>
                <a:effectLst/>
                <a:uLnTx/>
                <a:uFillTx/>
              </a:rPr>
              <a:t>Nouvelles entrées en relation</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0" i="0" u="none" strike="noStrike" kern="0" cap="none" spc="0" normalizeH="0" baseline="0" noProof="0" dirty="0">
                <a:ln>
                  <a:noFill/>
                </a:ln>
                <a:solidFill>
                  <a:srgbClr val="3E454A"/>
                </a:solidFill>
                <a:effectLst/>
                <a:uLnTx/>
                <a:uFillTx/>
              </a:rPr>
              <a:t>Stock : </a:t>
            </a:r>
            <a:r>
              <a:rPr kumimoji="0" lang="fr-FR" sz="2400" b="1" i="0" u="none" strike="noStrike" kern="0" cap="none" spc="0" normalizeH="0" baseline="0" noProof="0" dirty="0">
                <a:ln>
                  <a:noFill/>
                </a:ln>
                <a:solidFill>
                  <a:srgbClr val="C30F0F"/>
                </a:solidFill>
                <a:effectLst/>
                <a:uLnTx/>
                <a:uFillTx/>
              </a:rPr>
              <a:t>clients actifs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1" i="0" u="none" strike="noStrike" kern="0" cap="none" spc="0" normalizeH="0" baseline="0" noProof="0" dirty="0">
                <a:ln>
                  <a:noFill/>
                </a:ln>
                <a:solidFill>
                  <a:srgbClr val="3E454A"/>
                </a:solidFill>
                <a:effectLst/>
                <a:uLnTx/>
                <a:uFillTx/>
              </a:rPr>
              <a:t>Equipée d’un accès à la banque à distance pour effectuer les paiements</a:t>
            </a:r>
            <a:endParaRPr kumimoji="0" lang="fr-FR" sz="2400" b="0" i="0" u="none" strike="noStrike" kern="0" cap="none" spc="0" normalizeH="0" baseline="0" noProof="0" dirty="0">
              <a:ln>
                <a:noFill/>
              </a:ln>
              <a:solidFill>
                <a:srgbClr val="3E454A"/>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2400" b="0" i="0" u="none" strike="noStrike" kern="0" cap="none" spc="0" normalizeH="0" baseline="0" noProof="0" dirty="0">
              <a:ln>
                <a:noFill/>
              </a:ln>
              <a:solidFill>
                <a:srgbClr val="3E454A"/>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0" i="1" u="none" strike="noStrike" kern="0" cap="none" spc="0" normalizeH="0" baseline="0" noProof="0" dirty="0">
                <a:ln>
                  <a:noFill/>
                </a:ln>
                <a:solidFill>
                  <a:srgbClr val="3E454A"/>
                </a:solidFill>
                <a:effectLst/>
                <a:uLnTx/>
                <a:uFillTx/>
              </a:rPr>
              <a:t>&gt; Exclusion : clients PULCEO (un outil de gestion pré comptable répondant aux exigences règlementaire est en cours de construction et sera intégré directement dans PULCEO </a:t>
            </a:r>
          </a:p>
        </p:txBody>
      </p:sp>
      <p:grpSp>
        <p:nvGrpSpPr>
          <p:cNvPr id="4" name="Group 2096">
            <a:extLst>
              <a:ext uri="{FF2B5EF4-FFF2-40B4-BE49-F238E27FC236}">
                <a16:creationId xmlns:a16="http://schemas.microsoft.com/office/drawing/2014/main" id="{F45D93F4-A201-9F50-C784-53425E7B8A57}"/>
              </a:ext>
            </a:extLst>
          </p:cNvPr>
          <p:cNvGrpSpPr/>
          <p:nvPr/>
        </p:nvGrpSpPr>
        <p:grpSpPr>
          <a:xfrm>
            <a:off x="2533245" y="3957623"/>
            <a:ext cx="471713" cy="396756"/>
            <a:chOff x="9612313" y="4159250"/>
            <a:chExt cx="517525" cy="517525"/>
          </a:xfrm>
          <a:solidFill>
            <a:srgbClr val="FFFFFF">
              <a:lumMod val="50000"/>
            </a:srgbClr>
          </a:solidFill>
        </p:grpSpPr>
        <p:sp>
          <p:nvSpPr>
            <p:cNvPr id="5" name="Freeform 435">
              <a:extLst>
                <a:ext uri="{FF2B5EF4-FFF2-40B4-BE49-F238E27FC236}">
                  <a16:creationId xmlns:a16="http://schemas.microsoft.com/office/drawing/2014/main" id="{AEF78022-025F-B518-4339-346641CA4CF1}"/>
                </a:ext>
              </a:extLst>
            </p:cNvPr>
            <p:cNvSpPr>
              <a:spLocks noEditPoints="1"/>
            </p:cNvSpPr>
            <p:nvPr/>
          </p:nvSpPr>
          <p:spPr bwMode="auto">
            <a:xfrm>
              <a:off x="9812338" y="4232275"/>
              <a:ext cx="130175" cy="131763"/>
            </a:xfrm>
            <a:custGeom>
              <a:avLst/>
              <a:gdLst>
                <a:gd name="T0" fmla="*/ 31 w 61"/>
                <a:gd name="T1" fmla="*/ 61 h 61"/>
                <a:gd name="T2" fmla="*/ 61 w 61"/>
                <a:gd name="T3" fmla="*/ 31 h 61"/>
                <a:gd name="T4" fmla="*/ 31 w 61"/>
                <a:gd name="T5" fmla="*/ 0 h 61"/>
                <a:gd name="T6" fmla="*/ 0 w 61"/>
                <a:gd name="T7" fmla="*/ 31 h 61"/>
                <a:gd name="T8" fmla="*/ 31 w 61"/>
                <a:gd name="T9" fmla="*/ 61 h 61"/>
                <a:gd name="T10" fmla="*/ 31 w 61"/>
                <a:gd name="T11" fmla="*/ 10 h 61"/>
                <a:gd name="T12" fmla="*/ 51 w 61"/>
                <a:gd name="T13" fmla="*/ 31 h 61"/>
                <a:gd name="T14" fmla="*/ 31 w 61"/>
                <a:gd name="T15" fmla="*/ 51 h 61"/>
                <a:gd name="T16" fmla="*/ 10 w 61"/>
                <a:gd name="T17" fmla="*/ 31 h 61"/>
                <a:gd name="T18" fmla="*/ 31 w 61"/>
                <a:gd name="T1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1">
                  <a:moveTo>
                    <a:pt x="31" y="61"/>
                  </a:moveTo>
                  <a:cubicBezTo>
                    <a:pt x="47" y="61"/>
                    <a:pt x="61" y="48"/>
                    <a:pt x="61" y="31"/>
                  </a:cubicBezTo>
                  <a:cubicBezTo>
                    <a:pt x="61" y="14"/>
                    <a:pt x="47" y="0"/>
                    <a:pt x="31" y="0"/>
                  </a:cubicBezTo>
                  <a:cubicBezTo>
                    <a:pt x="14" y="0"/>
                    <a:pt x="0" y="14"/>
                    <a:pt x="0" y="31"/>
                  </a:cubicBezTo>
                  <a:cubicBezTo>
                    <a:pt x="0" y="48"/>
                    <a:pt x="14" y="61"/>
                    <a:pt x="31" y="61"/>
                  </a:cubicBezTo>
                  <a:close/>
                  <a:moveTo>
                    <a:pt x="31" y="10"/>
                  </a:moveTo>
                  <a:cubicBezTo>
                    <a:pt x="42" y="10"/>
                    <a:pt x="51" y="19"/>
                    <a:pt x="51" y="31"/>
                  </a:cubicBezTo>
                  <a:cubicBezTo>
                    <a:pt x="51" y="42"/>
                    <a:pt x="42" y="51"/>
                    <a:pt x="31" y="51"/>
                  </a:cubicBezTo>
                  <a:cubicBezTo>
                    <a:pt x="19" y="51"/>
                    <a:pt x="10" y="42"/>
                    <a:pt x="10" y="31"/>
                  </a:cubicBezTo>
                  <a:cubicBezTo>
                    <a:pt x="10" y="19"/>
                    <a:pt x="19" y="10"/>
                    <a:pt x="3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454A"/>
                </a:solidFill>
                <a:effectLst/>
                <a:uLnTx/>
                <a:uFillTx/>
              </a:endParaRPr>
            </a:p>
          </p:txBody>
        </p:sp>
        <p:sp>
          <p:nvSpPr>
            <p:cNvPr id="6" name="Freeform 436">
              <a:extLst>
                <a:ext uri="{FF2B5EF4-FFF2-40B4-BE49-F238E27FC236}">
                  <a16:creationId xmlns:a16="http://schemas.microsoft.com/office/drawing/2014/main" id="{D32E41FD-47A5-B9F6-7C54-F3D2FFC30C0D}"/>
                </a:ext>
              </a:extLst>
            </p:cNvPr>
            <p:cNvSpPr>
              <a:spLocks noEditPoints="1"/>
            </p:cNvSpPr>
            <p:nvPr/>
          </p:nvSpPr>
          <p:spPr bwMode="auto">
            <a:xfrm>
              <a:off x="9612313" y="4159250"/>
              <a:ext cx="517525" cy="517525"/>
            </a:xfrm>
            <a:custGeom>
              <a:avLst/>
              <a:gdLst>
                <a:gd name="T0" fmla="*/ 120 w 241"/>
                <a:gd name="T1" fmla="*/ 0 h 241"/>
                <a:gd name="T2" fmla="*/ 0 w 241"/>
                <a:gd name="T3" fmla="*/ 120 h 241"/>
                <a:gd name="T4" fmla="*/ 120 w 241"/>
                <a:gd name="T5" fmla="*/ 241 h 241"/>
                <a:gd name="T6" fmla="*/ 241 w 241"/>
                <a:gd name="T7" fmla="*/ 120 h 241"/>
                <a:gd name="T8" fmla="*/ 120 w 241"/>
                <a:gd name="T9" fmla="*/ 0 h 241"/>
                <a:gd name="T10" fmla="*/ 120 w 241"/>
                <a:gd name="T11" fmla="*/ 231 h 241"/>
                <a:gd name="T12" fmla="*/ 10 w 241"/>
                <a:gd name="T13" fmla="*/ 120 h 241"/>
                <a:gd name="T14" fmla="*/ 120 w 241"/>
                <a:gd name="T15" fmla="*/ 10 h 241"/>
                <a:gd name="T16" fmla="*/ 231 w 241"/>
                <a:gd name="T17" fmla="*/ 120 h 241"/>
                <a:gd name="T18" fmla="*/ 120 w 241"/>
                <a:gd name="T19" fmla="*/ 23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241">
                  <a:moveTo>
                    <a:pt x="120" y="0"/>
                  </a:moveTo>
                  <a:cubicBezTo>
                    <a:pt x="54" y="0"/>
                    <a:pt x="0" y="54"/>
                    <a:pt x="0" y="120"/>
                  </a:cubicBezTo>
                  <a:cubicBezTo>
                    <a:pt x="0" y="187"/>
                    <a:pt x="54" y="241"/>
                    <a:pt x="120" y="241"/>
                  </a:cubicBezTo>
                  <a:cubicBezTo>
                    <a:pt x="187" y="241"/>
                    <a:pt x="241" y="187"/>
                    <a:pt x="241" y="120"/>
                  </a:cubicBezTo>
                  <a:cubicBezTo>
                    <a:pt x="241" y="54"/>
                    <a:pt x="187" y="0"/>
                    <a:pt x="120" y="0"/>
                  </a:cubicBezTo>
                  <a:close/>
                  <a:moveTo>
                    <a:pt x="120" y="231"/>
                  </a:moveTo>
                  <a:cubicBezTo>
                    <a:pt x="59" y="231"/>
                    <a:pt x="10" y="181"/>
                    <a:pt x="10" y="120"/>
                  </a:cubicBezTo>
                  <a:cubicBezTo>
                    <a:pt x="10" y="59"/>
                    <a:pt x="59" y="10"/>
                    <a:pt x="120" y="10"/>
                  </a:cubicBezTo>
                  <a:cubicBezTo>
                    <a:pt x="181" y="10"/>
                    <a:pt x="231" y="59"/>
                    <a:pt x="231" y="120"/>
                  </a:cubicBezTo>
                  <a:cubicBezTo>
                    <a:pt x="231" y="181"/>
                    <a:pt x="181" y="231"/>
                    <a:pt x="120"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454A"/>
                </a:solidFill>
                <a:effectLst/>
                <a:uLnTx/>
                <a:uFillTx/>
              </a:endParaRPr>
            </a:p>
          </p:txBody>
        </p:sp>
        <p:sp>
          <p:nvSpPr>
            <p:cNvPr id="35" name="Freeform 437">
              <a:extLst>
                <a:ext uri="{FF2B5EF4-FFF2-40B4-BE49-F238E27FC236}">
                  <a16:creationId xmlns:a16="http://schemas.microsoft.com/office/drawing/2014/main" id="{CBAABA6D-0E49-2F22-3C8D-03A4A9F6DBF7}"/>
                </a:ext>
              </a:extLst>
            </p:cNvPr>
            <p:cNvSpPr>
              <a:spLocks noEditPoints="1"/>
            </p:cNvSpPr>
            <p:nvPr/>
          </p:nvSpPr>
          <p:spPr bwMode="auto">
            <a:xfrm>
              <a:off x="9785351" y="4383088"/>
              <a:ext cx="182563" cy="203200"/>
            </a:xfrm>
            <a:custGeom>
              <a:avLst/>
              <a:gdLst>
                <a:gd name="T0" fmla="*/ 72 w 85"/>
                <a:gd name="T1" fmla="*/ 67 h 95"/>
                <a:gd name="T2" fmla="*/ 70 w 85"/>
                <a:gd name="T3" fmla="*/ 67 h 95"/>
                <a:gd name="T4" fmla="*/ 70 w 85"/>
                <a:gd name="T5" fmla="*/ 8 h 95"/>
                <a:gd name="T6" fmla="*/ 62 w 85"/>
                <a:gd name="T7" fmla="*/ 0 h 95"/>
                <a:gd name="T8" fmla="*/ 13 w 85"/>
                <a:gd name="T9" fmla="*/ 0 h 95"/>
                <a:gd name="T10" fmla="*/ 4 w 85"/>
                <a:gd name="T11" fmla="*/ 4 h 95"/>
                <a:gd name="T12" fmla="*/ 0 w 85"/>
                <a:gd name="T13" fmla="*/ 14 h 95"/>
                <a:gd name="T14" fmla="*/ 4 w 85"/>
                <a:gd name="T15" fmla="*/ 24 h 95"/>
                <a:gd name="T16" fmla="*/ 13 w 85"/>
                <a:gd name="T17" fmla="*/ 28 h 95"/>
                <a:gd name="T18" fmla="*/ 15 w 85"/>
                <a:gd name="T19" fmla="*/ 28 h 95"/>
                <a:gd name="T20" fmla="*/ 15 w 85"/>
                <a:gd name="T21" fmla="*/ 67 h 95"/>
                <a:gd name="T22" fmla="*/ 13 w 85"/>
                <a:gd name="T23" fmla="*/ 67 h 95"/>
                <a:gd name="T24" fmla="*/ 4 w 85"/>
                <a:gd name="T25" fmla="*/ 72 h 95"/>
                <a:gd name="T26" fmla="*/ 0 w 85"/>
                <a:gd name="T27" fmla="*/ 81 h 95"/>
                <a:gd name="T28" fmla="*/ 4 w 85"/>
                <a:gd name="T29" fmla="*/ 91 h 95"/>
                <a:gd name="T30" fmla="*/ 13 w 85"/>
                <a:gd name="T31" fmla="*/ 95 h 95"/>
                <a:gd name="T32" fmla="*/ 72 w 85"/>
                <a:gd name="T33" fmla="*/ 95 h 95"/>
                <a:gd name="T34" fmla="*/ 81 w 85"/>
                <a:gd name="T35" fmla="*/ 91 h 95"/>
                <a:gd name="T36" fmla="*/ 85 w 85"/>
                <a:gd name="T37" fmla="*/ 81 h 95"/>
                <a:gd name="T38" fmla="*/ 81 w 85"/>
                <a:gd name="T39" fmla="*/ 72 h 95"/>
                <a:gd name="T40" fmla="*/ 72 w 85"/>
                <a:gd name="T41" fmla="*/ 67 h 95"/>
                <a:gd name="T42" fmla="*/ 74 w 85"/>
                <a:gd name="T43" fmla="*/ 84 h 95"/>
                <a:gd name="T44" fmla="*/ 72 w 85"/>
                <a:gd name="T45" fmla="*/ 86 h 95"/>
                <a:gd name="T46" fmla="*/ 13 w 85"/>
                <a:gd name="T47" fmla="*/ 86 h 95"/>
                <a:gd name="T48" fmla="*/ 11 w 85"/>
                <a:gd name="T49" fmla="*/ 85 h 95"/>
                <a:gd name="T50" fmla="*/ 10 w 85"/>
                <a:gd name="T51" fmla="*/ 81 h 95"/>
                <a:gd name="T52" fmla="*/ 11 w 85"/>
                <a:gd name="T53" fmla="*/ 78 h 95"/>
                <a:gd name="T54" fmla="*/ 13 w 85"/>
                <a:gd name="T55" fmla="*/ 77 h 95"/>
                <a:gd name="T56" fmla="*/ 20 w 85"/>
                <a:gd name="T57" fmla="*/ 77 h 95"/>
                <a:gd name="T58" fmla="*/ 25 w 85"/>
                <a:gd name="T59" fmla="*/ 72 h 95"/>
                <a:gd name="T60" fmla="*/ 25 w 85"/>
                <a:gd name="T61" fmla="*/ 23 h 95"/>
                <a:gd name="T62" fmla="*/ 20 w 85"/>
                <a:gd name="T63" fmla="*/ 18 h 95"/>
                <a:gd name="T64" fmla="*/ 13 w 85"/>
                <a:gd name="T65" fmla="*/ 18 h 95"/>
                <a:gd name="T66" fmla="*/ 11 w 85"/>
                <a:gd name="T67" fmla="*/ 17 h 95"/>
                <a:gd name="T68" fmla="*/ 10 w 85"/>
                <a:gd name="T69" fmla="*/ 14 h 95"/>
                <a:gd name="T70" fmla="*/ 11 w 85"/>
                <a:gd name="T71" fmla="*/ 11 h 95"/>
                <a:gd name="T72" fmla="*/ 13 w 85"/>
                <a:gd name="T73" fmla="*/ 10 h 95"/>
                <a:gd name="T74" fmla="*/ 60 w 85"/>
                <a:gd name="T75" fmla="*/ 10 h 95"/>
                <a:gd name="T76" fmla="*/ 60 w 85"/>
                <a:gd name="T77" fmla="*/ 72 h 95"/>
                <a:gd name="T78" fmla="*/ 65 w 85"/>
                <a:gd name="T79" fmla="*/ 77 h 95"/>
                <a:gd name="T80" fmla="*/ 72 w 85"/>
                <a:gd name="T81" fmla="*/ 77 h 95"/>
                <a:gd name="T82" fmla="*/ 74 w 85"/>
                <a:gd name="T83" fmla="*/ 78 h 95"/>
                <a:gd name="T84" fmla="*/ 75 w 85"/>
                <a:gd name="T85" fmla="*/ 81 h 95"/>
                <a:gd name="T86" fmla="*/ 74 w 85"/>
                <a:gd name="T87" fmla="*/ 8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95">
                  <a:moveTo>
                    <a:pt x="72" y="67"/>
                  </a:moveTo>
                  <a:cubicBezTo>
                    <a:pt x="70" y="67"/>
                    <a:pt x="70" y="67"/>
                    <a:pt x="70" y="67"/>
                  </a:cubicBezTo>
                  <a:cubicBezTo>
                    <a:pt x="70" y="8"/>
                    <a:pt x="70" y="8"/>
                    <a:pt x="70" y="8"/>
                  </a:cubicBezTo>
                  <a:cubicBezTo>
                    <a:pt x="70" y="3"/>
                    <a:pt x="67" y="0"/>
                    <a:pt x="62" y="0"/>
                  </a:cubicBezTo>
                  <a:cubicBezTo>
                    <a:pt x="13" y="0"/>
                    <a:pt x="13" y="0"/>
                    <a:pt x="13" y="0"/>
                  </a:cubicBezTo>
                  <a:cubicBezTo>
                    <a:pt x="10" y="0"/>
                    <a:pt x="6" y="1"/>
                    <a:pt x="4" y="4"/>
                  </a:cubicBezTo>
                  <a:cubicBezTo>
                    <a:pt x="2" y="7"/>
                    <a:pt x="0" y="10"/>
                    <a:pt x="0" y="14"/>
                  </a:cubicBezTo>
                  <a:cubicBezTo>
                    <a:pt x="0" y="18"/>
                    <a:pt x="2" y="21"/>
                    <a:pt x="4" y="24"/>
                  </a:cubicBezTo>
                  <a:cubicBezTo>
                    <a:pt x="7" y="27"/>
                    <a:pt x="10" y="28"/>
                    <a:pt x="13" y="28"/>
                  </a:cubicBezTo>
                  <a:cubicBezTo>
                    <a:pt x="15" y="28"/>
                    <a:pt x="15" y="28"/>
                    <a:pt x="15" y="28"/>
                  </a:cubicBezTo>
                  <a:cubicBezTo>
                    <a:pt x="15" y="67"/>
                    <a:pt x="15" y="67"/>
                    <a:pt x="15" y="67"/>
                  </a:cubicBezTo>
                  <a:cubicBezTo>
                    <a:pt x="13" y="67"/>
                    <a:pt x="13" y="67"/>
                    <a:pt x="13" y="67"/>
                  </a:cubicBezTo>
                  <a:cubicBezTo>
                    <a:pt x="10" y="67"/>
                    <a:pt x="6" y="69"/>
                    <a:pt x="4" y="72"/>
                  </a:cubicBezTo>
                  <a:cubicBezTo>
                    <a:pt x="2" y="74"/>
                    <a:pt x="0" y="78"/>
                    <a:pt x="0" y="81"/>
                  </a:cubicBezTo>
                  <a:cubicBezTo>
                    <a:pt x="0" y="85"/>
                    <a:pt x="2" y="89"/>
                    <a:pt x="4" y="91"/>
                  </a:cubicBezTo>
                  <a:cubicBezTo>
                    <a:pt x="7" y="94"/>
                    <a:pt x="10" y="95"/>
                    <a:pt x="13" y="95"/>
                  </a:cubicBezTo>
                  <a:cubicBezTo>
                    <a:pt x="72" y="95"/>
                    <a:pt x="72" y="95"/>
                    <a:pt x="72" y="95"/>
                  </a:cubicBezTo>
                  <a:cubicBezTo>
                    <a:pt x="75" y="95"/>
                    <a:pt x="78" y="94"/>
                    <a:pt x="81" y="91"/>
                  </a:cubicBezTo>
                  <a:cubicBezTo>
                    <a:pt x="83" y="89"/>
                    <a:pt x="85" y="85"/>
                    <a:pt x="85" y="81"/>
                  </a:cubicBezTo>
                  <a:cubicBezTo>
                    <a:pt x="85" y="78"/>
                    <a:pt x="83" y="74"/>
                    <a:pt x="81" y="72"/>
                  </a:cubicBezTo>
                  <a:cubicBezTo>
                    <a:pt x="79" y="69"/>
                    <a:pt x="75" y="67"/>
                    <a:pt x="72" y="67"/>
                  </a:cubicBezTo>
                  <a:close/>
                  <a:moveTo>
                    <a:pt x="74" y="84"/>
                  </a:moveTo>
                  <a:cubicBezTo>
                    <a:pt x="73" y="85"/>
                    <a:pt x="73" y="86"/>
                    <a:pt x="72" y="86"/>
                  </a:cubicBezTo>
                  <a:cubicBezTo>
                    <a:pt x="13" y="86"/>
                    <a:pt x="13" y="86"/>
                    <a:pt x="13" y="86"/>
                  </a:cubicBezTo>
                  <a:cubicBezTo>
                    <a:pt x="13" y="86"/>
                    <a:pt x="12" y="85"/>
                    <a:pt x="11" y="85"/>
                  </a:cubicBezTo>
                  <a:cubicBezTo>
                    <a:pt x="11" y="84"/>
                    <a:pt x="10" y="83"/>
                    <a:pt x="10" y="81"/>
                  </a:cubicBezTo>
                  <a:cubicBezTo>
                    <a:pt x="10" y="80"/>
                    <a:pt x="11" y="79"/>
                    <a:pt x="11" y="78"/>
                  </a:cubicBezTo>
                  <a:cubicBezTo>
                    <a:pt x="12" y="77"/>
                    <a:pt x="13" y="77"/>
                    <a:pt x="13" y="77"/>
                  </a:cubicBezTo>
                  <a:cubicBezTo>
                    <a:pt x="20" y="77"/>
                    <a:pt x="20" y="77"/>
                    <a:pt x="20" y="77"/>
                  </a:cubicBezTo>
                  <a:cubicBezTo>
                    <a:pt x="23" y="77"/>
                    <a:pt x="25" y="75"/>
                    <a:pt x="25" y="72"/>
                  </a:cubicBezTo>
                  <a:cubicBezTo>
                    <a:pt x="25" y="23"/>
                    <a:pt x="25" y="23"/>
                    <a:pt x="25" y="23"/>
                  </a:cubicBezTo>
                  <a:cubicBezTo>
                    <a:pt x="25" y="21"/>
                    <a:pt x="23" y="18"/>
                    <a:pt x="20" y="18"/>
                  </a:cubicBezTo>
                  <a:cubicBezTo>
                    <a:pt x="13" y="18"/>
                    <a:pt x="13" y="18"/>
                    <a:pt x="13" y="18"/>
                  </a:cubicBezTo>
                  <a:cubicBezTo>
                    <a:pt x="13" y="18"/>
                    <a:pt x="12" y="18"/>
                    <a:pt x="11" y="17"/>
                  </a:cubicBezTo>
                  <a:cubicBezTo>
                    <a:pt x="11" y="17"/>
                    <a:pt x="10" y="16"/>
                    <a:pt x="10" y="14"/>
                  </a:cubicBezTo>
                  <a:cubicBezTo>
                    <a:pt x="10" y="13"/>
                    <a:pt x="11" y="12"/>
                    <a:pt x="11" y="11"/>
                  </a:cubicBezTo>
                  <a:cubicBezTo>
                    <a:pt x="12" y="10"/>
                    <a:pt x="13" y="10"/>
                    <a:pt x="13" y="10"/>
                  </a:cubicBezTo>
                  <a:cubicBezTo>
                    <a:pt x="60" y="10"/>
                    <a:pt x="60" y="10"/>
                    <a:pt x="60" y="10"/>
                  </a:cubicBezTo>
                  <a:cubicBezTo>
                    <a:pt x="60" y="72"/>
                    <a:pt x="60" y="72"/>
                    <a:pt x="60" y="72"/>
                  </a:cubicBezTo>
                  <a:cubicBezTo>
                    <a:pt x="60" y="75"/>
                    <a:pt x="62" y="77"/>
                    <a:pt x="65" y="77"/>
                  </a:cubicBezTo>
                  <a:cubicBezTo>
                    <a:pt x="72" y="77"/>
                    <a:pt x="72" y="77"/>
                    <a:pt x="72" y="77"/>
                  </a:cubicBezTo>
                  <a:cubicBezTo>
                    <a:pt x="73" y="77"/>
                    <a:pt x="73" y="77"/>
                    <a:pt x="74" y="78"/>
                  </a:cubicBezTo>
                  <a:cubicBezTo>
                    <a:pt x="75" y="79"/>
                    <a:pt x="75" y="80"/>
                    <a:pt x="75" y="81"/>
                  </a:cubicBezTo>
                  <a:cubicBezTo>
                    <a:pt x="75" y="83"/>
                    <a:pt x="74" y="84"/>
                    <a:pt x="7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454A"/>
                </a:solidFill>
                <a:effectLst/>
                <a:uLnTx/>
                <a:uFillTx/>
              </a:endParaRPr>
            </a:p>
          </p:txBody>
        </p:sp>
      </p:grpSp>
      <p:sp>
        <p:nvSpPr>
          <p:cNvPr id="36" name="Rectangle 35">
            <a:extLst>
              <a:ext uri="{FF2B5EF4-FFF2-40B4-BE49-F238E27FC236}">
                <a16:creationId xmlns:a16="http://schemas.microsoft.com/office/drawing/2014/main" id="{464D78E0-F19C-0B33-FC66-7257E69D96F5}"/>
              </a:ext>
            </a:extLst>
          </p:cNvPr>
          <p:cNvSpPr/>
          <p:nvPr/>
        </p:nvSpPr>
        <p:spPr>
          <a:xfrm>
            <a:off x="3085695" y="3919523"/>
            <a:ext cx="6181725" cy="472956"/>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latin typeface="Arial" panose="020B0604020202020204"/>
                <a:ea typeface="+mn-ea"/>
                <a:cs typeface="+mn-cs"/>
              </a:rPr>
              <a:t>L’offre </a:t>
            </a:r>
            <a:r>
              <a:rPr kumimoji="0" lang="fr-FR" sz="1800" b="0" i="0" u="none" strike="noStrike" kern="0" cap="none" spc="0" normalizeH="0" baseline="0" noProof="0" dirty="0" err="1">
                <a:ln>
                  <a:noFill/>
                </a:ln>
                <a:solidFill>
                  <a:srgbClr val="3E454A"/>
                </a:solidFill>
                <a:effectLst/>
                <a:uLnTx/>
                <a:uFillTx/>
                <a:latin typeface="Arial" panose="020B0604020202020204"/>
                <a:ea typeface="+mn-ea"/>
                <a:cs typeface="+mn-cs"/>
              </a:rPr>
              <a:t>iPaidThat</a:t>
            </a:r>
            <a:r>
              <a:rPr kumimoji="0" lang="fr-FR" sz="1800" b="0" i="0" u="none" strike="noStrike" kern="0" cap="none" spc="0" normalizeH="0" baseline="0" noProof="0" dirty="0">
                <a:ln>
                  <a:noFill/>
                </a:ln>
                <a:solidFill>
                  <a:srgbClr val="3E454A"/>
                </a:solidFill>
                <a:effectLst/>
                <a:uLnTx/>
                <a:uFillTx/>
                <a:latin typeface="Arial" panose="020B0604020202020204"/>
                <a:ea typeface="+mn-ea"/>
                <a:cs typeface="+mn-cs"/>
              </a:rPr>
              <a:t> ne présente pas d’exclusion sectorielle</a:t>
            </a:r>
          </a:p>
        </p:txBody>
      </p:sp>
    </p:spTree>
    <p:extLst>
      <p:ext uri="{BB962C8B-B14F-4D97-AF65-F5344CB8AC3E}">
        <p14:creationId xmlns:p14="http://schemas.microsoft.com/office/powerpoint/2010/main" val="2897154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26B48F-BAF0-56C1-8CF4-779657A14B50}"/>
              </a:ext>
            </a:extLst>
          </p:cNvPr>
          <p:cNvSpPr>
            <a:spLocks noGrp="1"/>
          </p:cNvSpPr>
          <p:nvPr>
            <p:ph type="body" sz="quarter" idx="12"/>
          </p:nvPr>
        </p:nvSpPr>
        <p:spPr/>
        <p:txBody>
          <a:bodyPr/>
          <a:lstStyle/>
          <a:p>
            <a:r>
              <a:rPr lang="fr-FR" dirty="0"/>
              <a:t>Cible client</a:t>
            </a:r>
          </a:p>
        </p:txBody>
      </p:sp>
      <p:pic>
        <p:nvPicPr>
          <p:cNvPr id="4" name="Google Shape;511;p28">
            <a:extLst>
              <a:ext uri="{FF2B5EF4-FFF2-40B4-BE49-F238E27FC236}">
                <a16:creationId xmlns:a16="http://schemas.microsoft.com/office/drawing/2014/main" id="{F07CF4A5-E209-5261-06E8-211242DBD08A}"/>
              </a:ext>
            </a:extLst>
          </p:cNvPr>
          <p:cNvPicPr preferRelativeResize="0"/>
          <p:nvPr/>
        </p:nvPicPr>
        <p:blipFill>
          <a:blip r:embed="rId2">
            <a:alphaModFix/>
          </a:blip>
          <a:stretch>
            <a:fillRect/>
          </a:stretch>
        </p:blipFill>
        <p:spPr>
          <a:xfrm>
            <a:off x="7518365" y="1028229"/>
            <a:ext cx="1919999" cy="1919999"/>
          </a:xfrm>
          <a:prstGeom prst="rect">
            <a:avLst/>
          </a:prstGeom>
          <a:noFill/>
          <a:ln>
            <a:noFill/>
          </a:ln>
          <a:effectLst>
            <a:outerShdw blurRad="200025" dist="95250" dir="8040000" algn="bl" rotWithShape="0">
              <a:schemeClr val="dk2">
                <a:alpha val="50000"/>
              </a:schemeClr>
            </a:outerShdw>
          </a:effectLst>
        </p:spPr>
      </p:pic>
      <p:sp>
        <p:nvSpPr>
          <p:cNvPr id="5" name="Google Shape;512;p28">
            <a:extLst>
              <a:ext uri="{FF2B5EF4-FFF2-40B4-BE49-F238E27FC236}">
                <a16:creationId xmlns:a16="http://schemas.microsoft.com/office/drawing/2014/main" id="{682CA35D-C552-6205-D390-7E3F2CFFAB44}"/>
              </a:ext>
            </a:extLst>
          </p:cNvPr>
          <p:cNvSpPr/>
          <p:nvPr/>
        </p:nvSpPr>
        <p:spPr>
          <a:xfrm>
            <a:off x="7473765" y="3100467"/>
            <a:ext cx="2009200" cy="419600"/>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333" b="1" i="0" u="none" strike="noStrike" kern="0" cap="none" spc="0" normalizeH="0" baseline="0" noProof="0">
                <a:ln>
                  <a:noFill/>
                </a:ln>
                <a:solidFill>
                  <a:srgbClr val="FFFFFF"/>
                </a:solidFill>
                <a:effectLst/>
                <a:uLnTx/>
                <a:uFillTx/>
                <a:latin typeface="Questrial"/>
                <a:ea typeface="Questrial"/>
                <a:cs typeface="Questrial"/>
                <a:sym typeface="Questrial"/>
              </a:rPr>
              <a:t>Professionnels et TPE</a:t>
            </a:r>
            <a:endParaRPr kumimoji="0" sz="1333" b="1" i="0" u="none" strike="noStrike" kern="0" cap="none" spc="0" normalizeH="0" baseline="0" noProof="0">
              <a:ln>
                <a:noFill/>
              </a:ln>
              <a:solidFill>
                <a:srgbClr val="FFFFFF"/>
              </a:solidFill>
              <a:effectLst/>
              <a:uLnTx/>
              <a:uFillTx/>
              <a:latin typeface="Questrial"/>
              <a:ea typeface="Questrial"/>
              <a:cs typeface="Questrial"/>
              <a:sym typeface="Questrial"/>
            </a:endParaRPr>
          </a:p>
        </p:txBody>
      </p:sp>
      <p:pic>
        <p:nvPicPr>
          <p:cNvPr id="6" name="Google Shape;513;p28">
            <a:extLst>
              <a:ext uri="{FF2B5EF4-FFF2-40B4-BE49-F238E27FC236}">
                <a16:creationId xmlns:a16="http://schemas.microsoft.com/office/drawing/2014/main" id="{CD58AD2D-65AA-BE03-53A8-8434A1AB1406}"/>
              </a:ext>
            </a:extLst>
          </p:cNvPr>
          <p:cNvPicPr preferRelativeResize="0"/>
          <p:nvPr/>
        </p:nvPicPr>
        <p:blipFill>
          <a:blip r:embed="rId3">
            <a:alphaModFix/>
          </a:blip>
          <a:stretch>
            <a:fillRect/>
          </a:stretch>
        </p:blipFill>
        <p:spPr>
          <a:xfrm>
            <a:off x="10056650" y="2042020"/>
            <a:ext cx="1919999" cy="1919999"/>
          </a:xfrm>
          <a:prstGeom prst="rect">
            <a:avLst/>
          </a:prstGeom>
          <a:noFill/>
          <a:ln>
            <a:noFill/>
          </a:ln>
          <a:effectLst>
            <a:outerShdw blurRad="185738" dist="76200" dir="7320000" algn="bl" rotWithShape="0">
              <a:schemeClr val="dk1">
                <a:alpha val="50000"/>
              </a:schemeClr>
            </a:outerShdw>
          </a:effectLst>
        </p:spPr>
      </p:pic>
      <p:sp>
        <p:nvSpPr>
          <p:cNvPr id="7" name="Google Shape;514;p28">
            <a:extLst>
              <a:ext uri="{FF2B5EF4-FFF2-40B4-BE49-F238E27FC236}">
                <a16:creationId xmlns:a16="http://schemas.microsoft.com/office/drawing/2014/main" id="{01A458D4-5078-0C32-7B09-F26106896B8D}"/>
              </a:ext>
            </a:extLst>
          </p:cNvPr>
          <p:cNvSpPr/>
          <p:nvPr/>
        </p:nvSpPr>
        <p:spPr>
          <a:xfrm>
            <a:off x="10165450" y="4119713"/>
            <a:ext cx="1702400" cy="419600"/>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333" b="1" i="0" u="none" strike="noStrike" kern="0" cap="none" spc="0" normalizeH="0" baseline="0" noProof="0">
                <a:ln>
                  <a:noFill/>
                </a:ln>
                <a:solidFill>
                  <a:srgbClr val="FFFFFF"/>
                </a:solidFill>
                <a:effectLst/>
                <a:uLnTx/>
                <a:uFillTx/>
                <a:latin typeface="Questrial"/>
                <a:ea typeface="Questrial"/>
                <a:cs typeface="Questrial"/>
                <a:sym typeface="Questrial"/>
              </a:rPr>
              <a:t>PME</a:t>
            </a:r>
            <a:endParaRPr kumimoji="0" sz="1333" b="1" i="0" u="none" strike="noStrike" kern="0" cap="none" spc="0" normalizeH="0" baseline="0" noProof="0">
              <a:ln>
                <a:noFill/>
              </a:ln>
              <a:solidFill>
                <a:srgbClr val="FFFFFF"/>
              </a:solidFill>
              <a:effectLst/>
              <a:uLnTx/>
              <a:uFillTx/>
              <a:latin typeface="Questrial"/>
              <a:ea typeface="Questrial"/>
              <a:cs typeface="Questrial"/>
              <a:sym typeface="Questrial"/>
            </a:endParaRPr>
          </a:p>
        </p:txBody>
      </p:sp>
      <p:pic>
        <p:nvPicPr>
          <p:cNvPr id="8" name="Google Shape;515;p28">
            <a:extLst>
              <a:ext uri="{FF2B5EF4-FFF2-40B4-BE49-F238E27FC236}">
                <a16:creationId xmlns:a16="http://schemas.microsoft.com/office/drawing/2014/main" id="{39F1BAF8-2C82-1BBA-785A-F8F03F359BB6}"/>
              </a:ext>
            </a:extLst>
          </p:cNvPr>
          <p:cNvPicPr preferRelativeResize="0"/>
          <p:nvPr/>
        </p:nvPicPr>
        <p:blipFill>
          <a:blip r:embed="rId4">
            <a:alphaModFix/>
          </a:blip>
          <a:stretch>
            <a:fillRect/>
          </a:stretch>
        </p:blipFill>
        <p:spPr>
          <a:xfrm>
            <a:off x="7518367" y="3935320"/>
            <a:ext cx="1919999" cy="1919999"/>
          </a:xfrm>
          <a:prstGeom prst="rect">
            <a:avLst/>
          </a:prstGeom>
          <a:noFill/>
          <a:ln>
            <a:noFill/>
          </a:ln>
          <a:effectLst>
            <a:outerShdw blurRad="242888" dist="104775" dir="8040000" algn="bl" rotWithShape="0">
              <a:schemeClr val="dk2">
                <a:alpha val="52999"/>
              </a:schemeClr>
            </a:outerShdw>
          </a:effectLst>
        </p:spPr>
      </p:pic>
      <p:sp>
        <p:nvSpPr>
          <p:cNvPr id="9" name="Google Shape;516;p28">
            <a:extLst>
              <a:ext uri="{FF2B5EF4-FFF2-40B4-BE49-F238E27FC236}">
                <a16:creationId xmlns:a16="http://schemas.microsoft.com/office/drawing/2014/main" id="{C9F1E223-5585-73BC-EBB1-AC9FFEF36E96}"/>
              </a:ext>
            </a:extLst>
          </p:cNvPr>
          <p:cNvSpPr txBox="1"/>
          <p:nvPr/>
        </p:nvSpPr>
        <p:spPr>
          <a:xfrm>
            <a:off x="7578566" y="3610143"/>
            <a:ext cx="1799600" cy="481200"/>
          </a:xfrm>
          <a:prstGeom prst="rect">
            <a:avLst/>
          </a:prstGeom>
          <a:no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200" b="0" i="1" u="none" strike="noStrike" kern="0" cap="none" spc="0" normalizeH="0" baseline="0" noProof="0" dirty="0">
                <a:ln>
                  <a:noFill/>
                </a:ln>
                <a:solidFill>
                  <a:srgbClr val="595959"/>
                </a:solidFill>
                <a:effectLst/>
                <a:uLnTx/>
                <a:uFillTx/>
                <a:latin typeface="Questrial"/>
                <a:ea typeface="Questrial"/>
                <a:cs typeface="Questrial"/>
                <a:sym typeface="Questrial"/>
              </a:rPr>
              <a:t>Cible spécifique</a:t>
            </a:r>
            <a:endParaRPr kumimoji="0" sz="1200" b="0" i="1" u="none" strike="noStrike" kern="0" cap="none" spc="0" normalizeH="0" baseline="0" noProof="0" dirty="0">
              <a:ln>
                <a:noFill/>
              </a:ln>
              <a:solidFill>
                <a:srgbClr val="595959"/>
              </a:solidFill>
              <a:effectLst/>
              <a:uLnTx/>
              <a:uFillTx/>
              <a:latin typeface="Questrial"/>
              <a:ea typeface="Questrial"/>
              <a:cs typeface="Questrial"/>
              <a:sym typeface="Questrial"/>
            </a:endParaRPr>
          </a:p>
        </p:txBody>
      </p:sp>
      <p:sp>
        <p:nvSpPr>
          <p:cNvPr id="10" name="Google Shape;517;p28">
            <a:extLst>
              <a:ext uri="{FF2B5EF4-FFF2-40B4-BE49-F238E27FC236}">
                <a16:creationId xmlns:a16="http://schemas.microsoft.com/office/drawing/2014/main" id="{6709FE3C-AACA-C28A-7797-899A122C4BB5}"/>
              </a:ext>
            </a:extLst>
          </p:cNvPr>
          <p:cNvSpPr/>
          <p:nvPr/>
        </p:nvSpPr>
        <p:spPr>
          <a:xfrm>
            <a:off x="7518367" y="5951764"/>
            <a:ext cx="1920000" cy="419600"/>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333" b="1" i="0" u="none" strike="noStrike" kern="0" cap="none" spc="0" normalizeH="0" baseline="0" noProof="0">
                <a:ln>
                  <a:noFill/>
                </a:ln>
                <a:solidFill>
                  <a:srgbClr val="FFFFFF"/>
                </a:solidFill>
                <a:effectLst/>
                <a:uLnTx/>
                <a:uFillTx/>
                <a:latin typeface="Questrial"/>
                <a:ea typeface="Questrial"/>
                <a:cs typeface="Questrial"/>
                <a:sym typeface="Questrial"/>
              </a:rPr>
              <a:t>Expert-comptable</a:t>
            </a:r>
            <a:endParaRPr kumimoji="0" sz="1333" b="1" i="0" u="none" strike="noStrike" kern="0" cap="none" spc="0" normalizeH="0" baseline="0" noProof="0">
              <a:ln>
                <a:noFill/>
              </a:ln>
              <a:solidFill>
                <a:srgbClr val="FFFFFF"/>
              </a:solidFill>
              <a:effectLst/>
              <a:uLnTx/>
              <a:uFillTx/>
              <a:latin typeface="Questrial"/>
              <a:ea typeface="Questrial"/>
              <a:cs typeface="Questrial"/>
              <a:sym typeface="Questrial"/>
            </a:endParaRPr>
          </a:p>
        </p:txBody>
      </p:sp>
      <p:sp>
        <p:nvSpPr>
          <p:cNvPr id="11" name="ZoneTexte 10">
            <a:extLst>
              <a:ext uri="{FF2B5EF4-FFF2-40B4-BE49-F238E27FC236}">
                <a16:creationId xmlns:a16="http://schemas.microsoft.com/office/drawing/2014/main" id="{F7003303-A610-4694-DB12-CEEA7A8C831E}"/>
              </a:ext>
            </a:extLst>
          </p:cNvPr>
          <p:cNvSpPr txBox="1"/>
          <p:nvPr/>
        </p:nvSpPr>
        <p:spPr>
          <a:xfrm>
            <a:off x="679617" y="1387631"/>
            <a:ext cx="6323503"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Préparation</a:t>
            </a:r>
            <a:r>
              <a:rPr kumimoji="0" lang="fr-FR" sz="1800" b="0" i="0" u="none" strike="noStrike" kern="1200" cap="none" spc="0" normalizeH="0" baseline="0" noProof="0" dirty="0">
                <a:ln>
                  <a:noFill/>
                </a:ln>
                <a:solidFill>
                  <a:prstClr val="black"/>
                </a:solidFill>
                <a:effectLst/>
                <a:uLnTx/>
                <a:uFillTx/>
                <a:latin typeface="Arial"/>
                <a:ea typeface="+mn-ea"/>
                <a:cs typeface="+mn-cs"/>
              </a:rPr>
              <a:t> de la </a:t>
            </a:r>
            <a:r>
              <a:rPr kumimoji="0" lang="fr-FR" sz="1800" b="1" i="0" u="none" strike="noStrike" kern="1200" cap="none" spc="0" normalizeH="0" baseline="0" noProof="0" dirty="0">
                <a:ln>
                  <a:noFill/>
                </a:ln>
                <a:solidFill>
                  <a:prstClr val="black"/>
                </a:solidFill>
                <a:effectLst/>
                <a:uLnTx/>
                <a:uFillTx/>
                <a:latin typeface="Arial"/>
                <a:ea typeface="+mn-ea"/>
                <a:cs typeface="+mn-cs"/>
              </a:rPr>
              <a:t>comptabilité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Suivi</a:t>
            </a:r>
            <a:r>
              <a:rPr kumimoji="0" lang="fr-FR" sz="1800" b="0" i="0" u="none" strike="noStrike" kern="1200" cap="none" spc="0" normalizeH="0" baseline="0" noProof="0" dirty="0">
                <a:ln>
                  <a:noFill/>
                </a:ln>
                <a:solidFill>
                  <a:prstClr val="black"/>
                </a:solidFill>
                <a:effectLst/>
                <a:uLnTx/>
                <a:uFillTx/>
                <a:latin typeface="Arial"/>
                <a:ea typeface="+mn-ea"/>
                <a:cs typeface="+mn-cs"/>
              </a:rPr>
              <a:t> de la </a:t>
            </a:r>
            <a:r>
              <a:rPr kumimoji="0" lang="fr-FR" sz="1800" b="1" i="0" u="none" strike="noStrike" kern="1200" cap="none" spc="0" normalizeH="0" baseline="0" noProof="0" dirty="0">
                <a:ln>
                  <a:noFill/>
                </a:ln>
                <a:solidFill>
                  <a:prstClr val="black"/>
                </a:solidFill>
                <a:effectLst/>
                <a:uLnTx/>
                <a:uFillTx/>
                <a:latin typeface="Arial"/>
                <a:ea typeface="+mn-ea"/>
                <a:cs typeface="+mn-cs"/>
              </a:rPr>
              <a:t>trésorerie</a:t>
            </a:r>
            <a:r>
              <a:rPr kumimoji="0" lang="fr-FR" sz="1800" b="0" i="0" u="none" strike="noStrike" kern="1200" cap="none" spc="0" normalizeH="0" baseline="0" noProof="0" dirty="0">
                <a:ln>
                  <a:noFill/>
                </a:ln>
                <a:solidFill>
                  <a:prstClr val="black"/>
                </a:solidFill>
                <a:effectLst/>
                <a:uLnTx/>
                <a:uFillTx/>
                <a:latin typeface="Arial"/>
                <a:ea typeface="+mn-ea"/>
                <a:cs typeface="+mn-cs"/>
              </a:rPr>
              <a:t> moyen / court terme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Préparation à la </a:t>
            </a:r>
            <a:r>
              <a:rPr kumimoji="0" lang="fr-FR" sz="1800" b="1" i="0" u="none" strike="noStrike" kern="1200" cap="none" spc="0" normalizeH="0" baseline="0" noProof="0" dirty="0">
                <a:ln>
                  <a:noFill/>
                </a:ln>
                <a:solidFill>
                  <a:prstClr val="black"/>
                </a:solidFill>
                <a:effectLst/>
                <a:uLnTx/>
                <a:uFillTx/>
                <a:latin typeface="Arial"/>
                <a:ea typeface="+mn-ea"/>
                <a:cs typeface="+mn-cs"/>
              </a:rPr>
              <a:t>facture électronique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Optimise la </a:t>
            </a:r>
            <a:r>
              <a:rPr kumimoji="0" lang="fr-FR" sz="1800" b="1" i="0" u="none" strike="noStrike" kern="1200" cap="none" spc="0" normalizeH="0" baseline="0" noProof="0" dirty="0">
                <a:ln>
                  <a:noFill/>
                </a:ln>
                <a:solidFill>
                  <a:prstClr val="black"/>
                </a:solidFill>
                <a:effectLst/>
                <a:uLnTx/>
                <a:uFillTx/>
                <a:latin typeface="Arial"/>
                <a:ea typeface="+mn-ea"/>
                <a:cs typeface="+mn-cs"/>
              </a:rPr>
              <a:t>collaboration avec son expert-comptable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p:txBody>
      </p:sp>
      <p:pic>
        <p:nvPicPr>
          <p:cNvPr id="12" name="Image 11">
            <a:extLst>
              <a:ext uri="{FF2B5EF4-FFF2-40B4-BE49-F238E27FC236}">
                <a16:creationId xmlns:a16="http://schemas.microsoft.com/office/drawing/2014/main" id="{D036B598-9DF7-27F1-D14E-57C9B92D88DD}"/>
              </a:ext>
            </a:extLst>
          </p:cNvPr>
          <p:cNvPicPr>
            <a:picLocks noChangeAspect="1"/>
          </p:cNvPicPr>
          <p:nvPr/>
        </p:nvPicPr>
        <p:blipFill>
          <a:blip r:embed="rId5"/>
          <a:stretch>
            <a:fillRect/>
          </a:stretch>
        </p:blipFill>
        <p:spPr>
          <a:xfrm>
            <a:off x="1336279" y="3708584"/>
            <a:ext cx="5010178" cy="2662780"/>
          </a:xfrm>
          <a:prstGeom prst="rect">
            <a:avLst/>
          </a:prstGeom>
        </p:spPr>
      </p:pic>
      <p:sp>
        <p:nvSpPr>
          <p:cNvPr id="14" name="ZoneTexte 13">
            <a:extLst>
              <a:ext uri="{FF2B5EF4-FFF2-40B4-BE49-F238E27FC236}">
                <a16:creationId xmlns:a16="http://schemas.microsoft.com/office/drawing/2014/main" id="{1E1FEFFC-3CE9-19AB-F4E8-6F01C31743DE}"/>
              </a:ext>
            </a:extLst>
          </p:cNvPr>
          <p:cNvSpPr txBox="1"/>
          <p:nvPr/>
        </p:nvSpPr>
        <p:spPr>
          <a:xfrm>
            <a:off x="626561" y="705534"/>
            <a:ext cx="9616663" cy="369332"/>
          </a:xfrm>
          <a:prstGeom prst="rect">
            <a:avLst/>
          </a:prstGeom>
          <a:noFill/>
        </p:spPr>
        <p:txBody>
          <a:bodyPr wrap="square">
            <a:spAutoFit/>
          </a:bodyPr>
          <a:lstStyle/>
          <a:p>
            <a:r>
              <a:rPr lang="fr-FR" sz="1800" dirty="0" err="1">
                <a:sym typeface="Questrial"/>
              </a:rPr>
              <a:t>IPaidThat</a:t>
            </a:r>
            <a:r>
              <a:rPr lang="fr-FR" sz="1800" dirty="0">
                <a:sym typeface="Questrial"/>
              </a:rPr>
              <a:t> répond à des besoins communs à tous les professionnels et entreprises</a:t>
            </a:r>
            <a:endParaRPr lang="fr-FR" dirty="0"/>
          </a:p>
        </p:txBody>
      </p:sp>
    </p:spTree>
    <p:extLst>
      <p:ext uri="{BB962C8B-B14F-4D97-AF65-F5344CB8AC3E}">
        <p14:creationId xmlns:p14="http://schemas.microsoft.com/office/powerpoint/2010/main" val="192317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Les 2 parcours de proposition de l’offre</a:t>
            </a:r>
          </a:p>
        </p:txBody>
      </p:sp>
      <p:sp>
        <p:nvSpPr>
          <p:cNvPr id="2" name="Rectangle 1">
            <a:extLst>
              <a:ext uri="{FF2B5EF4-FFF2-40B4-BE49-F238E27FC236}">
                <a16:creationId xmlns:a16="http://schemas.microsoft.com/office/drawing/2014/main" id="{A557E98D-1189-5A70-DF31-6D246FC4C89F}"/>
              </a:ext>
            </a:extLst>
          </p:cNvPr>
          <p:cNvSpPr/>
          <p:nvPr/>
        </p:nvSpPr>
        <p:spPr>
          <a:xfrm>
            <a:off x="5787100" y="1869594"/>
            <a:ext cx="5502124" cy="3316960"/>
          </a:xfrm>
          <a:prstGeom prst="rect">
            <a:avLst/>
          </a:prstGeom>
          <a:solidFill>
            <a:srgbClr val="FFFFFF"/>
          </a:solidFill>
          <a:ln w="12700" cap="flat" cmpd="sng" algn="ctr">
            <a:solidFill>
              <a:srgbClr val="A5CC74"/>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4" name="Rectangle 3">
            <a:extLst>
              <a:ext uri="{FF2B5EF4-FFF2-40B4-BE49-F238E27FC236}">
                <a16:creationId xmlns:a16="http://schemas.microsoft.com/office/drawing/2014/main" id="{AF112F25-6C0C-1BFB-CD94-93B7A2133E3C}"/>
              </a:ext>
            </a:extLst>
          </p:cNvPr>
          <p:cNvSpPr/>
          <p:nvPr/>
        </p:nvSpPr>
        <p:spPr>
          <a:xfrm>
            <a:off x="1491660" y="1856306"/>
            <a:ext cx="4305344" cy="3330248"/>
          </a:xfrm>
          <a:prstGeom prst="rect">
            <a:avLst/>
          </a:prstGeom>
          <a:solidFill>
            <a:srgbClr val="F49D63">
              <a:lumMod val="20000"/>
              <a:lumOff val="80000"/>
            </a:srgbClr>
          </a:solidFill>
          <a:ln w="6350" cap="flat" cmpd="sng" algn="ctr">
            <a:solidFill>
              <a:srgbClr val="D7000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5" name="ZoneTexte 4">
            <a:extLst>
              <a:ext uri="{FF2B5EF4-FFF2-40B4-BE49-F238E27FC236}">
                <a16:creationId xmlns:a16="http://schemas.microsoft.com/office/drawing/2014/main" id="{84C1295F-268C-DB3C-61A6-0F2559B5559F}"/>
              </a:ext>
            </a:extLst>
          </p:cNvPr>
          <p:cNvSpPr txBox="1"/>
          <p:nvPr/>
        </p:nvSpPr>
        <p:spPr>
          <a:xfrm>
            <a:off x="2482024" y="3930468"/>
            <a:ext cx="1213709" cy="461665"/>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Le CA Pro / CAE </a:t>
            </a:r>
            <a:r>
              <a:rPr lang="fr-FR" sz="800" b="1" kern="0" dirty="0">
                <a:solidFill>
                  <a:srgbClr val="D7000F"/>
                </a:solidFill>
                <a:cs typeface="Arial"/>
                <a:sym typeface="Arial"/>
              </a:rPr>
              <a:t>valide l’intérêt du client </a:t>
            </a:r>
            <a:r>
              <a:rPr lang="fr-FR" sz="800" kern="0" dirty="0">
                <a:solidFill>
                  <a:srgbClr val="000000"/>
                </a:solidFill>
                <a:cs typeface="Arial"/>
                <a:sym typeface="Arial"/>
              </a:rPr>
              <a:t>pour la solution</a:t>
            </a:r>
          </a:p>
        </p:txBody>
      </p:sp>
      <p:cxnSp>
        <p:nvCxnSpPr>
          <p:cNvPr id="19" name="Connecteur en arc 225">
            <a:extLst>
              <a:ext uri="{FF2B5EF4-FFF2-40B4-BE49-F238E27FC236}">
                <a16:creationId xmlns:a16="http://schemas.microsoft.com/office/drawing/2014/main" id="{4C211B75-0EE4-99FF-FF20-AA2091F4E28E}"/>
              </a:ext>
            </a:extLst>
          </p:cNvPr>
          <p:cNvCxnSpPr>
            <a:cxnSpLocks/>
            <a:stCxn id="5" idx="3"/>
            <a:endCxn id="256" idx="1"/>
          </p:cNvCxnSpPr>
          <p:nvPr/>
        </p:nvCxnSpPr>
        <p:spPr>
          <a:xfrm>
            <a:off x="3695733" y="4161301"/>
            <a:ext cx="414333" cy="92332"/>
          </a:xfrm>
          <a:prstGeom prst="curvedConnector3">
            <a:avLst>
              <a:gd name="adj1" fmla="val 50000"/>
            </a:avLst>
          </a:prstGeom>
          <a:noFill/>
          <a:ln w="19050" cap="flat" cmpd="sng" algn="ctr">
            <a:solidFill>
              <a:srgbClr val="D7000F"/>
            </a:solidFill>
            <a:prstDash val="solid"/>
            <a:miter lim="800000"/>
            <a:tailEnd type="triangle"/>
          </a:ln>
          <a:effectLst/>
        </p:spPr>
      </p:cxnSp>
      <p:sp>
        <p:nvSpPr>
          <p:cNvPr id="20" name="ZoneTexte 19">
            <a:extLst>
              <a:ext uri="{FF2B5EF4-FFF2-40B4-BE49-F238E27FC236}">
                <a16:creationId xmlns:a16="http://schemas.microsoft.com/office/drawing/2014/main" id="{6ADD1C25-EA6A-9F7A-76FC-14E52C787798}"/>
              </a:ext>
            </a:extLst>
          </p:cNvPr>
          <p:cNvSpPr txBox="1"/>
          <p:nvPr/>
        </p:nvSpPr>
        <p:spPr>
          <a:xfrm>
            <a:off x="2604589" y="2020245"/>
            <a:ext cx="1091144" cy="338554"/>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Un </a:t>
            </a:r>
            <a:r>
              <a:rPr lang="fr-FR" sz="800" b="1" kern="0" dirty="0">
                <a:solidFill>
                  <a:srgbClr val="D7000F"/>
                </a:solidFill>
                <a:cs typeface="Arial"/>
                <a:sym typeface="Arial"/>
              </a:rPr>
              <a:t>mailing</a:t>
            </a:r>
            <a:r>
              <a:rPr lang="fr-FR" sz="800" kern="0" dirty="0">
                <a:solidFill>
                  <a:srgbClr val="000000"/>
                </a:solidFill>
                <a:cs typeface="Arial"/>
                <a:sym typeface="Arial"/>
              </a:rPr>
              <a:t> est </a:t>
            </a:r>
          </a:p>
          <a:p>
            <a:pPr algn="ctr" defTabSz="1219170"/>
            <a:r>
              <a:rPr lang="fr-FR" sz="800" kern="0" dirty="0">
                <a:solidFill>
                  <a:srgbClr val="000000"/>
                </a:solidFill>
                <a:cs typeface="Arial"/>
                <a:sym typeface="Arial"/>
              </a:rPr>
              <a:t>adressé au client</a:t>
            </a:r>
          </a:p>
        </p:txBody>
      </p:sp>
      <p:sp>
        <p:nvSpPr>
          <p:cNvPr id="21" name="ZoneTexte 20">
            <a:extLst>
              <a:ext uri="{FF2B5EF4-FFF2-40B4-BE49-F238E27FC236}">
                <a16:creationId xmlns:a16="http://schemas.microsoft.com/office/drawing/2014/main" id="{C3882D94-3C49-DEEF-43DC-D5BC123FF6B4}"/>
              </a:ext>
            </a:extLst>
          </p:cNvPr>
          <p:cNvSpPr txBox="1"/>
          <p:nvPr/>
        </p:nvSpPr>
        <p:spPr>
          <a:xfrm>
            <a:off x="2365805" y="2815377"/>
            <a:ext cx="1425939" cy="584775"/>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Une </a:t>
            </a:r>
            <a:r>
              <a:rPr lang="fr-FR" sz="800" b="1" kern="0" dirty="0">
                <a:solidFill>
                  <a:srgbClr val="D7000F"/>
                </a:solidFill>
                <a:cs typeface="Arial"/>
                <a:sym typeface="Arial"/>
              </a:rPr>
              <a:t>bannière</a:t>
            </a:r>
            <a:r>
              <a:rPr lang="fr-FR" sz="800" kern="0" dirty="0">
                <a:solidFill>
                  <a:srgbClr val="000000"/>
                </a:solidFill>
                <a:cs typeface="Arial"/>
                <a:sym typeface="Arial"/>
              </a:rPr>
              <a:t> </a:t>
            </a:r>
          </a:p>
          <a:p>
            <a:pPr algn="ctr" defTabSz="1219170"/>
            <a:r>
              <a:rPr lang="fr-FR" sz="800" kern="0" dirty="0">
                <a:solidFill>
                  <a:srgbClr val="000000"/>
                </a:solidFill>
                <a:cs typeface="Arial"/>
                <a:sym typeface="Arial"/>
              </a:rPr>
              <a:t>est affichée sur</a:t>
            </a:r>
          </a:p>
          <a:p>
            <a:pPr algn="ctr" defTabSz="1219170"/>
            <a:r>
              <a:rPr lang="fr-FR" sz="800" kern="0" dirty="0">
                <a:solidFill>
                  <a:srgbClr val="000000"/>
                </a:solidFill>
                <a:cs typeface="Arial"/>
                <a:sym typeface="Arial"/>
              </a:rPr>
              <a:t>l’espace transactionnel </a:t>
            </a:r>
          </a:p>
          <a:p>
            <a:pPr algn="ctr" defTabSz="1219170"/>
            <a:r>
              <a:rPr lang="fr-FR" sz="800" kern="0" dirty="0">
                <a:solidFill>
                  <a:srgbClr val="000000"/>
                </a:solidFill>
                <a:cs typeface="Arial"/>
                <a:sym typeface="Arial"/>
              </a:rPr>
              <a:t>du client</a:t>
            </a:r>
          </a:p>
        </p:txBody>
      </p:sp>
      <p:cxnSp>
        <p:nvCxnSpPr>
          <p:cNvPr id="22" name="Connecteur en arc 252">
            <a:extLst>
              <a:ext uri="{FF2B5EF4-FFF2-40B4-BE49-F238E27FC236}">
                <a16:creationId xmlns:a16="http://schemas.microsoft.com/office/drawing/2014/main" id="{A7EA9FA1-2E65-FE00-3FCB-23152B5E28A6}"/>
              </a:ext>
            </a:extLst>
          </p:cNvPr>
          <p:cNvCxnSpPr>
            <a:cxnSpLocks/>
            <a:endCxn id="20" idx="1"/>
          </p:cNvCxnSpPr>
          <p:nvPr/>
        </p:nvCxnSpPr>
        <p:spPr>
          <a:xfrm flipV="1">
            <a:off x="2132426" y="2189522"/>
            <a:ext cx="472163" cy="334420"/>
          </a:xfrm>
          <a:prstGeom prst="curvedConnector3">
            <a:avLst>
              <a:gd name="adj1" fmla="val 50000"/>
            </a:avLst>
          </a:prstGeom>
          <a:noFill/>
          <a:ln w="19050" cap="flat" cmpd="sng" algn="ctr">
            <a:solidFill>
              <a:srgbClr val="D7000F"/>
            </a:solidFill>
            <a:prstDash val="solid"/>
            <a:miter lim="800000"/>
            <a:tailEnd type="triangle"/>
          </a:ln>
          <a:effectLst/>
        </p:spPr>
      </p:cxnSp>
      <p:cxnSp>
        <p:nvCxnSpPr>
          <p:cNvPr id="23" name="Connecteur en arc 254">
            <a:extLst>
              <a:ext uri="{FF2B5EF4-FFF2-40B4-BE49-F238E27FC236}">
                <a16:creationId xmlns:a16="http://schemas.microsoft.com/office/drawing/2014/main" id="{7C0C226F-5A68-1AD9-E175-C811636AEC67}"/>
              </a:ext>
            </a:extLst>
          </p:cNvPr>
          <p:cNvCxnSpPr>
            <a:cxnSpLocks/>
            <a:endCxn id="21" idx="1"/>
          </p:cNvCxnSpPr>
          <p:nvPr/>
        </p:nvCxnSpPr>
        <p:spPr>
          <a:xfrm>
            <a:off x="2132426" y="2523942"/>
            <a:ext cx="233379" cy="583823"/>
          </a:xfrm>
          <a:prstGeom prst="curvedConnector3">
            <a:avLst>
              <a:gd name="adj1" fmla="val 50000"/>
            </a:avLst>
          </a:prstGeom>
          <a:noFill/>
          <a:ln w="19050" cap="flat" cmpd="sng" algn="ctr">
            <a:solidFill>
              <a:srgbClr val="D7000F"/>
            </a:solidFill>
            <a:prstDash val="solid"/>
            <a:miter lim="800000"/>
            <a:tailEnd type="triangle"/>
          </a:ln>
          <a:effectLst/>
        </p:spPr>
      </p:cxnSp>
      <p:cxnSp>
        <p:nvCxnSpPr>
          <p:cNvPr id="24" name="Connecteur en arc 251">
            <a:extLst>
              <a:ext uri="{FF2B5EF4-FFF2-40B4-BE49-F238E27FC236}">
                <a16:creationId xmlns:a16="http://schemas.microsoft.com/office/drawing/2014/main" id="{DE70670D-5680-97C4-947A-4C25BA7F15F8}"/>
              </a:ext>
            </a:extLst>
          </p:cNvPr>
          <p:cNvCxnSpPr>
            <a:cxnSpLocks/>
            <a:stCxn id="20" idx="3"/>
            <a:endCxn id="63" idx="1"/>
          </p:cNvCxnSpPr>
          <p:nvPr/>
        </p:nvCxnSpPr>
        <p:spPr>
          <a:xfrm>
            <a:off x="3695733" y="2189522"/>
            <a:ext cx="2573434" cy="212503"/>
          </a:xfrm>
          <a:prstGeom prst="curvedConnector3">
            <a:avLst>
              <a:gd name="adj1" fmla="val 50000"/>
            </a:avLst>
          </a:prstGeom>
          <a:noFill/>
          <a:ln w="19050" cap="flat" cmpd="sng" algn="ctr">
            <a:solidFill>
              <a:srgbClr val="D7000F"/>
            </a:solidFill>
            <a:prstDash val="solid"/>
            <a:miter lim="800000"/>
            <a:tailEnd type="triangle"/>
          </a:ln>
          <a:effectLst/>
        </p:spPr>
      </p:cxnSp>
      <p:cxnSp>
        <p:nvCxnSpPr>
          <p:cNvPr id="25" name="Connecteur en arc 255">
            <a:extLst>
              <a:ext uri="{FF2B5EF4-FFF2-40B4-BE49-F238E27FC236}">
                <a16:creationId xmlns:a16="http://schemas.microsoft.com/office/drawing/2014/main" id="{1B14D4F4-66F7-E8AB-6F2C-67F0AB37AADD}"/>
              </a:ext>
            </a:extLst>
          </p:cNvPr>
          <p:cNvCxnSpPr>
            <a:cxnSpLocks/>
            <a:stCxn id="21" idx="3"/>
            <a:endCxn id="26" idx="1"/>
          </p:cNvCxnSpPr>
          <p:nvPr/>
        </p:nvCxnSpPr>
        <p:spPr>
          <a:xfrm>
            <a:off x="3791744" y="3107765"/>
            <a:ext cx="574954" cy="36952"/>
          </a:xfrm>
          <a:prstGeom prst="curvedConnector3">
            <a:avLst>
              <a:gd name="adj1" fmla="val 50000"/>
            </a:avLst>
          </a:prstGeom>
          <a:noFill/>
          <a:ln w="19050" cap="flat" cmpd="sng" algn="ctr">
            <a:solidFill>
              <a:srgbClr val="D7000F"/>
            </a:solidFill>
            <a:prstDash val="solid"/>
            <a:miter lim="800000"/>
            <a:tailEnd type="triangle"/>
          </a:ln>
          <a:effectLst/>
        </p:spPr>
      </p:cxnSp>
      <p:sp>
        <p:nvSpPr>
          <p:cNvPr id="26" name="ZoneTexte 25">
            <a:extLst>
              <a:ext uri="{FF2B5EF4-FFF2-40B4-BE49-F238E27FC236}">
                <a16:creationId xmlns:a16="http://schemas.microsoft.com/office/drawing/2014/main" id="{AC0B7EBB-178E-30BA-3382-CB5BF28535BC}"/>
              </a:ext>
            </a:extLst>
          </p:cNvPr>
          <p:cNvSpPr txBox="1"/>
          <p:nvPr/>
        </p:nvSpPr>
        <p:spPr>
          <a:xfrm>
            <a:off x="4366698" y="2729218"/>
            <a:ext cx="1096255" cy="830997"/>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Le client est redirigé vers une </a:t>
            </a:r>
            <a:r>
              <a:rPr lang="fr-FR" sz="800" b="1" kern="0" dirty="0">
                <a:solidFill>
                  <a:srgbClr val="D7000F"/>
                </a:solidFill>
                <a:cs typeface="Arial"/>
                <a:sym typeface="Arial"/>
              </a:rPr>
              <a:t>landing page présentant l’offre </a:t>
            </a:r>
            <a:r>
              <a:rPr lang="fr-FR" sz="800" b="1" kern="0" dirty="0" err="1">
                <a:solidFill>
                  <a:srgbClr val="D7000F"/>
                </a:solidFill>
                <a:cs typeface="Arial"/>
                <a:sym typeface="Arial"/>
              </a:rPr>
              <a:t>iPaidThat</a:t>
            </a:r>
            <a:r>
              <a:rPr lang="fr-FR" sz="800" b="1" kern="0" dirty="0">
                <a:solidFill>
                  <a:srgbClr val="D7000F"/>
                </a:solidFill>
                <a:cs typeface="Arial"/>
                <a:sym typeface="Arial"/>
              </a:rPr>
              <a:t> </a:t>
            </a:r>
            <a:r>
              <a:rPr lang="fr-FR" sz="800" kern="0" dirty="0">
                <a:solidFill>
                  <a:srgbClr val="000000"/>
                </a:solidFill>
                <a:cs typeface="Arial"/>
                <a:sym typeface="Arial"/>
              </a:rPr>
              <a:t>sur nos sites*</a:t>
            </a:r>
          </a:p>
        </p:txBody>
      </p:sp>
      <p:sp>
        <p:nvSpPr>
          <p:cNvPr id="28" name="Rectangle à coins arrondis 238">
            <a:extLst>
              <a:ext uri="{FF2B5EF4-FFF2-40B4-BE49-F238E27FC236}">
                <a16:creationId xmlns:a16="http://schemas.microsoft.com/office/drawing/2014/main" id="{95CE053F-31E8-6173-716F-ABEBC8B303EF}"/>
              </a:ext>
            </a:extLst>
          </p:cNvPr>
          <p:cNvSpPr/>
          <p:nvPr/>
        </p:nvSpPr>
        <p:spPr>
          <a:xfrm rot="5400000">
            <a:off x="1181582" y="3665243"/>
            <a:ext cx="810034" cy="1091655"/>
          </a:xfrm>
          <a:prstGeom prst="roundRect">
            <a:avLst>
              <a:gd name="adj" fmla="val 19139"/>
            </a:avLst>
          </a:prstGeom>
          <a:solidFill>
            <a:srgbClr val="D7000F"/>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196" b="0" i="0" u="none" strike="noStrike" kern="0" cap="none" spc="0" normalizeH="0" baseline="0" noProof="0">
              <a:ln>
                <a:noFill/>
              </a:ln>
              <a:solidFill>
                <a:srgbClr val="000000"/>
              </a:solidFill>
              <a:effectLst/>
              <a:uLnTx/>
              <a:uFillTx/>
              <a:latin typeface="Arial" panose="020B0604020202020204"/>
              <a:ea typeface="Arial"/>
              <a:cs typeface="Arial"/>
              <a:sym typeface="Arial"/>
            </a:endParaRPr>
          </a:p>
        </p:txBody>
      </p:sp>
      <p:sp>
        <p:nvSpPr>
          <p:cNvPr id="30" name="ZoneTexte 29">
            <a:extLst>
              <a:ext uri="{FF2B5EF4-FFF2-40B4-BE49-F238E27FC236}">
                <a16:creationId xmlns:a16="http://schemas.microsoft.com/office/drawing/2014/main" id="{C69A0A0D-BA38-4644-091D-80BB529EF82B}"/>
              </a:ext>
            </a:extLst>
          </p:cNvPr>
          <p:cNvSpPr txBox="1"/>
          <p:nvPr/>
        </p:nvSpPr>
        <p:spPr>
          <a:xfrm>
            <a:off x="999132" y="3849173"/>
            <a:ext cx="1149007" cy="766877"/>
          </a:xfrm>
          <a:prstGeom prst="rect">
            <a:avLst/>
          </a:prstGeom>
          <a:noFill/>
        </p:spPr>
        <p:txBody>
          <a:bodyPr wrap="square" rtlCol="0">
            <a:spAutoFit/>
          </a:bodyPr>
          <a:lstStyle/>
          <a:p>
            <a:pPr algn="ctr" defTabSz="1219170"/>
            <a:r>
              <a:rPr lang="fr-FR" sz="1096" b="1" kern="0" dirty="0">
                <a:solidFill>
                  <a:srgbClr val="FFFFFF"/>
                </a:solidFill>
                <a:cs typeface="Arial"/>
                <a:sym typeface="Arial"/>
              </a:rPr>
              <a:t>Prescription Agence / Centre d’affaires</a:t>
            </a:r>
          </a:p>
        </p:txBody>
      </p:sp>
      <p:sp>
        <p:nvSpPr>
          <p:cNvPr id="31" name="Rectangle à coins arrondis 238">
            <a:extLst>
              <a:ext uri="{FF2B5EF4-FFF2-40B4-BE49-F238E27FC236}">
                <a16:creationId xmlns:a16="http://schemas.microsoft.com/office/drawing/2014/main" id="{42782BB6-5828-8B7B-ACF0-9F357D6C9186}"/>
              </a:ext>
            </a:extLst>
          </p:cNvPr>
          <p:cNvSpPr/>
          <p:nvPr/>
        </p:nvSpPr>
        <p:spPr>
          <a:xfrm rot="5400000">
            <a:off x="3364906" y="-1029148"/>
            <a:ext cx="445167" cy="4320000"/>
          </a:xfrm>
          <a:prstGeom prst="roundRect">
            <a:avLst>
              <a:gd name="adj" fmla="val 19139"/>
            </a:avLst>
          </a:prstGeom>
          <a:solidFill>
            <a:srgbClr val="F49D63">
              <a:lumMod val="20000"/>
              <a:lumOff val="80000"/>
            </a:srgbClr>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3" b="1" i="0" u="none" strike="noStrike" kern="0" cap="none" spc="0" normalizeH="0" baseline="0" noProof="0" dirty="0">
                <a:ln>
                  <a:noFill/>
                </a:ln>
                <a:solidFill>
                  <a:srgbClr val="000000"/>
                </a:solidFill>
                <a:effectLst/>
                <a:uLnTx/>
                <a:uFillTx/>
                <a:latin typeface="Arial" panose="020B0604020202020204"/>
                <a:ea typeface="Arial"/>
                <a:cs typeface="Arial"/>
                <a:sym typeface="Arial"/>
              </a:rPr>
              <a:t>Proposition de l’offre par les Etablissements</a:t>
            </a:r>
            <a:endParaRPr kumimoji="0" lang="fr-FR" sz="1196" b="1" i="0" u="none" strike="noStrike" kern="0" cap="none" spc="0" normalizeH="0" baseline="0" noProof="0" dirty="0">
              <a:ln>
                <a:noFill/>
              </a:ln>
              <a:solidFill>
                <a:srgbClr val="000000"/>
              </a:solidFill>
              <a:effectLst/>
              <a:uLnTx/>
              <a:uFillTx/>
              <a:latin typeface="Arial" panose="020B0604020202020204"/>
              <a:ea typeface="Arial"/>
              <a:cs typeface="Arial"/>
              <a:sym typeface="Arial"/>
            </a:endParaRPr>
          </a:p>
        </p:txBody>
      </p:sp>
      <p:cxnSp>
        <p:nvCxnSpPr>
          <p:cNvPr id="53" name="Connecteur : en arc 52">
            <a:extLst>
              <a:ext uri="{FF2B5EF4-FFF2-40B4-BE49-F238E27FC236}">
                <a16:creationId xmlns:a16="http://schemas.microsoft.com/office/drawing/2014/main" id="{4891C486-4359-7636-B0A8-6F9A5D04D584}"/>
              </a:ext>
            </a:extLst>
          </p:cNvPr>
          <p:cNvCxnSpPr>
            <a:cxnSpLocks/>
            <a:stCxn id="26" idx="3"/>
            <a:endCxn id="63" idx="1"/>
          </p:cNvCxnSpPr>
          <p:nvPr/>
        </p:nvCxnSpPr>
        <p:spPr>
          <a:xfrm flipV="1">
            <a:off x="5462953" y="2402025"/>
            <a:ext cx="806214" cy="742692"/>
          </a:xfrm>
          <a:prstGeom prst="curvedConnector3">
            <a:avLst>
              <a:gd name="adj1" fmla="val 50000"/>
            </a:avLst>
          </a:prstGeom>
          <a:noFill/>
          <a:ln w="19050" cap="flat" cmpd="sng" algn="ctr">
            <a:solidFill>
              <a:srgbClr val="D7000F"/>
            </a:solidFill>
            <a:prstDash val="solid"/>
            <a:miter lim="800000"/>
            <a:tailEnd type="triangle"/>
          </a:ln>
          <a:effectLst/>
        </p:spPr>
      </p:cxnSp>
      <p:grpSp>
        <p:nvGrpSpPr>
          <p:cNvPr id="54" name="Groupe 53">
            <a:extLst>
              <a:ext uri="{FF2B5EF4-FFF2-40B4-BE49-F238E27FC236}">
                <a16:creationId xmlns:a16="http://schemas.microsoft.com/office/drawing/2014/main" id="{3DA750E1-03A4-8B0C-2E1B-C6FE18FAF076}"/>
              </a:ext>
            </a:extLst>
          </p:cNvPr>
          <p:cNvGrpSpPr/>
          <p:nvPr/>
        </p:nvGrpSpPr>
        <p:grpSpPr>
          <a:xfrm>
            <a:off x="5107285" y="5854347"/>
            <a:ext cx="3019427" cy="405171"/>
            <a:chOff x="2967042" y="4677022"/>
            <a:chExt cx="3131794" cy="404379"/>
          </a:xfrm>
        </p:grpSpPr>
        <p:sp>
          <p:nvSpPr>
            <p:cNvPr id="55" name="Rectangle 54">
              <a:extLst>
                <a:ext uri="{FF2B5EF4-FFF2-40B4-BE49-F238E27FC236}">
                  <a16:creationId xmlns:a16="http://schemas.microsoft.com/office/drawing/2014/main" id="{52CC9526-8FC0-B8AD-0601-7827B3366FB5}"/>
                </a:ext>
              </a:extLst>
            </p:cNvPr>
            <p:cNvSpPr/>
            <p:nvPr/>
          </p:nvSpPr>
          <p:spPr>
            <a:xfrm>
              <a:off x="2967042" y="4677022"/>
              <a:ext cx="3131794" cy="404379"/>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403"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6" name="ZoneTexte 55">
              <a:extLst>
                <a:ext uri="{FF2B5EF4-FFF2-40B4-BE49-F238E27FC236}">
                  <a16:creationId xmlns:a16="http://schemas.microsoft.com/office/drawing/2014/main" id="{0BDBE8A2-8724-0880-F5A3-511E5A743B33}"/>
                </a:ext>
              </a:extLst>
            </p:cNvPr>
            <p:cNvSpPr txBox="1"/>
            <p:nvPr/>
          </p:nvSpPr>
          <p:spPr>
            <a:xfrm>
              <a:off x="2982910" y="4768140"/>
              <a:ext cx="650175" cy="230510"/>
            </a:xfrm>
            <a:prstGeom prst="rect">
              <a:avLst/>
            </a:prstGeom>
            <a:noFill/>
          </p:spPr>
          <p:txBody>
            <a:bodyPr wrap="non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fr-FR" sz="901" b="0" i="1" u="none" strike="noStrike" kern="0" cap="none" spc="0" normalizeH="0" baseline="0" noProof="0">
                  <a:ln>
                    <a:noFill/>
                  </a:ln>
                  <a:solidFill>
                    <a:srgbClr val="000000"/>
                  </a:solidFill>
                  <a:effectLst/>
                  <a:uLnTx/>
                  <a:uFillTx/>
                  <a:cs typeface="Arial"/>
                  <a:sym typeface="Arial"/>
                </a:rPr>
                <a:t>Légende</a:t>
              </a:r>
              <a:endParaRPr kumimoji="0" lang="fr-FR" sz="1052" b="0" i="1" u="none" strike="noStrike" kern="0" cap="none" spc="0" normalizeH="0" baseline="0" noProof="0">
                <a:ln>
                  <a:noFill/>
                </a:ln>
                <a:solidFill>
                  <a:srgbClr val="000000"/>
                </a:solidFill>
                <a:effectLst/>
                <a:uLnTx/>
                <a:uFillTx/>
                <a:cs typeface="Arial"/>
                <a:sym typeface="Arial"/>
              </a:endParaRPr>
            </a:p>
          </p:txBody>
        </p:sp>
        <p:sp>
          <p:nvSpPr>
            <p:cNvPr id="57" name="ZoneTexte 56">
              <a:extLst>
                <a:ext uri="{FF2B5EF4-FFF2-40B4-BE49-F238E27FC236}">
                  <a16:creationId xmlns:a16="http://schemas.microsoft.com/office/drawing/2014/main" id="{19815C4F-1229-72C3-BC74-48D21DBD2E5C}"/>
                </a:ext>
              </a:extLst>
            </p:cNvPr>
            <p:cNvSpPr txBox="1"/>
            <p:nvPr/>
          </p:nvSpPr>
          <p:spPr>
            <a:xfrm>
              <a:off x="4138430" y="4707269"/>
              <a:ext cx="1940655" cy="215151"/>
            </a:xfrm>
            <a:prstGeom prst="rect">
              <a:avLst/>
            </a:prstGeom>
            <a:noFill/>
          </p:spPr>
          <p:txBody>
            <a:bodyPr wrap="non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fr-FR" sz="801" b="0" i="0" u="none" strike="noStrike" kern="0" cap="none" spc="0" normalizeH="0" baseline="0" noProof="0" dirty="0">
                  <a:ln>
                    <a:noFill/>
                  </a:ln>
                  <a:solidFill>
                    <a:srgbClr val="3E454A"/>
                  </a:solidFill>
                  <a:effectLst/>
                  <a:uLnTx/>
                  <a:uFillTx/>
                  <a:cs typeface="Arial"/>
                  <a:sym typeface="Arial"/>
                </a:rPr>
                <a:t>Action menée par les établissements</a:t>
              </a:r>
            </a:p>
          </p:txBody>
        </p:sp>
        <p:sp>
          <p:nvSpPr>
            <p:cNvPr id="58" name="ZoneTexte 57">
              <a:extLst>
                <a:ext uri="{FF2B5EF4-FFF2-40B4-BE49-F238E27FC236}">
                  <a16:creationId xmlns:a16="http://schemas.microsoft.com/office/drawing/2014/main" id="{AAF5AD47-9B92-DFDF-87B3-10EFA6CB8082}"/>
                </a:ext>
              </a:extLst>
            </p:cNvPr>
            <p:cNvSpPr txBox="1"/>
            <p:nvPr/>
          </p:nvSpPr>
          <p:spPr>
            <a:xfrm>
              <a:off x="4138431" y="4839996"/>
              <a:ext cx="1554918" cy="215151"/>
            </a:xfrm>
            <a:prstGeom prst="rect">
              <a:avLst/>
            </a:prstGeom>
            <a:noFill/>
          </p:spPr>
          <p:txBody>
            <a:bodyPr wrap="non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fr-FR" sz="801" b="0" i="0" u="none" strike="noStrike" kern="0" cap="none" spc="0" normalizeH="0" baseline="0" noProof="0" dirty="0">
                  <a:ln>
                    <a:noFill/>
                  </a:ln>
                  <a:solidFill>
                    <a:srgbClr val="3E454A"/>
                  </a:solidFill>
                  <a:effectLst/>
                  <a:uLnTx/>
                  <a:uFillTx/>
                  <a:cs typeface="Arial"/>
                  <a:sym typeface="Arial"/>
                </a:rPr>
                <a:t>Action menée par Partenaire</a:t>
              </a:r>
            </a:p>
          </p:txBody>
        </p:sp>
        <p:cxnSp>
          <p:nvCxnSpPr>
            <p:cNvPr id="59" name="Connecteur droit avec flèche 58">
              <a:extLst>
                <a:ext uri="{FF2B5EF4-FFF2-40B4-BE49-F238E27FC236}">
                  <a16:creationId xmlns:a16="http://schemas.microsoft.com/office/drawing/2014/main" id="{567AF4B7-87AA-9380-14EE-E8CA511BE43B}"/>
                </a:ext>
              </a:extLst>
            </p:cNvPr>
            <p:cNvCxnSpPr/>
            <p:nvPr/>
          </p:nvCxnSpPr>
          <p:spPr>
            <a:xfrm>
              <a:off x="3742163" y="4814991"/>
              <a:ext cx="378096" cy="0"/>
            </a:xfrm>
            <a:prstGeom prst="straightConnector1">
              <a:avLst/>
            </a:prstGeom>
            <a:noFill/>
            <a:ln w="12700" cap="flat" cmpd="sng" algn="ctr">
              <a:solidFill>
                <a:srgbClr val="C30F0F"/>
              </a:solidFill>
              <a:prstDash val="solid"/>
              <a:miter lim="800000"/>
              <a:tailEnd type="triangle"/>
            </a:ln>
            <a:effectLst/>
          </p:spPr>
        </p:cxnSp>
        <p:cxnSp>
          <p:nvCxnSpPr>
            <p:cNvPr id="60" name="Connecteur droit avec flèche 59">
              <a:extLst>
                <a:ext uri="{FF2B5EF4-FFF2-40B4-BE49-F238E27FC236}">
                  <a16:creationId xmlns:a16="http://schemas.microsoft.com/office/drawing/2014/main" id="{901CB636-BAF0-FBBE-32C8-18765FC2A09A}"/>
                </a:ext>
              </a:extLst>
            </p:cNvPr>
            <p:cNvCxnSpPr/>
            <p:nvPr/>
          </p:nvCxnSpPr>
          <p:spPr>
            <a:xfrm>
              <a:off x="3742163" y="4947718"/>
              <a:ext cx="378096" cy="0"/>
            </a:xfrm>
            <a:prstGeom prst="straightConnector1">
              <a:avLst/>
            </a:prstGeom>
            <a:noFill/>
            <a:ln w="6350" cap="flat" cmpd="sng" algn="ctr">
              <a:solidFill>
                <a:srgbClr val="A5CC74"/>
              </a:solidFill>
              <a:prstDash val="solid"/>
              <a:miter lim="800000"/>
              <a:tailEnd type="triangle"/>
            </a:ln>
            <a:effectLst/>
          </p:spPr>
        </p:cxnSp>
      </p:grpSp>
      <p:sp>
        <p:nvSpPr>
          <p:cNvPr id="61" name="ZoneTexte 60">
            <a:extLst>
              <a:ext uri="{FF2B5EF4-FFF2-40B4-BE49-F238E27FC236}">
                <a16:creationId xmlns:a16="http://schemas.microsoft.com/office/drawing/2014/main" id="{0BBF74B0-C01E-6DD1-66C6-D456A66677A0}"/>
              </a:ext>
            </a:extLst>
          </p:cNvPr>
          <p:cNvSpPr txBox="1"/>
          <p:nvPr/>
        </p:nvSpPr>
        <p:spPr>
          <a:xfrm>
            <a:off x="8309959" y="2629332"/>
            <a:ext cx="2880172" cy="629828"/>
          </a:xfrm>
          <a:prstGeom prst="rect">
            <a:avLst/>
          </a:prstGeom>
          <a:solidFill>
            <a:srgbClr val="FFFFFF"/>
          </a:solidFill>
          <a:ln w="12700" cap="flat" cmpd="sng" algn="ctr">
            <a:solidFill>
              <a:srgbClr val="A5CC74"/>
            </a:solidFill>
            <a:prstDash val="solid"/>
            <a:miter lim="800000"/>
          </a:ln>
          <a:effectLst/>
        </p:spPr>
        <p:txBody>
          <a:bodyPr wrap="square" rtlCol="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Un </a:t>
            </a:r>
            <a:r>
              <a:rPr kumimoji="0" lang="fr-FR" sz="900" b="1"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téléconseiller</a:t>
            </a:r>
            <a:r>
              <a:rPr kumimoji="0" lang="fr-FR" sz="900" b="0"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 </a:t>
            </a:r>
            <a:r>
              <a:rPr kumimoji="0" lang="fr-FR" sz="900" b="1" i="0" u="none" strike="noStrike" kern="0" cap="none" spc="0" normalizeH="0" baseline="0" noProof="0" dirty="0" err="1">
                <a:ln>
                  <a:noFill/>
                </a:ln>
                <a:solidFill>
                  <a:srgbClr val="A5CC74">
                    <a:lumMod val="75000"/>
                  </a:srgbClr>
                </a:solidFill>
                <a:effectLst/>
                <a:uLnTx/>
                <a:uFillTx/>
                <a:latin typeface="Arial" panose="020B0604020202020204"/>
                <a:ea typeface="+mn-ea"/>
                <a:cs typeface="Arial"/>
                <a:sym typeface="Arial"/>
              </a:rPr>
              <a:t>iPaidThat</a:t>
            </a:r>
            <a:r>
              <a:rPr kumimoji="0" lang="fr-FR" sz="900" b="1"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 </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présente la solution. Le client peut tester gratuitement (14 jours) la solution et être </a:t>
            </a:r>
            <a:r>
              <a:rPr kumimoji="0" lang="fr-FR" sz="900" b="1" i="0" u="none" strike="noStrike" kern="0" cap="none" spc="0" normalizeH="0" baseline="0" noProof="0" dirty="0">
                <a:ln>
                  <a:noFill/>
                </a:ln>
                <a:solidFill>
                  <a:srgbClr val="000000"/>
                </a:solidFill>
                <a:effectLst/>
                <a:uLnTx/>
                <a:uFillTx/>
                <a:latin typeface="Arial" panose="020B0604020202020204"/>
                <a:ea typeface="+mn-ea"/>
                <a:cs typeface="Arial"/>
                <a:sym typeface="Arial"/>
              </a:rPr>
              <a:t>accompagné </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dans sa prise en main</a:t>
            </a:r>
          </a:p>
        </p:txBody>
      </p:sp>
      <p:cxnSp>
        <p:nvCxnSpPr>
          <p:cNvPr id="62" name="Connecteur droit avec flèche 61">
            <a:extLst>
              <a:ext uri="{FF2B5EF4-FFF2-40B4-BE49-F238E27FC236}">
                <a16:creationId xmlns:a16="http://schemas.microsoft.com/office/drawing/2014/main" id="{D1989BA5-E4C5-A293-691A-58DB547685EE}"/>
              </a:ext>
            </a:extLst>
          </p:cNvPr>
          <p:cNvCxnSpPr>
            <a:cxnSpLocks/>
          </p:cNvCxnSpPr>
          <p:nvPr/>
        </p:nvCxnSpPr>
        <p:spPr>
          <a:xfrm flipH="1">
            <a:off x="9745654" y="3259160"/>
            <a:ext cx="5566" cy="480733"/>
          </a:xfrm>
          <a:prstGeom prst="straightConnector1">
            <a:avLst/>
          </a:prstGeom>
          <a:noFill/>
          <a:ln w="6350" cap="flat" cmpd="sng" algn="ctr">
            <a:solidFill>
              <a:srgbClr val="A5CC74"/>
            </a:solidFill>
            <a:prstDash val="solid"/>
            <a:miter lim="800000"/>
            <a:tailEnd type="triangle"/>
          </a:ln>
          <a:effectLst/>
        </p:spPr>
      </p:cxnSp>
      <p:sp>
        <p:nvSpPr>
          <p:cNvPr id="63" name="ZoneTexte 62">
            <a:extLst>
              <a:ext uri="{FF2B5EF4-FFF2-40B4-BE49-F238E27FC236}">
                <a16:creationId xmlns:a16="http://schemas.microsoft.com/office/drawing/2014/main" id="{FBC094ED-914C-A0F0-4579-A01CB567C273}"/>
              </a:ext>
            </a:extLst>
          </p:cNvPr>
          <p:cNvSpPr txBox="1"/>
          <p:nvPr/>
        </p:nvSpPr>
        <p:spPr>
          <a:xfrm>
            <a:off x="6269167" y="2048082"/>
            <a:ext cx="1581678" cy="707886"/>
          </a:xfrm>
          <a:prstGeom prst="rect">
            <a:avLst/>
          </a:prstGeom>
          <a:solidFill>
            <a:srgbClr val="FFFFFF"/>
          </a:solidFill>
          <a:ln w="12700" cap="flat" cmpd="sng" algn="ctr">
            <a:solidFill>
              <a:srgbClr val="A5CC74"/>
            </a:solidFill>
            <a:prstDash val="solid"/>
            <a:miter lim="800000"/>
          </a:ln>
          <a:effectLst/>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latin typeface="Arial" panose="020B0604020202020204"/>
                <a:ea typeface="+mn-ea"/>
                <a:cs typeface="Arial"/>
                <a:sym typeface="Arial"/>
              </a:rPr>
              <a:t>Le </a:t>
            </a:r>
            <a:r>
              <a:rPr kumimoji="0" lang="fr-FR" sz="800" b="1" i="0" u="none" strike="noStrike" kern="0" cap="none" spc="0" normalizeH="0" baseline="0" noProof="0" dirty="0">
                <a:ln>
                  <a:noFill/>
                </a:ln>
                <a:solidFill>
                  <a:srgbClr val="3E454A"/>
                </a:solidFill>
                <a:effectLst/>
                <a:uLnTx/>
                <a:uFillTx/>
                <a:latin typeface="Arial" panose="020B0604020202020204"/>
                <a:ea typeface="+mn-ea"/>
                <a:cs typeface="Arial"/>
                <a:sym typeface="Arial"/>
              </a:rPr>
              <a:t>client </a:t>
            </a:r>
            <a:r>
              <a:rPr kumimoji="0" lang="fr-FR" sz="800" b="0" i="0" u="none" strike="noStrike" kern="0" cap="none" spc="0" normalizeH="0" baseline="0" noProof="0" dirty="0">
                <a:ln>
                  <a:noFill/>
                </a:ln>
                <a:solidFill>
                  <a:srgbClr val="3E454A"/>
                </a:solidFill>
                <a:effectLst/>
                <a:uLnTx/>
                <a:uFillTx/>
                <a:latin typeface="Arial" panose="020B0604020202020204"/>
                <a:ea typeface="+mn-ea"/>
                <a:cs typeface="Arial"/>
                <a:sym typeface="Arial"/>
              </a:rPr>
              <a:t>renseigne le </a:t>
            </a:r>
            <a:r>
              <a:rPr kumimoji="0" lang="fr-FR" sz="800" b="1"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formulaire de contact et de prise de rendez-vous* </a:t>
            </a:r>
            <a:r>
              <a:rPr kumimoji="0" lang="fr-FR" sz="8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positionné sur le site </a:t>
            </a:r>
            <a:r>
              <a:rPr kumimoji="0" lang="fr-FR" sz="800" b="1" i="0" u="none" strike="noStrike" kern="0" cap="none" spc="0" normalizeH="0" baseline="0" noProof="0" dirty="0" err="1">
                <a:ln>
                  <a:noFill/>
                </a:ln>
                <a:solidFill>
                  <a:srgbClr val="000000"/>
                </a:solidFill>
                <a:effectLst/>
                <a:uLnTx/>
                <a:uFillTx/>
                <a:latin typeface="Arial" panose="020B0604020202020204"/>
                <a:ea typeface="+mn-ea"/>
                <a:cs typeface="Arial"/>
                <a:sym typeface="Arial"/>
              </a:rPr>
              <a:t>iPaidThat</a:t>
            </a:r>
            <a:r>
              <a:rPr kumimoji="0" lang="fr-FR" sz="8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 (page co-brandée)</a:t>
            </a:r>
            <a:endParaRPr kumimoji="0" lang="fr-FR" sz="800" b="1" i="0" u="none" strike="noStrike" kern="0" cap="none" spc="0" normalizeH="0" baseline="0" noProof="0" dirty="0">
              <a:ln>
                <a:noFill/>
              </a:ln>
              <a:solidFill>
                <a:srgbClr val="000000"/>
              </a:solidFill>
              <a:effectLst/>
              <a:uLnTx/>
              <a:uFillTx/>
              <a:latin typeface="Arial" panose="020B0604020202020204"/>
              <a:ea typeface="+mn-ea"/>
              <a:cs typeface="Arial"/>
              <a:sym typeface="Arial"/>
            </a:endParaRPr>
          </a:p>
        </p:txBody>
      </p:sp>
      <p:cxnSp>
        <p:nvCxnSpPr>
          <p:cNvPr id="64" name="Connecteur : en arc 63">
            <a:extLst>
              <a:ext uri="{FF2B5EF4-FFF2-40B4-BE49-F238E27FC236}">
                <a16:creationId xmlns:a16="http://schemas.microsoft.com/office/drawing/2014/main" id="{85A641E1-9C21-71CD-132D-17D717008A07}"/>
              </a:ext>
            </a:extLst>
          </p:cNvPr>
          <p:cNvCxnSpPr>
            <a:cxnSpLocks/>
            <a:stCxn id="63" idx="3"/>
            <a:endCxn id="61" idx="1"/>
          </p:cNvCxnSpPr>
          <p:nvPr/>
        </p:nvCxnSpPr>
        <p:spPr>
          <a:xfrm>
            <a:off x="7850845" y="2402025"/>
            <a:ext cx="459114" cy="542221"/>
          </a:xfrm>
          <a:prstGeom prst="curvedConnector3">
            <a:avLst>
              <a:gd name="adj1" fmla="val 43965"/>
            </a:avLst>
          </a:prstGeom>
          <a:noFill/>
          <a:ln w="6350" cap="flat" cmpd="sng" algn="ctr">
            <a:solidFill>
              <a:srgbClr val="A5CC74"/>
            </a:solidFill>
            <a:prstDash val="solid"/>
            <a:miter lim="800000"/>
            <a:tailEnd type="triangle"/>
          </a:ln>
          <a:effectLst/>
        </p:spPr>
      </p:cxnSp>
      <p:sp>
        <p:nvSpPr>
          <p:cNvPr id="65" name="Rectangle 64">
            <a:extLst>
              <a:ext uri="{FF2B5EF4-FFF2-40B4-BE49-F238E27FC236}">
                <a16:creationId xmlns:a16="http://schemas.microsoft.com/office/drawing/2014/main" id="{F851E1D1-64CA-9734-8CB8-9A7711140500}"/>
              </a:ext>
            </a:extLst>
          </p:cNvPr>
          <p:cNvSpPr/>
          <p:nvPr/>
        </p:nvSpPr>
        <p:spPr>
          <a:xfrm>
            <a:off x="2803357" y="1538765"/>
            <a:ext cx="1248000" cy="240000"/>
          </a:xfrm>
          <a:prstGeom prst="rect">
            <a:avLst/>
          </a:prstGeom>
          <a:solidFill>
            <a:srgbClr val="C30F0F"/>
          </a:solidFill>
          <a:ln w="12700" cap="flat" cmpd="sng" algn="ctr">
            <a:noFill/>
            <a:prstDash val="solid"/>
            <a:miter lim="800000"/>
          </a:ln>
          <a:effectLst/>
        </p:spPr>
        <p:txBody>
          <a:bodyPr lIns="0" rIns="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Environnement</a:t>
            </a:r>
          </a:p>
        </p:txBody>
      </p:sp>
      <p:grpSp>
        <p:nvGrpSpPr>
          <p:cNvPr id="66" name="Groupe 65">
            <a:extLst>
              <a:ext uri="{FF2B5EF4-FFF2-40B4-BE49-F238E27FC236}">
                <a16:creationId xmlns:a16="http://schemas.microsoft.com/office/drawing/2014/main" id="{EF9EC5B6-3903-BF85-D8B2-853D28976E6A}"/>
              </a:ext>
            </a:extLst>
          </p:cNvPr>
          <p:cNvGrpSpPr/>
          <p:nvPr/>
        </p:nvGrpSpPr>
        <p:grpSpPr>
          <a:xfrm>
            <a:off x="109544" y="2184202"/>
            <a:ext cx="801881" cy="576965"/>
            <a:chOff x="243209" y="1071285"/>
            <a:chExt cx="628718" cy="608885"/>
          </a:xfrm>
        </p:grpSpPr>
        <p:grpSp>
          <p:nvGrpSpPr>
            <p:cNvPr id="67" name="Groupe 66">
              <a:extLst>
                <a:ext uri="{FF2B5EF4-FFF2-40B4-BE49-F238E27FC236}">
                  <a16:creationId xmlns:a16="http://schemas.microsoft.com/office/drawing/2014/main" id="{94A232D3-E0D0-03CC-A985-0851AA2A2D50}"/>
                </a:ext>
              </a:extLst>
            </p:cNvPr>
            <p:cNvGrpSpPr/>
            <p:nvPr/>
          </p:nvGrpSpPr>
          <p:grpSpPr>
            <a:xfrm>
              <a:off x="243209" y="1071285"/>
              <a:ext cx="628718" cy="608885"/>
              <a:chOff x="1336675" y="1316038"/>
              <a:chExt cx="503238" cy="487363"/>
            </a:xfrm>
          </p:grpSpPr>
          <p:grpSp>
            <p:nvGrpSpPr>
              <p:cNvPr id="91" name="Groupe 90">
                <a:extLst>
                  <a:ext uri="{FF2B5EF4-FFF2-40B4-BE49-F238E27FC236}">
                    <a16:creationId xmlns:a16="http://schemas.microsoft.com/office/drawing/2014/main" id="{C1822986-930C-F9F1-9B7F-A130119E505E}"/>
                  </a:ext>
                </a:extLst>
              </p:cNvPr>
              <p:cNvGrpSpPr/>
              <p:nvPr/>
            </p:nvGrpSpPr>
            <p:grpSpPr>
              <a:xfrm>
                <a:off x="1336675" y="1460501"/>
                <a:ext cx="381000" cy="342900"/>
                <a:chOff x="1336675" y="1460501"/>
                <a:chExt cx="381000" cy="342900"/>
              </a:xfrm>
            </p:grpSpPr>
            <p:sp>
              <p:nvSpPr>
                <p:cNvPr id="96" name="Freeform 43">
                  <a:extLst>
                    <a:ext uri="{FF2B5EF4-FFF2-40B4-BE49-F238E27FC236}">
                      <a16:creationId xmlns:a16="http://schemas.microsoft.com/office/drawing/2014/main" id="{54AC6960-41A3-D743-0CB4-A2252FDC7DA5}"/>
                    </a:ext>
                  </a:extLst>
                </p:cNvPr>
                <p:cNvSpPr>
                  <a:spLocks/>
                </p:cNvSpPr>
                <p:nvPr/>
              </p:nvSpPr>
              <p:spPr bwMode="auto">
                <a:xfrm>
                  <a:off x="1530350" y="1460501"/>
                  <a:ext cx="187325" cy="288925"/>
                </a:xfrm>
                <a:custGeom>
                  <a:avLst/>
                  <a:gdLst>
                    <a:gd name="T0" fmla="*/ 82 w 106"/>
                    <a:gd name="T1" fmla="*/ 0 h 156"/>
                    <a:gd name="T2" fmla="*/ 93 w 106"/>
                    <a:gd name="T3" fmla="*/ 0 h 156"/>
                    <a:gd name="T4" fmla="*/ 106 w 106"/>
                    <a:gd name="T5" fmla="*/ 13 h 156"/>
                    <a:gd name="T6" fmla="*/ 106 w 106"/>
                    <a:gd name="T7" fmla="*/ 143 h 156"/>
                    <a:gd name="T8" fmla="*/ 93 w 106"/>
                    <a:gd name="T9" fmla="*/ 156 h 156"/>
                    <a:gd name="T10" fmla="*/ 0 w 106"/>
                    <a:gd name="T11" fmla="*/ 156 h 156"/>
                  </a:gdLst>
                  <a:ahLst/>
                  <a:cxnLst>
                    <a:cxn ang="0">
                      <a:pos x="T0" y="T1"/>
                    </a:cxn>
                    <a:cxn ang="0">
                      <a:pos x="T2" y="T3"/>
                    </a:cxn>
                    <a:cxn ang="0">
                      <a:pos x="T4" y="T5"/>
                    </a:cxn>
                    <a:cxn ang="0">
                      <a:pos x="T6" y="T7"/>
                    </a:cxn>
                    <a:cxn ang="0">
                      <a:pos x="T8" y="T9"/>
                    </a:cxn>
                    <a:cxn ang="0">
                      <a:pos x="T10" y="T11"/>
                    </a:cxn>
                  </a:cxnLst>
                  <a:rect l="0" t="0" r="r" b="b"/>
                  <a:pathLst>
                    <a:path w="106" h="156">
                      <a:moveTo>
                        <a:pt x="82" y="0"/>
                      </a:moveTo>
                      <a:cubicBezTo>
                        <a:pt x="93" y="0"/>
                        <a:pt x="93" y="0"/>
                        <a:pt x="93" y="0"/>
                      </a:cubicBezTo>
                      <a:cubicBezTo>
                        <a:pt x="100" y="0"/>
                        <a:pt x="106" y="6"/>
                        <a:pt x="106" y="13"/>
                      </a:cubicBezTo>
                      <a:cubicBezTo>
                        <a:pt x="106" y="143"/>
                        <a:pt x="106" y="143"/>
                        <a:pt x="106" y="143"/>
                      </a:cubicBezTo>
                      <a:cubicBezTo>
                        <a:pt x="106" y="150"/>
                        <a:pt x="100" y="156"/>
                        <a:pt x="93" y="156"/>
                      </a:cubicBezTo>
                      <a:cubicBezTo>
                        <a:pt x="0" y="156"/>
                        <a:pt x="0" y="156"/>
                        <a:pt x="0" y="15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7" name="Freeform 44">
                  <a:extLst>
                    <a:ext uri="{FF2B5EF4-FFF2-40B4-BE49-F238E27FC236}">
                      <a16:creationId xmlns:a16="http://schemas.microsoft.com/office/drawing/2014/main" id="{642A2FC7-3E4B-2E5B-EB81-33FF5A866BC2}"/>
                    </a:ext>
                  </a:extLst>
                </p:cNvPr>
                <p:cNvSpPr>
                  <a:spLocks/>
                </p:cNvSpPr>
                <p:nvPr/>
              </p:nvSpPr>
              <p:spPr bwMode="auto">
                <a:xfrm>
                  <a:off x="1336675" y="1460501"/>
                  <a:ext cx="317500" cy="288925"/>
                </a:xfrm>
                <a:custGeom>
                  <a:avLst/>
                  <a:gdLst>
                    <a:gd name="T0" fmla="*/ 96 w 179"/>
                    <a:gd name="T1" fmla="*/ 156 h 156"/>
                    <a:gd name="T2" fmla="*/ 12 w 179"/>
                    <a:gd name="T3" fmla="*/ 156 h 156"/>
                    <a:gd name="T4" fmla="*/ 0 w 179"/>
                    <a:gd name="T5" fmla="*/ 143 h 156"/>
                    <a:gd name="T6" fmla="*/ 0 w 179"/>
                    <a:gd name="T7" fmla="*/ 13 h 156"/>
                    <a:gd name="T8" fmla="*/ 12 w 179"/>
                    <a:gd name="T9" fmla="*/ 0 h 156"/>
                    <a:gd name="T10" fmla="*/ 179 w 179"/>
                    <a:gd name="T11" fmla="*/ 0 h 156"/>
                  </a:gdLst>
                  <a:ahLst/>
                  <a:cxnLst>
                    <a:cxn ang="0">
                      <a:pos x="T0" y="T1"/>
                    </a:cxn>
                    <a:cxn ang="0">
                      <a:pos x="T2" y="T3"/>
                    </a:cxn>
                    <a:cxn ang="0">
                      <a:pos x="T4" y="T5"/>
                    </a:cxn>
                    <a:cxn ang="0">
                      <a:pos x="T6" y="T7"/>
                    </a:cxn>
                    <a:cxn ang="0">
                      <a:pos x="T8" y="T9"/>
                    </a:cxn>
                    <a:cxn ang="0">
                      <a:pos x="T10" y="T11"/>
                    </a:cxn>
                  </a:cxnLst>
                  <a:rect l="0" t="0" r="r" b="b"/>
                  <a:pathLst>
                    <a:path w="179" h="156">
                      <a:moveTo>
                        <a:pt x="96" y="156"/>
                      </a:moveTo>
                      <a:cubicBezTo>
                        <a:pt x="12" y="156"/>
                        <a:pt x="12" y="156"/>
                        <a:pt x="12" y="156"/>
                      </a:cubicBezTo>
                      <a:cubicBezTo>
                        <a:pt x="6" y="156"/>
                        <a:pt x="0" y="150"/>
                        <a:pt x="0" y="143"/>
                      </a:cubicBezTo>
                      <a:cubicBezTo>
                        <a:pt x="0" y="13"/>
                        <a:pt x="0" y="13"/>
                        <a:pt x="0" y="13"/>
                      </a:cubicBezTo>
                      <a:cubicBezTo>
                        <a:pt x="0" y="6"/>
                        <a:pt x="6" y="0"/>
                        <a:pt x="12" y="0"/>
                      </a:cubicBezTo>
                      <a:cubicBezTo>
                        <a:pt x="179" y="0"/>
                        <a:pt x="179" y="0"/>
                        <a:pt x="17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8" name="Line 45">
                  <a:extLst>
                    <a:ext uri="{FF2B5EF4-FFF2-40B4-BE49-F238E27FC236}">
                      <a16:creationId xmlns:a16="http://schemas.microsoft.com/office/drawing/2014/main" id="{55E1ADF3-01DF-A6C7-FA21-31914DC9676C}"/>
                    </a:ext>
                  </a:extLst>
                </p:cNvPr>
                <p:cNvSpPr>
                  <a:spLocks noChangeShapeType="1"/>
                </p:cNvSpPr>
                <p:nvPr/>
              </p:nvSpPr>
              <p:spPr bwMode="auto">
                <a:xfrm>
                  <a:off x="1339850" y="1689101"/>
                  <a:ext cx="3556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9" name="Line 46">
                  <a:extLst>
                    <a:ext uri="{FF2B5EF4-FFF2-40B4-BE49-F238E27FC236}">
                      <a16:creationId xmlns:a16="http://schemas.microsoft.com/office/drawing/2014/main" id="{BFFB0158-72A6-4243-F867-9DE94133102C}"/>
                    </a:ext>
                  </a:extLst>
                </p:cNvPr>
                <p:cNvSpPr>
                  <a:spLocks noChangeShapeType="1"/>
                </p:cNvSpPr>
                <p:nvPr/>
              </p:nvSpPr>
              <p:spPr bwMode="auto">
                <a:xfrm flipH="1">
                  <a:off x="1420813" y="1803401"/>
                  <a:ext cx="2032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0" name="Line 47">
                  <a:extLst>
                    <a:ext uri="{FF2B5EF4-FFF2-40B4-BE49-F238E27FC236}">
                      <a16:creationId xmlns:a16="http://schemas.microsoft.com/office/drawing/2014/main" id="{A4037107-DA0A-48AA-1F54-85A8B3F6A981}"/>
                    </a:ext>
                  </a:extLst>
                </p:cNvPr>
                <p:cNvSpPr>
                  <a:spLocks noChangeShapeType="1"/>
                </p:cNvSpPr>
                <p:nvPr/>
              </p:nvSpPr>
              <p:spPr bwMode="auto">
                <a:xfrm flipH="1">
                  <a:off x="1651000" y="1803401"/>
                  <a:ext cx="95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1" name="Freeform 48">
                  <a:extLst>
                    <a:ext uri="{FF2B5EF4-FFF2-40B4-BE49-F238E27FC236}">
                      <a16:creationId xmlns:a16="http://schemas.microsoft.com/office/drawing/2014/main" id="{621F1E74-49DB-1C64-1540-36C4F37E100D}"/>
                    </a:ext>
                  </a:extLst>
                </p:cNvPr>
                <p:cNvSpPr>
                  <a:spLocks/>
                </p:cNvSpPr>
                <p:nvPr/>
              </p:nvSpPr>
              <p:spPr bwMode="auto">
                <a:xfrm>
                  <a:off x="1463675" y="1749426"/>
                  <a:ext cx="23812" cy="53975"/>
                </a:xfrm>
                <a:custGeom>
                  <a:avLst/>
                  <a:gdLst>
                    <a:gd name="T0" fmla="*/ 12 w 14"/>
                    <a:gd name="T1" fmla="*/ 0 h 29"/>
                    <a:gd name="T2" fmla="*/ 0 w 14"/>
                    <a:gd name="T3" fmla="*/ 29 h 29"/>
                  </a:gdLst>
                  <a:ahLst/>
                  <a:cxnLst>
                    <a:cxn ang="0">
                      <a:pos x="T0" y="T1"/>
                    </a:cxn>
                    <a:cxn ang="0">
                      <a:pos x="T2" y="T3"/>
                    </a:cxn>
                  </a:cxnLst>
                  <a:rect l="0" t="0" r="r" b="b"/>
                  <a:pathLst>
                    <a:path w="14" h="29">
                      <a:moveTo>
                        <a:pt x="12" y="0"/>
                      </a:moveTo>
                      <a:cubicBezTo>
                        <a:pt x="12" y="0"/>
                        <a:pt x="14" y="29"/>
                        <a:pt x="0"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2" name="Freeform 49">
                  <a:extLst>
                    <a:ext uri="{FF2B5EF4-FFF2-40B4-BE49-F238E27FC236}">
                      <a16:creationId xmlns:a16="http://schemas.microsoft.com/office/drawing/2014/main" id="{0EB7319D-E002-6C18-3EF5-472103053163}"/>
                    </a:ext>
                  </a:extLst>
                </p:cNvPr>
                <p:cNvSpPr>
                  <a:spLocks/>
                </p:cNvSpPr>
                <p:nvPr/>
              </p:nvSpPr>
              <p:spPr bwMode="auto">
                <a:xfrm>
                  <a:off x="1565275" y="1749426"/>
                  <a:ext cx="25400" cy="53975"/>
                </a:xfrm>
                <a:custGeom>
                  <a:avLst/>
                  <a:gdLst>
                    <a:gd name="T0" fmla="*/ 3 w 14"/>
                    <a:gd name="T1" fmla="*/ 0 h 29"/>
                    <a:gd name="T2" fmla="*/ 14 w 14"/>
                    <a:gd name="T3" fmla="*/ 29 h 29"/>
                  </a:gdLst>
                  <a:ahLst/>
                  <a:cxnLst>
                    <a:cxn ang="0">
                      <a:pos x="T0" y="T1"/>
                    </a:cxn>
                    <a:cxn ang="0">
                      <a:pos x="T2" y="T3"/>
                    </a:cxn>
                  </a:cxnLst>
                  <a:rect l="0" t="0" r="r" b="b"/>
                  <a:pathLst>
                    <a:path w="14" h="29">
                      <a:moveTo>
                        <a:pt x="3" y="0"/>
                      </a:moveTo>
                      <a:cubicBezTo>
                        <a:pt x="3" y="0"/>
                        <a:pt x="0" y="29"/>
                        <a:pt x="14"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3" name="Oval 50">
                  <a:extLst>
                    <a:ext uri="{FF2B5EF4-FFF2-40B4-BE49-F238E27FC236}">
                      <a16:creationId xmlns:a16="http://schemas.microsoft.com/office/drawing/2014/main" id="{5A61EEBC-EF92-F858-20FA-4247C3B2DB30}"/>
                    </a:ext>
                  </a:extLst>
                </p:cNvPr>
                <p:cNvSpPr>
                  <a:spLocks noChangeArrowheads="1"/>
                </p:cNvSpPr>
                <p:nvPr/>
              </p:nvSpPr>
              <p:spPr bwMode="auto">
                <a:xfrm>
                  <a:off x="1516063" y="1706563"/>
                  <a:ext cx="20637" cy="22225"/>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4" name="Line 51">
                  <a:extLst>
                    <a:ext uri="{FF2B5EF4-FFF2-40B4-BE49-F238E27FC236}">
                      <a16:creationId xmlns:a16="http://schemas.microsoft.com/office/drawing/2014/main" id="{6953DAB3-85AB-5C71-1DE5-D05B7E73E2B0}"/>
                    </a:ext>
                  </a:extLst>
                </p:cNvPr>
                <p:cNvSpPr>
                  <a:spLocks noChangeShapeType="1"/>
                </p:cNvSpPr>
                <p:nvPr/>
              </p:nvSpPr>
              <p:spPr bwMode="auto">
                <a:xfrm>
                  <a:off x="1387475" y="1514476"/>
                  <a:ext cx="23812" cy="238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5" name="Line 52">
                  <a:extLst>
                    <a:ext uri="{FF2B5EF4-FFF2-40B4-BE49-F238E27FC236}">
                      <a16:creationId xmlns:a16="http://schemas.microsoft.com/office/drawing/2014/main" id="{4C45A791-F580-6908-64AB-7FE7589805F3}"/>
                    </a:ext>
                  </a:extLst>
                </p:cNvPr>
                <p:cNvSpPr>
                  <a:spLocks noChangeShapeType="1"/>
                </p:cNvSpPr>
                <p:nvPr/>
              </p:nvSpPr>
              <p:spPr bwMode="auto">
                <a:xfrm>
                  <a:off x="1362075" y="1489076"/>
                  <a:ext cx="7937"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92" name="Groupe 91">
                <a:extLst>
                  <a:ext uri="{FF2B5EF4-FFF2-40B4-BE49-F238E27FC236}">
                    <a16:creationId xmlns:a16="http://schemas.microsoft.com/office/drawing/2014/main" id="{4F2CE126-757E-E290-1D99-E5BDF80E88E0}"/>
                  </a:ext>
                </a:extLst>
              </p:cNvPr>
              <p:cNvGrpSpPr/>
              <p:nvPr/>
            </p:nvGrpSpPr>
            <p:grpSpPr>
              <a:xfrm>
                <a:off x="1716088" y="1316038"/>
                <a:ext cx="123825" cy="150813"/>
                <a:chOff x="1716088" y="1316038"/>
                <a:chExt cx="123825" cy="150813"/>
              </a:xfrm>
            </p:grpSpPr>
            <p:sp>
              <p:nvSpPr>
                <p:cNvPr id="93" name="Freeform 53">
                  <a:extLst>
                    <a:ext uri="{FF2B5EF4-FFF2-40B4-BE49-F238E27FC236}">
                      <a16:creationId xmlns:a16="http://schemas.microsoft.com/office/drawing/2014/main" id="{AD7D8078-F8FF-6C85-4747-A596DC90F614}"/>
                    </a:ext>
                  </a:extLst>
                </p:cNvPr>
                <p:cNvSpPr>
                  <a:spLocks/>
                </p:cNvSpPr>
                <p:nvPr/>
              </p:nvSpPr>
              <p:spPr bwMode="auto">
                <a:xfrm>
                  <a:off x="1725613" y="1368426"/>
                  <a:ext cx="73025" cy="92075"/>
                </a:xfrm>
                <a:custGeom>
                  <a:avLst/>
                  <a:gdLst>
                    <a:gd name="T0" fmla="*/ 42 w 42"/>
                    <a:gd name="T1" fmla="*/ 50 h 50"/>
                    <a:gd name="T2" fmla="*/ 0 w 42"/>
                    <a:gd name="T3" fmla="*/ 0 h 50"/>
                  </a:gdLst>
                  <a:ahLst/>
                  <a:cxnLst>
                    <a:cxn ang="0">
                      <a:pos x="T0" y="T1"/>
                    </a:cxn>
                    <a:cxn ang="0">
                      <a:pos x="T2" y="T3"/>
                    </a:cxn>
                  </a:cxnLst>
                  <a:rect l="0" t="0" r="r" b="b"/>
                  <a:pathLst>
                    <a:path w="42" h="50">
                      <a:moveTo>
                        <a:pt x="42" y="50"/>
                      </a:moveTo>
                      <a:cubicBezTo>
                        <a:pt x="40" y="27"/>
                        <a:pt x="24"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4" name="Freeform 54">
                  <a:extLst>
                    <a:ext uri="{FF2B5EF4-FFF2-40B4-BE49-F238E27FC236}">
                      <a16:creationId xmlns:a16="http://schemas.microsoft.com/office/drawing/2014/main" id="{D83D6D8D-8AFD-9055-74FE-ECEB2C67963C}"/>
                    </a:ext>
                  </a:extLst>
                </p:cNvPr>
                <p:cNvSpPr>
                  <a:spLocks/>
                </p:cNvSpPr>
                <p:nvPr/>
              </p:nvSpPr>
              <p:spPr bwMode="auto">
                <a:xfrm>
                  <a:off x="1716088" y="1414463"/>
                  <a:ext cx="41275" cy="52388"/>
                </a:xfrm>
                <a:custGeom>
                  <a:avLst/>
                  <a:gdLst>
                    <a:gd name="T0" fmla="*/ 23 w 23"/>
                    <a:gd name="T1" fmla="*/ 28 h 28"/>
                    <a:gd name="T2" fmla="*/ 0 w 23"/>
                    <a:gd name="T3" fmla="*/ 0 h 28"/>
                  </a:gdLst>
                  <a:ahLst/>
                  <a:cxnLst>
                    <a:cxn ang="0">
                      <a:pos x="T0" y="T1"/>
                    </a:cxn>
                    <a:cxn ang="0">
                      <a:pos x="T2" y="T3"/>
                    </a:cxn>
                  </a:cxnLst>
                  <a:rect l="0" t="0" r="r" b="b"/>
                  <a:pathLst>
                    <a:path w="23" h="28">
                      <a:moveTo>
                        <a:pt x="23" y="28"/>
                      </a:moveTo>
                      <a:cubicBezTo>
                        <a:pt x="22" y="15"/>
                        <a:pt x="13" y="4"/>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5" name="Freeform 55">
                  <a:extLst>
                    <a:ext uri="{FF2B5EF4-FFF2-40B4-BE49-F238E27FC236}">
                      <a16:creationId xmlns:a16="http://schemas.microsoft.com/office/drawing/2014/main" id="{9176EA4E-125C-1FDA-6C8C-4C936DB84B52}"/>
                    </a:ext>
                  </a:extLst>
                </p:cNvPr>
                <p:cNvSpPr>
                  <a:spLocks/>
                </p:cNvSpPr>
                <p:nvPr/>
              </p:nvSpPr>
              <p:spPr bwMode="auto">
                <a:xfrm>
                  <a:off x="1731963" y="1316038"/>
                  <a:ext cx="107950" cy="134938"/>
                </a:xfrm>
                <a:custGeom>
                  <a:avLst/>
                  <a:gdLst>
                    <a:gd name="T0" fmla="*/ 61 w 61"/>
                    <a:gd name="T1" fmla="*/ 73 h 73"/>
                    <a:gd name="T2" fmla="*/ 0 w 61"/>
                    <a:gd name="T3" fmla="*/ 0 h 73"/>
                  </a:gdLst>
                  <a:ahLst/>
                  <a:cxnLst>
                    <a:cxn ang="0">
                      <a:pos x="T0" y="T1"/>
                    </a:cxn>
                    <a:cxn ang="0">
                      <a:pos x="T2" y="T3"/>
                    </a:cxn>
                  </a:cxnLst>
                  <a:rect l="0" t="0" r="r" b="b"/>
                  <a:pathLst>
                    <a:path w="61" h="73">
                      <a:moveTo>
                        <a:pt x="61" y="73"/>
                      </a:moveTo>
                      <a:cubicBezTo>
                        <a:pt x="58" y="40"/>
                        <a:pt x="34" y="1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grpSp>
          <p:nvGrpSpPr>
            <p:cNvPr id="68" name="Groupe 67">
              <a:extLst>
                <a:ext uri="{FF2B5EF4-FFF2-40B4-BE49-F238E27FC236}">
                  <a16:creationId xmlns:a16="http://schemas.microsoft.com/office/drawing/2014/main" id="{789534C2-5F27-0147-2AA0-BD2DFABF9786}"/>
                </a:ext>
              </a:extLst>
            </p:cNvPr>
            <p:cNvGrpSpPr/>
            <p:nvPr/>
          </p:nvGrpSpPr>
          <p:grpSpPr>
            <a:xfrm>
              <a:off x="404054" y="1273036"/>
              <a:ext cx="156489" cy="237772"/>
              <a:chOff x="1362076" y="1462088"/>
              <a:chExt cx="327026" cy="496888"/>
            </a:xfrm>
          </p:grpSpPr>
          <p:grpSp>
            <p:nvGrpSpPr>
              <p:cNvPr id="69" name="Groupe 68">
                <a:extLst>
                  <a:ext uri="{FF2B5EF4-FFF2-40B4-BE49-F238E27FC236}">
                    <a16:creationId xmlns:a16="http://schemas.microsoft.com/office/drawing/2014/main" id="{0FC8EE38-127E-6B75-B6E9-CEC00B432EF3}"/>
                  </a:ext>
                </a:extLst>
              </p:cNvPr>
              <p:cNvGrpSpPr/>
              <p:nvPr/>
            </p:nvGrpSpPr>
            <p:grpSpPr>
              <a:xfrm>
                <a:off x="1458914" y="1773238"/>
                <a:ext cx="155575" cy="185738"/>
                <a:chOff x="1458914" y="1773238"/>
                <a:chExt cx="155575" cy="185738"/>
              </a:xfrm>
            </p:grpSpPr>
            <p:sp>
              <p:nvSpPr>
                <p:cNvPr id="84" name="Line 40">
                  <a:extLst>
                    <a:ext uri="{FF2B5EF4-FFF2-40B4-BE49-F238E27FC236}">
                      <a16:creationId xmlns:a16="http://schemas.microsoft.com/office/drawing/2014/main" id="{704A1585-E2F6-6BE6-1D0B-38DDC6B87A04}"/>
                    </a:ext>
                  </a:extLst>
                </p:cNvPr>
                <p:cNvSpPr>
                  <a:spLocks noChangeShapeType="1"/>
                </p:cNvSpPr>
                <p:nvPr/>
              </p:nvSpPr>
              <p:spPr bwMode="auto">
                <a:xfrm>
                  <a:off x="1520826" y="1773238"/>
                  <a:ext cx="0" cy="1857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5" name="Freeform 43">
                  <a:extLst>
                    <a:ext uri="{FF2B5EF4-FFF2-40B4-BE49-F238E27FC236}">
                      <a16:creationId xmlns:a16="http://schemas.microsoft.com/office/drawing/2014/main" id="{15864270-164A-E68D-5D05-608E87704392}"/>
                    </a:ext>
                  </a:extLst>
                </p:cNvPr>
                <p:cNvSpPr>
                  <a:spLocks/>
                </p:cNvSpPr>
                <p:nvPr/>
              </p:nvSpPr>
              <p:spPr bwMode="auto">
                <a:xfrm>
                  <a:off x="1458914" y="1828800"/>
                  <a:ext cx="60325" cy="66675"/>
                </a:xfrm>
                <a:custGeom>
                  <a:avLst/>
                  <a:gdLst>
                    <a:gd name="T0" fmla="*/ 0 w 35"/>
                    <a:gd name="T1" fmla="*/ 0 h 36"/>
                    <a:gd name="T2" fmla="*/ 35 w 35"/>
                    <a:gd name="T3" fmla="*/ 36 h 36"/>
                    <a:gd name="T4" fmla="*/ 0 w 35"/>
                    <a:gd name="T5" fmla="*/ 0 h 36"/>
                  </a:gdLst>
                  <a:ahLst/>
                  <a:cxnLst>
                    <a:cxn ang="0">
                      <a:pos x="T0" y="T1"/>
                    </a:cxn>
                    <a:cxn ang="0">
                      <a:pos x="T2" y="T3"/>
                    </a:cxn>
                    <a:cxn ang="0">
                      <a:pos x="T4" y="T5"/>
                    </a:cxn>
                  </a:cxnLst>
                  <a:rect l="0" t="0" r="r" b="b"/>
                  <a:pathLst>
                    <a:path w="35" h="36">
                      <a:moveTo>
                        <a:pt x="0" y="0"/>
                      </a:moveTo>
                      <a:cubicBezTo>
                        <a:pt x="0" y="0"/>
                        <a:pt x="32" y="0"/>
                        <a:pt x="35" y="36"/>
                      </a:cubicBezTo>
                      <a:cubicBezTo>
                        <a:pt x="35" y="36"/>
                        <a:pt x="4" y="35"/>
                        <a:pt x="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6" name="Freeform 44">
                  <a:extLst>
                    <a:ext uri="{FF2B5EF4-FFF2-40B4-BE49-F238E27FC236}">
                      <a16:creationId xmlns:a16="http://schemas.microsoft.com/office/drawing/2014/main" id="{E9D0AA31-8204-15E7-6A10-9AA716A05AE7}"/>
                    </a:ext>
                  </a:extLst>
                </p:cNvPr>
                <p:cNvSpPr>
                  <a:spLocks/>
                </p:cNvSpPr>
                <p:nvPr/>
              </p:nvSpPr>
              <p:spPr bwMode="auto">
                <a:xfrm>
                  <a:off x="1524001" y="1774825"/>
                  <a:ext cx="90488" cy="93663"/>
                </a:xfrm>
                <a:custGeom>
                  <a:avLst/>
                  <a:gdLst>
                    <a:gd name="T0" fmla="*/ 50 w 51"/>
                    <a:gd name="T1" fmla="*/ 0 h 51"/>
                    <a:gd name="T2" fmla="*/ 0 w 51"/>
                    <a:gd name="T3" fmla="*/ 51 h 51"/>
                    <a:gd name="T4" fmla="*/ 50 w 51"/>
                    <a:gd name="T5" fmla="*/ 0 h 51"/>
                  </a:gdLst>
                  <a:ahLst/>
                  <a:cxnLst>
                    <a:cxn ang="0">
                      <a:pos x="T0" y="T1"/>
                    </a:cxn>
                    <a:cxn ang="0">
                      <a:pos x="T2" y="T3"/>
                    </a:cxn>
                    <a:cxn ang="0">
                      <a:pos x="T4" y="T5"/>
                    </a:cxn>
                  </a:cxnLst>
                  <a:rect l="0" t="0" r="r" b="b"/>
                  <a:pathLst>
                    <a:path w="51" h="51">
                      <a:moveTo>
                        <a:pt x="50" y="0"/>
                      </a:moveTo>
                      <a:cubicBezTo>
                        <a:pt x="50" y="0"/>
                        <a:pt x="51" y="46"/>
                        <a:pt x="0" y="51"/>
                      </a:cubicBezTo>
                      <a:cubicBezTo>
                        <a:pt x="0" y="51"/>
                        <a:pt x="1" y="6"/>
                        <a:pt x="5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7" name="Line 45">
                  <a:extLst>
                    <a:ext uri="{FF2B5EF4-FFF2-40B4-BE49-F238E27FC236}">
                      <a16:creationId xmlns:a16="http://schemas.microsoft.com/office/drawing/2014/main" id="{E9E9C4BF-8033-7970-C81C-B024DDF1D784}"/>
                    </a:ext>
                  </a:extLst>
                </p:cNvPr>
                <p:cNvSpPr>
                  <a:spLocks noChangeShapeType="1"/>
                </p:cNvSpPr>
                <p:nvPr/>
              </p:nvSpPr>
              <p:spPr bwMode="auto">
                <a:xfrm flipV="1">
                  <a:off x="1524001" y="1820863"/>
                  <a:ext cx="44450" cy="476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8" name="Line 46">
                  <a:extLst>
                    <a:ext uri="{FF2B5EF4-FFF2-40B4-BE49-F238E27FC236}">
                      <a16:creationId xmlns:a16="http://schemas.microsoft.com/office/drawing/2014/main" id="{6DC0EA15-E879-7B86-13C3-8AA4AC612299}"/>
                    </a:ext>
                  </a:extLst>
                </p:cNvPr>
                <p:cNvSpPr>
                  <a:spLocks noChangeShapeType="1"/>
                </p:cNvSpPr>
                <p:nvPr/>
              </p:nvSpPr>
              <p:spPr bwMode="auto">
                <a:xfrm flipH="1" flipV="1">
                  <a:off x="1487489" y="1860550"/>
                  <a:ext cx="31750" cy="349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9" name="Line 47">
                  <a:extLst>
                    <a:ext uri="{FF2B5EF4-FFF2-40B4-BE49-F238E27FC236}">
                      <a16:creationId xmlns:a16="http://schemas.microsoft.com/office/drawing/2014/main" id="{8E71B6FB-DAD2-4E3E-3279-8E56203D8246}"/>
                    </a:ext>
                  </a:extLst>
                </p:cNvPr>
                <p:cNvSpPr>
                  <a:spLocks noChangeShapeType="1"/>
                </p:cNvSpPr>
                <p:nvPr/>
              </p:nvSpPr>
              <p:spPr bwMode="auto">
                <a:xfrm>
                  <a:off x="1493839" y="1958975"/>
                  <a:ext cx="79375"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0" name="Line 48">
                  <a:extLst>
                    <a:ext uri="{FF2B5EF4-FFF2-40B4-BE49-F238E27FC236}">
                      <a16:creationId xmlns:a16="http://schemas.microsoft.com/office/drawing/2014/main" id="{75A32DF5-2572-C062-0BC6-A3F420996EAB}"/>
                    </a:ext>
                  </a:extLst>
                </p:cNvPr>
                <p:cNvSpPr>
                  <a:spLocks noChangeShapeType="1"/>
                </p:cNvSpPr>
                <p:nvPr/>
              </p:nvSpPr>
              <p:spPr bwMode="auto">
                <a:xfrm>
                  <a:off x="1587501" y="1958975"/>
                  <a:ext cx="793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70" name="Groupe 69">
                <a:extLst>
                  <a:ext uri="{FF2B5EF4-FFF2-40B4-BE49-F238E27FC236}">
                    <a16:creationId xmlns:a16="http://schemas.microsoft.com/office/drawing/2014/main" id="{FFE0CD59-B979-2786-6652-355CFD2E85C9}"/>
                  </a:ext>
                </a:extLst>
              </p:cNvPr>
              <p:cNvGrpSpPr/>
              <p:nvPr/>
            </p:nvGrpSpPr>
            <p:grpSpPr>
              <a:xfrm>
                <a:off x="1362076" y="1462088"/>
                <a:ext cx="327026" cy="307975"/>
                <a:chOff x="1362076" y="1462088"/>
                <a:chExt cx="327026" cy="307975"/>
              </a:xfrm>
            </p:grpSpPr>
            <p:sp>
              <p:nvSpPr>
                <p:cNvPr id="71" name="Freeform 41">
                  <a:extLst>
                    <a:ext uri="{FF2B5EF4-FFF2-40B4-BE49-F238E27FC236}">
                      <a16:creationId xmlns:a16="http://schemas.microsoft.com/office/drawing/2014/main" id="{D07E292D-134B-A3D4-E850-FF1085C3AD05}"/>
                    </a:ext>
                  </a:extLst>
                </p:cNvPr>
                <p:cNvSpPr>
                  <a:spLocks/>
                </p:cNvSpPr>
                <p:nvPr/>
              </p:nvSpPr>
              <p:spPr bwMode="auto">
                <a:xfrm>
                  <a:off x="1458914" y="1570038"/>
                  <a:ext cx="123825" cy="200025"/>
                </a:xfrm>
                <a:custGeom>
                  <a:avLst/>
                  <a:gdLst>
                    <a:gd name="T0" fmla="*/ 71 w 71"/>
                    <a:gd name="T1" fmla="*/ 35 h 109"/>
                    <a:gd name="T2" fmla="*/ 35 w 71"/>
                    <a:gd name="T3" fmla="*/ 0 h 109"/>
                    <a:gd name="T4" fmla="*/ 0 w 71"/>
                    <a:gd name="T5" fmla="*/ 35 h 109"/>
                    <a:gd name="T6" fmla="*/ 10 w 71"/>
                    <a:gd name="T7" fmla="*/ 60 h 109"/>
                    <a:gd name="T8" fmla="*/ 10 w 71"/>
                    <a:gd name="T9" fmla="*/ 60 h 109"/>
                    <a:gd name="T10" fmla="*/ 22 w 71"/>
                    <a:gd name="T11" fmla="*/ 109 h 109"/>
                    <a:gd name="T12" fmla="*/ 50 w 71"/>
                    <a:gd name="T13" fmla="*/ 109 h 109"/>
                    <a:gd name="T14" fmla="*/ 61 w 71"/>
                    <a:gd name="T15" fmla="*/ 61 h 109"/>
                    <a:gd name="T16" fmla="*/ 71 w 71"/>
                    <a:gd name="T17" fmla="*/ 3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9">
                      <a:moveTo>
                        <a:pt x="71" y="35"/>
                      </a:moveTo>
                      <a:cubicBezTo>
                        <a:pt x="71" y="16"/>
                        <a:pt x="55" y="0"/>
                        <a:pt x="35" y="0"/>
                      </a:cubicBezTo>
                      <a:cubicBezTo>
                        <a:pt x="16" y="0"/>
                        <a:pt x="0" y="16"/>
                        <a:pt x="0" y="35"/>
                      </a:cubicBezTo>
                      <a:cubicBezTo>
                        <a:pt x="0" y="45"/>
                        <a:pt x="4" y="54"/>
                        <a:pt x="10" y="60"/>
                      </a:cubicBezTo>
                      <a:cubicBezTo>
                        <a:pt x="10" y="60"/>
                        <a:pt x="10" y="60"/>
                        <a:pt x="10" y="60"/>
                      </a:cubicBezTo>
                      <a:cubicBezTo>
                        <a:pt x="25" y="76"/>
                        <a:pt x="22" y="109"/>
                        <a:pt x="22" y="109"/>
                      </a:cubicBezTo>
                      <a:cubicBezTo>
                        <a:pt x="50" y="109"/>
                        <a:pt x="50" y="109"/>
                        <a:pt x="50" y="109"/>
                      </a:cubicBezTo>
                      <a:cubicBezTo>
                        <a:pt x="50" y="74"/>
                        <a:pt x="59" y="63"/>
                        <a:pt x="61" y="61"/>
                      </a:cubicBezTo>
                      <a:cubicBezTo>
                        <a:pt x="67" y="54"/>
                        <a:pt x="71" y="45"/>
                        <a:pt x="71" y="35"/>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2" name="Line 42">
                  <a:extLst>
                    <a:ext uri="{FF2B5EF4-FFF2-40B4-BE49-F238E27FC236}">
                      <a16:creationId xmlns:a16="http://schemas.microsoft.com/office/drawing/2014/main" id="{6084D1CE-1D8E-4B63-5A6D-38D354964B53}"/>
                    </a:ext>
                  </a:extLst>
                </p:cNvPr>
                <p:cNvSpPr>
                  <a:spLocks noChangeShapeType="1"/>
                </p:cNvSpPr>
                <p:nvPr/>
              </p:nvSpPr>
              <p:spPr bwMode="auto">
                <a:xfrm>
                  <a:off x="1497014" y="1733550"/>
                  <a:ext cx="4921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3" name="Freeform 49">
                  <a:extLst>
                    <a:ext uri="{FF2B5EF4-FFF2-40B4-BE49-F238E27FC236}">
                      <a16:creationId xmlns:a16="http://schemas.microsoft.com/office/drawing/2014/main" id="{A5B55B0A-306E-20A9-3E82-46182B102C25}"/>
                    </a:ext>
                  </a:extLst>
                </p:cNvPr>
                <p:cNvSpPr>
                  <a:spLocks/>
                </p:cNvSpPr>
                <p:nvPr/>
              </p:nvSpPr>
              <p:spPr bwMode="auto">
                <a:xfrm>
                  <a:off x="1501776" y="1590675"/>
                  <a:ext cx="15875" cy="3175"/>
                </a:xfrm>
                <a:custGeom>
                  <a:avLst/>
                  <a:gdLst>
                    <a:gd name="T0" fmla="*/ 0 w 9"/>
                    <a:gd name="T1" fmla="*/ 2 h 2"/>
                    <a:gd name="T2" fmla="*/ 9 w 9"/>
                    <a:gd name="T3" fmla="*/ 0 h 2"/>
                  </a:gdLst>
                  <a:ahLst/>
                  <a:cxnLst>
                    <a:cxn ang="0">
                      <a:pos x="T0" y="T1"/>
                    </a:cxn>
                    <a:cxn ang="0">
                      <a:pos x="T2" y="T3"/>
                    </a:cxn>
                  </a:cxnLst>
                  <a:rect l="0" t="0" r="r" b="b"/>
                  <a:pathLst>
                    <a:path w="9" h="2">
                      <a:moveTo>
                        <a:pt x="0" y="2"/>
                      </a:moveTo>
                      <a:cubicBezTo>
                        <a:pt x="3" y="0"/>
                        <a:pt x="6" y="0"/>
                        <a:pt x="9"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4" name="Freeform 50">
                  <a:extLst>
                    <a:ext uri="{FF2B5EF4-FFF2-40B4-BE49-F238E27FC236}">
                      <a16:creationId xmlns:a16="http://schemas.microsoft.com/office/drawing/2014/main" id="{4635139F-B52E-2B06-D57A-8CDC620AAA15}"/>
                    </a:ext>
                  </a:extLst>
                </p:cNvPr>
                <p:cNvSpPr>
                  <a:spLocks/>
                </p:cNvSpPr>
                <p:nvPr/>
              </p:nvSpPr>
              <p:spPr bwMode="auto">
                <a:xfrm>
                  <a:off x="1476376" y="1603375"/>
                  <a:ext cx="11113" cy="38100"/>
                </a:xfrm>
                <a:custGeom>
                  <a:avLst/>
                  <a:gdLst>
                    <a:gd name="T0" fmla="*/ 1 w 7"/>
                    <a:gd name="T1" fmla="*/ 21 h 21"/>
                    <a:gd name="T2" fmla="*/ 0 w 7"/>
                    <a:gd name="T3" fmla="*/ 17 h 21"/>
                    <a:gd name="T4" fmla="*/ 7 w 7"/>
                    <a:gd name="T5" fmla="*/ 0 h 21"/>
                  </a:gdLst>
                  <a:ahLst/>
                  <a:cxnLst>
                    <a:cxn ang="0">
                      <a:pos x="T0" y="T1"/>
                    </a:cxn>
                    <a:cxn ang="0">
                      <a:pos x="T2" y="T3"/>
                    </a:cxn>
                    <a:cxn ang="0">
                      <a:pos x="T4" y="T5"/>
                    </a:cxn>
                  </a:cxnLst>
                  <a:rect l="0" t="0" r="r" b="b"/>
                  <a:pathLst>
                    <a:path w="7" h="21">
                      <a:moveTo>
                        <a:pt x="1" y="21"/>
                      </a:moveTo>
                      <a:cubicBezTo>
                        <a:pt x="1" y="20"/>
                        <a:pt x="0" y="18"/>
                        <a:pt x="0" y="17"/>
                      </a:cubicBezTo>
                      <a:cubicBezTo>
                        <a:pt x="0" y="10"/>
                        <a:pt x="3" y="5"/>
                        <a:pt x="7"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5" name="Line 51">
                  <a:extLst>
                    <a:ext uri="{FF2B5EF4-FFF2-40B4-BE49-F238E27FC236}">
                      <a16:creationId xmlns:a16="http://schemas.microsoft.com/office/drawing/2014/main" id="{B9BF3740-6938-3DC4-DCEF-D07F8DBFB1F7}"/>
                    </a:ext>
                  </a:extLst>
                </p:cNvPr>
                <p:cNvSpPr>
                  <a:spLocks noChangeShapeType="1"/>
                </p:cNvSpPr>
                <p:nvPr/>
              </p:nvSpPr>
              <p:spPr bwMode="auto">
                <a:xfrm>
                  <a:off x="1524001" y="1462088"/>
                  <a:ext cx="0" cy="460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6" name="Line 52">
                  <a:extLst>
                    <a:ext uri="{FF2B5EF4-FFF2-40B4-BE49-F238E27FC236}">
                      <a16:creationId xmlns:a16="http://schemas.microsoft.com/office/drawing/2014/main" id="{FB7084F4-1598-E15F-D0F0-817E176CDA2E}"/>
                    </a:ext>
                  </a:extLst>
                </p:cNvPr>
                <p:cNvSpPr>
                  <a:spLocks noChangeShapeType="1"/>
                </p:cNvSpPr>
                <p:nvPr/>
              </p:nvSpPr>
              <p:spPr bwMode="auto">
                <a:xfrm flipH="1">
                  <a:off x="1612901" y="1509713"/>
                  <a:ext cx="30163"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7" name="Line 53">
                  <a:extLst>
                    <a:ext uri="{FF2B5EF4-FFF2-40B4-BE49-F238E27FC236}">
                      <a16:creationId xmlns:a16="http://schemas.microsoft.com/office/drawing/2014/main" id="{26AA6421-1135-2DFE-5892-364DA7E71793}"/>
                    </a:ext>
                  </a:extLst>
                </p:cNvPr>
                <p:cNvSpPr>
                  <a:spLocks noChangeShapeType="1"/>
                </p:cNvSpPr>
                <p:nvPr/>
              </p:nvSpPr>
              <p:spPr bwMode="auto">
                <a:xfrm flipH="1">
                  <a:off x="1646239" y="1633538"/>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8" name="Line 54">
                  <a:extLst>
                    <a:ext uri="{FF2B5EF4-FFF2-40B4-BE49-F238E27FC236}">
                      <a16:creationId xmlns:a16="http://schemas.microsoft.com/office/drawing/2014/main" id="{D9045015-911B-E2AB-68D1-F4C67A8C9F58}"/>
                    </a:ext>
                  </a:extLst>
                </p:cNvPr>
                <p:cNvSpPr>
                  <a:spLocks noChangeShapeType="1"/>
                </p:cNvSpPr>
                <p:nvPr/>
              </p:nvSpPr>
              <p:spPr bwMode="auto">
                <a:xfrm flipH="1" flipV="1">
                  <a:off x="1612901" y="1725613"/>
                  <a:ext cx="28575"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9" name="Line 55">
                  <a:extLst>
                    <a:ext uri="{FF2B5EF4-FFF2-40B4-BE49-F238E27FC236}">
                      <a16:creationId xmlns:a16="http://schemas.microsoft.com/office/drawing/2014/main" id="{1259D32C-E467-973C-E447-72A8524967E4}"/>
                    </a:ext>
                  </a:extLst>
                </p:cNvPr>
                <p:cNvSpPr>
                  <a:spLocks noChangeShapeType="1"/>
                </p:cNvSpPr>
                <p:nvPr/>
              </p:nvSpPr>
              <p:spPr bwMode="auto">
                <a:xfrm>
                  <a:off x="1408114" y="1511300"/>
                  <a:ext cx="28575"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0" name="Line 56">
                  <a:extLst>
                    <a:ext uri="{FF2B5EF4-FFF2-40B4-BE49-F238E27FC236}">
                      <a16:creationId xmlns:a16="http://schemas.microsoft.com/office/drawing/2014/main" id="{FC1C4CDF-C37E-5416-0672-E3C6507B14A0}"/>
                    </a:ext>
                  </a:extLst>
                </p:cNvPr>
                <p:cNvSpPr>
                  <a:spLocks noChangeShapeType="1"/>
                </p:cNvSpPr>
                <p:nvPr/>
              </p:nvSpPr>
              <p:spPr bwMode="auto">
                <a:xfrm>
                  <a:off x="1362076" y="1635125"/>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1" name="Line 57">
                  <a:extLst>
                    <a:ext uri="{FF2B5EF4-FFF2-40B4-BE49-F238E27FC236}">
                      <a16:creationId xmlns:a16="http://schemas.microsoft.com/office/drawing/2014/main" id="{6B6E5EE4-2FED-182D-6907-90276D457455}"/>
                    </a:ext>
                  </a:extLst>
                </p:cNvPr>
                <p:cNvSpPr>
                  <a:spLocks noChangeShapeType="1"/>
                </p:cNvSpPr>
                <p:nvPr/>
              </p:nvSpPr>
              <p:spPr bwMode="auto">
                <a:xfrm flipV="1">
                  <a:off x="1408114" y="1727200"/>
                  <a:ext cx="30163"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2" name="Line 58">
                  <a:extLst>
                    <a:ext uri="{FF2B5EF4-FFF2-40B4-BE49-F238E27FC236}">
                      <a16:creationId xmlns:a16="http://schemas.microsoft.com/office/drawing/2014/main" id="{71181868-BFEC-4C80-D4A1-77A3B0F3C314}"/>
                    </a:ext>
                  </a:extLst>
                </p:cNvPr>
                <p:cNvSpPr>
                  <a:spLocks noChangeShapeType="1"/>
                </p:cNvSpPr>
                <p:nvPr/>
              </p:nvSpPr>
              <p:spPr bwMode="auto">
                <a:xfrm>
                  <a:off x="1498601" y="1746250"/>
                  <a:ext cx="174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3" name="Line 59">
                  <a:extLst>
                    <a:ext uri="{FF2B5EF4-FFF2-40B4-BE49-F238E27FC236}">
                      <a16:creationId xmlns:a16="http://schemas.microsoft.com/office/drawing/2014/main" id="{ACB0871D-8C7F-8F5D-0D92-BB02638EC7CC}"/>
                    </a:ext>
                  </a:extLst>
                </p:cNvPr>
                <p:cNvSpPr>
                  <a:spLocks noChangeShapeType="1"/>
                </p:cNvSpPr>
                <p:nvPr/>
              </p:nvSpPr>
              <p:spPr bwMode="auto">
                <a:xfrm>
                  <a:off x="1500189" y="1758950"/>
                  <a:ext cx="2698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grpSp>
      <p:grpSp>
        <p:nvGrpSpPr>
          <p:cNvPr id="106" name="Groupe 105">
            <a:extLst>
              <a:ext uri="{FF2B5EF4-FFF2-40B4-BE49-F238E27FC236}">
                <a16:creationId xmlns:a16="http://schemas.microsoft.com/office/drawing/2014/main" id="{A75257D2-A689-D15A-3DDB-B582ED7E3E3B}"/>
              </a:ext>
            </a:extLst>
          </p:cNvPr>
          <p:cNvGrpSpPr/>
          <p:nvPr/>
        </p:nvGrpSpPr>
        <p:grpSpPr>
          <a:xfrm>
            <a:off x="115514" y="3916232"/>
            <a:ext cx="788245" cy="571192"/>
            <a:chOff x="107504" y="2859782"/>
            <a:chExt cx="785780" cy="730443"/>
          </a:xfrm>
        </p:grpSpPr>
        <p:grpSp>
          <p:nvGrpSpPr>
            <p:cNvPr id="107" name="Groupe 106">
              <a:extLst>
                <a:ext uri="{FF2B5EF4-FFF2-40B4-BE49-F238E27FC236}">
                  <a16:creationId xmlns:a16="http://schemas.microsoft.com/office/drawing/2014/main" id="{DA1C75A5-8661-1CF2-7BAD-E6388B94E11E}"/>
                </a:ext>
              </a:extLst>
            </p:cNvPr>
            <p:cNvGrpSpPr/>
            <p:nvPr/>
          </p:nvGrpSpPr>
          <p:grpSpPr>
            <a:xfrm>
              <a:off x="107504" y="2859782"/>
              <a:ext cx="785780" cy="730443"/>
              <a:chOff x="2709863" y="4124325"/>
              <a:chExt cx="563563" cy="523875"/>
            </a:xfrm>
          </p:grpSpPr>
          <p:sp>
            <p:nvSpPr>
              <p:cNvPr id="131" name="Freeform 389">
                <a:extLst>
                  <a:ext uri="{FF2B5EF4-FFF2-40B4-BE49-F238E27FC236}">
                    <a16:creationId xmlns:a16="http://schemas.microsoft.com/office/drawing/2014/main" id="{3B4B8C24-C6E5-C877-6441-E387992C47FA}"/>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2" name="Line 390">
                <a:extLst>
                  <a:ext uri="{FF2B5EF4-FFF2-40B4-BE49-F238E27FC236}">
                    <a16:creationId xmlns:a16="http://schemas.microsoft.com/office/drawing/2014/main" id="{1AE2A27E-B12F-8835-D8B3-5CA3A71E81B3}"/>
                  </a:ext>
                </a:extLst>
              </p:cNvPr>
              <p:cNvSpPr>
                <a:spLocks noChangeShapeType="1"/>
              </p:cNvSpPr>
              <p:nvPr/>
            </p:nvSpPr>
            <p:spPr bwMode="auto">
              <a:xfrm>
                <a:off x="2927351" y="4303713"/>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3" name="Line 391">
                <a:extLst>
                  <a:ext uri="{FF2B5EF4-FFF2-40B4-BE49-F238E27FC236}">
                    <a16:creationId xmlns:a16="http://schemas.microsoft.com/office/drawing/2014/main" id="{43A27738-FBBA-210E-BA61-8A27970F26A3}"/>
                  </a:ext>
                </a:extLst>
              </p:cNvPr>
              <p:cNvSpPr>
                <a:spLocks noChangeShapeType="1"/>
              </p:cNvSpPr>
              <p:nvPr/>
            </p:nvSpPr>
            <p:spPr bwMode="auto">
              <a:xfrm>
                <a:off x="2974976" y="4306888"/>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4" name="Freeform 392">
                <a:extLst>
                  <a:ext uri="{FF2B5EF4-FFF2-40B4-BE49-F238E27FC236}">
                    <a16:creationId xmlns:a16="http://schemas.microsoft.com/office/drawing/2014/main" id="{8622ECEE-0915-4188-9FA3-9F5287D8367F}"/>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5" name="Line 393">
                <a:extLst>
                  <a:ext uri="{FF2B5EF4-FFF2-40B4-BE49-F238E27FC236}">
                    <a16:creationId xmlns:a16="http://schemas.microsoft.com/office/drawing/2014/main" id="{B0698D88-6A4A-F047-9DFD-57015E078F7C}"/>
                  </a:ext>
                </a:extLst>
              </p:cNvPr>
              <p:cNvSpPr>
                <a:spLocks noChangeShapeType="1"/>
              </p:cNvSpPr>
              <p:nvPr/>
            </p:nvSpPr>
            <p:spPr bwMode="auto">
              <a:xfrm flipH="1">
                <a:off x="2782888" y="4557713"/>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6" name="Line 394">
                <a:extLst>
                  <a:ext uri="{FF2B5EF4-FFF2-40B4-BE49-F238E27FC236}">
                    <a16:creationId xmlns:a16="http://schemas.microsoft.com/office/drawing/2014/main" id="{325A9B85-A9B3-A812-00EB-7A7E9BDE1125}"/>
                  </a:ext>
                </a:extLst>
              </p:cNvPr>
              <p:cNvSpPr>
                <a:spLocks noChangeShapeType="1"/>
              </p:cNvSpPr>
              <p:nvPr/>
            </p:nvSpPr>
            <p:spPr bwMode="auto">
              <a:xfrm flipH="1">
                <a:off x="2732088" y="4557713"/>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7" name="Freeform 395">
                <a:extLst>
                  <a:ext uri="{FF2B5EF4-FFF2-40B4-BE49-F238E27FC236}">
                    <a16:creationId xmlns:a16="http://schemas.microsoft.com/office/drawing/2014/main" id="{5CE1113A-5F2E-A1B9-359B-EA0FA52D541D}"/>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8" name="Freeform 396">
                <a:extLst>
                  <a:ext uri="{FF2B5EF4-FFF2-40B4-BE49-F238E27FC236}">
                    <a16:creationId xmlns:a16="http://schemas.microsoft.com/office/drawing/2014/main" id="{F9861688-3370-7317-A06A-E4FB294774D0}"/>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9" name="Freeform 400">
                <a:extLst>
                  <a:ext uri="{FF2B5EF4-FFF2-40B4-BE49-F238E27FC236}">
                    <a16:creationId xmlns:a16="http://schemas.microsoft.com/office/drawing/2014/main" id="{84539E73-B93D-77B9-3E3F-BB4D3D4AF552}"/>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0" name="Freeform 401">
                <a:extLst>
                  <a:ext uri="{FF2B5EF4-FFF2-40B4-BE49-F238E27FC236}">
                    <a16:creationId xmlns:a16="http://schemas.microsoft.com/office/drawing/2014/main" id="{F9AD1B8B-9E4A-C004-35C0-D5DAABC8707C}"/>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1" name="Freeform 405">
                <a:extLst>
                  <a:ext uri="{FF2B5EF4-FFF2-40B4-BE49-F238E27FC236}">
                    <a16:creationId xmlns:a16="http://schemas.microsoft.com/office/drawing/2014/main" id="{70F4CB88-275D-2573-E981-DE7D727B3FA9}"/>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2" name="Line 408">
                <a:extLst>
                  <a:ext uri="{FF2B5EF4-FFF2-40B4-BE49-F238E27FC236}">
                    <a16:creationId xmlns:a16="http://schemas.microsoft.com/office/drawing/2014/main" id="{9840C6CD-5B57-F1B4-8B4F-21D4C95F2022}"/>
                  </a:ext>
                </a:extLst>
              </p:cNvPr>
              <p:cNvSpPr>
                <a:spLocks noChangeShapeType="1"/>
              </p:cNvSpPr>
              <p:nvPr/>
            </p:nvSpPr>
            <p:spPr bwMode="auto">
              <a:xfrm>
                <a:off x="2994026" y="439896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3" name="Line 411">
                <a:extLst>
                  <a:ext uri="{FF2B5EF4-FFF2-40B4-BE49-F238E27FC236}">
                    <a16:creationId xmlns:a16="http://schemas.microsoft.com/office/drawing/2014/main" id="{A2723D92-6A67-2601-2755-CB9B7FF4649C}"/>
                  </a:ext>
                </a:extLst>
              </p:cNvPr>
              <p:cNvSpPr>
                <a:spLocks noChangeShapeType="1"/>
              </p:cNvSpPr>
              <p:nvPr/>
            </p:nvSpPr>
            <p:spPr bwMode="auto">
              <a:xfrm flipV="1">
                <a:off x="2981326" y="4360863"/>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4" name="Freeform 412">
                <a:extLst>
                  <a:ext uri="{FF2B5EF4-FFF2-40B4-BE49-F238E27FC236}">
                    <a16:creationId xmlns:a16="http://schemas.microsoft.com/office/drawing/2014/main" id="{AC2E3EE7-CE11-0EBD-B058-FED9B4D599DA}"/>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5" name="Freeform 413">
                <a:extLst>
                  <a:ext uri="{FF2B5EF4-FFF2-40B4-BE49-F238E27FC236}">
                    <a16:creationId xmlns:a16="http://schemas.microsoft.com/office/drawing/2014/main" id="{47DF5A47-8676-B255-CEA5-96BFF4D9969F}"/>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6" name="Freeform 414">
                <a:extLst>
                  <a:ext uri="{FF2B5EF4-FFF2-40B4-BE49-F238E27FC236}">
                    <a16:creationId xmlns:a16="http://schemas.microsoft.com/office/drawing/2014/main" id="{E8AE9A30-B1E6-6E7B-AF63-209945833EA6}"/>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7" name="Freeform 415">
                <a:extLst>
                  <a:ext uri="{FF2B5EF4-FFF2-40B4-BE49-F238E27FC236}">
                    <a16:creationId xmlns:a16="http://schemas.microsoft.com/office/drawing/2014/main" id="{273A65E8-D18F-0E8D-FE95-20B8EACD24DF}"/>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8" name="Freeform 416">
                <a:extLst>
                  <a:ext uri="{FF2B5EF4-FFF2-40B4-BE49-F238E27FC236}">
                    <a16:creationId xmlns:a16="http://schemas.microsoft.com/office/drawing/2014/main" id="{8412C4E6-2D3A-349C-17E8-CDEE4544B7DE}"/>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49" name="Freeform 417">
                <a:extLst>
                  <a:ext uri="{FF2B5EF4-FFF2-40B4-BE49-F238E27FC236}">
                    <a16:creationId xmlns:a16="http://schemas.microsoft.com/office/drawing/2014/main" id="{9223A98E-A1EE-C2C0-DC7C-65B1BC58F8D9}"/>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0" name="Freeform 418">
                <a:extLst>
                  <a:ext uri="{FF2B5EF4-FFF2-40B4-BE49-F238E27FC236}">
                    <a16:creationId xmlns:a16="http://schemas.microsoft.com/office/drawing/2014/main" id="{7E4106AC-7506-043B-225A-E23F1041C44B}"/>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1" name="Freeform 421">
                <a:extLst>
                  <a:ext uri="{FF2B5EF4-FFF2-40B4-BE49-F238E27FC236}">
                    <a16:creationId xmlns:a16="http://schemas.microsoft.com/office/drawing/2014/main" id="{C7508AF0-6E4C-C170-47C8-3DC44FB076DA}"/>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2" name="Freeform 422">
                <a:extLst>
                  <a:ext uri="{FF2B5EF4-FFF2-40B4-BE49-F238E27FC236}">
                    <a16:creationId xmlns:a16="http://schemas.microsoft.com/office/drawing/2014/main" id="{1145FFBB-3C25-5B7F-3135-E8855770DD1B}"/>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3" name="Freeform 423">
                <a:extLst>
                  <a:ext uri="{FF2B5EF4-FFF2-40B4-BE49-F238E27FC236}">
                    <a16:creationId xmlns:a16="http://schemas.microsoft.com/office/drawing/2014/main" id="{8DBD0294-A5A6-69B9-6721-FFB933AA5BD1}"/>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4" name="Freeform 424">
                <a:extLst>
                  <a:ext uri="{FF2B5EF4-FFF2-40B4-BE49-F238E27FC236}">
                    <a16:creationId xmlns:a16="http://schemas.microsoft.com/office/drawing/2014/main" id="{69AAF5D6-3207-656C-7880-1AA7493BB4BB}"/>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5" name="Freeform 425">
                <a:extLst>
                  <a:ext uri="{FF2B5EF4-FFF2-40B4-BE49-F238E27FC236}">
                    <a16:creationId xmlns:a16="http://schemas.microsoft.com/office/drawing/2014/main" id="{A8C3D381-DD12-97FD-0B12-3F0C117231F4}"/>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6" name="Line 426">
                <a:extLst>
                  <a:ext uri="{FF2B5EF4-FFF2-40B4-BE49-F238E27FC236}">
                    <a16:creationId xmlns:a16="http://schemas.microsoft.com/office/drawing/2014/main" id="{46985943-01EA-EDB5-086D-F6BDC17222F8}"/>
                  </a:ext>
                </a:extLst>
              </p:cNvPr>
              <p:cNvSpPr>
                <a:spLocks noChangeShapeType="1"/>
              </p:cNvSpPr>
              <p:nvPr/>
            </p:nvSpPr>
            <p:spPr bwMode="auto">
              <a:xfrm flipH="1">
                <a:off x="3130551" y="4522788"/>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7" name="Line 427">
                <a:extLst>
                  <a:ext uri="{FF2B5EF4-FFF2-40B4-BE49-F238E27FC236}">
                    <a16:creationId xmlns:a16="http://schemas.microsoft.com/office/drawing/2014/main" id="{0742888B-B1F4-6B09-BC1F-C90C5052CFE5}"/>
                  </a:ext>
                </a:extLst>
              </p:cNvPr>
              <p:cNvSpPr>
                <a:spLocks noChangeShapeType="1"/>
              </p:cNvSpPr>
              <p:nvPr/>
            </p:nvSpPr>
            <p:spPr bwMode="auto">
              <a:xfrm flipH="1">
                <a:off x="3178176" y="4491038"/>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8" name="Freeform 428">
                <a:extLst>
                  <a:ext uri="{FF2B5EF4-FFF2-40B4-BE49-F238E27FC236}">
                    <a16:creationId xmlns:a16="http://schemas.microsoft.com/office/drawing/2014/main" id="{A20DCF7C-86CC-34A4-DDD2-EA79190F04B3}"/>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59" name="Line 429">
                <a:extLst>
                  <a:ext uri="{FF2B5EF4-FFF2-40B4-BE49-F238E27FC236}">
                    <a16:creationId xmlns:a16="http://schemas.microsoft.com/office/drawing/2014/main" id="{8DA57AC1-54CD-DF12-036C-90A02E1A5DED}"/>
                  </a:ext>
                </a:extLst>
              </p:cNvPr>
              <p:cNvSpPr>
                <a:spLocks noChangeShapeType="1"/>
              </p:cNvSpPr>
              <p:nvPr/>
            </p:nvSpPr>
            <p:spPr bwMode="auto">
              <a:xfrm>
                <a:off x="3162301" y="4398963"/>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60" name="Freeform 430">
                <a:extLst>
                  <a:ext uri="{FF2B5EF4-FFF2-40B4-BE49-F238E27FC236}">
                    <a16:creationId xmlns:a16="http://schemas.microsoft.com/office/drawing/2014/main" id="{72EAFE02-9D82-0E73-97D3-3BF6A3EC3772}"/>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61" name="Freeform 431">
                <a:extLst>
                  <a:ext uri="{FF2B5EF4-FFF2-40B4-BE49-F238E27FC236}">
                    <a16:creationId xmlns:a16="http://schemas.microsoft.com/office/drawing/2014/main" id="{9391D79E-C920-559A-3D7F-91B1F51290E3}"/>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62" name="Freeform 432">
                <a:extLst>
                  <a:ext uri="{FF2B5EF4-FFF2-40B4-BE49-F238E27FC236}">
                    <a16:creationId xmlns:a16="http://schemas.microsoft.com/office/drawing/2014/main" id="{A6FF4F13-A0F4-D812-C960-E85E8AE128F1}"/>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63" name="Freeform 433">
                <a:extLst>
                  <a:ext uri="{FF2B5EF4-FFF2-40B4-BE49-F238E27FC236}">
                    <a16:creationId xmlns:a16="http://schemas.microsoft.com/office/drawing/2014/main" id="{36A5D356-B154-D72D-3D29-3074F13595B6}"/>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64" name="Freeform 434">
                <a:extLst>
                  <a:ext uri="{FF2B5EF4-FFF2-40B4-BE49-F238E27FC236}">
                    <a16:creationId xmlns:a16="http://schemas.microsoft.com/office/drawing/2014/main" id="{6F5991F5-19B8-CE07-0169-A8CC625B41B7}"/>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108" name="Groupe 107">
              <a:extLst>
                <a:ext uri="{FF2B5EF4-FFF2-40B4-BE49-F238E27FC236}">
                  <a16:creationId xmlns:a16="http://schemas.microsoft.com/office/drawing/2014/main" id="{27AEA511-D9D4-1970-F23B-7BB33C65392D}"/>
                </a:ext>
              </a:extLst>
            </p:cNvPr>
            <p:cNvGrpSpPr/>
            <p:nvPr/>
          </p:nvGrpSpPr>
          <p:grpSpPr>
            <a:xfrm>
              <a:off x="179512" y="2859782"/>
              <a:ext cx="96477" cy="146588"/>
              <a:chOff x="1362076" y="1462088"/>
              <a:chExt cx="327026" cy="496888"/>
            </a:xfrm>
          </p:grpSpPr>
          <p:grpSp>
            <p:nvGrpSpPr>
              <p:cNvPr id="109" name="Groupe 108">
                <a:extLst>
                  <a:ext uri="{FF2B5EF4-FFF2-40B4-BE49-F238E27FC236}">
                    <a16:creationId xmlns:a16="http://schemas.microsoft.com/office/drawing/2014/main" id="{1B73E19C-484A-483A-8546-EC9B6406AE1C}"/>
                  </a:ext>
                </a:extLst>
              </p:cNvPr>
              <p:cNvGrpSpPr/>
              <p:nvPr/>
            </p:nvGrpSpPr>
            <p:grpSpPr>
              <a:xfrm>
                <a:off x="1458914" y="1773238"/>
                <a:ext cx="155575" cy="185738"/>
                <a:chOff x="1458914" y="1773238"/>
                <a:chExt cx="155575" cy="185738"/>
              </a:xfrm>
            </p:grpSpPr>
            <p:sp>
              <p:nvSpPr>
                <p:cNvPr id="124" name="Line 40">
                  <a:extLst>
                    <a:ext uri="{FF2B5EF4-FFF2-40B4-BE49-F238E27FC236}">
                      <a16:creationId xmlns:a16="http://schemas.microsoft.com/office/drawing/2014/main" id="{F4312A53-8F94-C620-255E-EC59461D4CE1}"/>
                    </a:ext>
                  </a:extLst>
                </p:cNvPr>
                <p:cNvSpPr>
                  <a:spLocks noChangeShapeType="1"/>
                </p:cNvSpPr>
                <p:nvPr/>
              </p:nvSpPr>
              <p:spPr bwMode="auto">
                <a:xfrm>
                  <a:off x="1520826" y="1773238"/>
                  <a:ext cx="0" cy="1857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5" name="Freeform 43">
                  <a:extLst>
                    <a:ext uri="{FF2B5EF4-FFF2-40B4-BE49-F238E27FC236}">
                      <a16:creationId xmlns:a16="http://schemas.microsoft.com/office/drawing/2014/main" id="{E3A81E6F-94F4-FD4A-3B1E-3225ECBE9015}"/>
                    </a:ext>
                  </a:extLst>
                </p:cNvPr>
                <p:cNvSpPr>
                  <a:spLocks/>
                </p:cNvSpPr>
                <p:nvPr/>
              </p:nvSpPr>
              <p:spPr bwMode="auto">
                <a:xfrm>
                  <a:off x="1458914" y="1828800"/>
                  <a:ext cx="60325" cy="66675"/>
                </a:xfrm>
                <a:custGeom>
                  <a:avLst/>
                  <a:gdLst>
                    <a:gd name="T0" fmla="*/ 0 w 35"/>
                    <a:gd name="T1" fmla="*/ 0 h 36"/>
                    <a:gd name="T2" fmla="*/ 35 w 35"/>
                    <a:gd name="T3" fmla="*/ 36 h 36"/>
                    <a:gd name="T4" fmla="*/ 0 w 35"/>
                    <a:gd name="T5" fmla="*/ 0 h 36"/>
                  </a:gdLst>
                  <a:ahLst/>
                  <a:cxnLst>
                    <a:cxn ang="0">
                      <a:pos x="T0" y="T1"/>
                    </a:cxn>
                    <a:cxn ang="0">
                      <a:pos x="T2" y="T3"/>
                    </a:cxn>
                    <a:cxn ang="0">
                      <a:pos x="T4" y="T5"/>
                    </a:cxn>
                  </a:cxnLst>
                  <a:rect l="0" t="0" r="r" b="b"/>
                  <a:pathLst>
                    <a:path w="35" h="36">
                      <a:moveTo>
                        <a:pt x="0" y="0"/>
                      </a:moveTo>
                      <a:cubicBezTo>
                        <a:pt x="0" y="0"/>
                        <a:pt x="32" y="0"/>
                        <a:pt x="35" y="36"/>
                      </a:cubicBezTo>
                      <a:cubicBezTo>
                        <a:pt x="35" y="36"/>
                        <a:pt x="4" y="35"/>
                        <a:pt x="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6" name="Freeform 44">
                  <a:extLst>
                    <a:ext uri="{FF2B5EF4-FFF2-40B4-BE49-F238E27FC236}">
                      <a16:creationId xmlns:a16="http://schemas.microsoft.com/office/drawing/2014/main" id="{994852A4-ACEA-AF94-A405-57FC9534ECA3}"/>
                    </a:ext>
                  </a:extLst>
                </p:cNvPr>
                <p:cNvSpPr>
                  <a:spLocks/>
                </p:cNvSpPr>
                <p:nvPr/>
              </p:nvSpPr>
              <p:spPr bwMode="auto">
                <a:xfrm>
                  <a:off x="1524001" y="1774825"/>
                  <a:ext cx="90488" cy="93663"/>
                </a:xfrm>
                <a:custGeom>
                  <a:avLst/>
                  <a:gdLst>
                    <a:gd name="T0" fmla="*/ 50 w 51"/>
                    <a:gd name="T1" fmla="*/ 0 h 51"/>
                    <a:gd name="T2" fmla="*/ 0 w 51"/>
                    <a:gd name="T3" fmla="*/ 51 h 51"/>
                    <a:gd name="T4" fmla="*/ 50 w 51"/>
                    <a:gd name="T5" fmla="*/ 0 h 51"/>
                  </a:gdLst>
                  <a:ahLst/>
                  <a:cxnLst>
                    <a:cxn ang="0">
                      <a:pos x="T0" y="T1"/>
                    </a:cxn>
                    <a:cxn ang="0">
                      <a:pos x="T2" y="T3"/>
                    </a:cxn>
                    <a:cxn ang="0">
                      <a:pos x="T4" y="T5"/>
                    </a:cxn>
                  </a:cxnLst>
                  <a:rect l="0" t="0" r="r" b="b"/>
                  <a:pathLst>
                    <a:path w="51" h="51">
                      <a:moveTo>
                        <a:pt x="50" y="0"/>
                      </a:moveTo>
                      <a:cubicBezTo>
                        <a:pt x="50" y="0"/>
                        <a:pt x="51" y="46"/>
                        <a:pt x="0" y="51"/>
                      </a:cubicBezTo>
                      <a:cubicBezTo>
                        <a:pt x="0" y="51"/>
                        <a:pt x="1" y="6"/>
                        <a:pt x="5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7" name="Line 45">
                  <a:extLst>
                    <a:ext uri="{FF2B5EF4-FFF2-40B4-BE49-F238E27FC236}">
                      <a16:creationId xmlns:a16="http://schemas.microsoft.com/office/drawing/2014/main" id="{BD8D32DB-D3DD-0DF3-99AC-4C58DBD262A6}"/>
                    </a:ext>
                  </a:extLst>
                </p:cNvPr>
                <p:cNvSpPr>
                  <a:spLocks noChangeShapeType="1"/>
                </p:cNvSpPr>
                <p:nvPr/>
              </p:nvSpPr>
              <p:spPr bwMode="auto">
                <a:xfrm flipV="1">
                  <a:off x="1524001" y="1820863"/>
                  <a:ext cx="44450" cy="476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8" name="Line 46">
                  <a:extLst>
                    <a:ext uri="{FF2B5EF4-FFF2-40B4-BE49-F238E27FC236}">
                      <a16:creationId xmlns:a16="http://schemas.microsoft.com/office/drawing/2014/main" id="{63F60F3C-64ED-5A59-5D57-725561D9ED6C}"/>
                    </a:ext>
                  </a:extLst>
                </p:cNvPr>
                <p:cNvSpPr>
                  <a:spLocks noChangeShapeType="1"/>
                </p:cNvSpPr>
                <p:nvPr/>
              </p:nvSpPr>
              <p:spPr bwMode="auto">
                <a:xfrm flipH="1" flipV="1">
                  <a:off x="1487489" y="1860550"/>
                  <a:ext cx="31750" cy="349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9" name="Line 47">
                  <a:extLst>
                    <a:ext uri="{FF2B5EF4-FFF2-40B4-BE49-F238E27FC236}">
                      <a16:creationId xmlns:a16="http://schemas.microsoft.com/office/drawing/2014/main" id="{0457E7B4-B19D-E6FB-F700-3BFB2A1D3C26}"/>
                    </a:ext>
                  </a:extLst>
                </p:cNvPr>
                <p:cNvSpPr>
                  <a:spLocks noChangeShapeType="1"/>
                </p:cNvSpPr>
                <p:nvPr/>
              </p:nvSpPr>
              <p:spPr bwMode="auto">
                <a:xfrm>
                  <a:off x="1493839" y="1958975"/>
                  <a:ext cx="79375"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0" name="Line 48">
                  <a:extLst>
                    <a:ext uri="{FF2B5EF4-FFF2-40B4-BE49-F238E27FC236}">
                      <a16:creationId xmlns:a16="http://schemas.microsoft.com/office/drawing/2014/main" id="{A264B477-0743-5F5E-3719-D03394073684}"/>
                    </a:ext>
                  </a:extLst>
                </p:cNvPr>
                <p:cNvSpPr>
                  <a:spLocks noChangeShapeType="1"/>
                </p:cNvSpPr>
                <p:nvPr/>
              </p:nvSpPr>
              <p:spPr bwMode="auto">
                <a:xfrm>
                  <a:off x="1587501" y="1958975"/>
                  <a:ext cx="793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110" name="Groupe 109">
                <a:extLst>
                  <a:ext uri="{FF2B5EF4-FFF2-40B4-BE49-F238E27FC236}">
                    <a16:creationId xmlns:a16="http://schemas.microsoft.com/office/drawing/2014/main" id="{5816AD73-A6D7-A9D9-B53D-84A9667156EF}"/>
                  </a:ext>
                </a:extLst>
              </p:cNvPr>
              <p:cNvGrpSpPr/>
              <p:nvPr/>
            </p:nvGrpSpPr>
            <p:grpSpPr>
              <a:xfrm>
                <a:off x="1362076" y="1462088"/>
                <a:ext cx="327026" cy="307975"/>
                <a:chOff x="1362076" y="1462088"/>
                <a:chExt cx="327026" cy="307975"/>
              </a:xfrm>
            </p:grpSpPr>
            <p:sp>
              <p:nvSpPr>
                <p:cNvPr id="111" name="Freeform 41">
                  <a:extLst>
                    <a:ext uri="{FF2B5EF4-FFF2-40B4-BE49-F238E27FC236}">
                      <a16:creationId xmlns:a16="http://schemas.microsoft.com/office/drawing/2014/main" id="{B534F60F-9D86-AD2B-C9F3-1B76D11AC7D8}"/>
                    </a:ext>
                  </a:extLst>
                </p:cNvPr>
                <p:cNvSpPr>
                  <a:spLocks/>
                </p:cNvSpPr>
                <p:nvPr/>
              </p:nvSpPr>
              <p:spPr bwMode="auto">
                <a:xfrm>
                  <a:off x="1458914" y="1570038"/>
                  <a:ext cx="123825" cy="200025"/>
                </a:xfrm>
                <a:custGeom>
                  <a:avLst/>
                  <a:gdLst>
                    <a:gd name="T0" fmla="*/ 71 w 71"/>
                    <a:gd name="T1" fmla="*/ 35 h 109"/>
                    <a:gd name="T2" fmla="*/ 35 w 71"/>
                    <a:gd name="T3" fmla="*/ 0 h 109"/>
                    <a:gd name="T4" fmla="*/ 0 w 71"/>
                    <a:gd name="T5" fmla="*/ 35 h 109"/>
                    <a:gd name="T6" fmla="*/ 10 w 71"/>
                    <a:gd name="T7" fmla="*/ 60 h 109"/>
                    <a:gd name="T8" fmla="*/ 10 w 71"/>
                    <a:gd name="T9" fmla="*/ 60 h 109"/>
                    <a:gd name="T10" fmla="*/ 22 w 71"/>
                    <a:gd name="T11" fmla="*/ 109 h 109"/>
                    <a:gd name="T12" fmla="*/ 50 w 71"/>
                    <a:gd name="T13" fmla="*/ 109 h 109"/>
                    <a:gd name="T14" fmla="*/ 61 w 71"/>
                    <a:gd name="T15" fmla="*/ 61 h 109"/>
                    <a:gd name="T16" fmla="*/ 71 w 71"/>
                    <a:gd name="T17" fmla="*/ 3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9">
                      <a:moveTo>
                        <a:pt x="71" y="35"/>
                      </a:moveTo>
                      <a:cubicBezTo>
                        <a:pt x="71" y="16"/>
                        <a:pt x="55" y="0"/>
                        <a:pt x="35" y="0"/>
                      </a:cubicBezTo>
                      <a:cubicBezTo>
                        <a:pt x="16" y="0"/>
                        <a:pt x="0" y="16"/>
                        <a:pt x="0" y="35"/>
                      </a:cubicBezTo>
                      <a:cubicBezTo>
                        <a:pt x="0" y="45"/>
                        <a:pt x="4" y="54"/>
                        <a:pt x="10" y="60"/>
                      </a:cubicBezTo>
                      <a:cubicBezTo>
                        <a:pt x="10" y="60"/>
                        <a:pt x="10" y="60"/>
                        <a:pt x="10" y="60"/>
                      </a:cubicBezTo>
                      <a:cubicBezTo>
                        <a:pt x="25" y="76"/>
                        <a:pt x="22" y="109"/>
                        <a:pt x="22" y="109"/>
                      </a:cubicBezTo>
                      <a:cubicBezTo>
                        <a:pt x="50" y="109"/>
                        <a:pt x="50" y="109"/>
                        <a:pt x="50" y="109"/>
                      </a:cubicBezTo>
                      <a:cubicBezTo>
                        <a:pt x="50" y="74"/>
                        <a:pt x="59" y="63"/>
                        <a:pt x="61" y="61"/>
                      </a:cubicBezTo>
                      <a:cubicBezTo>
                        <a:pt x="67" y="54"/>
                        <a:pt x="71" y="45"/>
                        <a:pt x="71" y="35"/>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2" name="Line 42">
                  <a:extLst>
                    <a:ext uri="{FF2B5EF4-FFF2-40B4-BE49-F238E27FC236}">
                      <a16:creationId xmlns:a16="http://schemas.microsoft.com/office/drawing/2014/main" id="{DBDB42D6-538E-6A93-B179-AE8FED972E7C}"/>
                    </a:ext>
                  </a:extLst>
                </p:cNvPr>
                <p:cNvSpPr>
                  <a:spLocks noChangeShapeType="1"/>
                </p:cNvSpPr>
                <p:nvPr/>
              </p:nvSpPr>
              <p:spPr bwMode="auto">
                <a:xfrm>
                  <a:off x="1497014" y="1733550"/>
                  <a:ext cx="4921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3" name="Freeform 49">
                  <a:extLst>
                    <a:ext uri="{FF2B5EF4-FFF2-40B4-BE49-F238E27FC236}">
                      <a16:creationId xmlns:a16="http://schemas.microsoft.com/office/drawing/2014/main" id="{787C21C5-F40F-2E07-A1B8-B8CE8CFA51E6}"/>
                    </a:ext>
                  </a:extLst>
                </p:cNvPr>
                <p:cNvSpPr>
                  <a:spLocks/>
                </p:cNvSpPr>
                <p:nvPr/>
              </p:nvSpPr>
              <p:spPr bwMode="auto">
                <a:xfrm>
                  <a:off x="1501776" y="1590675"/>
                  <a:ext cx="15875" cy="3175"/>
                </a:xfrm>
                <a:custGeom>
                  <a:avLst/>
                  <a:gdLst>
                    <a:gd name="T0" fmla="*/ 0 w 9"/>
                    <a:gd name="T1" fmla="*/ 2 h 2"/>
                    <a:gd name="T2" fmla="*/ 9 w 9"/>
                    <a:gd name="T3" fmla="*/ 0 h 2"/>
                  </a:gdLst>
                  <a:ahLst/>
                  <a:cxnLst>
                    <a:cxn ang="0">
                      <a:pos x="T0" y="T1"/>
                    </a:cxn>
                    <a:cxn ang="0">
                      <a:pos x="T2" y="T3"/>
                    </a:cxn>
                  </a:cxnLst>
                  <a:rect l="0" t="0" r="r" b="b"/>
                  <a:pathLst>
                    <a:path w="9" h="2">
                      <a:moveTo>
                        <a:pt x="0" y="2"/>
                      </a:moveTo>
                      <a:cubicBezTo>
                        <a:pt x="3" y="0"/>
                        <a:pt x="6" y="0"/>
                        <a:pt x="9"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4" name="Freeform 50">
                  <a:extLst>
                    <a:ext uri="{FF2B5EF4-FFF2-40B4-BE49-F238E27FC236}">
                      <a16:creationId xmlns:a16="http://schemas.microsoft.com/office/drawing/2014/main" id="{3650554C-434A-3330-E0B4-040FE867F023}"/>
                    </a:ext>
                  </a:extLst>
                </p:cNvPr>
                <p:cNvSpPr>
                  <a:spLocks/>
                </p:cNvSpPr>
                <p:nvPr/>
              </p:nvSpPr>
              <p:spPr bwMode="auto">
                <a:xfrm>
                  <a:off x="1476376" y="1603375"/>
                  <a:ext cx="11113" cy="38100"/>
                </a:xfrm>
                <a:custGeom>
                  <a:avLst/>
                  <a:gdLst>
                    <a:gd name="T0" fmla="*/ 1 w 7"/>
                    <a:gd name="T1" fmla="*/ 21 h 21"/>
                    <a:gd name="T2" fmla="*/ 0 w 7"/>
                    <a:gd name="T3" fmla="*/ 17 h 21"/>
                    <a:gd name="T4" fmla="*/ 7 w 7"/>
                    <a:gd name="T5" fmla="*/ 0 h 21"/>
                  </a:gdLst>
                  <a:ahLst/>
                  <a:cxnLst>
                    <a:cxn ang="0">
                      <a:pos x="T0" y="T1"/>
                    </a:cxn>
                    <a:cxn ang="0">
                      <a:pos x="T2" y="T3"/>
                    </a:cxn>
                    <a:cxn ang="0">
                      <a:pos x="T4" y="T5"/>
                    </a:cxn>
                  </a:cxnLst>
                  <a:rect l="0" t="0" r="r" b="b"/>
                  <a:pathLst>
                    <a:path w="7" h="21">
                      <a:moveTo>
                        <a:pt x="1" y="21"/>
                      </a:moveTo>
                      <a:cubicBezTo>
                        <a:pt x="1" y="20"/>
                        <a:pt x="0" y="18"/>
                        <a:pt x="0" y="17"/>
                      </a:cubicBezTo>
                      <a:cubicBezTo>
                        <a:pt x="0" y="10"/>
                        <a:pt x="3" y="5"/>
                        <a:pt x="7"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5" name="Line 51">
                  <a:extLst>
                    <a:ext uri="{FF2B5EF4-FFF2-40B4-BE49-F238E27FC236}">
                      <a16:creationId xmlns:a16="http://schemas.microsoft.com/office/drawing/2014/main" id="{9A5EDE33-7EDF-7AFD-1DC4-3280C7316654}"/>
                    </a:ext>
                  </a:extLst>
                </p:cNvPr>
                <p:cNvSpPr>
                  <a:spLocks noChangeShapeType="1"/>
                </p:cNvSpPr>
                <p:nvPr/>
              </p:nvSpPr>
              <p:spPr bwMode="auto">
                <a:xfrm>
                  <a:off x="1524001" y="1462088"/>
                  <a:ext cx="0" cy="460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6" name="Line 52">
                  <a:extLst>
                    <a:ext uri="{FF2B5EF4-FFF2-40B4-BE49-F238E27FC236}">
                      <a16:creationId xmlns:a16="http://schemas.microsoft.com/office/drawing/2014/main" id="{A91960E5-E55A-8B96-41A1-EB61CCC11ABA}"/>
                    </a:ext>
                  </a:extLst>
                </p:cNvPr>
                <p:cNvSpPr>
                  <a:spLocks noChangeShapeType="1"/>
                </p:cNvSpPr>
                <p:nvPr/>
              </p:nvSpPr>
              <p:spPr bwMode="auto">
                <a:xfrm flipH="1">
                  <a:off x="1612901" y="1509713"/>
                  <a:ext cx="30163"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7" name="Line 53">
                  <a:extLst>
                    <a:ext uri="{FF2B5EF4-FFF2-40B4-BE49-F238E27FC236}">
                      <a16:creationId xmlns:a16="http://schemas.microsoft.com/office/drawing/2014/main" id="{A84A41B8-9D91-02E5-CB99-81B47C0731CE}"/>
                    </a:ext>
                  </a:extLst>
                </p:cNvPr>
                <p:cNvSpPr>
                  <a:spLocks noChangeShapeType="1"/>
                </p:cNvSpPr>
                <p:nvPr/>
              </p:nvSpPr>
              <p:spPr bwMode="auto">
                <a:xfrm flipH="1">
                  <a:off x="1646239" y="1633538"/>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8" name="Line 54">
                  <a:extLst>
                    <a:ext uri="{FF2B5EF4-FFF2-40B4-BE49-F238E27FC236}">
                      <a16:creationId xmlns:a16="http://schemas.microsoft.com/office/drawing/2014/main" id="{B00AF827-FE45-A01B-7C75-2A268AACFD92}"/>
                    </a:ext>
                  </a:extLst>
                </p:cNvPr>
                <p:cNvSpPr>
                  <a:spLocks noChangeShapeType="1"/>
                </p:cNvSpPr>
                <p:nvPr/>
              </p:nvSpPr>
              <p:spPr bwMode="auto">
                <a:xfrm flipH="1" flipV="1">
                  <a:off x="1612901" y="1725613"/>
                  <a:ext cx="28575"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9" name="Line 55">
                  <a:extLst>
                    <a:ext uri="{FF2B5EF4-FFF2-40B4-BE49-F238E27FC236}">
                      <a16:creationId xmlns:a16="http://schemas.microsoft.com/office/drawing/2014/main" id="{90AF29D9-B38C-B8CC-3735-44356105BF2E}"/>
                    </a:ext>
                  </a:extLst>
                </p:cNvPr>
                <p:cNvSpPr>
                  <a:spLocks noChangeShapeType="1"/>
                </p:cNvSpPr>
                <p:nvPr/>
              </p:nvSpPr>
              <p:spPr bwMode="auto">
                <a:xfrm>
                  <a:off x="1408114" y="1511300"/>
                  <a:ext cx="28575"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0" name="Line 56">
                  <a:extLst>
                    <a:ext uri="{FF2B5EF4-FFF2-40B4-BE49-F238E27FC236}">
                      <a16:creationId xmlns:a16="http://schemas.microsoft.com/office/drawing/2014/main" id="{DC46F416-62AA-7F45-133B-2AAA8557C812}"/>
                    </a:ext>
                  </a:extLst>
                </p:cNvPr>
                <p:cNvSpPr>
                  <a:spLocks noChangeShapeType="1"/>
                </p:cNvSpPr>
                <p:nvPr/>
              </p:nvSpPr>
              <p:spPr bwMode="auto">
                <a:xfrm>
                  <a:off x="1362076" y="1635125"/>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1" name="Line 57">
                  <a:extLst>
                    <a:ext uri="{FF2B5EF4-FFF2-40B4-BE49-F238E27FC236}">
                      <a16:creationId xmlns:a16="http://schemas.microsoft.com/office/drawing/2014/main" id="{FE31ED02-0769-0880-B44A-7C3497222575}"/>
                    </a:ext>
                  </a:extLst>
                </p:cNvPr>
                <p:cNvSpPr>
                  <a:spLocks noChangeShapeType="1"/>
                </p:cNvSpPr>
                <p:nvPr/>
              </p:nvSpPr>
              <p:spPr bwMode="auto">
                <a:xfrm flipV="1">
                  <a:off x="1408114" y="1727200"/>
                  <a:ext cx="30163"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2" name="Line 58">
                  <a:extLst>
                    <a:ext uri="{FF2B5EF4-FFF2-40B4-BE49-F238E27FC236}">
                      <a16:creationId xmlns:a16="http://schemas.microsoft.com/office/drawing/2014/main" id="{9BE524E6-69EC-02DC-62BE-D1F9DE117374}"/>
                    </a:ext>
                  </a:extLst>
                </p:cNvPr>
                <p:cNvSpPr>
                  <a:spLocks noChangeShapeType="1"/>
                </p:cNvSpPr>
                <p:nvPr/>
              </p:nvSpPr>
              <p:spPr bwMode="auto">
                <a:xfrm>
                  <a:off x="1498601" y="1746250"/>
                  <a:ext cx="174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3" name="Line 59">
                  <a:extLst>
                    <a:ext uri="{FF2B5EF4-FFF2-40B4-BE49-F238E27FC236}">
                      <a16:creationId xmlns:a16="http://schemas.microsoft.com/office/drawing/2014/main" id="{0F726097-A842-1707-762E-4154A38EBA57}"/>
                    </a:ext>
                  </a:extLst>
                </p:cNvPr>
                <p:cNvSpPr>
                  <a:spLocks noChangeShapeType="1"/>
                </p:cNvSpPr>
                <p:nvPr/>
              </p:nvSpPr>
              <p:spPr bwMode="auto">
                <a:xfrm>
                  <a:off x="1500189" y="1758950"/>
                  <a:ext cx="2698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grpSp>
      <p:grpSp>
        <p:nvGrpSpPr>
          <p:cNvPr id="165" name="Groupe 164">
            <a:extLst>
              <a:ext uri="{FF2B5EF4-FFF2-40B4-BE49-F238E27FC236}">
                <a16:creationId xmlns:a16="http://schemas.microsoft.com/office/drawing/2014/main" id="{07B1D049-3835-547D-5E9D-8DE44E520293}"/>
              </a:ext>
            </a:extLst>
          </p:cNvPr>
          <p:cNvGrpSpPr/>
          <p:nvPr/>
        </p:nvGrpSpPr>
        <p:grpSpPr>
          <a:xfrm>
            <a:off x="11433833" y="3734431"/>
            <a:ext cx="685800" cy="410635"/>
            <a:chOff x="4899026" y="2841625"/>
            <a:chExt cx="514350" cy="307976"/>
          </a:xfrm>
        </p:grpSpPr>
        <p:sp>
          <p:nvSpPr>
            <p:cNvPr id="166" name="Line 280">
              <a:extLst>
                <a:ext uri="{FF2B5EF4-FFF2-40B4-BE49-F238E27FC236}">
                  <a16:creationId xmlns:a16="http://schemas.microsoft.com/office/drawing/2014/main" id="{ECC4FE09-B090-8624-A2D5-A612309C15E6}"/>
                </a:ext>
              </a:extLst>
            </p:cNvPr>
            <p:cNvSpPr>
              <a:spLocks noChangeShapeType="1"/>
            </p:cNvSpPr>
            <p:nvPr/>
          </p:nvSpPr>
          <p:spPr bwMode="auto">
            <a:xfrm flipH="1">
              <a:off x="5348288" y="2878138"/>
              <a:ext cx="14288" cy="9525"/>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67" name="Freeform 281">
              <a:extLst>
                <a:ext uri="{FF2B5EF4-FFF2-40B4-BE49-F238E27FC236}">
                  <a16:creationId xmlns:a16="http://schemas.microsoft.com/office/drawing/2014/main" id="{7C07F1E4-506E-9E59-89D3-78BF1F00F34F}"/>
                </a:ext>
              </a:extLst>
            </p:cNvPr>
            <p:cNvSpPr>
              <a:spLocks/>
            </p:cNvSpPr>
            <p:nvPr/>
          </p:nvSpPr>
          <p:spPr bwMode="auto">
            <a:xfrm>
              <a:off x="5273676" y="2897188"/>
              <a:ext cx="139700" cy="198438"/>
            </a:xfrm>
            <a:custGeom>
              <a:avLst/>
              <a:gdLst>
                <a:gd name="T0" fmla="*/ 36 w 88"/>
                <a:gd name="T1" fmla="*/ 0 h 125"/>
                <a:gd name="T2" fmla="*/ 0 w 88"/>
                <a:gd name="T3" fmla="*/ 23 h 125"/>
                <a:gd name="T4" fmla="*/ 56 w 88"/>
                <a:gd name="T5" fmla="*/ 125 h 125"/>
                <a:gd name="T6" fmla="*/ 88 w 88"/>
                <a:gd name="T7" fmla="*/ 104 h 125"/>
              </a:gdLst>
              <a:ahLst/>
              <a:cxnLst>
                <a:cxn ang="0">
                  <a:pos x="T0" y="T1"/>
                </a:cxn>
                <a:cxn ang="0">
                  <a:pos x="T2" y="T3"/>
                </a:cxn>
                <a:cxn ang="0">
                  <a:pos x="T4" y="T5"/>
                </a:cxn>
                <a:cxn ang="0">
                  <a:pos x="T6" y="T7"/>
                </a:cxn>
              </a:cxnLst>
              <a:rect l="0" t="0" r="r" b="b"/>
              <a:pathLst>
                <a:path w="88" h="125">
                  <a:moveTo>
                    <a:pt x="36" y="0"/>
                  </a:moveTo>
                  <a:lnTo>
                    <a:pt x="0" y="23"/>
                  </a:lnTo>
                  <a:lnTo>
                    <a:pt x="56" y="125"/>
                  </a:lnTo>
                  <a:lnTo>
                    <a:pt x="88" y="104"/>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68" name="Freeform 282">
              <a:extLst>
                <a:ext uri="{FF2B5EF4-FFF2-40B4-BE49-F238E27FC236}">
                  <a16:creationId xmlns:a16="http://schemas.microsoft.com/office/drawing/2014/main" id="{C57A170D-A52C-338E-C6E7-A5A911E7D3BE}"/>
                </a:ext>
              </a:extLst>
            </p:cNvPr>
            <p:cNvSpPr>
              <a:spLocks/>
            </p:cNvSpPr>
            <p:nvPr/>
          </p:nvSpPr>
          <p:spPr bwMode="auto">
            <a:xfrm>
              <a:off x="5254626" y="2943225"/>
              <a:ext cx="71438" cy="136525"/>
            </a:xfrm>
            <a:custGeom>
              <a:avLst/>
              <a:gdLst>
                <a:gd name="T0" fmla="*/ 14 w 45"/>
                <a:gd name="T1" fmla="*/ 0 h 86"/>
                <a:gd name="T2" fmla="*/ 0 w 45"/>
                <a:gd name="T3" fmla="*/ 8 h 86"/>
                <a:gd name="T4" fmla="*/ 45 w 45"/>
                <a:gd name="T5" fmla="*/ 86 h 86"/>
              </a:gdLst>
              <a:ahLst/>
              <a:cxnLst>
                <a:cxn ang="0">
                  <a:pos x="T0" y="T1"/>
                </a:cxn>
                <a:cxn ang="0">
                  <a:pos x="T2" y="T3"/>
                </a:cxn>
                <a:cxn ang="0">
                  <a:pos x="T4" y="T5"/>
                </a:cxn>
              </a:cxnLst>
              <a:rect l="0" t="0" r="r" b="b"/>
              <a:pathLst>
                <a:path w="45" h="86">
                  <a:moveTo>
                    <a:pt x="14" y="0"/>
                  </a:moveTo>
                  <a:lnTo>
                    <a:pt x="0" y="8"/>
                  </a:lnTo>
                  <a:lnTo>
                    <a:pt x="45" y="86"/>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69" name="Line 283">
              <a:extLst>
                <a:ext uri="{FF2B5EF4-FFF2-40B4-BE49-F238E27FC236}">
                  <a16:creationId xmlns:a16="http://schemas.microsoft.com/office/drawing/2014/main" id="{563353E5-D4A1-818F-8BD7-4892DFA74AB5}"/>
                </a:ext>
              </a:extLst>
            </p:cNvPr>
            <p:cNvSpPr>
              <a:spLocks noChangeShapeType="1"/>
            </p:cNvSpPr>
            <p:nvPr/>
          </p:nvSpPr>
          <p:spPr bwMode="auto">
            <a:xfrm flipH="1">
              <a:off x="5207001" y="2959100"/>
              <a:ext cx="47625" cy="0"/>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0" name="Freeform 284">
              <a:extLst>
                <a:ext uri="{FF2B5EF4-FFF2-40B4-BE49-F238E27FC236}">
                  <a16:creationId xmlns:a16="http://schemas.microsoft.com/office/drawing/2014/main" id="{F3381DFE-D5AF-6C38-A9D0-B4E418591CBB}"/>
                </a:ext>
              </a:extLst>
            </p:cNvPr>
            <p:cNvSpPr>
              <a:spLocks/>
            </p:cNvSpPr>
            <p:nvPr/>
          </p:nvSpPr>
          <p:spPr bwMode="auto">
            <a:xfrm>
              <a:off x="5078413" y="2933700"/>
              <a:ext cx="141288" cy="71438"/>
            </a:xfrm>
            <a:custGeom>
              <a:avLst/>
              <a:gdLst>
                <a:gd name="T0" fmla="*/ 0 w 80"/>
                <a:gd name="T1" fmla="*/ 29 h 39"/>
                <a:gd name="T2" fmla="*/ 33 w 80"/>
                <a:gd name="T3" fmla="*/ 1 h 39"/>
                <a:gd name="T4" fmla="*/ 62 w 80"/>
                <a:gd name="T5" fmla="*/ 0 h 39"/>
                <a:gd name="T6" fmla="*/ 80 w 80"/>
                <a:gd name="T7" fmla="*/ 27 h 39"/>
                <a:gd name="T8" fmla="*/ 44 w 80"/>
                <a:gd name="T9" fmla="*/ 14 h 39"/>
              </a:gdLst>
              <a:ahLst/>
              <a:cxnLst>
                <a:cxn ang="0">
                  <a:pos x="T0" y="T1"/>
                </a:cxn>
                <a:cxn ang="0">
                  <a:pos x="T2" y="T3"/>
                </a:cxn>
                <a:cxn ang="0">
                  <a:pos x="T4" y="T5"/>
                </a:cxn>
                <a:cxn ang="0">
                  <a:pos x="T6" y="T7"/>
                </a:cxn>
                <a:cxn ang="0">
                  <a:pos x="T8" y="T9"/>
                </a:cxn>
              </a:cxnLst>
              <a:rect l="0" t="0" r="r" b="b"/>
              <a:pathLst>
                <a:path w="80" h="39">
                  <a:moveTo>
                    <a:pt x="0" y="29"/>
                  </a:moveTo>
                  <a:cubicBezTo>
                    <a:pt x="33" y="1"/>
                    <a:pt x="33" y="1"/>
                    <a:pt x="33" y="1"/>
                  </a:cubicBezTo>
                  <a:cubicBezTo>
                    <a:pt x="62" y="0"/>
                    <a:pt x="62" y="0"/>
                    <a:pt x="62" y="0"/>
                  </a:cubicBezTo>
                  <a:cubicBezTo>
                    <a:pt x="80" y="27"/>
                    <a:pt x="80" y="27"/>
                    <a:pt x="80" y="27"/>
                  </a:cubicBezTo>
                  <a:cubicBezTo>
                    <a:pt x="80" y="27"/>
                    <a:pt x="63" y="39"/>
                    <a:pt x="44" y="1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1" name="Freeform 285">
              <a:extLst>
                <a:ext uri="{FF2B5EF4-FFF2-40B4-BE49-F238E27FC236}">
                  <a16:creationId xmlns:a16="http://schemas.microsoft.com/office/drawing/2014/main" id="{CDE3ACCD-1061-1C56-7D3C-5609AC1352AF}"/>
                </a:ext>
              </a:extLst>
            </p:cNvPr>
            <p:cNvSpPr>
              <a:spLocks/>
            </p:cNvSpPr>
            <p:nvPr/>
          </p:nvSpPr>
          <p:spPr bwMode="auto">
            <a:xfrm>
              <a:off x="5059363" y="2970213"/>
              <a:ext cx="101600" cy="117475"/>
            </a:xfrm>
            <a:custGeom>
              <a:avLst/>
              <a:gdLst>
                <a:gd name="T0" fmla="*/ 58 w 58"/>
                <a:gd name="T1" fmla="*/ 0 h 64"/>
                <a:gd name="T2" fmla="*/ 4 w 58"/>
                <a:gd name="T3" fmla="*/ 46 h 64"/>
                <a:gd name="T4" fmla="*/ 4 w 58"/>
                <a:gd name="T5" fmla="*/ 60 h 64"/>
                <a:gd name="T6" fmla="*/ 4 w 58"/>
                <a:gd name="T7" fmla="*/ 60 h 64"/>
                <a:gd name="T8" fmla="*/ 18 w 58"/>
                <a:gd name="T9" fmla="*/ 61 h 64"/>
              </a:gdLst>
              <a:ahLst/>
              <a:cxnLst>
                <a:cxn ang="0">
                  <a:pos x="T0" y="T1"/>
                </a:cxn>
                <a:cxn ang="0">
                  <a:pos x="T2" y="T3"/>
                </a:cxn>
                <a:cxn ang="0">
                  <a:pos x="T4" y="T5"/>
                </a:cxn>
                <a:cxn ang="0">
                  <a:pos x="T6" y="T7"/>
                </a:cxn>
                <a:cxn ang="0">
                  <a:pos x="T8" y="T9"/>
                </a:cxn>
              </a:cxnLst>
              <a:rect l="0" t="0" r="r" b="b"/>
              <a:pathLst>
                <a:path w="58" h="64">
                  <a:moveTo>
                    <a:pt x="58" y="0"/>
                  </a:moveTo>
                  <a:cubicBezTo>
                    <a:pt x="4" y="46"/>
                    <a:pt x="4" y="46"/>
                    <a:pt x="4" y="46"/>
                  </a:cubicBezTo>
                  <a:cubicBezTo>
                    <a:pt x="0" y="50"/>
                    <a:pt x="0" y="56"/>
                    <a:pt x="4" y="60"/>
                  </a:cubicBezTo>
                  <a:cubicBezTo>
                    <a:pt x="4" y="60"/>
                    <a:pt x="4" y="60"/>
                    <a:pt x="4" y="60"/>
                  </a:cubicBezTo>
                  <a:cubicBezTo>
                    <a:pt x="7" y="64"/>
                    <a:pt x="14" y="64"/>
                    <a:pt x="18" y="61"/>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2" name="Freeform 286">
              <a:extLst>
                <a:ext uri="{FF2B5EF4-FFF2-40B4-BE49-F238E27FC236}">
                  <a16:creationId xmlns:a16="http://schemas.microsoft.com/office/drawing/2014/main" id="{FEB5BEC6-8592-F51B-5D9A-DEB5E27C4033}"/>
                </a:ext>
              </a:extLst>
            </p:cNvPr>
            <p:cNvSpPr>
              <a:spLocks/>
            </p:cNvSpPr>
            <p:nvPr/>
          </p:nvSpPr>
          <p:spPr bwMode="auto">
            <a:xfrm>
              <a:off x="5087938" y="3044825"/>
              <a:ext cx="39688" cy="65088"/>
            </a:xfrm>
            <a:custGeom>
              <a:avLst/>
              <a:gdLst>
                <a:gd name="T0" fmla="*/ 23 w 23"/>
                <a:gd name="T1" fmla="*/ 0 h 35"/>
                <a:gd name="T2" fmla="*/ 4 w 23"/>
                <a:gd name="T3" fmla="*/ 16 h 35"/>
                <a:gd name="T4" fmla="*/ 4 w 23"/>
                <a:gd name="T5" fmla="*/ 30 h 35"/>
                <a:gd name="T6" fmla="*/ 4 w 23"/>
                <a:gd name="T7" fmla="*/ 30 h 35"/>
                <a:gd name="T8" fmla="*/ 18 w 23"/>
                <a:gd name="T9" fmla="*/ 31 h 35"/>
              </a:gdLst>
              <a:ahLst/>
              <a:cxnLst>
                <a:cxn ang="0">
                  <a:pos x="T0" y="T1"/>
                </a:cxn>
                <a:cxn ang="0">
                  <a:pos x="T2" y="T3"/>
                </a:cxn>
                <a:cxn ang="0">
                  <a:pos x="T4" y="T5"/>
                </a:cxn>
                <a:cxn ang="0">
                  <a:pos x="T6" y="T7"/>
                </a:cxn>
                <a:cxn ang="0">
                  <a:pos x="T8" y="T9"/>
                </a:cxn>
              </a:cxnLst>
              <a:rect l="0" t="0" r="r" b="b"/>
              <a:pathLst>
                <a:path w="23" h="35">
                  <a:moveTo>
                    <a:pt x="23" y="0"/>
                  </a:moveTo>
                  <a:cubicBezTo>
                    <a:pt x="4" y="16"/>
                    <a:pt x="4" y="16"/>
                    <a:pt x="4" y="16"/>
                  </a:cubicBezTo>
                  <a:cubicBezTo>
                    <a:pt x="0" y="20"/>
                    <a:pt x="0" y="26"/>
                    <a:pt x="4" y="30"/>
                  </a:cubicBezTo>
                  <a:cubicBezTo>
                    <a:pt x="4" y="30"/>
                    <a:pt x="4" y="30"/>
                    <a:pt x="4" y="30"/>
                  </a:cubicBezTo>
                  <a:cubicBezTo>
                    <a:pt x="7" y="34"/>
                    <a:pt x="13" y="35"/>
                    <a:pt x="18" y="31"/>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3" name="Freeform 287">
              <a:extLst>
                <a:ext uri="{FF2B5EF4-FFF2-40B4-BE49-F238E27FC236}">
                  <a16:creationId xmlns:a16="http://schemas.microsoft.com/office/drawing/2014/main" id="{174D5911-E50B-0DAB-CE7A-37E24ECCB0D0}"/>
                </a:ext>
              </a:extLst>
            </p:cNvPr>
            <p:cNvSpPr>
              <a:spLocks/>
            </p:cNvSpPr>
            <p:nvPr/>
          </p:nvSpPr>
          <p:spPr bwMode="auto">
            <a:xfrm>
              <a:off x="5118101" y="3073400"/>
              <a:ext cx="30163" cy="52388"/>
            </a:xfrm>
            <a:custGeom>
              <a:avLst/>
              <a:gdLst>
                <a:gd name="T0" fmla="*/ 15 w 18"/>
                <a:gd name="T1" fmla="*/ 0 h 29"/>
                <a:gd name="T2" fmla="*/ 5 w 18"/>
                <a:gd name="T3" fmla="*/ 10 h 29"/>
                <a:gd name="T4" fmla="*/ 4 w 18"/>
                <a:gd name="T5" fmla="*/ 24 h 29"/>
                <a:gd name="T6" fmla="*/ 4 w 18"/>
                <a:gd name="T7" fmla="*/ 24 h 29"/>
                <a:gd name="T8" fmla="*/ 18 w 18"/>
                <a:gd name="T9" fmla="*/ 25 h 29"/>
              </a:gdLst>
              <a:ahLst/>
              <a:cxnLst>
                <a:cxn ang="0">
                  <a:pos x="T0" y="T1"/>
                </a:cxn>
                <a:cxn ang="0">
                  <a:pos x="T2" y="T3"/>
                </a:cxn>
                <a:cxn ang="0">
                  <a:pos x="T4" y="T5"/>
                </a:cxn>
                <a:cxn ang="0">
                  <a:pos x="T6" y="T7"/>
                </a:cxn>
                <a:cxn ang="0">
                  <a:pos x="T8" y="T9"/>
                </a:cxn>
              </a:cxnLst>
              <a:rect l="0" t="0" r="r" b="b"/>
              <a:pathLst>
                <a:path w="18" h="29">
                  <a:moveTo>
                    <a:pt x="15" y="0"/>
                  </a:moveTo>
                  <a:cubicBezTo>
                    <a:pt x="5" y="10"/>
                    <a:pt x="5" y="10"/>
                    <a:pt x="5" y="10"/>
                  </a:cubicBezTo>
                  <a:cubicBezTo>
                    <a:pt x="1" y="14"/>
                    <a:pt x="0" y="20"/>
                    <a:pt x="4" y="24"/>
                  </a:cubicBezTo>
                  <a:cubicBezTo>
                    <a:pt x="4" y="24"/>
                    <a:pt x="4" y="24"/>
                    <a:pt x="4" y="24"/>
                  </a:cubicBezTo>
                  <a:cubicBezTo>
                    <a:pt x="7" y="28"/>
                    <a:pt x="14" y="29"/>
                    <a:pt x="18" y="25"/>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4" name="Freeform 288">
              <a:extLst>
                <a:ext uri="{FF2B5EF4-FFF2-40B4-BE49-F238E27FC236}">
                  <a16:creationId xmlns:a16="http://schemas.microsoft.com/office/drawing/2014/main" id="{535FFD84-BBFE-EE95-66AF-E7C96AE0C7D9}"/>
                </a:ext>
              </a:extLst>
            </p:cNvPr>
            <p:cNvSpPr>
              <a:spLocks/>
            </p:cNvSpPr>
            <p:nvPr/>
          </p:nvSpPr>
          <p:spPr bwMode="auto">
            <a:xfrm>
              <a:off x="5148263" y="3100388"/>
              <a:ext cx="31750" cy="42863"/>
            </a:xfrm>
            <a:custGeom>
              <a:avLst/>
              <a:gdLst>
                <a:gd name="T0" fmla="*/ 9 w 18"/>
                <a:gd name="T1" fmla="*/ 0 h 23"/>
                <a:gd name="T2" fmla="*/ 5 w 18"/>
                <a:gd name="T3" fmla="*/ 4 h 23"/>
                <a:gd name="T4" fmla="*/ 4 w 18"/>
                <a:gd name="T5" fmla="*/ 18 h 23"/>
                <a:gd name="T6" fmla="*/ 4 w 18"/>
                <a:gd name="T7" fmla="*/ 18 h 23"/>
                <a:gd name="T8" fmla="*/ 18 w 18"/>
                <a:gd name="T9" fmla="*/ 19 h 23"/>
              </a:gdLst>
              <a:ahLst/>
              <a:cxnLst>
                <a:cxn ang="0">
                  <a:pos x="T0" y="T1"/>
                </a:cxn>
                <a:cxn ang="0">
                  <a:pos x="T2" y="T3"/>
                </a:cxn>
                <a:cxn ang="0">
                  <a:pos x="T4" y="T5"/>
                </a:cxn>
                <a:cxn ang="0">
                  <a:pos x="T6" y="T7"/>
                </a:cxn>
                <a:cxn ang="0">
                  <a:pos x="T8" y="T9"/>
                </a:cxn>
              </a:cxnLst>
              <a:rect l="0" t="0" r="r" b="b"/>
              <a:pathLst>
                <a:path w="18" h="23">
                  <a:moveTo>
                    <a:pt x="9" y="0"/>
                  </a:moveTo>
                  <a:cubicBezTo>
                    <a:pt x="5" y="4"/>
                    <a:pt x="5" y="4"/>
                    <a:pt x="5" y="4"/>
                  </a:cubicBezTo>
                  <a:cubicBezTo>
                    <a:pt x="1" y="8"/>
                    <a:pt x="0" y="14"/>
                    <a:pt x="4" y="18"/>
                  </a:cubicBezTo>
                  <a:cubicBezTo>
                    <a:pt x="4" y="18"/>
                    <a:pt x="4" y="18"/>
                    <a:pt x="4" y="18"/>
                  </a:cubicBezTo>
                  <a:cubicBezTo>
                    <a:pt x="7" y="23"/>
                    <a:pt x="14" y="23"/>
                    <a:pt x="18" y="19"/>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5" name="Freeform 289">
              <a:extLst>
                <a:ext uri="{FF2B5EF4-FFF2-40B4-BE49-F238E27FC236}">
                  <a16:creationId xmlns:a16="http://schemas.microsoft.com/office/drawing/2014/main" id="{22C7A0CD-6CE4-6458-3146-B7B57B5DCDF1}"/>
                </a:ext>
              </a:extLst>
            </p:cNvPr>
            <p:cNvSpPr>
              <a:spLocks/>
            </p:cNvSpPr>
            <p:nvPr/>
          </p:nvSpPr>
          <p:spPr bwMode="auto">
            <a:xfrm>
              <a:off x="5230813" y="3054350"/>
              <a:ext cx="28575"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2" y="33"/>
                    <a:pt x="16" y="25"/>
                    <a:pt x="16" y="25"/>
                  </a:cubicBezTo>
                  <a:cubicBezTo>
                    <a:pt x="16" y="5"/>
                    <a:pt x="16" y="5"/>
                    <a:pt x="16" y="5"/>
                  </a:cubicBezTo>
                  <a:cubicBezTo>
                    <a:pt x="16" y="5"/>
                    <a:pt x="5" y="0"/>
                    <a:pt x="0" y="1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6" name="Freeform 290">
              <a:extLst>
                <a:ext uri="{FF2B5EF4-FFF2-40B4-BE49-F238E27FC236}">
                  <a16:creationId xmlns:a16="http://schemas.microsoft.com/office/drawing/2014/main" id="{6381A345-8D13-C60C-4F86-56F285CFD920}"/>
                </a:ext>
              </a:extLst>
            </p:cNvPr>
            <p:cNvSpPr>
              <a:spLocks/>
            </p:cNvSpPr>
            <p:nvPr/>
          </p:nvSpPr>
          <p:spPr bwMode="auto">
            <a:xfrm>
              <a:off x="5205413" y="3071813"/>
              <a:ext cx="26988"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3" y="33"/>
                    <a:pt x="16" y="25"/>
                    <a:pt x="16" y="25"/>
                  </a:cubicBezTo>
                  <a:cubicBezTo>
                    <a:pt x="16" y="5"/>
                    <a:pt x="16" y="5"/>
                    <a:pt x="16" y="5"/>
                  </a:cubicBezTo>
                  <a:cubicBezTo>
                    <a:pt x="16" y="5"/>
                    <a:pt x="5" y="0"/>
                    <a:pt x="0" y="1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7" name="Freeform 291">
              <a:extLst>
                <a:ext uri="{FF2B5EF4-FFF2-40B4-BE49-F238E27FC236}">
                  <a16:creationId xmlns:a16="http://schemas.microsoft.com/office/drawing/2014/main" id="{86ABA3F6-F334-B266-F6E1-5D248A89BC88}"/>
                </a:ext>
              </a:extLst>
            </p:cNvPr>
            <p:cNvSpPr>
              <a:spLocks/>
            </p:cNvSpPr>
            <p:nvPr/>
          </p:nvSpPr>
          <p:spPr bwMode="auto">
            <a:xfrm>
              <a:off x="5176838" y="3087688"/>
              <a:ext cx="31750" cy="61913"/>
            </a:xfrm>
            <a:custGeom>
              <a:avLst/>
              <a:gdLst>
                <a:gd name="T0" fmla="*/ 5 w 18"/>
                <a:gd name="T1" fmla="*/ 29 h 34"/>
                <a:gd name="T2" fmla="*/ 18 w 18"/>
                <a:gd name="T3" fmla="*/ 26 h 34"/>
                <a:gd name="T4" fmla="*/ 18 w 18"/>
                <a:gd name="T5" fmla="*/ 5 h 34"/>
                <a:gd name="T6" fmla="*/ 2 w 18"/>
                <a:gd name="T7" fmla="*/ 14 h 34"/>
                <a:gd name="T8" fmla="*/ 2 w 18"/>
                <a:gd name="T9" fmla="*/ 26 h 34"/>
              </a:gdLst>
              <a:ahLst/>
              <a:cxnLst>
                <a:cxn ang="0">
                  <a:pos x="T0" y="T1"/>
                </a:cxn>
                <a:cxn ang="0">
                  <a:pos x="T2" y="T3"/>
                </a:cxn>
                <a:cxn ang="0">
                  <a:pos x="T4" y="T5"/>
                </a:cxn>
                <a:cxn ang="0">
                  <a:pos x="T6" y="T7"/>
                </a:cxn>
                <a:cxn ang="0">
                  <a:pos x="T8" y="T9"/>
                </a:cxn>
              </a:cxnLst>
              <a:rect l="0" t="0" r="r" b="b"/>
              <a:pathLst>
                <a:path w="18" h="34">
                  <a:moveTo>
                    <a:pt x="5" y="29"/>
                  </a:moveTo>
                  <a:cubicBezTo>
                    <a:pt x="15" y="34"/>
                    <a:pt x="18" y="26"/>
                    <a:pt x="18" y="26"/>
                  </a:cubicBezTo>
                  <a:cubicBezTo>
                    <a:pt x="18" y="5"/>
                    <a:pt x="18" y="5"/>
                    <a:pt x="18" y="5"/>
                  </a:cubicBezTo>
                  <a:cubicBezTo>
                    <a:pt x="18" y="5"/>
                    <a:pt x="8" y="0"/>
                    <a:pt x="2" y="14"/>
                  </a:cubicBezTo>
                  <a:cubicBezTo>
                    <a:pt x="2" y="14"/>
                    <a:pt x="0" y="19"/>
                    <a:pt x="2" y="2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8" name="Line 292">
              <a:extLst>
                <a:ext uri="{FF2B5EF4-FFF2-40B4-BE49-F238E27FC236}">
                  <a16:creationId xmlns:a16="http://schemas.microsoft.com/office/drawing/2014/main" id="{D7655A3A-4D6C-A099-29DF-ADC72D90F2AF}"/>
                </a:ext>
              </a:extLst>
            </p:cNvPr>
            <p:cNvSpPr>
              <a:spLocks noChangeShapeType="1"/>
            </p:cNvSpPr>
            <p:nvPr/>
          </p:nvSpPr>
          <p:spPr bwMode="auto">
            <a:xfrm flipH="1">
              <a:off x="5262563" y="3051175"/>
              <a:ext cx="46038" cy="31750"/>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9" name="Freeform 293">
              <a:extLst>
                <a:ext uri="{FF2B5EF4-FFF2-40B4-BE49-F238E27FC236}">
                  <a16:creationId xmlns:a16="http://schemas.microsoft.com/office/drawing/2014/main" id="{D2F26FDF-565E-92E0-BE9B-00E3959EDDF8}"/>
                </a:ext>
              </a:extLst>
            </p:cNvPr>
            <p:cNvSpPr>
              <a:spLocks/>
            </p:cNvSpPr>
            <p:nvPr/>
          </p:nvSpPr>
          <p:spPr bwMode="auto">
            <a:xfrm>
              <a:off x="5265738" y="3065463"/>
              <a:ext cx="39688" cy="36513"/>
            </a:xfrm>
            <a:custGeom>
              <a:avLst/>
              <a:gdLst>
                <a:gd name="T0" fmla="*/ 12 w 22"/>
                <a:gd name="T1" fmla="*/ 0 h 20"/>
                <a:gd name="T2" fmla="*/ 22 w 22"/>
                <a:gd name="T3" fmla="*/ 5 h 20"/>
                <a:gd name="T4" fmla="*/ 0 w 22"/>
                <a:gd name="T5" fmla="*/ 8 h 20"/>
              </a:gdLst>
              <a:ahLst/>
              <a:cxnLst>
                <a:cxn ang="0">
                  <a:pos x="T0" y="T1"/>
                </a:cxn>
                <a:cxn ang="0">
                  <a:pos x="T2" y="T3"/>
                </a:cxn>
                <a:cxn ang="0">
                  <a:pos x="T4" y="T5"/>
                </a:cxn>
              </a:cxnLst>
              <a:rect l="0" t="0" r="r" b="b"/>
              <a:pathLst>
                <a:path w="22" h="20">
                  <a:moveTo>
                    <a:pt x="12" y="0"/>
                  </a:moveTo>
                  <a:cubicBezTo>
                    <a:pt x="22" y="5"/>
                    <a:pt x="22" y="5"/>
                    <a:pt x="22" y="5"/>
                  </a:cubicBezTo>
                  <a:cubicBezTo>
                    <a:pt x="22" y="5"/>
                    <a:pt x="13" y="20"/>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0" name="Freeform 294">
              <a:extLst>
                <a:ext uri="{FF2B5EF4-FFF2-40B4-BE49-F238E27FC236}">
                  <a16:creationId xmlns:a16="http://schemas.microsoft.com/office/drawing/2014/main" id="{4D1D9561-C7B0-A539-78BD-BB44FD82487E}"/>
                </a:ext>
              </a:extLst>
            </p:cNvPr>
            <p:cNvSpPr>
              <a:spLocks/>
            </p:cNvSpPr>
            <p:nvPr/>
          </p:nvSpPr>
          <p:spPr bwMode="auto">
            <a:xfrm>
              <a:off x="5080001" y="2935288"/>
              <a:ext cx="39688" cy="31750"/>
            </a:xfrm>
            <a:custGeom>
              <a:avLst/>
              <a:gdLst>
                <a:gd name="T0" fmla="*/ 22 w 22"/>
                <a:gd name="T1" fmla="*/ 7 h 17"/>
                <a:gd name="T2" fmla="*/ 4 w 22"/>
                <a:gd name="T3" fmla="*/ 0 h 17"/>
                <a:gd name="T4" fmla="*/ 9 w 22"/>
                <a:gd name="T5" fmla="*/ 17 h 17"/>
              </a:gdLst>
              <a:ahLst/>
              <a:cxnLst>
                <a:cxn ang="0">
                  <a:pos x="T0" y="T1"/>
                </a:cxn>
                <a:cxn ang="0">
                  <a:pos x="T2" y="T3"/>
                </a:cxn>
                <a:cxn ang="0">
                  <a:pos x="T4" y="T5"/>
                </a:cxn>
              </a:cxnLst>
              <a:rect l="0" t="0" r="r" b="b"/>
              <a:pathLst>
                <a:path w="22" h="17">
                  <a:moveTo>
                    <a:pt x="22" y="7"/>
                  </a:moveTo>
                  <a:cubicBezTo>
                    <a:pt x="4" y="0"/>
                    <a:pt x="4" y="0"/>
                    <a:pt x="4" y="0"/>
                  </a:cubicBezTo>
                  <a:cubicBezTo>
                    <a:pt x="4" y="0"/>
                    <a:pt x="0" y="11"/>
                    <a:pt x="9" y="1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1" name="Freeform 295">
              <a:extLst>
                <a:ext uri="{FF2B5EF4-FFF2-40B4-BE49-F238E27FC236}">
                  <a16:creationId xmlns:a16="http://schemas.microsoft.com/office/drawing/2014/main" id="{2E42D5FF-163D-2DCE-0513-0DBD371C8C01}"/>
                </a:ext>
              </a:extLst>
            </p:cNvPr>
            <p:cNvSpPr>
              <a:spLocks/>
            </p:cNvSpPr>
            <p:nvPr/>
          </p:nvSpPr>
          <p:spPr bwMode="auto">
            <a:xfrm>
              <a:off x="4926013" y="2895600"/>
              <a:ext cx="125413" cy="198438"/>
            </a:xfrm>
            <a:custGeom>
              <a:avLst/>
              <a:gdLst>
                <a:gd name="T0" fmla="*/ 41 w 79"/>
                <a:gd name="T1" fmla="*/ 0 h 125"/>
                <a:gd name="T2" fmla="*/ 79 w 79"/>
                <a:gd name="T3" fmla="*/ 25 h 125"/>
                <a:gd name="T4" fmla="*/ 26 w 79"/>
                <a:gd name="T5" fmla="*/ 125 h 125"/>
                <a:gd name="T6" fmla="*/ 0 w 79"/>
                <a:gd name="T7" fmla="*/ 110 h 125"/>
              </a:gdLst>
              <a:ahLst/>
              <a:cxnLst>
                <a:cxn ang="0">
                  <a:pos x="T0" y="T1"/>
                </a:cxn>
                <a:cxn ang="0">
                  <a:pos x="T2" y="T3"/>
                </a:cxn>
                <a:cxn ang="0">
                  <a:pos x="T4" y="T5"/>
                </a:cxn>
                <a:cxn ang="0">
                  <a:pos x="T6" y="T7"/>
                </a:cxn>
              </a:cxnLst>
              <a:rect l="0" t="0" r="r" b="b"/>
              <a:pathLst>
                <a:path w="79" h="125">
                  <a:moveTo>
                    <a:pt x="41" y="0"/>
                  </a:moveTo>
                  <a:lnTo>
                    <a:pt x="79" y="25"/>
                  </a:lnTo>
                  <a:lnTo>
                    <a:pt x="26" y="125"/>
                  </a:lnTo>
                  <a:lnTo>
                    <a:pt x="0" y="11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2" name="Line 296">
              <a:extLst>
                <a:ext uri="{FF2B5EF4-FFF2-40B4-BE49-F238E27FC236}">
                  <a16:creationId xmlns:a16="http://schemas.microsoft.com/office/drawing/2014/main" id="{3178976B-13CE-E8CB-7808-66103BF9780B}"/>
                </a:ext>
              </a:extLst>
            </p:cNvPr>
            <p:cNvSpPr>
              <a:spLocks noChangeShapeType="1"/>
            </p:cNvSpPr>
            <p:nvPr/>
          </p:nvSpPr>
          <p:spPr bwMode="auto">
            <a:xfrm flipH="1" flipV="1">
              <a:off x="4899026" y="3052763"/>
              <a:ext cx="11113" cy="79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3" name="Freeform 297">
              <a:extLst>
                <a:ext uri="{FF2B5EF4-FFF2-40B4-BE49-F238E27FC236}">
                  <a16:creationId xmlns:a16="http://schemas.microsoft.com/office/drawing/2014/main" id="{DEA25A81-AA34-45B5-7AEE-A6C6D9FB3F68}"/>
                </a:ext>
              </a:extLst>
            </p:cNvPr>
            <p:cNvSpPr>
              <a:spLocks/>
            </p:cNvSpPr>
            <p:nvPr/>
          </p:nvSpPr>
          <p:spPr bwMode="auto">
            <a:xfrm>
              <a:off x="4979988" y="2941638"/>
              <a:ext cx="92075" cy="136525"/>
            </a:xfrm>
            <a:custGeom>
              <a:avLst/>
              <a:gdLst>
                <a:gd name="T0" fmla="*/ 0 w 58"/>
                <a:gd name="T1" fmla="*/ 79 h 86"/>
                <a:gd name="T2" fmla="*/ 16 w 58"/>
                <a:gd name="T3" fmla="*/ 86 h 86"/>
                <a:gd name="T4" fmla="*/ 58 w 58"/>
                <a:gd name="T5" fmla="*/ 8 h 86"/>
                <a:gd name="T6" fmla="*/ 45 w 58"/>
                <a:gd name="T7" fmla="*/ 0 h 86"/>
              </a:gdLst>
              <a:ahLst/>
              <a:cxnLst>
                <a:cxn ang="0">
                  <a:pos x="T0" y="T1"/>
                </a:cxn>
                <a:cxn ang="0">
                  <a:pos x="T2" y="T3"/>
                </a:cxn>
                <a:cxn ang="0">
                  <a:pos x="T4" y="T5"/>
                </a:cxn>
                <a:cxn ang="0">
                  <a:pos x="T6" y="T7"/>
                </a:cxn>
              </a:cxnLst>
              <a:rect l="0" t="0" r="r" b="b"/>
              <a:pathLst>
                <a:path w="58" h="86">
                  <a:moveTo>
                    <a:pt x="0" y="79"/>
                  </a:moveTo>
                  <a:lnTo>
                    <a:pt x="16" y="86"/>
                  </a:lnTo>
                  <a:lnTo>
                    <a:pt x="58" y="8"/>
                  </a:lnTo>
                  <a:lnTo>
                    <a:pt x="45"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4" name="Line 298">
              <a:extLst>
                <a:ext uri="{FF2B5EF4-FFF2-40B4-BE49-F238E27FC236}">
                  <a16:creationId xmlns:a16="http://schemas.microsoft.com/office/drawing/2014/main" id="{C14E3321-F79A-BAFD-4FCE-3EE396F80A50}"/>
                </a:ext>
              </a:extLst>
            </p:cNvPr>
            <p:cNvSpPr>
              <a:spLocks noChangeShapeType="1"/>
            </p:cNvSpPr>
            <p:nvPr/>
          </p:nvSpPr>
          <p:spPr bwMode="auto">
            <a:xfrm flipH="1" flipV="1">
              <a:off x="5070476" y="2965450"/>
              <a:ext cx="19050" cy="111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5" name="Line 299">
              <a:extLst>
                <a:ext uri="{FF2B5EF4-FFF2-40B4-BE49-F238E27FC236}">
                  <a16:creationId xmlns:a16="http://schemas.microsoft.com/office/drawing/2014/main" id="{350D1C4F-F94E-94E2-F85D-414DF98F3011}"/>
                </a:ext>
              </a:extLst>
            </p:cNvPr>
            <p:cNvSpPr>
              <a:spLocks noChangeShapeType="1"/>
            </p:cNvSpPr>
            <p:nvPr/>
          </p:nvSpPr>
          <p:spPr bwMode="auto">
            <a:xfrm flipH="1" flipV="1">
              <a:off x="5027613" y="3041650"/>
              <a:ext cx="33338" cy="206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6" name="Line 300">
              <a:extLst>
                <a:ext uri="{FF2B5EF4-FFF2-40B4-BE49-F238E27FC236}">
                  <a16:creationId xmlns:a16="http://schemas.microsoft.com/office/drawing/2014/main" id="{FB80DE64-5D05-3CBC-5750-515E397EE6CF}"/>
                </a:ext>
              </a:extLst>
            </p:cNvPr>
            <p:cNvSpPr>
              <a:spLocks noChangeShapeType="1"/>
            </p:cNvSpPr>
            <p:nvPr/>
          </p:nvSpPr>
          <p:spPr bwMode="auto">
            <a:xfrm flipV="1">
              <a:off x="5170488" y="2841625"/>
              <a:ext cx="0" cy="444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7" name="Line 301">
              <a:extLst>
                <a:ext uri="{FF2B5EF4-FFF2-40B4-BE49-F238E27FC236}">
                  <a16:creationId xmlns:a16="http://schemas.microsoft.com/office/drawing/2014/main" id="{F72D4996-1E77-975B-CDA4-01E404DA3511}"/>
                </a:ext>
              </a:extLst>
            </p:cNvPr>
            <p:cNvSpPr>
              <a:spLocks noChangeShapeType="1"/>
            </p:cNvSpPr>
            <p:nvPr/>
          </p:nvSpPr>
          <p:spPr bwMode="auto">
            <a:xfrm flipH="1">
              <a:off x="5211763" y="2860675"/>
              <a:ext cx="31750" cy="349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8" name="Line 302">
              <a:extLst>
                <a:ext uri="{FF2B5EF4-FFF2-40B4-BE49-F238E27FC236}">
                  <a16:creationId xmlns:a16="http://schemas.microsoft.com/office/drawing/2014/main" id="{C14E6755-BBF9-30DD-6D1B-5B25C66C43DE}"/>
                </a:ext>
              </a:extLst>
            </p:cNvPr>
            <p:cNvSpPr>
              <a:spLocks noChangeShapeType="1"/>
            </p:cNvSpPr>
            <p:nvPr/>
          </p:nvSpPr>
          <p:spPr bwMode="auto">
            <a:xfrm flipH="1" flipV="1">
              <a:off x="5094288" y="2855913"/>
              <a:ext cx="28575" cy="333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9" name="Line 303">
              <a:extLst>
                <a:ext uri="{FF2B5EF4-FFF2-40B4-BE49-F238E27FC236}">
                  <a16:creationId xmlns:a16="http://schemas.microsoft.com/office/drawing/2014/main" id="{5C6E30FE-4185-F306-04A1-F02AFDF9171D}"/>
                </a:ext>
              </a:extLst>
            </p:cNvPr>
            <p:cNvSpPr>
              <a:spLocks noChangeShapeType="1"/>
            </p:cNvSpPr>
            <p:nvPr/>
          </p:nvSpPr>
          <p:spPr bwMode="auto">
            <a:xfrm flipV="1">
              <a:off x="5287963" y="2935288"/>
              <a:ext cx="28575" cy="20638"/>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0" name="Line 304">
              <a:extLst>
                <a:ext uri="{FF2B5EF4-FFF2-40B4-BE49-F238E27FC236}">
                  <a16:creationId xmlns:a16="http://schemas.microsoft.com/office/drawing/2014/main" id="{7F1A0011-9846-E3A5-09E0-31D841A8F1C6}"/>
                </a:ext>
              </a:extLst>
            </p:cNvPr>
            <p:cNvSpPr>
              <a:spLocks noChangeShapeType="1"/>
            </p:cNvSpPr>
            <p:nvPr/>
          </p:nvSpPr>
          <p:spPr bwMode="auto">
            <a:xfrm flipV="1">
              <a:off x="5295901" y="2959100"/>
              <a:ext cx="14288" cy="11113"/>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nvGrpSpPr>
          <p:cNvPr id="191" name="Groupe 190">
            <a:extLst>
              <a:ext uri="{FF2B5EF4-FFF2-40B4-BE49-F238E27FC236}">
                <a16:creationId xmlns:a16="http://schemas.microsoft.com/office/drawing/2014/main" id="{2F5B0C46-F9A9-5D30-69A2-6A99A5F2A073}"/>
              </a:ext>
            </a:extLst>
          </p:cNvPr>
          <p:cNvGrpSpPr/>
          <p:nvPr/>
        </p:nvGrpSpPr>
        <p:grpSpPr>
          <a:xfrm>
            <a:off x="11576121" y="4618781"/>
            <a:ext cx="401225" cy="378897"/>
            <a:chOff x="4140200" y="1998663"/>
            <a:chExt cx="373063" cy="404812"/>
          </a:xfrm>
        </p:grpSpPr>
        <p:grpSp>
          <p:nvGrpSpPr>
            <p:cNvPr id="192" name="Groupe 191">
              <a:extLst>
                <a:ext uri="{FF2B5EF4-FFF2-40B4-BE49-F238E27FC236}">
                  <a16:creationId xmlns:a16="http://schemas.microsoft.com/office/drawing/2014/main" id="{077A280F-886F-B35C-D8C8-2DA4060B0243}"/>
                </a:ext>
              </a:extLst>
            </p:cNvPr>
            <p:cNvGrpSpPr/>
            <p:nvPr/>
          </p:nvGrpSpPr>
          <p:grpSpPr>
            <a:xfrm>
              <a:off x="4213225" y="2093913"/>
              <a:ext cx="163513" cy="211137"/>
              <a:chOff x="4213225" y="2093913"/>
              <a:chExt cx="163513" cy="211137"/>
            </a:xfrm>
          </p:grpSpPr>
          <p:sp>
            <p:nvSpPr>
              <p:cNvPr id="204" name="Freeform 88">
                <a:extLst>
                  <a:ext uri="{FF2B5EF4-FFF2-40B4-BE49-F238E27FC236}">
                    <a16:creationId xmlns:a16="http://schemas.microsoft.com/office/drawing/2014/main" id="{DB4366E7-D259-1EE7-B75B-6A3C8B8EB583}"/>
                  </a:ext>
                </a:extLst>
              </p:cNvPr>
              <p:cNvSpPr>
                <a:spLocks/>
              </p:cNvSpPr>
              <p:nvPr/>
            </p:nvSpPr>
            <p:spPr bwMode="auto">
              <a:xfrm>
                <a:off x="4246563" y="2093913"/>
                <a:ext cx="130175" cy="211137"/>
              </a:xfrm>
              <a:custGeom>
                <a:avLst/>
                <a:gdLst>
                  <a:gd name="T0" fmla="*/ 73 w 73"/>
                  <a:gd name="T1" fmla="*/ 110 h 113"/>
                  <a:gd name="T2" fmla="*/ 56 w 73"/>
                  <a:gd name="T3" fmla="*/ 113 h 113"/>
                  <a:gd name="T4" fmla="*/ 0 w 73"/>
                  <a:gd name="T5" fmla="*/ 56 h 113"/>
                  <a:gd name="T6" fmla="*/ 56 w 73"/>
                  <a:gd name="T7" fmla="*/ 0 h 113"/>
                  <a:gd name="T8" fmla="*/ 70 w 73"/>
                  <a:gd name="T9" fmla="*/ 1 h 113"/>
                </a:gdLst>
                <a:ahLst/>
                <a:cxnLst>
                  <a:cxn ang="0">
                    <a:pos x="T0" y="T1"/>
                  </a:cxn>
                  <a:cxn ang="0">
                    <a:pos x="T2" y="T3"/>
                  </a:cxn>
                  <a:cxn ang="0">
                    <a:pos x="T4" y="T5"/>
                  </a:cxn>
                  <a:cxn ang="0">
                    <a:pos x="T6" y="T7"/>
                  </a:cxn>
                  <a:cxn ang="0">
                    <a:pos x="T8" y="T9"/>
                  </a:cxn>
                </a:cxnLst>
                <a:rect l="0" t="0" r="r" b="b"/>
                <a:pathLst>
                  <a:path w="73" h="113">
                    <a:moveTo>
                      <a:pt x="73" y="110"/>
                    </a:moveTo>
                    <a:cubicBezTo>
                      <a:pt x="67" y="112"/>
                      <a:pt x="62" y="113"/>
                      <a:pt x="56" y="113"/>
                    </a:cubicBezTo>
                    <a:cubicBezTo>
                      <a:pt x="25" y="113"/>
                      <a:pt x="0" y="88"/>
                      <a:pt x="0" y="56"/>
                    </a:cubicBezTo>
                    <a:cubicBezTo>
                      <a:pt x="0" y="25"/>
                      <a:pt x="25" y="0"/>
                      <a:pt x="56" y="0"/>
                    </a:cubicBezTo>
                    <a:cubicBezTo>
                      <a:pt x="61" y="0"/>
                      <a:pt x="66" y="0"/>
                      <a:pt x="70" y="1"/>
                    </a:cubicBezTo>
                  </a:path>
                </a:pathLst>
              </a:custGeom>
              <a:noFill/>
              <a:ln w="12700"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5" name="Line 89">
                <a:extLst>
                  <a:ext uri="{FF2B5EF4-FFF2-40B4-BE49-F238E27FC236}">
                    <a16:creationId xmlns:a16="http://schemas.microsoft.com/office/drawing/2014/main" id="{6F4B82AA-8E56-D513-6881-A6EBA9C1ED13}"/>
                  </a:ext>
                </a:extLst>
              </p:cNvPr>
              <p:cNvSpPr>
                <a:spLocks noChangeShapeType="1"/>
              </p:cNvSpPr>
              <p:nvPr/>
            </p:nvSpPr>
            <p:spPr bwMode="auto">
              <a:xfrm>
                <a:off x="4216400" y="2178050"/>
                <a:ext cx="136525" cy="0"/>
              </a:xfrm>
              <a:prstGeom prst="line">
                <a:avLst/>
              </a:prstGeom>
              <a:noFill/>
              <a:ln w="12700"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6" name="Line 90">
                <a:extLst>
                  <a:ext uri="{FF2B5EF4-FFF2-40B4-BE49-F238E27FC236}">
                    <a16:creationId xmlns:a16="http://schemas.microsoft.com/office/drawing/2014/main" id="{1C991474-B852-A287-07B8-147DFB29DA5F}"/>
                  </a:ext>
                </a:extLst>
              </p:cNvPr>
              <p:cNvSpPr>
                <a:spLocks noChangeShapeType="1"/>
              </p:cNvSpPr>
              <p:nvPr/>
            </p:nvSpPr>
            <p:spPr bwMode="auto">
              <a:xfrm>
                <a:off x="4213225" y="2212975"/>
                <a:ext cx="136525" cy="0"/>
              </a:xfrm>
              <a:prstGeom prst="line">
                <a:avLst/>
              </a:prstGeom>
              <a:noFill/>
              <a:ln w="12700"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nvGrpSpPr>
            <p:cNvPr id="193" name="Groupe 192">
              <a:extLst>
                <a:ext uri="{FF2B5EF4-FFF2-40B4-BE49-F238E27FC236}">
                  <a16:creationId xmlns:a16="http://schemas.microsoft.com/office/drawing/2014/main" id="{AB736553-8943-2213-9F12-3F9C1BBF2D4A}"/>
                </a:ext>
              </a:extLst>
            </p:cNvPr>
            <p:cNvGrpSpPr/>
            <p:nvPr/>
          </p:nvGrpSpPr>
          <p:grpSpPr>
            <a:xfrm>
              <a:off x="4140200" y="2227263"/>
              <a:ext cx="371475" cy="176212"/>
              <a:chOff x="4140200" y="2227263"/>
              <a:chExt cx="371475" cy="176212"/>
            </a:xfrm>
          </p:grpSpPr>
          <p:sp>
            <p:nvSpPr>
              <p:cNvPr id="200" name="Freeform 93">
                <a:extLst>
                  <a:ext uri="{FF2B5EF4-FFF2-40B4-BE49-F238E27FC236}">
                    <a16:creationId xmlns:a16="http://schemas.microsoft.com/office/drawing/2014/main" id="{1E604E8B-3753-4948-8DE5-33236730D34D}"/>
                  </a:ext>
                </a:extLst>
              </p:cNvPr>
              <p:cNvSpPr>
                <a:spLocks/>
              </p:cNvSpPr>
              <p:nvPr/>
            </p:nvSpPr>
            <p:spPr bwMode="auto">
              <a:xfrm>
                <a:off x="4140200" y="2227263"/>
                <a:ext cx="103188" cy="104775"/>
              </a:xfrm>
              <a:custGeom>
                <a:avLst/>
                <a:gdLst>
                  <a:gd name="T0" fmla="*/ 54 w 58"/>
                  <a:gd name="T1" fmla="*/ 39 h 57"/>
                  <a:gd name="T2" fmla="*/ 55 w 58"/>
                  <a:gd name="T3" fmla="*/ 31 h 57"/>
                  <a:gd name="T4" fmla="*/ 19 w 58"/>
                  <a:gd name="T5" fmla="*/ 2 h 57"/>
                  <a:gd name="T6" fmla="*/ 11 w 58"/>
                  <a:gd name="T7" fmla="*/ 5 h 57"/>
                  <a:gd name="T8" fmla="*/ 1 w 58"/>
                  <a:gd name="T9" fmla="*/ 50 h 57"/>
                  <a:gd name="T10" fmla="*/ 7 w 58"/>
                  <a:gd name="T11" fmla="*/ 56 h 57"/>
                  <a:gd name="T12" fmla="*/ 20 w 58"/>
                  <a:gd name="T13" fmla="*/ 51 h 57"/>
                </a:gdLst>
                <a:ahLst/>
                <a:cxnLst>
                  <a:cxn ang="0">
                    <a:pos x="T0" y="T1"/>
                  </a:cxn>
                  <a:cxn ang="0">
                    <a:pos x="T2" y="T3"/>
                  </a:cxn>
                  <a:cxn ang="0">
                    <a:pos x="T4" y="T5"/>
                  </a:cxn>
                  <a:cxn ang="0">
                    <a:pos x="T6" y="T7"/>
                  </a:cxn>
                  <a:cxn ang="0">
                    <a:pos x="T8" y="T9"/>
                  </a:cxn>
                  <a:cxn ang="0">
                    <a:pos x="T10" y="T11"/>
                  </a:cxn>
                  <a:cxn ang="0">
                    <a:pos x="T12" y="T13"/>
                  </a:cxn>
                </a:cxnLst>
                <a:rect l="0" t="0" r="r" b="b"/>
                <a:pathLst>
                  <a:path w="58" h="57">
                    <a:moveTo>
                      <a:pt x="54" y="39"/>
                    </a:moveTo>
                    <a:cubicBezTo>
                      <a:pt x="57" y="38"/>
                      <a:pt x="58" y="33"/>
                      <a:pt x="55" y="31"/>
                    </a:cubicBezTo>
                    <a:cubicBezTo>
                      <a:pt x="19" y="2"/>
                      <a:pt x="19" y="2"/>
                      <a:pt x="19" y="2"/>
                    </a:cubicBezTo>
                    <a:cubicBezTo>
                      <a:pt x="16" y="0"/>
                      <a:pt x="12" y="2"/>
                      <a:pt x="11" y="5"/>
                    </a:cubicBezTo>
                    <a:cubicBezTo>
                      <a:pt x="1" y="50"/>
                      <a:pt x="1" y="50"/>
                      <a:pt x="1" y="50"/>
                    </a:cubicBezTo>
                    <a:cubicBezTo>
                      <a:pt x="0" y="54"/>
                      <a:pt x="4" y="57"/>
                      <a:pt x="7" y="56"/>
                    </a:cubicBezTo>
                    <a:cubicBezTo>
                      <a:pt x="20" y="51"/>
                      <a:pt x="20" y="51"/>
                      <a:pt x="20" y="51"/>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1" name="Freeform 95">
                <a:extLst>
                  <a:ext uri="{FF2B5EF4-FFF2-40B4-BE49-F238E27FC236}">
                    <a16:creationId xmlns:a16="http://schemas.microsoft.com/office/drawing/2014/main" id="{7E171733-B0F7-75F7-3A94-84F3C21C4F88}"/>
                  </a:ext>
                </a:extLst>
              </p:cNvPr>
              <p:cNvSpPr>
                <a:spLocks/>
              </p:cNvSpPr>
              <p:nvPr/>
            </p:nvSpPr>
            <p:spPr bwMode="auto">
              <a:xfrm>
                <a:off x="4175125" y="2265363"/>
                <a:ext cx="336550" cy="138112"/>
              </a:xfrm>
              <a:custGeom>
                <a:avLst/>
                <a:gdLst>
                  <a:gd name="T0" fmla="*/ 189 w 189"/>
                  <a:gd name="T1" fmla="*/ 0 h 74"/>
                  <a:gd name="T2" fmla="*/ 87 w 189"/>
                  <a:gd name="T3" fmla="*/ 74 h 74"/>
                  <a:gd name="T4" fmla="*/ 0 w 189"/>
                  <a:gd name="T5" fmla="*/ 30 h 74"/>
                </a:gdLst>
                <a:ahLst/>
                <a:cxnLst>
                  <a:cxn ang="0">
                    <a:pos x="T0" y="T1"/>
                  </a:cxn>
                  <a:cxn ang="0">
                    <a:pos x="T2" y="T3"/>
                  </a:cxn>
                  <a:cxn ang="0">
                    <a:pos x="T4" y="T5"/>
                  </a:cxn>
                </a:cxnLst>
                <a:rect l="0" t="0" r="r" b="b"/>
                <a:pathLst>
                  <a:path w="189" h="74">
                    <a:moveTo>
                      <a:pt x="189" y="0"/>
                    </a:moveTo>
                    <a:cubicBezTo>
                      <a:pt x="174" y="44"/>
                      <a:pt x="133" y="74"/>
                      <a:pt x="87" y="74"/>
                    </a:cubicBezTo>
                    <a:cubicBezTo>
                      <a:pt x="53" y="74"/>
                      <a:pt x="20" y="57"/>
                      <a:pt x="0" y="3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2" name="Freeform 96">
                <a:extLst>
                  <a:ext uri="{FF2B5EF4-FFF2-40B4-BE49-F238E27FC236}">
                    <a16:creationId xmlns:a16="http://schemas.microsoft.com/office/drawing/2014/main" id="{5107BDA4-C555-4F3B-06E8-14ADD43AADC4}"/>
                  </a:ext>
                </a:extLst>
              </p:cNvPr>
              <p:cNvSpPr>
                <a:spLocks/>
              </p:cNvSpPr>
              <p:nvPr/>
            </p:nvSpPr>
            <p:spPr bwMode="auto">
              <a:xfrm>
                <a:off x="4470400" y="2254250"/>
                <a:ext cx="11113" cy="23812"/>
              </a:xfrm>
              <a:custGeom>
                <a:avLst/>
                <a:gdLst>
                  <a:gd name="T0" fmla="*/ 0 w 6"/>
                  <a:gd name="T1" fmla="*/ 13 h 13"/>
                  <a:gd name="T2" fmla="*/ 6 w 6"/>
                  <a:gd name="T3" fmla="*/ 0 h 13"/>
                </a:gdLst>
                <a:ahLst/>
                <a:cxnLst>
                  <a:cxn ang="0">
                    <a:pos x="T0" y="T1"/>
                  </a:cxn>
                  <a:cxn ang="0">
                    <a:pos x="T2" y="T3"/>
                  </a:cxn>
                </a:cxnLst>
                <a:rect l="0" t="0" r="r" b="b"/>
                <a:pathLst>
                  <a:path w="6" h="13">
                    <a:moveTo>
                      <a:pt x="0" y="13"/>
                    </a:moveTo>
                    <a:cubicBezTo>
                      <a:pt x="2" y="9"/>
                      <a:pt x="4" y="5"/>
                      <a:pt x="6" y="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3" name="Freeform 97">
                <a:extLst>
                  <a:ext uri="{FF2B5EF4-FFF2-40B4-BE49-F238E27FC236}">
                    <a16:creationId xmlns:a16="http://schemas.microsoft.com/office/drawing/2014/main" id="{79667D7A-6B8F-ADB7-8A85-042A828B3D9D}"/>
                  </a:ext>
                </a:extLst>
              </p:cNvPr>
              <p:cNvSpPr>
                <a:spLocks/>
              </p:cNvSpPr>
              <p:nvPr/>
            </p:nvSpPr>
            <p:spPr bwMode="auto">
              <a:xfrm>
                <a:off x="4208463" y="2309813"/>
                <a:ext cx="220663" cy="58737"/>
              </a:xfrm>
              <a:custGeom>
                <a:avLst/>
                <a:gdLst>
                  <a:gd name="T0" fmla="*/ 0 w 125"/>
                  <a:gd name="T1" fmla="*/ 0 h 31"/>
                  <a:gd name="T2" fmla="*/ 69 w 125"/>
                  <a:gd name="T3" fmla="*/ 31 h 31"/>
                  <a:gd name="T4" fmla="*/ 125 w 125"/>
                  <a:gd name="T5" fmla="*/ 12 h 31"/>
                </a:gdLst>
                <a:ahLst/>
                <a:cxnLst>
                  <a:cxn ang="0">
                    <a:pos x="T0" y="T1"/>
                  </a:cxn>
                  <a:cxn ang="0">
                    <a:pos x="T2" y="T3"/>
                  </a:cxn>
                  <a:cxn ang="0">
                    <a:pos x="T4" y="T5"/>
                  </a:cxn>
                </a:cxnLst>
                <a:rect l="0" t="0" r="r" b="b"/>
                <a:pathLst>
                  <a:path w="125" h="31">
                    <a:moveTo>
                      <a:pt x="0" y="0"/>
                    </a:moveTo>
                    <a:cubicBezTo>
                      <a:pt x="17" y="20"/>
                      <a:pt x="42" y="31"/>
                      <a:pt x="69" y="31"/>
                    </a:cubicBezTo>
                    <a:cubicBezTo>
                      <a:pt x="89" y="31"/>
                      <a:pt x="109" y="24"/>
                      <a:pt x="125" y="12"/>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nvGrpSpPr>
            <p:cNvPr id="194" name="Groupe 193">
              <a:extLst>
                <a:ext uri="{FF2B5EF4-FFF2-40B4-BE49-F238E27FC236}">
                  <a16:creationId xmlns:a16="http://schemas.microsoft.com/office/drawing/2014/main" id="{9DD9C315-D4E7-47EC-C6D3-16B36ED7C7F3}"/>
                </a:ext>
              </a:extLst>
            </p:cNvPr>
            <p:cNvGrpSpPr/>
            <p:nvPr/>
          </p:nvGrpSpPr>
          <p:grpSpPr>
            <a:xfrm>
              <a:off x="4148138" y="1998663"/>
              <a:ext cx="365125" cy="149224"/>
              <a:chOff x="4148138" y="1998663"/>
              <a:chExt cx="365125" cy="149224"/>
            </a:xfrm>
          </p:grpSpPr>
          <p:grpSp>
            <p:nvGrpSpPr>
              <p:cNvPr id="195" name="Groupe 194">
                <a:extLst>
                  <a:ext uri="{FF2B5EF4-FFF2-40B4-BE49-F238E27FC236}">
                    <a16:creationId xmlns:a16="http://schemas.microsoft.com/office/drawing/2014/main" id="{AA656869-526E-C0B8-673A-94ED72E20F1C}"/>
                  </a:ext>
                </a:extLst>
              </p:cNvPr>
              <p:cNvGrpSpPr/>
              <p:nvPr/>
            </p:nvGrpSpPr>
            <p:grpSpPr>
              <a:xfrm>
                <a:off x="4148138" y="1998663"/>
                <a:ext cx="365125" cy="149224"/>
                <a:chOff x="4148138" y="1998663"/>
                <a:chExt cx="365125" cy="149224"/>
              </a:xfrm>
            </p:grpSpPr>
            <p:sp>
              <p:nvSpPr>
                <p:cNvPr id="197" name="Freeform 92">
                  <a:extLst>
                    <a:ext uri="{FF2B5EF4-FFF2-40B4-BE49-F238E27FC236}">
                      <a16:creationId xmlns:a16="http://schemas.microsoft.com/office/drawing/2014/main" id="{CA5CE526-CB9B-D10E-806C-17FDE5AA0EDC}"/>
                    </a:ext>
                  </a:extLst>
                </p:cNvPr>
                <p:cNvSpPr>
                  <a:spLocks/>
                </p:cNvSpPr>
                <p:nvPr/>
              </p:nvSpPr>
              <p:spPr bwMode="auto">
                <a:xfrm>
                  <a:off x="4416425" y="2041525"/>
                  <a:ext cx="96838" cy="106362"/>
                </a:xfrm>
                <a:custGeom>
                  <a:avLst/>
                  <a:gdLst>
                    <a:gd name="T0" fmla="*/ 15 w 55"/>
                    <a:gd name="T1" fmla="*/ 23 h 57"/>
                    <a:gd name="T2" fmla="*/ 3 w 55"/>
                    <a:gd name="T3" fmla="*/ 32 h 57"/>
                    <a:gd name="T4" fmla="*/ 5 w 55"/>
                    <a:gd name="T5" fmla="*/ 41 h 57"/>
                    <a:gd name="T6" fmla="*/ 48 w 55"/>
                    <a:gd name="T7" fmla="*/ 56 h 57"/>
                    <a:gd name="T8" fmla="*/ 54 w 55"/>
                    <a:gd name="T9" fmla="*/ 51 h 57"/>
                    <a:gd name="T10" fmla="*/ 50 w 55"/>
                    <a:gd name="T11" fmla="*/ 5 h 57"/>
                    <a:gd name="T12" fmla="*/ 42 w 55"/>
                    <a:gd name="T13" fmla="*/ 2 h 57"/>
                    <a:gd name="T14" fmla="*/ 30 w 55"/>
                    <a:gd name="T15" fmla="*/ 11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7">
                      <a:moveTo>
                        <a:pt x="15" y="23"/>
                      </a:moveTo>
                      <a:cubicBezTo>
                        <a:pt x="3" y="32"/>
                        <a:pt x="3" y="32"/>
                        <a:pt x="3" y="32"/>
                      </a:cubicBezTo>
                      <a:cubicBezTo>
                        <a:pt x="0" y="35"/>
                        <a:pt x="1" y="40"/>
                        <a:pt x="5" y="41"/>
                      </a:cubicBezTo>
                      <a:cubicBezTo>
                        <a:pt x="48" y="56"/>
                        <a:pt x="48" y="56"/>
                        <a:pt x="48" y="56"/>
                      </a:cubicBezTo>
                      <a:cubicBezTo>
                        <a:pt x="51" y="57"/>
                        <a:pt x="55" y="55"/>
                        <a:pt x="54" y="51"/>
                      </a:cubicBezTo>
                      <a:cubicBezTo>
                        <a:pt x="50" y="5"/>
                        <a:pt x="50" y="5"/>
                        <a:pt x="50" y="5"/>
                      </a:cubicBezTo>
                      <a:cubicBezTo>
                        <a:pt x="50" y="2"/>
                        <a:pt x="45" y="0"/>
                        <a:pt x="42" y="2"/>
                      </a:cubicBezTo>
                      <a:cubicBezTo>
                        <a:pt x="30" y="11"/>
                        <a:pt x="30" y="11"/>
                        <a:pt x="30" y="11"/>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8" name="Freeform 98">
                  <a:extLst>
                    <a:ext uri="{FF2B5EF4-FFF2-40B4-BE49-F238E27FC236}">
                      <a16:creationId xmlns:a16="http://schemas.microsoft.com/office/drawing/2014/main" id="{CD4ACC8A-CDE9-DD39-B89A-A8572BE26E9A}"/>
                    </a:ext>
                  </a:extLst>
                </p:cNvPr>
                <p:cNvSpPr>
                  <a:spLocks/>
                </p:cNvSpPr>
                <p:nvPr/>
              </p:nvSpPr>
              <p:spPr bwMode="auto">
                <a:xfrm>
                  <a:off x="4195763" y="1998663"/>
                  <a:ext cx="271463" cy="63500"/>
                </a:xfrm>
                <a:custGeom>
                  <a:avLst/>
                  <a:gdLst>
                    <a:gd name="T0" fmla="*/ 0 w 153"/>
                    <a:gd name="T1" fmla="*/ 31 h 34"/>
                    <a:gd name="T2" fmla="*/ 76 w 153"/>
                    <a:gd name="T3" fmla="*/ 0 h 34"/>
                    <a:gd name="T4" fmla="*/ 153 w 153"/>
                    <a:gd name="T5" fmla="*/ 34 h 34"/>
                  </a:gdLst>
                  <a:ahLst/>
                  <a:cxnLst>
                    <a:cxn ang="0">
                      <a:pos x="T0" y="T1"/>
                    </a:cxn>
                    <a:cxn ang="0">
                      <a:pos x="T2" y="T3"/>
                    </a:cxn>
                    <a:cxn ang="0">
                      <a:pos x="T4" y="T5"/>
                    </a:cxn>
                  </a:cxnLst>
                  <a:rect l="0" t="0" r="r" b="b"/>
                  <a:pathLst>
                    <a:path w="153" h="34">
                      <a:moveTo>
                        <a:pt x="0" y="31"/>
                      </a:moveTo>
                      <a:cubicBezTo>
                        <a:pt x="20" y="12"/>
                        <a:pt x="47" y="0"/>
                        <a:pt x="76" y="0"/>
                      </a:cubicBezTo>
                      <a:cubicBezTo>
                        <a:pt x="105" y="0"/>
                        <a:pt x="133" y="13"/>
                        <a:pt x="153" y="34"/>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9" name="Freeform 99">
                  <a:extLst>
                    <a:ext uri="{FF2B5EF4-FFF2-40B4-BE49-F238E27FC236}">
                      <a16:creationId xmlns:a16="http://schemas.microsoft.com/office/drawing/2014/main" id="{699E4FE2-378B-7296-3512-2E63C4598849}"/>
                    </a:ext>
                  </a:extLst>
                </p:cNvPr>
                <p:cNvSpPr>
                  <a:spLocks/>
                </p:cNvSpPr>
                <p:nvPr/>
              </p:nvSpPr>
              <p:spPr bwMode="auto">
                <a:xfrm>
                  <a:off x="4148138" y="2112963"/>
                  <a:ext cx="7938" cy="23812"/>
                </a:xfrm>
                <a:custGeom>
                  <a:avLst/>
                  <a:gdLst>
                    <a:gd name="T0" fmla="*/ 0 w 5"/>
                    <a:gd name="T1" fmla="*/ 13 h 13"/>
                    <a:gd name="T2" fmla="*/ 5 w 5"/>
                    <a:gd name="T3" fmla="*/ 0 h 13"/>
                  </a:gdLst>
                  <a:ahLst/>
                  <a:cxnLst>
                    <a:cxn ang="0">
                      <a:pos x="T0" y="T1"/>
                    </a:cxn>
                    <a:cxn ang="0">
                      <a:pos x="T2" y="T3"/>
                    </a:cxn>
                  </a:cxnLst>
                  <a:rect l="0" t="0" r="r" b="b"/>
                  <a:pathLst>
                    <a:path w="5" h="13">
                      <a:moveTo>
                        <a:pt x="0" y="13"/>
                      </a:moveTo>
                      <a:cubicBezTo>
                        <a:pt x="2" y="8"/>
                        <a:pt x="3" y="4"/>
                        <a:pt x="5" y="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sp>
            <p:nvSpPr>
              <p:cNvPr id="196" name="Freeform 100">
                <a:extLst>
                  <a:ext uri="{FF2B5EF4-FFF2-40B4-BE49-F238E27FC236}">
                    <a16:creationId xmlns:a16="http://schemas.microsoft.com/office/drawing/2014/main" id="{76BAC460-A638-9DA1-CB08-8847A9755ED1}"/>
                  </a:ext>
                </a:extLst>
              </p:cNvPr>
              <p:cNvSpPr>
                <a:spLocks/>
              </p:cNvSpPr>
              <p:nvPr/>
            </p:nvSpPr>
            <p:spPr bwMode="auto">
              <a:xfrm>
                <a:off x="4330700" y="2035175"/>
                <a:ext cx="111125" cy="47625"/>
              </a:xfrm>
              <a:custGeom>
                <a:avLst/>
                <a:gdLst>
                  <a:gd name="T0" fmla="*/ 63 w 63"/>
                  <a:gd name="T1" fmla="*/ 26 h 26"/>
                  <a:gd name="T2" fmla="*/ 0 w 63"/>
                  <a:gd name="T3" fmla="*/ 0 h 26"/>
                </a:gdLst>
                <a:ahLst/>
                <a:cxnLst>
                  <a:cxn ang="0">
                    <a:pos x="T0" y="T1"/>
                  </a:cxn>
                  <a:cxn ang="0">
                    <a:pos x="T2" y="T3"/>
                  </a:cxn>
                </a:cxnLst>
                <a:rect l="0" t="0" r="r" b="b"/>
                <a:pathLst>
                  <a:path w="63" h="26">
                    <a:moveTo>
                      <a:pt x="63" y="26"/>
                    </a:moveTo>
                    <a:cubicBezTo>
                      <a:pt x="46" y="9"/>
                      <a:pt x="24" y="0"/>
                      <a:pt x="0" y="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grpSp>
        <p:nvGrpSpPr>
          <p:cNvPr id="207" name="Groupe 206">
            <a:extLst>
              <a:ext uri="{FF2B5EF4-FFF2-40B4-BE49-F238E27FC236}">
                <a16:creationId xmlns:a16="http://schemas.microsoft.com/office/drawing/2014/main" id="{3E44C4FB-DE9F-53E2-04F7-ED4B11EA690A}"/>
              </a:ext>
            </a:extLst>
          </p:cNvPr>
          <p:cNvGrpSpPr/>
          <p:nvPr/>
        </p:nvGrpSpPr>
        <p:grpSpPr>
          <a:xfrm>
            <a:off x="11513787" y="2391001"/>
            <a:ext cx="525892" cy="493967"/>
            <a:chOff x="8547311" y="1144465"/>
            <a:chExt cx="452285" cy="443312"/>
          </a:xfrm>
        </p:grpSpPr>
        <p:sp>
          <p:nvSpPr>
            <p:cNvPr id="208" name="Line 346">
              <a:extLst>
                <a:ext uri="{FF2B5EF4-FFF2-40B4-BE49-F238E27FC236}">
                  <a16:creationId xmlns:a16="http://schemas.microsoft.com/office/drawing/2014/main" id="{3A891084-5C1F-750E-CFAA-61FAAEA8AE3C}"/>
                </a:ext>
              </a:extLst>
            </p:cNvPr>
            <p:cNvSpPr>
              <a:spLocks noChangeShapeType="1"/>
            </p:cNvSpPr>
            <p:nvPr/>
          </p:nvSpPr>
          <p:spPr bwMode="auto">
            <a:xfrm>
              <a:off x="8657152" y="1214873"/>
              <a:ext cx="0" cy="521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9" name="Line 347">
              <a:extLst>
                <a:ext uri="{FF2B5EF4-FFF2-40B4-BE49-F238E27FC236}">
                  <a16:creationId xmlns:a16="http://schemas.microsoft.com/office/drawing/2014/main" id="{95013637-EB79-C70D-DBCB-E0601515FA40}"/>
                </a:ext>
              </a:extLst>
            </p:cNvPr>
            <p:cNvSpPr>
              <a:spLocks noChangeShapeType="1"/>
            </p:cNvSpPr>
            <p:nvPr/>
          </p:nvSpPr>
          <p:spPr bwMode="auto">
            <a:xfrm>
              <a:off x="8626138" y="1214873"/>
              <a:ext cx="0" cy="521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0" name="Freeform 348">
              <a:extLst>
                <a:ext uri="{FF2B5EF4-FFF2-40B4-BE49-F238E27FC236}">
                  <a16:creationId xmlns:a16="http://schemas.microsoft.com/office/drawing/2014/main" id="{6534853D-4012-DC4F-17CF-78DAFB2A1187}"/>
                </a:ext>
              </a:extLst>
            </p:cNvPr>
            <p:cNvSpPr>
              <a:spLocks/>
            </p:cNvSpPr>
            <p:nvPr/>
          </p:nvSpPr>
          <p:spPr bwMode="auto">
            <a:xfrm>
              <a:off x="8636476" y="1240951"/>
              <a:ext cx="10338" cy="2608"/>
            </a:xfrm>
            <a:custGeom>
              <a:avLst/>
              <a:gdLst>
                <a:gd name="T0" fmla="*/ 0 w 4"/>
                <a:gd name="T1" fmla="*/ 0 h 1"/>
                <a:gd name="T2" fmla="*/ 2 w 4"/>
                <a:gd name="T3" fmla="*/ 1 h 1"/>
                <a:gd name="T4" fmla="*/ 4 w 4"/>
                <a:gd name="T5" fmla="*/ 0 h 1"/>
              </a:gdLst>
              <a:ahLst/>
              <a:cxnLst>
                <a:cxn ang="0">
                  <a:pos x="T0" y="T1"/>
                </a:cxn>
                <a:cxn ang="0">
                  <a:pos x="T2" y="T3"/>
                </a:cxn>
                <a:cxn ang="0">
                  <a:pos x="T4" y="T5"/>
                </a:cxn>
              </a:cxnLst>
              <a:rect l="0" t="0" r="r" b="b"/>
              <a:pathLst>
                <a:path w="4" h="1">
                  <a:moveTo>
                    <a:pt x="0" y="0"/>
                  </a:moveTo>
                  <a:cubicBezTo>
                    <a:pt x="0" y="0"/>
                    <a:pt x="1" y="1"/>
                    <a:pt x="2" y="1"/>
                  </a:cubicBezTo>
                  <a:cubicBezTo>
                    <a:pt x="3" y="1"/>
                    <a:pt x="3" y="0"/>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1" name="Freeform 349">
              <a:extLst>
                <a:ext uri="{FF2B5EF4-FFF2-40B4-BE49-F238E27FC236}">
                  <a16:creationId xmlns:a16="http://schemas.microsoft.com/office/drawing/2014/main" id="{6F67CBA4-A7D1-CB3D-1CFF-3121F622E4D0}"/>
                </a:ext>
              </a:extLst>
            </p:cNvPr>
            <p:cNvSpPr>
              <a:spLocks/>
            </p:cNvSpPr>
            <p:nvPr/>
          </p:nvSpPr>
          <p:spPr bwMode="auto">
            <a:xfrm>
              <a:off x="8605462" y="1220089"/>
              <a:ext cx="72365" cy="41723"/>
            </a:xfrm>
            <a:custGeom>
              <a:avLst/>
              <a:gdLst>
                <a:gd name="T0" fmla="*/ 0 w 28"/>
                <a:gd name="T1" fmla="*/ 0 h 16"/>
                <a:gd name="T2" fmla="*/ 14 w 28"/>
                <a:gd name="T3" fmla="*/ 16 h 16"/>
                <a:gd name="T4" fmla="*/ 28 w 28"/>
                <a:gd name="T5" fmla="*/ 0 h 16"/>
              </a:gdLst>
              <a:ahLst/>
              <a:cxnLst>
                <a:cxn ang="0">
                  <a:pos x="T0" y="T1"/>
                </a:cxn>
                <a:cxn ang="0">
                  <a:pos x="T2" y="T3"/>
                </a:cxn>
                <a:cxn ang="0">
                  <a:pos x="T4" y="T5"/>
                </a:cxn>
              </a:cxnLst>
              <a:rect l="0" t="0" r="r" b="b"/>
              <a:pathLst>
                <a:path w="28" h="16">
                  <a:moveTo>
                    <a:pt x="0" y="0"/>
                  </a:moveTo>
                  <a:cubicBezTo>
                    <a:pt x="0" y="9"/>
                    <a:pt x="6" y="16"/>
                    <a:pt x="14" y="16"/>
                  </a:cubicBezTo>
                  <a:cubicBezTo>
                    <a:pt x="21" y="16"/>
                    <a:pt x="28" y="9"/>
                    <a:pt x="28"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2" name="Freeform 350">
              <a:extLst>
                <a:ext uri="{FF2B5EF4-FFF2-40B4-BE49-F238E27FC236}">
                  <a16:creationId xmlns:a16="http://schemas.microsoft.com/office/drawing/2014/main" id="{64D20B5F-F277-F11F-55D6-9722123A05ED}"/>
                </a:ext>
              </a:extLst>
            </p:cNvPr>
            <p:cNvSpPr>
              <a:spLocks/>
            </p:cNvSpPr>
            <p:nvPr/>
          </p:nvSpPr>
          <p:spPr bwMode="auto">
            <a:xfrm>
              <a:off x="8605462" y="1175758"/>
              <a:ext cx="72365" cy="39116"/>
            </a:xfrm>
            <a:custGeom>
              <a:avLst/>
              <a:gdLst>
                <a:gd name="T0" fmla="*/ 28 w 28"/>
                <a:gd name="T1" fmla="*/ 14 h 15"/>
                <a:gd name="T2" fmla="*/ 20 w 28"/>
                <a:gd name="T3" fmla="*/ 1 h 15"/>
                <a:gd name="T4" fmla="*/ 12 w 28"/>
                <a:gd name="T5" fmla="*/ 5 h 15"/>
                <a:gd name="T6" fmla="*/ 8 w 28"/>
                <a:gd name="T7" fmla="*/ 1 h 15"/>
                <a:gd name="T8" fmla="*/ 0 w 28"/>
                <a:gd name="T9" fmla="*/ 15 h 15"/>
              </a:gdLst>
              <a:ahLst/>
              <a:cxnLst>
                <a:cxn ang="0">
                  <a:pos x="T0" y="T1"/>
                </a:cxn>
                <a:cxn ang="0">
                  <a:pos x="T2" y="T3"/>
                </a:cxn>
                <a:cxn ang="0">
                  <a:pos x="T4" y="T5"/>
                </a:cxn>
                <a:cxn ang="0">
                  <a:pos x="T6" y="T7"/>
                </a:cxn>
                <a:cxn ang="0">
                  <a:pos x="T8" y="T9"/>
                </a:cxn>
              </a:cxnLst>
              <a:rect l="0" t="0" r="r" b="b"/>
              <a:pathLst>
                <a:path w="28" h="15">
                  <a:moveTo>
                    <a:pt x="28" y="14"/>
                  </a:moveTo>
                  <a:cubicBezTo>
                    <a:pt x="28" y="14"/>
                    <a:pt x="27" y="0"/>
                    <a:pt x="20" y="1"/>
                  </a:cubicBezTo>
                  <a:cubicBezTo>
                    <a:pt x="13" y="2"/>
                    <a:pt x="12" y="5"/>
                    <a:pt x="12" y="5"/>
                  </a:cubicBezTo>
                  <a:cubicBezTo>
                    <a:pt x="12" y="5"/>
                    <a:pt x="7" y="5"/>
                    <a:pt x="8" y="1"/>
                  </a:cubicBezTo>
                  <a:cubicBezTo>
                    <a:pt x="8" y="1"/>
                    <a:pt x="0" y="2"/>
                    <a:pt x="0" y="1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3" name="Freeform 351">
              <a:extLst>
                <a:ext uri="{FF2B5EF4-FFF2-40B4-BE49-F238E27FC236}">
                  <a16:creationId xmlns:a16="http://schemas.microsoft.com/office/drawing/2014/main" id="{B22C82C1-0C32-7449-DDF0-F97D4DFF8261}"/>
                </a:ext>
              </a:extLst>
            </p:cNvPr>
            <p:cNvSpPr>
              <a:spLocks/>
            </p:cNvSpPr>
            <p:nvPr/>
          </p:nvSpPr>
          <p:spPr bwMode="auto">
            <a:xfrm>
              <a:off x="8592540" y="1144465"/>
              <a:ext cx="95626" cy="67801"/>
            </a:xfrm>
            <a:custGeom>
              <a:avLst/>
              <a:gdLst>
                <a:gd name="T0" fmla="*/ 34 w 37"/>
                <a:gd name="T1" fmla="*/ 26 h 26"/>
                <a:gd name="T2" fmla="*/ 33 w 37"/>
                <a:gd name="T3" fmla="*/ 12 h 26"/>
                <a:gd name="T4" fmla="*/ 27 w 37"/>
                <a:gd name="T5" fmla="*/ 7 h 26"/>
                <a:gd name="T6" fmla="*/ 27 w 37"/>
                <a:gd name="T7" fmla="*/ 3 h 26"/>
                <a:gd name="T8" fmla="*/ 13 w 37"/>
                <a:gd name="T9" fmla="*/ 4 h 26"/>
                <a:gd name="T10" fmla="*/ 9 w 37"/>
                <a:gd name="T11" fmla="*/ 7 h 26"/>
                <a:gd name="T12" fmla="*/ 2 w 37"/>
                <a:gd name="T13" fmla="*/ 11 h 26"/>
                <a:gd name="T14" fmla="*/ 4 w 37"/>
                <a:gd name="T15" fmla="*/ 13 h 26"/>
                <a:gd name="T16" fmla="*/ 3 w 3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6">
                  <a:moveTo>
                    <a:pt x="34" y="26"/>
                  </a:moveTo>
                  <a:cubicBezTo>
                    <a:pt x="34" y="26"/>
                    <a:pt x="37" y="16"/>
                    <a:pt x="33" y="12"/>
                  </a:cubicBezTo>
                  <a:cubicBezTo>
                    <a:pt x="33" y="12"/>
                    <a:pt x="34" y="7"/>
                    <a:pt x="27" y="7"/>
                  </a:cubicBezTo>
                  <a:cubicBezTo>
                    <a:pt x="27" y="7"/>
                    <a:pt x="26" y="5"/>
                    <a:pt x="27" y="3"/>
                  </a:cubicBezTo>
                  <a:cubicBezTo>
                    <a:pt x="27" y="3"/>
                    <a:pt x="18" y="0"/>
                    <a:pt x="13" y="4"/>
                  </a:cubicBezTo>
                  <a:cubicBezTo>
                    <a:pt x="13" y="4"/>
                    <a:pt x="9" y="3"/>
                    <a:pt x="9" y="7"/>
                  </a:cubicBezTo>
                  <a:cubicBezTo>
                    <a:pt x="9" y="7"/>
                    <a:pt x="4" y="7"/>
                    <a:pt x="2" y="11"/>
                  </a:cubicBezTo>
                  <a:cubicBezTo>
                    <a:pt x="2" y="11"/>
                    <a:pt x="4" y="11"/>
                    <a:pt x="4" y="13"/>
                  </a:cubicBezTo>
                  <a:cubicBezTo>
                    <a:pt x="4" y="13"/>
                    <a:pt x="0" y="20"/>
                    <a:pt x="3" y="2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4" name="Freeform 352">
              <a:extLst>
                <a:ext uri="{FF2B5EF4-FFF2-40B4-BE49-F238E27FC236}">
                  <a16:creationId xmlns:a16="http://schemas.microsoft.com/office/drawing/2014/main" id="{18E504BB-0667-1DC2-603D-34CEBD1F838B}"/>
                </a:ext>
              </a:extLst>
            </p:cNvPr>
            <p:cNvSpPr>
              <a:spLocks/>
            </p:cNvSpPr>
            <p:nvPr/>
          </p:nvSpPr>
          <p:spPr bwMode="auto">
            <a:xfrm>
              <a:off x="8589955" y="1315271"/>
              <a:ext cx="103379" cy="254252"/>
            </a:xfrm>
            <a:custGeom>
              <a:avLst/>
              <a:gdLst>
                <a:gd name="T0" fmla="*/ 0 w 40"/>
                <a:gd name="T1" fmla="*/ 0 h 97"/>
                <a:gd name="T2" fmla="*/ 3 w 40"/>
                <a:gd name="T3" fmla="*/ 96 h 97"/>
                <a:gd name="T4" fmla="*/ 11 w 40"/>
                <a:gd name="T5" fmla="*/ 96 h 97"/>
                <a:gd name="T6" fmla="*/ 20 w 40"/>
                <a:gd name="T7" fmla="*/ 42 h 97"/>
                <a:gd name="T8" fmla="*/ 28 w 40"/>
                <a:gd name="T9" fmla="*/ 97 h 97"/>
                <a:gd name="T10" fmla="*/ 35 w 40"/>
                <a:gd name="T11" fmla="*/ 97 h 97"/>
                <a:gd name="T12" fmla="*/ 36 w 40"/>
                <a:gd name="T13" fmla="*/ 1 h 97"/>
              </a:gdLst>
              <a:ahLst/>
              <a:cxnLst>
                <a:cxn ang="0">
                  <a:pos x="T0" y="T1"/>
                </a:cxn>
                <a:cxn ang="0">
                  <a:pos x="T2" y="T3"/>
                </a:cxn>
                <a:cxn ang="0">
                  <a:pos x="T4" y="T5"/>
                </a:cxn>
                <a:cxn ang="0">
                  <a:pos x="T6" y="T7"/>
                </a:cxn>
                <a:cxn ang="0">
                  <a:pos x="T8" y="T9"/>
                </a:cxn>
                <a:cxn ang="0">
                  <a:pos x="T10" y="T11"/>
                </a:cxn>
                <a:cxn ang="0">
                  <a:pos x="T12" y="T13"/>
                </a:cxn>
              </a:cxnLst>
              <a:rect l="0" t="0" r="r" b="b"/>
              <a:pathLst>
                <a:path w="40" h="97">
                  <a:moveTo>
                    <a:pt x="0" y="0"/>
                  </a:moveTo>
                  <a:cubicBezTo>
                    <a:pt x="3" y="96"/>
                    <a:pt x="3" y="96"/>
                    <a:pt x="3" y="96"/>
                  </a:cubicBezTo>
                  <a:cubicBezTo>
                    <a:pt x="11" y="96"/>
                    <a:pt x="11" y="96"/>
                    <a:pt x="11" y="96"/>
                  </a:cubicBezTo>
                  <a:cubicBezTo>
                    <a:pt x="20" y="42"/>
                    <a:pt x="20" y="42"/>
                    <a:pt x="20" y="42"/>
                  </a:cubicBezTo>
                  <a:cubicBezTo>
                    <a:pt x="28" y="97"/>
                    <a:pt x="28" y="97"/>
                    <a:pt x="28" y="97"/>
                  </a:cubicBezTo>
                  <a:cubicBezTo>
                    <a:pt x="35" y="97"/>
                    <a:pt x="35" y="97"/>
                    <a:pt x="35" y="97"/>
                  </a:cubicBezTo>
                  <a:cubicBezTo>
                    <a:pt x="35" y="97"/>
                    <a:pt x="40" y="36"/>
                    <a:pt x="36"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5" name="Freeform 353">
              <a:extLst>
                <a:ext uri="{FF2B5EF4-FFF2-40B4-BE49-F238E27FC236}">
                  <a16:creationId xmlns:a16="http://schemas.microsoft.com/office/drawing/2014/main" id="{B32BD541-80F8-F7F7-6509-D9DBCA97B3C4}"/>
                </a:ext>
              </a:extLst>
            </p:cNvPr>
            <p:cNvSpPr>
              <a:spLocks/>
            </p:cNvSpPr>
            <p:nvPr/>
          </p:nvSpPr>
          <p:spPr bwMode="auto">
            <a:xfrm>
              <a:off x="8564111" y="1264420"/>
              <a:ext cx="77534" cy="178628"/>
            </a:xfrm>
            <a:custGeom>
              <a:avLst/>
              <a:gdLst>
                <a:gd name="T0" fmla="*/ 11 w 30"/>
                <a:gd name="T1" fmla="*/ 59 h 68"/>
                <a:gd name="T2" fmla="*/ 3 w 30"/>
                <a:gd name="T3" fmla="*/ 15 h 68"/>
                <a:gd name="T4" fmla="*/ 22 w 30"/>
                <a:gd name="T5" fmla="*/ 2 h 68"/>
                <a:gd name="T6" fmla="*/ 30 w 30"/>
                <a:gd name="T7" fmla="*/ 15 h 68"/>
                <a:gd name="T8" fmla="*/ 30 w 30"/>
                <a:gd name="T9" fmla="*/ 58 h 68"/>
                <a:gd name="T10" fmla="*/ 12 w 30"/>
                <a:gd name="T11" fmla="*/ 68 h 68"/>
              </a:gdLst>
              <a:ahLst/>
              <a:cxnLst>
                <a:cxn ang="0">
                  <a:pos x="T0" y="T1"/>
                </a:cxn>
                <a:cxn ang="0">
                  <a:pos x="T2" y="T3"/>
                </a:cxn>
                <a:cxn ang="0">
                  <a:pos x="T4" y="T5"/>
                </a:cxn>
                <a:cxn ang="0">
                  <a:pos x="T6" y="T7"/>
                </a:cxn>
                <a:cxn ang="0">
                  <a:pos x="T8" y="T9"/>
                </a:cxn>
                <a:cxn ang="0">
                  <a:pos x="T10" y="T11"/>
                </a:cxn>
              </a:cxnLst>
              <a:rect l="0" t="0" r="r" b="b"/>
              <a:pathLst>
                <a:path w="30" h="68">
                  <a:moveTo>
                    <a:pt x="11" y="59"/>
                  </a:moveTo>
                  <a:cubicBezTo>
                    <a:pt x="0" y="55"/>
                    <a:pt x="3" y="28"/>
                    <a:pt x="3" y="15"/>
                  </a:cubicBezTo>
                  <a:cubicBezTo>
                    <a:pt x="3" y="0"/>
                    <a:pt x="22" y="2"/>
                    <a:pt x="22" y="2"/>
                  </a:cubicBezTo>
                  <a:cubicBezTo>
                    <a:pt x="30" y="15"/>
                    <a:pt x="30" y="15"/>
                    <a:pt x="30" y="15"/>
                  </a:cubicBezTo>
                  <a:cubicBezTo>
                    <a:pt x="30" y="58"/>
                    <a:pt x="30" y="58"/>
                    <a:pt x="30" y="58"/>
                  </a:cubicBezTo>
                  <a:cubicBezTo>
                    <a:pt x="30" y="58"/>
                    <a:pt x="29" y="68"/>
                    <a:pt x="12"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6" name="Line 354">
              <a:extLst>
                <a:ext uri="{FF2B5EF4-FFF2-40B4-BE49-F238E27FC236}">
                  <a16:creationId xmlns:a16="http://schemas.microsoft.com/office/drawing/2014/main" id="{8FCA0FFB-CE38-E047-3096-673767FC84B3}"/>
                </a:ext>
              </a:extLst>
            </p:cNvPr>
            <p:cNvSpPr>
              <a:spLocks noChangeShapeType="1"/>
            </p:cNvSpPr>
            <p:nvPr/>
          </p:nvSpPr>
          <p:spPr bwMode="auto">
            <a:xfrm>
              <a:off x="8670074" y="1269635"/>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7" name="Freeform 355">
              <a:extLst>
                <a:ext uri="{FF2B5EF4-FFF2-40B4-BE49-F238E27FC236}">
                  <a16:creationId xmlns:a16="http://schemas.microsoft.com/office/drawing/2014/main" id="{2AEE01B0-F485-152E-576F-F3C5ED63C984}"/>
                </a:ext>
              </a:extLst>
            </p:cNvPr>
            <p:cNvSpPr>
              <a:spLocks/>
            </p:cNvSpPr>
            <p:nvPr/>
          </p:nvSpPr>
          <p:spPr bwMode="auto">
            <a:xfrm>
              <a:off x="8584786" y="1569523"/>
              <a:ext cx="28429" cy="18254"/>
            </a:xfrm>
            <a:custGeom>
              <a:avLst/>
              <a:gdLst>
                <a:gd name="T0" fmla="*/ 14 w 22"/>
                <a:gd name="T1" fmla="*/ 0 h 14"/>
                <a:gd name="T2" fmla="*/ 0 w 22"/>
                <a:gd name="T3" fmla="*/ 14 h 14"/>
                <a:gd name="T4" fmla="*/ 22 w 22"/>
                <a:gd name="T5" fmla="*/ 14 h 14"/>
                <a:gd name="T6" fmla="*/ 22 w 22"/>
                <a:gd name="T7" fmla="*/ 0 h 14"/>
              </a:gdLst>
              <a:ahLst/>
              <a:cxnLst>
                <a:cxn ang="0">
                  <a:pos x="T0" y="T1"/>
                </a:cxn>
                <a:cxn ang="0">
                  <a:pos x="T2" y="T3"/>
                </a:cxn>
                <a:cxn ang="0">
                  <a:pos x="T4" y="T5"/>
                </a:cxn>
                <a:cxn ang="0">
                  <a:pos x="T6" y="T7"/>
                </a:cxn>
              </a:cxnLst>
              <a:rect l="0" t="0" r="r" b="b"/>
              <a:pathLst>
                <a:path w="22" h="14">
                  <a:moveTo>
                    <a:pt x="14" y="0"/>
                  </a:moveTo>
                  <a:lnTo>
                    <a:pt x="0" y="14"/>
                  </a:lnTo>
                  <a:lnTo>
                    <a:pt x="22" y="14"/>
                  </a:lnTo>
                  <a:lnTo>
                    <a:pt x="2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8" name="Line 356">
              <a:extLst>
                <a:ext uri="{FF2B5EF4-FFF2-40B4-BE49-F238E27FC236}">
                  <a16:creationId xmlns:a16="http://schemas.microsoft.com/office/drawing/2014/main" id="{3DEBD486-B333-7BEE-1A30-5F30ED2235ED}"/>
                </a:ext>
              </a:extLst>
            </p:cNvPr>
            <p:cNvSpPr>
              <a:spLocks noChangeShapeType="1"/>
            </p:cNvSpPr>
            <p:nvPr/>
          </p:nvSpPr>
          <p:spPr bwMode="auto">
            <a:xfrm>
              <a:off x="8602878" y="1566915"/>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9" name="Freeform 357">
              <a:extLst>
                <a:ext uri="{FF2B5EF4-FFF2-40B4-BE49-F238E27FC236}">
                  <a16:creationId xmlns:a16="http://schemas.microsoft.com/office/drawing/2014/main" id="{178E5E5A-2B17-EDFD-3192-645C0FFC06EE}"/>
                </a:ext>
              </a:extLst>
            </p:cNvPr>
            <p:cNvSpPr>
              <a:spLocks/>
            </p:cNvSpPr>
            <p:nvPr/>
          </p:nvSpPr>
          <p:spPr bwMode="auto">
            <a:xfrm>
              <a:off x="8664905" y="1569523"/>
              <a:ext cx="25845" cy="15646"/>
            </a:xfrm>
            <a:custGeom>
              <a:avLst/>
              <a:gdLst>
                <a:gd name="T0" fmla="*/ 0 w 20"/>
                <a:gd name="T1" fmla="*/ 0 h 12"/>
                <a:gd name="T2" fmla="*/ 0 w 20"/>
                <a:gd name="T3" fmla="*/ 12 h 12"/>
                <a:gd name="T4" fmla="*/ 20 w 20"/>
                <a:gd name="T5" fmla="*/ 12 h 12"/>
                <a:gd name="T6" fmla="*/ 10 w 20"/>
                <a:gd name="T7" fmla="*/ 2 h 12"/>
              </a:gdLst>
              <a:ahLst/>
              <a:cxnLst>
                <a:cxn ang="0">
                  <a:pos x="T0" y="T1"/>
                </a:cxn>
                <a:cxn ang="0">
                  <a:pos x="T2" y="T3"/>
                </a:cxn>
                <a:cxn ang="0">
                  <a:pos x="T4" y="T5"/>
                </a:cxn>
                <a:cxn ang="0">
                  <a:pos x="T6" y="T7"/>
                </a:cxn>
              </a:cxnLst>
              <a:rect l="0" t="0" r="r" b="b"/>
              <a:pathLst>
                <a:path w="20" h="12">
                  <a:moveTo>
                    <a:pt x="0" y="0"/>
                  </a:moveTo>
                  <a:lnTo>
                    <a:pt x="0" y="12"/>
                  </a:lnTo>
                  <a:lnTo>
                    <a:pt x="20" y="12"/>
                  </a:lnTo>
                  <a:lnTo>
                    <a:pt x="10" y="2"/>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0" name="Line 358">
              <a:extLst>
                <a:ext uri="{FF2B5EF4-FFF2-40B4-BE49-F238E27FC236}">
                  <a16:creationId xmlns:a16="http://schemas.microsoft.com/office/drawing/2014/main" id="{3D94B2BA-4FC4-C01F-BA6D-ED1E27BB5F57}"/>
                </a:ext>
              </a:extLst>
            </p:cNvPr>
            <p:cNvSpPr>
              <a:spLocks noChangeShapeType="1"/>
            </p:cNvSpPr>
            <p:nvPr/>
          </p:nvSpPr>
          <p:spPr bwMode="auto">
            <a:xfrm flipH="1">
              <a:off x="8547311" y="1587777"/>
              <a:ext cx="37345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1" name="Line 359">
              <a:extLst>
                <a:ext uri="{FF2B5EF4-FFF2-40B4-BE49-F238E27FC236}">
                  <a16:creationId xmlns:a16="http://schemas.microsoft.com/office/drawing/2014/main" id="{01DA17C9-A489-A85A-1A50-BA9B86B3EB30}"/>
                </a:ext>
              </a:extLst>
            </p:cNvPr>
            <p:cNvSpPr>
              <a:spLocks noChangeShapeType="1"/>
            </p:cNvSpPr>
            <p:nvPr/>
          </p:nvSpPr>
          <p:spPr bwMode="auto">
            <a:xfrm flipH="1">
              <a:off x="8962121" y="1587777"/>
              <a:ext cx="2196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2" name="Freeform 360">
              <a:extLst>
                <a:ext uri="{FF2B5EF4-FFF2-40B4-BE49-F238E27FC236}">
                  <a16:creationId xmlns:a16="http://schemas.microsoft.com/office/drawing/2014/main" id="{E2B8F6E3-188D-640F-3BB0-533017D47D7E}"/>
                </a:ext>
              </a:extLst>
            </p:cNvPr>
            <p:cNvSpPr>
              <a:spLocks/>
            </p:cNvSpPr>
            <p:nvPr/>
          </p:nvSpPr>
          <p:spPr bwMode="auto">
            <a:xfrm>
              <a:off x="8641645" y="1264420"/>
              <a:ext cx="124055" cy="95181"/>
            </a:xfrm>
            <a:custGeom>
              <a:avLst/>
              <a:gdLst>
                <a:gd name="T0" fmla="*/ 0 w 48"/>
                <a:gd name="T1" fmla="*/ 15 h 36"/>
                <a:gd name="T2" fmla="*/ 7 w 48"/>
                <a:gd name="T3" fmla="*/ 2 h 36"/>
                <a:gd name="T4" fmla="*/ 25 w 48"/>
                <a:gd name="T5" fmla="*/ 18 h 36"/>
                <a:gd name="T6" fmla="*/ 48 w 48"/>
                <a:gd name="T7" fmla="*/ 34 h 36"/>
              </a:gdLst>
              <a:ahLst/>
              <a:cxnLst>
                <a:cxn ang="0">
                  <a:pos x="T0" y="T1"/>
                </a:cxn>
                <a:cxn ang="0">
                  <a:pos x="T2" y="T3"/>
                </a:cxn>
                <a:cxn ang="0">
                  <a:pos x="T4" y="T5"/>
                </a:cxn>
                <a:cxn ang="0">
                  <a:pos x="T6" y="T7"/>
                </a:cxn>
              </a:cxnLst>
              <a:rect l="0" t="0" r="r" b="b"/>
              <a:pathLst>
                <a:path w="48" h="36">
                  <a:moveTo>
                    <a:pt x="0" y="15"/>
                  </a:moveTo>
                  <a:cubicBezTo>
                    <a:pt x="7" y="2"/>
                    <a:pt x="7" y="2"/>
                    <a:pt x="7" y="2"/>
                  </a:cubicBezTo>
                  <a:cubicBezTo>
                    <a:pt x="7" y="2"/>
                    <a:pt x="22" y="0"/>
                    <a:pt x="25" y="18"/>
                  </a:cubicBezTo>
                  <a:cubicBezTo>
                    <a:pt x="25" y="18"/>
                    <a:pt x="28" y="36"/>
                    <a:pt x="48" y="3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3" name="Freeform 361">
              <a:extLst>
                <a:ext uri="{FF2B5EF4-FFF2-40B4-BE49-F238E27FC236}">
                  <a16:creationId xmlns:a16="http://schemas.microsoft.com/office/drawing/2014/main" id="{FCB485AB-B68D-A7C9-E71A-96985B3EEE88}"/>
                </a:ext>
              </a:extLst>
            </p:cNvPr>
            <p:cNvSpPr>
              <a:spLocks/>
            </p:cNvSpPr>
            <p:nvPr/>
          </p:nvSpPr>
          <p:spPr bwMode="auto">
            <a:xfrm>
              <a:off x="8641645" y="1416972"/>
              <a:ext cx="43936" cy="20862"/>
            </a:xfrm>
            <a:custGeom>
              <a:avLst/>
              <a:gdLst>
                <a:gd name="T0" fmla="*/ 0 w 17"/>
                <a:gd name="T1" fmla="*/ 0 h 8"/>
                <a:gd name="T2" fmla="*/ 17 w 17"/>
                <a:gd name="T3" fmla="*/ 8 h 8"/>
              </a:gdLst>
              <a:ahLst/>
              <a:cxnLst>
                <a:cxn ang="0">
                  <a:pos x="T0" y="T1"/>
                </a:cxn>
                <a:cxn ang="0">
                  <a:pos x="T2" y="T3"/>
                </a:cxn>
              </a:cxnLst>
              <a:rect l="0" t="0" r="r" b="b"/>
              <a:pathLst>
                <a:path w="17" h="8">
                  <a:moveTo>
                    <a:pt x="0" y="0"/>
                  </a:moveTo>
                  <a:cubicBezTo>
                    <a:pt x="0" y="0"/>
                    <a:pt x="0" y="8"/>
                    <a:pt x="17"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4" name="Line 362">
              <a:extLst>
                <a:ext uri="{FF2B5EF4-FFF2-40B4-BE49-F238E27FC236}">
                  <a16:creationId xmlns:a16="http://schemas.microsoft.com/office/drawing/2014/main" id="{04CDB55C-F576-234B-A9F5-4D9B6134F616}"/>
                </a:ext>
              </a:extLst>
            </p:cNvPr>
            <p:cNvSpPr>
              <a:spLocks noChangeShapeType="1"/>
            </p:cNvSpPr>
            <p:nvPr/>
          </p:nvSpPr>
          <p:spPr bwMode="auto">
            <a:xfrm flipV="1">
              <a:off x="8659736" y="1256597"/>
              <a:ext cx="0" cy="13039"/>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5" name="Freeform 363">
              <a:extLst>
                <a:ext uri="{FF2B5EF4-FFF2-40B4-BE49-F238E27FC236}">
                  <a16:creationId xmlns:a16="http://schemas.microsoft.com/office/drawing/2014/main" id="{C7F7ADAD-DC7F-53F8-CF52-FECEEA4C2227}"/>
                </a:ext>
              </a:extLst>
            </p:cNvPr>
            <p:cNvSpPr>
              <a:spLocks/>
            </p:cNvSpPr>
            <p:nvPr/>
          </p:nvSpPr>
          <p:spPr bwMode="auto">
            <a:xfrm>
              <a:off x="8685581" y="1349171"/>
              <a:ext cx="67197" cy="31293"/>
            </a:xfrm>
            <a:custGeom>
              <a:avLst/>
              <a:gdLst>
                <a:gd name="T0" fmla="*/ 26 w 26"/>
                <a:gd name="T1" fmla="*/ 9 h 12"/>
                <a:gd name="T2" fmla="*/ 0 w 26"/>
                <a:gd name="T3" fmla="*/ 0 h 12"/>
              </a:gdLst>
              <a:ahLst/>
              <a:cxnLst>
                <a:cxn ang="0">
                  <a:pos x="T0" y="T1"/>
                </a:cxn>
                <a:cxn ang="0">
                  <a:pos x="T2" y="T3"/>
                </a:cxn>
              </a:cxnLst>
              <a:rect l="0" t="0" r="r" b="b"/>
              <a:pathLst>
                <a:path w="26" h="12">
                  <a:moveTo>
                    <a:pt x="26" y="9"/>
                  </a:moveTo>
                  <a:cubicBezTo>
                    <a:pt x="26" y="9"/>
                    <a:pt x="7" y="1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6" name="Freeform 364">
              <a:extLst>
                <a:ext uri="{FF2B5EF4-FFF2-40B4-BE49-F238E27FC236}">
                  <a16:creationId xmlns:a16="http://schemas.microsoft.com/office/drawing/2014/main" id="{975C0F20-F778-D5F7-48E6-AF840205A278}"/>
                </a:ext>
              </a:extLst>
            </p:cNvPr>
            <p:cNvSpPr>
              <a:spLocks/>
            </p:cNvSpPr>
            <p:nvPr/>
          </p:nvSpPr>
          <p:spPr bwMode="auto">
            <a:xfrm>
              <a:off x="8788960" y="1282674"/>
              <a:ext cx="64612" cy="69104"/>
            </a:xfrm>
            <a:custGeom>
              <a:avLst/>
              <a:gdLst>
                <a:gd name="T0" fmla="*/ 0 w 25"/>
                <a:gd name="T1" fmla="*/ 26 h 26"/>
                <a:gd name="T2" fmla="*/ 25 w 25"/>
                <a:gd name="T3" fmla="*/ 0 h 26"/>
              </a:gdLst>
              <a:ahLst/>
              <a:cxnLst>
                <a:cxn ang="0">
                  <a:pos x="T0" y="T1"/>
                </a:cxn>
                <a:cxn ang="0">
                  <a:pos x="T2" y="T3"/>
                </a:cxn>
              </a:cxnLst>
              <a:rect l="0" t="0" r="r" b="b"/>
              <a:pathLst>
                <a:path w="25" h="26">
                  <a:moveTo>
                    <a:pt x="0" y="26"/>
                  </a:moveTo>
                  <a:cubicBezTo>
                    <a:pt x="0" y="25"/>
                    <a:pt x="25" y="0"/>
                    <a:pt x="2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7" name="Freeform 365">
              <a:extLst>
                <a:ext uri="{FF2B5EF4-FFF2-40B4-BE49-F238E27FC236}">
                  <a16:creationId xmlns:a16="http://schemas.microsoft.com/office/drawing/2014/main" id="{3D2EBE57-F4D5-9FAD-1B87-DCFE5A0F0229}"/>
                </a:ext>
              </a:extLst>
            </p:cNvPr>
            <p:cNvSpPr>
              <a:spLocks/>
            </p:cNvSpPr>
            <p:nvPr/>
          </p:nvSpPr>
          <p:spPr bwMode="auto">
            <a:xfrm>
              <a:off x="8765700" y="1349171"/>
              <a:ext cx="28429" cy="28685"/>
            </a:xfrm>
            <a:custGeom>
              <a:avLst/>
              <a:gdLst>
                <a:gd name="T0" fmla="*/ 0 w 11"/>
                <a:gd name="T1" fmla="*/ 5 h 11"/>
                <a:gd name="T2" fmla="*/ 5 w 11"/>
                <a:gd name="T3" fmla="*/ 0 h 11"/>
                <a:gd name="T4" fmla="*/ 11 w 11"/>
                <a:gd name="T5" fmla="*/ 5 h 11"/>
                <a:gd name="T6" fmla="*/ 5 w 11"/>
                <a:gd name="T7" fmla="*/ 11 h 11"/>
                <a:gd name="T8" fmla="*/ 1 w 11"/>
                <a:gd name="T9" fmla="*/ 9 h 11"/>
              </a:gdLst>
              <a:ahLst/>
              <a:cxnLst>
                <a:cxn ang="0">
                  <a:pos x="T0" y="T1"/>
                </a:cxn>
                <a:cxn ang="0">
                  <a:pos x="T2" y="T3"/>
                </a:cxn>
                <a:cxn ang="0">
                  <a:pos x="T4" y="T5"/>
                </a:cxn>
                <a:cxn ang="0">
                  <a:pos x="T6" y="T7"/>
                </a:cxn>
                <a:cxn ang="0">
                  <a:pos x="T8" y="T9"/>
                </a:cxn>
              </a:cxnLst>
              <a:rect l="0" t="0" r="r" b="b"/>
              <a:pathLst>
                <a:path w="11" h="11">
                  <a:moveTo>
                    <a:pt x="0" y="5"/>
                  </a:moveTo>
                  <a:cubicBezTo>
                    <a:pt x="0" y="2"/>
                    <a:pt x="2" y="0"/>
                    <a:pt x="5" y="0"/>
                  </a:cubicBezTo>
                  <a:cubicBezTo>
                    <a:pt x="8" y="0"/>
                    <a:pt x="11" y="2"/>
                    <a:pt x="11" y="5"/>
                  </a:cubicBezTo>
                  <a:cubicBezTo>
                    <a:pt x="11" y="8"/>
                    <a:pt x="8" y="11"/>
                    <a:pt x="5" y="11"/>
                  </a:cubicBezTo>
                  <a:cubicBezTo>
                    <a:pt x="3" y="11"/>
                    <a:pt x="2" y="10"/>
                    <a:pt x="1" y="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8" name="Rectangle 366">
              <a:extLst>
                <a:ext uri="{FF2B5EF4-FFF2-40B4-BE49-F238E27FC236}">
                  <a16:creationId xmlns:a16="http://schemas.microsoft.com/office/drawing/2014/main" id="{0E5C37C1-1D40-0E44-6643-B29FF59FC0D2}"/>
                </a:ext>
              </a:extLst>
            </p:cNvPr>
            <p:cNvSpPr>
              <a:spLocks noChangeArrowheads="1"/>
            </p:cNvSpPr>
            <p:nvPr/>
          </p:nvSpPr>
          <p:spPr bwMode="auto">
            <a:xfrm>
              <a:off x="8693335" y="1152288"/>
              <a:ext cx="306261" cy="26077"/>
            </a:xfrm>
            <a:prstGeom prst="rect">
              <a:avLst/>
            </a:pr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29" name="Freeform 367">
              <a:extLst>
                <a:ext uri="{FF2B5EF4-FFF2-40B4-BE49-F238E27FC236}">
                  <a16:creationId xmlns:a16="http://schemas.microsoft.com/office/drawing/2014/main" id="{5135BB89-33C9-5CED-FCF6-9991DBFB147F}"/>
                </a:ext>
              </a:extLst>
            </p:cNvPr>
            <p:cNvSpPr>
              <a:spLocks/>
            </p:cNvSpPr>
            <p:nvPr/>
          </p:nvSpPr>
          <p:spPr bwMode="auto">
            <a:xfrm>
              <a:off x="8714010" y="1178365"/>
              <a:ext cx="264910" cy="249037"/>
            </a:xfrm>
            <a:custGeom>
              <a:avLst/>
              <a:gdLst>
                <a:gd name="T0" fmla="*/ 0 w 205"/>
                <a:gd name="T1" fmla="*/ 99 h 191"/>
                <a:gd name="T2" fmla="*/ 0 w 205"/>
                <a:gd name="T3" fmla="*/ 0 h 191"/>
                <a:gd name="T4" fmla="*/ 205 w 205"/>
                <a:gd name="T5" fmla="*/ 0 h 191"/>
                <a:gd name="T6" fmla="*/ 205 w 205"/>
                <a:gd name="T7" fmla="*/ 191 h 191"/>
                <a:gd name="T8" fmla="*/ 0 w 205"/>
                <a:gd name="T9" fmla="*/ 191 h 191"/>
                <a:gd name="T10" fmla="*/ 0 w 205"/>
                <a:gd name="T11" fmla="*/ 155 h 191"/>
              </a:gdLst>
              <a:ahLst/>
              <a:cxnLst>
                <a:cxn ang="0">
                  <a:pos x="T0" y="T1"/>
                </a:cxn>
                <a:cxn ang="0">
                  <a:pos x="T2" y="T3"/>
                </a:cxn>
                <a:cxn ang="0">
                  <a:pos x="T4" y="T5"/>
                </a:cxn>
                <a:cxn ang="0">
                  <a:pos x="T6" y="T7"/>
                </a:cxn>
                <a:cxn ang="0">
                  <a:pos x="T8" y="T9"/>
                </a:cxn>
                <a:cxn ang="0">
                  <a:pos x="T10" y="T11"/>
                </a:cxn>
              </a:cxnLst>
              <a:rect l="0" t="0" r="r" b="b"/>
              <a:pathLst>
                <a:path w="205" h="191">
                  <a:moveTo>
                    <a:pt x="0" y="99"/>
                  </a:moveTo>
                  <a:lnTo>
                    <a:pt x="0" y="0"/>
                  </a:lnTo>
                  <a:lnTo>
                    <a:pt x="205" y="0"/>
                  </a:lnTo>
                  <a:lnTo>
                    <a:pt x="205" y="191"/>
                  </a:lnTo>
                  <a:lnTo>
                    <a:pt x="0" y="191"/>
                  </a:lnTo>
                  <a:lnTo>
                    <a:pt x="0" y="155"/>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0" name="Line 368">
              <a:extLst>
                <a:ext uri="{FF2B5EF4-FFF2-40B4-BE49-F238E27FC236}">
                  <a16:creationId xmlns:a16="http://schemas.microsoft.com/office/drawing/2014/main" id="{1E26190B-92DE-82D5-073A-9C02EE271328}"/>
                </a:ext>
              </a:extLst>
            </p:cNvPr>
            <p:cNvSpPr>
              <a:spLocks noChangeShapeType="1"/>
            </p:cNvSpPr>
            <p:nvPr/>
          </p:nvSpPr>
          <p:spPr bwMode="auto">
            <a:xfrm>
              <a:off x="8701088" y="1427403"/>
              <a:ext cx="293339" cy="0"/>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1" name="Freeform 369">
              <a:extLst>
                <a:ext uri="{FF2B5EF4-FFF2-40B4-BE49-F238E27FC236}">
                  <a16:creationId xmlns:a16="http://schemas.microsoft.com/office/drawing/2014/main" id="{6EE943BA-0E05-9D95-D7A2-5442EF57D5EB}"/>
                </a:ext>
              </a:extLst>
            </p:cNvPr>
            <p:cNvSpPr>
              <a:spLocks/>
            </p:cNvSpPr>
            <p:nvPr/>
          </p:nvSpPr>
          <p:spPr bwMode="auto">
            <a:xfrm>
              <a:off x="8791545" y="1553877"/>
              <a:ext cx="100795" cy="33900"/>
            </a:xfrm>
            <a:custGeom>
              <a:avLst/>
              <a:gdLst>
                <a:gd name="T0" fmla="*/ 0 w 78"/>
                <a:gd name="T1" fmla="*/ 26 h 26"/>
                <a:gd name="T2" fmla="*/ 40 w 78"/>
                <a:gd name="T3" fmla="*/ 0 h 26"/>
                <a:gd name="T4" fmla="*/ 78 w 78"/>
                <a:gd name="T5" fmla="*/ 26 h 26"/>
              </a:gdLst>
              <a:ahLst/>
              <a:cxnLst>
                <a:cxn ang="0">
                  <a:pos x="T0" y="T1"/>
                </a:cxn>
                <a:cxn ang="0">
                  <a:pos x="T2" y="T3"/>
                </a:cxn>
                <a:cxn ang="0">
                  <a:pos x="T4" y="T5"/>
                </a:cxn>
              </a:cxnLst>
              <a:rect l="0" t="0" r="r" b="b"/>
              <a:pathLst>
                <a:path w="78" h="26">
                  <a:moveTo>
                    <a:pt x="0" y="26"/>
                  </a:moveTo>
                  <a:lnTo>
                    <a:pt x="40" y="0"/>
                  </a:lnTo>
                  <a:lnTo>
                    <a:pt x="78" y="26"/>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2" name="Line 370">
              <a:extLst>
                <a:ext uri="{FF2B5EF4-FFF2-40B4-BE49-F238E27FC236}">
                  <a16:creationId xmlns:a16="http://schemas.microsoft.com/office/drawing/2014/main" id="{B18D5296-C45D-BFD6-8083-705247F0EAB4}"/>
                </a:ext>
              </a:extLst>
            </p:cNvPr>
            <p:cNvSpPr>
              <a:spLocks noChangeShapeType="1"/>
            </p:cNvSpPr>
            <p:nvPr/>
          </p:nvSpPr>
          <p:spPr bwMode="auto">
            <a:xfrm flipV="1">
              <a:off x="8843234" y="1427403"/>
              <a:ext cx="0" cy="126474"/>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3" name="Freeform 371">
              <a:extLst>
                <a:ext uri="{FF2B5EF4-FFF2-40B4-BE49-F238E27FC236}">
                  <a16:creationId xmlns:a16="http://schemas.microsoft.com/office/drawing/2014/main" id="{45E4177F-B3C5-EF3A-509E-87CDA45A5171}"/>
                </a:ext>
              </a:extLst>
            </p:cNvPr>
            <p:cNvSpPr>
              <a:spLocks/>
            </p:cNvSpPr>
            <p:nvPr/>
          </p:nvSpPr>
          <p:spPr bwMode="auto">
            <a:xfrm>
              <a:off x="8876833" y="1214873"/>
              <a:ext cx="62028" cy="178628"/>
            </a:xfrm>
            <a:custGeom>
              <a:avLst/>
              <a:gdLst>
                <a:gd name="T0" fmla="*/ 4 w 24"/>
                <a:gd name="T1" fmla="*/ 0 h 68"/>
                <a:gd name="T2" fmla="*/ 24 w 24"/>
                <a:gd name="T3" fmla="*/ 33 h 68"/>
                <a:gd name="T4" fmla="*/ 0 w 24"/>
                <a:gd name="T5" fmla="*/ 68 h 68"/>
              </a:gdLst>
              <a:ahLst/>
              <a:cxnLst>
                <a:cxn ang="0">
                  <a:pos x="T0" y="T1"/>
                </a:cxn>
                <a:cxn ang="0">
                  <a:pos x="T2" y="T3"/>
                </a:cxn>
                <a:cxn ang="0">
                  <a:pos x="T4" y="T5"/>
                </a:cxn>
              </a:cxnLst>
              <a:rect l="0" t="0" r="r" b="b"/>
              <a:pathLst>
                <a:path w="24" h="68">
                  <a:moveTo>
                    <a:pt x="4" y="0"/>
                  </a:moveTo>
                  <a:cubicBezTo>
                    <a:pt x="16" y="6"/>
                    <a:pt x="24" y="18"/>
                    <a:pt x="24" y="33"/>
                  </a:cubicBezTo>
                  <a:cubicBezTo>
                    <a:pt x="24" y="49"/>
                    <a:pt x="14" y="63"/>
                    <a:pt x="0"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4" name="Freeform 372">
              <a:extLst>
                <a:ext uri="{FF2B5EF4-FFF2-40B4-BE49-F238E27FC236}">
                  <a16:creationId xmlns:a16="http://schemas.microsoft.com/office/drawing/2014/main" id="{CA9C37E2-A0C8-E9DC-30B5-83C455453474}"/>
                </a:ext>
              </a:extLst>
            </p:cNvPr>
            <p:cNvSpPr>
              <a:spLocks/>
            </p:cNvSpPr>
            <p:nvPr/>
          </p:nvSpPr>
          <p:spPr bwMode="auto">
            <a:xfrm>
              <a:off x="8840650" y="1201835"/>
              <a:ext cx="46521" cy="13039"/>
            </a:xfrm>
            <a:custGeom>
              <a:avLst/>
              <a:gdLst>
                <a:gd name="T0" fmla="*/ 0 w 18"/>
                <a:gd name="T1" fmla="*/ 0 h 5"/>
                <a:gd name="T2" fmla="*/ 18 w 18"/>
                <a:gd name="T3" fmla="*/ 5 h 5"/>
              </a:gdLst>
              <a:ahLst/>
              <a:cxnLst>
                <a:cxn ang="0">
                  <a:pos x="T0" y="T1"/>
                </a:cxn>
                <a:cxn ang="0">
                  <a:pos x="T2" y="T3"/>
                </a:cxn>
              </a:cxnLst>
              <a:rect l="0" t="0" r="r" b="b"/>
              <a:pathLst>
                <a:path w="18" h="5">
                  <a:moveTo>
                    <a:pt x="0" y="0"/>
                  </a:moveTo>
                  <a:cubicBezTo>
                    <a:pt x="6" y="0"/>
                    <a:pt x="12" y="2"/>
                    <a:pt x="18"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5" name="Freeform 373">
              <a:extLst>
                <a:ext uri="{FF2B5EF4-FFF2-40B4-BE49-F238E27FC236}">
                  <a16:creationId xmlns:a16="http://schemas.microsoft.com/office/drawing/2014/main" id="{5A8E78B3-41B7-F2B3-8082-504153C0E561}"/>
                </a:ext>
              </a:extLst>
            </p:cNvPr>
            <p:cNvSpPr>
              <a:spLocks/>
            </p:cNvSpPr>
            <p:nvPr/>
          </p:nvSpPr>
          <p:spPr bwMode="auto">
            <a:xfrm>
              <a:off x="8745024" y="1209658"/>
              <a:ext cx="59443" cy="134297"/>
            </a:xfrm>
            <a:custGeom>
              <a:avLst/>
              <a:gdLst>
                <a:gd name="T0" fmla="*/ 3 w 23"/>
                <a:gd name="T1" fmla="*/ 51 h 51"/>
                <a:gd name="T2" fmla="*/ 0 w 23"/>
                <a:gd name="T3" fmla="*/ 35 h 51"/>
                <a:gd name="T4" fmla="*/ 23 w 23"/>
                <a:gd name="T5" fmla="*/ 0 h 51"/>
              </a:gdLst>
              <a:ahLst/>
              <a:cxnLst>
                <a:cxn ang="0">
                  <a:pos x="T0" y="T1"/>
                </a:cxn>
                <a:cxn ang="0">
                  <a:pos x="T2" y="T3"/>
                </a:cxn>
                <a:cxn ang="0">
                  <a:pos x="T4" y="T5"/>
                </a:cxn>
              </a:cxnLst>
              <a:rect l="0" t="0" r="r" b="b"/>
              <a:pathLst>
                <a:path w="23" h="51">
                  <a:moveTo>
                    <a:pt x="3" y="51"/>
                  </a:moveTo>
                  <a:cubicBezTo>
                    <a:pt x="1" y="46"/>
                    <a:pt x="0" y="41"/>
                    <a:pt x="0" y="35"/>
                  </a:cubicBezTo>
                  <a:cubicBezTo>
                    <a:pt x="0" y="19"/>
                    <a:pt x="9" y="6"/>
                    <a:pt x="2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6" name="Freeform 374">
              <a:extLst>
                <a:ext uri="{FF2B5EF4-FFF2-40B4-BE49-F238E27FC236}">
                  <a16:creationId xmlns:a16="http://schemas.microsoft.com/office/drawing/2014/main" id="{0C3A1E8E-5AEE-7266-2C12-881A65F4162C}"/>
                </a:ext>
              </a:extLst>
            </p:cNvPr>
            <p:cNvSpPr>
              <a:spLocks/>
            </p:cNvSpPr>
            <p:nvPr/>
          </p:nvSpPr>
          <p:spPr bwMode="auto">
            <a:xfrm>
              <a:off x="8791545" y="1385679"/>
              <a:ext cx="28429" cy="13039"/>
            </a:xfrm>
            <a:custGeom>
              <a:avLst/>
              <a:gdLst>
                <a:gd name="T0" fmla="*/ 11 w 11"/>
                <a:gd name="T1" fmla="*/ 5 h 5"/>
                <a:gd name="T2" fmla="*/ 0 w 11"/>
                <a:gd name="T3" fmla="*/ 0 h 5"/>
              </a:gdLst>
              <a:ahLst/>
              <a:cxnLst>
                <a:cxn ang="0">
                  <a:pos x="T0" y="T1"/>
                </a:cxn>
                <a:cxn ang="0">
                  <a:pos x="T2" y="T3"/>
                </a:cxn>
              </a:cxnLst>
              <a:rect l="0" t="0" r="r" b="b"/>
              <a:pathLst>
                <a:path w="11" h="5">
                  <a:moveTo>
                    <a:pt x="11" y="5"/>
                  </a:moveTo>
                  <a:cubicBezTo>
                    <a:pt x="7" y="4"/>
                    <a:pt x="3"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7" name="Line 375">
              <a:extLst>
                <a:ext uri="{FF2B5EF4-FFF2-40B4-BE49-F238E27FC236}">
                  <a16:creationId xmlns:a16="http://schemas.microsoft.com/office/drawing/2014/main" id="{E092A900-8E45-4BC2-FDBA-E5007DF2415E}"/>
                </a:ext>
              </a:extLst>
            </p:cNvPr>
            <p:cNvSpPr>
              <a:spLocks noChangeShapeType="1"/>
            </p:cNvSpPr>
            <p:nvPr/>
          </p:nvSpPr>
          <p:spPr bwMode="auto">
            <a:xfrm flipV="1">
              <a:off x="8809636" y="1277459"/>
              <a:ext cx="0" cy="299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8" name="Line 376">
              <a:extLst>
                <a:ext uri="{FF2B5EF4-FFF2-40B4-BE49-F238E27FC236}">
                  <a16:creationId xmlns:a16="http://schemas.microsoft.com/office/drawing/2014/main" id="{A1DE0685-2CEA-5CD3-A698-0485C96B92F1}"/>
                </a:ext>
              </a:extLst>
            </p:cNvPr>
            <p:cNvSpPr>
              <a:spLocks noChangeShapeType="1"/>
            </p:cNvSpPr>
            <p:nvPr/>
          </p:nvSpPr>
          <p:spPr bwMode="auto">
            <a:xfrm>
              <a:off x="8750193" y="1333525"/>
              <a:ext cx="31014"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39" name="Freeform 377">
              <a:extLst>
                <a:ext uri="{FF2B5EF4-FFF2-40B4-BE49-F238E27FC236}">
                  <a16:creationId xmlns:a16="http://schemas.microsoft.com/office/drawing/2014/main" id="{1312B622-4ED4-DAC3-8F90-19A2DAE6AF8D}"/>
                </a:ext>
              </a:extLst>
            </p:cNvPr>
            <p:cNvSpPr>
              <a:spLocks/>
            </p:cNvSpPr>
            <p:nvPr/>
          </p:nvSpPr>
          <p:spPr bwMode="auto">
            <a:xfrm>
              <a:off x="8848403" y="1299625"/>
              <a:ext cx="87872" cy="57370"/>
            </a:xfrm>
            <a:custGeom>
              <a:avLst/>
              <a:gdLst>
                <a:gd name="T0" fmla="*/ 34 w 34"/>
                <a:gd name="T1" fmla="*/ 0 h 22"/>
                <a:gd name="T2" fmla="*/ 3 w 34"/>
                <a:gd name="T3" fmla="*/ 0 h 22"/>
                <a:gd name="T4" fmla="*/ 0 w 34"/>
                <a:gd name="T5" fmla="*/ 3 h 22"/>
                <a:gd name="T6" fmla="*/ 0 w 34"/>
                <a:gd name="T7" fmla="*/ 22 h 22"/>
              </a:gdLst>
              <a:ahLst/>
              <a:cxnLst>
                <a:cxn ang="0">
                  <a:pos x="T0" y="T1"/>
                </a:cxn>
                <a:cxn ang="0">
                  <a:pos x="T2" y="T3"/>
                </a:cxn>
                <a:cxn ang="0">
                  <a:pos x="T4" y="T5"/>
                </a:cxn>
                <a:cxn ang="0">
                  <a:pos x="T6" y="T7"/>
                </a:cxn>
              </a:cxnLst>
              <a:rect l="0" t="0" r="r" b="b"/>
              <a:pathLst>
                <a:path w="34" h="22">
                  <a:moveTo>
                    <a:pt x="34" y="0"/>
                  </a:moveTo>
                  <a:cubicBezTo>
                    <a:pt x="3" y="0"/>
                    <a:pt x="3" y="0"/>
                    <a:pt x="3" y="0"/>
                  </a:cubicBezTo>
                  <a:cubicBezTo>
                    <a:pt x="1" y="0"/>
                    <a:pt x="0" y="2"/>
                    <a:pt x="0" y="3"/>
                  </a:cubicBezTo>
                  <a:cubicBezTo>
                    <a:pt x="0" y="22"/>
                    <a:pt x="0" y="22"/>
                    <a:pt x="0" y="2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0" name="Freeform 378">
              <a:extLst>
                <a:ext uri="{FF2B5EF4-FFF2-40B4-BE49-F238E27FC236}">
                  <a16:creationId xmlns:a16="http://schemas.microsoft.com/office/drawing/2014/main" id="{4FF73061-31B1-18CA-284E-3DDE2FAE4B55}"/>
                </a:ext>
              </a:extLst>
            </p:cNvPr>
            <p:cNvSpPr>
              <a:spLocks/>
            </p:cNvSpPr>
            <p:nvPr/>
          </p:nvSpPr>
          <p:spPr bwMode="auto">
            <a:xfrm>
              <a:off x="8874248" y="1233127"/>
              <a:ext cx="38767" cy="26077"/>
            </a:xfrm>
            <a:custGeom>
              <a:avLst/>
              <a:gdLst>
                <a:gd name="T0" fmla="*/ 15 w 15"/>
                <a:gd name="T1" fmla="*/ 0 h 10"/>
                <a:gd name="T2" fmla="*/ 3 w 15"/>
                <a:gd name="T3" fmla="*/ 0 h 10"/>
                <a:gd name="T4" fmla="*/ 0 w 15"/>
                <a:gd name="T5" fmla="*/ 4 h 10"/>
                <a:gd name="T6" fmla="*/ 0 w 15"/>
                <a:gd name="T7" fmla="*/ 10 h 10"/>
              </a:gdLst>
              <a:ahLst/>
              <a:cxnLst>
                <a:cxn ang="0">
                  <a:pos x="T0" y="T1"/>
                </a:cxn>
                <a:cxn ang="0">
                  <a:pos x="T2" y="T3"/>
                </a:cxn>
                <a:cxn ang="0">
                  <a:pos x="T4" y="T5"/>
                </a:cxn>
                <a:cxn ang="0">
                  <a:pos x="T6" y="T7"/>
                </a:cxn>
              </a:cxnLst>
              <a:rect l="0" t="0" r="r" b="b"/>
              <a:pathLst>
                <a:path w="15" h="10">
                  <a:moveTo>
                    <a:pt x="15" y="0"/>
                  </a:moveTo>
                  <a:cubicBezTo>
                    <a:pt x="3" y="0"/>
                    <a:pt x="3" y="0"/>
                    <a:pt x="3" y="0"/>
                  </a:cubicBezTo>
                  <a:cubicBezTo>
                    <a:pt x="1" y="0"/>
                    <a:pt x="0" y="2"/>
                    <a:pt x="0" y="4"/>
                  </a:cubicBezTo>
                  <a:cubicBezTo>
                    <a:pt x="0" y="10"/>
                    <a:pt x="0" y="10"/>
                    <a:pt x="0" y="1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1" name="Freeform 379">
              <a:extLst>
                <a:ext uri="{FF2B5EF4-FFF2-40B4-BE49-F238E27FC236}">
                  <a16:creationId xmlns:a16="http://schemas.microsoft.com/office/drawing/2014/main" id="{36F1AEA0-4093-CED1-15C5-DA4AB5BC15A6}"/>
                </a:ext>
              </a:extLst>
            </p:cNvPr>
            <p:cNvSpPr>
              <a:spLocks/>
            </p:cNvSpPr>
            <p:nvPr/>
          </p:nvSpPr>
          <p:spPr bwMode="auto">
            <a:xfrm>
              <a:off x="8778622" y="1201835"/>
              <a:ext cx="62028" cy="92574"/>
            </a:xfrm>
            <a:custGeom>
              <a:avLst/>
              <a:gdLst>
                <a:gd name="T0" fmla="*/ 0 w 24"/>
                <a:gd name="T1" fmla="*/ 35 h 35"/>
                <a:gd name="T2" fmla="*/ 0 w 24"/>
                <a:gd name="T3" fmla="*/ 16 h 35"/>
                <a:gd name="T4" fmla="*/ 3 w 24"/>
                <a:gd name="T5" fmla="*/ 13 h 35"/>
                <a:gd name="T6" fmla="*/ 21 w 24"/>
                <a:gd name="T7" fmla="*/ 13 h 35"/>
                <a:gd name="T8" fmla="*/ 24 w 24"/>
                <a:gd name="T9" fmla="*/ 10 h 35"/>
                <a:gd name="T10" fmla="*/ 24 w 24"/>
                <a:gd name="T11" fmla="*/ 0 h 35"/>
              </a:gdLst>
              <a:ahLst/>
              <a:cxnLst>
                <a:cxn ang="0">
                  <a:pos x="T0" y="T1"/>
                </a:cxn>
                <a:cxn ang="0">
                  <a:pos x="T2" y="T3"/>
                </a:cxn>
                <a:cxn ang="0">
                  <a:pos x="T4" y="T5"/>
                </a:cxn>
                <a:cxn ang="0">
                  <a:pos x="T6" y="T7"/>
                </a:cxn>
                <a:cxn ang="0">
                  <a:pos x="T8" y="T9"/>
                </a:cxn>
                <a:cxn ang="0">
                  <a:pos x="T10" y="T11"/>
                </a:cxn>
              </a:cxnLst>
              <a:rect l="0" t="0" r="r" b="b"/>
              <a:pathLst>
                <a:path w="24" h="35">
                  <a:moveTo>
                    <a:pt x="0" y="35"/>
                  </a:moveTo>
                  <a:cubicBezTo>
                    <a:pt x="0" y="16"/>
                    <a:pt x="0" y="16"/>
                    <a:pt x="0" y="16"/>
                  </a:cubicBezTo>
                  <a:cubicBezTo>
                    <a:pt x="0" y="15"/>
                    <a:pt x="2" y="13"/>
                    <a:pt x="3" y="13"/>
                  </a:cubicBezTo>
                  <a:cubicBezTo>
                    <a:pt x="21" y="13"/>
                    <a:pt x="21" y="13"/>
                    <a:pt x="21" y="13"/>
                  </a:cubicBezTo>
                  <a:cubicBezTo>
                    <a:pt x="23" y="13"/>
                    <a:pt x="24" y="12"/>
                    <a:pt x="24" y="10"/>
                  </a:cubicBezTo>
                  <a:cubicBezTo>
                    <a:pt x="24" y="0"/>
                    <a:pt x="24" y="0"/>
                    <a:pt x="2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2" name="Freeform 380">
              <a:extLst>
                <a:ext uri="{FF2B5EF4-FFF2-40B4-BE49-F238E27FC236}">
                  <a16:creationId xmlns:a16="http://schemas.microsoft.com/office/drawing/2014/main" id="{28ED73A9-08AE-C70C-CCB0-DCFC06212B86}"/>
                </a:ext>
              </a:extLst>
            </p:cNvPr>
            <p:cNvSpPr>
              <a:spLocks/>
            </p:cNvSpPr>
            <p:nvPr/>
          </p:nvSpPr>
          <p:spPr bwMode="auto">
            <a:xfrm>
              <a:off x="8876833" y="1333525"/>
              <a:ext cx="28429" cy="59978"/>
            </a:xfrm>
            <a:custGeom>
              <a:avLst/>
              <a:gdLst>
                <a:gd name="T0" fmla="*/ 2 w 11"/>
                <a:gd name="T1" fmla="*/ 0 h 23"/>
                <a:gd name="T2" fmla="*/ 8 w 11"/>
                <a:gd name="T3" fmla="*/ 0 h 23"/>
                <a:gd name="T4" fmla="*/ 11 w 11"/>
                <a:gd name="T5" fmla="*/ 3 h 23"/>
                <a:gd name="T6" fmla="*/ 11 w 11"/>
                <a:gd name="T7" fmla="*/ 8 h 23"/>
                <a:gd name="T8" fmla="*/ 8 w 11"/>
                <a:gd name="T9" fmla="*/ 11 h 23"/>
                <a:gd name="T10" fmla="*/ 2 w 11"/>
                <a:gd name="T11" fmla="*/ 11 h 23"/>
                <a:gd name="T12" fmla="*/ 0 w 11"/>
                <a:gd name="T13" fmla="*/ 14 h 23"/>
                <a:gd name="T14" fmla="*/ 0 w 11"/>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3">
                  <a:moveTo>
                    <a:pt x="2" y="0"/>
                  </a:moveTo>
                  <a:cubicBezTo>
                    <a:pt x="8" y="0"/>
                    <a:pt x="8" y="0"/>
                    <a:pt x="8" y="0"/>
                  </a:cubicBezTo>
                  <a:cubicBezTo>
                    <a:pt x="10" y="0"/>
                    <a:pt x="11" y="1"/>
                    <a:pt x="11" y="3"/>
                  </a:cubicBezTo>
                  <a:cubicBezTo>
                    <a:pt x="11" y="8"/>
                    <a:pt x="11" y="8"/>
                    <a:pt x="11" y="8"/>
                  </a:cubicBezTo>
                  <a:cubicBezTo>
                    <a:pt x="11" y="10"/>
                    <a:pt x="9" y="11"/>
                    <a:pt x="8" y="11"/>
                  </a:cubicBezTo>
                  <a:cubicBezTo>
                    <a:pt x="2" y="11"/>
                    <a:pt x="2" y="11"/>
                    <a:pt x="2" y="11"/>
                  </a:cubicBezTo>
                  <a:cubicBezTo>
                    <a:pt x="1" y="11"/>
                    <a:pt x="0" y="13"/>
                    <a:pt x="0" y="14"/>
                  </a:cubicBezTo>
                  <a:cubicBezTo>
                    <a:pt x="0" y="23"/>
                    <a:pt x="0" y="23"/>
                    <a:pt x="0"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3" name="Oval 381">
              <a:extLst>
                <a:ext uri="{FF2B5EF4-FFF2-40B4-BE49-F238E27FC236}">
                  <a16:creationId xmlns:a16="http://schemas.microsoft.com/office/drawing/2014/main" id="{0E233293-5402-B011-9F32-5ED93C6BE409}"/>
                </a:ext>
              </a:extLst>
            </p:cNvPr>
            <p:cNvSpPr>
              <a:spLocks noChangeArrowheads="1"/>
            </p:cNvSpPr>
            <p:nvPr/>
          </p:nvSpPr>
          <p:spPr bwMode="auto">
            <a:xfrm>
              <a:off x="8770869" y="1294409"/>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4" name="Oval 382">
              <a:extLst>
                <a:ext uri="{FF2B5EF4-FFF2-40B4-BE49-F238E27FC236}">
                  <a16:creationId xmlns:a16="http://schemas.microsoft.com/office/drawing/2014/main" id="{8E17D0D1-93CA-EDD5-4FCF-1DD41A9ECE04}"/>
                </a:ext>
              </a:extLst>
            </p:cNvPr>
            <p:cNvSpPr>
              <a:spLocks noChangeArrowheads="1"/>
            </p:cNvSpPr>
            <p:nvPr/>
          </p:nvSpPr>
          <p:spPr bwMode="auto">
            <a:xfrm>
              <a:off x="8801883" y="1259205"/>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5" name="Oval 383">
              <a:extLst>
                <a:ext uri="{FF2B5EF4-FFF2-40B4-BE49-F238E27FC236}">
                  <a16:creationId xmlns:a16="http://schemas.microsoft.com/office/drawing/2014/main" id="{A3D6ED23-2DBC-4FF0-C8BF-7038F216D48C}"/>
                </a:ext>
              </a:extLst>
            </p:cNvPr>
            <p:cNvSpPr>
              <a:spLocks noChangeArrowheads="1"/>
            </p:cNvSpPr>
            <p:nvPr/>
          </p:nvSpPr>
          <p:spPr bwMode="auto">
            <a:xfrm>
              <a:off x="8863910" y="1259205"/>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6" name="Oval 384">
              <a:extLst>
                <a:ext uri="{FF2B5EF4-FFF2-40B4-BE49-F238E27FC236}">
                  <a16:creationId xmlns:a16="http://schemas.microsoft.com/office/drawing/2014/main" id="{05A297A7-E58C-9D83-F71C-003F567D7B33}"/>
                </a:ext>
              </a:extLst>
            </p:cNvPr>
            <p:cNvSpPr>
              <a:spLocks noChangeArrowheads="1"/>
            </p:cNvSpPr>
            <p:nvPr/>
          </p:nvSpPr>
          <p:spPr bwMode="auto">
            <a:xfrm>
              <a:off x="8863910" y="1323094"/>
              <a:ext cx="18091" cy="20862"/>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7" name="Oval 385">
              <a:extLst>
                <a:ext uri="{FF2B5EF4-FFF2-40B4-BE49-F238E27FC236}">
                  <a16:creationId xmlns:a16="http://schemas.microsoft.com/office/drawing/2014/main" id="{B7A7941C-A0D4-16FF-E087-B8DCAD754BA2}"/>
                </a:ext>
              </a:extLst>
            </p:cNvPr>
            <p:cNvSpPr>
              <a:spLocks noChangeArrowheads="1"/>
            </p:cNvSpPr>
            <p:nvPr/>
          </p:nvSpPr>
          <p:spPr bwMode="auto">
            <a:xfrm>
              <a:off x="8840650" y="1356994"/>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8" name="Oval 386">
              <a:extLst>
                <a:ext uri="{FF2B5EF4-FFF2-40B4-BE49-F238E27FC236}">
                  <a16:creationId xmlns:a16="http://schemas.microsoft.com/office/drawing/2014/main" id="{CAF9685C-C908-059E-08A4-BE6D1C9F9DCA}"/>
                </a:ext>
              </a:extLst>
            </p:cNvPr>
            <p:cNvSpPr>
              <a:spLocks noChangeArrowheads="1"/>
            </p:cNvSpPr>
            <p:nvPr/>
          </p:nvSpPr>
          <p:spPr bwMode="auto">
            <a:xfrm>
              <a:off x="8801883" y="1349171"/>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49" name="Oval 387">
              <a:extLst>
                <a:ext uri="{FF2B5EF4-FFF2-40B4-BE49-F238E27FC236}">
                  <a16:creationId xmlns:a16="http://schemas.microsoft.com/office/drawing/2014/main" id="{357BFAC9-6227-8EC5-86AF-B22AA7206FC7}"/>
                </a:ext>
              </a:extLst>
            </p:cNvPr>
            <p:cNvSpPr>
              <a:spLocks noChangeArrowheads="1"/>
            </p:cNvSpPr>
            <p:nvPr/>
          </p:nvSpPr>
          <p:spPr bwMode="auto">
            <a:xfrm>
              <a:off x="8804467" y="1196619"/>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50" name="Oval 388">
              <a:extLst>
                <a:ext uri="{FF2B5EF4-FFF2-40B4-BE49-F238E27FC236}">
                  <a16:creationId xmlns:a16="http://schemas.microsoft.com/office/drawing/2014/main" id="{2441B6C1-002E-3B54-58E1-2E4D0AEC1AD8}"/>
                </a:ext>
              </a:extLst>
            </p:cNvPr>
            <p:cNvSpPr>
              <a:spLocks noChangeArrowheads="1"/>
            </p:cNvSpPr>
            <p:nvPr/>
          </p:nvSpPr>
          <p:spPr bwMode="auto">
            <a:xfrm>
              <a:off x="8822559" y="1390895"/>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sp>
        <p:nvSpPr>
          <p:cNvPr id="251" name="Demi-cadre 250">
            <a:extLst>
              <a:ext uri="{FF2B5EF4-FFF2-40B4-BE49-F238E27FC236}">
                <a16:creationId xmlns:a16="http://schemas.microsoft.com/office/drawing/2014/main" id="{EDE8AB1B-3C3F-49CB-2B70-A27FDD9F0FA2}"/>
              </a:ext>
            </a:extLst>
          </p:cNvPr>
          <p:cNvSpPr/>
          <p:nvPr/>
        </p:nvSpPr>
        <p:spPr>
          <a:xfrm rot="13460183">
            <a:off x="11666554" y="4083781"/>
            <a:ext cx="220359" cy="232871"/>
          </a:xfrm>
          <a:prstGeom prst="halfFrame">
            <a:avLst>
              <a:gd name="adj1" fmla="val 17372"/>
              <a:gd name="adj2" fmla="val 16192"/>
            </a:avLst>
          </a:prstGeom>
          <a:solidFill>
            <a:srgbClr val="FCBE0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sp>
        <p:nvSpPr>
          <p:cNvPr id="252" name="Demi-cadre 251">
            <a:extLst>
              <a:ext uri="{FF2B5EF4-FFF2-40B4-BE49-F238E27FC236}">
                <a16:creationId xmlns:a16="http://schemas.microsoft.com/office/drawing/2014/main" id="{A6677942-9166-6479-6FAD-01E17C47AB4A}"/>
              </a:ext>
            </a:extLst>
          </p:cNvPr>
          <p:cNvSpPr/>
          <p:nvPr/>
        </p:nvSpPr>
        <p:spPr>
          <a:xfrm rot="13460183">
            <a:off x="11666554" y="3124300"/>
            <a:ext cx="220359" cy="232871"/>
          </a:xfrm>
          <a:prstGeom prst="halfFrame">
            <a:avLst>
              <a:gd name="adj1" fmla="val 17372"/>
              <a:gd name="adj2" fmla="val 16192"/>
            </a:avLst>
          </a:prstGeom>
          <a:solidFill>
            <a:srgbClr val="FCBE0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sp>
        <p:nvSpPr>
          <p:cNvPr id="253" name="Rectangle 252">
            <a:extLst>
              <a:ext uri="{FF2B5EF4-FFF2-40B4-BE49-F238E27FC236}">
                <a16:creationId xmlns:a16="http://schemas.microsoft.com/office/drawing/2014/main" id="{640E1FC6-173A-89A2-8B19-0346104D9293}"/>
              </a:ext>
            </a:extLst>
          </p:cNvPr>
          <p:cNvSpPr/>
          <p:nvPr/>
        </p:nvSpPr>
        <p:spPr>
          <a:xfrm>
            <a:off x="7622091" y="1529333"/>
            <a:ext cx="1289061" cy="258868"/>
          </a:xfrm>
          <a:prstGeom prst="rect">
            <a:avLst/>
          </a:prstGeom>
          <a:solidFill>
            <a:srgbClr val="A5CC74"/>
          </a:solidFill>
          <a:ln w="12700" cap="flat" cmpd="sng" algn="ctr">
            <a:solidFill>
              <a:srgbClr val="A5CC74">
                <a:shade val="50000"/>
              </a:srgbClr>
            </a:solidFill>
            <a:prstDash val="solid"/>
            <a:miter lim="800000"/>
          </a:ln>
          <a:effectLst/>
        </p:spPr>
        <p:txBody>
          <a:bodyPr lIns="0" rIns="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Environnement</a:t>
            </a:r>
          </a:p>
        </p:txBody>
      </p:sp>
      <p:sp>
        <p:nvSpPr>
          <p:cNvPr id="254" name="Rectangle à coins arrondis 238">
            <a:extLst>
              <a:ext uri="{FF2B5EF4-FFF2-40B4-BE49-F238E27FC236}">
                <a16:creationId xmlns:a16="http://schemas.microsoft.com/office/drawing/2014/main" id="{37FDAE5F-A3CC-F824-6E15-859F61096AC8}"/>
              </a:ext>
            </a:extLst>
          </p:cNvPr>
          <p:cNvSpPr/>
          <p:nvPr/>
        </p:nvSpPr>
        <p:spPr>
          <a:xfrm rot="5400000">
            <a:off x="8432323" y="-1606866"/>
            <a:ext cx="445167" cy="5475439"/>
          </a:xfrm>
          <a:prstGeom prst="roundRect">
            <a:avLst>
              <a:gd name="adj" fmla="val 19139"/>
            </a:avLst>
          </a:prstGeom>
          <a:solidFill>
            <a:srgbClr val="A5CC74">
              <a:lumMod val="20000"/>
              <a:lumOff val="80000"/>
            </a:srgbClr>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3" b="1" i="0" u="none" strike="noStrike" kern="0" cap="none" spc="0" normalizeH="0" baseline="0" noProof="0" dirty="0">
                <a:ln>
                  <a:noFill/>
                </a:ln>
                <a:solidFill>
                  <a:srgbClr val="000000"/>
                </a:solidFill>
                <a:effectLst/>
                <a:uLnTx/>
                <a:uFillTx/>
                <a:latin typeface="Arial" panose="020B0604020202020204"/>
                <a:ea typeface="Arial"/>
                <a:cs typeface="Arial"/>
                <a:sym typeface="Arial"/>
              </a:rPr>
              <a:t>Prise en charge du client par le Partenaire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3" b="1" i="0" u="none" strike="noStrike" kern="0" cap="none" spc="0" normalizeH="0" baseline="0" noProof="0" dirty="0">
                <a:ln>
                  <a:noFill/>
                </a:ln>
                <a:solidFill>
                  <a:srgbClr val="000000"/>
                </a:solidFill>
                <a:effectLst/>
                <a:uLnTx/>
                <a:uFillTx/>
                <a:latin typeface="Arial" panose="020B0604020202020204"/>
                <a:ea typeface="Arial"/>
                <a:cs typeface="Arial"/>
                <a:sym typeface="Arial"/>
              </a:rPr>
              <a:t>et accompagnement de la prise en main de la solution</a:t>
            </a:r>
          </a:p>
        </p:txBody>
      </p:sp>
      <p:pic>
        <p:nvPicPr>
          <p:cNvPr id="255" name="Image 254" descr="Une image contenant Police, capture d’écran, Graphique, noir&#10;&#10;Description générée automatiquement">
            <a:extLst>
              <a:ext uri="{FF2B5EF4-FFF2-40B4-BE49-F238E27FC236}">
                <a16:creationId xmlns:a16="http://schemas.microsoft.com/office/drawing/2014/main" id="{5BE9FE2B-F5C6-5AFB-3AD7-B973AC5EE296}"/>
              </a:ext>
            </a:extLst>
          </p:cNvPr>
          <p:cNvPicPr>
            <a:picLocks noChangeAspect="1"/>
          </p:cNvPicPr>
          <p:nvPr/>
        </p:nvPicPr>
        <p:blipFill>
          <a:blip r:embed="rId2"/>
          <a:stretch>
            <a:fillRect/>
          </a:stretch>
        </p:blipFill>
        <p:spPr>
          <a:xfrm>
            <a:off x="9053063" y="1507941"/>
            <a:ext cx="1289061" cy="272636"/>
          </a:xfrm>
          <a:prstGeom prst="rect">
            <a:avLst/>
          </a:prstGeom>
        </p:spPr>
      </p:pic>
      <p:sp>
        <p:nvSpPr>
          <p:cNvPr id="256" name="ZoneTexte 255">
            <a:extLst>
              <a:ext uri="{FF2B5EF4-FFF2-40B4-BE49-F238E27FC236}">
                <a16:creationId xmlns:a16="http://schemas.microsoft.com/office/drawing/2014/main" id="{9360F775-0763-3464-7E86-B70E502A6872}"/>
              </a:ext>
            </a:extLst>
          </p:cNvPr>
          <p:cNvSpPr txBox="1"/>
          <p:nvPr/>
        </p:nvSpPr>
        <p:spPr>
          <a:xfrm>
            <a:off x="4110066" y="3838134"/>
            <a:ext cx="1430417" cy="830997"/>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Un </a:t>
            </a:r>
            <a:r>
              <a:rPr lang="fr-FR" sz="800" b="1" kern="0" dirty="0">
                <a:solidFill>
                  <a:srgbClr val="66327A"/>
                </a:solidFill>
                <a:cs typeface="Arial"/>
                <a:sym typeface="Arial"/>
              </a:rPr>
              <a:t>lead </a:t>
            </a:r>
            <a:r>
              <a:rPr lang="fr-FR" sz="800" kern="0" dirty="0">
                <a:solidFill>
                  <a:srgbClr val="000000"/>
                </a:solidFill>
                <a:cs typeface="Arial"/>
                <a:sym typeface="Arial"/>
              </a:rPr>
              <a:t>est adressé par le conseiller via un</a:t>
            </a:r>
          </a:p>
          <a:p>
            <a:pPr algn="ctr" defTabSz="1219170"/>
            <a:r>
              <a:rPr lang="fr-FR" sz="800" b="1" kern="0" dirty="0">
                <a:solidFill>
                  <a:srgbClr val="D7000F"/>
                </a:solidFill>
                <a:cs typeface="Arial"/>
                <a:sym typeface="Arial"/>
              </a:rPr>
              <a:t>formulaire de contact et de prise de rendez-vous </a:t>
            </a:r>
            <a:r>
              <a:rPr lang="fr-FR" sz="800" kern="0" dirty="0">
                <a:solidFill>
                  <a:srgbClr val="000000"/>
                </a:solidFill>
                <a:cs typeface="Arial"/>
                <a:sym typeface="Arial"/>
              </a:rPr>
              <a:t>accessible depuis </a:t>
            </a:r>
            <a:r>
              <a:rPr lang="fr-FR" sz="800" kern="0" dirty="0" err="1">
                <a:solidFill>
                  <a:srgbClr val="000000"/>
                </a:solidFill>
                <a:cs typeface="Arial"/>
                <a:sym typeface="Arial"/>
              </a:rPr>
              <a:t>MonExpert</a:t>
            </a:r>
            <a:endParaRPr lang="fr-FR" sz="800" b="1" kern="0" dirty="0">
              <a:solidFill>
                <a:srgbClr val="000000"/>
              </a:solidFill>
              <a:cs typeface="Arial"/>
              <a:sym typeface="Arial"/>
            </a:endParaRPr>
          </a:p>
        </p:txBody>
      </p:sp>
      <p:pic>
        <p:nvPicPr>
          <p:cNvPr id="257" name="Picture 2" descr="Résultat de recherche d'images pour &quot;caisse d'epargne&quot;">
            <a:extLst>
              <a:ext uri="{FF2B5EF4-FFF2-40B4-BE49-F238E27FC236}">
                <a16:creationId xmlns:a16="http://schemas.microsoft.com/office/drawing/2014/main" id="{83E57CE6-62BD-986B-E3EC-808F8E4119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270" t="18841" r="33978" b="19168"/>
          <a:stretch/>
        </p:blipFill>
        <p:spPr bwMode="auto">
          <a:xfrm>
            <a:off x="278185" y="2963377"/>
            <a:ext cx="278369" cy="271741"/>
          </a:xfrm>
          <a:prstGeom prst="rect">
            <a:avLst/>
          </a:prstGeom>
          <a:noFill/>
          <a:extLst>
            <a:ext uri="{909E8E84-426E-40DD-AFC4-6F175D3DCCD1}">
              <a14:hiddenFill xmlns:a14="http://schemas.microsoft.com/office/drawing/2010/main">
                <a:solidFill>
                  <a:srgbClr val="FFFFFF"/>
                </a:solidFill>
              </a14:hiddenFill>
            </a:ext>
          </a:extLst>
        </p:spPr>
      </p:pic>
      <p:cxnSp>
        <p:nvCxnSpPr>
          <p:cNvPr id="258" name="Connecteur : en arc 257">
            <a:extLst>
              <a:ext uri="{FF2B5EF4-FFF2-40B4-BE49-F238E27FC236}">
                <a16:creationId xmlns:a16="http://schemas.microsoft.com/office/drawing/2014/main" id="{4C1653E4-8ECC-09C4-EA44-66FA3052EB6C}"/>
              </a:ext>
            </a:extLst>
          </p:cNvPr>
          <p:cNvCxnSpPr>
            <a:cxnSpLocks/>
            <a:endCxn id="61" idx="1"/>
          </p:cNvCxnSpPr>
          <p:nvPr/>
        </p:nvCxnSpPr>
        <p:spPr>
          <a:xfrm flipV="1">
            <a:off x="5555434" y="2944246"/>
            <a:ext cx="2754525" cy="1351050"/>
          </a:xfrm>
          <a:prstGeom prst="curvedConnector3">
            <a:avLst>
              <a:gd name="adj1" fmla="val 50000"/>
            </a:avLst>
          </a:prstGeom>
          <a:noFill/>
          <a:ln w="19050" cap="flat" cmpd="sng" algn="ctr">
            <a:solidFill>
              <a:srgbClr val="D7000F"/>
            </a:solidFill>
            <a:prstDash val="solid"/>
            <a:miter lim="800000"/>
            <a:tailEnd type="triangle"/>
          </a:ln>
          <a:effectLst/>
        </p:spPr>
      </p:cxnSp>
      <p:sp>
        <p:nvSpPr>
          <p:cNvPr id="259" name="ZoneTexte 258">
            <a:extLst>
              <a:ext uri="{FF2B5EF4-FFF2-40B4-BE49-F238E27FC236}">
                <a16:creationId xmlns:a16="http://schemas.microsoft.com/office/drawing/2014/main" id="{10DC0454-998A-B566-16E7-48DE73F7426A}"/>
              </a:ext>
            </a:extLst>
          </p:cNvPr>
          <p:cNvSpPr txBox="1"/>
          <p:nvPr/>
        </p:nvSpPr>
        <p:spPr>
          <a:xfrm>
            <a:off x="8309959" y="3739893"/>
            <a:ext cx="2880173" cy="369332"/>
          </a:xfrm>
          <a:prstGeom prst="rect">
            <a:avLst/>
          </a:prstGeom>
          <a:solidFill>
            <a:srgbClr val="FFFFFF"/>
          </a:solidFill>
          <a:ln w="12700" cap="flat" cmpd="sng" algn="ctr">
            <a:solidFill>
              <a:srgbClr val="A5CC74"/>
            </a:solidFill>
            <a:prstDash val="solid"/>
            <a:miter lim="800000"/>
          </a:ln>
          <a:effectLst/>
        </p:spPr>
        <p:txBody>
          <a:bodyPr wrap="square" rtlCol="0" anchor="ctr" anchorCtr="0">
            <a:noAutofit/>
          </a:bodyPr>
          <a:lstStyle>
            <a:defPPr marR="0" lvl="0" algn="l" rtl="0">
              <a:lnSpc>
                <a:spcPct val="100000"/>
              </a:lnSpc>
              <a:spcBef>
                <a:spcPts val="0"/>
              </a:spcBef>
              <a:spcAft>
                <a:spcPts val="0"/>
              </a:spcAft>
            </a:defPPr>
            <a:lvl1pPr algn="ctr">
              <a:defRPr sz="675">
                <a:latin typeface="+mj-lt"/>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Le </a:t>
            </a:r>
            <a:r>
              <a:rPr kumimoji="0" lang="fr-FR" sz="900" b="1" i="0" u="none" strike="noStrike" kern="0" cap="none" spc="0" normalizeH="0" baseline="0" noProof="0" dirty="0">
                <a:ln>
                  <a:noFill/>
                </a:ln>
                <a:solidFill>
                  <a:srgbClr val="000000"/>
                </a:solidFill>
                <a:effectLst/>
                <a:uLnTx/>
                <a:uFillTx/>
                <a:latin typeface="Arial" panose="020B0604020202020204"/>
                <a:ea typeface="+mn-ea"/>
                <a:cs typeface="Arial"/>
                <a:sym typeface="Arial"/>
              </a:rPr>
              <a:t>client</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 </a:t>
            </a:r>
            <a:r>
              <a:rPr kumimoji="0" lang="fr-FR" sz="900" b="1" i="0" u="none" strike="noStrike" kern="0" cap="none" spc="0" normalizeH="0" baseline="0" noProof="0" dirty="0">
                <a:ln>
                  <a:noFill/>
                </a:ln>
                <a:solidFill>
                  <a:srgbClr val="000000"/>
                </a:solidFill>
                <a:effectLst/>
                <a:uLnTx/>
                <a:uFillTx/>
                <a:latin typeface="Arial" panose="020B0604020202020204"/>
                <a:ea typeface="+mn-ea"/>
                <a:cs typeface="Arial"/>
                <a:sym typeface="Arial"/>
              </a:rPr>
              <a:t>souscrit</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 à la solution</a:t>
            </a:r>
          </a:p>
        </p:txBody>
      </p:sp>
      <p:pic>
        <p:nvPicPr>
          <p:cNvPr id="263" name="Picture 2" descr="Résultat de recherche d'images pour &quot;caisse d'epargne&quot;">
            <a:extLst>
              <a:ext uri="{FF2B5EF4-FFF2-40B4-BE49-F238E27FC236}">
                <a16:creationId xmlns:a16="http://schemas.microsoft.com/office/drawing/2014/main" id="{6C3CB528-8C44-C1F3-F831-DF03D31739F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270" t="18841" r="33978" b="19168"/>
          <a:stretch/>
        </p:blipFill>
        <p:spPr bwMode="auto">
          <a:xfrm>
            <a:off x="4154146" y="1502363"/>
            <a:ext cx="313703" cy="306234"/>
          </a:xfrm>
          <a:prstGeom prst="rect">
            <a:avLst/>
          </a:prstGeom>
          <a:noFill/>
          <a:extLst>
            <a:ext uri="{909E8E84-426E-40DD-AFC4-6F175D3DCCD1}">
              <a14:hiddenFill xmlns:a14="http://schemas.microsoft.com/office/drawing/2010/main">
                <a:solidFill>
                  <a:srgbClr val="FFFFFF"/>
                </a:solidFill>
              </a14:hiddenFill>
            </a:ext>
          </a:extLst>
        </p:spPr>
      </p:pic>
      <p:sp>
        <p:nvSpPr>
          <p:cNvPr id="264" name="ZoneTexte 263">
            <a:extLst>
              <a:ext uri="{FF2B5EF4-FFF2-40B4-BE49-F238E27FC236}">
                <a16:creationId xmlns:a16="http://schemas.microsoft.com/office/drawing/2014/main" id="{B1AA6A9C-A332-4A79-4D20-3E55350B17CE}"/>
              </a:ext>
            </a:extLst>
          </p:cNvPr>
          <p:cNvSpPr txBox="1"/>
          <p:nvPr/>
        </p:nvSpPr>
        <p:spPr>
          <a:xfrm>
            <a:off x="1838528" y="5398851"/>
            <a:ext cx="2985113" cy="246221"/>
          </a:xfrm>
          <a:prstGeom prst="rect">
            <a:avLst/>
          </a:prstGeom>
          <a:noFill/>
        </p:spPr>
        <p:txBody>
          <a:bodyPr wrap="none" rtlCol="0">
            <a:spAutoFit/>
          </a:bodyPr>
          <a:lstStyle/>
          <a:p>
            <a:r>
              <a:rPr lang="fr-FR" sz="1000" dirty="0"/>
              <a:t>*Voir détail dans la présentation complète : </a:t>
            </a:r>
            <a:r>
              <a:rPr lang="fr-FR" sz="1000" dirty="0">
                <a:hlinkClick r:id="rId5"/>
              </a:rPr>
              <a:t>clic ici</a:t>
            </a:r>
            <a:endParaRPr lang="fr-FR" sz="1000" dirty="0"/>
          </a:p>
        </p:txBody>
      </p:sp>
      <p:sp>
        <p:nvSpPr>
          <p:cNvPr id="6" name="Rectangle à coins arrondis 229">
            <a:extLst>
              <a:ext uri="{FF2B5EF4-FFF2-40B4-BE49-F238E27FC236}">
                <a16:creationId xmlns:a16="http://schemas.microsoft.com/office/drawing/2014/main" id="{948EF21D-5386-5503-FE2C-3615E139D389}"/>
              </a:ext>
            </a:extLst>
          </p:cNvPr>
          <p:cNvSpPr/>
          <p:nvPr/>
        </p:nvSpPr>
        <p:spPr>
          <a:xfrm rot="5400000">
            <a:off x="1310610" y="1934155"/>
            <a:ext cx="545195" cy="1098435"/>
          </a:xfrm>
          <a:prstGeom prst="roundRect">
            <a:avLst>
              <a:gd name="adj" fmla="val 19139"/>
            </a:avLst>
          </a:prstGeom>
          <a:solidFill>
            <a:srgbClr val="D7000F"/>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196" b="0" i="0" u="none" strike="noStrike" kern="0" cap="none" spc="0" normalizeH="0" baseline="0" noProof="0">
              <a:ln>
                <a:noFill/>
              </a:ln>
              <a:solidFill>
                <a:srgbClr val="FFFFFF"/>
              </a:solidFill>
              <a:effectLst/>
              <a:uLnTx/>
              <a:uFillTx/>
              <a:latin typeface="Arial" panose="020B0604020202020204"/>
              <a:ea typeface="Arial"/>
              <a:cs typeface="Arial"/>
              <a:sym typeface="Arial"/>
            </a:endParaRPr>
          </a:p>
        </p:txBody>
      </p:sp>
      <p:sp>
        <p:nvSpPr>
          <p:cNvPr id="7" name="ZoneTexte 6">
            <a:extLst>
              <a:ext uri="{FF2B5EF4-FFF2-40B4-BE49-F238E27FC236}">
                <a16:creationId xmlns:a16="http://schemas.microsoft.com/office/drawing/2014/main" id="{1C8587C7-F20D-8C6D-123F-1C55A6C74202}"/>
              </a:ext>
            </a:extLst>
          </p:cNvPr>
          <p:cNvSpPr txBox="1"/>
          <p:nvPr/>
        </p:nvSpPr>
        <p:spPr>
          <a:xfrm>
            <a:off x="1017524" y="2235998"/>
            <a:ext cx="1145793" cy="429605"/>
          </a:xfrm>
          <a:prstGeom prst="rect">
            <a:avLst/>
          </a:prstGeom>
          <a:noFill/>
        </p:spPr>
        <p:txBody>
          <a:bodyPr wrap="square" rtlCol="0">
            <a:spAutoFit/>
          </a:bodyPr>
          <a:lstStyle/>
          <a:p>
            <a:pPr algn="ctr" defTabSz="1219170"/>
            <a:r>
              <a:rPr lang="fr-FR" sz="1096" b="1" kern="0" dirty="0">
                <a:solidFill>
                  <a:srgbClr val="FFFFFF"/>
                </a:solidFill>
                <a:cs typeface="Arial"/>
                <a:sym typeface="Arial"/>
              </a:rPr>
              <a:t>Parcours </a:t>
            </a:r>
            <a:r>
              <a:rPr lang="fr-FR" sz="1096" b="1" kern="0" dirty="0" err="1">
                <a:solidFill>
                  <a:srgbClr val="FFFFFF"/>
                </a:solidFill>
                <a:cs typeface="Arial"/>
                <a:sym typeface="Arial"/>
              </a:rPr>
              <a:t>selfcare</a:t>
            </a:r>
            <a:endParaRPr lang="fr-FR" sz="1096" b="1" kern="0" dirty="0">
              <a:solidFill>
                <a:srgbClr val="FFFFFF"/>
              </a:solidFill>
              <a:cs typeface="Arial"/>
              <a:sym typeface="Arial"/>
            </a:endParaRPr>
          </a:p>
        </p:txBody>
      </p:sp>
    </p:spTree>
    <p:extLst>
      <p:ext uri="{BB962C8B-B14F-4D97-AF65-F5344CB8AC3E}">
        <p14:creationId xmlns:p14="http://schemas.microsoft.com/office/powerpoint/2010/main" val="1980329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Parcours </a:t>
            </a:r>
            <a:r>
              <a:rPr lang="fr-FR" dirty="0" err="1"/>
              <a:t>Selcare</a:t>
            </a:r>
            <a:endParaRPr lang="fr-FR" dirty="0"/>
          </a:p>
        </p:txBody>
      </p:sp>
      <p:sp>
        <p:nvSpPr>
          <p:cNvPr id="2" name="Espace réservé du texte 4">
            <a:extLst>
              <a:ext uri="{FF2B5EF4-FFF2-40B4-BE49-F238E27FC236}">
                <a16:creationId xmlns:a16="http://schemas.microsoft.com/office/drawing/2014/main" id="{A99977E0-4342-1BD3-2BF6-B3531FDA6304}"/>
              </a:ext>
            </a:extLst>
          </p:cNvPr>
          <p:cNvSpPr txBox="1">
            <a:spLocks/>
          </p:cNvSpPr>
          <p:nvPr/>
        </p:nvSpPr>
        <p:spPr>
          <a:xfrm>
            <a:off x="632383" y="994736"/>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Onboarding</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client</a:t>
            </a:r>
          </a:p>
        </p:txBody>
      </p:sp>
      <p:pic>
        <p:nvPicPr>
          <p:cNvPr id="4" name="Google Shape;676;p35">
            <a:extLst>
              <a:ext uri="{FF2B5EF4-FFF2-40B4-BE49-F238E27FC236}">
                <a16:creationId xmlns:a16="http://schemas.microsoft.com/office/drawing/2014/main" id="{A929135E-F4BB-0B76-E2D5-3AAB9FC3295B}"/>
              </a:ext>
            </a:extLst>
          </p:cNvPr>
          <p:cNvPicPr preferRelativeResize="0"/>
          <p:nvPr/>
        </p:nvPicPr>
        <p:blipFill>
          <a:blip r:embed="rId2" cstate="print">
            <a:alphaModFix/>
            <a:extLst>
              <a:ext uri="{28A0092B-C50C-407E-A947-70E740481C1C}">
                <a14:useLocalDpi xmlns:a14="http://schemas.microsoft.com/office/drawing/2010/main" val="0"/>
              </a:ext>
            </a:extLst>
          </a:blip>
          <a:stretch>
            <a:fillRect/>
          </a:stretch>
        </p:blipFill>
        <p:spPr>
          <a:xfrm>
            <a:off x="9441734" y="2199768"/>
            <a:ext cx="2444994" cy="1426988"/>
          </a:xfrm>
          <a:prstGeom prst="rect">
            <a:avLst/>
          </a:prstGeom>
          <a:noFill/>
          <a:ln>
            <a:noFill/>
          </a:ln>
        </p:spPr>
      </p:pic>
      <p:sp>
        <p:nvSpPr>
          <p:cNvPr id="5" name="ZoneTexte 4">
            <a:extLst>
              <a:ext uri="{FF2B5EF4-FFF2-40B4-BE49-F238E27FC236}">
                <a16:creationId xmlns:a16="http://schemas.microsoft.com/office/drawing/2014/main" id="{4E883818-60FB-5568-D36E-217F54211733}"/>
              </a:ext>
            </a:extLst>
          </p:cNvPr>
          <p:cNvSpPr txBox="1"/>
          <p:nvPr/>
        </p:nvSpPr>
        <p:spPr>
          <a:xfrm>
            <a:off x="3351388" y="1531727"/>
            <a:ext cx="241604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Formulaire de contact</a:t>
            </a:r>
          </a:p>
        </p:txBody>
      </p:sp>
      <p:sp>
        <p:nvSpPr>
          <p:cNvPr id="6" name="ZoneTexte 5">
            <a:extLst>
              <a:ext uri="{FF2B5EF4-FFF2-40B4-BE49-F238E27FC236}">
                <a16:creationId xmlns:a16="http://schemas.microsoft.com/office/drawing/2014/main" id="{BEFBA355-C7FD-525F-7371-F4AB465DF406}"/>
              </a:ext>
            </a:extLst>
          </p:cNvPr>
          <p:cNvSpPr txBox="1"/>
          <p:nvPr/>
        </p:nvSpPr>
        <p:spPr>
          <a:xfrm>
            <a:off x="6252518" y="1535476"/>
            <a:ext cx="310854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Ouverture du compte de test</a:t>
            </a:r>
          </a:p>
        </p:txBody>
      </p:sp>
      <p:sp>
        <p:nvSpPr>
          <p:cNvPr id="7" name="ZoneTexte 6">
            <a:extLst>
              <a:ext uri="{FF2B5EF4-FFF2-40B4-BE49-F238E27FC236}">
                <a16:creationId xmlns:a16="http://schemas.microsoft.com/office/drawing/2014/main" id="{A424B288-8BA2-61BD-0F26-3CC2AC34D603}"/>
              </a:ext>
            </a:extLst>
          </p:cNvPr>
          <p:cNvSpPr txBox="1"/>
          <p:nvPr/>
        </p:nvSpPr>
        <p:spPr>
          <a:xfrm>
            <a:off x="9642156" y="1539459"/>
            <a:ext cx="204414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Accompagnement</a:t>
            </a:r>
          </a:p>
        </p:txBody>
      </p:sp>
      <p:cxnSp>
        <p:nvCxnSpPr>
          <p:cNvPr id="8" name="Connecteur droit avec flèche 7">
            <a:extLst>
              <a:ext uri="{FF2B5EF4-FFF2-40B4-BE49-F238E27FC236}">
                <a16:creationId xmlns:a16="http://schemas.microsoft.com/office/drawing/2014/main" id="{2A87CF47-AD81-4914-6A5D-82A0FDBBFF0F}"/>
              </a:ext>
            </a:extLst>
          </p:cNvPr>
          <p:cNvCxnSpPr>
            <a:cxnSpLocks/>
          </p:cNvCxnSpPr>
          <p:nvPr/>
        </p:nvCxnSpPr>
        <p:spPr>
          <a:xfrm>
            <a:off x="345720" y="2050120"/>
            <a:ext cx="11140163" cy="0"/>
          </a:xfrm>
          <a:prstGeom prst="straightConnector1">
            <a:avLst/>
          </a:prstGeom>
          <a:noFill/>
          <a:ln w="38100" cap="flat" cmpd="sng" algn="ctr">
            <a:solidFill>
              <a:srgbClr val="C30F0F"/>
            </a:solidFill>
            <a:prstDash val="solid"/>
            <a:miter lim="800000"/>
            <a:tailEnd type="triangle"/>
          </a:ln>
          <a:effectLst/>
        </p:spPr>
      </p:cxnSp>
      <p:pic>
        <p:nvPicPr>
          <p:cNvPr id="9" name="Image 8">
            <a:extLst>
              <a:ext uri="{FF2B5EF4-FFF2-40B4-BE49-F238E27FC236}">
                <a16:creationId xmlns:a16="http://schemas.microsoft.com/office/drawing/2014/main" id="{291DBF48-5FFA-4EEC-6E67-F57722F25065}"/>
              </a:ext>
            </a:extLst>
          </p:cNvPr>
          <p:cNvPicPr>
            <a:picLocks noChangeAspect="1"/>
          </p:cNvPicPr>
          <p:nvPr/>
        </p:nvPicPr>
        <p:blipFill>
          <a:blip r:embed="rId3">
            <a:alphaModFix/>
          </a:blip>
          <a:stretch>
            <a:fillRect/>
          </a:stretch>
        </p:blipFill>
        <p:spPr>
          <a:xfrm>
            <a:off x="6546285" y="2199768"/>
            <a:ext cx="2521010" cy="2572112"/>
          </a:xfrm>
          <a:prstGeom prst="roundRect">
            <a:avLst>
              <a:gd name="adj" fmla="val 9907"/>
            </a:avLst>
          </a:prstGeom>
          <a:noFill/>
          <a:ln>
            <a:noFill/>
          </a:ln>
          <a:effectLst>
            <a:outerShdw blurRad="228600" dist="104775" dir="7860000" algn="bl" rotWithShape="0">
              <a:srgbClr val="CCCCCC">
                <a:alpha val="50000"/>
              </a:srgbClr>
            </a:outerShdw>
          </a:effectLst>
        </p:spPr>
      </p:pic>
      <p:sp>
        <p:nvSpPr>
          <p:cNvPr id="10" name="ZoneTexte 9">
            <a:extLst>
              <a:ext uri="{FF2B5EF4-FFF2-40B4-BE49-F238E27FC236}">
                <a16:creationId xmlns:a16="http://schemas.microsoft.com/office/drawing/2014/main" id="{6F8D8A0D-758A-7C33-8E70-B659B3C9BA52}"/>
              </a:ext>
            </a:extLst>
          </p:cNvPr>
          <p:cNvSpPr txBox="1"/>
          <p:nvPr/>
        </p:nvSpPr>
        <p:spPr>
          <a:xfrm>
            <a:off x="334446" y="1324218"/>
            <a:ext cx="2595328"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Landing page, emailing, bannière CE</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 </a:t>
            </a:r>
          </a:p>
        </p:txBody>
      </p:sp>
      <p:pic>
        <p:nvPicPr>
          <p:cNvPr id="11" name="Image 10">
            <a:extLst>
              <a:ext uri="{FF2B5EF4-FFF2-40B4-BE49-F238E27FC236}">
                <a16:creationId xmlns:a16="http://schemas.microsoft.com/office/drawing/2014/main" id="{F3B453F8-AC69-3EFF-B284-FB7AB16CE389}"/>
              </a:ext>
            </a:extLst>
          </p:cNvPr>
          <p:cNvPicPr>
            <a:picLocks noChangeAspect="1"/>
          </p:cNvPicPr>
          <p:nvPr/>
        </p:nvPicPr>
        <p:blipFill>
          <a:blip r:embed="rId4"/>
          <a:stretch>
            <a:fillRect/>
          </a:stretch>
        </p:blipFill>
        <p:spPr>
          <a:xfrm>
            <a:off x="343627" y="2299712"/>
            <a:ext cx="1526947" cy="3309937"/>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308DAA3E-A453-AF0E-1209-B9A2B7A70AA5}"/>
              </a:ext>
            </a:extLst>
          </p:cNvPr>
          <p:cNvPicPr>
            <a:picLocks noChangeAspect="1"/>
          </p:cNvPicPr>
          <p:nvPr/>
        </p:nvPicPr>
        <p:blipFill rotWithShape="1">
          <a:blip r:embed="rId5"/>
          <a:srcRect b="25450"/>
          <a:stretch/>
        </p:blipFill>
        <p:spPr>
          <a:xfrm>
            <a:off x="1562889" y="2891481"/>
            <a:ext cx="989810" cy="2572112"/>
          </a:xfrm>
          <a:prstGeom prst="rect">
            <a:avLst/>
          </a:prstGeom>
          <a:ln>
            <a:noFill/>
          </a:ln>
          <a:effectLst>
            <a:outerShdw blurRad="292100" dist="139700" dir="2700000" algn="tl" rotWithShape="0">
              <a:srgbClr val="333333">
                <a:alpha val="65000"/>
              </a:srgbClr>
            </a:outerShdw>
          </a:effectLst>
        </p:spPr>
      </p:pic>
      <p:pic>
        <p:nvPicPr>
          <p:cNvPr id="21" name="Image 5">
            <a:extLst>
              <a:ext uri="{FF2B5EF4-FFF2-40B4-BE49-F238E27FC236}">
                <a16:creationId xmlns:a16="http://schemas.microsoft.com/office/drawing/2014/main" id="{F6CD2FDF-DD4A-E7B7-D6A3-791818B8DE5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518" y="5463593"/>
            <a:ext cx="2141156" cy="7980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Image 22">
            <a:extLst>
              <a:ext uri="{FF2B5EF4-FFF2-40B4-BE49-F238E27FC236}">
                <a16:creationId xmlns:a16="http://schemas.microsoft.com/office/drawing/2014/main" id="{8E917A8D-A133-AF8E-198E-59AEDF10437B}"/>
              </a:ext>
            </a:extLst>
          </p:cNvPr>
          <p:cNvPicPr>
            <a:picLocks noChangeAspect="1"/>
          </p:cNvPicPr>
          <p:nvPr/>
        </p:nvPicPr>
        <p:blipFill>
          <a:blip r:embed="rId7"/>
          <a:stretch>
            <a:fillRect/>
          </a:stretch>
        </p:blipFill>
        <p:spPr>
          <a:xfrm>
            <a:off x="3206161" y="2417647"/>
            <a:ext cx="2743356" cy="13741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4940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a:t>En agence : Rôle </a:t>
            </a:r>
            <a:r>
              <a:rPr lang="fr-FR" dirty="0"/>
              <a:t>et posture </a:t>
            </a:r>
            <a:r>
              <a:rPr lang="fr-FR"/>
              <a:t>du commercial</a:t>
            </a:r>
            <a:endParaRPr lang="fr-FR" dirty="0"/>
          </a:p>
        </p:txBody>
      </p:sp>
      <p:sp>
        <p:nvSpPr>
          <p:cNvPr id="13" name="Google Shape;600;p33">
            <a:extLst>
              <a:ext uri="{FF2B5EF4-FFF2-40B4-BE49-F238E27FC236}">
                <a16:creationId xmlns:a16="http://schemas.microsoft.com/office/drawing/2014/main" id="{B1F0851D-8480-9787-901D-CE7649881E0E}"/>
              </a:ext>
            </a:extLst>
          </p:cNvPr>
          <p:cNvSpPr/>
          <p:nvPr/>
        </p:nvSpPr>
        <p:spPr>
          <a:xfrm>
            <a:off x="4509738" y="3438470"/>
            <a:ext cx="3127697" cy="874068"/>
          </a:xfrm>
          <a:prstGeom prst="roundRect">
            <a:avLst>
              <a:gd name="adj" fmla="val 9302"/>
            </a:avLst>
          </a:prstGeom>
          <a:solidFill>
            <a:srgbClr val="C00000"/>
          </a:solidFill>
          <a:ln w="9525" cap="flat" cmpd="sng">
            <a:no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14" name="Google Shape;596;p33">
            <a:extLst>
              <a:ext uri="{FF2B5EF4-FFF2-40B4-BE49-F238E27FC236}">
                <a16:creationId xmlns:a16="http://schemas.microsoft.com/office/drawing/2014/main" id="{8489BF62-7749-057A-82D8-713EB0660954}"/>
              </a:ext>
            </a:extLst>
          </p:cNvPr>
          <p:cNvSpPr txBox="1"/>
          <p:nvPr/>
        </p:nvSpPr>
        <p:spPr>
          <a:xfrm>
            <a:off x="998996" y="2805648"/>
            <a:ext cx="2220492" cy="613141"/>
          </a:xfrm>
          <a:prstGeom prst="rect">
            <a:avLst/>
          </a:prstGeom>
          <a:noFill/>
          <a:ln>
            <a:noFill/>
          </a:ln>
        </p:spPr>
        <p:txBody>
          <a:bodyPr spcFirstLastPara="1" wrap="square" lIns="121424" tIns="121424" rIns="121424" bIns="121424"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2391" b="1" i="0" u="none" strike="noStrike" kern="0" cap="none" spc="0" normalizeH="0" baseline="0" noProof="0">
                <a:ln>
                  <a:noFill/>
                </a:ln>
                <a:solidFill>
                  <a:srgbClr val="3E454A"/>
                </a:solidFill>
                <a:effectLst/>
                <a:uLnTx/>
                <a:uFillTx/>
                <a:latin typeface="Questrial"/>
                <a:ea typeface="Questrial"/>
                <a:cs typeface="Questrial"/>
                <a:sym typeface="Questrial"/>
              </a:rPr>
              <a:t>Étape 1</a:t>
            </a:r>
            <a:endParaRPr kumimoji="0" sz="2391" b="0" i="0" u="none" strike="noStrike" kern="0" cap="none" spc="0" normalizeH="0" baseline="0" noProof="0">
              <a:ln>
                <a:noFill/>
              </a:ln>
              <a:solidFill>
                <a:srgbClr val="3E454A"/>
              </a:solidFill>
              <a:effectLst/>
              <a:uLnTx/>
              <a:uFillTx/>
            </a:endParaRPr>
          </a:p>
        </p:txBody>
      </p:sp>
      <p:sp>
        <p:nvSpPr>
          <p:cNvPr id="15" name="Google Shape;597;p33">
            <a:extLst>
              <a:ext uri="{FF2B5EF4-FFF2-40B4-BE49-F238E27FC236}">
                <a16:creationId xmlns:a16="http://schemas.microsoft.com/office/drawing/2014/main" id="{27A9B175-19D8-5DC9-C279-1C505F27FD71}"/>
              </a:ext>
            </a:extLst>
          </p:cNvPr>
          <p:cNvSpPr/>
          <p:nvPr/>
        </p:nvSpPr>
        <p:spPr>
          <a:xfrm>
            <a:off x="484717" y="3418842"/>
            <a:ext cx="3249050" cy="893696"/>
          </a:xfrm>
          <a:prstGeom prst="roundRect">
            <a:avLst>
              <a:gd name="adj" fmla="val 9302"/>
            </a:avLst>
          </a:prstGeom>
          <a:solidFill>
            <a:srgbClr val="C00000"/>
          </a:solidFill>
          <a:ln w="9525" cap="flat" cmpd="sng">
            <a:no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16" name="Google Shape;598;p33">
            <a:extLst>
              <a:ext uri="{FF2B5EF4-FFF2-40B4-BE49-F238E27FC236}">
                <a16:creationId xmlns:a16="http://schemas.microsoft.com/office/drawing/2014/main" id="{82CC9060-A8BE-0FFF-07D2-DF424187B16B}"/>
              </a:ext>
            </a:extLst>
          </p:cNvPr>
          <p:cNvSpPr txBox="1"/>
          <p:nvPr/>
        </p:nvSpPr>
        <p:spPr>
          <a:xfrm>
            <a:off x="628968" y="3487425"/>
            <a:ext cx="2960548" cy="776775"/>
          </a:xfrm>
          <a:prstGeom prst="rect">
            <a:avLst/>
          </a:prstGeom>
          <a:solidFill>
            <a:srgbClr val="C00000"/>
          </a:solidFill>
          <a:ln>
            <a:noFill/>
          </a:ln>
        </p:spPr>
        <p:txBody>
          <a:bodyPr spcFirstLastPara="1" wrap="square" lIns="121424" tIns="121424" rIns="121424" bIns="121424" anchor="t" anchorCtr="0">
            <a:spAutoFit/>
          </a:bodyPr>
          <a:lstStyle/>
          <a:p>
            <a:pPr algn="ctr"/>
            <a:r>
              <a:rPr lang="fr" sz="1727" b="1" dirty="0">
                <a:solidFill>
                  <a:srgbClr val="FFFFFF"/>
                </a:solidFill>
                <a:latin typeface="Questrial"/>
                <a:ea typeface="Questrial"/>
                <a:cs typeface="Questrial"/>
                <a:sym typeface="Questrial"/>
              </a:rPr>
              <a:t>Amorcer l’échange</a:t>
            </a:r>
            <a:endParaRPr sz="1727" b="1" dirty="0">
              <a:solidFill>
                <a:srgbClr val="FFFFFF"/>
              </a:solidFill>
              <a:latin typeface="Questrial"/>
              <a:ea typeface="Questrial"/>
              <a:cs typeface="Questrial"/>
              <a:sym typeface="Questrial"/>
            </a:endParaRPr>
          </a:p>
          <a:p>
            <a:pPr algn="ctr">
              <a:buClr>
                <a:srgbClr val="3E454A"/>
              </a:buClr>
              <a:buSzPts val="1200"/>
            </a:pPr>
            <a:r>
              <a:rPr lang="fr" sz="1727" b="1" dirty="0">
                <a:solidFill>
                  <a:srgbClr val="FFFFFF"/>
                </a:solidFill>
                <a:latin typeface="Questrial"/>
                <a:ea typeface="Questrial"/>
                <a:cs typeface="Questrial"/>
                <a:sym typeface="Questrial"/>
              </a:rPr>
              <a:t>sur le sujet</a:t>
            </a:r>
            <a:endParaRPr sz="1992" b="1" dirty="0">
              <a:solidFill>
                <a:srgbClr val="FFFFFF"/>
              </a:solidFill>
              <a:latin typeface="Questrial"/>
              <a:ea typeface="Questrial"/>
              <a:cs typeface="Questrial"/>
              <a:sym typeface="Questrial"/>
            </a:endParaRPr>
          </a:p>
        </p:txBody>
      </p:sp>
      <p:sp>
        <p:nvSpPr>
          <p:cNvPr id="17" name="Google Shape;599;p33">
            <a:extLst>
              <a:ext uri="{FF2B5EF4-FFF2-40B4-BE49-F238E27FC236}">
                <a16:creationId xmlns:a16="http://schemas.microsoft.com/office/drawing/2014/main" id="{4D9DDC6D-3243-DB0F-4676-AAD34DCDBBFE}"/>
              </a:ext>
            </a:extLst>
          </p:cNvPr>
          <p:cNvSpPr txBox="1"/>
          <p:nvPr/>
        </p:nvSpPr>
        <p:spPr>
          <a:xfrm>
            <a:off x="4963340" y="2815859"/>
            <a:ext cx="2220492" cy="613141"/>
          </a:xfrm>
          <a:prstGeom prst="rect">
            <a:avLst/>
          </a:prstGeom>
          <a:noFill/>
          <a:ln>
            <a:noFill/>
          </a:ln>
        </p:spPr>
        <p:txBody>
          <a:bodyPr spcFirstLastPara="1" wrap="square" lIns="121424" tIns="121424" rIns="121424" bIns="121424"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2391" b="1" i="0" u="none" strike="noStrike" kern="0" cap="none" spc="0" normalizeH="0" baseline="0" noProof="0">
                <a:ln>
                  <a:noFill/>
                </a:ln>
                <a:solidFill>
                  <a:srgbClr val="3E454A"/>
                </a:solidFill>
                <a:effectLst/>
                <a:uLnTx/>
                <a:uFillTx/>
                <a:latin typeface="Questrial"/>
                <a:ea typeface="Questrial"/>
                <a:cs typeface="Questrial"/>
                <a:sym typeface="Questrial"/>
              </a:rPr>
              <a:t>Étape 2</a:t>
            </a:r>
            <a:endParaRPr kumimoji="0" sz="2391" b="0" i="0" u="none" strike="noStrike" kern="0" cap="none" spc="0" normalizeH="0" baseline="0" noProof="0">
              <a:ln>
                <a:noFill/>
              </a:ln>
              <a:solidFill>
                <a:srgbClr val="3E454A"/>
              </a:solidFill>
              <a:effectLst/>
              <a:uLnTx/>
              <a:uFillTx/>
            </a:endParaRPr>
          </a:p>
        </p:txBody>
      </p:sp>
      <p:sp>
        <p:nvSpPr>
          <p:cNvPr id="18" name="Google Shape;600;p33">
            <a:extLst>
              <a:ext uri="{FF2B5EF4-FFF2-40B4-BE49-F238E27FC236}">
                <a16:creationId xmlns:a16="http://schemas.microsoft.com/office/drawing/2014/main" id="{B1DEAC53-6CE1-4FE1-7750-7A456F2D14AC}"/>
              </a:ext>
            </a:extLst>
          </p:cNvPr>
          <p:cNvSpPr/>
          <p:nvPr/>
        </p:nvSpPr>
        <p:spPr>
          <a:xfrm>
            <a:off x="8310451" y="3429000"/>
            <a:ext cx="2745849" cy="1105650"/>
          </a:xfrm>
          <a:prstGeom prst="roundRect">
            <a:avLst>
              <a:gd name="adj" fmla="val 9302"/>
            </a:avLst>
          </a:prstGeom>
          <a:solidFill>
            <a:srgbClr val="C00000"/>
          </a:solidFill>
          <a:ln w="9525" cap="flat" cmpd="sng">
            <a:no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19" name="Google Shape;601;p33">
            <a:extLst>
              <a:ext uri="{FF2B5EF4-FFF2-40B4-BE49-F238E27FC236}">
                <a16:creationId xmlns:a16="http://schemas.microsoft.com/office/drawing/2014/main" id="{99351C39-3674-E0C2-98C4-2EE21E813DAF}"/>
              </a:ext>
            </a:extLst>
          </p:cNvPr>
          <p:cNvSpPr txBox="1"/>
          <p:nvPr/>
        </p:nvSpPr>
        <p:spPr>
          <a:xfrm>
            <a:off x="4561478" y="3487425"/>
            <a:ext cx="3024217" cy="776775"/>
          </a:xfrm>
          <a:prstGeom prst="rect">
            <a:avLst/>
          </a:prstGeom>
          <a:solidFill>
            <a:srgbClr val="C00000"/>
          </a:solidFill>
          <a:ln>
            <a:noFill/>
          </a:ln>
        </p:spPr>
        <p:txBody>
          <a:bodyPr spcFirstLastPara="1" wrap="square" lIns="121424" tIns="121424" rIns="121424" bIns="121424" anchor="t" anchorCtr="0">
            <a:spAutoFit/>
          </a:bodyPr>
          <a:lstStyle/>
          <a:p>
            <a:pPr algn="ctr"/>
            <a:r>
              <a:rPr lang="fr" sz="1727" b="1">
                <a:solidFill>
                  <a:srgbClr val="FFFFFF"/>
                </a:solidFill>
                <a:latin typeface="Questrial"/>
                <a:ea typeface="Questrial"/>
                <a:cs typeface="Questrial"/>
                <a:sym typeface="Questrial"/>
              </a:rPr>
              <a:t>Susciter</a:t>
            </a:r>
            <a:endParaRPr sz="1727" b="1">
              <a:solidFill>
                <a:srgbClr val="FFFFFF"/>
              </a:solidFill>
              <a:latin typeface="Questrial"/>
              <a:ea typeface="Questrial"/>
              <a:cs typeface="Questrial"/>
              <a:sym typeface="Questrial"/>
            </a:endParaRPr>
          </a:p>
          <a:p>
            <a:pPr algn="ctr"/>
            <a:r>
              <a:rPr lang="fr" sz="1727" b="1">
                <a:solidFill>
                  <a:srgbClr val="FFFFFF"/>
                </a:solidFill>
                <a:latin typeface="Questrial"/>
                <a:ea typeface="Questrial"/>
                <a:cs typeface="Questrial"/>
                <a:sym typeface="Questrial"/>
              </a:rPr>
              <a:t>l’intérêt</a:t>
            </a:r>
            <a:endParaRPr sz="1727" b="1">
              <a:solidFill>
                <a:srgbClr val="FFFFFF"/>
              </a:solidFill>
              <a:latin typeface="Questrial"/>
              <a:ea typeface="Questrial"/>
              <a:cs typeface="Questrial"/>
              <a:sym typeface="Questrial"/>
            </a:endParaRPr>
          </a:p>
        </p:txBody>
      </p:sp>
      <p:sp>
        <p:nvSpPr>
          <p:cNvPr id="20" name="Google Shape;602;p33">
            <a:extLst>
              <a:ext uri="{FF2B5EF4-FFF2-40B4-BE49-F238E27FC236}">
                <a16:creationId xmlns:a16="http://schemas.microsoft.com/office/drawing/2014/main" id="{4513784D-6321-04AB-AD8C-27E8F4622915}"/>
              </a:ext>
            </a:extLst>
          </p:cNvPr>
          <p:cNvSpPr txBox="1"/>
          <p:nvPr/>
        </p:nvSpPr>
        <p:spPr>
          <a:xfrm>
            <a:off x="8573129" y="2815859"/>
            <a:ext cx="2220492" cy="613141"/>
          </a:xfrm>
          <a:prstGeom prst="rect">
            <a:avLst/>
          </a:prstGeom>
          <a:noFill/>
          <a:ln>
            <a:noFill/>
          </a:ln>
        </p:spPr>
        <p:txBody>
          <a:bodyPr spcFirstLastPara="1" wrap="square" lIns="121424" tIns="121424" rIns="121424" bIns="121424"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2391" b="1" i="0" u="none" strike="noStrike" kern="0" cap="none" spc="0" normalizeH="0" baseline="0" noProof="0">
                <a:ln>
                  <a:noFill/>
                </a:ln>
                <a:solidFill>
                  <a:srgbClr val="3E454A"/>
                </a:solidFill>
                <a:effectLst/>
                <a:uLnTx/>
                <a:uFillTx/>
                <a:latin typeface="Questrial"/>
                <a:ea typeface="Questrial"/>
                <a:cs typeface="Questrial"/>
                <a:sym typeface="Questrial"/>
              </a:rPr>
              <a:t>Étape 3</a:t>
            </a:r>
            <a:endParaRPr kumimoji="0" sz="2391" b="0" i="0" u="none" strike="noStrike" kern="0" cap="none" spc="0" normalizeH="0" baseline="0" noProof="0">
              <a:ln>
                <a:noFill/>
              </a:ln>
              <a:solidFill>
                <a:srgbClr val="3E454A"/>
              </a:solidFill>
              <a:effectLst/>
              <a:uLnTx/>
              <a:uFillTx/>
            </a:endParaRPr>
          </a:p>
        </p:txBody>
      </p:sp>
      <p:cxnSp>
        <p:nvCxnSpPr>
          <p:cNvPr id="22" name="Google Shape;608;p33">
            <a:extLst>
              <a:ext uri="{FF2B5EF4-FFF2-40B4-BE49-F238E27FC236}">
                <a16:creationId xmlns:a16="http://schemas.microsoft.com/office/drawing/2014/main" id="{DF3A6559-1D80-C1E6-1060-E94E272AC416}"/>
              </a:ext>
            </a:extLst>
          </p:cNvPr>
          <p:cNvCxnSpPr>
            <a:cxnSpLocks/>
          </p:cNvCxnSpPr>
          <p:nvPr/>
        </p:nvCxnSpPr>
        <p:spPr>
          <a:xfrm flipV="1">
            <a:off x="3857542" y="3872224"/>
            <a:ext cx="541200" cy="3588"/>
          </a:xfrm>
          <a:prstGeom prst="bentConnector3">
            <a:avLst>
              <a:gd name="adj1" fmla="val 50000"/>
            </a:avLst>
          </a:prstGeom>
          <a:noFill/>
          <a:ln w="19050" cap="flat" cmpd="sng">
            <a:solidFill>
              <a:srgbClr val="595959"/>
            </a:solidFill>
            <a:prstDash val="solid"/>
            <a:round/>
            <a:headEnd type="none" w="med" len="med"/>
            <a:tailEnd type="triangle" w="med" len="med"/>
          </a:ln>
        </p:spPr>
      </p:cxnSp>
      <p:cxnSp>
        <p:nvCxnSpPr>
          <p:cNvPr id="24" name="Google Shape;609;p33">
            <a:extLst>
              <a:ext uri="{FF2B5EF4-FFF2-40B4-BE49-F238E27FC236}">
                <a16:creationId xmlns:a16="http://schemas.microsoft.com/office/drawing/2014/main" id="{8059934A-4EE3-DBAE-CA98-5FF3DB0FE73D}"/>
              </a:ext>
            </a:extLst>
          </p:cNvPr>
          <p:cNvCxnSpPr>
            <a:cxnSpLocks/>
          </p:cNvCxnSpPr>
          <p:nvPr/>
        </p:nvCxnSpPr>
        <p:spPr>
          <a:xfrm flipV="1">
            <a:off x="7615353" y="3894377"/>
            <a:ext cx="541200" cy="3588"/>
          </a:xfrm>
          <a:prstGeom prst="bentConnector3">
            <a:avLst>
              <a:gd name="adj1" fmla="val 50000"/>
            </a:avLst>
          </a:prstGeom>
          <a:noFill/>
          <a:ln w="19050" cap="flat" cmpd="sng">
            <a:solidFill>
              <a:srgbClr val="595959"/>
            </a:solidFill>
            <a:prstDash val="solid"/>
            <a:round/>
            <a:headEnd type="none" w="med" len="med"/>
            <a:tailEnd type="triangle" w="med" len="med"/>
          </a:ln>
        </p:spPr>
      </p:cxnSp>
      <p:sp>
        <p:nvSpPr>
          <p:cNvPr id="25" name="ZoneTexte 24">
            <a:extLst>
              <a:ext uri="{FF2B5EF4-FFF2-40B4-BE49-F238E27FC236}">
                <a16:creationId xmlns:a16="http://schemas.microsoft.com/office/drawing/2014/main" id="{FBA34915-6349-7808-119F-1217AD791652}"/>
              </a:ext>
            </a:extLst>
          </p:cNvPr>
          <p:cNvSpPr txBox="1"/>
          <p:nvPr/>
        </p:nvSpPr>
        <p:spPr>
          <a:xfrm>
            <a:off x="926085" y="1805233"/>
            <a:ext cx="6081962" cy="46166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sng" strike="noStrike" kern="0" cap="none" spc="0" normalizeH="0" baseline="0" noProof="0" dirty="0">
                <a:ln>
                  <a:noFill/>
                </a:ln>
                <a:solidFill>
                  <a:srgbClr val="C00000"/>
                </a:solidFill>
                <a:effectLst/>
                <a:uLnTx/>
                <a:uFillTx/>
              </a:rPr>
              <a:t>3 étapes </a:t>
            </a:r>
          </a:p>
        </p:txBody>
      </p:sp>
      <p:sp>
        <p:nvSpPr>
          <p:cNvPr id="26" name="ZoneTexte 25">
            <a:extLst>
              <a:ext uri="{FF2B5EF4-FFF2-40B4-BE49-F238E27FC236}">
                <a16:creationId xmlns:a16="http://schemas.microsoft.com/office/drawing/2014/main" id="{B164D912-C91F-9478-12CD-F845E19E9C1D}"/>
              </a:ext>
            </a:extLst>
          </p:cNvPr>
          <p:cNvSpPr txBox="1"/>
          <p:nvPr/>
        </p:nvSpPr>
        <p:spPr>
          <a:xfrm>
            <a:off x="7879602" y="4608540"/>
            <a:ext cx="360754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solidFill>
                <a:effectLst/>
                <a:uLnTx/>
                <a:uFillTx/>
              </a:rPr>
              <a:t>Pour leurs 1ers leads, préconisation de la présence du conseiller au RDV avec IPT</a:t>
            </a:r>
          </a:p>
        </p:txBody>
      </p:sp>
      <p:sp>
        <p:nvSpPr>
          <p:cNvPr id="27" name="Google Shape;601;p33">
            <a:extLst>
              <a:ext uri="{FF2B5EF4-FFF2-40B4-BE49-F238E27FC236}">
                <a16:creationId xmlns:a16="http://schemas.microsoft.com/office/drawing/2014/main" id="{74F035F9-9DC6-F912-8A00-1A3CB8B460D8}"/>
              </a:ext>
            </a:extLst>
          </p:cNvPr>
          <p:cNvSpPr txBox="1"/>
          <p:nvPr/>
        </p:nvSpPr>
        <p:spPr>
          <a:xfrm>
            <a:off x="8413375" y="3471020"/>
            <a:ext cx="2540000" cy="1042554"/>
          </a:xfrm>
          <a:prstGeom prst="rect">
            <a:avLst/>
          </a:prstGeom>
          <a:solidFill>
            <a:srgbClr val="C00000"/>
          </a:solidFill>
          <a:ln>
            <a:noFill/>
          </a:ln>
        </p:spPr>
        <p:txBody>
          <a:bodyPr spcFirstLastPara="1" wrap="square" lIns="121424" tIns="121424" rIns="121424" bIns="121424" anchor="t" anchorCtr="0">
            <a:spAutoFit/>
          </a:bodyPr>
          <a:lstStyle/>
          <a:p>
            <a:pPr algn="ctr"/>
            <a:r>
              <a:rPr lang="fr-FR" sz="1727" b="1" dirty="0">
                <a:solidFill>
                  <a:srgbClr val="FFFFFF"/>
                </a:solidFill>
                <a:latin typeface="Questrial"/>
                <a:ea typeface="Questrial"/>
                <a:cs typeface="Questrial"/>
                <a:sym typeface="Questrial"/>
              </a:rPr>
              <a:t>Envoyer un lead sur </a:t>
            </a:r>
            <a:r>
              <a:rPr lang="fr-FR" sz="1727" b="1" dirty="0" err="1">
                <a:solidFill>
                  <a:srgbClr val="FFFFFF"/>
                </a:solidFill>
                <a:latin typeface="Questrial"/>
                <a:ea typeface="Questrial"/>
                <a:cs typeface="Questrial"/>
                <a:sym typeface="Questrial"/>
              </a:rPr>
              <a:t>MonExpert</a:t>
            </a:r>
            <a:r>
              <a:rPr lang="fr-FR" sz="1727" b="1" dirty="0">
                <a:solidFill>
                  <a:srgbClr val="FFFFFF"/>
                </a:solidFill>
                <a:latin typeface="Questrial"/>
                <a:ea typeface="Questrial"/>
                <a:cs typeface="Questrial"/>
                <a:sym typeface="Questrial"/>
              </a:rPr>
              <a:t> avec prise de RDV pour le client</a:t>
            </a:r>
            <a:endParaRPr sz="1727" b="1" dirty="0">
              <a:solidFill>
                <a:srgbClr val="FFFFFF"/>
              </a:solidFill>
              <a:latin typeface="Questrial"/>
              <a:ea typeface="Questrial"/>
              <a:cs typeface="Questrial"/>
              <a:sym typeface="Questrial"/>
            </a:endParaRPr>
          </a:p>
        </p:txBody>
      </p:sp>
    </p:spTree>
    <p:extLst>
      <p:ext uri="{BB962C8B-B14F-4D97-AF65-F5344CB8AC3E}">
        <p14:creationId xmlns:p14="http://schemas.microsoft.com/office/powerpoint/2010/main" val="3940076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Axes d’accroches</a:t>
            </a:r>
          </a:p>
        </p:txBody>
      </p:sp>
      <p:sp>
        <p:nvSpPr>
          <p:cNvPr id="2" name="Rectangle 1">
            <a:extLst>
              <a:ext uri="{FF2B5EF4-FFF2-40B4-BE49-F238E27FC236}">
                <a16:creationId xmlns:a16="http://schemas.microsoft.com/office/drawing/2014/main" id="{83721954-30C2-1CBE-2537-A5AD2DC12AB3}"/>
              </a:ext>
            </a:extLst>
          </p:cNvPr>
          <p:cNvSpPr/>
          <p:nvPr/>
        </p:nvSpPr>
        <p:spPr>
          <a:xfrm>
            <a:off x="7470316" y="2774853"/>
            <a:ext cx="4256383" cy="2970665"/>
          </a:xfrm>
          <a:prstGeom prst="rect">
            <a:avLst/>
          </a:prstGeom>
          <a:solidFill>
            <a:srgbClr val="FFFFFF"/>
          </a:solidFill>
          <a:ln w="12700" cap="flat" cmpd="sng" algn="ctr">
            <a:solidFill>
              <a:srgbClr val="3E45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3E454A"/>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E9A164AD-5A13-42A4-C795-151249B369FD}"/>
              </a:ext>
            </a:extLst>
          </p:cNvPr>
          <p:cNvSpPr/>
          <p:nvPr/>
        </p:nvSpPr>
        <p:spPr>
          <a:xfrm>
            <a:off x="7419516" y="1230931"/>
            <a:ext cx="4386203" cy="1323399"/>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Google Shape;547;p30">
            <a:extLst>
              <a:ext uri="{FF2B5EF4-FFF2-40B4-BE49-F238E27FC236}">
                <a16:creationId xmlns:a16="http://schemas.microsoft.com/office/drawing/2014/main" id="{FFC918DA-3518-6C38-03CC-7DB7C90A638C}"/>
              </a:ext>
            </a:extLst>
          </p:cNvPr>
          <p:cNvSpPr txBox="1"/>
          <p:nvPr/>
        </p:nvSpPr>
        <p:spPr>
          <a:xfrm>
            <a:off x="69088" y="1300467"/>
            <a:ext cx="7120129" cy="4483751"/>
          </a:xfrm>
          <a:prstGeom prst="rect">
            <a:avLst/>
          </a:prstGeom>
          <a:noFill/>
          <a:ln>
            <a:noFill/>
          </a:ln>
        </p:spPr>
        <p:txBody>
          <a:bodyPr spcFirstLastPara="1" wrap="square" lIns="121900" tIns="121900" rIns="121900" bIns="121900" anchor="t" anchorCtr="0">
            <a:spAutoFit/>
          </a:bodyPr>
          <a:lstStyle/>
          <a:p>
            <a:pPr marL="211661">
              <a:buClr>
                <a:srgbClr val="3E454A"/>
              </a:buClr>
              <a:buSzPts val="1100"/>
            </a:pPr>
            <a:r>
              <a:rPr lang="fr-FR" sz="1600" dirty="0">
                <a:solidFill>
                  <a:srgbClr val="3E454A"/>
                </a:solidFill>
                <a:latin typeface="Questrial"/>
                <a:ea typeface="Questrial"/>
                <a:cs typeface="Questrial"/>
                <a:sym typeface="Questrial"/>
              </a:rPr>
              <a:t>Vous faites vos factures sur un </a:t>
            </a:r>
            <a:r>
              <a:rPr lang="fr-FR" sz="1600" b="1" dirty="0">
                <a:solidFill>
                  <a:srgbClr val="C00000"/>
                </a:solidFill>
                <a:latin typeface="Questrial"/>
                <a:ea typeface="Questrial"/>
                <a:cs typeface="Questrial"/>
                <a:sym typeface="Questrial"/>
              </a:rPr>
              <a:t>outil non conforme</a:t>
            </a:r>
            <a:r>
              <a:rPr lang="fr-FR" sz="1600" dirty="0">
                <a:solidFill>
                  <a:srgbClr val="C00000"/>
                </a:solidFill>
                <a:latin typeface="Questrial"/>
                <a:ea typeface="Questrial"/>
                <a:cs typeface="Questrial"/>
                <a:sym typeface="Questrial"/>
              </a:rPr>
              <a:t> </a:t>
            </a:r>
            <a:r>
              <a:rPr lang="fr-FR" sz="1600" dirty="0">
                <a:solidFill>
                  <a:srgbClr val="3E454A"/>
                </a:solidFill>
                <a:latin typeface="Questrial"/>
                <a:ea typeface="Questrial"/>
                <a:cs typeface="Questrial"/>
                <a:sym typeface="Questrial"/>
              </a:rPr>
              <a:t>?</a:t>
            </a:r>
          </a:p>
          <a:p>
            <a:pPr marL="211661">
              <a:buClr>
                <a:srgbClr val="3E454A"/>
              </a:buClr>
              <a:buSzPts val="1100"/>
            </a:pPr>
            <a:r>
              <a:rPr lang="fr-FR" sz="1067" i="1" dirty="0">
                <a:solidFill>
                  <a:srgbClr val="3E454A"/>
                </a:solidFill>
                <a:latin typeface="Questrial"/>
                <a:ea typeface="Questrial"/>
                <a:cs typeface="Questrial"/>
                <a:sym typeface="Questrial"/>
              </a:rPr>
              <a:t>  exemple : Excel ou Word</a:t>
            </a:r>
          </a:p>
          <a:p>
            <a:pPr marL="211661">
              <a:buClr>
                <a:srgbClr val="3E454A"/>
              </a:buClr>
              <a:buSzPts val="1100"/>
            </a:pPr>
            <a:endParaRPr lang="fr" sz="1600" dirty="0">
              <a:solidFill>
                <a:srgbClr val="3E454A"/>
              </a:solidFill>
              <a:latin typeface="Questrial"/>
              <a:ea typeface="Questrial"/>
              <a:cs typeface="Questrial"/>
              <a:sym typeface="Questrial"/>
            </a:endParaRPr>
          </a:p>
          <a:p>
            <a:pPr marL="211661">
              <a:buClr>
                <a:srgbClr val="3E454A"/>
              </a:buClr>
              <a:buSzPts val="1100"/>
            </a:pPr>
            <a:endParaRPr lang="fr" sz="1600" dirty="0">
              <a:solidFill>
                <a:srgbClr val="3E454A"/>
              </a:solidFill>
              <a:latin typeface="Questrial"/>
              <a:ea typeface="Questrial"/>
              <a:cs typeface="Questrial"/>
              <a:sym typeface="Questrial"/>
            </a:endParaRPr>
          </a:p>
          <a:p>
            <a:pPr marL="211661">
              <a:buClr>
                <a:srgbClr val="3E454A"/>
              </a:buClr>
              <a:buSzPts val="1100"/>
            </a:pPr>
            <a:r>
              <a:rPr lang="fr" sz="1600" dirty="0">
                <a:solidFill>
                  <a:srgbClr val="3E454A"/>
                </a:solidFill>
                <a:latin typeface="Questrial"/>
                <a:ea typeface="Questrial"/>
                <a:cs typeface="Questrial"/>
                <a:sym typeface="Questrial"/>
              </a:rPr>
              <a:t>Vous souhaitez </a:t>
            </a:r>
            <a:r>
              <a:rPr lang="fr" sz="1600" b="1" dirty="0">
                <a:solidFill>
                  <a:srgbClr val="C00000"/>
                </a:solidFill>
                <a:latin typeface="Questrial"/>
                <a:ea typeface="Questrial"/>
                <a:cs typeface="Questrial"/>
                <a:sym typeface="Questrial"/>
              </a:rPr>
              <a:t>gagner du temps </a:t>
            </a:r>
            <a:r>
              <a:rPr lang="fr" sz="1600" dirty="0">
                <a:solidFill>
                  <a:srgbClr val="3E454A"/>
                </a:solidFill>
                <a:latin typeface="Questrial"/>
                <a:ea typeface="Questrial"/>
                <a:cs typeface="Questrial"/>
                <a:sym typeface="Questrial"/>
              </a:rPr>
              <a:t>dans vos processus administratifs ?</a:t>
            </a:r>
          </a:p>
          <a:p>
            <a:pPr marL="211661" lvl="2">
              <a:buClr>
                <a:srgbClr val="3E454A"/>
              </a:buClr>
              <a:buSzPts val="1100"/>
            </a:pPr>
            <a:r>
              <a:rPr lang="fr-FR" sz="1200" i="1" dirty="0">
                <a:solidFill>
                  <a:srgbClr val="3E454A"/>
                </a:solidFill>
                <a:latin typeface="Questrial"/>
                <a:ea typeface="Questrial"/>
                <a:cs typeface="Questrial"/>
                <a:sym typeface="Questrial"/>
              </a:rPr>
              <a:t>  exemple :</a:t>
            </a:r>
            <a:r>
              <a:rPr lang="fr-FR" sz="1200" b="1" i="1" dirty="0">
                <a:solidFill>
                  <a:srgbClr val="3E454A"/>
                </a:solidFill>
                <a:latin typeface="Questrial"/>
                <a:ea typeface="Questrial"/>
                <a:cs typeface="Questrial"/>
                <a:sym typeface="Questrial"/>
              </a:rPr>
              <a:t> </a:t>
            </a:r>
            <a:r>
              <a:rPr lang="fr-FR" sz="1067" i="1" dirty="0">
                <a:solidFill>
                  <a:srgbClr val="3E454A"/>
                </a:solidFill>
                <a:latin typeface="Questrial"/>
                <a:ea typeface="Questrial"/>
                <a:cs typeface="Questrial"/>
                <a:sym typeface="Questrial"/>
              </a:rPr>
              <a:t>Notes de frais,</a:t>
            </a:r>
          </a:p>
          <a:p>
            <a:pPr marL="211661" lvl="7">
              <a:buClr>
                <a:srgbClr val="3E454A"/>
              </a:buClr>
              <a:buSzPts val="1100"/>
            </a:pPr>
            <a:r>
              <a:rPr lang="fr-FR" sz="1067" i="1" dirty="0">
                <a:solidFill>
                  <a:srgbClr val="3E454A"/>
                </a:solidFill>
                <a:latin typeface="Questrial"/>
                <a:ea typeface="Questrial"/>
                <a:cs typeface="Questrial"/>
                <a:sym typeface="Questrial"/>
              </a:rPr>
              <a:t>	 Approbations de factures,</a:t>
            </a:r>
          </a:p>
          <a:p>
            <a:pPr marL="211661" lvl="7">
              <a:buClr>
                <a:srgbClr val="3E454A"/>
              </a:buClr>
              <a:buSzPts val="1100"/>
            </a:pPr>
            <a:r>
              <a:rPr lang="fr-FR" sz="1067" i="1" dirty="0">
                <a:solidFill>
                  <a:srgbClr val="3E454A"/>
                </a:solidFill>
                <a:latin typeface="Questrial"/>
                <a:ea typeface="Questrial"/>
                <a:cs typeface="Questrial"/>
                <a:sym typeface="Questrial"/>
              </a:rPr>
              <a:t>	 Passer à l’archivage numérique (100% digital).</a:t>
            </a:r>
            <a:endParaRPr sz="1067" i="1" dirty="0">
              <a:solidFill>
                <a:srgbClr val="3E454A"/>
              </a:solidFill>
              <a:latin typeface="Questrial"/>
              <a:ea typeface="Questrial"/>
              <a:cs typeface="Questrial"/>
              <a:sym typeface="Questrial"/>
            </a:endParaRPr>
          </a:p>
          <a:p>
            <a:pPr marL="609585"/>
            <a:endParaRPr lang="fr-FR" sz="1400" dirty="0">
              <a:solidFill>
                <a:srgbClr val="3E454A"/>
              </a:solidFill>
              <a:latin typeface="Questrial"/>
              <a:ea typeface="Questrial"/>
              <a:cs typeface="Questrial"/>
              <a:sym typeface="Questrial"/>
            </a:endParaRPr>
          </a:p>
          <a:p>
            <a:pPr marL="609585"/>
            <a:endParaRPr lang="fr-FR" sz="1400" dirty="0">
              <a:solidFill>
                <a:srgbClr val="3E454A"/>
              </a:solidFill>
              <a:latin typeface="Questrial"/>
              <a:ea typeface="Questrial"/>
              <a:cs typeface="Questrial"/>
              <a:sym typeface="Questrial"/>
            </a:endParaRPr>
          </a:p>
          <a:p>
            <a:pPr marL="211661">
              <a:buClr>
                <a:srgbClr val="3E454A"/>
              </a:buClr>
              <a:buSzPts val="1100"/>
            </a:pPr>
            <a:r>
              <a:rPr lang="fr" sz="1600" dirty="0">
                <a:solidFill>
                  <a:srgbClr val="3E454A"/>
                </a:solidFill>
                <a:latin typeface="Questrial"/>
                <a:ea typeface="Questrial"/>
                <a:cs typeface="Questrial"/>
                <a:sym typeface="Questrial"/>
              </a:rPr>
              <a:t>Vous souhaitez pouvoir </a:t>
            </a:r>
            <a:r>
              <a:rPr lang="fr" sz="1600" b="1" dirty="0">
                <a:solidFill>
                  <a:srgbClr val="C00000"/>
                </a:solidFill>
                <a:latin typeface="Questrial"/>
                <a:ea typeface="Questrial"/>
                <a:cs typeface="Questrial"/>
                <a:sym typeface="Questrial"/>
              </a:rPr>
              <a:t>mieux suivre votre trésorerie </a:t>
            </a:r>
            <a:r>
              <a:rPr lang="fr" sz="1600" dirty="0">
                <a:solidFill>
                  <a:srgbClr val="3E454A"/>
                </a:solidFill>
                <a:latin typeface="Questrial"/>
                <a:ea typeface="Questrial"/>
                <a:cs typeface="Questrial"/>
                <a:sym typeface="Questrial"/>
              </a:rPr>
              <a:t>court terme (BFR) ?</a:t>
            </a:r>
          </a:p>
          <a:p>
            <a:pPr marL="211661">
              <a:buClr>
                <a:srgbClr val="3E454A"/>
              </a:buClr>
              <a:buSzPts val="1100"/>
            </a:pPr>
            <a:r>
              <a:rPr lang="fr" sz="1200" dirty="0">
                <a:solidFill>
                  <a:srgbClr val="3E454A"/>
                </a:solidFill>
                <a:latin typeface="Questrial"/>
                <a:ea typeface="Questrial"/>
                <a:cs typeface="Questrial"/>
                <a:sym typeface="Questrial"/>
              </a:rPr>
              <a:t>  </a:t>
            </a:r>
            <a:r>
              <a:rPr lang="fr" sz="1200" i="1" dirty="0">
                <a:solidFill>
                  <a:srgbClr val="3E454A"/>
                </a:solidFill>
                <a:latin typeface="Questrial"/>
                <a:ea typeface="Questrial"/>
                <a:cs typeface="Questrial"/>
                <a:sym typeface="Questrial"/>
              </a:rPr>
              <a:t>exemple : </a:t>
            </a:r>
            <a:r>
              <a:rPr lang="fr" sz="1067" i="1" dirty="0">
                <a:solidFill>
                  <a:srgbClr val="3E454A"/>
                </a:solidFill>
                <a:latin typeface="Questrial"/>
                <a:ea typeface="Questrial"/>
                <a:cs typeface="Questrial"/>
                <a:sym typeface="Questrial"/>
              </a:rPr>
              <a:t>Encours clients &amp; relances,</a:t>
            </a:r>
          </a:p>
          <a:p>
            <a:pPr marL="211661">
              <a:buClr>
                <a:srgbClr val="3E454A"/>
              </a:buClr>
              <a:buSzPts val="1100"/>
            </a:pPr>
            <a:r>
              <a:rPr lang="fr" sz="1067" i="1" dirty="0">
                <a:solidFill>
                  <a:srgbClr val="3E454A"/>
                </a:solidFill>
                <a:latin typeface="Questrial"/>
                <a:ea typeface="Questrial"/>
                <a:cs typeface="Questrial"/>
                <a:sym typeface="Questrial"/>
              </a:rPr>
              <a:t>   	Dettes fournisseurs &amp; dates d’échéances,</a:t>
            </a:r>
          </a:p>
          <a:p>
            <a:pPr marL="211661">
              <a:buClr>
                <a:srgbClr val="3E454A"/>
              </a:buClr>
              <a:buSzPts val="1100"/>
            </a:pPr>
            <a:r>
              <a:rPr lang="fr" sz="1067" i="1" dirty="0">
                <a:solidFill>
                  <a:srgbClr val="3E454A"/>
                </a:solidFill>
                <a:latin typeface="Questrial"/>
                <a:ea typeface="Questrial"/>
                <a:cs typeface="Questrial"/>
                <a:sym typeface="Questrial"/>
              </a:rPr>
              <a:t>	Disponibilités multi banques.</a:t>
            </a:r>
          </a:p>
          <a:p>
            <a:pPr marL="211661">
              <a:buClr>
                <a:srgbClr val="3E454A"/>
              </a:buClr>
              <a:buSzPts val="1100"/>
            </a:pPr>
            <a:endParaRPr lang="fr" sz="1400" dirty="0">
              <a:solidFill>
                <a:srgbClr val="3E454A"/>
              </a:solidFill>
              <a:latin typeface="Questrial"/>
              <a:ea typeface="Questrial"/>
              <a:cs typeface="Questrial"/>
              <a:sym typeface="Questrial"/>
            </a:endParaRPr>
          </a:p>
          <a:p>
            <a:pPr marL="211661">
              <a:buClr>
                <a:srgbClr val="3E454A"/>
              </a:buClr>
              <a:buSzPts val="1100"/>
            </a:pPr>
            <a:endParaRPr lang="fr" sz="1400" dirty="0">
              <a:solidFill>
                <a:srgbClr val="3E454A"/>
              </a:solidFill>
              <a:latin typeface="Questrial"/>
              <a:ea typeface="Questrial"/>
              <a:cs typeface="Questrial"/>
              <a:sym typeface="Questrial"/>
            </a:endParaRPr>
          </a:p>
          <a:p>
            <a:pPr marL="211661">
              <a:buClr>
                <a:srgbClr val="3E454A"/>
              </a:buClr>
              <a:buSzPts val="1100"/>
            </a:pPr>
            <a:r>
              <a:rPr lang="fr-FR" sz="1600" dirty="0">
                <a:solidFill>
                  <a:srgbClr val="3E454A"/>
                </a:solidFill>
                <a:latin typeface="Questrial"/>
                <a:ea typeface="Questrial"/>
                <a:cs typeface="Questrial"/>
                <a:sym typeface="Questrial"/>
              </a:rPr>
              <a:t>Avez-vous l’impression de passer </a:t>
            </a:r>
            <a:r>
              <a:rPr lang="fr-FR" sz="1600" b="1" dirty="0">
                <a:solidFill>
                  <a:srgbClr val="C00000"/>
                </a:solidFill>
                <a:latin typeface="Questrial"/>
                <a:ea typeface="Questrial"/>
                <a:cs typeface="Questrial"/>
                <a:sym typeface="Questrial"/>
              </a:rPr>
              <a:t>trop de temps à collecter </a:t>
            </a:r>
            <a:r>
              <a:rPr lang="fr-FR" sz="1600" dirty="0">
                <a:solidFill>
                  <a:srgbClr val="3E454A"/>
                </a:solidFill>
                <a:latin typeface="Questrial"/>
                <a:ea typeface="Questrial"/>
                <a:cs typeface="Questrial"/>
                <a:sym typeface="Questrial"/>
              </a:rPr>
              <a:t>les factures ?</a:t>
            </a:r>
          </a:p>
          <a:p>
            <a:pPr marL="211661" lvl="2">
              <a:buClr>
                <a:srgbClr val="3E454A"/>
              </a:buClr>
              <a:buSzPts val="1100"/>
            </a:pPr>
            <a:r>
              <a:rPr lang="fr-FR" sz="1200" i="1" dirty="0">
                <a:solidFill>
                  <a:srgbClr val="3E454A"/>
                </a:solidFill>
                <a:latin typeface="Questrial"/>
                <a:ea typeface="Questrial"/>
                <a:cs typeface="Questrial"/>
                <a:sym typeface="Questrial"/>
              </a:rPr>
              <a:t>  exemple : </a:t>
            </a:r>
            <a:r>
              <a:rPr lang="fr-FR" sz="1067" i="1" dirty="0">
                <a:solidFill>
                  <a:srgbClr val="3E454A"/>
                </a:solidFill>
                <a:latin typeface="Questrial"/>
                <a:ea typeface="Questrial"/>
                <a:cs typeface="Questrial"/>
                <a:sym typeface="Questrial"/>
              </a:rPr>
              <a:t>Boîte email,</a:t>
            </a:r>
          </a:p>
          <a:p>
            <a:pPr marL="211661" lvl="1">
              <a:buClr>
                <a:srgbClr val="3E454A"/>
              </a:buClr>
              <a:buSzPts val="1100"/>
            </a:pPr>
            <a:r>
              <a:rPr lang="fr-FR" sz="1067" i="1" dirty="0">
                <a:solidFill>
                  <a:srgbClr val="3E454A"/>
                </a:solidFill>
                <a:latin typeface="Questrial"/>
                <a:ea typeface="Questrial"/>
                <a:cs typeface="Questrial"/>
                <a:sym typeface="Questrial"/>
              </a:rPr>
              <a:t>	Portail fournisseurs,</a:t>
            </a:r>
          </a:p>
          <a:p>
            <a:pPr marL="211661" lvl="1">
              <a:buClr>
                <a:srgbClr val="3E454A"/>
              </a:buClr>
              <a:buSzPts val="1100"/>
            </a:pPr>
            <a:r>
              <a:rPr lang="fr-FR" sz="1067" i="1" dirty="0">
                <a:solidFill>
                  <a:srgbClr val="3E454A"/>
                </a:solidFill>
                <a:latin typeface="Questrial"/>
                <a:ea typeface="Questrial"/>
                <a:cs typeface="Questrial"/>
                <a:sym typeface="Questrial"/>
              </a:rPr>
              <a:t>	Papier,</a:t>
            </a:r>
          </a:p>
          <a:p>
            <a:pPr marL="211661" lvl="1">
              <a:buClr>
                <a:srgbClr val="3E454A"/>
              </a:buClr>
              <a:buSzPts val="1100"/>
            </a:pPr>
            <a:r>
              <a:rPr lang="fr-FR" sz="1067" i="1" dirty="0">
                <a:solidFill>
                  <a:srgbClr val="3E454A"/>
                </a:solidFill>
                <a:latin typeface="Questrial"/>
                <a:ea typeface="Questrial"/>
                <a:cs typeface="Questrial"/>
                <a:sym typeface="Questrial"/>
              </a:rPr>
              <a:t>	Rapprochement bancaire.</a:t>
            </a:r>
            <a:endParaRPr lang="fr-FR" sz="1333" i="1" dirty="0">
              <a:solidFill>
                <a:srgbClr val="3E454A"/>
              </a:solidFill>
              <a:latin typeface="Questrial"/>
              <a:ea typeface="Questrial"/>
              <a:cs typeface="Questrial"/>
              <a:sym typeface="Questrial"/>
            </a:endParaRPr>
          </a:p>
        </p:txBody>
      </p:sp>
      <p:sp>
        <p:nvSpPr>
          <p:cNvPr id="8" name="Google Shape;547;p30">
            <a:extLst>
              <a:ext uri="{FF2B5EF4-FFF2-40B4-BE49-F238E27FC236}">
                <a16:creationId xmlns:a16="http://schemas.microsoft.com/office/drawing/2014/main" id="{695BD9CE-C6AB-819A-7654-D23418FD121E}"/>
              </a:ext>
            </a:extLst>
          </p:cNvPr>
          <p:cNvSpPr txBox="1"/>
          <p:nvPr/>
        </p:nvSpPr>
        <p:spPr>
          <a:xfrm>
            <a:off x="7419516" y="1230931"/>
            <a:ext cx="4256383" cy="1323399"/>
          </a:xfrm>
          <a:prstGeom prst="rect">
            <a:avLst/>
          </a:prstGeom>
          <a:noFill/>
          <a:ln>
            <a:noFill/>
          </a:ln>
        </p:spPr>
        <p:txBody>
          <a:bodyPr spcFirstLastPara="1" wrap="square" lIns="121900" tIns="121900" rIns="121900" bIns="121900" anchor="t" anchorCtr="0">
            <a:spAutoFit/>
          </a:bodyPr>
          <a:lstStyle/>
          <a:p>
            <a:pPr marL="211661">
              <a:buClr>
                <a:srgbClr val="3E454A"/>
              </a:buClr>
              <a:buSzPts val="1100"/>
            </a:pPr>
            <a:r>
              <a:rPr lang="fr-FR" sz="1400" dirty="0">
                <a:solidFill>
                  <a:srgbClr val="FFFFFF"/>
                </a:solidFill>
                <a:latin typeface="Questrial"/>
                <a:ea typeface="Questrial"/>
                <a:cs typeface="Questrial"/>
                <a:sym typeface="Questrial"/>
              </a:rPr>
              <a:t>Déjà équipé ?</a:t>
            </a:r>
          </a:p>
          <a:p>
            <a:pPr marL="211661">
              <a:buClr>
                <a:srgbClr val="3E454A"/>
              </a:buClr>
              <a:buSzPts val="1100"/>
            </a:pPr>
            <a:br>
              <a:rPr lang="fr-FR" sz="1400" dirty="0">
                <a:solidFill>
                  <a:srgbClr val="FFFFFF"/>
                </a:solidFill>
                <a:latin typeface="Questrial"/>
                <a:ea typeface="Questrial"/>
                <a:cs typeface="Questrial"/>
                <a:sym typeface="Questrial"/>
              </a:rPr>
            </a:br>
            <a:r>
              <a:rPr lang="fr-FR" sz="1400" dirty="0">
                <a:solidFill>
                  <a:srgbClr val="FFFFFF"/>
                </a:solidFill>
                <a:latin typeface="Questrial"/>
                <a:ea typeface="Questrial"/>
                <a:cs typeface="Questrial"/>
                <a:sym typeface="Questrial"/>
              </a:rPr>
              <a:t>Satisfait de votre fonctionnement actuel ?</a:t>
            </a:r>
          </a:p>
          <a:p>
            <a:pPr marL="211661">
              <a:buClr>
                <a:srgbClr val="3E454A"/>
              </a:buClr>
              <a:buSzPts val="1100"/>
            </a:pPr>
            <a:endParaRPr lang="fr-FR" sz="1400" dirty="0">
              <a:solidFill>
                <a:srgbClr val="FFFFFF"/>
              </a:solidFill>
              <a:latin typeface="Questrial"/>
              <a:ea typeface="Questrial"/>
              <a:cs typeface="Questrial"/>
              <a:sym typeface="Questrial"/>
            </a:endParaRPr>
          </a:p>
          <a:p>
            <a:pPr marL="211661">
              <a:buClr>
                <a:srgbClr val="3E454A"/>
              </a:buClr>
              <a:buSzPts val="1100"/>
            </a:pPr>
            <a:r>
              <a:rPr lang="fr-FR" sz="1400" dirty="0">
                <a:solidFill>
                  <a:srgbClr val="FFFFFF"/>
                </a:solidFill>
                <a:latin typeface="Questrial"/>
                <a:ea typeface="Questrial"/>
                <a:cs typeface="Questrial"/>
                <a:sym typeface="Questrial"/>
              </a:rPr>
              <a:t>Quel volume aujourd’hui ?</a:t>
            </a:r>
            <a:endParaRPr sz="1400" dirty="0">
              <a:solidFill>
                <a:srgbClr val="FFFFFF"/>
              </a:solidFill>
              <a:latin typeface="Questrial"/>
              <a:ea typeface="Questrial"/>
              <a:cs typeface="Questrial"/>
              <a:sym typeface="Questrial"/>
            </a:endParaRPr>
          </a:p>
        </p:txBody>
      </p:sp>
      <p:pic>
        <p:nvPicPr>
          <p:cNvPr id="11" name="Image 10">
            <a:extLst>
              <a:ext uri="{FF2B5EF4-FFF2-40B4-BE49-F238E27FC236}">
                <a16:creationId xmlns:a16="http://schemas.microsoft.com/office/drawing/2014/main" id="{26A63073-99C9-298D-A743-883DBD5521B5}"/>
              </a:ext>
            </a:extLst>
          </p:cNvPr>
          <p:cNvPicPr>
            <a:picLocks noChangeAspect="1"/>
          </p:cNvPicPr>
          <p:nvPr/>
        </p:nvPicPr>
        <p:blipFill>
          <a:blip r:embed="rId2"/>
          <a:stretch>
            <a:fillRect/>
          </a:stretch>
        </p:blipFill>
        <p:spPr>
          <a:xfrm>
            <a:off x="8003438" y="3412022"/>
            <a:ext cx="3263574" cy="1911335"/>
          </a:xfrm>
          <a:prstGeom prst="rect">
            <a:avLst/>
          </a:prstGeom>
          <a:ln>
            <a:noFill/>
          </a:ln>
          <a:effectLst>
            <a:outerShdw blurRad="292100" dist="139700" dir="2700000" algn="tl" rotWithShape="0">
              <a:srgbClr val="333333">
                <a:alpha val="65000"/>
              </a:srgbClr>
            </a:outerShdw>
          </a:effectLst>
        </p:spPr>
      </p:pic>
      <p:sp>
        <p:nvSpPr>
          <p:cNvPr id="13" name="Rectangle : coins arrondis 12">
            <a:extLst>
              <a:ext uri="{FF2B5EF4-FFF2-40B4-BE49-F238E27FC236}">
                <a16:creationId xmlns:a16="http://schemas.microsoft.com/office/drawing/2014/main" id="{29C51BCF-3A1B-CDBA-AAE4-1F0B40000765}"/>
              </a:ext>
            </a:extLst>
          </p:cNvPr>
          <p:cNvSpPr/>
          <p:nvPr/>
        </p:nvSpPr>
        <p:spPr>
          <a:xfrm>
            <a:off x="138177" y="1331206"/>
            <a:ext cx="6981953" cy="4407643"/>
          </a:xfrm>
          <a:prstGeom prst="roundRect">
            <a:avLst>
              <a:gd name="adj" fmla="val 8641"/>
            </a:avLst>
          </a:prstGeom>
          <a:no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ZoneTexte 16">
            <a:extLst>
              <a:ext uri="{FF2B5EF4-FFF2-40B4-BE49-F238E27FC236}">
                <a16:creationId xmlns:a16="http://schemas.microsoft.com/office/drawing/2014/main" id="{D06D09E4-54EC-1E60-C521-DBDF213F132D}"/>
              </a:ext>
            </a:extLst>
          </p:cNvPr>
          <p:cNvSpPr txBox="1"/>
          <p:nvPr/>
        </p:nvSpPr>
        <p:spPr>
          <a:xfrm>
            <a:off x="7848926" y="5485432"/>
            <a:ext cx="286522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3E454A"/>
                </a:solidFill>
                <a:effectLst/>
                <a:uLnTx/>
                <a:uFillTx/>
              </a:rPr>
              <a:t>Disponible dans </a:t>
            </a:r>
            <a:r>
              <a:rPr kumimoji="0" lang="fr-FR" sz="900" b="0" i="1" u="none" strike="noStrike" kern="0" cap="none" spc="0" normalizeH="0" baseline="0" noProof="0" dirty="0" err="1">
                <a:ln>
                  <a:noFill/>
                </a:ln>
                <a:solidFill>
                  <a:srgbClr val="3E454A"/>
                </a:solidFill>
                <a:effectLst/>
                <a:uLnTx/>
                <a:uFillTx/>
              </a:rPr>
              <a:t>MonExpert</a:t>
            </a:r>
            <a:endParaRPr kumimoji="0" lang="fr-FR" sz="900" b="0" i="1" u="none" strike="noStrike" kern="0" cap="none" spc="0" normalizeH="0" baseline="0" noProof="0" dirty="0">
              <a:ln>
                <a:noFill/>
              </a:ln>
              <a:solidFill>
                <a:srgbClr val="3E454A"/>
              </a:solidFill>
              <a:effectLst/>
              <a:uLnTx/>
              <a:uFillTx/>
            </a:endParaRPr>
          </a:p>
        </p:txBody>
      </p:sp>
      <p:sp>
        <p:nvSpPr>
          <p:cNvPr id="18" name="ZoneTexte 17">
            <a:extLst>
              <a:ext uri="{FF2B5EF4-FFF2-40B4-BE49-F238E27FC236}">
                <a16:creationId xmlns:a16="http://schemas.microsoft.com/office/drawing/2014/main" id="{E7F5F8C4-B0C3-BA14-C334-AED1E3316517}"/>
              </a:ext>
            </a:extLst>
          </p:cNvPr>
          <p:cNvSpPr txBox="1"/>
          <p:nvPr/>
        </p:nvSpPr>
        <p:spPr>
          <a:xfrm>
            <a:off x="203198" y="724657"/>
            <a:ext cx="11850625"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3E454A"/>
                </a:solidFill>
                <a:effectLst/>
                <a:uLnTx/>
                <a:uFillTx/>
              </a:rPr>
              <a:t>4 accroches possibles …                                         ... et 3 points à creuser</a:t>
            </a:r>
          </a:p>
        </p:txBody>
      </p:sp>
      <p:sp>
        <p:nvSpPr>
          <p:cNvPr id="19" name="ZoneTexte 18">
            <a:extLst>
              <a:ext uri="{FF2B5EF4-FFF2-40B4-BE49-F238E27FC236}">
                <a16:creationId xmlns:a16="http://schemas.microsoft.com/office/drawing/2014/main" id="{708C3F7B-539C-1F39-E2D6-F31BBAB7F4CC}"/>
              </a:ext>
            </a:extLst>
          </p:cNvPr>
          <p:cNvSpPr txBox="1"/>
          <p:nvPr/>
        </p:nvSpPr>
        <p:spPr>
          <a:xfrm>
            <a:off x="7497223" y="2872515"/>
            <a:ext cx="422947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1" i="0" u="sng" strike="noStrike" kern="0" cap="none" spc="0" normalizeH="0" baseline="0" noProof="0" dirty="0">
                <a:ln>
                  <a:noFill/>
                </a:ln>
                <a:solidFill>
                  <a:srgbClr val="3E454A">
                    <a:lumMod val="75000"/>
                  </a:srgbClr>
                </a:solidFill>
                <a:effectLst/>
                <a:uLnTx/>
                <a:uFillTx/>
              </a:rPr>
              <a:t>Bonne pratique</a:t>
            </a:r>
            <a:r>
              <a:rPr kumimoji="0" lang="fr-FR" sz="1000" b="1" i="0" u="none" strike="noStrike" kern="0" cap="none" spc="0" normalizeH="0" baseline="0" noProof="0" dirty="0">
                <a:ln>
                  <a:noFill/>
                </a:ln>
                <a:solidFill>
                  <a:srgbClr val="3E454A">
                    <a:lumMod val="75000"/>
                  </a:srgbClr>
                </a:solidFill>
                <a:effectLst/>
                <a:uLnTx/>
                <a:uFillTx/>
              </a:rPr>
              <a:t> : </a:t>
            </a:r>
            <a:r>
              <a:rPr kumimoji="0" lang="fr-FR" sz="1000" b="0" i="0" u="none" strike="noStrike" kern="0" cap="none" spc="0" normalizeH="0" baseline="0" noProof="0" dirty="0">
                <a:ln>
                  <a:noFill/>
                </a:ln>
                <a:solidFill>
                  <a:srgbClr val="3E454A">
                    <a:lumMod val="75000"/>
                  </a:srgbClr>
                </a:solidFill>
                <a:effectLst/>
                <a:uLnTx/>
                <a:uFillTx/>
              </a:rPr>
              <a:t>marque d’intérêt du client à renseigner dans </a:t>
            </a:r>
            <a:r>
              <a:rPr kumimoji="0" lang="fr-FR" sz="1000" b="0" i="0" u="none" strike="noStrike" kern="0" cap="none" spc="0" normalizeH="0" baseline="0" noProof="0" dirty="0" err="1">
                <a:ln>
                  <a:noFill/>
                </a:ln>
                <a:solidFill>
                  <a:srgbClr val="3E454A">
                    <a:lumMod val="75000"/>
                  </a:srgbClr>
                </a:solidFill>
                <a:effectLst/>
                <a:uLnTx/>
                <a:uFillTx/>
              </a:rPr>
              <a:t>MonExpert</a:t>
            </a:r>
            <a:r>
              <a:rPr kumimoji="0" lang="fr-FR" sz="1000" b="0" i="0" u="none" strike="noStrike" kern="0" cap="none" spc="0" normalizeH="0" baseline="0" noProof="0" dirty="0">
                <a:ln>
                  <a:noFill/>
                </a:ln>
                <a:solidFill>
                  <a:srgbClr val="3E454A">
                    <a:lumMod val="75000"/>
                  </a:srgbClr>
                </a:solidFill>
                <a:effectLst/>
                <a:uLnTx/>
                <a:uFillTx/>
              </a:rPr>
              <a:t> pour améliorer sa prise en charge</a:t>
            </a:r>
          </a:p>
        </p:txBody>
      </p:sp>
      <p:sp>
        <p:nvSpPr>
          <p:cNvPr id="20" name="ZoneTexte 19">
            <a:extLst>
              <a:ext uri="{FF2B5EF4-FFF2-40B4-BE49-F238E27FC236}">
                <a16:creationId xmlns:a16="http://schemas.microsoft.com/office/drawing/2014/main" id="{4EBA929D-C767-6D89-5620-CE315046B8D3}"/>
              </a:ext>
            </a:extLst>
          </p:cNvPr>
          <p:cNvSpPr txBox="1"/>
          <p:nvPr/>
        </p:nvSpPr>
        <p:spPr>
          <a:xfrm>
            <a:off x="1225682" y="5836511"/>
            <a:ext cx="9557431" cy="584775"/>
          </a:xfrm>
          <a:prstGeom prst="rect">
            <a:avLst/>
          </a:prstGeom>
          <a:noFill/>
          <a:ln w="28575">
            <a:solidFill>
              <a:schemeClr val="accent1"/>
            </a:solidFill>
          </a:ln>
        </p:spPr>
        <p:txBody>
          <a:bodyPr wrap="square" rtlCol="0">
            <a:spAutoFit/>
          </a:bodyPr>
          <a:lstStyle/>
          <a:p>
            <a:pPr algn="ctr"/>
            <a:r>
              <a:rPr lang="fr-FR" sz="1600" dirty="0"/>
              <a:t>Pour aller plus loin en ce qui concerne la découverte client, l’argumentation et la réponse aux objections</a:t>
            </a:r>
          </a:p>
          <a:p>
            <a:pPr algn="ctr"/>
            <a:r>
              <a:rPr lang="fr-FR" sz="1600" dirty="0"/>
              <a:t> consultez la documentation complète : clic </a:t>
            </a:r>
            <a:r>
              <a:rPr lang="fr-FR" sz="1600" dirty="0">
                <a:hlinkClick r:id="rId3"/>
              </a:rPr>
              <a:t>ici</a:t>
            </a:r>
            <a:endParaRPr lang="fr-FR" sz="1600" dirty="0"/>
          </a:p>
        </p:txBody>
      </p:sp>
    </p:spTree>
    <p:extLst>
      <p:ext uri="{BB962C8B-B14F-4D97-AF65-F5344CB8AC3E}">
        <p14:creationId xmlns:p14="http://schemas.microsoft.com/office/powerpoint/2010/main" val="2373070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L’envoi du Lead via </a:t>
            </a:r>
            <a:r>
              <a:rPr lang="fr-FR" dirty="0" err="1"/>
              <a:t>Monexpert</a:t>
            </a:r>
            <a:endParaRPr lang="fr-FR" dirty="0"/>
          </a:p>
        </p:txBody>
      </p:sp>
      <p:pic>
        <p:nvPicPr>
          <p:cNvPr id="17" name="Google Shape;617;p34" descr="Une image contenant noir, obscurité&#10;&#10;Description générée automatiquement">
            <a:extLst>
              <a:ext uri="{FF2B5EF4-FFF2-40B4-BE49-F238E27FC236}">
                <a16:creationId xmlns:a16="http://schemas.microsoft.com/office/drawing/2014/main" id="{90EC3A0A-90DD-FA75-F7F4-DCFD3F2D5E51}"/>
              </a:ext>
            </a:extLst>
          </p:cNvPr>
          <p:cNvPicPr preferRelativeResize="0"/>
          <p:nvPr/>
        </p:nvPicPr>
        <p:blipFill>
          <a:blip r:embed="rId3">
            <a:alphaModFix/>
          </a:blip>
          <a:stretch>
            <a:fillRect/>
          </a:stretch>
        </p:blipFill>
        <p:spPr>
          <a:xfrm>
            <a:off x="6102798" y="-99800"/>
            <a:ext cx="6073068" cy="3011333"/>
          </a:xfrm>
          <a:prstGeom prst="rect">
            <a:avLst/>
          </a:prstGeom>
          <a:noFill/>
          <a:ln>
            <a:noFill/>
          </a:ln>
        </p:spPr>
      </p:pic>
      <p:sp>
        <p:nvSpPr>
          <p:cNvPr id="18" name="Google Shape;624;p34">
            <a:extLst>
              <a:ext uri="{FF2B5EF4-FFF2-40B4-BE49-F238E27FC236}">
                <a16:creationId xmlns:a16="http://schemas.microsoft.com/office/drawing/2014/main" id="{29C1FCEC-A426-C554-4CD3-177B093FBC96}"/>
              </a:ext>
            </a:extLst>
          </p:cNvPr>
          <p:cNvSpPr txBox="1"/>
          <p:nvPr/>
        </p:nvSpPr>
        <p:spPr>
          <a:xfrm>
            <a:off x="647700" y="1328301"/>
            <a:ext cx="5878500" cy="1077178"/>
          </a:xfrm>
          <a:prstGeom prst="rect">
            <a:avLst/>
          </a:prstGeom>
          <a:noFill/>
          <a:ln>
            <a:noFill/>
          </a:ln>
        </p:spPr>
        <p:txBody>
          <a:bodyPr spcFirstLastPara="1" wrap="square" lIns="121900" tIns="121900" rIns="121900" bIns="121900" anchor="t" anchorCtr="0">
            <a:spAutoFit/>
          </a:bodyPr>
          <a:lstStyle/>
          <a:p>
            <a:pPr>
              <a:buClr>
                <a:srgbClr val="3E454A"/>
              </a:buClr>
              <a:buSzPts val="1200"/>
            </a:pPr>
            <a:r>
              <a:rPr lang="fr" dirty="0">
                <a:solidFill>
                  <a:srgbClr val="3E454A"/>
                </a:solidFill>
                <a:latin typeface="Questrial"/>
                <a:ea typeface="Questrial"/>
                <a:cs typeface="Questrial"/>
                <a:sym typeface="Questrial"/>
              </a:rPr>
              <a:t>Accédez au formulaire de mise en relation iPaidThat </a:t>
            </a:r>
            <a:r>
              <a:rPr lang="fr" b="1" dirty="0">
                <a:solidFill>
                  <a:srgbClr val="3E454A"/>
                </a:solidFill>
                <a:highlight>
                  <a:srgbClr val="FFE6E6"/>
                </a:highlight>
                <a:latin typeface="Questrial"/>
                <a:ea typeface="Questrial"/>
                <a:cs typeface="Questrial"/>
                <a:sym typeface="Questrial"/>
              </a:rPr>
              <a:t>via l’outil MonExpert</a:t>
            </a:r>
            <a:endParaRPr dirty="0">
              <a:solidFill>
                <a:srgbClr val="3E454A"/>
              </a:solidFill>
              <a:latin typeface="Questrial"/>
              <a:ea typeface="Questrial"/>
              <a:cs typeface="Questrial"/>
              <a:sym typeface="Questrial"/>
            </a:endParaRPr>
          </a:p>
          <a:p>
            <a:pPr>
              <a:buClr>
                <a:srgbClr val="000000"/>
              </a:buClr>
              <a:buSzPts val="1200"/>
            </a:pPr>
            <a:endParaRPr dirty="0">
              <a:solidFill>
                <a:srgbClr val="3E454A"/>
              </a:solidFill>
              <a:latin typeface="Questrial"/>
              <a:ea typeface="Questrial"/>
              <a:cs typeface="Questrial"/>
              <a:sym typeface="Questrial"/>
            </a:endParaRPr>
          </a:p>
        </p:txBody>
      </p:sp>
      <p:cxnSp>
        <p:nvCxnSpPr>
          <p:cNvPr id="32" name="Google Shape;626;p34">
            <a:extLst>
              <a:ext uri="{FF2B5EF4-FFF2-40B4-BE49-F238E27FC236}">
                <a16:creationId xmlns:a16="http://schemas.microsoft.com/office/drawing/2014/main" id="{A6BFC14C-97B3-243D-B94D-F6D80C0A1B48}"/>
              </a:ext>
            </a:extLst>
          </p:cNvPr>
          <p:cNvCxnSpPr>
            <a:cxnSpLocks/>
          </p:cNvCxnSpPr>
          <p:nvPr/>
        </p:nvCxnSpPr>
        <p:spPr>
          <a:xfrm rot="16200000" flipH="1">
            <a:off x="9400715" y="2126795"/>
            <a:ext cx="354800" cy="800"/>
          </a:xfrm>
          <a:prstGeom prst="bentConnector3">
            <a:avLst>
              <a:gd name="adj1" fmla="val 50000"/>
            </a:avLst>
          </a:prstGeom>
          <a:noFill/>
          <a:ln w="19050" cap="flat" cmpd="sng">
            <a:solidFill>
              <a:srgbClr val="FF3C3C"/>
            </a:solidFill>
            <a:prstDash val="solid"/>
            <a:round/>
            <a:headEnd type="none" w="med" len="med"/>
            <a:tailEnd type="triangle" w="med" len="med"/>
          </a:ln>
        </p:spPr>
      </p:cxnSp>
      <p:cxnSp>
        <p:nvCxnSpPr>
          <p:cNvPr id="33" name="Google Shape;628;p34">
            <a:extLst>
              <a:ext uri="{FF2B5EF4-FFF2-40B4-BE49-F238E27FC236}">
                <a16:creationId xmlns:a16="http://schemas.microsoft.com/office/drawing/2014/main" id="{E0CF8331-EA18-502E-9631-4DCE2ED14B85}"/>
              </a:ext>
            </a:extLst>
          </p:cNvPr>
          <p:cNvCxnSpPr>
            <a:cxnSpLocks/>
          </p:cNvCxnSpPr>
          <p:nvPr/>
        </p:nvCxnSpPr>
        <p:spPr>
          <a:xfrm>
            <a:off x="8149515" y="4662094"/>
            <a:ext cx="2857200" cy="0"/>
          </a:xfrm>
          <a:prstGeom prst="straightConnector1">
            <a:avLst/>
          </a:prstGeom>
          <a:noFill/>
          <a:ln w="19050" cap="flat" cmpd="sng">
            <a:solidFill>
              <a:srgbClr val="FF3C3C"/>
            </a:solidFill>
            <a:prstDash val="dot"/>
            <a:round/>
            <a:headEnd type="none" w="med" len="med"/>
            <a:tailEnd type="none" w="med" len="med"/>
          </a:ln>
        </p:spPr>
      </p:cxnSp>
      <p:pic>
        <p:nvPicPr>
          <p:cNvPr id="35" name="Image 34" descr="Une image contenant texte, capture d’écran, Police, logo&#10;&#10;Description générée automatiquement">
            <a:extLst>
              <a:ext uri="{FF2B5EF4-FFF2-40B4-BE49-F238E27FC236}">
                <a16:creationId xmlns:a16="http://schemas.microsoft.com/office/drawing/2014/main" id="{4B10E171-FF8B-205C-A25A-1E29AFE54430}"/>
              </a:ext>
            </a:extLst>
          </p:cNvPr>
          <p:cNvPicPr>
            <a:picLocks noChangeAspect="1"/>
          </p:cNvPicPr>
          <p:nvPr/>
        </p:nvPicPr>
        <p:blipFill>
          <a:blip r:embed="rId4"/>
          <a:stretch>
            <a:fillRect/>
          </a:stretch>
        </p:blipFill>
        <p:spPr>
          <a:xfrm>
            <a:off x="7715978" y="983185"/>
            <a:ext cx="3724275" cy="923925"/>
          </a:xfrm>
          <a:prstGeom prst="rect">
            <a:avLst/>
          </a:prstGeom>
        </p:spPr>
      </p:pic>
      <p:pic>
        <p:nvPicPr>
          <p:cNvPr id="36" name="Image 35" descr="Une image contenant texte, capture d’écran, Police, nombre&#10;&#10;Description générée automatiquement">
            <a:extLst>
              <a:ext uri="{FF2B5EF4-FFF2-40B4-BE49-F238E27FC236}">
                <a16:creationId xmlns:a16="http://schemas.microsoft.com/office/drawing/2014/main" id="{8E160C8F-87FE-7022-9439-AFFE82C3752D}"/>
              </a:ext>
            </a:extLst>
          </p:cNvPr>
          <p:cNvPicPr>
            <a:picLocks noChangeAspect="1"/>
          </p:cNvPicPr>
          <p:nvPr/>
        </p:nvPicPr>
        <p:blipFill>
          <a:blip r:embed="rId5"/>
          <a:stretch>
            <a:fillRect/>
          </a:stretch>
        </p:blipFill>
        <p:spPr>
          <a:xfrm>
            <a:off x="7812315" y="2550065"/>
            <a:ext cx="3531600" cy="1784945"/>
          </a:xfrm>
          <a:prstGeom prst="rect">
            <a:avLst/>
          </a:prstGeom>
          <a:ln>
            <a:noFill/>
          </a:ln>
          <a:effectLst>
            <a:outerShdw blurRad="292100" dist="139700" dir="2700000" algn="tl" rotWithShape="0">
              <a:srgbClr val="333333">
                <a:alpha val="65000"/>
              </a:srgbClr>
            </a:outerShdw>
          </a:effectLst>
        </p:spPr>
      </p:pic>
      <p:pic>
        <p:nvPicPr>
          <p:cNvPr id="37" name="Image 36" descr="Une image contenant texte, capture d’écran, Police, ligne&#10;&#10;Description générée automatiquement">
            <a:extLst>
              <a:ext uri="{FF2B5EF4-FFF2-40B4-BE49-F238E27FC236}">
                <a16:creationId xmlns:a16="http://schemas.microsoft.com/office/drawing/2014/main" id="{04093B37-4D68-7F9B-889B-E3ED8E252E2C}"/>
              </a:ext>
            </a:extLst>
          </p:cNvPr>
          <p:cNvPicPr>
            <a:picLocks noChangeAspect="1"/>
          </p:cNvPicPr>
          <p:nvPr/>
        </p:nvPicPr>
        <p:blipFill>
          <a:blip r:embed="rId6"/>
          <a:stretch>
            <a:fillRect/>
          </a:stretch>
        </p:blipFill>
        <p:spPr>
          <a:xfrm>
            <a:off x="7317637" y="5101592"/>
            <a:ext cx="4520956" cy="819259"/>
          </a:xfrm>
          <a:prstGeom prst="rect">
            <a:avLst/>
          </a:prstGeom>
          <a:ln>
            <a:noFill/>
          </a:ln>
          <a:effectLst>
            <a:outerShdw blurRad="292100" dist="139700" dir="2700000" algn="tl" rotWithShape="0">
              <a:srgbClr val="333333">
                <a:alpha val="65000"/>
              </a:srgbClr>
            </a:outerShdw>
          </a:effectLst>
        </p:spPr>
      </p:pic>
      <p:graphicFrame>
        <p:nvGraphicFramePr>
          <p:cNvPr id="47" name="Google Shape;629;p34">
            <a:extLst>
              <a:ext uri="{FF2B5EF4-FFF2-40B4-BE49-F238E27FC236}">
                <a16:creationId xmlns:a16="http://schemas.microsoft.com/office/drawing/2014/main" id="{00111B0C-A839-C127-7880-F6690EB9FF1A}"/>
              </a:ext>
            </a:extLst>
          </p:cNvPr>
          <p:cNvGraphicFramePr/>
          <p:nvPr>
            <p:extLst>
              <p:ext uri="{D42A27DB-BD31-4B8C-83A1-F6EECF244321}">
                <p14:modId xmlns:p14="http://schemas.microsoft.com/office/powerpoint/2010/main" val="2416085334"/>
              </p:ext>
            </p:extLst>
          </p:nvPr>
        </p:nvGraphicFramePr>
        <p:xfrm>
          <a:off x="362467" y="2271800"/>
          <a:ext cx="6796400" cy="2967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0" name="Rectangle 39">
            <a:extLst>
              <a:ext uri="{FF2B5EF4-FFF2-40B4-BE49-F238E27FC236}">
                <a16:creationId xmlns:a16="http://schemas.microsoft.com/office/drawing/2014/main" id="{D7231691-D77F-7851-73C1-19D46B4F21DC}"/>
              </a:ext>
            </a:extLst>
          </p:cNvPr>
          <p:cNvSpPr/>
          <p:nvPr/>
        </p:nvSpPr>
        <p:spPr>
          <a:xfrm>
            <a:off x="662813" y="3573255"/>
            <a:ext cx="389955" cy="364690"/>
          </a:xfrm>
          <a:prstGeom prst="rect">
            <a:avLst/>
          </a:prstGeom>
          <a:solidFill>
            <a:srgbClr val="E9CCCD"/>
          </a:solidFill>
          <a:ln>
            <a:solidFill>
              <a:srgbClr val="E9CCC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a:extLst>
              <a:ext uri="{FF2B5EF4-FFF2-40B4-BE49-F238E27FC236}">
                <a16:creationId xmlns:a16="http://schemas.microsoft.com/office/drawing/2014/main" id="{BD42F6CA-F6F5-A535-3ACC-56B921ED078B}"/>
              </a:ext>
            </a:extLst>
          </p:cNvPr>
          <p:cNvPicPr>
            <a:picLocks noChangeAspect="1"/>
          </p:cNvPicPr>
          <p:nvPr/>
        </p:nvPicPr>
        <p:blipFill>
          <a:blip r:embed="rId12">
            <a:duotone>
              <a:schemeClr val="accent4">
                <a:shade val="45000"/>
                <a:satMod val="135000"/>
              </a:schemeClr>
              <a:prstClr val="white"/>
            </a:duotone>
            <a:extLst>
              <a:ext uri="{BEBA8EAE-BF5A-486C-A8C5-ECC9F3942E4B}">
                <a14:imgProps xmlns:a14="http://schemas.microsoft.com/office/drawing/2010/main">
                  <a14:imgLayer r:embed="rId13">
                    <a14:imgEffect>
                      <a14:backgroundRemoval t="3689" b="94262" l="9843" r="94488">
                        <a14:foregroundMark x1="94488" y1="66803" x2="94488" y2="66803"/>
                        <a14:foregroundMark x1="82283" y1="93443" x2="82283" y2="93443"/>
                        <a14:foregroundMark x1="72047" y1="72541" x2="72047" y2="72541"/>
                        <a14:foregroundMark x1="66535" y1="94262" x2="66535" y2="94262"/>
                        <a14:foregroundMark x1="65354" y1="8607" x2="65354" y2="8607"/>
                        <a14:foregroundMark x1="10630" y1="59426" x2="10630" y2="59426"/>
                        <a14:foregroundMark x1="31102" y1="86885" x2="31102" y2="86885"/>
                        <a14:foregroundMark x1="59055" y1="89754" x2="59055" y2="89754"/>
                        <a14:foregroundMark x1="87008" y1="91803" x2="87008" y2="91803"/>
                        <a14:foregroundMark x1="79528" y1="15574" x2="79528" y2="15574"/>
                        <a14:foregroundMark x1="79921" y1="36066" x2="79921" y2="36066"/>
                        <a14:foregroundMark x1="34252" y1="24180" x2="34252" y2="24180"/>
                        <a14:foregroundMark x1="15748" y1="15164" x2="15748" y2="15164"/>
                        <a14:foregroundMark x1="29134" y1="4508" x2="29134" y2="4508"/>
                        <a14:foregroundMark x1="61811" y1="6967" x2="61811" y2="6967"/>
                        <a14:foregroundMark x1="81890" y1="33607" x2="81890" y2="33607"/>
                        <a14:foregroundMark x1="74803" y1="94672" x2="74803" y2="94672"/>
                        <a14:foregroundMark x1="94488" y1="74590" x2="94488" y2="74590"/>
                        <a14:foregroundMark x1="76772" y1="81148" x2="76772" y2="81148"/>
                        <a14:foregroundMark x1="11024" y1="65574" x2="11024" y2="65574"/>
                        <a14:foregroundMark x1="33858" y1="35246" x2="33858" y2="35246"/>
                      </a14:backgroundRemoval>
                    </a14:imgEffect>
                  </a14:imgLayer>
                </a14:imgProps>
              </a:ext>
            </a:extLst>
          </a:blip>
          <a:stretch>
            <a:fillRect/>
          </a:stretch>
        </p:blipFill>
        <p:spPr>
          <a:xfrm>
            <a:off x="631285" y="3538013"/>
            <a:ext cx="453009" cy="435173"/>
          </a:xfrm>
          <a:prstGeom prst="rect">
            <a:avLst/>
          </a:prstGeom>
        </p:spPr>
      </p:pic>
    </p:spTree>
    <p:extLst>
      <p:ext uri="{BB962C8B-B14F-4D97-AF65-F5344CB8AC3E}">
        <p14:creationId xmlns:p14="http://schemas.microsoft.com/office/powerpoint/2010/main" val="1006580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Prise en charge du Lead et accompagnement </a:t>
            </a:r>
            <a:r>
              <a:rPr lang="fr-FR" dirty="0" err="1"/>
              <a:t>IPaidThat</a:t>
            </a:r>
            <a:endParaRPr lang="fr-FR" dirty="0"/>
          </a:p>
        </p:txBody>
      </p:sp>
      <p:pic>
        <p:nvPicPr>
          <p:cNvPr id="2" name="Google Shape;644;p35">
            <a:extLst>
              <a:ext uri="{FF2B5EF4-FFF2-40B4-BE49-F238E27FC236}">
                <a16:creationId xmlns:a16="http://schemas.microsoft.com/office/drawing/2014/main" id="{5041D0CB-0C29-9A1F-9CC6-E02529AEA2AE}"/>
              </a:ext>
            </a:extLst>
          </p:cNvPr>
          <p:cNvPicPr preferRelativeResize="0"/>
          <p:nvPr/>
        </p:nvPicPr>
        <p:blipFill>
          <a:blip r:embed="rId2" cstate="print">
            <a:alphaModFix/>
            <a:extLst>
              <a:ext uri="{28A0092B-C50C-407E-A947-70E740481C1C}">
                <a14:useLocalDpi xmlns:a14="http://schemas.microsoft.com/office/drawing/2010/main" val="0"/>
              </a:ext>
            </a:extLst>
          </a:blip>
          <a:stretch>
            <a:fillRect/>
          </a:stretch>
        </p:blipFill>
        <p:spPr>
          <a:xfrm>
            <a:off x="1078479" y="1471494"/>
            <a:ext cx="1954911" cy="1137756"/>
          </a:xfrm>
          <a:prstGeom prst="rect">
            <a:avLst/>
          </a:prstGeom>
          <a:noFill/>
          <a:ln>
            <a:noFill/>
          </a:ln>
        </p:spPr>
      </p:pic>
      <p:sp>
        <p:nvSpPr>
          <p:cNvPr id="4" name="Google Shape;646;p35">
            <a:extLst>
              <a:ext uri="{FF2B5EF4-FFF2-40B4-BE49-F238E27FC236}">
                <a16:creationId xmlns:a16="http://schemas.microsoft.com/office/drawing/2014/main" id="{48BF4A38-8FFC-7F99-B120-D304AA22309C}"/>
              </a:ext>
            </a:extLst>
          </p:cNvPr>
          <p:cNvSpPr/>
          <p:nvPr/>
        </p:nvSpPr>
        <p:spPr>
          <a:xfrm>
            <a:off x="1055259" y="2806343"/>
            <a:ext cx="2001351" cy="417961"/>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424" tIns="121424" rIns="121424" bIns="121424" anchor="ctr" anchorCtr="0">
            <a:noAutofit/>
          </a:bodyPr>
          <a:lstStyle/>
          <a:p>
            <a:pPr algn="ctr"/>
            <a:r>
              <a:rPr lang="fr" sz="1329" b="1" dirty="0">
                <a:solidFill>
                  <a:srgbClr val="FFFFFF"/>
                </a:solidFill>
                <a:latin typeface="Questrial"/>
                <a:ea typeface="Questrial"/>
                <a:cs typeface="Questrial"/>
                <a:sym typeface="Questrial"/>
              </a:rPr>
              <a:t>Prise de rendez-vous par le conseiller</a:t>
            </a:r>
            <a:endParaRPr sz="1329" b="1" dirty="0">
              <a:solidFill>
                <a:srgbClr val="FFFFFF"/>
              </a:solidFill>
              <a:latin typeface="Questrial"/>
              <a:ea typeface="Questrial"/>
              <a:cs typeface="Questrial"/>
              <a:sym typeface="Questrial"/>
            </a:endParaRPr>
          </a:p>
        </p:txBody>
      </p:sp>
      <p:grpSp>
        <p:nvGrpSpPr>
          <p:cNvPr id="8" name="Google Shape;647;p35">
            <a:extLst>
              <a:ext uri="{FF2B5EF4-FFF2-40B4-BE49-F238E27FC236}">
                <a16:creationId xmlns:a16="http://schemas.microsoft.com/office/drawing/2014/main" id="{23C69BFB-D620-FC01-F707-60FDB2EB90DE}"/>
              </a:ext>
            </a:extLst>
          </p:cNvPr>
          <p:cNvGrpSpPr/>
          <p:nvPr/>
        </p:nvGrpSpPr>
        <p:grpSpPr>
          <a:xfrm>
            <a:off x="890488" y="3609641"/>
            <a:ext cx="2330893" cy="674555"/>
            <a:chOff x="457200" y="2592250"/>
            <a:chExt cx="1755025" cy="507900"/>
          </a:xfrm>
        </p:grpSpPr>
        <p:sp>
          <p:nvSpPr>
            <p:cNvPr id="9" name="Google Shape;648;p35">
              <a:extLst>
                <a:ext uri="{FF2B5EF4-FFF2-40B4-BE49-F238E27FC236}">
                  <a16:creationId xmlns:a16="http://schemas.microsoft.com/office/drawing/2014/main" id="{B36DB217-01F7-64D9-4BF4-1A0E092336EE}"/>
                </a:ext>
              </a:extLst>
            </p:cNvPr>
            <p:cNvSpPr txBox="1"/>
            <p:nvPr/>
          </p:nvSpPr>
          <p:spPr>
            <a:xfrm>
              <a:off x="457200" y="2663525"/>
              <a:ext cx="1752300" cy="380722"/>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Directement sur le calendrier du formulaire</a:t>
              </a:r>
              <a:endParaRPr kumimoji="0" sz="2120" b="0" i="0" u="none" strike="noStrike" kern="0" cap="none" spc="0" normalizeH="0" baseline="0" noProof="0" dirty="0">
                <a:ln>
                  <a:noFill/>
                </a:ln>
                <a:solidFill>
                  <a:srgbClr val="3E454A"/>
                </a:solidFill>
                <a:effectLst/>
                <a:uLnTx/>
                <a:uFillTx/>
              </a:endParaRPr>
            </a:p>
          </p:txBody>
        </p:sp>
        <p:sp>
          <p:nvSpPr>
            <p:cNvPr id="30" name="Google Shape;649;p35">
              <a:extLst>
                <a:ext uri="{FF2B5EF4-FFF2-40B4-BE49-F238E27FC236}">
                  <a16:creationId xmlns:a16="http://schemas.microsoft.com/office/drawing/2014/main" id="{6C3D651B-43C7-3753-5102-046DC86FC6CA}"/>
                </a:ext>
              </a:extLst>
            </p:cNvPr>
            <p:cNvSpPr/>
            <p:nvPr/>
          </p:nvSpPr>
          <p:spPr>
            <a:xfrm>
              <a:off x="459925" y="2592250"/>
              <a:ext cx="1752300" cy="507900"/>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grpSp>
      <p:sp>
        <p:nvSpPr>
          <p:cNvPr id="31" name="Google Shape;656;p35">
            <a:extLst>
              <a:ext uri="{FF2B5EF4-FFF2-40B4-BE49-F238E27FC236}">
                <a16:creationId xmlns:a16="http://schemas.microsoft.com/office/drawing/2014/main" id="{21E890DB-EA0B-8764-4D12-97C46F4E7611}"/>
              </a:ext>
            </a:extLst>
          </p:cNvPr>
          <p:cNvSpPr/>
          <p:nvPr/>
        </p:nvSpPr>
        <p:spPr>
          <a:xfrm>
            <a:off x="4752112" y="2804127"/>
            <a:ext cx="2001351" cy="417961"/>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424" tIns="121424" rIns="121424" bIns="121424" anchor="ctr" anchorCtr="0">
            <a:noAutofit/>
          </a:bodyPr>
          <a:lstStyle/>
          <a:p>
            <a:pPr algn="ctr"/>
            <a:r>
              <a:rPr lang="fr" sz="1329" b="1">
                <a:solidFill>
                  <a:srgbClr val="FFFFFF"/>
                </a:solidFill>
                <a:latin typeface="Questrial"/>
                <a:ea typeface="Questrial"/>
                <a:cs typeface="Questrial"/>
                <a:sym typeface="Questrial"/>
              </a:rPr>
              <a:t>Découverte par iPaidThat</a:t>
            </a:r>
            <a:endParaRPr sz="1329" b="1">
              <a:solidFill>
                <a:srgbClr val="FFFFFF"/>
              </a:solidFill>
              <a:latin typeface="Questrial"/>
              <a:ea typeface="Questrial"/>
              <a:cs typeface="Questrial"/>
              <a:sym typeface="Questrial"/>
            </a:endParaRPr>
          </a:p>
        </p:txBody>
      </p:sp>
      <p:sp>
        <p:nvSpPr>
          <p:cNvPr id="32" name="Google Shape;657;p35">
            <a:extLst>
              <a:ext uri="{FF2B5EF4-FFF2-40B4-BE49-F238E27FC236}">
                <a16:creationId xmlns:a16="http://schemas.microsoft.com/office/drawing/2014/main" id="{2A85FA2D-4EB6-2C9B-654C-1BA4E7E89293}"/>
              </a:ext>
            </a:extLst>
          </p:cNvPr>
          <p:cNvSpPr txBox="1"/>
          <p:nvPr/>
        </p:nvSpPr>
        <p:spPr>
          <a:xfrm>
            <a:off x="4587340" y="3614267"/>
            <a:ext cx="2327274" cy="567073"/>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sng" strike="noStrike" kern="0" cap="none" spc="0" normalizeH="0" baseline="0" noProof="0" dirty="0">
                <a:ln>
                  <a:noFill/>
                </a:ln>
                <a:solidFill>
                  <a:srgbClr val="3E454A"/>
                </a:solidFill>
                <a:effectLst/>
                <a:uLnTx/>
                <a:uFillTx/>
                <a:latin typeface="Questrial"/>
                <a:ea typeface="Questrial"/>
                <a:cs typeface="Questrial"/>
                <a:sym typeface="Questrial"/>
              </a:rPr>
              <a:t>Format Privé de1h</a:t>
            </a: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 </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si </a:t>
            </a:r>
            <a:r>
              <a:rPr kumimoji="0" lang="fr" sz="1329" b="0" i="1" u="none" strike="noStrike" kern="0" cap="none" spc="0" normalizeH="0" baseline="0" noProof="0" dirty="0">
                <a:ln>
                  <a:noFill/>
                </a:ln>
                <a:solidFill>
                  <a:srgbClr val="3E454A"/>
                </a:solidFill>
                <a:effectLst/>
                <a:uLnTx/>
                <a:uFillTx/>
                <a:latin typeface="Questrial"/>
                <a:ea typeface="Questrial"/>
                <a:cs typeface="Questrial"/>
                <a:sym typeface="Questrial"/>
              </a:rPr>
              <a:t>client ayant un </a:t>
            </a:r>
            <a:r>
              <a:rPr kumimoji="0" lang="fr" sz="1329" b="1" i="1" u="none" strike="noStrike" kern="0" cap="none" spc="0" normalizeH="0" baseline="0" noProof="0" dirty="0">
                <a:ln>
                  <a:noFill/>
                </a:ln>
                <a:solidFill>
                  <a:srgbClr val="3E454A"/>
                </a:solidFill>
                <a:effectLst/>
                <a:uLnTx/>
                <a:uFillTx/>
                <a:latin typeface="Questrial"/>
                <a:ea typeface="Questrial"/>
                <a:cs typeface="Questrial"/>
                <a:sym typeface="Questrial"/>
              </a:rPr>
              <a:t>CA &gt; 350k€.</a:t>
            </a:r>
            <a:endParaRPr kumimoji="0" sz="2120" b="0" i="0" u="none" strike="noStrike" kern="0" cap="none" spc="0" normalizeH="0" baseline="0" noProof="0" dirty="0">
              <a:ln>
                <a:noFill/>
              </a:ln>
              <a:solidFill>
                <a:srgbClr val="3E454A"/>
              </a:solidFill>
              <a:effectLst/>
              <a:uLnTx/>
              <a:uFillTx/>
            </a:endParaRPr>
          </a:p>
        </p:txBody>
      </p:sp>
      <p:sp>
        <p:nvSpPr>
          <p:cNvPr id="33" name="Google Shape;658;p35">
            <a:extLst>
              <a:ext uri="{FF2B5EF4-FFF2-40B4-BE49-F238E27FC236}">
                <a16:creationId xmlns:a16="http://schemas.microsoft.com/office/drawing/2014/main" id="{732E0A71-DDA6-CF2C-E282-2003941A89A4}"/>
              </a:ext>
            </a:extLst>
          </p:cNvPr>
          <p:cNvSpPr txBox="1"/>
          <p:nvPr/>
        </p:nvSpPr>
        <p:spPr>
          <a:xfrm>
            <a:off x="4587340" y="5075338"/>
            <a:ext cx="2327274" cy="802330"/>
          </a:xfrm>
          <a:prstGeom prst="rect">
            <a:avLst/>
          </a:prstGeom>
          <a:noFill/>
          <a:ln>
            <a:noFill/>
          </a:ln>
        </p:spPr>
        <p:txBody>
          <a:bodyPr spcFirstLastPara="1" wrap="square" lIns="47813" tIns="47813" rIns="47813" bIns="47813" anchor="t" anchorCtr="0">
            <a:spAutoFit/>
          </a:bodyPr>
          <a:lstStyle/>
          <a:p>
            <a:pPr algn="ctr">
              <a:lnSpc>
                <a:spcPct val="115000"/>
              </a:lnSpc>
              <a:buClr>
                <a:srgbClr val="3E454A"/>
              </a:buClr>
              <a:buSzPts val="1100"/>
            </a:pPr>
            <a:r>
              <a:rPr lang="fr" sz="1329" u="sng" dirty="0">
                <a:solidFill>
                  <a:srgbClr val="3E454A"/>
                </a:solidFill>
                <a:latin typeface="Questrial"/>
                <a:ea typeface="Questrial"/>
                <a:cs typeface="Questrial"/>
                <a:sym typeface="Questrial"/>
              </a:rPr>
              <a:t>Format Groupé (20 pers. max.)</a:t>
            </a:r>
            <a:r>
              <a:rPr lang="fr" sz="1329" dirty="0">
                <a:solidFill>
                  <a:srgbClr val="3E454A"/>
                </a:solidFill>
                <a:latin typeface="Questrial"/>
                <a:ea typeface="Questrial"/>
                <a:cs typeface="Questrial"/>
                <a:sym typeface="Questrial"/>
              </a:rPr>
              <a:t> de 1 heure, si </a:t>
            </a:r>
            <a:r>
              <a:rPr lang="fr" sz="1329" i="1" dirty="0">
                <a:solidFill>
                  <a:srgbClr val="3E454A"/>
                </a:solidFill>
                <a:latin typeface="Questrial"/>
                <a:ea typeface="Questrial"/>
                <a:cs typeface="Questrial"/>
                <a:sym typeface="Questrial"/>
              </a:rPr>
              <a:t>client ayant un </a:t>
            </a:r>
            <a:r>
              <a:rPr lang="fr" sz="1329" b="1" i="1" dirty="0">
                <a:solidFill>
                  <a:srgbClr val="3E454A"/>
                </a:solidFill>
                <a:latin typeface="Questrial"/>
                <a:ea typeface="Questrial"/>
                <a:cs typeface="Questrial"/>
                <a:sym typeface="Questrial"/>
              </a:rPr>
              <a:t>CA &lt; à 350k€.</a:t>
            </a:r>
            <a:endParaRPr sz="1329" b="1" u="sng" dirty="0">
              <a:solidFill>
                <a:srgbClr val="3E454A"/>
              </a:solidFill>
              <a:latin typeface="Questrial"/>
              <a:ea typeface="Questrial"/>
              <a:cs typeface="Questrial"/>
              <a:sym typeface="Questrial"/>
            </a:endParaRPr>
          </a:p>
        </p:txBody>
      </p:sp>
      <p:grpSp>
        <p:nvGrpSpPr>
          <p:cNvPr id="34" name="Google Shape;659;p35">
            <a:extLst>
              <a:ext uri="{FF2B5EF4-FFF2-40B4-BE49-F238E27FC236}">
                <a16:creationId xmlns:a16="http://schemas.microsoft.com/office/drawing/2014/main" id="{4535096A-6810-7BF3-AF6E-0E0F96AE8A51}"/>
              </a:ext>
            </a:extLst>
          </p:cNvPr>
          <p:cNvGrpSpPr/>
          <p:nvPr/>
        </p:nvGrpSpPr>
        <p:grpSpPr>
          <a:xfrm>
            <a:off x="5571497" y="4537992"/>
            <a:ext cx="362579" cy="331817"/>
            <a:chOff x="1196850" y="3225750"/>
            <a:chExt cx="273000" cy="249839"/>
          </a:xfrm>
        </p:grpSpPr>
        <p:sp>
          <p:nvSpPr>
            <p:cNvPr id="35" name="Google Shape;660;p35">
              <a:extLst>
                <a:ext uri="{FF2B5EF4-FFF2-40B4-BE49-F238E27FC236}">
                  <a16:creationId xmlns:a16="http://schemas.microsoft.com/office/drawing/2014/main" id="{8D466224-7D8E-95DD-FF38-3AA3C83E98BD}"/>
                </a:ext>
              </a:extLst>
            </p:cNvPr>
            <p:cNvSpPr txBox="1"/>
            <p:nvPr/>
          </p:nvSpPr>
          <p:spPr>
            <a:xfrm>
              <a:off x="1196850" y="3225750"/>
              <a:ext cx="273000" cy="249839"/>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1" i="0" u="none" strike="noStrike" kern="0" cap="none" spc="0" normalizeH="0" baseline="0" noProof="0">
                  <a:ln>
                    <a:noFill/>
                  </a:ln>
                  <a:solidFill>
                    <a:srgbClr val="3E454A"/>
                  </a:solidFill>
                  <a:effectLst/>
                  <a:uLnTx/>
                  <a:uFillTx/>
                  <a:latin typeface="Questrial"/>
                  <a:ea typeface="Questrial"/>
                  <a:cs typeface="Questrial"/>
                  <a:sym typeface="Questrial"/>
                </a:rPr>
                <a:t>ou </a:t>
              </a:r>
              <a:endParaRPr kumimoji="0" sz="2120" b="1" i="0" u="none" strike="noStrike" kern="0" cap="none" spc="0" normalizeH="0" baseline="0" noProof="0">
                <a:ln>
                  <a:noFill/>
                </a:ln>
                <a:solidFill>
                  <a:srgbClr val="3E454A"/>
                </a:solidFill>
                <a:effectLst/>
                <a:uLnTx/>
                <a:uFillTx/>
              </a:endParaRPr>
            </a:p>
          </p:txBody>
        </p:sp>
        <p:sp>
          <p:nvSpPr>
            <p:cNvPr id="36" name="Google Shape;661;p35">
              <a:extLst>
                <a:ext uri="{FF2B5EF4-FFF2-40B4-BE49-F238E27FC236}">
                  <a16:creationId xmlns:a16="http://schemas.microsoft.com/office/drawing/2014/main" id="{630BA577-006A-B8CC-465F-52EB01BFB070}"/>
                </a:ext>
              </a:extLst>
            </p:cNvPr>
            <p:cNvSpPr/>
            <p:nvPr/>
          </p:nvSpPr>
          <p:spPr>
            <a:xfrm>
              <a:off x="1213050" y="3232688"/>
              <a:ext cx="240600" cy="240600"/>
            </a:xfrm>
            <a:prstGeom prst="ellipse">
              <a:avLst/>
            </a:prstGeom>
            <a:noFill/>
            <a:ln w="9525" cap="flat" cmpd="sng">
              <a:solidFill>
                <a:srgbClr val="FF3C3C"/>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grpSp>
      <p:sp>
        <p:nvSpPr>
          <p:cNvPr id="37" name="Google Shape;662;p35">
            <a:extLst>
              <a:ext uri="{FF2B5EF4-FFF2-40B4-BE49-F238E27FC236}">
                <a16:creationId xmlns:a16="http://schemas.microsoft.com/office/drawing/2014/main" id="{F8FF5DA4-C2FA-8ECB-BE4B-933824F48E3F}"/>
              </a:ext>
            </a:extLst>
          </p:cNvPr>
          <p:cNvSpPr/>
          <p:nvPr/>
        </p:nvSpPr>
        <p:spPr>
          <a:xfrm>
            <a:off x="4587356" y="3540937"/>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38" name="Google Shape;663;p35">
            <a:extLst>
              <a:ext uri="{FF2B5EF4-FFF2-40B4-BE49-F238E27FC236}">
                <a16:creationId xmlns:a16="http://schemas.microsoft.com/office/drawing/2014/main" id="{5310AFEF-55CD-D0F5-4B01-7020BCEE7DB4}"/>
              </a:ext>
            </a:extLst>
          </p:cNvPr>
          <p:cNvSpPr/>
          <p:nvPr/>
        </p:nvSpPr>
        <p:spPr>
          <a:xfrm>
            <a:off x="4587356" y="5044109"/>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39" name="Google Shape;664;p35">
            <a:extLst>
              <a:ext uri="{FF2B5EF4-FFF2-40B4-BE49-F238E27FC236}">
                <a16:creationId xmlns:a16="http://schemas.microsoft.com/office/drawing/2014/main" id="{2F9725AA-AD8D-6084-46C1-3B00D34F8F26}"/>
              </a:ext>
            </a:extLst>
          </p:cNvPr>
          <p:cNvSpPr/>
          <p:nvPr/>
        </p:nvSpPr>
        <p:spPr>
          <a:xfrm>
            <a:off x="8944902" y="2804127"/>
            <a:ext cx="2001351" cy="417961"/>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424" tIns="121424" rIns="121424" bIns="121424" anchor="ctr" anchorCtr="0">
            <a:noAutofit/>
          </a:bodyPr>
          <a:lstStyle/>
          <a:p>
            <a:pPr algn="ctr"/>
            <a:r>
              <a:rPr lang="fr" sz="1329" b="1" dirty="0">
                <a:solidFill>
                  <a:srgbClr val="FFFFFF"/>
                </a:solidFill>
                <a:latin typeface="Questrial"/>
                <a:ea typeface="Questrial"/>
                <a:cs typeface="Questrial"/>
                <a:sym typeface="Questrial"/>
              </a:rPr>
              <a:t>Suivi du test Client</a:t>
            </a:r>
            <a:endParaRPr sz="1329" b="1" dirty="0">
              <a:solidFill>
                <a:srgbClr val="FFFFFF"/>
              </a:solidFill>
              <a:latin typeface="Questrial"/>
              <a:ea typeface="Questrial"/>
              <a:cs typeface="Questrial"/>
              <a:sym typeface="Questrial"/>
            </a:endParaRPr>
          </a:p>
        </p:txBody>
      </p:sp>
      <p:sp>
        <p:nvSpPr>
          <p:cNvPr id="40" name="Google Shape;665;p35">
            <a:extLst>
              <a:ext uri="{FF2B5EF4-FFF2-40B4-BE49-F238E27FC236}">
                <a16:creationId xmlns:a16="http://schemas.microsoft.com/office/drawing/2014/main" id="{AC035FE2-D05C-F703-1497-4D1D60449184}"/>
              </a:ext>
            </a:extLst>
          </p:cNvPr>
          <p:cNvSpPr/>
          <p:nvPr/>
        </p:nvSpPr>
        <p:spPr>
          <a:xfrm>
            <a:off x="8781940" y="3540937"/>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41" name="Google Shape;666;p35">
            <a:extLst>
              <a:ext uri="{FF2B5EF4-FFF2-40B4-BE49-F238E27FC236}">
                <a16:creationId xmlns:a16="http://schemas.microsoft.com/office/drawing/2014/main" id="{A3060AC8-B065-EDE0-88FE-B9CCD4497ECF}"/>
              </a:ext>
            </a:extLst>
          </p:cNvPr>
          <p:cNvSpPr txBox="1"/>
          <p:nvPr/>
        </p:nvSpPr>
        <p:spPr>
          <a:xfrm>
            <a:off x="8781940" y="3584566"/>
            <a:ext cx="2327274" cy="771375"/>
          </a:xfrm>
          <a:prstGeom prst="rect">
            <a:avLst/>
          </a:prstGeom>
          <a:noFill/>
          <a:ln>
            <a:noFill/>
          </a:ln>
        </p:spPr>
        <p:txBody>
          <a:bodyPr spcFirstLastPara="1" wrap="square" lIns="47813" tIns="47813" rIns="47813" bIns="47813" anchor="t" anchorCtr="0">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none" strike="noStrike" kern="0" cap="none" spc="0" normalizeH="0" baseline="0" noProof="0">
                <a:ln>
                  <a:noFill/>
                </a:ln>
                <a:solidFill>
                  <a:srgbClr val="3E454A"/>
                </a:solidFill>
                <a:effectLst/>
                <a:uLnTx/>
                <a:uFillTx/>
                <a:latin typeface="Questrial"/>
                <a:ea typeface="Questrial"/>
                <a:cs typeface="Questrial"/>
                <a:sym typeface="Questrial"/>
              </a:rPr>
              <a:t>Par e-mails personnalisés et par un appel téléphonique à la fin de la période d'essai.</a:t>
            </a:r>
            <a:endParaRPr kumimoji="0" sz="2120" b="0" i="0" u="none" strike="noStrike" kern="0" cap="none" spc="0" normalizeH="0" baseline="0" noProof="0">
              <a:ln>
                <a:noFill/>
              </a:ln>
              <a:solidFill>
                <a:srgbClr val="3E454A"/>
              </a:solidFill>
              <a:effectLst/>
              <a:uLnTx/>
              <a:uFillTx/>
            </a:endParaRPr>
          </a:p>
        </p:txBody>
      </p:sp>
      <p:sp>
        <p:nvSpPr>
          <p:cNvPr id="42" name="Google Shape;667;p35">
            <a:extLst>
              <a:ext uri="{FF2B5EF4-FFF2-40B4-BE49-F238E27FC236}">
                <a16:creationId xmlns:a16="http://schemas.microsoft.com/office/drawing/2014/main" id="{137D6250-6373-D356-A524-8CA942BCB254}"/>
              </a:ext>
            </a:extLst>
          </p:cNvPr>
          <p:cNvSpPr txBox="1"/>
          <p:nvPr/>
        </p:nvSpPr>
        <p:spPr>
          <a:xfrm>
            <a:off x="8782106" y="5087739"/>
            <a:ext cx="2327274" cy="802330"/>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Points de suivi téléphonique si </a:t>
            </a:r>
            <a:r>
              <a:rPr kumimoji="0" lang="fr" sz="1329" b="0" i="1" u="none" strike="noStrike" kern="0" cap="none" spc="0" normalizeH="0" baseline="0" noProof="0" dirty="0">
                <a:ln>
                  <a:noFill/>
                </a:ln>
                <a:solidFill>
                  <a:srgbClr val="3E454A"/>
                </a:solidFill>
                <a:effectLst/>
                <a:uLnTx/>
                <a:uFillTx/>
                <a:latin typeface="Questrial"/>
                <a:ea typeface="Questrial"/>
                <a:cs typeface="Questrial"/>
                <a:sym typeface="Questrial"/>
              </a:rPr>
              <a:t>client ayant un </a:t>
            </a:r>
            <a:endParaRPr kumimoji="0" sz="1329" b="0" i="1" u="none" strike="noStrike" kern="0" cap="none" spc="0" normalizeH="0" baseline="0" noProof="0" dirty="0">
              <a:ln>
                <a:noFill/>
              </a:ln>
              <a:solidFill>
                <a:srgbClr val="3E454A"/>
              </a:solidFill>
              <a:effectLst/>
              <a:uLnTx/>
              <a:uFillTx/>
              <a:latin typeface="Questrial"/>
              <a:ea typeface="Questrial"/>
              <a:cs typeface="Questrial"/>
              <a:sym typeface="Questrial"/>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1" i="1" u="none" strike="noStrike" kern="0" cap="none" spc="0" normalizeH="0" baseline="0" noProof="0" dirty="0">
                <a:ln>
                  <a:noFill/>
                </a:ln>
                <a:solidFill>
                  <a:srgbClr val="3E454A"/>
                </a:solidFill>
                <a:effectLst/>
                <a:uLnTx/>
                <a:uFillTx/>
                <a:latin typeface="Questrial"/>
                <a:ea typeface="Questrial"/>
                <a:cs typeface="Questrial"/>
                <a:sym typeface="Questrial"/>
              </a:rPr>
              <a:t>CA &gt; à 350k€.</a:t>
            </a:r>
            <a:endParaRPr kumimoji="0" sz="2120" b="0" i="0" u="none" strike="noStrike" kern="0" cap="none" spc="0" normalizeH="0" baseline="0" noProof="0" dirty="0">
              <a:ln>
                <a:noFill/>
              </a:ln>
              <a:solidFill>
                <a:srgbClr val="3E454A"/>
              </a:solidFill>
              <a:effectLst/>
              <a:uLnTx/>
              <a:uFillTx/>
            </a:endParaRPr>
          </a:p>
        </p:txBody>
      </p:sp>
      <p:grpSp>
        <p:nvGrpSpPr>
          <p:cNvPr id="43" name="Google Shape;668;p35">
            <a:extLst>
              <a:ext uri="{FF2B5EF4-FFF2-40B4-BE49-F238E27FC236}">
                <a16:creationId xmlns:a16="http://schemas.microsoft.com/office/drawing/2014/main" id="{04FA704F-7AD2-79E7-FBFA-384F2BFA88B1}"/>
              </a:ext>
            </a:extLst>
          </p:cNvPr>
          <p:cNvGrpSpPr/>
          <p:nvPr/>
        </p:nvGrpSpPr>
        <p:grpSpPr>
          <a:xfrm>
            <a:off x="9764287" y="4537992"/>
            <a:ext cx="362579" cy="331817"/>
            <a:chOff x="1196850" y="3225750"/>
            <a:chExt cx="273000" cy="249839"/>
          </a:xfrm>
        </p:grpSpPr>
        <p:sp>
          <p:nvSpPr>
            <p:cNvPr id="44" name="Google Shape;669;p35">
              <a:extLst>
                <a:ext uri="{FF2B5EF4-FFF2-40B4-BE49-F238E27FC236}">
                  <a16:creationId xmlns:a16="http://schemas.microsoft.com/office/drawing/2014/main" id="{FA6853EA-C8F0-A01B-9FA8-6BE9C2B8CA58}"/>
                </a:ext>
              </a:extLst>
            </p:cNvPr>
            <p:cNvSpPr txBox="1"/>
            <p:nvPr/>
          </p:nvSpPr>
          <p:spPr>
            <a:xfrm>
              <a:off x="1196850" y="3225750"/>
              <a:ext cx="273000" cy="249839"/>
            </a:xfrm>
            <a:prstGeom prst="rect">
              <a:avLst/>
            </a:prstGeom>
            <a:noFill/>
            <a:ln>
              <a:noFill/>
            </a:ln>
          </p:spPr>
          <p:txBody>
            <a:bodyPr spcFirstLastPara="1" wrap="square" lIns="47813" tIns="47813" rIns="47813" bIns="47813" anchor="ctr"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1" i="0" u="none" strike="noStrike" kern="0" cap="none" spc="0" normalizeH="0" baseline="0" noProof="0" dirty="0">
                  <a:ln>
                    <a:noFill/>
                  </a:ln>
                  <a:solidFill>
                    <a:srgbClr val="3E454A"/>
                  </a:solidFill>
                  <a:effectLst/>
                  <a:uLnTx/>
                  <a:uFillTx/>
                  <a:latin typeface="Questrial"/>
                  <a:ea typeface="Questrial"/>
                  <a:cs typeface="Questrial"/>
                  <a:sym typeface="Questrial"/>
                </a:rPr>
                <a:t>+</a:t>
              </a:r>
              <a:endParaRPr kumimoji="0" sz="2120" b="1" i="0" u="none" strike="noStrike" kern="0" cap="none" spc="0" normalizeH="0" baseline="0" noProof="0" dirty="0">
                <a:ln>
                  <a:noFill/>
                </a:ln>
                <a:solidFill>
                  <a:srgbClr val="3E454A"/>
                </a:solidFill>
                <a:effectLst/>
                <a:uLnTx/>
                <a:uFillTx/>
              </a:endParaRPr>
            </a:p>
          </p:txBody>
        </p:sp>
        <p:sp>
          <p:nvSpPr>
            <p:cNvPr id="45" name="Google Shape;670;p35">
              <a:extLst>
                <a:ext uri="{FF2B5EF4-FFF2-40B4-BE49-F238E27FC236}">
                  <a16:creationId xmlns:a16="http://schemas.microsoft.com/office/drawing/2014/main" id="{DBDABE30-D52A-5A25-C795-A20DB6DE1D90}"/>
                </a:ext>
              </a:extLst>
            </p:cNvPr>
            <p:cNvSpPr/>
            <p:nvPr/>
          </p:nvSpPr>
          <p:spPr>
            <a:xfrm>
              <a:off x="1213050" y="3227475"/>
              <a:ext cx="240600" cy="240600"/>
            </a:xfrm>
            <a:prstGeom prst="ellipse">
              <a:avLst/>
            </a:prstGeom>
            <a:noFill/>
            <a:ln w="9525" cap="flat" cmpd="sng">
              <a:solidFill>
                <a:srgbClr val="FF3C3C"/>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grpSp>
      <p:sp>
        <p:nvSpPr>
          <p:cNvPr id="46" name="Google Shape;671;p35">
            <a:extLst>
              <a:ext uri="{FF2B5EF4-FFF2-40B4-BE49-F238E27FC236}">
                <a16:creationId xmlns:a16="http://schemas.microsoft.com/office/drawing/2014/main" id="{0F2567DA-3CFF-B99C-D6BC-83031523C8E5}"/>
              </a:ext>
            </a:extLst>
          </p:cNvPr>
          <p:cNvSpPr/>
          <p:nvPr/>
        </p:nvSpPr>
        <p:spPr>
          <a:xfrm>
            <a:off x="8781940" y="5041885"/>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47" name="Google Shape;672;p35">
            <a:extLst>
              <a:ext uri="{FF2B5EF4-FFF2-40B4-BE49-F238E27FC236}">
                <a16:creationId xmlns:a16="http://schemas.microsoft.com/office/drawing/2014/main" id="{787826EA-AA5D-88D8-950D-3472F96973B0}"/>
              </a:ext>
            </a:extLst>
          </p:cNvPr>
          <p:cNvSpPr txBox="1"/>
          <p:nvPr/>
        </p:nvSpPr>
        <p:spPr>
          <a:xfrm>
            <a:off x="9008818" y="3261599"/>
            <a:ext cx="1914094" cy="261028"/>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929" b="0" i="1" u="none" strike="noStrike" kern="0" cap="none" spc="0" normalizeH="0" baseline="0" noProof="0">
                <a:ln>
                  <a:noFill/>
                </a:ln>
                <a:solidFill>
                  <a:srgbClr val="3E454A"/>
                </a:solidFill>
                <a:effectLst/>
                <a:uLnTx/>
                <a:uFillTx/>
                <a:latin typeface="Questrial"/>
                <a:ea typeface="Questrial"/>
                <a:cs typeface="Questrial"/>
                <a:sym typeface="Questrial"/>
              </a:rPr>
              <a:t>Période d’essai de 14 jours</a:t>
            </a:r>
            <a:endParaRPr kumimoji="0" sz="1461" b="0" i="1" u="none" strike="noStrike" kern="0" cap="none" spc="0" normalizeH="0" baseline="0" noProof="0">
              <a:ln>
                <a:noFill/>
              </a:ln>
              <a:solidFill>
                <a:srgbClr val="3E454A"/>
              </a:solidFill>
              <a:effectLst/>
              <a:uLnTx/>
              <a:uFillTx/>
            </a:endParaRPr>
          </a:p>
        </p:txBody>
      </p:sp>
      <p:cxnSp>
        <p:nvCxnSpPr>
          <p:cNvPr id="48" name="Google Shape;673;p35">
            <a:extLst>
              <a:ext uri="{FF2B5EF4-FFF2-40B4-BE49-F238E27FC236}">
                <a16:creationId xmlns:a16="http://schemas.microsoft.com/office/drawing/2014/main" id="{54FA7D59-66BF-4E37-4027-7946D9BCB817}"/>
              </a:ext>
            </a:extLst>
          </p:cNvPr>
          <p:cNvCxnSpPr/>
          <p:nvPr/>
        </p:nvCxnSpPr>
        <p:spPr>
          <a:xfrm>
            <a:off x="3583958" y="1443463"/>
            <a:ext cx="0" cy="4320258"/>
          </a:xfrm>
          <a:prstGeom prst="straightConnector1">
            <a:avLst/>
          </a:prstGeom>
          <a:noFill/>
          <a:ln w="19050" cap="flat" cmpd="sng">
            <a:solidFill>
              <a:srgbClr val="FF3C3C"/>
            </a:solidFill>
            <a:prstDash val="dot"/>
            <a:round/>
            <a:headEnd type="none" w="med" len="med"/>
            <a:tailEnd type="none" w="med" len="med"/>
          </a:ln>
        </p:spPr>
      </p:cxnSp>
      <p:sp>
        <p:nvSpPr>
          <p:cNvPr id="49" name="Google Shape;674;p35">
            <a:extLst>
              <a:ext uri="{FF2B5EF4-FFF2-40B4-BE49-F238E27FC236}">
                <a16:creationId xmlns:a16="http://schemas.microsoft.com/office/drawing/2014/main" id="{E124561D-B40E-4BA7-F21C-B9D04521D420}"/>
              </a:ext>
            </a:extLst>
          </p:cNvPr>
          <p:cNvSpPr/>
          <p:nvPr/>
        </p:nvSpPr>
        <p:spPr>
          <a:xfrm>
            <a:off x="3358974" y="3352742"/>
            <a:ext cx="362579" cy="321938"/>
          </a:xfrm>
          <a:prstGeom prst="rect">
            <a:avLst/>
          </a:prstGeom>
          <a:solidFill>
            <a:srgbClr val="FFFFFF"/>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50" name="Google Shape;675;p35">
            <a:extLst>
              <a:ext uri="{FF2B5EF4-FFF2-40B4-BE49-F238E27FC236}">
                <a16:creationId xmlns:a16="http://schemas.microsoft.com/office/drawing/2014/main" id="{AE80214D-BDA6-DA4D-3303-149C02BAED39}"/>
              </a:ext>
            </a:extLst>
          </p:cNvPr>
          <p:cNvSpPr/>
          <p:nvPr/>
        </p:nvSpPr>
        <p:spPr>
          <a:xfrm>
            <a:off x="3307774" y="3463706"/>
            <a:ext cx="549047" cy="100008"/>
          </a:xfrm>
          <a:prstGeom prst="notchedRightArrow">
            <a:avLst>
              <a:gd name="adj1" fmla="val 50000"/>
              <a:gd name="adj2" fmla="val 50000"/>
            </a:avLst>
          </a:prstGeom>
          <a:solidFill>
            <a:srgbClr val="3E454A"/>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pic>
        <p:nvPicPr>
          <p:cNvPr id="51" name="Google Shape;676;p35">
            <a:extLst>
              <a:ext uri="{FF2B5EF4-FFF2-40B4-BE49-F238E27FC236}">
                <a16:creationId xmlns:a16="http://schemas.microsoft.com/office/drawing/2014/main" id="{A60C6BB8-EB0E-55F2-E5BD-B01185E8098A}"/>
              </a:ext>
            </a:extLst>
          </p:cNvPr>
          <p:cNvPicPr preferRelativeResize="0"/>
          <p:nvPr/>
        </p:nvPicPr>
        <p:blipFill>
          <a:blip r:embed="rId3" cstate="print">
            <a:alphaModFix/>
            <a:extLst>
              <a:ext uri="{28A0092B-C50C-407E-A947-70E740481C1C}">
                <a14:useLocalDpi xmlns:a14="http://schemas.microsoft.com/office/drawing/2010/main" val="0"/>
              </a:ext>
            </a:extLst>
          </a:blip>
          <a:stretch>
            <a:fillRect/>
          </a:stretch>
        </p:blipFill>
        <p:spPr>
          <a:xfrm>
            <a:off x="4773228" y="1402374"/>
            <a:ext cx="1955531" cy="1138599"/>
          </a:xfrm>
          <a:prstGeom prst="rect">
            <a:avLst/>
          </a:prstGeom>
          <a:noFill/>
          <a:ln>
            <a:noFill/>
          </a:ln>
        </p:spPr>
      </p:pic>
      <p:pic>
        <p:nvPicPr>
          <p:cNvPr id="52" name="Google Shape;677;p35">
            <a:extLst>
              <a:ext uri="{FF2B5EF4-FFF2-40B4-BE49-F238E27FC236}">
                <a16:creationId xmlns:a16="http://schemas.microsoft.com/office/drawing/2014/main" id="{A86DB5B0-8680-5EB5-0075-02A315F5A414}"/>
              </a:ext>
            </a:extLst>
          </p:cNvPr>
          <p:cNvPicPr preferRelativeResize="0"/>
          <p:nvPr/>
        </p:nvPicPr>
        <p:blipFill>
          <a:blip r:embed="rId4" cstate="print">
            <a:alphaModFix/>
            <a:extLst>
              <a:ext uri="{28A0092B-C50C-407E-A947-70E740481C1C}">
                <a14:useLocalDpi xmlns:a14="http://schemas.microsoft.com/office/drawing/2010/main" val="0"/>
              </a:ext>
            </a:extLst>
          </a:blip>
          <a:stretch>
            <a:fillRect/>
          </a:stretch>
        </p:blipFill>
        <p:spPr>
          <a:xfrm>
            <a:off x="8988112" y="1402127"/>
            <a:ext cx="1955531" cy="1139097"/>
          </a:xfrm>
          <a:prstGeom prst="rect">
            <a:avLst/>
          </a:prstGeom>
          <a:noFill/>
          <a:ln>
            <a:noFill/>
          </a:ln>
        </p:spPr>
      </p:pic>
      <p:cxnSp>
        <p:nvCxnSpPr>
          <p:cNvPr id="53" name="Google Shape;678;p35">
            <a:extLst>
              <a:ext uri="{FF2B5EF4-FFF2-40B4-BE49-F238E27FC236}">
                <a16:creationId xmlns:a16="http://schemas.microsoft.com/office/drawing/2014/main" id="{875F0CFA-46F2-1AA4-8670-43974B1C1417}"/>
              </a:ext>
            </a:extLst>
          </p:cNvPr>
          <p:cNvCxnSpPr/>
          <p:nvPr/>
        </p:nvCxnSpPr>
        <p:spPr>
          <a:xfrm>
            <a:off x="7850028" y="1353582"/>
            <a:ext cx="0" cy="4320258"/>
          </a:xfrm>
          <a:prstGeom prst="straightConnector1">
            <a:avLst/>
          </a:prstGeom>
          <a:noFill/>
          <a:ln w="19050" cap="flat" cmpd="sng">
            <a:solidFill>
              <a:srgbClr val="FF3C3C"/>
            </a:solidFill>
            <a:prstDash val="dot"/>
            <a:round/>
            <a:headEnd type="none" w="med" len="med"/>
            <a:tailEnd type="none" w="med" len="med"/>
          </a:ln>
        </p:spPr>
      </p:cxnSp>
      <p:sp>
        <p:nvSpPr>
          <p:cNvPr id="54" name="Google Shape;680;p35">
            <a:extLst>
              <a:ext uri="{FF2B5EF4-FFF2-40B4-BE49-F238E27FC236}">
                <a16:creationId xmlns:a16="http://schemas.microsoft.com/office/drawing/2014/main" id="{499F8495-61F7-2A84-F552-0D7534FD503B}"/>
              </a:ext>
            </a:extLst>
          </p:cNvPr>
          <p:cNvSpPr/>
          <p:nvPr/>
        </p:nvSpPr>
        <p:spPr>
          <a:xfrm>
            <a:off x="7666996" y="3262860"/>
            <a:ext cx="362579" cy="321938"/>
          </a:xfrm>
          <a:prstGeom prst="rect">
            <a:avLst/>
          </a:prstGeom>
          <a:solidFill>
            <a:srgbClr val="FFFFFF"/>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55" name="Google Shape;681;p35">
            <a:extLst>
              <a:ext uri="{FF2B5EF4-FFF2-40B4-BE49-F238E27FC236}">
                <a16:creationId xmlns:a16="http://schemas.microsoft.com/office/drawing/2014/main" id="{080D6E0C-5F27-239A-E3B5-B01D4CC32984}"/>
              </a:ext>
            </a:extLst>
          </p:cNvPr>
          <p:cNvSpPr/>
          <p:nvPr/>
        </p:nvSpPr>
        <p:spPr>
          <a:xfrm>
            <a:off x="7573845" y="3373825"/>
            <a:ext cx="549047" cy="100008"/>
          </a:xfrm>
          <a:prstGeom prst="notchedRightArrow">
            <a:avLst>
              <a:gd name="adj1" fmla="val 50000"/>
              <a:gd name="adj2" fmla="val 50000"/>
            </a:avLst>
          </a:prstGeom>
          <a:solidFill>
            <a:srgbClr val="3E454A"/>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pic>
        <p:nvPicPr>
          <p:cNvPr id="56" name="Image 55">
            <a:extLst>
              <a:ext uri="{FF2B5EF4-FFF2-40B4-BE49-F238E27FC236}">
                <a16:creationId xmlns:a16="http://schemas.microsoft.com/office/drawing/2014/main" id="{61E1CC7C-23CA-F7B6-1F34-56DB85FAD796}"/>
              </a:ext>
            </a:extLst>
          </p:cNvPr>
          <p:cNvPicPr>
            <a:picLocks noChangeAspect="1"/>
          </p:cNvPicPr>
          <p:nvPr/>
        </p:nvPicPr>
        <p:blipFill>
          <a:blip r:embed="rId5"/>
          <a:stretch>
            <a:fillRect/>
          </a:stretch>
        </p:blipFill>
        <p:spPr>
          <a:xfrm>
            <a:off x="1312951" y="1537487"/>
            <a:ext cx="1497275" cy="926092"/>
          </a:xfrm>
          <a:prstGeom prst="rect">
            <a:avLst/>
          </a:prstGeom>
        </p:spPr>
      </p:pic>
    </p:spTree>
    <p:extLst>
      <p:ext uri="{BB962C8B-B14F-4D97-AF65-F5344CB8AC3E}">
        <p14:creationId xmlns:p14="http://schemas.microsoft.com/office/powerpoint/2010/main" val="1265366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Support conseiller et client </a:t>
            </a:r>
          </a:p>
        </p:txBody>
      </p:sp>
      <p:sp>
        <p:nvSpPr>
          <p:cNvPr id="2" name="Rectangle 1">
            <a:extLst>
              <a:ext uri="{FF2B5EF4-FFF2-40B4-BE49-F238E27FC236}">
                <a16:creationId xmlns:a16="http://schemas.microsoft.com/office/drawing/2014/main" id="{C1AD390B-551E-0D0A-04F2-86CD0B343306}"/>
              </a:ext>
            </a:extLst>
          </p:cNvPr>
          <p:cNvSpPr/>
          <p:nvPr/>
        </p:nvSpPr>
        <p:spPr>
          <a:xfrm>
            <a:off x="1273777" y="1864455"/>
            <a:ext cx="4460358" cy="2851638"/>
          </a:xfrm>
          <a:prstGeom prst="rect">
            <a:avLst/>
          </a:prstGeom>
          <a:solidFill>
            <a:srgbClr val="D7000F">
              <a:lumMod val="40000"/>
              <a:lumOff val="60000"/>
            </a:srgbClr>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1594" b="0" i="0" u="none" strike="noStrike" kern="0" cap="none" spc="0" normalizeH="0" baseline="0" noProof="0">
              <a:ln>
                <a:noFill/>
              </a:ln>
              <a:solidFill>
                <a:srgbClr val="BD268B"/>
              </a:solidFill>
              <a:effectLst/>
              <a:uLnTx/>
              <a:uFillTx/>
              <a:latin typeface="Calibri" panose="020F0502020204030204"/>
            </a:endParaRPr>
          </a:p>
        </p:txBody>
      </p:sp>
      <p:sp>
        <p:nvSpPr>
          <p:cNvPr id="4" name="Rectangle 3">
            <a:extLst>
              <a:ext uri="{FF2B5EF4-FFF2-40B4-BE49-F238E27FC236}">
                <a16:creationId xmlns:a16="http://schemas.microsoft.com/office/drawing/2014/main" id="{D2F7FAEB-133E-CD35-6957-98F5257BD829}"/>
              </a:ext>
            </a:extLst>
          </p:cNvPr>
          <p:cNvSpPr/>
          <p:nvPr/>
        </p:nvSpPr>
        <p:spPr>
          <a:xfrm>
            <a:off x="6268882" y="1879851"/>
            <a:ext cx="4460358" cy="2851638"/>
          </a:xfrm>
          <a:prstGeom prst="rect">
            <a:avLst/>
          </a:prstGeom>
          <a:solidFill>
            <a:srgbClr val="D7000F">
              <a:lumMod val="60000"/>
              <a:lumOff val="40000"/>
            </a:srgbClr>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1594" b="0" i="0" u="none" strike="noStrike" kern="0" cap="none" spc="0" normalizeH="0" baseline="0" noProof="0">
              <a:ln>
                <a:noFill/>
              </a:ln>
              <a:solidFill>
                <a:srgbClr val="BD268B"/>
              </a:solidFill>
              <a:effectLst/>
              <a:uLnTx/>
              <a:uFillTx/>
              <a:latin typeface="Calibri" panose="020F0502020204030204"/>
            </a:endParaRPr>
          </a:p>
        </p:txBody>
      </p:sp>
      <p:sp>
        <p:nvSpPr>
          <p:cNvPr id="5" name="Rectangle 4">
            <a:extLst>
              <a:ext uri="{FF2B5EF4-FFF2-40B4-BE49-F238E27FC236}">
                <a16:creationId xmlns:a16="http://schemas.microsoft.com/office/drawing/2014/main" id="{D102471A-68B6-5335-52F3-C59C6D43A227}"/>
              </a:ext>
            </a:extLst>
          </p:cNvPr>
          <p:cNvSpPr/>
          <p:nvPr/>
        </p:nvSpPr>
        <p:spPr>
          <a:xfrm>
            <a:off x="1273777" y="1444719"/>
            <a:ext cx="4460358" cy="449816"/>
          </a:xfrm>
          <a:prstGeom prst="rect">
            <a:avLst/>
          </a:prstGeom>
          <a:solidFill>
            <a:srgbClr val="C30F0F"/>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BD268B"/>
              </a:solidFill>
              <a:effectLst/>
              <a:uLnTx/>
              <a:uFillTx/>
              <a:latin typeface="Calibri" panose="020F0502020204030204"/>
            </a:endParaRPr>
          </a:p>
        </p:txBody>
      </p:sp>
      <p:sp>
        <p:nvSpPr>
          <p:cNvPr id="11" name="ZoneTexte 10">
            <a:extLst>
              <a:ext uri="{FF2B5EF4-FFF2-40B4-BE49-F238E27FC236}">
                <a16:creationId xmlns:a16="http://schemas.microsoft.com/office/drawing/2014/main" id="{43FB4DDA-C37C-3281-783C-A2FED032DB93}"/>
              </a:ext>
            </a:extLst>
          </p:cNvPr>
          <p:cNvSpPr txBox="1"/>
          <p:nvPr/>
        </p:nvSpPr>
        <p:spPr>
          <a:xfrm>
            <a:off x="2096405" y="1549177"/>
            <a:ext cx="2815102" cy="240900"/>
          </a:xfrm>
          <a:prstGeom prst="rect">
            <a:avLst/>
          </a:prstGeom>
          <a:noFill/>
        </p:spPr>
        <p:txBody>
          <a:bodyPr wrap="square" rtlCol="0">
            <a:spAutoFit/>
          </a:bodyPr>
          <a:lstStyle/>
          <a:p>
            <a:pPr algn="ctr">
              <a:lnSpc>
                <a:spcPts val="1062"/>
              </a:lnSpc>
              <a:defRPr/>
            </a:pPr>
            <a:r>
              <a:rPr lang="fr-FR" sz="1200" b="1" dirty="0">
                <a:solidFill>
                  <a:srgbClr val="FFFFFF"/>
                </a:solidFill>
                <a:latin typeface="Gill Sans MT" panose="020B0502020104020203" pitchFamily="34" charset="0"/>
                <a:cs typeface="Arial"/>
              </a:rPr>
              <a:t>SUPPORT CONSEILLERS</a:t>
            </a:r>
            <a:endParaRPr lang="fr-FR" sz="1200" b="1" dirty="0">
              <a:solidFill>
                <a:srgbClr val="FFFFFF"/>
              </a:solidFill>
              <a:latin typeface="Gill Sans MT" panose="020B0502020104020203" pitchFamily="34" charset="0"/>
            </a:endParaRPr>
          </a:p>
        </p:txBody>
      </p:sp>
      <p:sp>
        <p:nvSpPr>
          <p:cNvPr id="12" name="Rectangle 11">
            <a:extLst>
              <a:ext uri="{FF2B5EF4-FFF2-40B4-BE49-F238E27FC236}">
                <a16:creationId xmlns:a16="http://schemas.microsoft.com/office/drawing/2014/main" id="{12F6FD6B-D513-2533-8440-EEF50C3826A0}"/>
              </a:ext>
            </a:extLst>
          </p:cNvPr>
          <p:cNvSpPr/>
          <p:nvPr/>
        </p:nvSpPr>
        <p:spPr>
          <a:xfrm>
            <a:off x="6268881" y="1444719"/>
            <a:ext cx="4460359" cy="449816"/>
          </a:xfrm>
          <a:prstGeom prst="rect">
            <a:avLst/>
          </a:prstGeom>
          <a:solidFill>
            <a:srgbClr val="C30F0F"/>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BD268B"/>
              </a:solidFill>
              <a:effectLst/>
              <a:uLnTx/>
              <a:uFillTx/>
              <a:latin typeface="Calibri" panose="020F0502020204030204"/>
            </a:endParaRPr>
          </a:p>
        </p:txBody>
      </p:sp>
      <p:sp>
        <p:nvSpPr>
          <p:cNvPr id="13" name="ZoneTexte 12">
            <a:extLst>
              <a:ext uri="{FF2B5EF4-FFF2-40B4-BE49-F238E27FC236}">
                <a16:creationId xmlns:a16="http://schemas.microsoft.com/office/drawing/2014/main" id="{2D395B0E-5093-FD92-6290-58E75EC0AB98}"/>
              </a:ext>
            </a:extLst>
          </p:cNvPr>
          <p:cNvSpPr txBox="1"/>
          <p:nvPr/>
        </p:nvSpPr>
        <p:spPr>
          <a:xfrm>
            <a:off x="7091509" y="1549177"/>
            <a:ext cx="2815102" cy="240900"/>
          </a:xfrm>
          <a:prstGeom prst="rect">
            <a:avLst/>
          </a:prstGeom>
          <a:noFill/>
        </p:spPr>
        <p:txBody>
          <a:bodyPr wrap="square" rtlCol="0">
            <a:spAutoFit/>
          </a:bodyPr>
          <a:lstStyle/>
          <a:p>
            <a:pPr algn="ctr">
              <a:lnSpc>
                <a:spcPts val="1062"/>
              </a:lnSpc>
              <a:defRPr/>
            </a:pPr>
            <a:r>
              <a:rPr lang="fr-FR" sz="1200" b="1" dirty="0">
                <a:solidFill>
                  <a:srgbClr val="FFFFFF"/>
                </a:solidFill>
                <a:latin typeface="Gill Sans MT" panose="020B0502020104020203" pitchFamily="34" charset="0"/>
                <a:cs typeface="Arial"/>
              </a:rPr>
              <a:t>SUPPORT CLIENTS</a:t>
            </a:r>
            <a:endParaRPr lang="fr-FR" sz="1200" b="1" dirty="0">
              <a:solidFill>
                <a:srgbClr val="FFFFFF"/>
              </a:solidFill>
              <a:latin typeface="Gill Sans MT" panose="020B0502020104020203" pitchFamily="34" charset="0"/>
            </a:endParaRPr>
          </a:p>
        </p:txBody>
      </p:sp>
      <p:cxnSp>
        <p:nvCxnSpPr>
          <p:cNvPr id="14" name="Connecteur droit 13">
            <a:extLst>
              <a:ext uri="{FF2B5EF4-FFF2-40B4-BE49-F238E27FC236}">
                <a16:creationId xmlns:a16="http://schemas.microsoft.com/office/drawing/2014/main" id="{377A0F2B-1CB8-871C-2181-B475D2E2A0BA}"/>
              </a:ext>
            </a:extLst>
          </p:cNvPr>
          <p:cNvCxnSpPr/>
          <p:nvPr/>
        </p:nvCxnSpPr>
        <p:spPr>
          <a:xfrm>
            <a:off x="7556880" y="2099733"/>
            <a:ext cx="0" cy="2111957"/>
          </a:xfrm>
          <a:prstGeom prst="line">
            <a:avLst/>
          </a:prstGeom>
          <a:noFill/>
          <a:ln w="6350" cap="flat" cmpd="sng" algn="ctr">
            <a:solidFill>
              <a:sysClr val="windowText" lastClr="000000"/>
            </a:solidFill>
            <a:prstDash val="solid"/>
            <a:miter lim="800000"/>
          </a:ln>
          <a:effectLst/>
        </p:spPr>
      </p:cxnSp>
      <p:sp>
        <p:nvSpPr>
          <p:cNvPr id="15" name="Rectangle : coins arrondis 14">
            <a:extLst>
              <a:ext uri="{FF2B5EF4-FFF2-40B4-BE49-F238E27FC236}">
                <a16:creationId xmlns:a16="http://schemas.microsoft.com/office/drawing/2014/main" id="{7EF01548-B6EE-F7BD-870D-09E8DA3DB398}"/>
              </a:ext>
            </a:extLst>
          </p:cNvPr>
          <p:cNvSpPr/>
          <p:nvPr/>
        </p:nvSpPr>
        <p:spPr>
          <a:xfrm>
            <a:off x="9205637" y="2562125"/>
            <a:ext cx="1231711" cy="213979"/>
          </a:xfrm>
          <a:prstGeom prst="roundRect">
            <a:avLst/>
          </a:prstGeom>
          <a:solidFill>
            <a:srgbClr val="1D3C80"/>
          </a:solidFill>
          <a:ln w="12700" cap="flat" cmpd="sng" algn="ctr">
            <a:solidFill>
              <a:srgbClr val="1D3C80"/>
            </a:solidFill>
            <a:prstDash val="solid"/>
            <a:miter lim="800000"/>
          </a:ln>
          <a:effectLst/>
        </p:spPr>
        <p:txBody>
          <a:bodyPr rtlCol="0" anchor="ctr"/>
          <a:lstStyle/>
          <a:p>
            <a:pPr algn="ctr" defTabSz="809610">
              <a:defRPr/>
            </a:pPr>
            <a:r>
              <a:rPr lang="fr-FR" sz="930" b="1" kern="0" dirty="0">
                <a:solidFill>
                  <a:srgbClr val="FFFFFF"/>
                </a:solidFill>
                <a:latin typeface="Montserrat" panose="00000500000000000000" pitchFamily="2" charset="0"/>
                <a:hlinkClick r:id="rId2">
                  <a:extLst>
                    <a:ext uri="{A12FA001-AC4F-418D-AE19-62706E023703}">
                      <ahyp:hlinkClr xmlns:ahyp="http://schemas.microsoft.com/office/drawing/2018/hyperlinkcolor" val="tx"/>
                    </a:ext>
                  </a:extLst>
                </a:hlinkClick>
              </a:rPr>
              <a:t>CONSULTER</a:t>
            </a:r>
            <a:endParaRPr lang="fr-FR" sz="930" b="1" kern="0" dirty="0">
              <a:solidFill>
                <a:srgbClr val="FFFFFF"/>
              </a:solidFill>
              <a:latin typeface="Montserrat" panose="00000500000000000000" pitchFamily="2" charset="0"/>
            </a:endParaRPr>
          </a:p>
        </p:txBody>
      </p:sp>
      <p:sp>
        <p:nvSpPr>
          <p:cNvPr id="16" name="Triangle isocèle 15">
            <a:extLst>
              <a:ext uri="{FF2B5EF4-FFF2-40B4-BE49-F238E27FC236}">
                <a16:creationId xmlns:a16="http://schemas.microsoft.com/office/drawing/2014/main" id="{E43CB031-5795-810A-F45E-04D6E825D454}"/>
              </a:ext>
            </a:extLst>
          </p:cNvPr>
          <p:cNvSpPr/>
          <p:nvPr/>
        </p:nvSpPr>
        <p:spPr>
          <a:xfrm rot="5400000">
            <a:off x="9310990" y="2626093"/>
            <a:ext cx="135611" cy="113509"/>
          </a:xfrm>
          <a:prstGeom prst="triangle">
            <a:avLst/>
          </a:prstGeom>
          <a:solidFill>
            <a:srgbClr val="FFFFFF"/>
          </a:solidFill>
          <a:ln w="12700" cap="flat" cmpd="sng" algn="ctr">
            <a:noFill/>
            <a:prstDash val="solid"/>
            <a:miter lim="800000"/>
          </a:ln>
          <a:effectLst/>
        </p:spPr>
        <p:txBody>
          <a:bodyPr rtlCol="0" anchor="ctr"/>
          <a:lstStyle/>
          <a:p>
            <a:pPr algn="ctr">
              <a:defRPr/>
            </a:pPr>
            <a:endParaRPr lang="fr-FR" sz="1413" kern="0">
              <a:solidFill>
                <a:prstClr val="white"/>
              </a:solidFill>
              <a:latin typeface="Montserrat" panose="00000500000000000000" pitchFamily="2" charset="0"/>
            </a:endParaRPr>
          </a:p>
        </p:txBody>
      </p:sp>
      <p:sp>
        <p:nvSpPr>
          <p:cNvPr id="17" name="ZoneTexte 16">
            <a:extLst>
              <a:ext uri="{FF2B5EF4-FFF2-40B4-BE49-F238E27FC236}">
                <a16:creationId xmlns:a16="http://schemas.microsoft.com/office/drawing/2014/main" id="{D09CFB5C-3CCB-B4C5-3200-EE131F21091C}"/>
              </a:ext>
            </a:extLst>
          </p:cNvPr>
          <p:cNvSpPr txBox="1"/>
          <p:nvPr/>
        </p:nvSpPr>
        <p:spPr>
          <a:xfrm>
            <a:off x="7676735" y="2530844"/>
            <a:ext cx="1231710" cy="255776"/>
          </a:xfrm>
          <a:prstGeom prst="rect">
            <a:avLst/>
          </a:prstGeom>
          <a:noFill/>
        </p:spPr>
        <p:txBody>
          <a:bodyPr wrap="square">
            <a:spAutoFit/>
          </a:bodyPr>
          <a:lstStyle/>
          <a:p>
            <a:pPr>
              <a:defRPr/>
            </a:pPr>
            <a:r>
              <a:rPr lang="fr-FR" sz="1062" b="1" dirty="0">
                <a:solidFill>
                  <a:prstClr val="white"/>
                </a:solidFill>
                <a:latin typeface="Montserrat" panose="00000500000000000000" pitchFamily="2" charset="0"/>
                <a:ea typeface="Arial"/>
                <a:cs typeface="Arial"/>
              </a:rPr>
              <a:t>Aide en ligne</a:t>
            </a:r>
          </a:p>
        </p:txBody>
      </p:sp>
      <p:sp>
        <p:nvSpPr>
          <p:cNvPr id="18" name="ZoneTexte 17">
            <a:extLst>
              <a:ext uri="{FF2B5EF4-FFF2-40B4-BE49-F238E27FC236}">
                <a16:creationId xmlns:a16="http://schemas.microsoft.com/office/drawing/2014/main" id="{0086CE13-F526-383F-7E86-C6631BEE53AE}"/>
              </a:ext>
            </a:extLst>
          </p:cNvPr>
          <p:cNvSpPr txBox="1"/>
          <p:nvPr/>
        </p:nvSpPr>
        <p:spPr>
          <a:xfrm>
            <a:off x="7676735" y="3039640"/>
            <a:ext cx="1851545" cy="255776"/>
          </a:xfrm>
          <a:prstGeom prst="rect">
            <a:avLst/>
          </a:prstGeom>
          <a:noFill/>
        </p:spPr>
        <p:txBody>
          <a:bodyPr wrap="square">
            <a:spAutoFit/>
          </a:bodyPr>
          <a:lstStyle/>
          <a:p>
            <a:pPr>
              <a:defRPr/>
            </a:pPr>
            <a:r>
              <a:rPr lang="fr-FR" sz="1062" b="1" dirty="0">
                <a:solidFill>
                  <a:prstClr val="white"/>
                </a:solidFill>
                <a:latin typeface="Montserrat" panose="00000500000000000000" pitchFamily="2" charset="0"/>
                <a:ea typeface="Arial"/>
                <a:cs typeface="Arial"/>
              </a:rPr>
              <a:t>Vidéos tutos</a:t>
            </a:r>
          </a:p>
        </p:txBody>
      </p:sp>
      <p:sp>
        <p:nvSpPr>
          <p:cNvPr id="19" name="Rectangle : coins arrondis 18">
            <a:extLst>
              <a:ext uri="{FF2B5EF4-FFF2-40B4-BE49-F238E27FC236}">
                <a16:creationId xmlns:a16="http://schemas.microsoft.com/office/drawing/2014/main" id="{BAE3DA3A-0F9D-C720-759E-E436DB5F7E48}"/>
              </a:ext>
            </a:extLst>
          </p:cNvPr>
          <p:cNvSpPr/>
          <p:nvPr/>
        </p:nvSpPr>
        <p:spPr>
          <a:xfrm>
            <a:off x="9205638" y="3050689"/>
            <a:ext cx="1231711" cy="213979"/>
          </a:xfrm>
          <a:prstGeom prst="roundRect">
            <a:avLst/>
          </a:prstGeom>
          <a:solidFill>
            <a:srgbClr val="1D3C80"/>
          </a:solidFill>
          <a:ln w="12700" cap="flat" cmpd="sng" algn="ctr">
            <a:solidFill>
              <a:srgbClr val="1D3C80"/>
            </a:solidFill>
            <a:prstDash val="solid"/>
            <a:miter lim="800000"/>
          </a:ln>
          <a:effectLst/>
        </p:spPr>
        <p:txBody>
          <a:bodyPr rtlCol="0" anchor="ctr"/>
          <a:lstStyle/>
          <a:p>
            <a:pPr algn="ctr" defTabSz="809610">
              <a:defRPr/>
            </a:pPr>
            <a:r>
              <a:rPr lang="fr-FR" sz="930" b="1" kern="0" dirty="0">
                <a:solidFill>
                  <a:srgbClr val="FFFFFF"/>
                </a:solidFill>
                <a:latin typeface="Montserrat" panose="00000500000000000000" pitchFamily="2" charset="0"/>
                <a:hlinkClick r:id="rId3">
                  <a:extLst>
                    <a:ext uri="{A12FA001-AC4F-418D-AE19-62706E023703}">
                      <ahyp:hlinkClr xmlns:ahyp="http://schemas.microsoft.com/office/drawing/2018/hyperlinkcolor" val="tx"/>
                    </a:ext>
                  </a:extLst>
                </a:hlinkClick>
              </a:rPr>
              <a:t>CONSULTER</a:t>
            </a:r>
            <a:endParaRPr lang="fr-FR" sz="930" b="1" kern="0" dirty="0">
              <a:solidFill>
                <a:srgbClr val="FFFFFF"/>
              </a:solidFill>
              <a:latin typeface="Montserrat" panose="00000500000000000000" pitchFamily="2" charset="0"/>
            </a:endParaRPr>
          </a:p>
        </p:txBody>
      </p:sp>
      <p:sp>
        <p:nvSpPr>
          <p:cNvPr id="20" name="Triangle isocèle 19">
            <a:extLst>
              <a:ext uri="{FF2B5EF4-FFF2-40B4-BE49-F238E27FC236}">
                <a16:creationId xmlns:a16="http://schemas.microsoft.com/office/drawing/2014/main" id="{C084FABE-714F-72E8-AA0A-21A6618FBA00}"/>
              </a:ext>
            </a:extLst>
          </p:cNvPr>
          <p:cNvSpPr/>
          <p:nvPr/>
        </p:nvSpPr>
        <p:spPr>
          <a:xfrm rot="5400000">
            <a:off x="9310990" y="3105674"/>
            <a:ext cx="135611" cy="113509"/>
          </a:xfrm>
          <a:prstGeom prst="triangle">
            <a:avLst/>
          </a:prstGeom>
          <a:solidFill>
            <a:srgbClr val="FFFFFF"/>
          </a:solidFill>
          <a:ln w="12700" cap="flat" cmpd="sng" algn="ctr">
            <a:noFill/>
            <a:prstDash val="solid"/>
            <a:miter lim="800000"/>
          </a:ln>
          <a:effectLst/>
        </p:spPr>
        <p:txBody>
          <a:bodyPr rtlCol="0" anchor="ctr"/>
          <a:lstStyle/>
          <a:p>
            <a:pPr algn="ctr">
              <a:defRPr/>
            </a:pPr>
            <a:endParaRPr lang="fr-FR" sz="1413" kern="0">
              <a:solidFill>
                <a:prstClr val="white"/>
              </a:solidFill>
              <a:latin typeface="Montserrat" panose="00000500000000000000" pitchFamily="2" charset="0"/>
            </a:endParaRPr>
          </a:p>
        </p:txBody>
      </p:sp>
      <p:pic>
        <p:nvPicPr>
          <p:cNvPr id="21" name="Google Shape;73;p15">
            <a:extLst>
              <a:ext uri="{FF2B5EF4-FFF2-40B4-BE49-F238E27FC236}">
                <a16:creationId xmlns:a16="http://schemas.microsoft.com/office/drawing/2014/main" id="{3637AABF-3886-751C-8316-BDA7819EBD91}"/>
              </a:ext>
            </a:extLst>
          </p:cNvPr>
          <p:cNvPicPr preferRelativeResize="0"/>
          <p:nvPr/>
        </p:nvPicPr>
        <p:blipFill>
          <a:blip r:embed="rId4">
            <a:alphaModFix/>
          </a:blip>
          <a:stretch>
            <a:fillRect/>
          </a:stretch>
        </p:blipFill>
        <p:spPr>
          <a:xfrm>
            <a:off x="2151491" y="3966164"/>
            <a:ext cx="1172745" cy="241662"/>
          </a:xfrm>
          <a:prstGeom prst="rect">
            <a:avLst/>
          </a:prstGeom>
          <a:noFill/>
          <a:ln>
            <a:noFill/>
          </a:ln>
        </p:spPr>
      </p:pic>
      <p:pic>
        <p:nvPicPr>
          <p:cNvPr id="22" name="Google Shape;73;p15">
            <a:extLst>
              <a:ext uri="{FF2B5EF4-FFF2-40B4-BE49-F238E27FC236}">
                <a16:creationId xmlns:a16="http://schemas.microsoft.com/office/drawing/2014/main" id="{52EE6510-2E7C-204A-8CB4-774679CDC685}"/>
              </a:ext>
            </a:extLst>
          </p:cNvPr>
          <p:cNvPicPr preferRelativeResize="0"/>
          <p:nvPr/>
        </p:nvPicPr>
        <p:blipFill>
          <a:blip r:embed="rId4">
            <a:alphaModFix/>
          </a:blip>
          <a:stretch>
            <a:fillRect/>
          </a:stretch>
        </p:blipFill>
        <p:spPr>
          <a:xfrm>
            <a:off x="6347016" y="3035665"/>
            <a:ext cx="1172745" cy="241662"/>
          </a:xfrm>
          <a:prstGeom prst="rect">
            <a:avLst/>
          </a:prstGeom>
          <a:noFill/>
          <a:ln>
            <a:noFill/>
          </a:ln>
        </p:spPr>
      </p:pic>
      <p:sp>
        <p:nvSpPr>
          <p:cNvPr id="23" name="ZoneTexte 22">
            <a:extLst>
              <a:ext uri="{FF2B5EF4-FFF2-40B4-BE49-F238E27FC236}">
                <a16:creationId xmlns:a16="http://schemas.microsoft.com/office/drawing/2014/main" id="{7D7CEA00-9FC9-A6F4-E7E7-1E16D6172378}"/>
              </a:ext>
            </a:extLst>
          </p:cNvPr>
          <p:cNvSpPr txBox="1"/>
          <p:nvPr/>
        </p:nvSpPr>
        <p:spPr>
          <a:xfrm>
            <a:off x="7676734" y="3472468"/>
            <a:ext cx="2760615" cy="419217"/>
          </a:xfrm>
          <a:prstGeom prst="rect">
            <a:avLst/>
          </a:prstGeom>
          <a:noFill/>
        </p:spPr>
        <p:txBody>
          <a:bodyPr wrap="square">
            <a:spAutoFit/>
          </a:bodyPr>
          <a:lstStyle/>
          <a:p>
            <a:pPr>
              <a:defRPr/>
            </a:pPr>
            <a:r>
              <a:rPr lang="fr-FR" sz="1062" b="1" dirty="0">
                <a:solidFill>
                  <a:prstClr val="white"/>
                </a:solidFill>
                <a:latin typeface="Montserrat" panose="00000500000000000000" pitchFamily="2" charset="0"/>
                <a:cs typeface="Arial"/>
              </a:rPr>
              <a:t>SAV           </a:t>
            </a:r>
            <a:r>
              <a:rPr lang="fr-FR" sz="1062" b="1" dirty="0">
                <a:solidFill>
                  <a:prstClr val="white"/>
                </a:solidFill>
                <a:latin typeface="Montserrat" panose="00000500000000000000" pitchFamily="2" charset="0"/>
                <a:cs typeface="Arial"/>
                <a:hlinkClick r:id="rId5">
                  <a:extLst>
                    <a:ext uri="{A12FA001-AC4F-418D-AE19-62706E023703}">
                      <ahyp:hlinkClr xmlns:ahyp="http://schemas.microsoft.com/office/drawing/2018/hyperlinkcolor" val="tx"/>
                    </a:ext>
                  </a:extLst>
                </a:hlinkClick>
              </a:rPr>
              <a:t>support@ipaidthat.io</a:t>
            </a:r>
            <a:endParaRPr lang="fr-FR" sz="1062" b="1" dirty="0">
              <a:solidFill>
                <a:prstClr val="white"/>
              </a:solidFill>
              <a:latin typeface="Montserrat" panose="00000500000000000000" pitchFamily="2" charset="0"/>
              <a:cs typeface="Arial"/>
            </a:endParaRPr>
          </a:p>
          <a:p>
            <a:pPr>
              <a:defRPr/>
            </a:pPr>
            <a:endParaRPr lang="fr-FR" sz="1062" b="1" dirty="0">
              <a:solidFill>
                <a:prstClr val="white"/>
              </a:solidFill>
              <a:latin typeface="Montserrat" panose="00000500000000000000" pitchFamily="2" charset="0"/>
              <a:cs typeface="Arial"/>
            </a:endParaRPr>
          </a:p>
        </p:txBody>
      </p:sp>
      <p:sp>
        <p:nvSpPr>
          <p:cNvPr id="24" name="ZoneTexte 23">
            <a:extLst>
              <a:ext uri="{FF2B5EF4-FFF2-40B4-BE49-F238E27FC236}">
                <a16:creationId xmlns:a16="http://schemas.microsoft.com/office/drawing/2014/main" id="{8067A220-85B2-94E6-F9B9-21C2D53A6339}"/>
              </a:ext>
            </a:extLst>
          </p:cNvPr>
          <p:cNvSpPr txBox="1"/>
          <p:nvPr/>
        </p:nvSpPr>
        <p:spPr>
          <a:xfrm>
            <a:off x="1698247" y="2078515"/>
            <a:ext cx="3696244" cy="2677656"/>
          </a:xfrm>
          <a:prstGeom prst="rect">
            <a:avLst/>
          </a:prstGeom>
          <a:noFill/>
        </p:spPr>
        <p:txBody>
          <a:bodyPr wrap="square">
            <a:spAutoFit/>
          </a:bodyPr>
          <a:lstStyle/>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fr-FR" sz="1200" b="0" i="0" u="none" strike="noStrike" kern="0" cap="none" spc="0" normalizeH="0" baseline="0" noProof="0" dirty="0">
                <a:ln>
                  <a:noFill/>
                </a:ln>
                <a:solidFill>
                  <a:srgbClr val="FFFFFF"/>
                </a:solidFill>
                <a:effectLst/>
                <a:uLnTx/>
                <a:uFillTx/>
              </a:rPr>
              <a:t>Vous êtes systématiquement conviés à participer au rendez-vous de découverte avec </a:t>
            </a:r>
            <a:r>
              <a:rPr kumimoji="0" lang="fr-FR" sz="1200" b="0" i="0" u="none" strike="noStrike" kern="0" cap="none" spc="0" normalizeH="0" baseline="0" noProof="0" dirty="0" err="1">
                <a:ln>
                  <a:noFill/>
                </a:ln>
                <a:solidFill>
                  <a:srgbClr val="FFFFFF"/>
                </a:solidFill>
                <a:effectLst/>
                <a:uLnTx/>
                <a:uFillTx/>
              </a:rPr>
              <a:t>iPaidThat</a:t>
            </a:r>
            <a:r>
              <a:rPr kumimoji="0" lang="fr-FR" sz="1200" b="0" i="0" u="none" strike="noStrike" kern="0" cap="none" spc="0" normalizeH="0" baseline="0" noProof="0" dirty="0">
                <a:ln>
                  <a:noFill/>
                </a:ln>
                <a:solidFill>
                  <a:srgbClr val="FFFFFF"/>
                </a:solidFill>
                <a:effectLst/>
                <a:uLnTx/>
                <a:uFillTx/>
              </a:rPr>
              <a:t> et leur client.</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srgbClr val="FFFFFF"/>
              </a:solidFill>
              <a:effectLst/>
              <a:uLnTx/>
              <a:uFillTx/>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fr-FR" sz="1200" b="0" i="0" u="none" strike="noStrike" kern="0" cap="none" spc="0" normalizeH="0" baseline="0" noProof="0" dirty="0">
                <a:ln>
                  <a:noFill/>
                </a:ln>
                <a:solidFill>
                  <a:srgbClr val="FFFFFF"/>
                </a:solidFill>
                <a:effectLst/>
                <a:uLnTx/>
                <a:uFillTx/>
              </a:rPr>
              <a:t>Vous disposez des coordonnées de l’expert </a:t>
            </a:r>
            <a:r>
              <a:rPr kumimoji="0" lang="fr-FR" sz="1200" b="0" i="0" u="none" strike="noStrike" kern="0" cap="none" spc="0" normalizeH="0" baseline="0" noProof="0" dirty="0" err="1">
                <a:ln>
                  <a:noFill/>
                </a:ln>
                <a:solidFill>
                  <a:srgbClr val="FFFFFF"/>
                </a:solidFill>
                <a:effectLst/>
                <a:uLnTx/>
                <a:uFillTx/>
              </a:rPr>
              <a:t>iPaidThat</a:t>
            </a:r>
            <a:r>
              <a:rPr kumimoji="0" lang="fr-FR" sz="1200" b="0" i="0" u="none" strike="noStrike" kern="0" cap="none" spc="0" normalizeH="0" baseline="0" noProof="0" dirty="0">
                <a:ln>
                  <a:noFill/>
                </a:ln>
                <a:solidFill>
                  <a:srgbClr val="FFFFFF"/>
                </a:solidFill>
                <a:effectLst/>
                <a:uLnTx/>
                <a:uFillTx/>
              </a:rPr>
              <a:t> en charge de votre client (via mail)</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srgbClr val="FFFFFF"/>
              </a:solidFill>
              <a:effectLst/>
              <a:uLnTx/>
              <a:uFillTx/>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hlinkClick r:id="rId6"/>
              </a:rPr>
              <a:t>contact@ipaidthat.io</a:t>
            </a: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rPr>
              <a:t> </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3597561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Pour vous aider</a:t>
            </a:r>
          </a:p>
        </p:txBody>
      </p:sp>
      <p:pic>
        <p:nvPicPr>
          <p:cNvPr id="7" name="Image 6">
            <a:extLst>
              <a:ext uri="{FF2B5EF4-FFF2-40B4-BE49-F238E27FC236}">
                <a16:creationId xmlns:a16="http://schemas.microsoft.com/office/drawing/2014/main" id="{C37E8A1A-16E5-B18A-D7D4-BAEFB2B2C73D}"/>
              </a:ext>
            </a:extLst>
          </p:cNvPr>
          <p:cNvPicPr>
            <a:picLocks noChangeAspect="1"/>
          </p:cNvPicPr>
          <p:nvPr/>
        </p:nvPicPr>
        <p:blipFill>
          <a:blip r:embed="rId2"/>
          <a:stretch>
            <a:fillRect/>
          </a:stretch>
        </p:blipFill>
        <p:spPr>
          <a:xfrm>
            <a:off x="5949144" y="2003458"/>
            <a:ext cx="3715228" cy="1612451"/>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31994B28-6238-BF56-EDDC-F6886ED9A349}"/>
              </a:ext>
            </a:extLst>
          </p:cNvPr>
          <p:cNvSpPr txBox="1"/>
          <p:nvPr/>
        </p:nvSpPr>
        <p:spPr>
          <a:xfrm>
            <a:off x="5940091" y="3916845"/>
            <a:ext cx="3803097" cy="1184940"/>
          </a:xfrm>
          <a:prstGeom prst="rect">
            <a:avLst/>
          </a:prstGeom>
          <a:noFill/>
        </p:spPr>
        <p:txBody>
          <a:bodyPr wrap="square">
            <a:spAutoFit/>
          </a:bodyPr>
          <a:lstStyle/>
          <a:p>
            <a:r>
              <a:rPr lang="fr-FR" sz="1600" b="1" kern="0" dirty="0">
                <a:solidFill>
                  <a:srgbClr val="C30F0F"/>
                </a:solidFill>
                <a:cs typeface="Arial" panose="020B0604020202020204" pitchFamily="34" charset="0"/>
                <a:sym typeface="Arial"/>
              </a:rPr>
              <a:t>Accès à un compte de démonstration </a:t>
            </a:r>
            <a:r>
              <a:rPr lang="fr-FR" sz="1100" dirty="0">
                <a:solidFill>
                  <a:srgbClr val="3E454A"/>
                </a:solidFill>
                <a:latin typeface="Calibri" panose="020F0502020204030204" pitchFamily="34" charset="0"/>
                <a:hlinkClick r:id="rId3">
                  <a:extLst>
                    <a:ext uri="{A12FA001-AC4F-418D-AE19-62706E023703}">
                      <ahyp:hlinkClr xmlns:ahyp="http://schemas.microsoft.com/office/drawing/2018/hyperlinkcolor" val="tx"/>
                    </a:ext>
                  </a:extLst>
                </a:hlinkClick>
              </a:rPr>
              <a:t>https://ipaidthat.io/login</a:t>
            </a:r>
            <a:endParaRPr lang="fr-FR" sz="1100" dirty="0">
              <a:solidFill>
                <a:srgbClr val="3E454A"/>
              </a:solidFill>
              <a:latin typeface="Calibri" panose="020F0502020204030204" pitchFamily="34" charset="0"/>
            </a:endParaRPr>
          </a:p>
          <a:p>
            <a:endParaRPr lang="fr-FR" sz="1100" b="1" dirty="0">
              <a:solidFill>
                <a:srgbClr val="3E454A"/>
              </a:solidFill>
              <a:latin typeface="Calibri" panose="020F0502020204030204" pitchFamily="34" charset="0"/>
            </a:endParaRPr>
          </a:p>
          <a:p>
            <a:r>
              <a:rPr lang="fr-FR" sz="1100" b="1" dirty="0">
                <a:solidFill>
                  <a:srgbClr val="3E454A"/>
                </a:solidFill>
                <a:latin typeface="Calibri" panose="020F0502020204030204" pitchFamily="34" charset="0"/>
              </a:rPr>
              <a:t>Identifiant de connexion :</a:t>
            </a:r>
            <a:endParaRPr lang="fr-FR" sz="1100" dirty="0">
              <a:solidFill>
                <a:srgbClr val="3E454A"/>
              </a:solidFill>
              <a:latin typeface="Calibri" panose="020F0502020204030204" pitchFamily="34" charset="0"/>
            </a:endParaRPr>
          </a:p>
          <a:p>
            <a:pPr marL="192881" indent="-192881">
              <a:buFont typeface="Arial" panose="020B0604020202020204" pitchFamily="34" charset="0"/>
              <a:buChar char="•"/>
            </a:pPr>
            <a:r>
              <a:rPr lang="fr-FR" sz="1100" dirty="0">
                <a:solidFill>
                  <a:srgbClr val="3E454A"/>
                </a:solidFill>
                <a:latin typeface="Calibri" panose="020F0502020204030204" pitchFamily="34" charset="0"/>
              </a:rPr>
              <a:t>Email : </a:t>
            </a:r>
            <a:r>
              <a:rPr lang="fr-FR" sz="1100" dirty="0">
                <a:solidFill>
                  <a:srgbClr val="3E454A"/>
                </a:solidFill>
                <a:latin typeface="Calibri" panose="020F0502020204030204" pitchFamily="34" charset="0"/>
                <a:hlinkClick r:id="rId4">
                  <a:extLst>
                    <a:ext uri="{A12FA001-AC4F-418D-AE19-62706E023703}">
                      <ahyp:hlinkClr xmlns:ahyp="http://schemas.microsoft.com/office/drawing/2018/hyperlinkcolor" val="tx"/>
                    </a:ext>
                  </a:extLst>
                </a:hlinkClick>
              </a:rPr>
              <a:t>demo-bpce-octobre@ipaidthat.io</a:t>
            </a:r>
            <a:endParaRPr lang="fr-FR" sz="1100" dirty="0">
              <a:solidFill>
                <a:srgbClr val="3E454A"/>
              </a:solidFill>
              <a:latin typeface="Calibri" panose="020F0502020204030204" pitchFamily="34" charset="0"/>
            </a:endParaRPr>
          </a:p>
          <a:p>
            <a:pPr marL="192881" indent="-192881">
              <a:buFont typeface="Arial" panose="020B0604020202020204" pitchFamily="34" charset="0"/>
              <a:buChar char="•"/>
            </a:pPr>
            <a:r>
              <a:rPr lang="fr-FR" sz="1100" dirty="0">
                <a:solidFill>
                  <a:srgbClr val="3E454A"/>
                </a:solidFill>
                <a:latin typeface="Calibri" panose="020F0502020204030204" pitchFamily="34" charset="0"/>
              </a:rPr>
              <a:t>Mot de passe : 9o7nytCS_4</a:t>
            </a:r>
          </a:p>
        </p:txBody>
      </p:sp>
      <p:sp>
        <p:nvSpPr>
          <p:cNvPr id="9" name="ZoneTexte 8">
            <a:extLst>
              <a:ext uri="{FF2B5EF4-FFF2-40B4-BE49-F238E27FC236}">
                <a16:creationId xmlns:a16="http://schemas.microsoft.com/office/drawing/2014/main" id="{9F6C4DA2-5487-8C5A-ADFD-1F0B3AC3F9CE}"/>
              </a:ext>
            </a:extLst>
          </p:cNvPr>
          <p:cNvSpPr txBox="1"/>
          <p:nvPr/>
        </p:nvSpPr>
        <p:spPr>
          <a:xfrm>
            <a:off x="1318726" y="5916125"/>
            <a:ext cx="3099365" cy="507831"/>
          </a:xfrm>
          <a:prstGeom prst="rect">
            <a:avLst/>
          </a:prstGeom>
          <a:noFill/>
        </p:spPr>
        <p:txBody>
          <a:bodyPr wrap="square">
            <a:spAutoFit/>
          </a:bodyPr>
          <a:lstStyle/>
          <a:p>
            <a:pPr defTabSz="1214454">
              <a:defRPr/>
            </a:pPr>
            <a:r>
              <a:rPr lang="fr-FR" sz="1600" b="1" kern="0" dirty="0">
                <a:solidFill>
                  <a:srgbClr val="C30F0F"/>
                </a:solidFill>
                <a:cs typeface="Arial" panose="020B0604020202020204" pitchFamily="34" charset="0"/>
                <a:sym typeface="Arial"/>
              </a:rPr>
              <a:t>Vidéos tutos </a:t>
            </a:r>
            <a:r>
              <a:rPr lang="fr-FR" sz="1600" b="1" kern="0" dirty="0" err="1">
                <a:solidFill>
                  <a:srgbClr val="C30F0F"/>
                </a:solidFill>
                <a:cs typeface="Arial" panose="020B0604020202020204" pitchFamily="34" charset="0"/>
                <a:sym typeface="Arial"/>
              </a:rPr>
              <a:t>iPaidThat</a:t>
            </a:r>
            <a:r>
              <a:rPr lang="fr-FR" sz="1600" b="1" kern="0" dirty="0">
                <a:solidFill>
                  <a:srgbClr val="C30F0F"/>
                </a:solidFill>
                <a:cs typeface="Arial" panose="020B0604020202020204" pitchFamily="34" charset="0"/>
                <a:sym typeface="Arial"/>
              </a:rPr>
              <a:t> :</a:t>
            </a:r>
          </a:p>
          <a:p>
            <a:pPr defTabSz="1214454">
              <a:defRPr/>
            </a:pPr>
            <a:r>
              <a:rPr lang="fr-FR" sz="1100" dirty="0">
                <a:solidFill>
                  <a:srgbClr val="3E454A"/>
                </a:solidFill>
                <a:latin typeface="Calibri" panose="020F0502020204030204" pitchFamily="34" charset="0"/>
                <a:hlinkClick r:id="rId5">
                  <a:extLst>
                    <a:ext uri="{A12FA001-AC4F-418D-AE19-62706E023703}">
                      <ahyp:hlinkClr xmlns:ahyp="http://schemas.microsoft.com/office/drawing/2018/hyperlinkcolor" val="tx"/>
                    </a:ext>
                  </a:extLst>
                </a:hlinkClick>
              </a:rPr>
              <a:t>Formation - </a:t>
            </a:r>
            <a:r>
              <a:rPr lang="fr-FR" sz="1100" dirty="0" err="1">
                <a:solidFill>
                  <a:srgbClr val="3E454A"/>
                </a:solidFill>
                <a:latin typeface="Calibri" panose="020F0502020204030204" pitchFamily="34" charset="0"/>
                <a:hlinkClick r:id="rId5">
                  <a:extLst>
                    <a:ext uri="{A12FA001-AC4F-418D-AE19-62706E023703}">
                      <ahyp:hlinkClr xmlns:ahyp="http://schemas.microsoft.com/office/drawing/2018/hyperlinkcolor" val="tx"/>
                    </a:ext>
                  </a:extLst>
                </a:hlinkClick>
              </a:rPr>
              <a:t>iPaidThat</a:t>
            </a:r>
            <a:r>
              <a:rPr lang="fr-FR" sz="1100" dirty="0">
                <a:solidFill>
                  <a:srgbClr val="3E454A"/>
                </a:solidFill>
                <a:latin typeface="Calibri" panose="020F0502020204030204" pitchFamily="34" charset="0"/>
                <a:hlinkClick r:id="rId5">
                  <a:extLst>
                    <a:ext uri="{A12FA001-AC4F-418D-AE19-62706E023703}">
                      <ahyp:hlinkClr xmlns:ahyp="http://schemas.microsoft.com/office/drawing/2018/hyperlinkcolor" val="tx"/>
                    </a:ext>
                  </a:extLst>
                </a:hlinkClick>
              </a:rPr>
              <a:t> - YouTube</a:t>
            </a:r>
            <a:endParaRPr lang="fr-FR" sz="1100" dirty="0">
              <a:solidFill>
                <a:srgbClr val="3E454A"/>
              </a:solidFill>
              <a:latin typeface="Calibri" panose="020F0502020204030204" pitchFamily="34" charset="0"/>
            </a:endParaRPr>
          </a:p>
        </p:txBody>
      </p:sp>
      <p:pic>
        <p:nvPicPr>
          <p:cNvPr id="10" name="Image 9">
            <a:hlinkClick r:id="rId6"/>
            <a:extLst>
              <a:ext uri="{FF2B5EF4-FFF2-40B4-BE49-F238E27FC236}">
                <a16:creationId xmlns:a16="http://schemas.microsoft.com/office/drawing/2014/main" id="{C299CDFC-4BE5-86F1-A04B-4A3153FDA3AF}"/>
              </a:ext>
            </a:extLst>
          </p:cNvPr>
          <p:cNvPicPr>
            <a:picLocks noChangeAspect="1"/>
          </p:cNvPicPr>
          <p:nvPr/>
        </p:nvPicPr>
        <p:blipFill>
          <a:blip r:embed="rId7"/>
          <a:stretch>
            <a:fillRect/>
          </a:stretch>
        </p:blipFill>
        <p:spPr>
          <a:xfrm>
            <a:off x="1293713" y="1393939"/>
            <a:ext cx="2866009" cy="1614923"/>
          </a:xfrm>
          <a:prstGeom prst="rect">
            <a:avLst/>
          </a:prstGeom>
          <a:ln>
            <a:noFill/>
          </a:ln>
          <a:effectLst>
            <a:outerShdw blurRad="292100" dist="139700" dir="2700000" algn="tl" rotWithShape="0">
              <a:srgbClr val="333333">
                <a:alpha val="65000"/>
              </a:srgbClr>
            </a:outerShdw>
          </a:effectLst>
        </p:spPr>
      </p:pic>
      <p:sp>
        <p:nvSpPr>
          <p:cNvPr id="32" name="ZoneTexte 31">
            <a:extLst>
              <a:ext uri="{FF2B5EF4-FFF2-40B4-BE49-F238E27FC236}">
                <a16:creationId xmlns:a16="http://schemas.microsoft.com/office/drawing/2014/main" id="{AB8293AF-43E2-CE04-DBF4-5BA7753A8B50}"/>
              </a:ext>
            </a:extLst>
          </p:cNvPr>
          <p:cNvSpPr txBox="1"/>
          <p:nvPr/>
        </p:nvSpPr>
        <p:spPr>
          <a:xfrm>
            <a:off x="1103070" y="3167506"/>
            <a:ext cx="3446191" cy="338554"/>
          </a:xfrm>
          <a:prstGeom prst="rect">
            <a:avLst/>
          </a:prstGeom>
          <a:noFill/>
        </p:spPr>
        <p:txBody>
          <a:bodyPr wrap="square" rtlCol="0">
            <a:spAutoFit/>
          </a:bodyPr>
          <a:lstStyle/>
          <a:p>
            <a:pPr defTabSz="1619231">
              <a:defRPr/>
            </a:pPr>
            <a:r>
              <a:rPr lang="fr-FR" sz="1600" b="1" dirty="0">
                <a:solidFill>
                  <a:srgbClr val="C30F0F"/>
                </a:solidFill>
                <a:cs typeface="Arial" panose="020B0604020202020204" pitchFamily="34" charset="0"/>
                <a:sym typeface="Arial"/>
              </a:rPr>
              <a:t>Fiche OAV </a:t>
            </a:r>
            <a:r>
              <a:rPr lang="fr-FR" sz="1600" b="1" dirty="0" err="1">
                <a:solidFill>
                  <a:srgbClr val="C30F0F"/>
                </a:solidFill>
                <a:cs typeface="Arial" panose="020B0604020202020204" pitchFamily="34" charset="0"/>
                <a:sym typeface="Arial"/>
              </a:rPr>
              <a:t>iPaidThat</a:t>
            </a:r>
            <a:r>
              <a:rPr lang="fr-FR" sz="1600" b="1" dirty="0">
                <a:solidFill>
                  <a:srgbClr val="C30F0F"/>
                </a:solidFill>
                <a:cs typeface="Arial" panose="020B0604020202020204" pitchFamily="34" charset="0"/>
                <a:sym typeface="Arial"/>
              </a:rPr>
              <a:t> </a:t>
            </a:r>
            <a:r>
              <a:rPr lang="fr-FR" sz="1200" dirty="0">
                <a:solidFill>
                  <a:srgbClr val="C30F0F"/>
                </a:solidFill>
                <a:cs typeface="Arial" panose="020B0604020202020204" pitchFamily="34" charset="0"/>
                <a:sym typeface="Arial"/>
              </a:rPr>
              <a:t>incluant une FAQ</a:t>
            </a:r>
            <a:endParaRPr lang="fr-FR" sz="1600" b="1" dirty="0">
              <a:solidFill>
                <a:srgbClr val="C30F0F"/>
              </a:solidFill>
              <a:cs typeface="Arial" panose="020B0604020202020204" pitchFamily="34" charset="0"/>
              <a:sym typeface="Arial"/>
            </a:endParaRPr>
          </a:p>
        </p:txBody>
      </p:sp>
      <p:pic>
        <p:nvPicPr>
          <p:cNvPr id="33" name="Image 32">
            <a:extLst>
              <a:ext uri="{FF2B5EF4-FFF2-40B4-BE49-F238E27FC236}">
                <a16:creationId xmlns:a16="http://schemas.microsoft.com/office/drawing/2014/main" id="{CBB2098B-FFA3-2369-5C48-640BDA25DD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99456" y="3984840"/>
            <a:ext cx="2960333" cy="1642507"/>
          </a:xfrm>
          <a:prstGeom prst="rect">
            <a:avLst/>
          </a:prstGeom>
          <a:ln>
            <a:noFill/>
          </a:ln>
          <a:effectLst>
            <a:outerShdw blurRad="292100" dist="139700" dir="2700000" algn="tl" rotWithShape="0">
              <a:srgbClr val="333333">
                <a:alpha val="65000"/>
              </a:srgbClr>
            </a:outerShdw>
          </a:effectLst>
        </p:spPr>
      </p:pic>
      <p:pic>
        <p:nvPicPr>
          <p:cNvPr id="6" name="Image 5" descr="Une image contenant symbole, clipart, logo, Police&#10;&#10;Description générée automatiquement">
            <a:extLst>
              <a:ext uri="{FF2B5EF4-FFF2-40B4-BE49-F238E27FC236}">
                <a16:creationId xmlns:a16="http://schemas.microsoft.com/office/drawing/2014/main" id="{3236A839-B4FC-42AD-69AF-4C9FBFC6ACBF}"/>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6500" y1="38125" x2="26500" y2="38125"/>
                        <a14:foregroundMark x1="26125" y1="29125" x2="26125" y2="29125"/>
                        <a14:foregroundMark x1="33750" y1="21500" x2="33750" y2="21500"/>
                        <a14:foregroundMark x1="42875" y1="21875" x2="42875" y2="21875"/>
                        <a14:foregroundMark x1="50000" y1="29625" x2="50000" y2="29625"/>
                        <a14:foregroundMark x1="40625" y1="49000" x2="40625" y2="49000"/>
                      </a14:backgroundRemoval>
                    </a14:imgEffect>
                  </a14:imgLayer>
                </a14:imgProps>
              </a:ext>
              <a:ext uri="{28A0092B-C50C-407E-A947-70E740481C1C}">
                <a14:useLocalDpi xmlns:a14="http://schemas.microsoft.com/office/drawing/2010/main" val="0"/>
              </a:ext>
            </a:extLst>
          </a:blip>
          <a:stretch>
            <a:fillRect/>
          </a:stretch>
        </p:blipFill>
        <p:spPr>
          <a:xfrm>
            <a:off x="3626402" y="2122650"/>
            <a:ext cx="1081867" cy="1081867"/>
          </a:xfrm>
          <a:prstGeom prst="rect">
            <a:avLst/>
          </a:prstGeom>
        </p:spPr>
      </p:pic>
    </p:spTree>
    <p:extLst>
      <p:ext uri="{BB962C8B-B14F-4D97-AF65-F5344CB8AC3E}">
        <p14:creationId xmlns:p14="http://schemas.microsoft.com/office/powerpoint/2010/main" val="2410725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E6DD53-9B14-408E-87E1-20B693DC60A1}"/>
              </a:ext>
            </a:extLst>
          </p:cNvPr>
          <p:cNvSpPr/>
          <p:nvPr/>
        </p:nvSpPr>
        <p:spPr>
          <a:xfrm>
            <a:off x="728741" y="1939993"/>
            <a:ext cx="10980738" cy="2246769"/>
          </a:xfrm>
          <a:prstGeom prst="rect">
            <a:avLst/>
          </a:prstGeom>
        </p:spPr>
        <p:txBody>
          <a:bodyPr wrap="square">
            <a:spAutoFit/>
          </a:bodyPr>
          <a:lstStyle/>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documentation complète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vidéo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l’OAV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4"/>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note de lancement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5"/>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 site du gouvernement traitant de la facture électronique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6"/>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1" algn="just">
              <a:buClr>
                <a:srgbClr val="C00000"/>
              </a:buClr>
            </a:pP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35" name="Espace réservé du contenu 1">
            <a:extLst>
              <a:ext uri="{FF2B5EF4-FFF2-40B4-BE49-F238E27FC236}">
                <a16:creationId xmlns:a16="http://schemas.microsoft.com/office/drawing/2014/main" id="{C7A43934-AA99-422E-B7AE-A44B3953C958}"/>
              </a:ext>
            </a:extLst>
          </p:cNvPr>
          <p:cNvSpPr txBox="1">
            <a:spLocks/>
          </p:cNvSpPr>
          <p:nvPr/>
        </p:nvSpPr>
        <p:spPr>
          <a:xfrm>
            <a:off x="312147" y="1249328"/>
            <a:ext cx="10980738" cy="4860000"/>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solidFill>
                  <a:srgbClr val="000000"/>
                </a:solidFill>
                <a:latin typeface="Arial Narrow"/>
              </a:rPr>
              <a:t>Retrouvez la documentation et les liens concernant </a:t>
            </a:r>
            <a:r>
              <a:rPr lang="fr-FR" b="1" dirty="0" err="1">
                <a:solidFill>
                  <a:srgbClr val="000000"/>
                </a:solidFill>
                <a:latin typeface="Arial Narrow"/>
              </a:rPr>
              <a:t>IPaidThat</a:t>
            </a:r>
            <a:endParaRPr lang="fr-FR" b="1" dirty="0">
              <a:solidFill>
                <a:srgbClr val="000000"/>
              </a:solidFill>
              <a:latin typeface="Arial Narrow"/>
            </a:endParaRPr>
          </a:p>
        </p:txBody>
      </p:sp>
      <p:sp>
        <p:nvSpPr>
          <p:cNvPr id="5" name="Espace réservé du texte 2">
            <a:extLst>
              <a:ext uri="{FF2B5EF4-FFF2-40B4-BE49-F238E27FC236}">
                <a16:creationId xmlns:a16="http://schemas.microsoft.com/office/drawing/2014/main" id="{2AF87140-0626-8618-0F28-71BA00BA53A5}"/>
              </a:ext>
            </a:extLst>
          </p:cNvPr>
          <p:cNvSpPr>
            <a:spLocks noGrp="1"/>
          </p:cNvSpPr>
          <p:nvPr>
            <p:ph type="body" sz="quarter" idx="12"/>
          </p:nvPr>
        </p:nvSpPr>
        <p:spPr>
          <a:xfrm>
            <a:off x="1274763" y="-115888"/>
            <a:ext cx="10980737" cy="719138"/>
          </a:xfrm>
        </p:spPr>
        <p:txBody>
          <a:bodyPr/>
          <a:lstStyle/>
          <a:p>
            <a:r>
              <a:rPr lang="fr-FR" dirty="0"/>
              <a:t>La documentation et les liens utiles </a:t>
            </a:r>
          </a:p>
        </p:txBody>
      </p:sp>
    </p:spTree>
    <p:extLst>
      <p:ext uri="{BB962C8B-B14F-4D97-AF65-F5344CB8AC3E}">
        <p14:creationId xmlns:p14="http://schemas.microsoft.com/office/powerpoint/2010/main" val="4150120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236E67B3-F0FD-4D04-BC84-BEF8CB2997ED}" vid="{A7B9A8D6-29C6-45ED-9945-E3020DBB42F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e85a251b-a9eb-4960-a579-a2f6573062c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c2a82c5-7382-469d-9a70-51880d8bc67c"/>
    <ds:schemaRef ds:uri="http://www.w3.org/XML/1998/namespace"/>
    <ds:schemaRef ds:uri="http://purl.org/dc/dcmitype/"/>
  </ds:schemaRefs>
</ds:datastoreItem>
</file>

<file path=customXml/itemProps3.xml><?xml version="1.0" encoding="utf-8"?>
<ds:datastoreItem xmlns:ds="http://schemas.openxmlformats.org/officeDocument/2006/customXml" ds:itemID="{4675BA54-3298-404B-8A0B-A30998C5A2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14802</TotalTime>
  <Words>1618</Words>
  <Application>Microsoft Office PowerPoint</Application>
  <PresentationFormat>Grand écran</PresentationFormat>
  <Paragraphs>252</Paragraphs>
  <Slides>21</Slides>
  <Notes>3</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21</vt:i4>
      </vt:variant>
    </vt:vector>
  </HeadingPairs>
  <TitlesOfParts>
    <vt:vector size="33" baseType="lpstr">
      <vt:lpstr>Arial</vt:lpstr>
      <vt:lpstr>Arial Black</vt:lpstr>
      <vt:lpstr>Arial Narrow</vt:lpstr>
      <vt:lpstr>Calibri</vt:lpstr>
      <vt:lpstr>Gill Sans MT</vt:lpstr>
      <vt:lpstr>Montserrat</vt:lpstr>
      <vt:lpstr>Montserrat Black</vt:lpstr>
      <vt:lpstr>Questrial</vt:lpstr>
      <vt:lpstr>Segoe UI</vt:lpstr>
      <vt:lpstr>Wingdings</vt:lpstr>
      <vt:lpstr>Thème Office</vt:lpstr>
      <vt:lpstr>1_Thème Office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429</cp:revision>
  <cp:lastPrinted>2023-04-03T15:31:05Z</cp:lastPrinted>
  <dcterms:created xsi:type="dcterms:W3CDTF">2020-06-24T09:20:11Z</dcterms:created>
  <dcterms:modified xsi:type="dcterms:W3CDTF">2024-04-19T15:01:03Z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0x010100D7685D50FC222545853BED558FEC142C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y fmtid="{D5CDD505-2E9C-101B-9397-08002B2CF9AE}" pid="9" name="MediaServiceImageTags">
    <vt:lpwstr/>
  </property>
</Properties>
</file>