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10" r:id="rId6"/>
  </p:sldMasterIdLst>
  <p:notesMasterIdLst>
    <p:notesMasterId r:id="rId25"/>
  </p:notesMasterIdLst>
  <p:sldIdLst>
    <p:sldId id="268" r:id="rId7"/>
    <p:sldId id="269" r:id="rId8"/>
    <p:sldId id="634" r:id="rId9"/>
    <p:sldId id="620" r:id="rId10"/>
    <p:sldId id="621" r:id="rId11"/>
    <p:sldId id="649" r:id="rId12"/>
    <p:sldId id="650" r:id="rId13"/>
    <p:sldId id="652" r:id="rId14"/>
    <p:sldId id="653" r:id="rId15"/>
    <p:sldId id="648" r:id="rId16"/>
    <p:sldId id="626" r:id="rId17"/>
    <p:sldId id="651" r:id="rId18"/>
    <p:sldId id="622" r:id="rId19"/>
    <p:sldId id="623" r:id="rId20"/>
    <p:sldId id="631" r:id="rId21"/>
    <p:sldId id="610" r:id="rId22"/>
    <p:sldId id="600" r:id="rId23"/>
    <p:sldId id="295" r:id="rId2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0E0"/>
    <a:srgbClr val="AC595D"/>
    <a:srgbClr val="006600"/>
    <a:srgbClr val="3EAB36"/>
    <a:srgbClr val="005FAB"/>
    <a:srgbClr val="0057A6"/>
    <a:srgbClr val="558C0E"/>
    <a:srgbClr val="2010D3"/>
    <a:srgbClr val="1D9DD9"/>
    <a:srgbClr val="FFD8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3D66A1-66CF-4D6C-A7D6-9710F5554446}" v="112" dt="2024-05-07T15:24:49.06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89720" autoAdjust="0"/>
  </p:normalViewPr>
  <p:slideViewPr>
    <p:cSldViewPr snapToGrid="0">
      <p:cViewPr varScale="1">
        <p:scale>
          <a:sx n="60" d="100"/>
          <a:sy n="60" d="100"/>
        </p:scale>
        <p:origin x="784" y="52"/>
      </p:cViewPr>
      <p:guideLst/>
    </p:cSldViewPr>
  </p:slideViewPr>
  <p:outlineViewPr>
    <p:cViewPr>
      <p:scale>
        <a:sx n="33" d="100"/>
        <a:sy n="33" d="100"/>
      </p:scale>
      <p:origin x="0" y="-30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07/05/2024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7.jpeg"/><Relationship Id="rId4"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1274345" y="-11665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020" y="22538"/>
            <a:ext cx="883217" cy="883217"/>
          </a:xfrm>
          <a:prstGeom prst="rect">
            <a:avLst/>
          </a:prstGeom>
        </p:spPr>
      </p:pic>
      <p:sp>
        <p:nvSpPr>
          <p:cNvPr id="2" name="ZoneTexte 1">
            <a:extLst>
              <a:ext uri="{FF2B5EF4-FFF2-40B4-BE49-F238E27FC236}">
                <a16:creationId xmlns:a16="http://schemas.microsoft.com/office/drawing/2014/main" id="{36EC8667-B2C9-8408-6F96-F539EA0D4C06}"/>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Nouveautés Monétique - Semaine S19 2024</a:t>
            </a:r>
            <a:endParaRPr lang="fr-FR" sz="1200" dirty="0">
              <a:solidFill>
                <a:schemeClr val="bg1">
                  <a:lumMod val="50000"/>
                </a:schemeClr>
              </a:solidFill>
            </a:endParaRP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2" name="ZoneTexte 1">
            <a:extLst>
              <a:ext uri="{FF2B5EF4-FFF2-40B4-BE49-F238E27FC236}">
                <a16:creationId xmlns:a16="http://schemas.microsoft.com/office/drawing/2014/main" id="{8C6FAB31-FB46-4F9D-638D-097A945C7E98}"/>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Nouveautés Monétique - Semaine S19 2024</a:t>
            </a:r>
            <a:endParaRPr lang="fr-FR" sz="1200" dirty="0">
              <a:solidFill>
                <a:schemeClr val="bg1">
                  <a:lumMod val="50000"/>
                </a:schemeClr>
              </a:solidFill>
            </a:endParaRP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03953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5014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333769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75291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5F471ED7-C30E-45D9-9A34-35E5515C7271}"/>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Nouveautés Monétique - Semaine S19 2024</a:t>
            </a:r>
            <a:endParaRPr lang="fr-FR" sz="1200" dirty="0">
              <a:solidFill>
                <a:schemeClr val="bg1">
                  <a:lumMod val="50000"/>
                </a:schemeClr>
              </a:solidFill>
            </a:endParaRPr>
          </a:p>
        </p:txBody>
      </p:sp>
    </p:spTree>
    <p:extLst>
      <p:ext uri="{BB962C8B-B14F-4D97-AF65-F5344CB8AC3E}">
        <p14:creationId xmlns:p14="http://schemas.microsoft.com/office/powerpoint/2010/main" val="2747823152"/>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08783" y="68517"/>
            <a:ext cx="883217" cy="883217"/>
          </a:xfrm>
          <a:prstGeom prst="rect">
            <a:avLst/>
          </a:prstGeom>
        </p:spPr>
      </p:pic>
      <p:sp>
        <p:nvSpPr>
          <p:cNvPr id="3" name="ZoneTexte 2">
            <a:extLst>
              <a:ext uri="{FF2B5EF4-FFF2-40B4-BE49-F238E27FC236}">
                <a16:creationId xmlns:a16="http://schemas.microsoft.com/office/drawing/2014/main" id="{32D3C9BB-DDC7-8804-E786-3D1B157C2F98}"/>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Nouveautés Monétique - Semaine S19 2024</a:t>
            </a:r>
            <a:endParaRPr lang="fr-FR" sz="1200" dirty="0">
              <a:solidFill>
                <a:schemeClr val="bg1">
                  <a:lumMod val="50000"/>
                </a:schemeClr>
              </a:solidFill>
            </a:endParaRPr>
          </a:p>
        </p:txBody>
      </p:sp>
    </p:spTree>
    <p:extLst>
      <p:ext uri="{BB962C8B-B14F-4D97-AF65-F5344CB8AC3E}">
        <p14:creationId xmlns:p14="http://schemas.microsoft.com/office/powerpoint/2010/main" val="141230769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375274901"/>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2" name="ZoneTexte 1">
            <a:extLst>
              <a:ext uri="{FF2B5EF4-FFF2-40B4-BE49-F238E27FC236}">
                <a16:creationId xmlns:a16="http://schemas.microsoft.com/office/drawing/2014/main" id="{2170B13C-8739-C6B5-C899-3A75B46D5EE0}"/>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Nouveautés Monétique - Semaine S19 2024</a:t>
            </a:r>
            <a:endParaRPr lang="fr-FR" sz="1200" dirty="0">
              <a:solidFill>
                <a:schemeClr val="bg1">
                  <a:lumMod val="50000"/>
                </a:schemeClr>
              </a:solidFill>
            </a:endParaRPr>
          </a:p>
        </p:txBody>
      </p:sp>
    </p:spTree>
    <p:extLst>
      <p:ext uri="{BB962C8B-B14F-4D97-AF65-F5344CB8AC3E}">
        <p14:creationId xmlns:p14="http://schemas.microsoft.com/office/powerpoint/2010/main" val="259258232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356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751698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1274673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1.png"/><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75" r:id="rId3"/>
    <p:sldLayoutId id="2147483708" r:id="rId4"/>
    <p:sldLayoutId id="2147483709" r:id="rId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211602500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bin"/><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bin"/><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commerciaux.celca.caisse-epargne.fr/download/448/simul-easy/31154/ce-simul-easy-ce.xlsm" TargetMode="External"/><Relationship Id="rId2" Type="http://schemas.openxmlformats.org/officeDocument/2006/relationships/hyperlink" Target="http://commerciaux.celca.caisse-epargne.fr/download/448/simul-easy/29094/simul-easy-agence-cepls.xlsm"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bin"/><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hyperlink" Target="http://commerciaux.celca.caisse-epargne.fr/download/1836/gamme-tpe/33213/parcours-client-vip-cegeev2.pptx" TargetMode="External"/><Relationship Id="rId2" Type="http://schemas.openxmlformats.org/officeDocument/2006/relationships/hyperlink" Target="http://commerciaux.celca.caisse-epargne.fr/global-bdd/referentiel-des-delegations-commerciales/"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download/2240/tap-to-pay/31617/oav-tap-to-pay.pptx" TargetMode="External"/><Relationship Id="rId5" Type="http://schemas.openxmlformats.org/officeDocument/2006/relationships/hyperlink" Target="http://commerciaux.celca.caisse-epargne.fr/download/2240/tap-to-pay/33262/note-dinformation-mise-en-marche-tap-to-pay-sous-android.docx" TargetMode="External"/><Relationship Id="rId4" Type="http://schemas.openxmlformats.org/officeDocument/2006/relationships/hyperlink" Target="http://commerciaux.celca.caisse-epargne.fr/download/2240/tap-to-pay/33264/presentation-complete-tap-to-pay-sous-android.pptx"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07/05/2024    S19 2024</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
        <p:nvSpPr>
          <p:cNvPr id="9" name="Rectangle 8">
            <a:extLst>
              <a:ext uri="{FF2B5EF4-FFF2-40B4-BE49-F238E27FC236}">
                <a16:creationId xmlns:a16="http://schemas.microsoft.com/office/drawing/2014/main" id="{691E530A-86DC-4726-918A-039A29E8DFC7}"/>
              </a:ext>
            </a:extLst>
          </p:cNvPr>
          <p:cNvSpPr/>
          <p:nvPr/>
        </p:nvSpPr>
        <p:spPr>
          <a:xfrm>
            <a:off x="0" y="6301358"/>
            <a:ext cx="12192000" cy="692497"/>
          </a:xfrm>
          <a:prstGeom prst="rect">
            <a:avLst/>
          </a:prstGeom>
        </p:spPr>
        <p:txBody>
          <a:bodyPr wrap="square">
            <a:spAutoFit/>
          </a:bodyPr>
          <a:lstStyle/>
          <a:p>
            <a:pPr algn="ctr"/>
            <a:endParaRPr lang="fr-FR" sz="1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1600" dirty="0">
                <a:solidFill>
                  <a:schemeClr val="tx1">
                    <a:lumMod val="75000"/>
                    <a:lumOff val="25000"/>
                  </a:schemeClr>
                </a:solidFill>
                <a:latin typeface="Arial Black" panose="020B0A04020102020204" pitchFamily="34" charset="0"/>
                <a:sym typeface="Cabin Condensed"/>
              </a:rPr>
              <a:t>Nouveautés Monétique</a:t>
            </a:r>
            <a:endParaRPr lang="fr-FR" sz="1100" b="1" dirty="0">
              <a:ln>
                <a:solidFill>
                  <a:prstClr val="white"/>
                </a:solidFill>
              </a:ln>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lgn="ctr">
              <a:defRPr/>
            </a:pPr>
            <a:r>
              <a:rPr lang="fr-FR" sz="1100" b="1" dirty="0">
                <a:ln>
                  <a:solidFill>
                    <a:prstClr val="white"/>
                  </a:solidFill>
                </a:ln>
                <a:solidFill>
                  <a:srgbClr val="C00000"/>
                </a:solidFill>
                <a:latin typeface="Arial Black" panose="020B0A04020102020204" pitchFamily="34" charset="0"/>
                <a:cs typeface="Aharoni" panose="02010803020104030203" pitchFamily="2" charset="-79"/>
              </a:rPr>
              <a:t> </a:t>
            </a:r>
            <a:endParaRPr lang="fr-FR" sz="1100" dirty="0">
              <a:ln w="0"/>
              <a:solidFill>
                <a:srgbClr val="C0000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420664" y="503772"/>
            <a:ext cx="772217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Votre actualité…sur la monétique</a:t>
            </a:r>
          </a:p>
        </p:txBody>
      </p:sp>
      <p:sp>
        <p:nvSpPr>
          <p:cNvPr id="17" name="Rectangle 16">
            <a:extLst>
              <a:ext uri="{FF2B5EF4-FFF2-40B4-BE49-F238E27FC236}">
                <a16:creationId xmlns:a16="http://schemas.microsoft.com/office/drawing/2014/main" id="{ECCB6C47-CF17-47D3-B7F7-D22C3B5FCD16}"/>
              </a:ext>
            </a:extLst>
          </p:cNvPr>
          <p:cNvSpPr/>
          <p:nvPr/>
        </p:nvSpPr>
        <p:spPr>
          <a:xfrm>
            <a:off x="4264791" y="1941447"/>
            <a:ext cx="8069881" cy="3046988"/>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Arial Black" panose="020B0A04020102020204" pitchFamily="34" charset="0"/>
                <a:ea typeface="+mn-ea"/>
                <a:cs typeface="+mn-cs"/>
                <a:sym typeface="Cabin Condensed"/>
              </a:rPr>
              <a:t>Evolution du </a:t>
            </a:r>
            <a:r>
              <a:rPr kumimoji="0" lang="fr-FR" sz="2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mn-cs"/>
                <a:sym typeface="Cabin Condensed"/>
              </a:rPr>
              <a:t>Référentiel de Dérogations Commerciales Monétique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lumMod val="75000"/>
                  <a:lumOff val="25000"/>
                </a:prstClr>
              </a:solidFill>
              <a:effectLst/>
              <a:uLnTx/>
              <a:uFillTx/>
              <a:latin typeface="Arial Black" panose="020B0A04020102020204" pitchFamily="34" charset="0"/>
              <a:ea typeface="+mn-ea"/>
              <a:cs typeface="+mn-cs"/>
              <a:sym typeface="Cabin Condensed"/>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fr-FR" sz="2400" dirty="0">
                <a:solidFill>
                  <a:prstClr val="black">
                    <a:lumMod val="75000"/>
                    <a:lumOff val="25000"/>
                  </a:prstClr>
                </a:solidFill>
                <a:latin typeface="Arial Black" panose="020B0A04020102020204" pitchFamily="34" charset="0"/>
                <a:sym typeface="Cabin Condensed"/>
              </a:rPr>
              <a:t>Création d’un </a:t>
            </a:r>
            <a:r>
              <a:rPr lang="fr-FR" sz="2400" dirty="0">
                <a:solidFill>
                  <a:srgbClr val="C00000"/>
                </a:solidFill>
                <a:effectLst>
                  <a:outerShdw blurRad="38100" dist="38100" dir="2700000" algn="tl">
                    <a:srgbClr val="000000">
                      <a:alpha val="43137"/>
                    </a:srgbClr>
                  </a:outerShdw>
                </a:effectLst>
                <a:latin typeface="Arial Black" panose="020B0A04020102020204" pitchFamily="34" charset="0"/>
                <a:sym typeface="Cabin Condensed"/>
              </a:rPr>
              <a:t>Parcours clients </a:t>
            </a:r>
            <a:r>
              <a:rPr lang="fr-FR" sz="2400">
                <a:solidFill>
                  <a:srgbClr val="C00000"/>
                </a:solidFill>
                <a:effectLst>
                  <a:outerShdw blurRad="38100" dist="38100" dir="2700000" algn="tl">
                    <a:srgbClr val="000000">
                      <a:alpha val="43137"/>
                    </a:srgbClr>
                  </a:outerShdw>
                </a:effectLst>
                <a:latin typeface="Arial Black" panose="020B0A04020102020204" pitchFamily="34" charset="0"/>
                <a:sym typeface="Cabin Condensed"/>
              </a:rPr>
              <a:t>VIP Monétique</a:t>
            </a:r>
            <a:endParaRPr lang="fr-FR" sz="2400" dirty="0">
              <a:solidFill>
                <a:srgbClr val="C00000"/>
              </a:solidFill>
              <a:effectLst>
                <a:outerShdw blurRad="38100" dist="38100" dir="2700000" algn="tl">
                  <a:srgbClr val="000000">
                    <a:alpha val="43137"/>
                  </a:srgbClr>
                </a:outerShdw>
              </a:effectLst>
              <a:latin typeface="Arial Black" panose="020B0A04020102020204" pitchFamily="34" charset="0"/>
              <a:sym typeface="Cabin Condensed"/>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fr-FR" sz="2400" dirty="0">
              <a:solidFill>
                <a:prstClr val="black">
                  <a:lumMod val="75000"/>
                  <a:lumOff val="25000"/>
                </a:prstClr>
              </a:solidFill>
              <a:latin typeface="Arial Black" panose="020B0A04020102020204" pitchFamily="34" charset="0"/>
              <a:sym typeface="Cabin Condensed"/>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fr-FR" sz="2400" dirty="0">
                <a:solidFill>
                  <a:prstClr val="black">
                    <a:lumMod val="75000"/>
                    <a:lumOff val="25000"/>
                  </a:prstClr>
                </a:solidFill>
                <a:latin typeface="Arial Black" panose="020B0A04020102020204" pitchFamily="34" charset="0"/>
                <a:sym typeface="Cabin Condensed"/>
              </a:rPr>
              <a:t>Lancement de l’offre </a:t>
            </a:r>
            <a:r>
              <a:rPr lang="fr-FR" sz="2400" dirty="0" err="1">
                <a:solidFill>
                  <a:srgbClr val="C00000"/>
                </a:solidFill>
                <a:effectLst>
                  <a:outerShdw blurRad="38100" dist="38100" dir="2700000" algn="tl">
                    <a:srgbClr val="000000">
                      <a:alpha val="43137"/>
                    </a:srgbClr>
                  </a:outerShdw>
                </a:effectLst>
                <a:latin typeface="Arial Black" panose="020B0A04020102020204" pitchFamily="34" charset="0"/>
                <a:sym typeface="Cabin Condensed"/>
              </a:rPr>
              <a:t>Tap</a:t>
            </a:r>
            <a:r>
              <a:rPr lang="fr-FR" sz="2400" dirty="0">
                <a:solidFill>
                  <a:srgbClr val="C00000"/>
                </a:solidFill>
                <a:effectLst>
                  <a:outerShdw blurRad="38100" dist="38100" dir="2700000" algn="tl">
                    <a:srgbClr val="000000">
                      <a:alpha val="43137"/>
                    </a:srgbClr>
                  </a:outerShdw>
                </a:effectLst>
                <a:latin typeface="Arial Black" panose="020B0A04020102020204" pitchFamily="34" charset="0"/>
                <a:sym typeface="Cabin Condensed"/>
              </a:rPr>
              <a:t> to </a:t>
            </a:r>
            <a:r>
              <a:rPr lang="fr-FR" sz="2400" dirty="0" err="1">
                <a:solidFill>
                  <a:srgbClr val="C00000"/>
                </a:solidFill>
                <a:effectLst>
                  <a:outerShdw blurRad="38100" dist="38100" dir="2700000" algn="tl">
                    <a:srgbClr val="000000">
                      <a:alpha val="43137"/>
                    </a:srgbClr>
                  </a:outerShdw>
                </a:effectLst>
                <a:latin typeface="Arial Black" panose="020B0A04020102020204" pitchFamily="34" charset="0"/>
                <a:sym typeface="Cabin Condensed"/>
              </a:rPr>
              <a:t>Pay</a:t>
            </a:r>
            <a:r>
              <a:rPr lang="fr-FR" sz="2400" dirty="0">
                <a:solidFill>
                  <a:srgbClr val="C00000"/>
                </a:solidFill>
                <a:effectLst>
                  <a:outerShdw blurRad="38100" dist="38100" dir="2700000" algn="tl">
                    <a:srgbClr val="000000">
                      <a:alpha val="43137"/>
                    </a:srgbClr>
                  </a:outerShdw>
                </a:effectLst>
                <a:latin typeface="Arial Black" panose="020B0A04020102020204" pitchFamily="34" charset="0"/>
                <a:sym typeface="Cabin Condensed"/>
              </a:rPr>
              <a:t> sous Android</a:t>
            </a:r>
          </a:p>
        </p:txBody>
      </p:sp>
      <p:pic>
        <p:nvPicPr>
          <p:cNvPr id="5" name="Image 4" descr="Une image contenant texte, intérieur, personne, Appareils électroniques&#10;&#10;Description générée automatiquement">
            <a:extLst>
              <a:ext uri="{FF2B5EF4-FFF2-40B4-BE49-F238E27FC236}">
                <a16:creationId xmlns:a16="http://schemas.microsoft.com/office/drawing/2014/main" id="{4805E1F3-4519-4820-B74B-7C8FE3E1D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295" y="1518735"/>
            <a:ext cx="3588146" cy="2019993"/>
          </a:xfrm>
          <a:prstGeom prst="rect">
            <a:avLst/>
          </a:prstGeom>
        </p:spPr>
      </p:pic>
      <p:pic>
        <p:nvPicPr>
          <p:cNvPr id="3" name="Image 2">
            <a:extLst>
              <a:ext uri="{FF2B5EF4-FFF2-40B4-BE49-F238E27FC236}">
                <a16:creationId xmlns:a16="http://schemas.microsoft.com/office/drawing/2014/main" id="{C5EB21C4-2913-A022-82BE-28FD46C75DDD}"/>
              </a:ext>
            </a:extLst>
          </p:cNvPr>
          <p:cNvPicPr>
            <a:picLocks noChangeAspect="1"/>
          </p:cNvPicPr>
          <p:nvPr/>
        </p:nvPicPr>
        <p:blipFill>
          <a:blip r:embed="rId3"/>
          <a:stretch>
            <a:fillRect/>
          </a:stretch>
        </p:blipFill>
        <p:spPr>
          <a:xfrm>
            <a:off x="422914" y="3753658"/>
            <a:ext cx="3612527" cy="2333090"/>
          </a:xfrm>
          <a:prstGeom prst="rect">
            <a:avLst/>
          </a:prstGeom>
        </p:spPr>
      </p:pic>
      <p:sp>
        <p:nvSpPr>
          <p:cNvPr id="2" name="Rectangle 1">
            <a:extLst>
              <a:ext uri="{FF2B5EF4-FFF2-40B4-BE49-F238E27FC236}">
                <a16:creationId xmlns:a16="http://schemas.microsoft.com/office/drawing/2014/main" id="{A260FBF6-88D2-9A4C-7FDC-429444DF6C6B}"/>
              </a:ext>
            </a:extLst>
          </p:cNvPr>
          <p:cNvSpPr/>
          <p:nvPr/>
        </p:nvSpPr>
        <p:spPr>
          <a:xfrm>
            <a:off x="4264791" y="1898712"/>
            <a:ext cx="7722179" cy="3198583"/>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4C10E4-792E-C1F4-E88C-5C39385C7EB0}"/>
              </a:ext>
            </a:extLst>
          </p:cNvPr>
          <p:cNvSpPr/>
          <p:nvPr/>
        </p:nvSpPr>
        <p:spPr>
          <a:xfrm>
            <a:off x="6023572" y="2420492"/>
            <a:ext cx="5735515" cy="2278257"/>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1" name="Rectangle 10">
            <a:extLst>
              <a:ext uri="{FF2B5EF4-FFF2-40B4-BE49-F238E27FC236}">
                <a16:creationId xmlns:a16="http://schemas.microsoft.com/office/drawing/2014/main" id="{C077720E-E35D-51D2-3C7E-E83253A7DBF2}"/>
              </a:ext>
            </a:extLst>
          </p:cNvPr>
          <p:cNvSpPr/>
          <p:nvPr/>
        </p:nvSpPr>
        <p:spPr>
          <a:xfrm>
            <a:off x="6470797" y="2905780"/>
            <a:ext cx="5288290" cy="1384995"/>
          </a:xfrm>
          <a:prstGeom prst="rect">
            <a:avLst/>
          </a:prstGeom>
        </p:spPr>
        <p:txBody>
          <a:bodyPr wrap="square">
            <a:spAutoFit/>
          </a:bodyPr>
          <a:lstStyle/>
          <a:p>
            <a:pP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1. Evolution du </a:t>
            </a:r>
            <a:r>
              <a:rPr lang="fr-FR" sz="28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Référentiel de Dérogations Commerciales Monétique</a:t>
            </a:r>
            <a:endParaRPr lang="fr-FR" sz="2800" dirty="0">
              <a:ln w="0"/>
              <a:solidFill>
                <a:srgbClr val="C00000"/>
              </a:solidFill>
              <a:latin typeface="Arial Black" panose="020B0A04020102020204" pitchFamily="34" charset="0"/>
              <a:cs typeface="Aharoni" panose="02010803020104030203" pitchFamily="2" charset="-79"/>
            </a:endParaRPr>
          </a:p>
        </p:txBody>
      </p:sp>
      <p:pic>
        <p:nvPicPr>
          <p:cNvPr id="2" name="Image 1" descr="Une image contenant texte, intérieur, personne, Appareils électroniques&#10;&#10;Description générée automatiquement">
            <a:extLst>
              <a:ext uri="{FF2B5EF4-FFF2-40B4-BE49-F238E27FC236}">
                <a16:creationId xmlns:a16="http://schemas.microsoft.com/office/drawing/2014/main" id="{1D09B9EE-3FE3-B2F5-2D04-1627E020A5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761" y="1150744"/>
            <a:ext cx="4046903" cy="2278256"/>
          </a:xfrm>
          <a:prstGeom prst="rect">
            <a:avLst/>
          </a:prstGeom>
        </p:spPr>
      </p:pic>
      <p:pic>
        <p:nvPicPr>
          <p:cNvPr id="3" name="Image 2">
            <a:extLst>
              <a:ext uri="{FF2B5EF4-FFF2-40B4-BE49-F238E27FC236}">
                <a16:creationId xmlns:a16="http://schemas.microsoft.com/office/drawing/2014/main" id="{FF462EC2-D8CE-5D51-470F-DC23D6727784}"/>
              </a:ext>
            </a:extLst>
          </p:cNvPr>
          <p:cNvPicPr>
            <a:picLocks noChangeAspect="1"/>
          </p:cNvPicPr>
          <p:nvPr/>
        </p:nvPicPr>
        <p:blipFill>
          <a:blip r:embed="rId3"/>
          <a:stretch>
            <a:fillRect/>
          </a:stretch>
        </p:blipFill>
        <p:spPr>
          <a:xfrm>
            <a:off x="770262" y="3559620"/>
            <a:ext cx="4074402" cy="2631384"/>
          </a:xfrm>
          <a:prstGeom prst="rect">
            <a:avLst/>
          </a:prstGeom>
        </p:spPr>
      </p:pic>
    </p:spTree>
    <p:extLst>
      <p:ext uri="{BB962C8B-B14F-4D97-AF65-F5344CB8AC3E}">
        <p14:creationId xmlns:p14="http://schemas.microsoft.com/office/powerpoint/2010/main" val="85940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6791"/>
            <a:ext cx="10980738" cy="720000"/>
          </a:xfrm>
        </p:spPr>
        <p:txBody>
          <a:bodyPr>
            <a:normAutofit/>
          </a:bodyPr>
          <a:lstStyle/>
          <a:p>
            <a:r>
              <a:rPr lang="fr-FR" sz="2400" dirty="0"/>
              <a:t>Le nouveau Référentiel de dérogations </a:t>
            </a:r>
          </a:p>
        </p:txBody>
      </p:sp>
      <p:sp>
        <p:nvSpPr>
          <p:cNvPr id="11" name="Espace réservé du contenu 1">
            <a:extLst>
              <a:ext uri="{FF2B5EF4-FFF2-40B4-BE49-F238E27FC236}">
                <a16:creationId xmlns:a16="http://schemas.microsoft.com/office/drawing/2014/main" id="{FAE95227-7D80-6422-50FE-AD3B35AB4061}"/>
              </a:ext>
            </a:extLst>
          </p:cNvPr>
          <p:cNvSpPr>
            <a:spLocks noGrp="1"/>
          </p:cNvSpPr>
          <p:nvPr>
            <p:ph idx="17"/>
          </p:nvPr>
        </p:nvSpPr>
        <p:spPr>
          <a:xfrm>
            <a:off x="605631" y="1152776"/>
            <a:ext cx="10980738" cy="4716758"/>
          </a:xfrm>
        </p:spPr>
        <p:txBody>
          <a:bodyPr/>
          <a:lstStyle/>
          <a:p>
            <a:r>
              <a:rPr lang="fr-FR" sz="1400" dirty="0"/>
              <a:t>Le sujet de la rentabilité des contrats monétiques est un sujet </a:t>
            </a:r>
            <a:r>
              <a:rPr lang="fr-FR" sz="1400" b="1" dirty="0"/>
              <a:t>d’importance</a:t>
            </a:r>
            <a:r>
              <a:rPr lang="fr-FR" sz="1400" dirty="0"/>
              <a:t>. A la mise en place d’un contrat monétique, mais également tout au long de sa vie, </a:t>
            </a:r>
            <a:r>
              <a:rPr lang="fr-FR" sz="1400" b="1" dirty="0"/>
              <a:t>il nous faut veiller </a:t>
            </a:r>
            <a:r>
              <a:rPr lang="fr-FR" sz="1400" dirty="0"/>
              <a:t>à ce que </a:t>
            </a:r>
            <a:r>
              <a:rPr lang="fr-FR" sz="1400" b="1" dirty="0"/>
              <a:t>les conditions fixées </a:t>
            </a:r>
            <a:r>
              <a:rPr lang="fr-FR" sz="1400" dirty="0"/>
              <a:t>nous permettent de dégager un minimum de </a:t>
            </a:r>
            <a:r>
              <a:rPr lang="fr-FR" sz="1400" b="1" dirty="0"/>
              <a:t>marge</a:t>
            </a:r>
            <a:r>
              <a:rPr lang="fr-FR" sz="1400" dirty="0"/>
              <a:t>. A défaut, ce qui devrait être une source de revenu se transforme en une </a:t>
            </a:r>
            <a:r>
              <a:rPr lang="fr-FR" sz="1400" b="1" dirty="0"/>
              <a:t>charge</a:t>
            </a:r>
            <a:r>
              <a:rPr lang="fr-FR" sz="1400" dirty="0"/>
              <a:t>, et c’est alors la caisse qui supporte une partie des frais qui </a:t>
            </a:r>
            <a:r>
              <a:rPr lang="fr-FR" sz="1400" b="1" dirty="0"/>
              <a:t>incombent au client</a:t>
            </a:r>
            <a:r>
              <a:rPr lang="fr-FR" sz="1400" dirty="0"/>
              <a:t>. </a:t>
            </a:r>
          </a:p>
          <a:p>
            <a:pPr marL="0" indent="0">
              <a:buNone/>
            </a:pPr>
            <a:endParaRPr lang="fr-FR" dirty="0"/>
          </a:p>
          <a:p>
            <a:r>
              <a:rPr lang="fr-FR" sz="1400" dirty="0"/>
              <a:t>Depuis quelques mois, </a:t>
            </a:r>
            <a:r>
              <a:rPr lang="fr-FR" sz="1400" b="1" dirty="0"/>
              <a:t>un certain nombre de travaux </a:t>
            </a:r>
            <a:r>
              <a:rPr lang="fr-FR" sz="1400" dirty="0"/>
              <a:t>pour améliorer la rentabilité de nos contrats monétiques </a:t>
            </a:r>
            <a:r>
              <a:rPr lang="fr-FR" sz="1200" i="1" dirty="0"/>
              <a:t>(tant sur le stock que sur le flux) </a:t>
            </a:r>
            <a:r>
              <a:rPr lang="fr-FR" sz="1400" dirty="0"/>
              <a:t>ont été entamés. </a:t>
            </a:r>
          </a:p>
          <a:p>
            <a:endParaRPr lang="fr-FR" sz="1400" dirty="0"/>
          </a:p>
          <a:p>
            <a:r>
              <a:rPr lang="fr-FR" sz="1400" dirty="0"/>
              <a:t>Parmi ces travaux on notera : </a:t>
            </a:r>
          </a:p>
          <a:p>
            <a:pPr lvl="1"/>
            <a:r>
              <a:rPr lang="fr-FR" sz="1200" dirty="0"/>
              <a:t>Une </a:t>
            </a:r>
            <a:r>
              <a:rPr lang="fr-FR" sz="1200" b="1" dirty="0"/>
              <a:t>re-sensibilisation des équipes </a:t>
            </a:r>
            <a:r>
              <a:rPr lang="fr-FR" sz="1200" dirty="0"/>
              <a:t>sur les principes de la rentabilité des contrats monétiques,</a:t>
            </a:r>
          </a:p>
          <a:p>
            <a:pPr lvl="1"/>
            <a:r>
              <a:rPr lang="fr-FR" sz="1200" dirty="0"/>
              <a:t>La mise à disposition d’un fichier comprenant le stock de clients portant les rentabilités monétiques négatives les plus importantes et sur lequel </a:t>
            </a:r>
            <a:r>
              <a:rPr lang="fr-FR" sz="1200" b="1" dirty="0"/>
              <a:t>une démarche de remédiation a été entreprise</a:t>
            </a:r>
            <a:r>
              <a:rPr lang="fr-FR" sz="1200" dirty="0"/>
              <a:t>,</a:t>
            </a:r>
          </a:p>
          <a:p>
            <a:pPr lvl="1"/>
            <a:r>
              <a:rPr lang="fr-FR" sz="1200" b="1" dirty="0"/>
              <a:t>Une reconsidération du référentiel de dérogations </a:t>
            </a:r>
            <a:r>
              <a:rPr lang="fr-FR" sz="1200" dirty="0"/>
              <a:t>des conditions monétiques au besoin, en fonction des évolutions du marché (évolution des CIP, des frais réseaux….) </a:t>
            </a:r>
          </a:p>
          <a:p>
            <a:pPr marL="468000" lvl="1" indent="0">
              <a:buNone/>
            </a:pPr>
            <a:endParaRPr lang="fr-FR" b="1" dirty="0"/>
          </a:p>
          <a:p>
            <a:r>
              <a:rPr lang="fr-FR" sz="1400" dirty="0"/>
              <a:t>Concernant ce dernier point, </a:t>
            </a:r>
            <a:r>
              <a:rPr lang="fr-FR" sz="1400" b="1" dirty="0"/>
              <a:t>deux évènements </a:t>
            </a:r>
            <a:r>
              <a:rPr lang="fr-FR" sz="1400" dirty="0"/>
              <a:t>nous amènent à </a:t>
            </a:r>
            <a:r>
              <a:rPr lang="fr-FR" sz="1400" b="1" dirty="0"/>
              <a:t>revoir le référentiel </a:t>
            </a:r>
            <a:r>
              <a:rPr lang="fr-FR" sz="1400" dirty="0"/>
              <a:t>sur les cartes dites « présentes » </a:t>
            </a:r>
            <a:r>
              <a:rPr lang="fr-FR" sz="1400" i="1" dirty="0"/>
              <a:t>(paiements par cartes en proximité) </a:t>
            </a:r>
            <a:r>
              <a:rPr lang="fr-FR" sz="1400" dirty="0"/>
              <a:t>et « non-présentes »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mn-ea"/>
                <a:cs typeface="+mn-cs"/>
              </a:rPr>
              <a:t>(paiements par cartes à distance)</a:t>
            </a:r>
            <a:r>
              <a:rPr lang="fr-FR" sz="1400" dirty="0"/>
              <a:t> : </a:t>
            </a:r>
          </a:p>
          <a:p>
            <a:pPr lvl="1"/>
            <a:r>
              <a:rPr lang="fr-FR" b="1" dirty="0"/>
              <a:t>évolution de notre outil de saisie des contrats </a:t>
            </a:r>
            <a:r>
              <a:rPr lang="fr-FR" dirty="0"/>
              <a:t>qui permet désormais de distinguer, parmi les cartes « hors zone UE », les porteurs de cartes de type « Particulier » des porteurs de cartes « commerciales » </a:t>
            </a:r>
            <a:r>
              <a:rPr lang="fr-FR" i="1" dirty="0"/>
              <a:t>(Professionnels) </a:t>
            </a:r>
          </a:p>
          <a:p>
            <a:pPr lvl="1"/>
            <a:r>
              <a:rPr lang="fr-FR" b="1" dirty="0"/>
              <a:t>modifications des interchanges </a:t>
            </a:r>
            <a:r>
              <a:rPr lang="fr-FR" dirty="0"/>
              <a:t>et frais de certains réseaux (Visa, Mastercard) depuis le 1</a:t>
            </a:r>
            <a:r>
              <a:rPr lang="fr-FR" baseline="30000" dirty="0"/>
              <a:t>er</a:t>
            </a:r>
            <a:r>
              <a:rPr lang="fr-FR" dirty="0"/>
              <a:t> avril </a:t>
            </a:r>
            <a:endParaRPr lang="fr-FR" i="1" dirty="0"/>
          </a:p>
        </p:txBody>
      </p:sp>
      <p:sp>
        <p:nvSpPr>
          <p:cNvPr id="12" name="Espace réservé du texte 2">
            <a:extLst>
              <a:ext uri="{FF2B5EF4-FFF2-40B4-BE49-F238E27FC236}">
                <a16:creationId xmlns:a16="http://schemas.microsoft.com/office/drawing/2014/main" id="{2C8FB1FC-387A-8158-4B46-A4748511F25F}"/>
              </a:ext>
            </a:extLst>
          </p:cNvPr>
          <p:cNvSpPr txBox="1">
            <a:spLocks/>
          </p:cNvSpPr>
          <p:nvPr/>
        </p:nvSpPr>
        <p:spPr>
          <a:xfrm>
            <a:off x="605631" y="832818"/>
            <a:ext cx="10980738" cy="368592"/>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Contexte général</a:t>
            </a:r>
          </a:p>
        </p:txBody>
      </p:sp>
    </p:spTree>
    <p:extLst>
      <p:ext uri="{BB962C8B-B14F-4D97-AF65-F5344CB8AC3E}">
        <p14:creationId xmlns:p14="http://schemas.microsoft.com/office/powerpoint/2010/main" val="3238127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3964"/>
            <a:ext cx="10980738" cy="720000"/>
          </a:xfrm>
        </p:spPr>
        <p:txBody>
          <a:bodyPr>
            <a:normAutofit/>
          </a:bodyPr>
          <a:lstStyle/>
          <a:p>
            <a:r>
              <a:rPr lang="fr-FR" sz="2400" dirty="0"/>
              <a:t>Nouveau Référentiel de dérogations </a:t>
            </a:r>
            <a:r>
              <a:rPr lang="fr-FR" sz="2400" dirty="0">
                <a:sym typeface="Wingdings" panose="05000000000000000000" pitchFamily="2" charset="2"/>
              </a:rPr>
              <a:t></a:t>
            </a:r>
            <a:r>
              <a:rPr lang="fr-FR" sz="2400" dirty="0"/>
              <a:t> Cartes « présentes »</a:t>
            </a:r>
          </a:p>
        </p:txBody>
      </p:sp>
      <p:graphicFrame>
        <p:nvGraphicFramePr>
          <p:cNvPr id="25" name="Tableau 24">
            <a:extLst>
              <a:ext uri="{FF2B5EF4-FFF2-40B4-BE49-F238E27FC236}">
                <a16:creationId xmlns:a16="http://schemas.microsoft.com/office/drawing/2014/main" id="{C0BF4BBC-C91D-A412-F6CB-9D6FFBBEE522}"/>
              </a:ext>
            </a:extLst>
          </p:cNvPr>
          <p:cNvGraphicFramePr>
            <a:graphicFrameLocks noGrp="1"/>
          </p:cNvGraphicFramePr>
          <p:nvPr>
            <p:extLst>
              <p:ext uri="{D42A27DB-BD31-4B8C-83A1-F6EECF244321}">
                <p14:modId xmlns:p14="http://schemas.microsoft.com/office/powerpoint/2010/main" val="2775966036"/>
              </p:ext>
            </p:extLst>
          </p:nvPr>
        </p:nvGraphicFramePr>
        <p:xfrm>
          <a:off x="1165604" y="1782807"/>
          <a:ext cx="9674587" cy="3931250"/>
        </p:xfrm>
        <a:graphic>
          <a:graphicData uri="http://schemas.openxmlformats.org/drawingml/2006/table">
            <a:tbl>
              <a:tblPr/>
              <a:tblGrid>
                <a:gridCol w="1845681">
                  <a:extLst>
                    <a:ext uri="{9D8B030D-6E8A-4147-A177-3AD203B41FA5}">
                      <a16:colId xmlns:a16="http://schemas.microsoft.com/office/drawing/2014/main" val="758061872"/>
                    </a:ext>
                  </a:extLst>
                </a:gridCol>
                <a:gridCol w="896721">
                  <a:extLst>
                    <a:ext uri="{9D8B030D-6E8A-4147-A177-3AD203B41FA5}">
                      <a16:colId xmlns:a16="http://schemas.microsoft.com/office/drawing/2014/main" val="887335498"/>
                    </a:ext>
                  </a:extLst>
                </a:gridCol>
                <a:gridCol w="1847857">
                  <a:extLst>
                    <a:ext uri="{9D8B030D-6E8A-4147-A177-3AD203B41FA5}">
                      <a16:colId xmlns:a16="http://schemas.microsoft.com/office/drawing/2014/main" val="1932967014"/>
                    </a:ext>
                  </a:extLst>
                </a:gridCol>
                <a:gridCol w="1271082">
                  <a:extLst>
                    <a:ext uri="{9D8B030D-6E8A-4147-A177-3AD203B41FA5}">
                      <a16:colId xmlns:a16="http://schemas.microsoft.com/office/drawing/2014/main" val="997357734"/>
                    </a:ext>
                  </a:extLst>
                </a:gridCol>
                <a:gridCol w="1271082">
                  <a:extLst>
                    <a:ext uri="{9D8B030D-6E8A-4147-A177-3AD203B41FA5}">
                      <a16:colId xmlns:a16="http://schemas.microsoft.com/office/drawing/2014/main" val="2356422251"/>
                    </a:ext>
                  </a:extLst>
                </a:gridCol>
                <a:gridCol w="1271082">
                  <a:extLst>
                    <a:ext uri="{9D8B030D-6E8A-4147-A177-3AD203B41FA5}">
                      <a16:colId xmlns:a16="http://schemas.microsoft.com/office/drawing/2014/main" val="1503326085"/>
                    </a:ext>
                  </a:extLst>
                </a:gridCol>
                <a:gridCol w="1271082">
                  <a:extLst>
                    <a:ext uri="{9D8B030D-6E8A-4147-A177-3AD203B41FA5}">
                      <a16:colId xmlns:a16="http://schemas.microsoft.com/office/drawing/2014/main" val="4164624080"/>
                    </a:ext>
                  </a:extLst>
                </a:gridCol>
              </a:tblGrid>
              <a:tr h="395959">
                <a:tc gridSpan="4">
                  <a:txBody>
                    <a:bodyPr/>
                    <a:lstStyle/>
                    <a:p>
                      <a:pPr algn="ctr" fontAlgn="b"/>
                      <a:endParaRPr lang="fr-FR" sz="1400" b="0" i="0" u="none" strike="noStrike">
                        <a:solidFill>
                          <a:srgbClr val="000000"/>
                        </a:solidFill>
                        <a:effectLst/>
                        <a:latin typeface="Calibri" panose="020F0502020204030204" pitchFamily="34" charset="0"/>
                      </a:endParaRPr>
                    </a:p>
                  </a:txBody>
                  <a:tcPr marL="7343" marR="7343" marT="734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fontAlgn="ctr"/>
                      <a:r>
                        <a:rPr lang="fr-FR" sz="1400" b="0" i="0" u="none" strike="noStrike">
                          <a:solidFill>
                            <a:srgbClr val="000000"/>
                          </a:solidFill>
                          <a:effectLst/>
                          <a:latin typeface="Calibri" panose="020F0502020204030204" pitchFamily="34" charset="0"/>
                        </a:rPr>
                        <a:t>CA PRO</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400" b="0" i="0" u="none" strike="noStrike">
                          <a:solidFill>
                            <a:srgbClr val="000000"/>
                          </a:solidFill>
                          <a:effectLst/>
                          <a:latin typeface="Calibri" panose="020F0502020204030204" pitchFamily="34" charset="0"/>
                        </a:rPr>
                        <a:t>DT-Banque Privée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400" b="0" i="0" u="none" strike="noStrike">
                          <a:solidFill>
                            <a:srgbClr val="000000"/>
                          </a:solidFill>
                          <a:effectLst/>
                          <a:latin typeface="Calibri" panose="020F0502020204030204" pitchFamily="34" charset="0"/>
                        </a:rPr>
                        <a:t>DCMP</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78677674"/>
                  </a:ext>
                </a:extLst>
              </a:tr>
              <a:tr h="250047">
                <a:tc>
                  <a:txBody>
                    <a:bodyPr/>
                    <a:lstStyle/>
                    <a:p>
                      <a:pPr algn="l" fontAlgn="b"/>
                      <a:r>
                        <a:rPr lang="fr-FR" sz="1400" b="0" i="0" u="none" strike="noStrike">
                          <a:solidFill>
                            <a:srgbClr val="000000"/>
                          </a:solidFill>
                          <a:effectLst/>
                          <a:latin typeface="Calibri" panose="020F0502020204030204" pitchFamily="34" charset="0"/>
                        </a:rPr>
                        <a:t> </a:t>
                      </a:r>
                    </a:p>
                  </a:txBody>
                  <a:tcPr marL="7343" marR="7343" marT="734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2" gridSpan="2">
                  <a:txBody>
                    <a:bodyPr/>
                    <a:lstStyle/>
                    <a:p>
                      <a:pPr algn="ctr" fontAlgn="ctr"/>
                      <a:r>
                        <a:rPr lang="fr-FR" sz="1400" b="0" i="0" u="none" strike="noStrike">
                          <a:solidFill>
                            <a:srgbClr val="000000"/>
                          </a:solidFill>
                          <a:effectLst/>
                          <a:latin typeface="Calibri" panose="020F0502020204030204" pitchFamily="34" charset="0"/>
                        </a:rPr>
                        <a:t>Type de remise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hMerge="1">
                  <a:txBody>
                    <a:bodyPr/>
                    <a:lstStyle/>
                    <a:p>
                      <a:endParaRPr lang="fr-FR"/>
                    </a:p>
                  </a:txBody>
                  <a:tcPr/>
                </a:tc>
                <a:tc rowSpan="2">
                  <a:txBody>
                    <a:bodyPr/>
                    <a:lstStyle/>
                    <a:p>
                      <a:pPr algn="ctr" fontAlgn="ctr"/>
                      <a:r>
                        <a:rPr lang="fr-FR" sz="1400" b="0" i="0" u="none" strike="noStrike" dirty="0">
                          <a:solidFill>
                            <a:srgbClr val="000000"/>
                          </a:solidFill>
                          <a:effectLst/>
                          <a:latin typeface="Calibri" panose="020F0502020204030204" pitchFamily="34" charset="0"/>
                        </a:rPr>
                        <a:t>Anciens Taux</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fr-FR" sz="1400" b="0" i="0" u="none" strike="noStrike">
                          <a:solidFill>
                            <a:srgbClr val="000000"/>
                          </a:solidFill>
                          <a:effectLst/>
                          <a:latin typeface="Calibri" panose="020F0502020204030204" pitchFamily="34" charset="0"/>
                        </a:rPr>
                        <a:t>Taux ou montant d'application</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fr-FR" sz="1400" b="0" i="0" u="none" strike="noStrike">
                          <a:solidFill>
                            <a:srgbClr val="000000"/>
                          </a:solidFill>
                          <a:effectLst/>
                          <a:latin typeface="Calibri" panose="020F0502020204030204" pitchFamily="34" charset="0"/>
                        </a:rPr>
                        <a:t>Taux ou montant d'application</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fr-FR" sz="1400" b="0" i="0" u="none" strike="noStrike">
                          <a:solidFill>
                            <a:srgbClr val="000000"/>
                          </a:solidFill>
                          <a:effectLst/>
                          <a:latin typeface="Calibri" panose="020F0502020204030204" pitchFamily="34" charset="0"/>
                        </a:rPr>
                        <a:t>Taux ou montant d'application</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50149922"/>
                  </a:ext>
                </a:extLst>
              </a:tr>
              <a:tr h="340542">
                <a:tc>
                  <a:txBody>
                    <a:bodyPr/>
                    <a:lstStyle/>
                    <a:p>
                      <a:pPr algn="l" fontAlgn="b"/>
                      <a:r>
                        <a:rPr lang="fr-FR" sz="1400" b="0" i="0" u="none" strike="noStrike">
                          <a:solidFill>
                            <a:srgbClr val="000000"/>
                          </a:solidFill>
                          <a:effectLst/>
                          <a:latin typeface="Calibri" panose="020F0502020204030204" pitchFamily="34" charset="0"/>
                        </a:rPr>
                        <a:t> </a:t>
                      </a:r>
                    </a:p>
                  </a:txBody>
                  <a:tcPr marL="7343" marR="7343" marT="734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vMerge="1">
                  <a:txBody>
                    <a:bodyPr/>
                    <a:lstStyle/>
                    <a:p>
                      <a:endParaRPr lang="fr-FR"/>
                    </a:p>
                  </a:txBody>
                  <a:tcPr/>
                </a:tc>
                <a:tc hMerge="1"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545376633"/>
                  </a:ext>
                </a:extLst>
              </a:tr>
              <a:tr h="500094">
                <a:tc rowSpan="6">
                  <a:txBody>
                    <a:bodyPr/>
                    <a:lstStyle/>
                    <a:p>
                      <a:pPr algn="ctr" fontAlgn="ctr"/>
                      <a:r>
                        <a:rPr lang="fr-FR" sz="1400" b="1" i="0" u="none" strike="noStrike" dirty="0">
                          <a:solidFill>
                            <a:srgbClr val="000000"/>
                          </a:solidFill>
                          <a:effectLst/>
                          <a:latin typeface="Calibri" panose="020F0502020204030204" pitchFamily="34" charset="0"/>
                        </a:rPr>
                        <a:t>Cartes présentes (</a:t>
                      </a:r>
                      <a:r>
                        <a:rPr lang="fr-FR" sz="1400" b="1" i="0" u="none" strike="noStrike" dirty="0" err="1">
                          <a:solidFill>
                            <a:srgbClr val="000000"/>
                          </a:solidFill>
                          <a:effectLst/>
                          <a:latin typeface="Calibri" panose="020F0502020204030204" pitchFamily="34" charset="0"/>
                        </a:rPr>
                        <a:t>proxi</a:t>
                      </a:r>
                      <a:r>
                        <a:rPr lang="fr-FR" sz="1400" b="1" i="0" u="none" strike="noStrike" dirty="0">
                          <a:solidFill>
                            <a:srgbClr val="000000"/>
                          </a:solidFill>
                          <a:effectLst/>
                          <a:latin typeface="Calibri" panose="020F0502020204030204" pitchFamily="34" charset="0"/>
                        </a:rPr>
                        <a:t>)</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ctr" fontAlgn="ctr"/>
                      <a:r>
                        <a:rPr lang="fr-FR" sz="1100" b="0" i="0" u="none" strike="noStrike">
                          <a:solidFill>
                            <a:srgbClr val="000000"/>
                          </a:solidFill>
                          <a:effectLst/>
                          <a:latin typeface="Calibri" panose="020F0502020204030204" pitchFamily="34" charset="0"/>
                        </a:rPr>
                        <a:t>Proxi - SC - ALS - PLBS…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Taux de commission Prof Lib. De Santé / Viti</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dirty="0">
                          <a:solidFill>
                            <a:srgbClr val="000000"/>
                          </a:solidFill>
                          <a:effectLst/>
                          <a:latin typeface="Calibri" panose="020F0502020204030204" pitchFamily="34" charset="0"/>
                        </a:rPr>
                        <a:t>0,40%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0,40%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0,35%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0,30%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759712"/>
                  </a:ext>
                </a:extLst>
              </a:tr>
              <a:tr h="500094">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000000"/>
                          </a:solidFill>
                          <a:effectLst/>
                          <a:latin typeface="Calibri" panose="020F0502020204030204" pitchFamily="34" charset="0"/>
                        </a:rPr>
                        <a:t>Taux de commission autres pros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0,40%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0,35%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3361659"/>
                  </a:ext>
                </a:extLst>
              </a:tr>
              <a:tr h="500094">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FF0000"/>
                          </a:solidFill>
                          <a:effectLst/>
                          <a:latin typeface="Calibri" panose="020F0502020204030204" pitchFamily="34" charset="0"/>
                        </a:rPr>
                        <a:t>Taux de commission cartes "Part" étrangères (hors UE)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fontAlgn="ctr"/>
                      <a:r>
                        <a:rPr lang="fr-FR" sz="1700" b="0" i="0" u="none" strike="noStrike" dirty="0">
                          <a:solidFill>
                            <a:srgbClr val="000000"/>
                          </a:solidFill>
                          <a:effectLst/>
                          <a:latin typeface="Calibri" panose="020F0502020204030204" pitchFamily="34" charset="0"/>
                        </a:rPr>
                        <a:t>2</a:t>
                      </a:r>
                      <a:r>
                        <a:rPr lang="fr-FR" sz="1700" b="0" i="0" u="none" strike="noStrike" dirty="0">
                          <a:solidFill>
                            <a:srgbClr val="7030A0"/>
                          </a:solidFill>
                          <a:effectLst/>
                          <a:latin typeface="Calibri" panose="020F0502020204030204" pitchFamily="34" charset="0"/>
                        </a:rPr>
                        <a:t>*</a:t>
                      </a:r>
                      <a:r>
                        <a:rPr lang="fr-FR" sz="1700" b="0" i="0" u="none" strike="noStrike" dirty="0">
                          <a:solidFill>
                            <a:srgbClr val="000000"/>
                          </a:solidFill>
                          <a:effectLst/>
                          <a:latin typeface="Calibri" panose="020F0502020204030204" pitchFamily="34" charset="0"/>
                        </a:rPr>
                        <a:t>%</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1" i="0" u="none" strike="noStrike">
                          <a:solidFill>
                            <a:srgbClr val="000000"/>
                          </a:solidFill>
                          <a:effectLst/>
                          <a:latin typeface="Calibri" panose="020F0502020204030204" pitchFamily="34" charset="0"/>
                        </a:rPr>
                        <a:t>1,20%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1,20%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1,20%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2CC"/>
                    </a:solidFill>
                  </a:tcPr>
                </a:tc>
                <a:extLst>
                  <a:ext uri="{0D108BD9-81ED-4DB2-BD59-A6C34878D82A}">
                    <a16:rowId xmlns:a16="http://schemas.microsoft.com/office/drawing/2014/main" val="2753410077"/>
                  </a:ext>
                </a:extLst>
              </a:tr>
              <a:tr h="500094">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FF0000"/>
                          </a:solidFill>
                          <a:effectLst/>
                          <a:latin typeface="Calibri" panose="020F0502020204030204" pitchFamily="34" charset="0"/>
                        </a:rPr>
                        <a:t>Taux de commission cartes commerciales étrangères </a:t>
                      </a:r>
                    </a:p>
                    <a:p>
                      <a:pPr algn="ctr" fontAlgn="ctr"/>
                      <a:r>
                        <a:rPr lang="fr-FR" sz="1100" b="0" i="0" u="none" strike="noStrike">
                          <a:solidFill>
                            <a:srgbClr val="FF0000"/>
                          </a:solidFill>
                          <a:effectLst/>
                          <a:latin typeface="Calibri" panose="020F0502020204030204" pitchFamily="34" charset="0"/>
                        </a:rPr>
                        <a:t>(hors UE)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r>
                        <a:rPr lang="fr-FR" sz="1700" b="0" i="0" u="none" strike="noStrike">
                          <a:solidFill>
                            <a:srgbClr val="000000"/>
                          </a:solidFill>
                          <a:effectLst/>
                          <a:latin typeface="Calibri" panose="020F0502020204030204" pitchFamily="34" charset="0"/>
                        </a:rPr>
                        <a:t>2*%</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1" i="0" u="none" strike="noStrike">
                          <a:solidFill>
                            <a:srgbClr val="000000"/>
                          </a:solidFill>
                          <a:effectLst/>
                          <a:latin typeface="Calibri" panose="020F0502020204030204" pitchFamily="34" charset="0"/>
                        </a:rPr>
                        <a:t>2,80%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2,80%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2,80%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42899472"/>
                  </a:ext>
                </a:extLst>
              </a:tr>
              <a:tr h="500094">
                <a:tc vMerge="1">
                  <a:txBody>
                    <a:bodyPr/>
                    <a:lstStyle/>
                    <a:p>
                      <a:endParaRPr lang="fr-FR"/>
                    </a:p>
                  </a:txBody>
                  <a:tcPr/>
                </a:tc>
                <a:tc vMerge="1">
                  <a:txBody>
                    <a:bodyPr/>
                    <a:lstStyle/>
                    <a:p>
                      <a:endParaRPr lang="fr-FR"/>
                    </a:p>
                  </a:txBody>
                  <a:tcPr/>
                </a:tc>
                <a:tc>
                  <a:txBody>
                    <a:bodyPr/>
                    <a:lstStyle/>
                    <a:p>
                      <a:pPr algn="ctr" fontAlgn="ctr"/>
                      <a:r>
                        <a:rPr lang="fr-FR" sz="1100" b="0" i="0" u="none" strike="noStrike" dirty="0">
                          <a:solidFill>
                            <a:srgbClr val="000000"/>
                          </a:solidFill>
                          <a:effectLst/>
                          <a:latin typeface="Calibri" panose="020F0502020204030204" pitchFamily="34" charset="0"/>
                        </a:rPr>
                        <a:t>Taux de commission cartes commerciales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1,35%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1" i="0" u="none" strike="noStrike">
                          <a:solidFill>
                            <a:srgbClr val="000000"/>
                          </a:solidFill>
                          <a:effectLst/>
                          <a:latin typeface="Calibri" panose="020F0502020204030204" pitchFamily="34" charset="0"/>
                        </a:rPr>
                        <a:t>1,45%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1,45%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1,45%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14623052"/>
                  </a:ext>
                </a:extLst>
              </a:tr>
              <a:tr h="395959">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000000"/>
                          </a:solidFill>
                          <a:effectLst/>
                          <a:latin typeface="Calibri" panose="020F0502020204030204" pitchFamily="34" charset="0"/>
                        </a:rPr>
                        <a:t>Minimum</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0,05 €</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0,03 €</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pas de minimum</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2005553"/>
                  </a:ext>
                </a:extLst>
              </a:tr>
            </a:tbl>
          </a:graphicData>
        </a:graphic>
      </p:graphicFrame>
      <p:pic>
        <p:nvPicPr>
          <p:cNvPr id="26" name="Picture 2" descr="New - Free signs icons">
            <a:extLst>
              <a:ext uri="{FF2B5EF4-FFF2-40B4-BE49-F238E27FC236}">
                <a16:creationId xmlns:a16="http://schemas.microsoft.com/office/drawing/2014/main" id="{4793972E-D2F1-B8B1-1C40-4317F4E0DD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86608" y="4893926"/>
            <a:ext cx="372455" cy="37245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New - Free signs icons">
            <a:extLst>
              <a:ext uri="{FF2B5EF4-FFF2-40B4-BE49-F238E27FC236}">
                <a16:creationId xmlns:a16="http://schemas.microsoft.com/office/drawing/2014/main" id="{DE0DF8B0-34C7-CF32-10F5-8486C2BD3A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57618" y="3843904"/>
            <a:ext cx="372455" cy="37245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New - Free signs icons">
            <a:extLst>
              <a:ext uri="{FF2B5EF4-FFF2-40B4-BE49-F238E27FC236}">
                <a16:creationId xmlns:a16="http://schemas.microsoft.com/office/drawing/2014/main" id="{ECD1299F-832A-5B6C-5CA8-9D1B8FD7C7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57618" y="4337908"/>
            <a:ext cx="372455" cy="372455"/>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645029EE-34D9-6E5A-0EC5-89649F7605ED}"/>
              </a:ext>
            </a:extLst>
          </p:cNvPr>
          <p:cNvSpPr/>
          <p:nvPr/>
        </p:nvSpPr>
        <p:spPr>
          <a:xfrm>
            <a:off x="859938" y="2170518"/>
            <a:ext cx="2136617" cy="3802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7BB87B14-A0D9-C365-CFA9-838947F4574D}"/>
              </a:ext>
            </a:extLst>
          </p:cNvPr>
          <p:cNvSpPr txBox="1"/>
          <p:nvPr/>
        </p:nvSpPr>
        <p:spPr>
          <a:xfrm>
            <a:off x="4674092" y="5845852"/>
            <a:ext cx="6613236" cy="230832"/>
          </a:xfrm>
          <a:prstGeom prst="rect">
            <a:avLst/>
          </a:prstGeom>
          <a:noFill/>
        </p:spPr>
        <p:txBody>
          <a:bodyPr wrap="square" rtlCol="0">
            <a:spAutoFit/>
          </a:bodyPr>
          <a:lstStyle/>
          <a:p>
            <a:pPr algn="ctr"/>
            <a:r>
              <a:rPr lang="fr-FR" sz="900" i="1" dirty="0">
                <a:solidFill>
                  <a:srgbClr val="7030A0"/>
                </a:solidFill>
              </a:rPr>
              <a:t>* taux moyen calculé pour tenir compte du fait que des cartes Part et Commerciales pouvaient être concernées par ce taux </a:t>
            </a:r>
          </a:p>
        </p:txBody>
      </p:sp>
      <p:sp>
        <p:nvSpPr>
          <p:cNvPr id="43" name="Espace réservé du contenu 1">
            <a:extLst>
              <a:ext uri="{FF2B5EF4-FFF2-40B4-BE49-F238E27FC236}">
                <a16:creationId xmlns:a16="http://schemas.microsoft.com/office/drawing/2014/main" id="{04AFE16F-088D-AA26-626D-66334BFD89CE}"/>
              </a:ext>
            </a:extLst>
          </p:cNvPr>
          <p:cNvSpPr>
            <a:spLocks noGrp="1"/>
          </p:cNvSpPr>
          <p:nvPr>
            <p:ph idx="17"/>
          </p:nvPr>
        </p:nvSpPr>
        <p:spPr>
          <a:xfrm>
            <a:off x="512528" y="808078"/>
            <a:ext cx="10980738" cy="4716758"/>
          </a:xfrm>
        </p:spPr>
        <p:txBody>
          <a:bodyPr/>
          <a:lstStyle/>
          <a:p>
            <a:r>
              <a:rPr lang="fr-FR" dirty="0"/>
              <a:t>Vous trouverez ainsi ci-dessous les anciennes conditions et les nouvelles qui sont entrées en vigueur sur la partie contrats concernés par une carte présente</a:t>
            </a:r>
          </a:p>
          <a:p>
            <a:pPr marL="0" indent="0">
              <a:buNone/>
            </a:pPr>
            <a:endParaRPr lang="fr-FR" dirty="0"/>
          </a:p>
        </p:txBody>
      </p:sp>
      <p:sp>
        <p:nvSpPr>
          <p:cNvPr id="2" name="Rectangle 1">
            <a:extLst>
              <a:ext uri="{FF2B5EF4-FFF2-40B4-BE49-F238E27FC236}">
                <a16:creationId xmlns:a16="http://schemas.microsoft.com/office/drawing/2014/main" id="{9F6AE3CC-9918-1256-9402-EB0C6CC04782}"/>
              </a:ext>
            </a:extLst>
          </p:cNvPr>
          <p:cNvSpPr/>
          <p:nvPr/>
        </p:nvSpPr>
        <p:spPr>
          <a:xfrm>
            <a:off x="5797685" y="2324751"/>
            <a:ext cx="1188923" cy="37245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DCAB195-9D1E-893A-385A-9D8C85F2BD1F}"/>
              </a:ext>
            </a:extLst>
          </p:cNvPr>
          <p:cNvSpPr/>
          <p:nvPr/>
        </p:nvSpPr>
        <p:spPr>
          <a:xfrm>
            <a:off x="7062280" y="1423348"/>
            <a:ext cx="3748727" cy="33364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Nouvelles conditions </a:t>
            </a:r>
          </a:p>
        </p:txBody>
      </p:sp>
    </p:spTree>
    <p:extLst>
      <p:ext uri="{BB962C8B-B14F-4D97-AF65-F5344CB8AC3E}">
        <p14:creationId xmlns:p14="http://schemas.microsoft.com/office/powerpoint/2010/main" val="144872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3964"/>
            <a:ext cx="10980738" cy="720000"/>
          </a:xfrm>
        </p:spPr>
        <p:txBody>
          <a:bodyPr>
            <a:normAutofit/>
          </a:bodyPr>
          <a:lstStyle/>
          <a:p>
            <a:r>
              <a:rPr lang="fr-FR" sz="2400" dirty="0"/>
              <a:t>Nouveau Référentiel de Dérogations </a:t>
            </a:r>
            <a:r>
              <a:rPr lang="fr-FR" sz="2400" dirty="0">
                <a:sym typeface="Wingdings" panose="05000000000000000000" pitchFamily="2" charset="2"/>
              </a:rPr>
              <a:t></a:t>
            </a:r>
            <a:r>
              <a:rPr lang="fr-FR" sz="2400" dirty="0"/>
              <a:t> Cartes « non-présentes »</a:t>
            </a:r>
          </a:p>
        </p:txBody>
      </p:sp>
      <p:graphicFrame>
        <p:nvGraphicFramePr>
          <p:cNvPr id="2" name="Tableau 1">
            <a:extLst>
              <a:ext uri="{FF2B5EF4-FFF2-40B4-BE49-F238E27FC236}">
                <a16:creationId xmlns:a16="http://schemas.microsoft.com/office/drawing/2014/main" id="{71DFB79B-ADFD-DA7D-C85F-F47F8C77E51E}"/>
              </a:ext>
            </a:extLst>
          </p:cNvPr>
          <p:cNvGraphicFramePr>
            <a:graphicFrameLocks noGrp="1"/>
          </p:cNvGraphicFramePr>
          <p:nvPr>
            <p:extLst>
              <p:ext uri="{D42A27DB-BD31-4B8C-83A1-F6EECF244321}">
                <p14:modId xmlns:p14="http://schemas.microsoft.com/office/powerpoint/2010/main" val="2356275231"/>
              </p:ext>
            </p:extLst>
          </p:nvPr>
        </p:nvGraphicFramePr>
        <p:xfrm>
          <a:off x="971544" y="1515204"/>
          <a:ext cx="9741149" cy="3982193"/>
        </p:xfrm>
        <a:graphic>
          <a:graphicData uri="http://schemas.openxmlformats.org/drawingml/2006/table">
            <a:tbl>
              <a:tblPr/>
              <a:tblGrid>
                <a:gridCol w="1873553">
                  <a:extLst>
                    <a:ext uri="{9D8B030D-6E8A-4147-A177-3AD203B41FA5}">
                      <a16:colId xmlns:a16="http://schemas.microsoft.com/office/drawing/2014/main" val="3466681627"/>
                    </a:ext>
                  </a:extLst>
                </a:gridCol>
                <a:gridCol w="830726">
                  <a:extLst>
                    <a:ext uri="{9D8B030D-6E8A-4147-A177-3AD203B41FA5}">
                      <a16:colId xmlns:a16="http://schemas.microsoft.com/office/drawing/2014/main" val="1156128312"/>
                    </a:ext>
                  </a:extLst>
                </a:gridCol>
                <a:gridCol w="1875762">
                  <a:extLst>
                    <a:ext uri="{9D8B030D-6E8A-4147-A177-3AD203B41FA5}">
                      <a16:colId xmlns:a16="http://schemas.microsoft.com/office/drawing/2014/main" val="3452353535"/>
                    </a:ext>
                  </a:extLst>
                </a:gridCol>
                <a:gridCol w="1290277">
                  <a:extLst>
                    <a:ext uri="{9D8B030D-6E8A-4147-A177-3AD203B41FA5}">
                      <a16:colId xmlns:a16="http://schemas.microsoft.com/office/drawing/2014/main" val="2550956600"/>
                    </a:ext>
                  </a:extLst>
                </a:gridCol>
                <a:gridCol w="1290277">
                  <a:extLst>
                    <a:ext uri="{9D8B030D-6E8A-4147-A177-3AD203B41FA5}">
                      <a16:colId xmlns:a16="http://schemas.microsoft.com/office/drawing/2014/main" val="993722225"/>
                    </a:ext>
                  </a:extLst>
                </a:gridCol>
                <a:gridCol w="1290277">
                  <a:extLst>
                    <a:ext uri="{9D8B030D-6E8A-4147-A177-3AD203B41FA5}">
                      <a16:colId xmlns:a16="http://schemas.microsoft.com/office/drawing/2014/main" val="3343897123"/>
                    </a:ext>
                  </a:extLst>
                </a:gridCol>
                <a:gridCol w="1290277">
                  <a:extLst>
                    <a:ext uri="{9D8B030D-6E8A-4147-A177-3AD203B41FA5}">
                      <a16:colId xmlns:a16="http://schemas.microsoft.com/office/drawing/2014/main" val="749950648"/>
                    </a:ext>
                  </a:extLst>
                </a:gridCol>
              </a:tblGrid>
              <a:tr h="391050">
                <a:tc gridSpan="4">
                  <a:txBody>
                    <a:bodyPr/>
                    <a:lstStyle/>
                    <a:p>
                      <a:pPr algn="ctr" fontAlgn="b"/>
                      <a:endParaRPr lang="fr-FR" sz="1400" b="0" i="0" u="none" strike="noStrike">
                        <a:solidFill>
                          <a:srgbClr val="000000"/>
                        </a:solidFill>
                        <a:effectLst/>
                        <a:latin typeface="Calibri" panose="020F0502020204030204" pitchFamily="34" charset="0"/>
                      </a:endParaRPr>
                    </a:p>
                  </a:txBody>
                  <a:tcPr marL="7343" marR="7343" marT="734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fontAlgn="ctr"/>
                      <a:r>
                        <a:rPr lang="fr-FR" sz="1400" b="0" i="0" u="none" strike="noStrike">
                          <a:solidFill>
                            <a:srgbClr val="000000"/>
                          </a:solidFill>
                          <a:effectLst/>
                          <a:latin typeface="Calibri" panose="020F0502020204030204" pitchFamily="34" charset="0"/>
                        </a:rPr>
                        <a:t>CA PRO</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400" b="0" i="0" u="none" strike="noStrike">
                          <a:solidFill>
                            <a:srgbClr val="000000"/>
                          </a:solidFill>
                          <a:effectLst/>
                          <a:latin typeface="Calibri" panose="020F0502020204030204" pitchFamily="34" charset="0"/>
                        </a:rPr>
                        <a:t>DT-Banque Privée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400" b="0" i="0" u="none" strike="noStrike">
                          <a:solidFill>
                            <a:srgbClr val="000000"/>
                          </a:solidFill>
                          <a:effectLst/>
                          <a:latin typeface="Calibri" panose="020F0502020204030204" pitchFamily="34" charset="0"/>
                        </a:rPr>
                        <a:t>DCMP</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51929432"/>
                  </a:ext>
                </a:extLst>
              </a:tr>
              <a:tr h="264607">
                <a:tc>
                  <a:txBody>
                    <a:bodyPr/>
                    <a:lstStyle/>
                    <a:p>
                      <a:pPr algn="l" fontAlgn="b"/>
                      <a:r>
                        <a:rPr lang="fr-FR" sz="1400" b="0" i="0" u="none" strike="noStrike">
                          <a:solidFill>
                            <a:srgbClr val="000000"/>
                          </a:solidFill>
                          <a:effectLst/>
                          <a:latin typeface="Calibri" panose="020F0502020204030204" pitchFamily="34" charset="0"/>
                        </a:rPr>
                        <a:t> </a:t>
                      </a:r>
                    </a:p>
                  </a:txBody>
                  <a:tcPr marL="7343" marR="7343" marT="734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2" gridSpan="2">
                  <a:txBody>
                    <a:bodyPr/>
                    <a:lstStyle/>
                    <a:p>
                      <a:pPr algn="ctr" fontAlgn="ctr"/>
                      <a:r>
                        <a:rPr lang="fr-FR" sz="1400" b="0" i="0" u="none" strike="noStrike">
                          <a:solidFill>
                            <a:srgbClr val="000000"/>
                          </a:solidFill>
                          <a:effectLst/>
                          <a:latin typeface="Calibri" panose="020F0502020204030204" pitchFamily="34" charset="0"/>
                        </a:rPr>
                        <a:t>Type de remise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hMerge="1">
                  <a:txBody>
                    <a:bodyPr/>
                    <a:lstStyle/>
                    <a:p>
                      <a:endParaRPr lang="fr-FR"/>
                    </a:p>
                  </a:txBody>
                  <a:tcPr/>
                </a:tc>
                <a:tc rowSpan="2">
                  <a:txBody>
                    <a:bodyPr/>
                    <a:lstStyle/>
                    <a:p>
                      <a:pPr algn="ctr" fontAlgn="ctr"/>
                      <a:r>
                        <a:rPr lang="fr-FR" sz="1400" b="0" i="0" u="none" strike="noStrike" dirty="0">
                          <a:solidFill>
                            <a:srgbClr val="000000"/>
                          </a:solidFill>
                          <a:effectLst/>
                          <a:latin typeface="Calibri" panose="020F0502020204030204" pitchFamily="34" charset="0"/>
                        </a:rPr>
                        <a:t>Anciens Taux</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fr-FR" sz="1400" b="0" i="0" u="none" strike="noStrike">
                          <a:solidFill>
                            <a:srgbClr val="000000"/>
                          </a:solidFill>
                          <a:effectLst/>
                          <a:latin typeface="Calibri" panose="020F0502020204030204" pitchFamily="34" charset="0"/>
                        </a:rPr>
                        <a:t>Taux ou montant d'application</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fr-FR" sz="1400" b="0" i="0" u="none" strike="noStrike">
                          <a:solidFill>
                            <a:srgbClr val="000000"/>
                          </a:solidFill>
                          <a:effectLst/>
                          <a:latin typeface="Calibri" panose="020F0502020204030204" pitchFamily="34" charset="0"/>
                        </a:rPr>
                        <a:t>Taux ou montant d'application</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fr-FR" sz="1400" b="0" i="0" u="none" strike="noStrike">
                          <a:solidFill>
                            <a:srgbClr val="000000"/>
                          </a:solidFill>
                          <a:effectLst/>
                          <a:latin typeface="Calibri" panose="020F0502020204030204" pitchFamily="34" charset="0"/>
                        </a:rPr>
                        <a:t>Taux ou montant d'application</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776535"/>
                  </a:ext>
                </a:extLst>
              </a:tr>
              <a:tr h="205070">
                <a:tc>
                  <a:txBody>
                    <a:bodyPr/>
                    <a:lstStyle/>
                    <a:p>
                      <a:pPr algn="l" fontAlgn="b"/>
                      <a:r>
                        <a:rPr lang="fr-FR" sz="1400" b="0" i="0" u="none" strike="noStrike">
                          <a:solidFill>
                            <a:srgbClr val="000000"/>
                          </a:solidFill>
                          <a:effectLst/>
                          <a:latin typeface="Calibri" panose="020F0502020204030204" pitchFamily="34" charset="0"/>
                        </a:rPr>
                        <a:t> </a:t>
                      </a:r>
                    </a:p>
                  </a:txBody>
                  <a:tcPr marL="7343" marR="7343" marT="734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vMerge="1">
                  <a:txBody>
                    <a:bodyPr/>
                    <a:lstStyle/>
                    <a:p>
                      <a:endParaRPr lang="fr-FR"/>
                    </a:p>
                  </a:txBody>
                  <a:tcPr/>
                </a:tc>
                <a:tc hMerge="1"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629046260"/>
                  </a:ext>
                </a:extLst>
              </a:tr>
              <a:tr h="529213">
                <a:tc rowSpan="6">
                  <a:txBody>
                    <a:bodyPr/>
                    <a:lstStyle/>
                    <a:p>
                      <a:pPr algn="ctr" fontAlgn="ctr"/>
                      <a:r>
                        <a:rPr lang="fr-FR" sz="1400" b="1" i="0" u="none" strike="noStrike">
                          <a:solidFill>
                            <a:srgbClr val="000000"/>
                          </a:solidFill>
                          <a:effectLst/>
                          <a:latin typeface="Calibri" panose="020F0502020204030204" pitchFamily="34" charset="0"/>
                        </a:rPr>
                        <a:t>Cartes non-présentes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ctr" fontAlgn="ctr"/>
                      <a:r>
                        <a:rPr lang="fr-FR" sz="1400" b="1" i="0" u="none" strike="noStrike">
                          <a:solidFill>
                            <a:srgbClr val="000000"/>
                          </a:solidFill>
                          <a:effectLst/>
                          <a:latin typeface="Calibri" panose="020F0502020204030204" pitchFamily="34" charset="0"/>
                        </a:rPr>
                        <a:t>SP+</a:t>
                      </a:r>
                      <a:br>
                        <a:rPr lang="fr-FR" sz="1400" b="1" i="0" u="none" strike="noStrike">
                          <a:solidFill>
                            <a:srgbClr val="000000"/>
                          </a:solidFill>
                          <a:effectLst/>
                          <a:latin typeface="Calibri" panose="020F0502020204030204" pitchFamily="34" charset="0"/>
                        </a:rPr>
                      </a:br>
                      <a:br>
                        <a:rPr lang="fr-FR" sz="1400" b="1" i="0" u="none" strike="noStrike">
                          <a:solidFill>
                            <a:srgbClr val="000000"/>
                          </a:solidFill>
                          <a:effectLst/>
                          <a:latin typeface="Calibri" panose="020F0502020204030204" pitchFamily="34" charset="0"/>
                        </a:rPr>
                      </a:br>
                      <a:r>
                        <a:rPr lang="fr-FR" sz="1400" b="1" i="0" u="none" strike="noStrike">
                          <a:solidFill>
                            <a:srgbClr val="000000"/>
                          </a:solidFill>
                          <a:effectLst/>
                          <a:latin typeface="Calibri" panose="020F0502020204030204" pitchFamily="34" charset="0"/>
                        </a:rPr>
                        <a:t>JPEL Express</a:t>
                      </a:r>
                    </a:p>
                    <a:p>
                      <a:pPr algn="ctr" fontAlgn="ctr"/>
                      <a:endParaRPr lang="fr-FR" sz="1400" b="1" i="0" u="none" strike="noStrike">
                        <a:solidFill>
                          <a:srgbClr val="000000"/>
                        </a:solidFill>
                        <a:effectLst/>
                        <a:latin typeface="Calibri" panose="020F0502020204030204" pitchFamily="34" charset="0"/>
                      </a:endParaRPr>
                    </a:p>
                    <a:p>
                      <a:pPr algn="ctr" fontAlgn="ctr"/>
                      <a:r>
                        <a:rPr lang="fr-FR" sz="1400" b="1" i="0" u="none" strike="noStrike">
                          <a:solidFill>
                            <a:srgbClr val="000000"/>
                          </a:solidFill>
                          <a:effectLst/>
                          <a:latin typeface="Calibri" panose="020F0502020204030204" pitchFamily="34" charset="0"/>
                        </a:rPr>
                        <a:t>VAD/VADS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Taux de commission Prof Lib. De Santé / Viti</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0,45%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0,40%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1584056"/>
                  </a:ext>
                </a:extLst>
              </a:tr>
              <a:tr h="529213">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000000"/>
                          </a:solidFill>
                          <a:effectLst/>
                          <a:latin typeface="Calibri" panose="020F0502020204030204" pitchFamily="34" charset="0"/>
                        </a:rPr>
                        <a:t>Taux de commission autres pros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0,60%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0,60%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0,45%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2763184"/>
                  </a:ext>
                </a:extLst>
              </a:tr>
              <a:tr h="529213">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FF0000"/>
                          </a:solidFill>
                          <a:effectLst/>
                          <a:latin typeface="Calibri" panose="020F0502020204030204" pitchFamily="34" charset="0"/>
                        </a:rPr>
                        <a:t>Taux de commission cartes "Part" étrangères (hors UE)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fontAlgn="ctr"/>
                      <a:r>
                        <a:rPr lang="fr-FR" sz="1700" b="0" i="0" u="none" strike="noStrike">
                          <a:solidFill>
                            <a:srgbClr val="000000"/>
                          </a:solidFill>
                          <a:effectLst/>
                          <a:latin typeface="Calibri" panose="020F0502020204030204" pitchFamily="34" charset="0"/>
                        </a:rPr>
                        <a:t>2</a:t>
                      </a:r>
                      <a:r>
                        <a:rPr lang="fr-FR" sz="1700" b="0" i="0" u="none" strike="noStrike">
                          <a:solidFill>
                            <a:srgbClr val="7030A0"/>
                          </a:solidFill>
                          <a:effectLst/>
                          <a:latin typeface="Calibri" panose="020F0502020204030204" pitchFamily="34" charset="0"/>
                        </a:rPr>
                        <a:t>*</a:t>
                      </a:r>
                      <a:r>
                        <a:rPr lang="fr-FR" sz="1700" b="0" i="0" u="none" strike="noStrike">
                          <a:solidFill>
                            <a:srgbClr val="000000"/>
                          </a:solidFill>
                          <a:effectLst/>
                          <a:latin typeface="Calibri" panose="020F0502020204030204" pitchFamily="34" charset="0"/>
                        </a:rPr>
                        <a:t>%</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1" i="0" u="none" strike="noStrike">
                          <a:solidFill>
                            <a:srgbClr val="000000"/>
                          </a:solidFill>
                          <a:effectLst/>
                          <a:latin typeface="Calibri" panose="020F0502020204030204" pitchFamily="34" charset="0"/>
                        </a:rPr>
                        <a:t>2,50%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2,50%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2,50%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2CC"/>
                    </a:solidFill>
                  </a:tcPr>
                </a:tc>
                <a:extLst>
                  <a:ext uri="{0D108BD9-81ED-4DB2-BD59-A6C34878D82A}">
                    <a16:rowId xmlns:a16="http://schemas.microsoft.com/office/drawing/2014/main" val="2181280396"/>
                  </a:ext>
                </a:extLst>
              </a:tr>
              <a:tr h="529213">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FF0000"/>
                          </a:solidFill>
                          <a:effectLst/>
                          <a:latin typeface="Calibri" panose="020F0502020204030204" pitchFamily="34" charset="0"/>
                        </a:rPr>
                        <a:t>Taux de commission cartes commerciales étrangères (hors UE)</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ctr"/>
                      <a:endParaRPr lang="fr-FR" sz="1700" b="0" i="0" u="none" strike="noStrike">
                        <a:solidFill>
                          <a:srgbClr val="000000"/>
                        </a:solidFill>
                        <a:effectLst/>
                        <a:latin typeface="Calibri" panose="020F0502020204030204" pitchFamily="34" charset="0"/>
                      </a:endParaRP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1" i="0" u="none" strike="noStrike">
                          <a:solidFill>
                            <a:srgbClr val="000000"/>
                          </a:solidFill>
                          <a:effectLst/>
                          <a:latin typeface="Calibri" panose="020F0502020204030204" pitchFamily="34" charset="0"/>
                        </a:rPr>
                        <a:t>3,00%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3,00%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3,00%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41111630"/>
                  </a:ext>
                </a:extLst>
              </a:tr>
              <a:tr h="529213">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000000"/>
                          </a:solidFill>
                          <a:effectLst/>
                          <a:latin typeface="Calibri" panose="020F0502020204030204" pitchFamily="34" charset="0"/>
                        </a:rPr>
                        <a:t>Taux de commission cartes commerciales</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0" i="0" u="none" strike="noStrike">
                          <a:solidFill>
                            <a:srgbClr val="000000"/>
                          </a:solidFill>
                          <a:effectLst/>
                          <a:latin typeface="Calibri" panose="020F0502020204030204" pitchFamily="34" charset="0"/>
                        </a:rPr>
                        <a:t>1,65%</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700" b="1" i="0" u="none" strike="noStrike">
                          <a:solidFill>
                            <a:srgbClr val="000000"/>
                          </a:solidFill>
                          <a:effectLst/>
                          <a:latin typeface="Calibri" panose="020F0502020204030204" pitchFamily="34" charset="0"/>
                        </a:rPr>
                        <a:t>2,00%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2,00%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fr-FR" sz="1700" b="1" i="0" u="none" strike="noStrike">
                          <a:solidFill>
                            <a:srgbClr val="000000"/>
                          </a:solidFill>
                          <a:effectLst/>
                          <a:latin typeface="Calibri" panose="020F0502020204030204" pitchFamily="34" charset="0"/>
                        </a:rPr>
                        <a:t>2,00%</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22207189"/>
                  </a:ext>
                </a:extLst>
              </a:tr>
              <a:tr h="416755">
                <a:tc vMerge="1">
                  <a:txBody>
                    <a:bodyPr/>
                    <a:lstStyle/>
                    <a:p>
                      <a:endParaRPr lang="fr-FR"/>
                    </a:p>
                  </a:txBody>
                  <a:tcPr/>
                </a:tc>
                <a:tc vMerge="1">
                  <a:txBody>
                    <a:bodyPr/>
                    <a:lstStyle/>
                    <a:p>
                      <a:endParaRPr lang="fr-FR"/>
                    </a:p>
                  </a:txBody>
                  <a:tcPr/>
                </a:tc>
                <a:tc>
                  <a:txBody>
                    <a:bodyPr/>
                    <a:lstStyle/>
                    <a:p>
                      <a:pPr algn="ctr" fontAlgn="ctr"/>
                      <a:r>
                        <a:rPr lang="fr-FR" sz="1100" b="0" i="0" u="none" strike="noStrike">
                          <a:solidFill>
                            <a:srgbClr val="000000"/>
                          </a:solidFill>
                          <a:effectLst/>
                          <a:latin typeface="Calibri" panose="020F0502020204030204" pitchFamily="34" charset="0"/>
                        </a:rPr>
                        <a:t>Minimum</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0,05 €</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0,03 €</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pas de minimum</a:t>
                      </a:r>
                    </a:p>
                  </a:txBody>
                  <a:tcPr marL="7343" marR="7343" marT="73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7278102"/>
                  </a:ext>
                </a:extLst>
              </a:tr>
            </a:tbl>
          </a:graphicData>
        </a:graphic>
      </p:graphicFrame>
      <p:sp>
        <p:nvSpPr>
          <p:cNvPr id="3" name="Rectangle 2">
            <a:extLst>
              <a:ext uri="{FF2B5EF4-FFF2-40B4-BE49-F238E27FC236}">
                <a16:creationId xmlns:a16="http://schemas.microsoft.com/office/drawing/2014/main" id="{B669D21A-8A87-5486-EFAE-C403A814909E}"/>
              </a:ext>
            </a:extLst>
          </p:cNvPr>
          <p:cNvSpPr/>
          <p:nvPr/>
        </p:nvSpPr>
        <p:spPr>
          <a:xfrm>
            <a:off x="698923" y="1717080"/>
            <a:ext cx="2136617" cy="3802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2" descr="New - Free signs icons">
            <a:extLst>
              <a:ext uri="{FF2B5EF4-FFF2-40B4-BE49-F238E27FC236}">
                <a16:creationId xmlns:a16="http://schemas.microsoft.com/office/drawing/2014/main" id="{E3B3555B-F889-3E3E-2FC7-2DC96D9CD0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8595" y="3416869"/>
            <a:ext cx="372455" cy="3724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New - Free signs icons">
            <a:extLst>
              <a:ext uri="{FF2B5EF4-FFF2-40B4-BE49-F238E27FC236}">
                <a16:creationId xmlns:a16="http://schemas.microsoft.com/office/drawing/2014/main" id="{0DAF7C8D-ED41-5981-D676-595B16E52A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8595" y="3910873"/>
            <a:ext cx="372455" cy="3724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ew - Free signs icons">
            <a:extLst>
              <a:ext uri="{FF2B5EF4-FFF2-40B4-BE49-F238E27FC236}">
                <a16:creationId xmlns:a16="http://schemas.microsoft.com/office/drawing/2014/main" id="{8BB5F2BD-ADB4-AE07-5B8B-9A02546131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7974" y="4521577"/>
            <a:ext cx="372455" cy="37245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34559289-D7FC-47AF-90EF-6A45ED0F7A7D}"/>
              </a:ext>
            </a:extLst>
          </p:cNvPr>
          <p:cNvSpPr txBox="1"/>
          <p:nvPr/>
        </p:nvSpPr>
        <p:spPr>
          <a:xfrm>
            <a:off x="1449196" y="5832044"/>
            <a:ext cx="9741149" cy="507831"/>
          </a:xfrm>
          <a:prstGeom prst="rect">
            <a:avLst/>
          </a:prstGeom>
          <a:noFill/>
        </p:spPr>
        <p:txBody>
          <a:bodyPr wrap="square" rtlCol="0">
            <a:spAutoFit/>
          </a:bodyPr>
          <a:lstStyle/>
          <a:p>
            <a:r>
              <a:rPr lang="fr-FR" sz="900" dirty="0"/>
              <a:t>NB : l’ouverture d’un contrat VAD est à proscrire. Privilégiez JPEL Express</a:t>
            </a:r>
          </a:p>
          <a:p>
            <a:r>
              <a:rPr lang="fr-FR" sz="900" dirty="0"/>
              <a:t>Compte tenu des particularités du secteur du tourisme et de l’hôtellerie, toute ouverture de contrat concernant l’hôtellerie et les activités d’hébergement est soumise à l’accord du marché.</a:t>
            </a:r>
          </a:p>
          <a:p>
            <a:r>
              <a:rPr lang="fr-FR" sz="900" dirty="0"/>
              <a:t>Chaque demande transmise au Marché nécessite l’envoi d’un </a:t>
            </a:r>
            <a:r>
              <a:rPr lang="fr-FR" sz="900" dirty="0" err="1"/>
              <a:t>simul’easy</a:t>
            </a:r>
            <a:endParaRPr lang="fr-FR" sz="900" dirty="0"/>
          </a:p>
        </p:txBody>
      </p:sp>
      <p:sp>
        <p:nvSpPr>
          <p:cNvPr id="8" name="ZoneTexte 7">
            <a:extLst>
              <a:ext uri="{FF2B5EF4-FFF2-40B4-BE49-F238E27FC236}">
                <a16:creationId xmlns:a16="http://schemas.microsoft.com/office/drawing/2014/main" id="{EF955285-1823-0115-C68D-354DE9FF93EF}"/>
              </a:ext>
            </a:extLst>
          </p:cNvPr>
          <p:cNvSpPr txBox="1"/>
          <p:nvPr/>
        </p:nvSpPr>
        <p:spPr>
          <a:xfrm>
            <a:off x="5442577" y="5519869"/>
            <a:ext cx="6613236" cy="230832"/>
          </a:xfrm>
          <a:prstGeom prst="rect">
            <a:avLst/>
          </a:prstGeom>
          <a:noFill/>
        </p:spPr>
        <p:txBody>
          <a:bodyPr wrap="square" rtlCol="0">
            <a:spAutoFit/>
          </a:bodyPr>
          <a:lstStyle/>
          <a:p>
            <a:pPr algn="ctr"/>
            <a:r>
              <a:rPr lang="fr-FR" sz="900" i="1" dirty="0">
                <a:solidFill>
                  <a:srgbClr val="7030A0"/>
                </a:solidFill>
              </a:rPr>
              <a:t>* taux moyen calculé pour tenir compte du fait que des cartes Part et Commerciales pouvaient être concernées par ce taux </a:t>
            </a:r>
          </a:p>
        </p:txBody>
      </p:sp>
      <p:sp>
        <p:nvSpPr>
          <p:cNvPr id="9" name="Espace réservé du contenu 1">
            <a:extLst>
              <a:ext uri="{FF2B5EF4-FFF2-40B4-BE49-F238E27FC236}">
                <a16:creationId xmlns:a16="http://schemas.microsoft.com/office/drawing/2014/main" id="{C4032B2E-344B-078A-3AB2-F5AEE6523FD3}"/>
              </a:ext>
            </a:extLst>
          </p:cNvPr>
          <p:cNvSpPr>
            <a:spLocks noGrp="1"/>
          </p:cNvSpPr>
          <p:nvPr>
            <p:ph idx="17"/>
          </p:nvPr>
        </p:nvSpPr>
        <p:spPr>
          <a:xfrm>
            <a:off x="512528" y="808078"/>
            <a:ext cx="10980738" cy="4716758"/>
          </a:xfrm>
        </p:spPr>
        <p:txBody>
          <a:bodyPr/>
          <a:lstStyle/>
          <a:p>
            <a:r>
              <a:rPr lang="fr-FR" dirty="0"/>
              <a:t>Vous trouverez ci-dessous les anciennes conditions et les nouvelles qui sont entrées en vigueur sur la partie contrats concernés par une carte non présente</a:t>
            </a:r>
          </a:p>
          <a:p>
            <a:pPr marL="0" indent="0">
              <a:buNone/>
            </a:pPr>
            <a:endParaRPr lang="fr-FR" dirty="0"/>
          </a:p>
        </p:txBody>
      </p:sp>
      <p:sp>
        <p:nvSpPr>
          <p:cNvPr id="10" name="Rectangle 9">
            <a:extLst>
              <a:ext uri="{FF2B5EF4-FFF2-40B4-BE49-F238E27FC236}">
                <a16:creationId xmlns:a16="http://schemas.microsoft.com/office/drawing/2014/main" id="{A1E452AA-A623-076C-23D8-4F7224E021BF}"/>
              </a:ext>
            </a:extLst>
          </p:cNvPr>
          <p:cNvSpPr/>
          <p:nvPr/>
        </p:nvSpPr>
        <p:spPr>
          <a:xfrm>
            <a:off x="5603127" y="2013462"/>
            <a:ext cx="1188923" cy="37245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13A44C18-B8E1-5637-555B-C30553E88445}"/>
              </a:ext>
            </a:extLst>
          </p:cNvPr>
          <p:cNvSpPr/>
          <p:nvPr/>
        </p:nvSpPr>
        <p:spPr>
          <a:xfrm>
            <a:off x="6916362" y="1150969"/>
            <a:ext cx="3748727" cy="33364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Nouvelles conditions </a:t>
            </a:r>
          </a:p>
        </p:txBody>
      </p:sp>
    </p:spTree>
    <p:extLst>
      <p:ext uri="{BB962C8B-B14F-4D97-AF65-F5344CB8AC3E}">
        <p14:creationId xmlns:p14="http://schemas.microsoft.com/office/powerpoint/2010/main" val="3460462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6791"/>
            <a:ext cx="10980738" cy="720000"/>
          </a:xfrm>
        </p:spPr>
        <p:txBody>
          <a:bodyPr>
            <a:normAutofit/>
          </a:bodyPr>
          <a:lstStyle/>
          <a:p>
            <a:r>
              <a:rPr lang="fr-FR" sz="2400" dirty="0"/>
              <a:t>Le nouveau Référentiel de Dérogations</a:t>
            </a:r>
          </a:p>
        </p:txBody>
      </p:sp>
      <p:sp>
        <p:nvSpPr>
          <p:cNvPr id="11" name="Espace réservé du contenu 1">
            <a:extLst>
              <a:ext uri="{FF2B5EF4-FFF2-40B4-BE49-F238E27FC236}">
                <a16:creationId xmlns:a16="http://schemas.microsoft.com/office/drawing/2014/main" id="{FAE95227-7D80-6422-50FE-AD3B35AB4061}"/>
              </a:ext>
            </a:extLst>
          </p:cNvPr>
          <p:cNvSpPr>
            <a:spLocks noGrp="1"/>
          </p:cNvSpPr>
          <p:nvPr>
            <p:ph idx="17"/>
          </p:nvPr>
        </p:nvSpPr>
        <p:spPr>
          <a:xfrm>
            <a:off x="605631" y="1288962"/>
            <a:ext cx="10980738" cy="4716758"/>
          </a:xfrm>
        </p:spPr>
        <p:txBody>
          <a:bodyPr/>
          <a:lstStyle/>
          <a:p>
            <a:r>
              <a:rPr lang="fr-FR" sz="1500" i="1" dirty="0"/>
              <a:t>Les 2 Simul Easy vous permettant de fixer les justes conditions monétiques à appliquer aux clients ont été mis à jour pour intégrer cette nouvelle ligne :</a:t>
            </a:r>
          </a:p>
          <a:p>
            <a:pPr lvl="1"/>
            <a:r>
              <a:rPr lang="fr-FR" sz="1300" i="1" dirty="0"/>
              <a:t>Simul easy Prospects (pour les non-clients): clic </a:t>
            </a:r>
            <a:r>
              <a:rPr lang="fr-FR" sz="1300" i="1" dirty="0">
                <a:hlinkClick r:id="rId2"/>
              </a:rPr>
              <a:t>ici</a:t>
            </a:r>
            <a:endParaRPr lang="fr-FR" sz="1300" i="1" dirty="0"/>
          </a:p>
          <a:p>
            <a:pPr lvl="1"/>
            <a:r>
              <a:rPr lang="fr-FR" sz="1300" i="1" dirty="0"/>
              <a:t>Simul easy CE (pour les clients détenant un contrat monétique à renégocier) : clic </a:t>
            </a:r>
            <a:r>
              <a:rPr lang="fr-FR" sz="1300" i="1" dirty="0">
                <a:hlinkClick r:id="rId3"/>
              </a:rPr>
              <a:t>ici</a:t>
            </a:r>
            <a:r>
              <a:rPr lang="fr-FR" sz="1300" i="1" dirty="0"/>
              <a:t> </a:t>
            </a:r>
          </a:p>
          <a:p>
            <a:endParaRPr lang="fr-FR" sz="1500" i="1" dirty="0"/>
          </a:p>
          <a:p>
            <a:pPr marL="0" indent="0">
              <a:buNone/>
            </a:pPr>
            <a:endParaRPr lang="fr-FR" sz="1500" i="1" dirty="0"/>
          </a:p>
          <a:p>
            <a:r>
              <a:rPr lang="fr-FR" sz="1500" i="1" dirty="0"/>
              <a:t>Le formulaire Myflow a été mis à jour. </a:t>
            </a:r>
            <a:r>
              <a:rPr lang="fr-FR" sz="1500" b="1" i="1" dirty="0"/>
              <a:t>Attention :</a:t>
            </a:r>
            <a:r>
              <a:rPr lang="fr-FR" sz="1500" i="1" dirty="0"/>
              <a:t> Les conditions monétiques affichées par défaut concernent les contrats « carte présente ». Si vous sélectionnez un contrat « carte non présente » (JPEL express, SP+, VADS) ce sont toujours les conditions « carte présente » qui s’affichent. Il faudra dès lors les modifier (puisque les mini sont plus élevés dans ce cas). </a:t>
            </a:r>
          </a:p>
          <a:p>
            <a:endParaRPr lang="fr-FR" sz="1500" i="1" dirty="0"/>
          </a:p>
          <a:p>
            <a:r>
              <a:rPr lang="fr-FR" sz="1500" i="1" dirty="0"/>
              <a:t>Toute demande ne rentrant pas dans le référentiel de dérogation nécessite qu’une demande soit transmise par mail sur la boite générique du Marché des Professionnels. Elle devra être accompagnée du Simul Easy adéquat. </a:t>
            </a:r>
          </a:p>
          <a:p>
            <a:endParaRPr lang="fr-FR" sz="1500" i="1" dirty="0"/>
          </a:p>
        </p:txBody>
      </p:sp>
      <p:sp>
        <p:nvSpPr>
          <p:cNvPr id="12" name="Espace réservé du texte 2">
            <a:extLst>
              <a:ext uri="{FF2B5EF4-FFF2-40B4-BE49-F238E27FC236}">
                <a16:creationId xmlns:a16="http://schemas.microsoft.com/office/drawing/2014/main" id="{2C8FB1FC-387A-8158-4B46-A4748511F25F}"/>
              </a:ext>
            </a:extLst>
          </p:cNvPr>
          <p:cNvSpPr txBox="1">
            <a:spLocks/>
          </p:cNvSpPr>
          <p:nvPr/>
        </p:nvSpPr>
        <p:spPr>
          <a:xfrm>
            <a:off x="605631" y="744066"/>
            <a:ext cx="10980738" cy="48162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Précisions importantes</a:t>
            </a:r>
          </a:p>
        </p:txBody>
      </p:sp>
      <p:pic>
        <p:nvPicPr>
          <p:cNvPr id="3" name="Image 2">
            <a:extLst>
              <a:ext uri="{FF2B5EF4-FFF2-40B4-BE49-F238E27FC236}">
                <a16:creationId xmlns:a16="http://schemas.microsoft.com/office/drawing/2014/main" id="{3C331F73-9C9E-5F06-4B92-2EBBB84F1232}"/>
              </a:ext>
            </a:extLst>
          </p:cNvPr>
          <p:cNvPicPr>
            <a:picLocks noChangeAspect="1"/>
          </p:cNvPicPr>
          <p:nvPr/>
        </p:nvPicPr>
        <p:blipFill>
          <a:blip r:embed="rId4"/>
          <a:stretch>
            <a:fillRect/>
          </a:stretch>
        </p:blipFill>
        <p:spPr>
          <a:xfrm>
            <a:off x="7957226" y="1633682"/>
            <a:ext cx="4017524" cy="1129610"/>
          </a:xfrm>
          <a:prstGeom prst="rect">
            <a:avLst/>
          </a:prstGeom>
        </p:spPr>
      </p:pic>
    </p:spTree>
    <p:extLst>
      <p:ext uri="{BB962C8B-B14F-4D97-AF65-F5344CB8AC3E}">
        <p14:creationId xmlns:p14="http://schemas.microsoft.com/office/powerpoint/2010/main" val="340790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
        <p:nvSpPr>
          <p:cNvPr id="8" name="Rectangle 7">
            <a:extLst>
              <a:ext uri="{FF2B5EF4-FFF2-40B4-BE49-F238E27FC236}">
                <a16:creationId xmlns:a16="http://schemas.microsoft.com/office/drawing/2014/main" id="{054C10E4-792E-C1F4-E88C-5C39385C7EB0}"/>
              </a:ext>
            </a:extLst>
          </p:cNvPr>
          <p:cNvSpPr/>
          <p:nvPr/>
        </p:nvSpPr>
        <p:spPr>
          <a:xfrm>
            <a:off x="6023572" y="2420492"/>
            <a:ext cx="5735515" cy="2278257"/>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1" name="Rectangle 10">
            <a:extLst>
              <a:ext uri="{FF2B5EF4-FFF2-40B4-BE49-F238E27FC236}">
                <a16:creationId xmlns:a16="http://schemas.microsoft.com/office/drawing/2014/main" id="{C077720E-E35D-51D2-3C7E-E83253A7DBF2}"/>
              </a:ext>
            </a:extLst>
          </p:cNvPr>
          <p:cNvSpPr/>
          <p:nvPr/>
        </p:nvSpPr>
        <p:spPr>
          <a:xfrm>
            <a:off x="6470797" y="2905780"/>
            <a:ext cx="5288290" cy="954107"/>
          </a:xfrm>
          <a:prstGeom prst="rect">
            <a:avLst/>
          </a:prstGeom>
        </p:spPr>
        <p:txBody>
          <a:bodyPr wrap="square">
            <a:spAutoFit/>
          </a:bodyPr>
          <a:lstStyle/>
          <a:p>
            <a:pP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2. Création d’un </a:t>
            </a:r>
            <a:r>
              <a:rPr lang="fr-FR" sz="28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Parcours clients VIP monétique </a:t>
            </a:r>
            <a:endParaRPr lang="fr-FR" sz="2800" dirty="0">
              <a:ln w="0"/>
              <a:solidFill>
                <a:srgbClr val="C00000"/>
              </a:solidFill>
              <a:latin typeface="Arial Black" panose="020B0A04020102020204" pitchFamily="34" charset="0"/>
              <a:cs typeface="Aharoni" panose="02010803020104030203" pitchFamily="2" charset="-79"/>
            </a:endParaRPr>
          </a:p>
        </p:txBody>
      </p:sp>
      <p:pic>
        <p:nvPicPr>
          <p:cNvPr id="4" name="Image 3" descr="Une image contenant texte, intérieur, personne, Appareils électroniques&#10;&#10;Description générée automatiquement">
            <a:extLst>
              <a:ext uri="{FF2B5EF4-FFF2-40B4-BE49-F238E27FC236}">
                <a16:creationId xmlns:a16="http://schemas.microsoft.com/office/drawing/2014/main" id="{85B70994-F4A7-0744-C7ED-3996B0065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761" y="1150744"/>
            <a:ext cx="4046903" cy="2278256"/>
          </a:xfrm>
          <a:prstGeom prst="rect">
            <a:avLst/>
          </a:prstGeom>
        </p:spPr>
      </p:pic>
      <p:pic>
        <p:nvPicPr>
          <p:cNvPr id="5" name="Image 4">
            <a:extLst>
              <a:ext uri="{FF2B5EF4-FFF2-40B4-BE49-F238E27FC236}">
                <a16:creationId xmlns:a16="http://schemas.microsoft.com/office/drawing/2014/main" id="{8AC1D859-7A88-91F2-A463-1C7CA855D496}"/>
              </a:ext>
            </a:extLst>
          </p:cNvPr>
          <p:cNvPicPr>
            <a:picLocks noChangeAspect="1"/>
          </p:cNvPicPr>
          <p:nvPr/>
        </p:nvPicPr>
        <p:blipFill>
          <a:blip r:embed="rId3"/>
          <a:stretch>
            <a:fillRect/>
          </a:stretch>
        </p:blipFill>
        <p:spPr>
          <a:xfrm>
            <a:off x="770262" y="3559620"/>
            <a:ext cx="4074402" cy="2631384"/>
          </a:xfrm>
          <a:prstGeom prst="rect">
            <a:avLst/>
          </a:prstGeom>
        </p:spPr>
      </p:pic>
    </p:spTree>
    <p:extLst>
      <p:ext uri="{BB962C8B-B14F-4D97-AF65-F5344CB8AC3E}">
        <p14:creationId xmlns:p14="http://schemas.microsoft.com/office/powerpoint/2010/main" val="3893810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4C33CBB-3105-E196-5F41-0A5050E75611}"/>
              </a:ext>
            </a:extLst>
          </p:cNvPr>
          <p:cNvSpPr>
            <a:spLocks noGrp="1"/>
          </p:cNvSpPr>
          <p:nvPr>
            <p:ph idx="17"/>
          </p:nvPr>
        </p:nvSpPr>
        <p:spPr/>
        <p:txBody>
          <a:bodyPr/>
          <a:lstStyle/>
          <a:p>
            <a:r>
              <a:rPr lang="fr-FR" sz="1400" dirty="0">
                <a:latin typeface="+mj-lt"/>
                <a:cs typeface="Verdana"/>
              </a:rPr>
              <a:t>Ce process VIP est destiné à </a:t>
            </a:r>
            <a:r>
              <a:rPr lang="fr-FR" sz="1400" b="1" dirty="0">
                <a:latin typeface="+mj-lt"/>
                <a:cs typeface="Verdana"/>
              </a:rPr>
              <a:t>apporter un traitement spécifique aux dossiers monétiques nécessitant une attention et un traitement particulier.  </a:t>
            </a:r>
            <a:endParaRPr lang="fr-FR" sz="1400" b="1" kern="0" dirty="0">
              <a:solidFill>
                <a:srgbClr val="C00000"/>
              </a:solidFill>
            </a:endParaRPr>
          </a:p>
          <a:p>
            <a:r>
              <a:rPr lang="fr-FR" sz="1400" b="1" dirty="0">
                <a:latin typeface="+mj-lt"/>
                <a:cs typeface="Verdana"/>
              </a:rPr>
              <a:t>Il permet de mettre</a:t>
            </a:r>
            <a:r>
              <a:rPr lang="fr-FR" sz="1400" b="1" spc="305" dirty="0">
                <a:latin typeface="+mj-lt"/>
                <a:cs typeface="Verdana"/>
              </a:rPr>
              <a:t> </a:t>
            </a:r>
            <a:r>
              <a:rPr lang="fr-FR" sz="1400" b="1" dirty="0">
                <a:latin typeface="+mj-lt"/>
                <a:cs typeface="Verdana"/>
              </a:rPr>
              <a:t>en</a:t>
            </a:r>
            <a:r>
              <a:rPr lang="fr-FR" sz="1400" b="1" spc="300" dirty="0">
                <a:latin typeface="+mj-lt"/>
                <a:cs typeface="Verdana"/>
              </a:rPr>
              <a:t> </a:t>
            </a:r>
            <a:r>
              <a:rPr lang="fr-FR" sz="1400" b="1" dirty="0">
                <a:latin typeface="+mj-lt"/>
                <a:cs typeface="Verdana"/>
              </a:rPr>
              <a:t>œuvre</a:t>
            </a:r>
            <a:r>
              <a:rPr lang="fr-FR" sz="1400" b="1" spc="305" dirty="0">
                <a:latin typeface="+mj-lt"/>
                <a:cs typeface="Verdana"/>
              </a:rPr>
              <a:t> </a:t>
            </a:r>
            <a:r>
              <a:rPr lang="fr-FR" sz="1400" dirty="0">
                <a:latin typeface="+mj-lt"/>
                <a:cs typeface="Verdana"/>
              </a:rPr>
              <a:t>sur</a:t>
            </a:r>
            <a:r>
              <a:rPr lang="fr-FR" sz="1400" spc="305" dirty="0">
                <a:latin typeface="+mj-lt"/>
                <a:cs typeface="Verdana"/>
              </a:rPr>
              <a:t> </a:t>
            </a:r>
            <a:r>
              <a:rPr lang="fr-FR" sz="1400" dirty="0">
                <a:latin typeface="+mj-lt"/>
                <a:cs typeface="Verdana"/>
              </a:rPr>
              <a:t>l’ensemble</a:t>
            </a:r>
            <a:r>
              <a:rPr lang="fr-FR" sz="1400" spc="305" dirty="0">
                <a:latin typeface="+mj-lt"/>
                <a:cs typeface="Verdana"/>
              </a:rPr>
              <a:t> </a:t>
            </a:r>
            <a:r>
              <a:rPr lang="fr-FR" sz="1400" dirty="0">
                <a:latin typeface="+mj-lt"/>
                <a:cs typeface="Verdana"/>
              </a:rPr>
              <a:t>de</a:t>
            </a:r>
            <a:r>
              <a:rPr lang="fr-FR" sz="1400" spc="315" dirty="0">
                <a:latin typeface="+mj-lt"/>
                <a:cs typeface="Verdana"/>
              </a:rPr>
              <a:t> </a:t>
            </a:r>
            <a:r>
              <a:rPr lang="fr-FR" sz="1400" dirty="0">
                <a:latin typeface="+mj-lt"/>
                <a:cs typeface="Verdana"/>
              </a:rPr>
              <a:t>la</a:t>
            </a:r>
            <a:r>
              <a:rPr lang="fr-FR" sz="1400" spc="305" dirty="0">
                <a:latin typeface="+mj-lt"/>
                <a:cs typeface="Verdana"/>
              </a:rPr>
              <a:t> </a:t>
            </a:r>
            <a:r>
              <a:rPr lang="fr-FR" sz="1400" dirty="0">
                <a:latin typeface="+mj-lt"/>
                <a:cs typeface="Verdana"/>
              </a:rPr>
              <a:t>chaîne</a:t>
            </a:r>
            <a:r>
              <a:rPr lang="fr-FR" sz="1400" spc="305" dirty="0">
                <a:latin typeface="+mj-lt"/>
                <a:cs typeface="Verdana"/>
              </a:rPr>
              <a:t> </a:t>
            </a:r>
            <a:r>
              <a:rPr lang="fr-FR" sz="1400" dirty="0">
                <a:latin typeface="+mj-lt"/>
                <a:cs typeface="Verdana"/>
              </a:rPr>
              <a:t>de</a:t>
            </a:r>
            <a:r>
              <a:rPr lang="fr-FR" sz="1400" spc="305" dirty="0">
                <a:latin typeface="+mj-lt"/>
                <a:cs typeface="Verdana"/>
              </a:rPr>
              <a:t> </a:t>
            </a:r>
            <a:r>
              <a:rPr lang="fr-FR" sz="1400" dirty="0">
                <a:latin typeface="+mj-lt"/>
                <a:cs typeface="Verdana"/>
              </a:rPr>
              <a:t>traitement,</a:t>
            </a:r>
            <a:r>
              <a:rPr lang="fr-FR" sz="1400" spc="310" dirty="0">
                <a:latin typeface="+mj-lt"/>
                <a:cs typeface="Verdana"/>
              </a:rPr>
              <a:t> </a:t>
            </a:r>
            <a:r>
              <a:rPr lang="fr-FR" sz="1400" b="1" dirty="0">
                <a:latin typeface="+mj-lt"/>
                <a:cs typeface="Verdana"/>
              </a:rPr>
              <a:t>les</a:t>
            </a:r>
            <a:r>
              <a:rPr lang="fr-FR" sz="1400" b="1" spc="290" dirty="0">
                <a:latin typeface="+mj-lt"/>
                <a:cs typeface="Verdana"/>
              </a:rPr>
              <a:t> </a:t>
            </a:r>
            <a:r>
              <a:rPr lang="fr-FR" sz="1400" b="1" dirty="0">
                <a:latin typeface="+mj-lt"/>
                <a:cs typeface="Verdana"/>
              </a:rPr>
              <a:t>actions</a:t>
            </a:r>
            <a:r>
              <a:rPr lang="fr-FR" sz="1400" b="1" spc="300" dirty="0">
                <a:latin typeface="+mj-lt"/>
                <a:cs typeface="Verdana"/>
              </a:rPr>
              <a:t> </a:t>
            </a:r>
            <a:r>
              <a:rPr lang="fr-FR" sz="1400" b="1" dirty="0">
                <a:latin typeface="+mj-lt"/>
                <a:cs typeface="Verdana"/>
              </a:rPr>
              <a:t>spécifiques</a:t>
            </a:r>
            <a:r>
              <a:rPr lang="fr-FR" sz="1400" b="1" spc="295" dirty="0">
                <a:latin typeface="+mj-lt"/>
                <a:cs typeface="Verdana"/>
              </a:rPr>
              <a:t> </a:t>
            </a:r>
            <a:r>
              <a:rPr lang="fr-FR" sz="1400" dirty="0">
                <a:latin typeface="+mj-lt"/>
                <a:cs typeface="Verdana"/>
              </a:rPr>
              <a:t>destinées</a:t>
            </a:r>
            <a:r>
              <a:rPr lang="fr-FR" sz="1400" spc="310" dirty="0">
                <a:latin typeface="+mj-lt"/>
                <a:cs typeface="Verdana"/>
              </a:rPr>
              <a:t> </a:t>
            </a:r>
            <a:r>
              <a:rPr lang="fr-FR" sz="1400" spc="-50" dirty="0">
                <a:latin typeface="+mj-lt"/>
                <a:cs typeface="Verdana"/>
              </a:rPr>
              <a:t>à </a:t>
            </a:r>
            <a:r>
              <a:rPr lang="fr-FR" sz="1400" dirty="0">
                <a:latin typeface="+mj-lt"/>
                <a:cs typeface="Verdana"/>
              </a:rPr>
              <a:t>apporter</a:t>
            </a:r>
            <a:r>
              <a:rPr lang="fr-FR" sz="1400" spc="-30" dirty="0">
                <a:latin typeface="+mj-lt"/>
                <a:cs typeface="Verdana"/>
              </a:rPr>
              <a:t> </a:t>
            </a:r>
            <a:r>
              <a:rPr lang="fr-FR" sz="1400" dirty="0">
                <a:latin typeface="+mj-lt"/>
                <a:cs typeface="Verdana"/>
              </a:rPr>
              <a:t>au</a:t>
            </a:r>
            <a:r>
              <a:rPr lang="fr-FR" sz="1400" spc="-25" dirty="0">
                <a:latin typeface="+mj-lt"/>
                <a:cs typeface="Verdana"/>
              </a:rPr>
              <a:t> </a:t>
            </a:r>
            <a:r>
              <a:rPr lang="fr-FR" sz="1400" dirty="0">
                <a:latin typeface="+mj-lt"/>
                <a:cs typeface="Verdana"/>
              </a:rPr>
              <a:t>client </a:t>
            </a:r>
            <a:r>
              <a:rPr lang="fr-FR" sz="1400" b="1" dirty="0">
                <a:latin typeface="+mj-lt"/>
                <a:cs typeface="Verdana"/>
              </a:rPr>
              <a:t>les</a:t>
            </a:r>
            <a:r>
              <a:rPr lang="fr-FR" sz="1400" b="1" spc="-25" dirty="0">
                <a:latin typeface="+mj-lt"/>
                <a:cs typeface="Verdana"/>
              </a:rPr>
              <a:t> </a:t>
            </a:r>
            <a:r>
              <a:rPr lang="fr-FR" sz="1400" b="1" dirty="0">
                <a:latin typeface="+mj-lt"/>
                <a:cs typeface="Verdana"/>
              </a:rPr>
              <a:t>services</a:t>
            </a:r>
            <a:r>
              <a:rPr lang="fr-FR" sz="1400" b="1" spc="-10" dirty="0">
                <a:latin typeface="+mj-lt"/>
                <a:cs typeface="Verdana"/>
              </a:rPr>
              <a:t> </a:t>
            </a:r>
            <a:r>
              <a:rPr lang="fr-FR" sz="1400" b="1" dirty="0">
                <a:latin typeface="+mj-lt"/>
                <a:cs typeface="Verdana"/>
              </a:rPr>
              <a:t>adéquats</a:t>
            </a:r>
            <a:r>
              <a:rPr lang="fr-FR" sz="1400" b="1" spc="-25" dirty="0">
                <a:latin typeface="+mj-lt"/>
                <a:cs typeface="Verdana"/>
              </a:rPr>
              <a:t> </a:t>
            </a:r>
            <a:r>
              <a:rPr lang="fr-FR" sz="1400" spc="-50" dirty="0">
                <a:latin typeface="+mj-lt"/>
                <a:cs typeface="Verdana"/>
              </a:rPr>
              <a:t>:</a:t>
            </a:r>
            <a:endParaRPr lang="fr-FR" sz="1400" dirty="0">
              <a:latin typeface="+mj-lt"/>
              <a:cs typeface="Verdana"/>
            </a:endParaRPr>
          </a:p>
          <a:p>
            <a:pPr lvl="1"/>
            <a:r>
              <a:rPr lang="fr-FR" sz="1200" dirty="0">
                <a:latin typeface="+mj-lt"/>
                <a:cs typeface="Verdana"/>
              </a:rPr>
              <a:t>contrôles</a:t>
            </a:r>
            <a:r>
              <a:rPr lang="fr-FR" sz="1200" spc="-5" dirty="0">
                <a:latin typeface="+mj-lt"/>
                <a:cs typeface="Verdana"/>
              </a:rPr>
              <a:t> </a:t>
            </a:r>
            <a:r>
              <a:rPr lang="fr-FR" sz="1200" dirty="0">
                <a:latin typeface="+mj-lt"/>
                <a:cs typeface="Verdana"/>
              </a:rPr>
              <a:t>supplémentaires</a:t>
            </a:r>
            <a:r>
              <a:rPr lang="fr-FR" sz="1200" spc="15" dirty="0">
                <a:latin typeface="+mj-lt"/>
                <a:cs typeface="Verdana"/>
              </a:rPr>
              <a:t> </a:t>
            </a:r>
            <a:r>
              <a:rPr lang="fr-FR" sz="1200" dirty="0">
                <a:latin typeface="+mj-lt"/>
                <a:cs typeface="Verdana"/>
              </a:rPr>
              <a:t>en</a:t>
            </a:r>
            <a:r>
              <a:rPr lang="fr-FR" sz="1200" spc="-45" dirty="0">
                <a:latin typeface="+mj-lt"/>
                <a:cs typeface="Verdana"/>
              </a:rPr>
              <a:t> </a:t>
            </a:r>
            <a:r>
              <a:rPr lang="fr-FR" sz="1200" dirty="0">
                <a:latin typeface="+mj-lt"/>
                <a:cs typeface="Verdana"/>
              </a:rPr>
              <a:t>fonction</a:t>
            </a:r>
            <a:r>
              <a:rPr lang="fr-FR" sz="1200" spc="-15" dirty="0">
                <a:latin typeface="+mj-lt"/>
                <a:cs typeface="Verdana"/>
              </a:rPr>
              <a:t> </a:t>
            </a:r>
            <a:r>
              <a:rPr lang="fr-FR" sz="1200" dirty="0">
                <a:latin typeface="+mj-lt"/>
                <a:cs typeface="Verdana"/>
              </a:rPr>
              <a:t>du</a:t>
            </a:r>
            <a:r>
              <a:rPr lang="fr-FR" sz="1200" spc="-35" dirty="0">
                <a:latin typeface="+mj-lt"/>
                <a:cs typeface="Verdana"/>
              </a:rPr>
              <a:t> </a:t>
            </a:r>
            <a:r>
              <a:rPr lang="fr-FR" sz="1200" dirty="0">
                <a:latin typeface="+mj-lt"/>
                <a:cs typeface="Verdana"/>
              </a:rPr>
              <a:t>profil</a:t>
            </a:r>
            <a:r>
              <a:rPr lang="fr-FR" sz="1200" spc="-15" dirty="0">
                <a:latin typeface="+mj-lt"/>
                <a:cs typeface="Verdana"/>
              </a:rPr>
              <a:t> </a:t>
            </a:r>
            <a:r>
              <a:rPr lang="fr-FR" sz="1200" spc="-10" dirty="0">
                <a:latin typeface="+mj-lt"/>
                <a:cs typeface="Verdana"/>
              </a:rPr>
              <a:t>client</a:t>
            </a:r>
            <a:endParaRPr lang="fr-FR" sz="1200" dirty="0">
              <a:latin typeface="+mj-lt"/>
              <a:cs typeface="Verdana"/>
            </a:endParaRPr>
          </a:p>
          <a:p>
            <a:pPr lvl="1"/>
            <a:r>
              <a:rPr lang="fr-FR" sz="1200" dirty="0">
                <a:latin typeface="+mj-lt"/>
                <a:cs typeface="Verdana"/>
              </a:rPr>
              <a:t>communication</a:t>
            </a:r>
            <a:r>
              <a:rPr lang="fr-FR" sz="1200" spc="10" dirty="0">
                <a:latin typeface="+mj-lt"/>
                <a:cs typeface="Verdana"/>
              </a:rPr>
              <a:t> </a:t>
            </a:r>
            <a:r>
              <a:rPr lang="fr-FR" sz="1200" dirty="0">
                <a:latin typeface="+mj-lt"/>
                <a:cs typeface="Verdana"/>
              </a:rPr>
              <a:t>améliorée</a:t>
            </a:r>
            <a:r>
              <a:rPr lang="fr-FR" sz="1200" spc="-10" dirty="0">
                <a:latin typeface="+mj-lt"/>
                <a:cs typeface="Verdana"/>
              </a:rPr>
              <a:t> </a:t>
            </a:r>
            <a:r>
              <a:rPr lang="fr-FR" sz="1200" dirty="0">
                <a:latin typeface="+mj-lt"/>
                <a:cs typeface="Verdana"/>
              </a:rPr>
              <a:t>entre</a:t>
            </a:r>
            <a:r>
              <a:rPr lang="fr-FR" sz="1200" spc="-30" dirty="0">
                <a:latin typeface="+mj-lt"/>
                <a:cs typeface="Verdana"/>
              </a:rPr>
              <a:t> </a:t>
            </a:r>
            <a:r>
              <a:rPr lang="fr-FR" sz="1200" dirty="0">
                <a:latin typeface="+mj-lt"/>
                <a:cs typeface="Verdana"/>
              </a:rPr>
              <a:t>la</a:t>
            </a:r>
            <a:r>
              <a:rPr lang="fr-FR" sz="1200" spc="-35" dirty="0">
                <a:latin typeface="+mj-lt"/>
                <a:cs typeface="Verdana"/>
              </a:rPr>
              <a:t> </a:t>
            </a:r>
            <a:r>
              <a:rPr lang="fr-FR" sz="1200" dirty="0">
                <a:latin typeface="+mj-lt"/>
                <a:cs typeface="Verdana"/>
              </a:rPr>
              <a:t>Caisse</a:t>
            </a:r>
            <a:r>
              <a:rPr lang="fr-FR" sz="1200" spc="-10" dirty="0">
                <a:latin typeface="+mj-lt"/>
                <a:cs typeface="Verdana"/>
              </a:rPr>
              <a:t> </a:t>
            </a:r>
            <a:r>
              <a:rPr lang="fr-FR" sz="1200" dirty="0">
                <a:latin typeface="+mj-lt"/>
                <a:cs typeface="Verdana"/>
              </a:rPr>
              <a:t>d’Epargne</a:t>
            </a:r>
            <a:r>
              <a:rPr lang="fr-FR" sz="1200" spc="-20" dirty="0">
                <a:latin typeface="+mj-lt"/>
                <a:cs typeface="Verdana"/>
              </a:rPr>
              <a:t> </a:t>
            </a:r>
            <a:r>
              <a:rPr lang="fr-FR" sz="1200" dirty="0">
                <a:latin typeface="+mj-lt"/>
                <a:cs typeface="Verdana"/>
              </a:rPr>
              <a:t>et</a:t>
            </a:r>
            <a:r>
              <a:rPr lang="fr-FR" sz="1200" spc="-30" dirty="0">
                <a:latin typeface="+mj-lt"/>
                <a:cs typeface="Verdana"/>
              </a:rPr>
              <a:t> </a:t>
            </a:r>
            <a:r>
              <a:rPr lang="fr-FR" sz="1200" dirty="0">
                <a:latin typeface="+mj-lt"/>
                <a:cs typeface="Verdana"/>
              </a:rPr>
              <a:t>BPCE</a:t>
            </a:r>
            <a:r>
              <a:rPr lang="fr-FR" sz="1200" spc="-35" dirty="0">
                <a:latin typeface="+mj-lt"/>
                <a:cs typeface="Verdana"/>
              </a:rPr>
              <a:t> </a:t>
            </a:r>
            <a:r>
              <a:rPr lang="fr-FR" sz="1200" spc="-25" dirty="0">
                <a:latin typeface="+mj-lt"/>
                <a:cs typeface="Verdana"/>
              </a:rPr>
              <a:t>PS</a:t>
            </a:r>
            <a:endParaRPr lang="fr-FR" sz="1200" dirty="0">
              <a:latin typeface="+mj-lt"/>
              <a:cs typeface="Verdana"/>
            </a:endParaRPr>
          </a:p>
          <a:p>
            <a:pPr lvl="1"/>
            <a:r>
              <a:rPr lang="fr-FR" sz="1200" dirty="0">
                <a:latin typeface="+mj-lt"/>
                <a:cs typeface="Verdana"/>
              </a:rPr>
              <a:t>suivi</a:t>
            </a:r>
            <a:r>
              <a:rPr lang="fr-FR" sz="1200" spc="-30" dirty="0">
                <a:latin typeface="+mj-lt"/>
                <a:cs typeface="Verdana"/>
              </a:rPr>
              <a:t> </a:t>
            </a:r>
            <a:r>
              <a:rPr lang="fr-FR" sz="1200" dirty="0">
                <a:latin typeface="+mj-lt"/>
                <a:cs typeface="Verdana"/>
              </a:rPr>
              <a:t>client </a:t>
            </a:r>
            <a:r>
              <a:rPr lang="fr-FR" sz="1200" spc="-10" dirty="0">
                <a:latin typeface="+mj-lt"/>
                <a:cs typeface="Verdana"/>
              </a:rPr>
              <a:t>renforcé</a:t>
            </a:r>
          </a:p>
          <a:p>
            <a:pPr lvl="1"/>
            <a:endParaRPr lang="fr-FR" sz="1200" spc="-10" dirty="0">
              <a:latin typeface="+mj-lt"/>
              <a:cs typeface="Verdana"/>
            </a:endParaRPr>
          </a:p>
          <a:p>
            <a:pPr lvl="1"/>
            <a:endParaRPr lang="fr-FR" sz="1200" spc="-10" dirty="0">
              <a:latin typeface="+mj-lt"/>
              <a:cs typeface="Verdana"/>
            </a:endParaRPr>
          </a:p>
          <a:p>
            <a:pPr lvl="1"/>
            <a:endParaRPr lang="fr-FR" sz="1200" spc="-10" dirty="0">
              <a:latin typeface="+mj-lt"/>
              <a:cs typeface="Verdana"/>
            </a:endParaRPr>
          </a:p>
          <a:p>
            <a:r>
              <a:rPr lang="fr-FR" sz="1400" dirty="0">
                <a:latin typeface="+mj-lt"/>
                <a:cs typeface="Verdana"/>
              </a:rPr>
              <a:t>La</a:t>
            </a:r>
            <a:r>
              <a:rPr lang="fr-FR" sz="1400" spc="-20" dirty="0">
                <a:latin typeface="+mj-lt"/>
                <a:cs typeface="Verdana"/>
              </a:rPr>
              <a:t> </a:t>
            </a:r>
            <a:r>
              <a:rPr lang="fr-FR" sz="1400" dirty="0">
                <a:latin typeface="+mj-lt"/>
                <a:cs typeface="Verdana"/>
              </a:rPr>
              <a:t>démarche</a:t>
            </a:r>
            <a:r>
              <a:rPr lang="fr-FR" sz="1400" spc="-15" dirty="0">
                <a:latin typeface="+mj-lt"/>
                <a:cs typeface="Verdana"/>
              </a:rPr>
              <a:t> </a:t>
            </a:r>
            <a:r>
              <a:rPr lang="fr-FR" sz="1400" dirty="0">
                <a:latin typeface="+mj-lt"/>
                <a:cs typeface="Verdana"/>
              </a:rPr>
              <a:t>porte</a:t>
            </a:r>
            <a:r>
              <a:rPr lang="fr-FR" sz="1400" spc="-10" dirty="0">
                <a:latin typeface="+mj-lt"/>
                <a:cs typeface="Verdana"/>
              </a:rPr>
              <a:t> </a:t>
            </a:r>
            <a:r>
              <a:rPr lang="fr-FR" sz="1400" dirty="0">
                <a:latin typeface="+mj-lt"/>
                <a:cs typeface="Verdana"/>
              </a:rPr>
              <a:t>sur</a:t>
            </a:r>
            <a:r>
              <a:rPr lang="fr-FR" sz="1400" spc="-30" dirty="0">
                <a:latin typeface="+mj-lt"/>
                <a:cs typeface="Verdana"/>
              </a:rPr>
              <a:t> </a:t>
            </a:r>
            <a:r>
              <a:rPr lang="fr-FR" sz="1400" dirty="0">
                <a:latin typeface="+mj-lt"/>
                <a:cs typeface="Verdana"/>
              </a:rPr>
              <a:t>les</a:t>
            </a:r>
            <a:r>
              <a:rPr lang="fr-FR" sz="1400" spc="-20" dirty="0">
                <a:latin typeface="+mj-lt"/>
                <a:cs typeface="Verdana"/>
              </a:rPr>
              <a:t> </a:t>
            </a:r>
            <a:r>
              <a:rPr lang="fr-FR" sz="1400" b="1" dirty="0">
                <a:latin typeface="+mj-lt"/>
                <a:cs typeface="Verdana"/>
              </a:rPr>
              <a:t>offres</a:t>
            </a:r>
            <a:r>
              <a:rPr lang="fr-FR" sz="1400" b="1" spc="-20" dirty="0">
                <a:latin typeface="+mj-lt"/>
                <a:cs typeface="Verdana"/>
              </a:rPr>
              <a:t> </a:t>
            </a:r>
            <a:r>
              <a:rPr lang="fr-FR" sz="1400" b="1" dirty="0">
                <a:latin typeface="+mj-lt"/>
                <a:cs typeface="Verdana"/>
              </a:rPr>
              <a:t>suivantes</a:t>
            </a:r>
            <a:r>
              <a:rPr lang="fr-FR" sz="1400" b="1" spc="10" dirty="0">
                <a:latin typeface="+mj-lt"/>
                <a:cs typeface="Verdana"/>
              </a:rPr>
              <a:t> </a:t>
            </a:r>
            <a:r>
              <a:rPr lang="fr-FR" sz="1400" dirty="0">
                <a:latin typeface="+mj-lt"/>
                <a:cs typeface="Verdana"/>
              </a:rPr>
              <a:t>du</a:t>
            </a:r>
            <a:r>
              <a:rPr lang="fr-FR" sz="1400" spc="-45" dirty="0">
                <a:latin typeface="+mj-lt"/>
                <a:cs typeface="Verdana"/>
              </a:rPr>
              <a:t> </a:t>
            </a:r>
            <a:r>
              <a:rPr lang="fr-FR" sz="1400" dirty="0">
                <a:latin typeface="+mj-lt"/>
                <a:cs typeface="Verdana"/>
              </a:rPr>
              <a:t>catalogue</a:t>
            </a:r>
            <a:r>
              <a:rPr lang="fr-FR" sz="1400" spc="10" dirty="0">
                <a:latin typeface="+mj-lt"/>
                <a:cs typeface="Verdana"/>
              </a:rPr>
              <a:t> </a:t>
            </a:r>
            <a:r>
              <a:rPr lang="fr-FR" sz="1400" spc="-50" dirty="0">
                <a:latin typeface="+mj-lt"/>
                <a:cs typeface="Verdana"/>
              </a:rPr>
              <a:t>:</a:t>
            </a:r>
          </a:p>
          <a:p>
            <a:pPr lvl="1"/>
            <a:r>
              <a:rPr lang="fr-FR" sz="1300" b="1" dirty="0">
                <a:latin typeface="+mj-lt"/>
                <a:cs typeface="Verdana"/>
              </a:rPr>
              <a:t>Carte de domiciliation</a:t>
            </a:r>
          </a:p>
          <a:p>
            <a:pPr lvl="1"/>
            <a:r>
              <a:rPr lang="fr-FR" sz="1300" b="1" dirty="0">
                <a:latin typeface="+mj-lt"/>
                <a:cs typeface="Verdana"/>
              </a:rPr>
              <a:t>TPE seul ou TPE + carte de domiciliation</a:t>
            </a:r>
          </a:p>
          <a:p>
            <a:r>
              <a:rPr lang="fr-FR" sz="1400" kern="0" dirty="0"/>
              <a:t>Les </a:t>
            </a:r>
            <a:r>
              <a:rPr lang="fr-FR" sz="1400" b="1" kern="0" dirty="0"/>
              <a:t>profils</a:t>
            </a:r>
            <a:r>
              <a:rPr lang="fr-FR" sz="1400" kern="0" dirty="0"/>
              <a:t> clien</a:t>
            </a:r>
            <a:r>
              <a:rPr lang="fr-FR" sz="1400" dirty="0"/>
              <a:t>ts </a:t>
            </a:r>
            <a:r>
              <a:rPr lang="fr-FR" sz="1400" b="1" dirty="0"/>
              <a:t>concernés</a:t>
            </a:r>
            <a:r>
              <a:rPr lang="fr-FR" sz="1400" dirty="0"/>
              <a:t> : </a:t>
            </a:r>
            <a:endParaRPr lang="fr-FR" sz="1400" kern="0" dirty="0"/>
          </a:p>
          <a:p>
            <a:pPr lvl="1"/>
            <a:r>
              <a:rPr lang="fr-FR" sz="1200" kern="0" dirty="0"/>
              <a:t>Les </a:t>
            </a:r>
            <a:r>
              <a:rPr lang="fr-FR" sz="1200" dirty="0">
                <a:latin typeface="Verdana"/>
                <a:cs typeface="Verdana"/>
              </a:rPr>
              <a:t>clients</a:t>
            </a:r>
            <a:r>
              <a:rPr lang="fr-FR" sz="1200" spc="5" dirty="0">
                <a:latin typeface="Verdana"/>
                <a:cs typeface="Verdana"/>
              </a:rPr>
              <a:t> </a:t>
            </a:r>
            <a:r>
              <a:rPr lang="fr-FR" sz="1200" dirty="0">
                <a:latin typeface="+mj-lt"/>
                <a:cs typeface="Verdana"/>
              </a:rPr>
              <a:t>nécessitant</a:t>
            </a:r>
            <a:r>
              <a:rPr lang="fr-FR" sz="1200" spc="5" dirty="0">
                <a:latin typeface="+mj-lt"/>
                <a:cs typeface="Verdana"/>
              </a:rPr>
              <a:t> </a:t>
            </a:r>
            <a:r>
              <a:rPr lang="fr-FR" sz="1200" b="1" dirty="0">
                <a:latin typeface="+mj-lt"/>
                <a:cs typeface="Verdana"/>
              </a:rPr>
              <a:t>une</a:t>
            </a:r>
            <a:r>
              <a:rPr lang="fr-FR" sz="1200" b="1" spc="-35" dirty="0">
                <a:latin typeface="+mj-lt"/>
                <a:cs typeface="Verdana"/>
              </a:rPr>
              <a:t> </a:t>
            </a:r>
            <a:r>
              <a:rPr lang="fr-FR" sz="1200" b="1" spc="-10" dirty="0">
                <a:latin typeface="+mj-lt"/>
                <a:cs typeface="Verdana"/>
              </a:rPr>
              <a:t>priorisation </a:t>
            </a:r>
          </a:p>
          <a:p>
            <a:pPr lvl="1"/>
            <a:r>
              <a:rPr lang="fr-FR" sz="1200" kern="0" dirty="0"/>
              <a:t>Les clients </a:t>
            </a:r>
            <a:r>
              <a:rPr lang="fr-FR" sz="1200" b="1" kern="0" dirty="0"/>
              <a:t>multi sites  </a:t>
            </a:r>
          </a:p>
          <a:p>
            <a:pPr lvl="1"/>
            <a:r>
              <a:rPr lang="fr-FR" sz="1200" dirty="0"/>
              <a:t>Les clients </a:t>
            </a:r>
            <a:r>
              <a:rPr lang="fr-FR" sz="1200" b="1" dirty="0"/>
              <a:t>multi équipés </a:t>
            </a:r>
          </a:p>
          <a:p>
            <a:pPr lvl="1"/>
            <a:r>
              <a:rPr lang="fr-FR" sz="1200" kern="0" dirty="0"/>
              <a:t>Les clients avec </a:t>
            </a:r>
            <a:r>
              <a:rPr lang="fr-FR" sz="1200" b="1" kern="0" dirty="0"/>
              <a:t>multi-domiciliation</a:t>
            </a:r>
            <a:r>
              <a:rPr lang="fr-FR" sz="1200" kern="0" dirty="0"/>
              <a:t> </a:t>
            </a:r>
          </a:p>
          <a:p>
            <a:pPr lvl="1"/>
            <a:r>
              <a:rPr lang="fr-FR" sz="1200" dirty="0"/>
              <a:t>Les clients avec </a:t>
            </a:r>
            <a:r>
              <a:rPr lang="fr-FR" sz="1200" b="1" dirty="0"/>
              <a:t>flux monétiques importants </a:t>
            </a:r>
            <a:endParaRPr lang="fr-FR" sz="1200" b="1" kern="0" dirty="0"/>
          </a:p>
          <a:p>
            <a:pPr lvl="1"/>
            <a:endParaRPr lang="fr-FR" sz="1200" spc="-10" dirty="0">
              <a:latin typeface="+mj-lt"/>
              <a:cs typeface="Verdana"/>
            </a:endParaRPr>
          </a:p>
          <a:p>
            <a:endParaRPr lang="fr-FR" dirty="0"/>
          </a:p>
        </p:txBody>
      </p:sp>
      <p:pic>
        <p:nvPicPr>
          <p:cNvPr id="8" name="Image 7" descr="Une image contenant Panneau de signalisation, signe&#10;&#10;Description générée automatiquement">
            <a:extLst>
              <a:ext uri="{FF2B5EF4-FFF2-40B4-BE49-F238E27FC236}">
                <a16:creationId xmlns:a16="http://schemas.microsoft.com/office/drawing/2014/main" id="{3D972BE4-3C22-8F74-3A45-5FED2A1A9A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138690">
            <a:off x="7148455" y="3297067"/>
            <a:ext cx="599293" cy="524381"/>
          </a:xfrm>
          <a:prstGeom prst="rect">
            <a:avLst/>
          </a:prstGeom>
        </p:spPr>
      </p:pic>
      <p:sp>
        <p:nvSpPr>
          <p:cNvPr id="3" name="Espace réservé du texte 2">
            <a:extLst>
              <a:ext uri="{FF2B5EF4-FFF2-40B4-BE49-F238E27FC236}">
                <a16:creationId xmlns:a16="http://schemas.microsoft.com/office/drawing/2014/main" id="{8306A2EA-FA8B-71F9-9770-86A34DD6F5AB}"/>
              </a:ext>
            </a:extLst>
          </p:cNvPr>
          <p:cNvSpPr>
            <a:spLocks noGrp="1"/>
          </p:cNvSpPr>
          <p:nvPr>
            <p:ph type="body" sz="quarter" idx="12"/>
          </p:nvPr>
        </p:nvSpPr>
        <p:spPr/>
        <p:txBody>
          <a:bodyPr>
            <a:normAutofit/>
          </a:bodyPr>
          <a:lstStyle/>
          <a:p>
            <a:r>
              <a:rPr lang="fr-FR" sz="2400" dirty="0"/>
              <a:t>Contexte, Objectif et périmètre</a:t>
            </a:r>
          </a:p>
        </p:txBody>
      </p:sp>
      <p:sp>
        <p:nvSpPr>
          <p:cNvPr id="4" name="ZoneTexte 3">
            <a:extLst>
              <a:ext uri="{FF2B5EF4-FFF2-40B4-BE49-F238E27FC236}">
                <a16:creationId xmlns:a16="http://schemas.microsoft.com/office/drawing/2014/main" id="{426EE2C5-BB53-BC3B-4BFA-DD32639E86B8}"/>
              </a:ext>
            </a:extLst>
          </p:cNvPr>
          <p:cNvSpPr txBox="1"/>
          <p:nvPr/>
        </p:nvSpPr>
        <p:spPr>
          <a:xfrm>
            <a:off x="515937" y="1019337"/>
            <a:ext cx="2557110" cy="369332"/>
          </a:xfrm>
          <a:prstGeom prst="rect">
            <a:avLst/>
          </a:prstGeom>
          <a:noFill/>
        </p:spPr>
        <p:txBody>
          <a:bodyPr wrap="none" rtlCol="0">
            <a:spAutoFit/>
          </a:bodyPr>
          <a:lstStyle/>
          <a:p>
            <a:r>
              <a:rPr lang="fr-FR" b="1" dirty="0">
                <a:solidFill>
                  <a:srgbClr val="C00000"/>
                </a:solidFill>
              </a:rPr>
              <a:t>Contexte et Objectifs</a:t>
            </a:r>
            <a:r>
              <a:rPr lang="fr-FR" dirty="0"/>
              <a:t> </a:t>
            </a:r>
          </a:p>
        </p:txBody>
      </p:sp>
      <p:sp>
        <p:nvSpPr>
          <p:cNvPr id="5" name="ZoneTexte 4">
            <a:extLst>
              <a:ext uri="{FF2B5EF4-FFF2-40B4-BE49-F238E27FC236}">
                <a16:creationId xmlns:a16="http://schemas.microsoft.com/office/drawing/2014/main" id="{3F37AE8D-B0A5-8F8A-21F3-5B7CC5236EF6}"/>
              </a:ext>
            </a:extLst>
          </p:cNvPr>
          <p:cNvSpPr txBox="1"/>
          <p:nvPr/>
        </p:nvSpPr>
        <p:spPr>
          <a:xfrm>
            <a:off x="542594" y="3449337"/>
            <a:ext cx="1313180" cy="369332"/>
          </a:xfrm>
          <a:prstGeom prst="rect">
            <a:avLst/>
          </a:prstGeom>
          <a:noFill/>
        </p:spPr>
        <p:txBody>
          <a:bodyPr wrap="none" rtlCol="0">
            <a:spAutoFit/>
          </a:bodyPr>
          <a:lstStyle/>
          <a:p>
            <a:r>
              <a:rPr lang="fr-FR" b="1" dirty="0">
                <a:solidFill>
                  <a:srgbClr val="C00000"/>
                </a:solidFill>
              </a:rPr>
              <a:t>Périmètre </a:t>
            </a:r>
          </a:p>
        </p:txBody>
      </p:sp>
      <p:sp>
        <p:nvSpPr>
          <p:cNvPr id="6" name="ZoneTexte 5">
            <a:extLst>
              <a:ext uri="{FF2B5EF4-FFF2-40B4-BE49-F238E27FC236}">
                <a16:creationId xmlns:a16="http://schemas.microsoft.com/office/drawing/2014/main" id="{44F98D53-9970-9C7D-A47A-7030F49D83AC}"/>
              </a:ext>
            </a:extLst>
          </p:cNvPr>
          <p:cNvSpPr txBox="1"/>
          <p:nvPr/>
        </p:nvSpPr>
        <p:spPr>
          <a:xfrm rot="1094108">
            <a:off x="7350548" y="4288831"/>
            <a:ext cx="4255223" cy="738664"/>
          </a:xfrm>
          <a:custGeom>
            <a:avLst/>
            <a:gdLst>
              <a:gd name="connsiteX0" fmla="*/ 0 w 4255223"/>
              <a:gd name="connsiteY0" fmla="*/ 0 h 738664"/>
              <a:gd name="connsiteX1" fmla="*/ 692993 w 4255223"/>
              <a:gd name="connsiteY1" fmla="*/ 0 h 738664"/>
              <a:gd name="connsiteX2" fmla="*/ 1385987 w 4255223"/>
              <a:gd name="connsiteY2" fmla="*/ 0 h 738664"/>
              <a:gd name="connsiteX3" fmla="*/ 1866219 w 4255223"/>
              <a:gd name="connsiteY3" fmla="*/ 0 h 738664"/>
              <a:gd name="connsiteX4" fmla="*/ 2559213 w 4255223"/>
              <a:gd name="connsiteY4" fmla="*/ 0 h 738664"/>
              <a:gd name="connsiteX5" fmla="*/ 3081997 w 4255223"/>
              <a:gd name="connsiteY5" fmla="*/ 0 h 738664"/>
              <a:gd name="connsiteX6" fmla="*/ 3604782 w 4255223"/>
              <a:gd name="connsiteY6" fmla="*/ 0 h 738664"/>
              <a:gd name="connsiteX7" fmla="*/ 4255223 w 4255223"/>
              <a:gd name="connsiteY7" fmla="*/ 0 h 738664"/>
              <a:gd name="connsiteX8" fmla="*/ 4255223 w 4255223"/>
              <a:gd name="connsiteY8" fmla="*/ 354559 h 738664"/>
              <a:gd name="connsiteX9" fmla="*/ 4255223 w 4255223"/>
              <a:gd name="connsiteY9" fmla="*/ 738664 h 738664"/>
              <a:gd name="connsiteX10" fmla="*/ 3604782 w 4255223"/>
              <a:gd name="connsiteY10" fmla="*/ 738664 h 738664"/>
              <a:gd name="connsiteX11" fmla="*/ 3124549 w 4255223"/>
              <a:gd name="connsiteY11" fmla="*/ 738664 h 738664"/>
              <a:gd name="connsiteX12" fmla="*/ 2516660 w 4255223"/>
              <a:gd name="connsiteY12" fmla="*/ 738664 h 738664"/>
              <a:gd name="connsiteX13" fmla="*/ 1866219 w 4255223"/>
              <a:gd name="connsiteY13" fmla="*/ 738664 h 738664"/>
              <a:gd name="connsiteX14" fmla="*/ 1385987 w 4255223"/>
              <a:gd name="connsiteY14" fmla="*/ 738664 h 738664"/>
              <a:gd name="connsiteX15" fmla="*/ 778098 w 4255223"/>
              <a:gd name="connsiteY15" fmla="*/ 738664 h 738664"/>
              <a:gd name="connsiteX16" fmla="*/ 0 w 4255223"/>
              <a:gd name="connsiteY16" fmla="*/ 738664 h 738664"/>
              <a:gd name="connsiteX17" fmla="*/ 0 w 4255223"/>
              <a:gd name="connsiteY17" fmla="*/ 361945 h 738664"/>
              <a:gd name="connsiteX18" fmla="*/ 0 w 4255223"/>
              <a:gd name="connsiteY18"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5223" h="738664" extrusionOk="0">
                <a:moveTo>
                  <a:pt x="0" y="0"/>
                </a:moveTo>
                <a:cubicBezTo>
                  <a:pt x="336276" y="1983"/>
                  <a:pt x="401143" y="16765"/>
                  <a:pt x="692993" y="0"/>
                </a:cubicBezTo>
                <a:cubicBezTo>
                  <a:pt x="984843" y="-16765"/>
                  <a:pt x="1214171" y="2783"/>
                  <a:pt x="1385987" y="0"/>
                </a:cubicBezTo>
                <a:cubicBezTo>
                  <a:pt x="1557803" y="-2783"/>
                  <a:pt x="1638528" y="-23983"/>
                  <a:pt x="1866219" y="0"/>
                </a:cubicBezTo>
                <a:cubicBezTo>
                  <a:pt x="2093910" y="23983"/>
                  <a:pt x="2269897" y="27991"/>
                  <a:pt x="2559213" y="0"/>
                </a:cubicBezTo>
                <a:cubicBezTo>
                  <a:pt x="2848529" y="-27991"/>
                  <a:pt x="2867587" y="18606"/>
                  <a:pt x="3081997" y="0"/>
                </a:cubicBezTo>
                <a:cubicBezTo>
                  <a:pt x="3296407" y="-18606"/>
                  <a:pt x="3375710" y="9424"/>
                  <a:pt x="3604782" y="0"/>
                </a:cubicBezTo>
                <a:cubicBezTo>
                  <a:pt x="3833855" y="-9424"/>
                  <a:pt x="4111188" y="-31427"/>
                  <a:pt x="4255223" y="0"/>
                </a:cubicBezTo>
                <a:cubicBezTo>
                  <a:pt x="4258811" y="119896"/>
                  <a:pt x="4254269" y="230571"/>
                  <a:pt x="4255223" y="354559"/>
                </a:cubicBezTo>
                <a:cubicBezTo>
                  <a:pt x="4256177" y="478547"/>
                  <a:pt x="4243719" y="658066"/>
                  <a:pt x="4255223" y="738664"/>
                </a:cubicBezTo>
                <a:cubicBezTo>
                  <a:pt x="4110722" y="735474"/>
                  <a:pt x="3793266" y="752289"/>
                  <a:pt x="3604782" y="738664"/>
                </a:cubicBezTo>
                <a:cubicBezTo>
                  <a:pt x="3416298" y="725039"/>
                  <a:pt x="3268394" y="733181"/>
                  <a:pt x="3124549" y="738664"/>
                </a:cubicBezTo>
                <a:cubicBezTo>
                  <a:pt x="2980704" y="744147"/>
                  <a:pt x="2742515" y="712512"/>
                  <a:pt x="2516660" y="738664"/>
                </a:cubicBezTo>
                <a:cubicBezTo>
                  <a:pt x="2290805" y="764816"/>
                  <a:pt x="2052385" y="725958"/>
                  <a:pt x="1866219" y="738664"/>
                </a:cubicBezTo>
                <a:cubicBezTo>
                  <a:pt x="1680053" y="751370"/>
                  <a:pt x="1519736" y="756434"/>
                  <a:pt x="1385987" y="738664"/>
                </a:cubicBezTo>
                <a:cubicBezTo>
                  <a:pt x="1252238" y="720894"/>
                  <a:pt x="992827" y="754326"/>
                  <a:pt x="778098" y="738664"/>
                </a:cubicBezTo>
                <a:cubicBezTo>
                  <a:pt x="563369" y="723002"/>
                  <a:pt x="358134" y="700603"/>
                  <a:pt x="0" y="738664"/>
                </a:cubicBezTo>
                <a:cubicBezTo>
                  <a:pt x="2749" y="629945"/>
                  <a:pt x="-3205" y="473119"/>
                  <a:pt x="0" y="361945"/>
                </a:cubicBezTo>
                <a:cubicBezTo>
                  <a:pt x="3205" y="250771"/>
                  <a:pt x="10203" y="97927"/>
                  <a:pt x="0" y="0"/>
                </a:cubicBezTo>
                <a:close/>
              </a:path>
            </a:pathLst>
          </a:custGeom>
          <a:noFill/>
          <a:ln>
            <a:solidFill>
              <a:schemeClr val="accent1"/>
            </a:solidFill>
            <a:extLst>
              <a:ext uri="{C807C97D-BFC1-408E-A445-0C87EB9F89A2}">
                <ask:lineSketchStyleProps xmlns:ask="http://schemas.microsoft.com/office/drawing/2018/sketchyshapes" sd="1725446443">
                  <a:prstGeom prst="rect">
                    <a:avLst/>
                  </a:prstGeom>
                  <ask:type>
                    <ask:lineSketchFreehand/>
                  </ask:type>
                </ask:lineSketchStyleProps>
              </a:ext>
            </a:extLst>
          </a:ln>
        </p:spPr>
        <p:txBody>
          <a:bodyPr wrap="square" rtlCol="0">
            <a:spAutoFit/>
          </a:bodyPr>
          <a:lstStyle/>
          <a:p>
            <a:pPr algn="ctr"/>
            <a:r>
              <a:rPr lang="fr-FR" sz="1400" dirty="0"/>
              <a:t>« Trop de VIP va tuer le VIP </a:t>
            </a:r>
            <a:r>
              <a:rPr lang="fr-FR" sz="1400"/>
              <a:t>». </a:t>
            </a:r>
          </a:p>
          <a:p>
            <a:pPr algn="ctr"/>
            <a:r>
              <a:rPr lang="fr-FR" sz="1400"/>
              <a:t>Tous </a:t>
            </a:r>
            <a:r>
              <a:rPr lang="fr-FR" sz="1400" dirty="0"/>
              <a:t>les dossiers ne peuvent être des dossiers VIP sinon ce process n’a plus lieu d’être ! </a:t>
            </a:r>
          </a:p>
        </p:txBody>
      </p:sp>
    </p:spTree>
    <p:extLst>
      <p:ext uri="{BB962C8B-B14F-4D97-AF65-F5344CB8AC3E}">
        <p14:creationId xmlns:p14="http://schemas.microsoft.com/office/powerpoint/2010/main" val="228041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necteur droit 14">
            <a:extLst>
              <a:ext uri="{FF2B5EF4-FFF2-40B4-BE49-F238E27FC236}">
                <a16:creationId xmlns:a16="http://schemas.microsoft.com/office/drawing/2014/main" id="{7B9ED812-1D1B-7B6E-5453-FFEEB16D7901}"/>
              </a:ext>
            </a:extLst>
          </p:cNvPr>
          <p:cNvCxnSpPr>
            <a:cxnSpLocks/>
          </p:cNvCxnSpPr>
          <p:nvPr/>
        </p:nvCxnSpPr>
        <p:spPr>
          <a:xfrm>
            <a:off x="5892377" y="849542"/>
            <a:ext cx="0" cy="5536314"/>
          </a:xfrm>
          <a:prstGeom prst="line">
            <a:avLst/>
          </a:prstGeom>
        </p:spPr>
        <p:style>
          <a:lnRef idx="1">
            <a:schemeClr val="accent1"/>
          </a:lnRef>
          <a:fillRef idx="0">
            <a:schemeClr val="accent1"/>
          </a:fillRef>
          <a:effectRef idx="0">
            <a:schemeClr val="accent1"/>
          </a:effectRef>
          <a:fontRef idx="minor">
            <a:schemeClr val="tx1"/>
          </a:fontRef>
        </p:style>
      </p:cxnSp>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70913"/>
            <a:ext cx="10980738" cy="720000"/>
          </a:xfrm>
        </p:spPr>
        <p:txBody>
          <a:bodyPr>
            <a:normAutofit/>
          </a:bodyPr>
          <a:lstStyle/>
          <a:p>
            <a:r>
              <a:rPr lang="fr-FR" sz="2400" dirty="0"/>
              <a:t>Les Parcours en synthèse</a:t>
            </a:r>
          </a:p>
        </p:txBody>
      </p:sp>
      <p:sp>
        <p:nvSpPr>
          <p:cNvPr id="5" name="Espace réservé du contenu 8">
            <a:extLst>
              <a:ext uri="{FF2B5EF4-FFF2-40B4-BE49-F238E27FC236}">
                <a16:creationId xmlns:a16="http://schemas.microsoft.com/office/drawing/2014/main" id="{5DAC731E-8B6D-A8A5-8B99-BC8E5C4D6A6C}"/>
              </a:ext>
            </a:extLst>
          </p:cNvPr>
          <p:cNvSpPr txBox="1">
            <a:spLocks/>
          </p:cNvSpPr>
          <p:nvPr/>
        </p:nvSpPr>
        <p:spPr>
          <a:xfrm>
            <a:off x="3414409" y="1399688"/>
            <a:ext cx="4572000" cy="830081"/>
          </a:xfrm>
          <a:prstGeom prst="rect">
            <a:avLst/>
          </a:prstGeom>
          <a:solidFill>
            <a:schemeClr val="bg1"/>
          </a:solidFill>
        </p:spPr>
        <p:txBody>
          <a:bodyPr>
            <a:normAutofit fontScale="925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kern="0" dirty="0"/>
              <a:t>Le </a:t>
            </a:r>
            <a:r>
              <a:rPr lang="fr-FR" sz="1200" b="1" dirty="0"/>
              <a:t>C</a:t>
            </a:r>
            <a:r>
              <a:rPr lang="fr-FR" sz="1200" b="1" kern="0" dirty="0"/>
              <a:t>hargé d’Affaires </a:t>
            </a:r>
            <a:r>
              <a:rPr lang="fr-FR" sz="1200" kern="0" dirty="0"/>
              <a:t>se charge de : </a:t>
            </a:r>
          </a:p>
          <a:p>
            <a:pPr lvl="1">
              <a:spcBef>
                <a:spcPts val="0"/>
              </a:spcBef>
            </a:pPr>
            <a:r>
              <a:rPr lang="fr-FR" sz="1000" kern="0" dirty="0"/>
              <a:t>Identifier les clients avec un contexte commercial et technique spécifique </a:t>
            </a:r>
          </a:p>
          <a:p>
            <a:pPr lvl="1">
              <a:spcBef>
                <a:spcPts val="0"/>
              </a:spcBef>
            </a:pPr>
            <a:r>
              <a:rPr lang="fr-FR" sz="1000" kern="0" dirty="0"/>
              <a:t>Vérifier la conformité des coordonnées du client </a:t>
            </a:r>
          </a:p>
          <a:p>
            <a:pPr lvl="1">
              <a:spcBef>
                <a:spcPts val="0"/>
              </a:spcBef>
            </a:pPr>
            <a:r>
              <a:rPr lang="fr-FR" sz="1000" dirty="0"/>
              <a:t>Compléter et de transmettre la Myflow (voir page suivante)</a:t>
            </a:r>
          </a:p>
          <a:p>
            <a:pPr lvl="1">
              <a:spcBef>
                <a:spcPts val="0"/>
              </a:spcBef>
            </a:pPr>
            <a:r>
              <a:rPr lang="fr-FR" sz="1000" dirty="0"/>
              <a:t>Cocher la case VIP de la Myflow générant le traitement prioritaire </a:t>
            </a:r>
          </a:p>
        </p:txBody>
      </p:sp>
      <p:sp>
        <p:nvSpPr>
          <p:cNvPr id="6" name="ZoneTexte 5">
            <a:extLst>
              <a:ext uri="{FF2B5EF4-FFF2-40B4-BE49-F238E27FC236}">
                <a16:creationId xmlns:a16="http://schemas.microsoft.com/office/drawing/2014/main" id="{12F7C993-7FFE-2C53-2363-1072DD6F24E5}"/>
              </a:ext>
            </a:extLst>
          </p:cNvPr>
          <p:cNvSpPr txBox="1"/>
          <p:nvPr/>
        </p:nvSpPr>
        <p:spPr>
          <a:xfrm>
            <a:off x="181488" y="2776727"/>
            <a:ext cx="2416202" cy="507831"/>
          </a:xfrm>
          <a:prstGeom prst="rect">
            <a:avLst/>
          </a:prstGeom>
          <a:noFill/>
          <a:ln>
            <a:solidFill>
              <a:schemeClr val="tx1"/>
            </a:solidFill>
          </a:ln>
        </p:spPr>
        <p:txBody>
          <a:bodyPr wrap="square" rtlCol="0">
            <a:spAutoFit/>
          </a:bodyPr>
          <a:lstStyle/>
          <a:p>
            <a:r>
              <a:rPr lang="fr-FR" sz="900" b="1" dirty="0"/>
              <a:t>Liste des contrats éligibles :</a:t>
            </a:r>
          </a:p>
          <a:p>
            <a:r>
              <a:rPr lang="fr-FR" sz="900" dirty="0"/>
              <a:t>Contrat de proximité, sans contact, VAD, ALS, DAC, PLBS, Forfait PLS, NXS, </a:t>
            </a:r>
            <a:r>
              <a:rPr lang="fr-FR" sz="900" dirty="0" err="1"/>
              <a:t>Heoh</a:t>
            </a:r>
            <a:r>
              <a:rPr lang="fr-FR" sz="900" dirty="0"/>
              <a:t> </a:t>
            </a:r>
          </a:p>
        </p:txBody>
      </p:sp>
      <p:sp>
        <p:nvSpPr>
          <p:cNvPr id="3" name="Espace réservé du contenu 8">
            <a:extLst>
              <a:ext uri="{FF2B5EF4-FFF2-40B4-BE49-F238E27FC236}">
                <a16:creationId xmlns:a16="http://schemas.microsoft.com/office/drawing/2014/main" id="{D11B628E-272D-E99D-845C-86C961490F67}"/>
              </a:ext>
            </a:extLst>
          </p:cNvPr>
          <p:cNvSpPr txBox="1">
            <a:spLocks/>
          </p:cNvSpPr>
          <p:nvPr/>
        </p:nvSpPr>
        <p:spPr>
          <a:xfrm>
            <a:off x="3414409" y="2551887"/>
            <a:ext cx="4452029" cy="806876"/>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b="1" kern="0" dirty="0"/>
              <a:t>Les solutions régionalisées : </a:t>
            </a:r>
          </a:p>
          <a:p>
            <a:pPr lvl="1">
              <a:spcBef>
                <a:spcPts val="0"/>
              </a:spcBef>
            </a:pPr>
            <a:r>
              <a:rPr lang="fr-FR" sz="1000" b="1" kern="0" dirty="0"/>
              <a:t>réceptionnent la demande et saisissent la prestation OSC</a:t>
            </a:r>
          </a:p>
          <a:p>
            <a:pPr lvl="1">
              <a:spcBef>
                <a:spcPts val="0"/>
              </a:spcBef>
            </a:pPr>
            <a:r>
              <a:rPr lang="fr-FR" sz="1000" kern="0" dirty="0"/>
              <a:t>Transmettent, pour ces demandes spécifiques</a:t>
            </a:r>
            <a:r>
              <a:rPr lang="fr-FR" sz="1000" dirty="0"/>
              <a:t>, un mail aux interlocuteurs dédiés et en charge du traitement chez BPCE PS</a:t>
            </a:r>
          </a:p>
        </p:txBody>
      </p:sp>
      <p:sp>
        <p:nvSpPr>
          <p:cNvPr id="4" name="Espace réservé du contenu 8">
            <a:extLst>
              <a:ext uri="{FF2B5EF4-FFF2-40B4-BE49-F238E27FC236}">
                <a16:creationId xmlns:a16="http://schemas.microsoft.com/office/drawing/2014/main" id="{8354437A-8DA9-8994-EB1A-5646529EA227}"/>
              </a:ext>
            </a:extLst>
          </p:cNvPr>
          <p:cNvSpPr txBox="1">
            <a:spLocks/>
          </p:cNvSpPr>
          <p:nvPr/>
        </p:nvSpPr>
        <p:spPr>
          <a:xfrm>
            <a:off x="296703" y="3657593"/>
            <a:ext cx="4965950" cy="806876"/>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b="1" kern="0" dirty="0"/>
              <a:t>Le service « Gestion des contrats »  de BPCE PS : </a:t>
            </a:r>
          </a:p>
          <a:p>
            <a:pPr lvl="1">
              <a:spcBef>
                <a:spcPts val="0"/>
              </a:spcBef>
            </a:pPr>
            <a:r>
              <a:rPr lang="fr-FR" sz="1000" kern="0" dirty="0"/>
              <a:t>Récupère l’email dans le répertoire VIP dédié</a:t>
            </a:r>
          </a:p>
          <a:p>
            <a:pPr lvl="1">
              <a:spcBef>
                <a:spcPts val="0"/>
              </a:spcBef>
            </a:pPr>
            <a:r>
              <a:rPr lang="fr-FR" sz="1000" dirty="0"/>
              <a:t>Envoie un email à la Caisse d’Epargne, si la prestation est en anomalie</a:t>
            </a:r>
            <a:endParaRPr lang="fr-FR" sz="1000" kern="0" dirty="0"/>
          </a:p>
          <a:p>
            <a:pPr lvl="1">
              <a:spcBef>
                <a:spcPts val="0"/>
              </a:spcBef>
            </a:pPr>
            <a:r>
              <a:rPr lang="fr-FR" sz="1000" kern="0" dirty="0"/>
              <a:t>Crée les contrats d’acceptation et de prestation carte dans leurs outils</a:t>
            </a:r>
            <a:endParaRPr lang="fr-FR" sz="1000" dirty="0"/>
          </a:p>
        </p:txBody>
      </p:sp>
      <p:sp>
        <p:nvSpPr>
          <p:cNvPr id="7" name="Espace réservé du contenu 8">
            <a:extLst>
              <a:ext uri="{FF2B5EF4-FFF2-40B4-BE49-F238E27FC236}">
                <a16:creationId xmlns:a16="http://schemas.microsoft.com/office/drawing/2014/main" id="{AE145800-C9DC-B3A6-B9A8-B875F263CC48}"/>
              </a:ext>
            </a:extLst>
          </p:cNvPr>
          <p:cNvSpPr txBox="1">
            <a:spLocks/>
          </p:cNvSpPr>
          <p:nvPr/>
        </p:nvSpPr>
        <p:spPr>
          <a:xfrm>
            <a:off x="296702" y="4682083"/>
            <a:ext cx="5094259" cy="738187"/>
          </a:xfrm>
          <a:prstGeom prst="rect">
            <a:avLst/>
          </a:prstGeom>
        </p:spPr>
        <p:txBody>
          <a:bodyPr>
            <a:normAutofit fontScale="925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b="1" kern="0" dirty="0"/>
              <a:t>Le service « Gestion des contrats »  de BPCE PS : </a:t>
            </a:r>
          </a:p>
          <a:p>
            <a:pPr lvl="1">
              <a:spcBef>
                <a:spcPts val="0"/>
              </a:spcBef>
            </a:pPr>
            <a:r>
              <a:rPr lang="fr-FR" sz="1000" kern="0" dirty="0"/>
              <a:t>Prend contact avec le prestataire afin de s’assurer de la conformité de la demande et de gérer les spécificités</a:t>
            </a:r>
          </a:p>
          <a:p>
            <a:pPr lvl="1">
              <a:spcBef>
                <a:spcPts val="0"/>
              </a:spcBef>
            </a:pPr>
            <a:r>
              <a:rPr lang="fr-FR" sz="1000" dirty="0"/>
              <a:t>Informe par email la CE (solution) du Bon de transport pour suivi de la livraison</a:t>
            </a:r>
          </a:p>
        </p:txBody>
      </p:sp>
      <p:sp>
        <p:nvSpPr>
          <p:cNvPr id="8" name="ZoneTexte 7">
            <a:extLst>
              <a:ext uri="{FF2B5EF4-FFF2-40B4-BE49-F238E27FC236}">
                <a16:creationId xmlns:a16="http://schemas.microsoft.com/office/drawing/2014/main" id="{C321227D-510E-A242-C20A-BFB44DC8B5F4}"/>
              </a:ext>
            </a:extLst>
          </p:cNvPr>
          <p:cNvSpPr txBox="1"/>
          <p:nvPr/>
        </p:nvSpPr>
        <p:spPr>
          <a:xfrm>
            <a:off x="854707" y="5927378"/>
            <a:ext cx="4196983" cy="400110"/>
          </a:xfrm>
          <a:custGeom>
            <a:avLst/>
            <a:gdLst>
              <a:gd name="connsiteX0" fmla="*/ 0 w 4196983"/>
              <a:gd name="connsiteY0" fmla="*/ 0 h 400110"/>
              <a:gd name="connsiteX1" fmla="*/ 683509 w 4196983"/>
              <a:gd name="connsiteY1" fmla="*/ 0 h 400110"/>
              <a:gd name="connsiteX2" fmla="*/ 1241108 w 4196983"/>
              <a:gd name="connsiteY2" fmla="*/ 0 h 400110"/>
              <a:gd name="connsiteX3" fmla="*/ 1924616 w 4196983"/>
              <a:gd name="connsiteY3" fmla="*/ 0 h 400110"/>
              <a:gd name="connsiteX4" fmla="*/ 2440246 w 4196983"/>
              <a:gd name="connsiteY4" fmla="*/ 0 h 400110"/>
              <a:gd name="connsiteX5" fmla="*/ 2955875 w 4196983"/>
              <a:gd name="connsiteY5" fmla="*/ 0 h 400110"/>
              <a:gd name="connsiteX6" fmla="*/ 3513474 w 4196983"/>
              <a:gd name="connsiteY6" fmla="*/ 0 h 400110"/>
              <a:gd name="connsiteX7" fmla="*/ 4196983 w 4196983"/>
              <a:gd name="connsiteY7" fmla="*/ 0 h 400110"/>
              <a:gd name="connsiteX8" fmla="*/ 4196983 w 4196983"/>
              <a:gd name="connsiteY8" fmla="*/ 400110 h 400110"/>
              <a:gd name="connsiteX9" fmla="*/ 3681354 w 4196983"/>
              <a:gd name="connsiteY9" fmla="*/ 400110 h 400110"/>
              <a:gd name="connsiteX10" fmla="*/ 3165724 w 4196983"/>
              <a:gd name="connsiteY10" fmla="*/ 400110 h 400110"/>
              <a:gd name="connsiteX11" fmla="*/ 2692065 w 4196983"/>
              <a:gd name="connsiteY11" fmla="*/ 400110 h 400110"/>
              <a:gd name="connsiteX12" fmla="*/ 2134466 w 4196983"/>
              <a:gd name="connsiteY12" fmla="*/ 400110 h 400110"/>
              <a:gd name="connsiteX13" fmla="*/ 1660806 w 4196983"/>
              <a:gd name="connsiteY13" fmla="*/ 400110 h 400110"/>
              <a:gd name="connsiteX14" fmla="*/ 1187147 w 4196983"/>
              <a:gd name="connsiteY14" fmla="*/ 400110 h 400110"/>
              <a:gd name="connsiteX15" fmla="*/ 713487 w 4196983"/>
              <a:gd name="connsiteY15" fmla="*/ 400110 h 400110"/>
              <a:gd name="connsiteX16" fmla="*/ 0 w 4196983"/>
              <a:gd name="connsiteY16" fmla="*/ 400110 h 400110"/>
              <a:gd name="connsiteX17" fmla="*/ 0 w 4196983"/>
              <a:gd name="connsiteY17" fmla="*/ 0 h 40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96983" h="400110" extrusionOk="0">
                <a:moveTo>
                  <a:pt x="0" y="0"/>
                </a:moveTo>
                <a:cubicBezTo>
                  <a:pt x="282639" y="-81211"/>
                  <a:pt x="493151" y="60133"/>
                  <a:pt x="683509" y="0"/>
                </a:cubicBezTo>
                <a:cubicBezTo>
                  <a:pt x="873867" y="-60133"/>
                  <a:pt x="1023755" y="7703"/>
                  <a:pt x="1241108" y="0"/>
                </a:cubicBezTo>
                <a:cubicBezTo>
                  <a:pt x="1458461" y="-7703"/>
                  <a:pt x="1617860" y="19138"/>
                  <a:pt x="1924616" y="0"/>
                </a:cubicBezTo>
                <a:cubicBezTo>
                  <a:pt x="2231372" y="-19138"/>
                  <a:pt x="2298629" y="15450"/>
                  <a:pt x="2440246" y="0"/>
                </a:cubicBezTo>
                <a:cubicBezTo>
                  <a:pt x="2581863" y="-15450"/>
                  <a:pt x="2731182" y="23240"/>
                  <a:pt x="2955875" y="0"/>
                </a:cubicBezTo>
                <a:cubicBezTo>
                  <a:pt x="3180568" y="-23240"/>
                  <a:pt x="3288159" y="29660"/>
                  <a:pt x="3513474" y="0"/>
                </a:cubicBezTo>
                <a:cubicBezTo>
                  <a:pt x="3738789" y="-29660"/>
                  <a:pt x="4032028" y="32537"/>
                  <a:pt x="4196983" y="0"/>
                </a:cubicBezTo>
                <a:cubicBezTo>
                  <a:pt x="4211939" y="172297"/>
                  <a:pt x="4159297" y="310953"/>
                  <a:pt x="4196983" y="400110"/>
                </a:cubicBezTo>
                <a:cubicBezTo>
                  <a:pt x="4029711" y="414734"/>
                  <a:pt x="3890799" y="341217"/>
                  <a:pt x="3681354" y="400110"/>
                </a:cubicBezTo>
                <a:cubicBezTo>
                  <a:pt x="3471909" y="459003"/>
                  <a:pt x="3418225" y="376711"/>
                  <a:pt x="3165724" y="400110"/>
                </a:cubicBezTo>
                <a:cubicBezTo>
                  <a:pt x="2913223" y="423509"/>
                  <a:pt x="2902316" y="354277"/>
                  <a:pt x="2692065" y="400110"/>
                </a:cubicBezTo>
                <a:cubicBezTo>
                  <a:pt x="2481814" y="445943"/>
                  <a:pt x="2289719" y="343906"/>
                  <a:pt x="2134466" y="400110"/>
                </a:cubicBezTo>
                <a:cubicBezTo>
                  <a:pt x="1979213" y="456314"/>
                  <a:pt x="1832825" y="362820"/>
                  <a:pt x="1660806" y="400110"/>
                </a:cubicBezTo>
                <a:cubicBezTo>
                  <a:pt x="1488787" y="437400"/>
                  <a:pt x="1341188" y="353922"/>
                  <a:pt x="1187147" y="400110"/>
                </a:cubicBezTo>
                <a:cubicBezTo>
                  <a:pt x="1033106" y="446298"/>
                  <a:pt x="842551" y="398735"/>
                  <a:pt x="713487" y="400110"/>
                </a:cubicBezTo>
                <a:cubicBezTo>
                  <a:pt x="584423" y="401485"/>
                  <a:pt x="149532" y="395629"/>
                  <a:pt x="0" y="400110"/>
                </a:cubicBezTo>
                <a:cubicBezTo>
                  <a:pt x="-33109" y="283664"/>
                  <a:pt x="10830" y="146221"/>
                  <a:pt x="0" y="0"/>
                </a:cubicBezTo>
                <a:close/>
              </a:path>
            </a:pathLst>
          </a:custGeom>
          <a:noFill/>
          <a:ln>
            <a:solidFill>
              <a:srgbClr val="C00000"/>
            </a:solidFill>
            <a:extLst>
              <a:ext uri="{C807C97D-BFC1-408E-A445-0C87EB9F89A2}">
                <ask:lineSketchStyleProps xmlns:ask="http://schemas.microsoft.com/office/drawing/2018/sketchyshapes" sd="1576159530">
                  <a:prstGeom prst="rect">
                    <a:avLst/>
                  </a:prstGeom>
                  <ask:type>
                    <ask:lineSketchScribble/>
                  </ask:type>
                </ask:lineSketchStyleProps>
              </a:ext>
            </a:extLst>
          </a:ln>
        </p:spPr>
        <p:txBody>
          <a:bodyPr wrap="none" rtlCol="0">
            <a:spAutoFit/>
          </a:bodyPr>
          <a:lstStyle/>
          <a:p>
            <a:r>
              <a:rPr lang="fr-FR" sz="1000" b="1" dirty="0"/>
              <a:t>Chaque envoi sera réalisé via une livraison avec suivi Chronopost</a:t>
            </a:r>
          </a:p>
          <a:p>
            <a:r>
              <a:rPr lang="fr-FR" sz="1000" b="1" dirty="0"/>
              <a:t>Le client sera notifié par sms et e-mail concernant cet envoi</a:t>
            </a:r>
          </a:p>
        </p:txBody>
      </p:sp>
      <p:pic>
        <p:nvPicPr>
          <p:cNvPr id="9" name="Image 8" descr="Une image contenant texte, Police, logo, symbole&#10;&#10;Description générée automatiquement">
            <a:extLst>
              <a:ext uri="{FF2B5EF4-FFF2-40B4-BE49-F238E27FC236}">
                <a16:creationId xmlns:a16="http://schemas.microsoft.com/office/drawing/2014/main" id="{9E956585-11AF-F7CC-F0E7-1E2C0051600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32" b="89032" l="7099" r="90123">
                        <a14:foregroundMark x1="8951" y1="54839" x2="19444" y2="81935"/>
                        <a14:foregroundMark x1="19444" y1="81935" x2="90432" y2="35484"/>
                        <a14:foregroundMark x1="90432" y1="35484" x2="89506" y2="17419"/>
                        <a14:foregroundMark x1="7099" y1="59355" x2="7099" y2="59355"/>
                      </a14:backgroundRemoval>
                    </a14:imgEffect>
                  </a14:imgLayer>
                </a14:imgProps>
              </a:ext>
              <a:ext uri="{28A0092B-C50C-407E-A947-70E740481C1C}">
                <a14:useLocalDpi xmlns:a14="http://schemas.microsoft.com/office/drawing/2010/main" val="0"/>
              </a:ext>
            </a:extLst>
          </a:blip>
          <a:stretch>
            <a:fillRect/>
          </a:stretch>
        </p:blipFill>
        <p:spPr>
          <a:xfrm rot="21231404">
            <a:off x="14569" y="5568012"/>
            <a:ext cx="1543049" cy="738187"/>
          </a:xfrm>
          <a:prstGeom prst="rect">
            <a:avLst/>
          </a:prstGeom>
        </p:spPr>
      </p:pic>
      <p:sp>
        <p:nvSpPr>
          <p:cNvPr id="10" name="Espace réservé du contenu 8">
            <a:extLst>
              <a:ext uri="{FF2B5EF4-FFF2-40B4-BE49-F238E27FC236}">
                <a16:creationId xmlns:a16="http://schemas.microsoft.com/office/drawing/2014/main" id="{DB284F48-2C11-AA35-7E25-4FF00EB76D7B}"/>
              </a:ext>
            </a:extLst>
          </p:cNvPr>
          <p:cNvSpPr txBox="1">
            <a:spLocks/>
          </p:cNvSpPr>
          <p:nvPr/>
        </p:nvSpPr>
        <p:spPr>
          <a:xfrm>
            <a:off x="6522101" y="3631653"/>
            <a:ext cx="5267819" cy="870115"/>
          </a:xfrm>
          <a:prstGeom prst="rect">
            <a:avLst/>
          </a:prstGeom>
        </p:spPr>
        <p:txBody>
          <a:bodyPr>
            <a:normAutofit lnSpcReduction="1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b="1" kern="0" dirty="0"/>
              <a:t>Le service « Gestion des contrats »  de BPCE PS : </a:t>
            </a:r>
          </a:p>
          <a:p>
            <a:pPr lvl="1">
              <a:spcBef>
                <a:spcPts val="0"/>
              </a:spcBef>
            </a:pPr>
            <a:r>
              <a:rPr lang="fr-FR" sz="1000" kern="0" dirty="0"/>
              <a:t>Récupère l’email dans le répertoire VIP dédié</a:t>
            </a:r>
          </a:p>
          <a:p>
            <a:pPr lvl="1">
              <a:spcBef>
                <a:spcPts val="0"/>
              </a:spcBef>
            </a:pPr>
            <a:r>
              <a:rPr lang="fr-FR" sz="1000" dirty="0"/>
              <a:t>Envoie un email à la Caisse d’Epargne, si la prestation est en anomalie</a:t>
            </a:r>
            <a:endParaRPr lang="fr-FR" sz="1000" kern="0" dirty="0"/>
          </a:p>
          <a:p>
            <a:pPr lvl="1">
              <a:spcBef>
                <a:spcPts val="0"/>
              </a:spcBef>
            </a:pPr>
            <a:r>
              <a:rPr lang="fr-FR" sz="1000" kern="0" dirty="0"/>
              <a:t>Crée les contrats d’acceptation et d’équipement dans les outils et informe l’équipe « Gestion des installations »</a:t>
            </a:r>
            <a:endParaRPr lang="fr-FR" sz="1000" dirty="0"/>
          </a:p>
        </p:txBody>
      </p:sp>
      <p:sp>
        <p:nvSpPr>
          <p:cNvPr id="11" name="Espace réservé du contenu 8">
            <a:extLst>
              <a:ext uri="{FF2B5EF4-FFF2-40B4-BE49-F238E27FC236}">
                <a16:creationId xmlns:a16="http://schemas.microsoft.com/office/drawing/2014/main" id="{E659E820-FC95-147C-9B01-5E37FDE98424}"/>
              </a:ext>
            </a:extLst>
          </p:cNvPr>
          <p:cNvSpPr txBox="1">
            <a:spLocks/>
          </p:cNvSpPr>
          <p:nvPr/>
        </p:nvSpPr>
        <p:spPr>
          <a:xfrm>
            <a:off x="6522101" y="4717911"/>
            <a:ext cx="5373191" cy="1040860"/>
          </a:xfrm>
          <a:prstGeom prst="rect">
            <a:avLst/>
          </a:prstGeom>
        </p:spPr>
        <p:txBody>
          <a:bodyPr>
            <a:normAutofit fontScale="25000" lnSpcReduction="2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4800" b="1" kern="0" dirty="0"/>
              <a:t>Le service « Gestion des installations »  de BPCE PS : </a:t>
            </a:r>
          </a:p>
          <a:p>
            <a:pPr lvl="1">
              <a:lnSpc>
                <a:spcPct val="110000"/>
              </a:lnSpc>
              <a:spcBef>
                <a:spcPts val="0"/>
              </a:spcBef>
            </a:pPr>
            <a:r>
              <a:rPr lang="fr-FR" sz="4000" kern="0" dirty="0"/>
              <a:t>Prend contact avec le client afin de s’assurer de la conformité de la demande et de gérer les spécificités </a:t>
            </a:r>
          </a:p>
          <a:p>
            <a:pPr lvl="2">
              <a:lnSpc>
                <a:spcPct val="110000"/>
              </a:lnSpc>
              <a:spcBef>
                <a:spcPts val="0"/>
              </a:spcBef>
            </a:pPr>
            <a:r>
              <a:rPr lang="fr-FR" sz="3100" dirty="0"/>
              <a:t>Si le client n’est pas joignable au premier appel, le service Installations envoie un email au client et à la CE (solution) pour information et action à J</a:t>
            </a:r>
            <a:endParaRPr lang="fr-FR" sz="3100" kern="0" dirty="0"/>
          </a:p>
          <a:p>
            <a:pPr lvl="1">
              <a:lnSpc>
                <a:spcPct val="110000"/>
              </a:lnSpc>
              <a:spcBef>
                <a:spcPts val="0"/>
              </a:spcBef>
            </a:pPr>
            <a:r>
              <a:rPr lang="fr-FR" sz="4000" kern="0" dirty="0"/>
              <a:t>Contacte le client après installation du matériel pour vérifier avec lui la bonne réalisation de la prestation </a:t>
            </a:r>
          </a:p>
          <a:p>
            <a:pPr lvl="1">
              <a:lnSpc>
                <a:spcPct val="110000"/>
              </a:lnSpc>
              <a:spcBef>
                <a:spcPts val="0"/>
              </a:spcBef>
            </a:pPr>
            <a:r>
              <a:rPr lang="fr-FR" sz="4000" dirty="0"/>
              <a:t>Informe la CE (solution) par Email de la bonne installation ou en cas d’incident</a:t>
            </a:r>
            <a:endParaRPr lang="fr-FR" sz="4000" kern="0" dirty="0"/>
          </a:p>
        </p:txBody>
      </p:sp>
      <p:sp>
        <p:nvSpPr>
          <p:cNvPr id="12" name="ZoneTexte 11">
            <a:extLst>
              <a:ext uri="{FF2B5EF4-FFF2-40B4-BE49-F238E27FC236}">
                <a16:creationId xmlns:a16="http://schemas.microsoft.com/office/drawing/2014/main" id="{2A17CAB7-E15D-10DD-FB03-FE67693D3DAD}"/>
              </a:ext>
            </a:extLst>
          </p:cNvPr>
          <p:cNvSpPr txBox="1"/>
          <p:nvPr/>
        </p:nvSpPr>
        <p:spPr>
          <a:xfrm>
            <a:off x="6018175" y="5889222"/>
            <a:ext cx="6173825" cy="646331"/>
          </a:xfrm>
          <a:custGeom>
            <a:avLst/>
            <a:gdLst>
              <a:gd name="connsiteX0" fmla="*/ 0 w 6173825"/>
              <a:gd name="connsiteY0" fmla="*/ 0 h 646331"/>
              <a:gd name="connsiteX1" fmla="*/ 684733 w 6173825"/>
              <a:gd name="connsiteY1" fmla="*/ 0 h 646331"/>
              <a:gd name="connsiteX2" fmla="*/ 1184252 w 6173825"/>
              <a:gd name="connsiteY2" fmla="*/ 0 h 646331"/>
              <a:gd name="connsiteX3" fmla="*/ 1868985 w 6173825"/>
              <a:gd name="connsiteY3" fmla="*/ 0 h 646331"/>
              <a:gd name="connsiteX4" fmla="*/ 2306766 w 6173825"/>
              <a:gd name="connsiteY4" fmla="*/ 0 h 646331"/>
              <a:gd name="connsiteX5" fmla="*/ 2744546 w 6173825"/>
              <a:gd name="connsiteY5" fmla="*/ 0 h 646331"/>
              <a:gd name="connsiteX6" fmla="*/ 3244064 w 6173825"/>
              <a:gd name="connsiteY6" fmla="*/ 0 h 646331"/>
              <a:gd name="connsiteX7" fmla="*/ 3681845 w 6173825"/>
              <a:gd name="connsiteY7" fmla="*/ 0 h 646331"/>
              <a:gd name="connsiteX8" fmla="*/ 4304840 w 6173825"/>
              <a:gd name="connsiteY8" fmla="*/ 0 h 646331"/>
              <a:gd name="connsiteX9" fmla="*/ 4680882 w 6173825"/>
              <a:gd name="connsiteY9" fmla="*/ 0 h 646331"/>
              <a:gd name="connsiteX10" fmla="*/ 5056924 w 6173825"/>
              <a:gd name="connsiteY10" fmla="*/ 0 h 646331"/>
              <a:gd name="connsiteX11" fmla="*/ 5679919 w 6173825"/>
              <a:gd name="connsiteY11" fmla="*/ 0 h 646331"/>
              <a:gd name="connsiteX12" fmla="*/ 6173825 w 6173825"/>
              <a:gd name="connsiteY12" fmla="*/ 0 h 646331"/>
              <a:gd name="connsiteX13" fmla="*/ 6173825 w 6173825"/>
              <a:gd name="connsiteY13" fmla="*/ 303776 h 646331"/>
              <a:gd name="connsiteX14" fmla="*/ 6173825 w 6173825"/>
              <a:gd name="connsiteY14" fmla="*/ 646331 h 646331"/>
              <a:gd name="connsiteX15" fmla="*/ 5674306 w 6173825"/>
              <a:gd name="connsiteY15" fmla="*/ 646331 h 646331"/>
              <a:gd name="connsiteX16" fmla="*/ 5174788 w 6173825"/>
              <a:gd name="connsiteY16" fmla="*/ 646331 h 646331"/>
              <a:gd name="connsiteX17" fmla="*/ 4490055 w 6173825"/>
              <a:gd name="connsiteY17" fmla="*/ 646331 h 646331"/>
              <a:gd name="connsiteX18" fmla="*/ 3990536 w 6173825"/>
              <a:gd name="connsiteY18" fmla="*/ 646331 h 646331"/>
              <a:gd name="connsiteX19" fmla="*/ 3305803 w 6173825"/>
              <a:gd name="connsiteY19" fmla="*/ 646331 h 646331"/>
              <a:gd name="connsiteX20" fmla="*/ 2806284 w 6173825"/>
              <a:gd name="connsiteY20" fmla="*/ 646331 h 646331"/>
              <a:gd name="connsiteX21" fmla="*/ 2430242 w 6173825"/>
              <a:gd name="connsiteY21" fmla="*/ 646331 h 646331"/>
              <a:gd name="connsiteX22" fmla="*/ 1930723 w 6173825"/>
              <a:gd name="connsiteY22" fmla="*/ 646331 h 646331"/>
              <a:gd name="connsiteX23" fmla="*/ 1554681 w 6173825"/>
              <a:gd name="connsiteY23" fmla="*/ 646331 h 646331"/>
              <a:gd name="connsiteX24" fmla="*/ 993425 w 6173825"/>
              <a:gd name="connsiteY24" fmla="*/ 646331 h 646331"/>
              <a:gd name="connsiteX25" fmla="*/ 617382 w 6173825"/>
              <a:gd name="connsiteY25" fmla="*/ 646331 h 646331"/>
              <a:gd name="connsiteX26" fmla="*/ 0 w 6173825"/>
              <a:gd name="connsiteY26" fmla="*/ 646331 h 646331"/>
              <a:gd name="connsiteX27" fmla="*/ 0 w 6173825"/>
              <a:gd name="connsiteY27" fmla="*/ 310239 h 646331"/>
              <a:gd name="connsiteX28" fmla="*/ 0 w 6173825"/>
              <a:gd name="connsiteY28"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173825" h="646331" extrusionOk="0">
                <a:moveTo>
                  <a:pt x="0" y="0"/>
                </a:moveTo>
                <a:cubicBezTo>
                  <a:pt x="151547" y="-8612"/>
                  <a:pt x="512024" y="4415"/>
                  <a:pt x="684733" y="0"/>
                </a:cubicBezTo>
                <a:cubicBezTo>
                  <a:pt x="857442" y="-4415"/>
                  <a:pt x="1042607" y="27701"/>
                  <a:pt x="1184252" y="0"/>
                </a:cubicBezTo>
                <a:cubicBezTo>
                  <a:pt x="1325897" y="-27701"/>
                  <a:pt x="1644312" y="47344"/>
                  <a:pt x="1868985" y="0"/>
                </a:cubicBezTo>
                <a:cubicBezTo>
                  <a:pt x="2093658" y="-47344"/>
                  <a:pt x="2177961" y="47710"/>
                  <a:pt x="2306766" y="0"/>
                </a:cubicBezTo>
                <a:cubicBezTo>
                  <a:pt x="2435571" y="-47710"/>
                  <a:pt x="2531049" y="50037"/>
                  <a:pt x="2744546" y="0"/>
                </a:cubicBezTo>
                <a:cubicBezTo>
                  <a:pt x="2958043" y="-50037"/>
                  <a:pt x="3065955" y="30416"/>
                  <a:pt x="3244064" y="0"/>
                </a:cubicBezTo>
                <a:cubicBezTo>
                  <a:pt x="3422173" y="-30416"/>
                  <a:pt x="3582584" y="36079"/>
                  <a:pt x="3681845" y="0"/>
                </a:cubicBezTo>
                <a:cubicBezTo>
                  <a:pt x="3781106" y="-36079"/>
                  <a:pt x="4112775" y="49916"/>
                  <a:pt x="4304840" y="0"/>
                </a:cubicBezTo>
                <a:cubicBezTo>
                  <a:pt x="4496905" y="-49916"/>
                  <a:pt x="4500575" y="30567"/>
                  <a:pt x="4680882" y="0"/>
                </a:cubicBezTo>
                <a:cubicBezTo>
                  <a:pt x="4861189" y="-30567"/>
                  <a:pt x="4964380" y="41005"/>
                  <a:pt x="5056924" y="0"/>
                </a:cubicBezTo>
                <a:cubicBezTo>
                  <a:pt x="5149468" y="-41005"/>
                  <a:pt x="5491435" y="73407"/>
                  <a:pt x="5679919" y="0"/>
                </a:cubicBezTo>
                <a:cubicBezTo>
                  <a:pt x="5868404" y="-73407"/>
                  <a:pt x="6040426" y="30328"/>
                  <a:pt x="6173825" y="0"/>
                </a:cubicBezTo>
                <a:cubicBezTo>
                  <a:pt x="6207574" y="96627"/>
                  <a:pt x="6139038" y="182310"/>
                  <a:pt x="6173825" y="303776"/>
                </a:cubicBezTo>
                <a:cubicBezTo>
                  <a:pt x="6208612" y="425242"/>
                  <a:pt x="6152130" y="529120"/>
                  <a:pt x="6173825" y="646331"/>
                </a:cubicBezTo>
                <a:cubicBezTo>
                  <a:pt x="5939336" y="677203"/>
                  <a:pt x="5800871" y="619175"/>
                  <a:pt x="5674306" y="646331"/>
                </a:cubicBezTo>
                <a:cubicBezTo>
                  <a:pt x="5547741" y="673487"/>
                  <a:pt x="5303470" y="605896"/>
                  <a:pt x="5174788" y="646331"/>
                </a:cubicBezTo>
                <a:cubicBezTo>
                  <a:pt x="5046106" y="686766"/>
                  <a:pt x="4780020" y="637694"/>
                  <a:pt x="4490055" y="646331"/>
                </a:cubicBezTo>
                <a:cubicBezTo>
                  <a:pt x="4200090" y="654968"/>
                  <a:pt x="4144700" y="601462"/>
                  <a:pt x="3990536" y="646331"/>
                </a:cubicBezTo>
                <a:cubicBezTo>
                  <a:pt x="3836372" y="691200"/>
                  <a:pt x="3568085" y="568861"/>
                  <a:pt x="3305803" y="646331"/>
                </a:cubicBezTo>
                <a:cubicBezTo>
                  <a:pt x="3043521" y="723801"/>
                  <a:pt x="3020985" y="592683"/>
                  <a:pt x="2806284" y="646331"/>
                </a:cubicBezTo>
                <a:cubicBezTo>
                  <a:pt x="2591583" y="699979"/>
                  <a:pt x="2506260" y="614957"/>
                  <a:pt x="2430242" y="646331"/>
                </a:cubicBezTo>
                <a:cubicBezTo>
                  <a:pt x="2354224" y="677705"/>
                  <a:pt x="2127549" y="631156"/>
                  <a:pt x="1930723" y="646331"/>
                </a:cubicBezTo>
                <a:cubicBezTo>
                  <a:pt x="1733897" y="661506"/>
                  <a:pt x="1723152" y="619878"/>
                  <a:pt x="1554681" y="646331"/>
                </a:cubicBezTo>
                <a:cubicBezTo>
                  <a:pt x="1386210" y="672784"/>
                  <a:pt x="1142877" y="601187"/>
                  <a:pt x="993425" y="646331"/>
                </a:cubicBezTo>
                <a:cubicBezTo>
                  <a:pt x="843973" y="691475"/>
                  <a:pt x="747651" y="640131"/>
                  <a:pt x="617382" y="646331"/>
                </a:cubicBezTo>
                <a:cubicBezTo>
                  <a:pt x="487113" y="652531"/>
                  <a:pt x="170956" y="610005"/>
                  <a:pt x="0" y="646331"/>
                </a:cubicBezTo>
                <a:cubicBezTo>
                  <a:pt x="-9230" y="511078"/>
                  <a:pt x="16304" y="438898"/>
                  <a:pt x="0" y="310239"/>
                </a:cubicBezTo>
                <a:cubicBezTo>
                  <a:pt x="-16304" y="181580"/>
                  <a:pt x="24581" y="73791"/>
                  <a:pt x="0" y="0"/>
                </a:cubicBezTo>
                <a:close/>
              </a:path>
            </a:pathLst>
          </a:custGeom>
          <a:noFill/>
          <a:ln>
            <a:solidFill>
              <a:srgbClr val="C00000"/>
            </a:solidFill>
            <a:extLst>
              <a:ext uri="{C807C97D-BFC1-408E-A445-0C87EB9F89A2}">
                <ask:lineSketchStyleProps xmlns:ask="http://schemas.microsoft.com/office/drawing/2018/sketchyshapes" sd="1576159530">
                  <a:prstGeom prst="rect">
                    <a:avLst/>
                  </a:prstGeom>
                  <ask:type>
                    <ask:lineSketchScribble/>
                  </ask:type>
                </ask:lineSketchStyleProps>
              </a:ext>
            </a:extLst>
          </a:ln>
        </p:spPr>
        <p:txBody>
          <a:bodyPr wrap="square" rtlCol="0">
            <a:spAutoFit/>
          </a:bodyPr>
          <a:lstStyle/>
          <a:p>
            <a:r>
              <a:rPr lang="fr-FR" sz="900" b="1" dirty="0"/>
              <a:t>C’est ce process qu’il y a lieu d’utiliser pour une commande conjointe de carte de domiciliation et de TPE. </a:t>
            </a:r>
          </a:p>
          <a:p>
            <a:r>
              <a:rPr lang="fr-FR" sz="900" b="1" dirty="0"/>
              <a:t>Sur les TPE Android il n’y a plus besoin d’envoi de carte de domiciliation. Celle-ci est paramétrée au moment de l’envoi du TPE. </a:t>
            </a:r>
          </a:p>
          <a:p>
            <a:r>
              <a:rPr lang="fr-FR" sz="900" b="1" dirty="0"/>
              <a:t>Le TPE est envoyé avec un suivi </a:t>
            </a:r>
            <a:r>
              <a:rPr lang="fr-FR" sz="900" b="1" dirty="0" err="1"/>
              <a:t>chronopost</a:t>
            </a:r>
            <a:r>
              <a:rPr lang="fr-FR" sz="900" b="1" dirty="0"/>
              <a:t>. Le client est notifié de cet envoi par mail et sms.  </a:t>
            </a:r>
          </a:p>
        </p:txBody>
      </p:sp>
      <p:pic>
        <p:nvPicPr>
          <p:cNvPr id="13" name="Image 12" descr="Une image contenant texte, logo, Police, Graphique&#10;&#10;Description générée automatiquement">
            <a:extLst>
              <a:ext uri="{FF2B5EF4-FFF2-40B4-BE49-F238E27FC236}">
                <a16:creationId xmlns:a16="http://schemas.microsoft.com/office/drawing/2014/main" id="{CBE566F5-763F-0F3A-A226-D9F678D45B7F}"/>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526" l="9927" r="89831">
                        <a14:foregroundMark x1="27361" y1="58421" x2="27361" y2="58421"/>
                        <a14:foregroundMark x1="23487" y1="53158" x2="66102" y2="27105"/>
                        <a14:foregroundMark x1="66102" y1="27105" x2="57869" y2="21053"/>
                        <a14:foregroundMark x1="61743" y1="18947" x2="61743" y2="18947"/>
                        <a14:foregroundMark x1="83777" y1="14737" x2="83777" y2="14737"/>
                        <a14:foregroundMark x1="14044" y1="75000" x2="11138" y2="90526"/>
                        <a14:foregroundMark x1="14044" y1="88421" x2="14044" y2="88421"/>
                        <a14:foregroundMark x1="15012" y1="82368" x2="14044" y2="64737"/>
                      </a14:backgroundRemoval>
                    </a14:imgEffect>
                  </a14:imgLayer>
                </a14:imgProps>
              </a:ext>
              <a:ext uri="{28A0092B-C50C-407E-A947-70E740481C1C}">
                <a14:useLocalDpi xmlns:a14="http://schemas.microsoft.com/office/drawing/2010/main" val="0"/>
              </a:ext>
            </a:extLst>
          </a:blip>
          <a:stretch>
            <a:fillRect/>
          </a:stretch>
        </p:blipFill>
        <p:spPr>
          <a:xfrm>
            <a:off x="5805537" y="5588620"/>
            <a:ext cx="706126" cy="649704"/>
          </a:xfrm>
          <a:prstGeom prst="rect">
            <a:avLst/>
          </a:prstGeom>
        </p:spPr>
      </p:pic>
      <p:sp>
        <p:nvSpPr>
          <p:cNvPr id="17" name="Titre 1">
            <a:extLst>
              <a:ext uri="{FF2B5EF4-FFF2-40B4-BE49-F238E27FC236}">
                <a16:creationId xmlns:a16="http://schemas.microsoft.com/office/drawing/2014/main" id="{A2E97343-2AF2-3E3E-DA04-DEE42BA9206D}"/>
              </a:ext>
            </a:extLst>
          </p:cNvPr>
          <p:cNvSpPr txBox="1">
            <a:spLocks/>
          </p:cNvSpPr>
          <p:nvPr/>
        </p:nvSpPr>
        <p:spPr>
          <a:xfrm>
            <a:off x="6393793" y="982493"/>
            <a:ext cx="5687958" cy="384043"/>
          </a:xfrm>
          <a:prstGeom prst="rect">
            <a:avLst/>
          </a:prstGeom>
        </p:spPr>
        <p:txBody>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buClr>
                <a:schemeClr val="accent6"/>
              </a:buClr>
              <a:defRPr/>
            </a:pPr>
            <a:r>
              <a:rPr lang="fr-FR" sz="1600" dirty="0">
                <a:solidFill>
                  <a:srgbClr val="C00000"/>
                </a:solidFill>
              </a:rPr>
              <a:t>Parcours TPE  seul et TPE + carte de domiciliation</a:t>
            </a:r>
          </a:p>
        </p:txBody>
      </p:sp>
      <p:sp>
        <p:nvSpPr>
          <p:cNvPr id="18" name="Titre 1">
            <a:extLst>
              <a:ext uri="{FF2B5EF4-FFF2-40B4-BE49-F238E27FC236}">
                <a16:creationId xmlns:a16="http://schemas.microsoft.com/office/drawing/2014/main" id="{010F95D2-3CE4-7C16-BB30-40E534350875}"/>
              </a:ext>
            </a:extLst>
          </p:cNvPr>
          <p:cNvSpPr txBox="1">
            <a:spLocks/>
          </p:cNvSpPr>
          <p:nvPr/>
        </p:nvSpPr>
        <p:spPr>
          <a:xfrm>
            <a:off x="402217" y="973929"/>
            <a:ext cx="4452024" cy="384043"/>
          </a:xfrm>
          <a:prstGeom prst="rect">
            <a:avLst/>
          </a:prstGeom>
        </p:spPr>
        <p:txBody>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buClr>
                <a:schemeClr val="accent6"/>
              </a:buClr>
              <a:defRPr/>
            </a:pPr>
            <a:r>
              <a:rPr lang="fr-FR" sz="1600" dirty="0">
                <a:solidFill>
                  <a:srgbClr val="C00000"/>
                </a:solidFill>
              </a:rPr>
              <a:t>Parcours Carte de Domiciliation seule </a:t>
            </a:r>
            <a:r>
              <a:rPr lang="fr-FR" sz="900" dirty="0">
                <a:solidFill>
                  <a:srgbClr val="C00000"/>
                </a:solidFill>
              </a:rPr>
              <a:t>(pas de commande de TPE en simultanée)</a:t>
            </a:r>
          </a:p>
        </p:txBody>
      </p:sp>
      <p:cxnSp>
        <p:nvCxnSpPr>
          <p:cNvPr id="22" name="Connecteur droit avec flèche 21">
            <a:extLst>
              <a:ext uri="{FF2B5EF4-FFF2-40B4-BE49-F238E27FC236}">
                <a16:creationId xmlns:a16="http://schemas.microsoft.com/office/drawing/2014/main" id="{AE8702BF-F937-21F3-AAA0-9A4FE9E9C464}"/>
              </a:ext>
            </a:extLst>
          </p:cNvPr>
          <p:cNvCxnSpPr>
            <a:cxnSpLocks/>
          </p:cNvCxnSpPr>
          <p:nvPr/>
        </p:nvCxnSpPr>
        <p:spPr>
          <a:xfrm>
            <a:off x="5892377" y="2266994"/>
            <a:ext cx="0" cy="284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1FF63365-B991-C5BF-F09D-6B3FC963B492}"/>
              </a:ext>
            </a:extLst>
          </p:cNvPr>
          <p:cNvCxnSpPr>
            <a:cxnSpLocks/>
            <a:endCxn id="4" idx="0"/>
          </p:cNvCxnSpPr>
          <p:nvPr/>
        </p:nvCxnSpPr>
        <p:spPr>
          <a:xfrm flipH="1">
            <a:off x="2779678" y="3290020"/>
            <a:ext cx="2482975" cy="3675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8D75D440-C17B-6B5A-B827-30D01664245A}"/>
              </a:ext>
            </a:extLst>
          </p:cNvPr>
          <p:cNvCxnSpPr>
            <a:cxnSpLocks/>
            <a:endCxn id="10" idx="0"/>
          </p:cNvCxnSpPr>
          <p:nvPr/>
        </p:nvCxnSpPr>
        <p:spPr>
          <a:xfrm>
            <a:off x="6522102" y="3290020"/>
            <a:ext cx="2633909" cy="341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69C64B12-E915-76C0-4F49-8459A1EA547D}"/>
              </a:ext>
            </a:extLst>
          </p:cNvPr>
          <p:cNvCxnSpPr>
            <a:cxnSpLocks/>
          </p:cNvCxnSpPr>
          <p:nvPr/>
        </p:nvCxnSpPr>
        <p:spPr>
          <a:xfrm>
            <a:off x="2824920" y="4445013"/>
            <a:ext cx="0" cy="284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A300114C-EE78-29AF-0983-0FECADC9216F}"/>
              </a:ext>
            </a:extLst>
          </p:cNvPr>
          <p:cNvCxnSpPr>
            <a:cxnSpLocks/>
          </p:cNvCxnSpPr>
          <p:nvPr/>
        </p:nvCxnSpPr>
        <p:spPr>
          <a:xfrm>
            <a:off x="9105087" y="4397190"/>
            <a:ext cx="0" cy="284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428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70913"/>
            <a:ext cx="10980738" cy="720000"/>
          </a:xfrm>
        </p:spPr>
        <p:txBody>
          <a:bodyPr>
            <a:normAutofit/>
          </a:bodyPr>
          <a:lstStyle/>
          <a:p>
            <a:r>
              <a:rPr lang="fr-FR" sz="2400" dirty="0"/>
              <a:t>La Myflow</a:t>
            </a:r>
          </a:p>
        </p:txBody>
      </p:sp>
      <p:pic>
        <p:nvPicPr>
          <p:cNvPr id="2" name="Image 1">
            <a:extLst>
              <a:ext uri="{FF2B5EF4-FFF2-40B4-BE49-F238E27FC236}">
                <a16:creationId xmlns:a16="http://schemas.microsoft.com/office/drawing/2014/main" id="{32F62EA0-CB8C-357F-5AC9-0E69EAE2A561}"/>
              </a:ext>
            </a:extLst>
          </p:cNvPr>
          <p:cNvPicPr>
            <a:picLocks noChangeAspect="1"/>
          </p:cNvPicPr>
          <p:nvPr/>
        </p:nvPicPr>
        <p:blipFill>
          <a:blip r:embed="rId2"/>
          <a:stretch>
            <a:fillRect/>
          </a:stretch>
        </p:blipFill>
        <p:spPr>
          <a:xfrm>
            <a:off x="3190452" y="804439"/>
            <a:ext cx="8418994" cy="5249122"/>
          </a:xfrm>
          <a:prstGeom prst="rect">
            <a:avLst/>
          </a:prstGeom>
        </p:spPr>
      </p:pic>
      <p:sp>
        <p:nvSpPr>
          <p:cNvPr id="3" name="ZoneTexte 2">
            <a:extLst>
              <a:ext uri="{FF2B5EF4-FFF2-40B4-BE49-F238E27FC236}">
                <a16:creationId xmlns:a16="http://schemas.microsoft.com/office/drawing/2014/main" id="{6EF3795A-3662-FF28-C38F-F21D39CB6D49}"/>
              </a:ext>
            </a:extLst>
          </p:cNvPr>
          <p:cNvSpPr txBox="1"/>
          <p:nvPr/>
        </p:nvSpPr>
        <p:spPr>
          <a:xfrm>
            <a:off x="115627" y="3740948"/>
            <a:ext cx="317232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Seule une case doit être cochée</a:t>
            </a:r>
          </a:p>
        </p:txBody>
      </p:sp>
      <p:sp>
        <p:nvSpPr>
          <p:cNvPr id="4" name="ZoneTexte 3">
            <a:extLst>
              <a:ext uri="{FF2B5EF4-FFF2-40B4-BE49-F238E27FC236}">
                <a16:creationId xmlns:a16="http://schemas.microsoft.com/office/drawing/2014/main" id="{E026B7B1-28E3-9B47-FEDC-3B7CDE869CA5}"/>
              </a:ext>
            </a:extLst>
          </p:cNvPr>
          <p:cNvSpPr txBox="1"/>
          <p:nvPr/>
        </p:nvSpPr>
        <p:spPr>
          <a:xfrm>
            <a:off x="115627" y="1727415"/>
            <a:ext cx="2831853"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rPr>
              <a:t>Le fait de cocher la case déclenche l’ouverture de la fenêtre Processus VIP</a:t>
            </a:r>
          </a:p>
        </p:txBody>
      </p:sp>
      <p:cxnSp>
        <p:nvCxnSpPr>
          <p:cNvPr id="7" name="Connecteur droit avec flèche 6">
            <a:extLst>
              <a:ext uri="{FF2B5EF4-FFF2-40B4-BE49-F238E27FC236}">
                <a16:creationId xmlns:a16="http://schemas.microsoft.com/office/drawing/2014/main" id="{CBABABF5-B167-78A6-62FA-19C38EDD194E}"/>
              </a:ext>
            </a:extLst>
          </p:cNvPr>
          <p:cNvCxnSpPr>
            <a:cxnSpLocks/>
            <a:stCxn id="4" idx="3"/>
          </p:cNvCxnSpPr>
          <p:nvPr/>
        </p:nvCxnSpPr>
        <p:spPr>
          <a:xfrm>
            <a:off x="2947480" y="2142914"/>
            <a:ext cx="3051243" cy="675058"/>
          </a:xfrm>
          <a:prstGeom prst="straightConnector1">
            <a:avLst/>
          </a:prstGeom>
          <a:ln>
            <a:solidFill>
              <a:schemeClr val="accent1"/>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86614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
        <p:nvSpPr>
          <p:cNvPr id="7" name="Rectangle 6">
            <a:extLst>
              <a:ext uri="{FF2B5EF4-FFF2-40B4-BE49-F238E27FC236}">
                <a16:creationId xmlns:a16="http://schemas.microsoft.com/office/drawing/2014/main" id="{58E01486-5DA0-C933-0317-74ED00C37392}"/>
              </a:ext>
            </a:extLst>
          </p:cNvPr>
          <p:cNvSpPr/>
          <p:nvPr/>
        </p:nvSpPr>
        <p:spPr>
          <a:xfrm>
            <a:off x="6383617" y="3665904"/>
            <a:ext cx="5215653" cy="1077218"/>
          </a:xfrm>
          <a:prstGeom prst="rect">
            <a:avLst/>
          </a:prstGeom>
        </p:spPr>
        <p:txBody>
          <a:bodyPr wrap="square">
            <a:spAutoFit/>
          </a:bodyPr>
          <a:lstStyle/>
          <a:p>
            <a:pPr algn="ctr">
              <a:defRPr/>
            </a:pPr>
            <a:r>
              <a:rPr lang="fr-FR" sz="3200" dirty="0" err="1">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Tap</a:t>
            </a:r>
            <a:r>
              <a:rPr lang="fr-FR" sz="3200" dirty="0">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to </a:t>
            </a:r>
            <a:r>
              <a:rPr lang="fr-FR" sz="3200" dirty="0" err="1">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Pay</a:t>
            </a:r>
            <a:r>
              <a:rPr lang="fr-FR" sz="3200" dirty="0">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sous Android</a:t>
            </a:r>
            <a:endParaRPr lang="fr-FR" sz="3200" dirty="0">
              <a:solidFill>
                <a:srgbClr val="C00000"/>
              </a:solidFill>
              <a:effectLst>
                <a:outerShdw blurRad="38100" dist="38100" dir="2700000" algn="tl">
                  <a:srgbClr val="000000">
                    <a:alpha val="43137"/>
                  </a:srgbClr>
                </a:outerShdw>
              </a:effectLst>
              <a:latin typeface="Montserrat Black" panose="00000A00000000000000" pitchFamily="2" charset="0"/>
            </a:endParaRPr>
          </a:p>
        </p:txBody>
      </p:sp>
      <p:sp>
        <p:nvSpPr>
          <p:cNvPr id="8" name="Rectangle 7">
            <a:extLst>
              <a:ext uri="{FF2B5EF4-FFF2-40B4-BE49-F238E27FC236}">
                <a16:creationId xmlns:a16="http://schemas.microsoft.com/office/drawing/2014/main" id="{054C10E4-792E-C1F4-E88C-5C39385C7EB0}"/>
              </a:ext>
            </a:extLst>
          </p:cNvPr>
          <p:cNvSpPr/>
          <p:nvPr/>
        </p:nvSpPr>
        <p:spPr>
          <a:xfrm>
            <a:off x="6023572" y="2420492"/>
            <a:ext cx="5735515" cy="2278257"/>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1" name="Rectangle 10">
            <a:extLst>
              <a:ext uri="{FF2B5EF4-FFF2-40B4-BE49-F238E27FC236}">
                <a16:creationId xmlns:a16="http://schemas.microsoft.com/office/drawing/2014/main" id="{C077720E-E35D-51D2-3C7E-E83253A7DBF2}"/>
              </a:ext>
            </a:extLst>
          </p:cNvPr>
          <p:cNvSpPr/>
          <p:nvPr/>
        </p:nvSpPr>
        <p:spPr>
          <a:xfrm>
            <a:off x="6470797" y="2905780"/>
            <a:ext cx="4841063" cy="523220"/>
          </a:xfrm>
          <a:prstGeom prst="rect">
            <a:avLst/>
          </a:prstGeom>
        </p:spPr>
        <p:txBody>
          <a:bodyPr wrap="square">
            <a:spAutoFit/>
          </a:bodyPr>
          <a:lstStyle/>
          <a:p>
            <a:pP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3. Lancement de l’offre</a:t>
            </a:r>
            <a:endParaRPr lang="fr-FR" sz="2800" dirty="0">
              <a:ln w="0"/>
              <a:solidFill>
                <a:srgbClr val="00B050"/>
              </a:solidFill>
              <a:latin typeface="Arial Black" panose="020B0A04020102020204" pitchFamily="34" charset="0"/>
              <a:cs typeface="Aharoni" panose="02010803020104030203" pitchFamily="2" charset="-79"/>
            </a:endParaRPr>
          </a:p>
        </p:txBody>
      </p:sp>
      <p:pic>
        <p:nvPicPr>
          <p:cNvPr id="12" name="Image 11" descr="Une image contenant Aliments naturels, produits, Nourriture locale, Nourriture complète&#10;&#10;Description générée automatiquement">
            <a:extLst>
              <a:ext uri="{FF2B5EF4-FFF2-40B4-BE49-F238E27FC236}">
                <a16:creationId xmlns:a16="http://schemas.microsoft.com/office/drawing/2014/main" id="{B6E9747B-5FFF-1598-B877-5874A97CAF54}"/>
              </a:ext>
            </a:extLst>
          </p:cNvPr>
          <p:cNvPicPr>
            <a:picLocks noChangeAspect="1"/>
          </p:cNvPicPr>
          <p:nvPr/>
        </p:nvPicPr>
        <p:blipFill rotWithShape="1">
          <a:blip r:embed="rId2">
            <a:extLst>
              <a:ext uri="{28A0092B-C50C-407E-A947-70E740481C1C}">
                <a14:useLocalDpi xmlns:a14="http://schemas.microsoft.com/office/drawing/2010/main" val="0"/>
              </a:ext>
            </a:extLst>
          </a:blip>
          <a:srcRect l="21690" r="19662"/>
          <a:stretch/>
        </p:blipFill>
        <p:spPr>
          <a:xfrm>
            <a:off x="1177666" y="1175497"/>
            <a:ext cx="4559341" cy="5178731"/>
          </a:xfrm>
          <a:prstGeom prst="rect">
            <a:avLst/>
          </a:prstGeom>
        </p:spPr>
      </p:pic>
    </p:spTree>
    <p:extLst>
      <p:ext uri="{BB962C8B-B14F-4D97-AF65-F5344CB8AC3E}">
        <p14:creationId xmlns:p14="http://schemas.microsoft.com/office/powerpoint/2010/main" val="2930198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11262" y="-157645"/>
            <a:ext cx="10980738" cy="720000"/>
          </a:xfrm>
        </p:spPr>
        <p:txBody>
          <a:bodyPr>
            <a:normAutofit/>
          </a:bodyPr>
          <a:lstStyle/>
          <a:p>
            <a:r>
              <a:rPr lang="fr-FR" sz="2400" dirty="0" err="1"/>
              <a:t>Tap</a:t>
            </a:r>
            <a:r>
              <a:rPr lang="fr-FR" sz="2400" dirty="0"/>
              <a:t> to </a:t>
            </a:r>
            <a:r>
              <a:rPr lang="fr-FR" sz="2400" dirty="0" err="1"/>
              <a:t>Pay</a:t>
            </a:r>
            <a:r>
              <a:rPr lang="fr-FR" sz="2400" dirty="0"/>
              <a:t> sous Android</a:t>
            </a:r>
          </a:p>
        </p:txBody>
      </p:sp>
      <p:sp>
        <p:nvSpPr>
          <p:cNvPr id="2" name="Espace réservé du texte 9">
            <a:extLst>
              <a:ext uri="{FF2B5EF4-FFF2-40B4-BE49-F238E27FC236}">
                <a16:creationId xmlns:a16="http://schemas.microsoft.com/office/drawing/2014/main" id="{E8A0E02A-A81D-4CDD-FE5C-EE87FE927474}"/>
              </a:ext>
            </a:extLst>
          </p:cNvPr>
          <p:cNvSpPr txBox="1">
            <a:spLocks/>
          </p:cNvSpPr>
          <p:nvPr/>
        </p:nvSpPr>
        <p:spPr>
          <a:xfrm>
            <a:off x="632558" y="1457985"/>
            <a:ext cx="7636411" cy="45720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L’offre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Tap</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to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Pay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déjà disponible sous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Iphone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s’étoffe en intégrant les mobiles sous Android.</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Depuis le lancement en novembre dernier, l’offre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Tap</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to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Pay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sous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Iphone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a su vite se faire une place dans le paysage des moyens d’encaissement.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En intégrant les Android nous espérons couvrir au maximum la demande client à savoir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a:t>
            </a: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Mobilité,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encaisser partout : à l’intérieur ou à l’extérieur du point de vente, au domicile du client…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 Liberté,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toujours à portée de main, en permanence dans la  poche et sans engagement de durée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 Sécurité</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solution respectant les derniers standards sécuritaires/réglementaires</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C30F0F"/>
                </a:solidFill>
                <a:effectLst/>
                <a:uLnTx/>
                <a:uFillTx/>
                <a:latin typeface="Arial" panose="020B0604020202020204"/>
                <a:ea typeface="+mn-ea"/>
                <a:cs typeface="Times New Roman" panose="02020603050405020304" pitchFamily="18" charset="0"/>
              </a:rPr>
              <a:t>- Economie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sans équipement supplémentaire, idéal pour un démarrage d’activité</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TaptoPay</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Android est disponible pour les marques compatibles avec le Google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Times New Roman" panose="02020603050405020304" pitchFamily="18" charset="0"/>
              </a:rPr>
              <a:t>Playstore</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 – et un test d’éligibilité est disponible sur l’application pour vérifier si le modèle du smartphone est fonctionnel avec l’application.</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rPr>
              <a:t>Les smartphones Huawei ne sont pas compatibles.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pic>
        <p:nvPicPr>
          <p:cNvPr id="3" name="Image 2" descr="Une image contenant texte, capture d’écran, Téléphone mobile, gadget&#10;&#10;Description générée automatiquement">
            <a:extLst>
              <a:ext uri="{FF2B5EF4-FFF2-40B4-BE49-F238E27FC236}">
                <a16:creationId xmlns:a16="http://schemas.microsoft.com/office/drawing/2014/main" id="{59388B9E-18A8-B232-11B3-95137893535F}"/>
              </a:ext>
            </a:extLst>
          </p:cNvPr>
          <p:cNvPicPr>
            <a:picLocks noChangeAspect="1"/>
          </p:cNvPicPr>
          <p:nvPr/>
        </p:nvPicPr>
        <p:blipFill rotWithShape="1">
          <a:blip r:embed="rId2"/>
          <a:srcRect l="36811" t="5703" r="37062" b="7229"/>
          <a:stretch/>
        </p:blipFill>
        <p:spPr>
          <a:xfrm>
            <a:off x="8573115" y="1783260"/>
            <a:ext cx="1480857" cy="3291479"/>
          </a:xfrm>
          <a:prstGeom prst="rect">
            <a:avLst/>
          </a:prstGeom>
        </p:spPr>
      </p:pic>
      <p:pic>
        <p:nvPicPr>
          <p:cNvPr id="4" name="Picture 2" descr="Une image contenant Graphique, clipart, art&#10;&#10;Description générée automatiquement">
            <a:extLst>
              <a:ext uri="{FF2B5EF4-FFF2-40B4-BE49-F238E27FC236}">
                <a16:creationId xmlns:a16="http://schemas.microsoft.com/office/drawing/2014/main" id="{10402FF4-01B3-5690-9003-AEF803801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878" y="-225653"/>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5">
            <a:extLst>
              <a:ext uri="{FF2B5EF4-FFF2-40B4-BE49-F238E27FC236}">
                <a16:creationId xmlns:a16="http://schemas.microsoft.com/office/drawing/2014/main" id="{40F1300B-7025-7A60-1200-A46C0689624F}"/>
              </a:ext>
            </a:extLst>
          </p:cNvPr>
          <p:cNvSpPr txBox="1">
            <a:spLocks/>
          </p:cNvSpPr>
          <p:nvPr/>
        </p:nvSpPr>
        <p:spPr>
          <a:xfrm>
            <a:off x="429510" y="700868"/>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Contexte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spTree>
    <p:extLst>
      <p:ext uri="{BB962C8B-B14F-4D97-AF65-F5344CB8AC3E}">
        <p14:creationId xmlns:p14="http://schemas.microsoft.com/office/powerpoint/2010/main" val="2086509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73CB333-3DBB-E824-B17C-D1BC7F1723C0}"/>
              </a:ext>
            </a:extLst>
          </p:cNvPr>
          <p:cNvSpPr>
            <a:spLocks noGrp="1"/>
          </p:cNvSpPr>
          <p:nvPr>
            <p:ph type="body" sz="quarter" idx="12"/>
          </p:nvPr>
        </p:nvSpPr>
        <p:spPr/>
        <p:txBody>
          <a:bodyPr/>
          <a:lstStyle/>
          <a:p>
            <a:r>
              <a:rPr lang="fr-FR" dirty="0"/>
              <a:t>Parcours de paiement</a:t>
            </a:r>
          </a:p>
        </p:txBody>
      </p:sp>
      <p:sp>
        <p:nvSpPr>
          <p:cNvPr id="2" name="Espace réservé du texte 5">
            <a:extLst>
              <a:ext uri="{FF2B5EF4-FFF2-40B4-BE49-F238E27FC236}">
                <a16:creationId xmlns:a16="http://schemas.microsoft.com/office/drawing/2014/main" id="{1B8704CF-2D31-D54A-FD32-DE53B4DA8779}"/>
              </a:ext>
            </a:extLst>
          </p:cNvPr>
          <p:cNvSpPr txBox="1">
            <a:spLocks/>
          </p:cNvSpPr>
          <p:nvPr/>
        </p:nvSpPr>
        <p:spPr>
          <a:xfrm>
            <a:off x="429510" y="632778"/>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rPr>
              <a:t>L’offre</a:t>
            </a:r>
            <a:endParaRPr kumimoji="0" lang="fr-FR" sz="1800" b="1" i="0" u="none" strike="noStrike" kern="1200" cap="none" spc="0" normalizeH="0" baseline="0" noProof="0" dirty="0">
              <a:ln>
                <a:noFill/>
              </a:ln>
              <a:solidFill>
                <a:schemeClr val="tx1"/>
              </a:solidFill>
              <a:effectLst/>
              <a:uLnTx/>
              <a:uFillTx/>
              <a:latin typeface="Montserrat Black" panose="00000A00000000000000" pitchFamily="2" charset="0"/>
              <a:ea typeface="+mn-ea"/>
              <a:cs typeface="+mn-cs"/>
            </a:endParaRPr>
          </a:p>
        </p:txBody>
      </p:sp>
      <p:pic>
        <p:nvPicPr>
          <p:cNvPr id="4" name="Graphique 3" descr="Centre d’appels avec un remplissage uni">
            <a:extLst>
              <a:ext uri="{FF2B5EF4-FFF2-40B4-BE49-F238E27FC236}">
                <a16:creationId xmlns:a16="http://schemas.microsoft.com/office/drawing/2014/main" id="{23767B2F-25B4-EBF4-3CA4-AFCD8B812F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25130" y="458143"/>
            <a:ext cx="561491" cy="561491"/>
          </a:xfrm>
          <a:prstGeom prst="rect">
            <a:avLst/>
          </a:prstGeom>
        </p:spPr>
      </p:pic>
      <p:sp>
        <p:nvSpPr>
          <p:cNvPr id="5" name="Espace réservé du texte 4">
            <a:extLst>
              <a:ext uri="{FF2B5EF4-FFF2-40B4-BE49-F238E27FC236}">
                <a16:creationId xmlns:a16="http://schemas.microsoft.com/office/drawing/2014/main" id="{F6944DA8-53BE-94D0-37ED-BFE5540ADFFF}"/>
              </a:ext>
            </a:extLst>
          </p:cNvPr>
          <p:cNvSpPr txBox="1">
            <a:spLocks/>
          </p:cNvSpPr>
          <p:nvPr/>
        </p:nvSpPr>
        <p:spPr>
          <a:xfrm>
            <a:off x="695325" y="1188675"/>
            <a:ext cx="10799999" cy="432000"/>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500"/>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3E454A"/>
                </a:solidFill>
                <a:effectLst/>
                <a:uLnTx/>
                <a:uFillTx/>
                <a:latin typeface="Arial" panose="020B0604020202020204"/>
                <a:ea typeface="+mn-ea"/>
                <a:cs typeface="+mn-cs"/>
              </a:rPr>
              <a:t>Qu’est-ce que </a:t>
            </a:r>
            <a:r>
              <a:rPr kumimoji="0" lang="fr-FR" sz="2400" b="1" i="0" u="none" strike="noStrike" kern="1200" cap="none" spc="0" normalizeH="0" baseline="0" noProof="0" dirty="0" err="1">
                <a:ln>
                  <a:noFill/>
                </a:ln>
                <a:solidFill>
                  <a:srgbClr val="3E454A"/>
                </a:solidFill>
                <a:effectLst/>
                <a:uLnTx/>
                <a:uFillTx/>
                <a:latin typeface="Arial" panose="020B0604020202020204"/>
                <a:ea typeface="+mn-ea"/>
                <a:cs typeface="+mn-cs"/>
              </a:rPr>
              <a:t>Tap</a:t>
            </a:r>
            <a:r>
              <a:rPr kumimoji="0" lang="fr-FR" sz="2400" b="1" i="0" u="none" strike="noStrike" kern="1200" cap="none" spc="0" normalizeH="0" baseline="0" noProof="0" dirty="0">
                <a:ln>
                  <a:noFill/>
                </a:ln>
                <a:solidFill>
                  <a:srgbClr val="3E454A"/>
                </a:solidFill>
                <a:effectLst/>
                <a:uLnTx/>
                <a:uFillTx/>
                <a:latin typeface="Arial" panose="020B0604020202020204"/>
                <a:ea typeface="+mn-ea"/>
                <a:cs typeface="+mn-cs"/>
              </a:rPr>
              <a:t> to </a:t>
            </a:r>
            <a:r>
              <a:rPr kumimoji="0" lang="fr-FR" sz="2400" b="1" i="0" u="none" strike="noStrike" kern="1200" cap="none" spc="0" normalizeH="0" baseline="0" noProof="0" dirty="0" err="1">
                <a:ln>
                  <a:noFill/>
                </a:ln>
                <a:solidFill>
                  <a:srgbClr val="3E454A"/>
                </a:solidFill>
                <a:effectLst/>
                <a:uLnTx/>
                <a:uFillTx/>
                <a:latin typeface="Arial" panose="020B0604020202020204"/>
                <a:ea typeface="+mn-ea"/>
                <a:cs typeface="+mn-cs"/>
              </a:rPr>
              <a:t>Pay</a:t>
            </a:r>
            <a:r>
              <a:rPr kumimoji="0" lang="fr-FR" sz="2400" b="1" i="0" u="none" strike="noStrike" kern="1200" cap="none" spc="0" normalizeH="0" baseline="0" noProof="0" dirty="0">
                <a:ln>
                  <a:noFill/>
                </a:ln>
                <a:solidFill>
                  <a:srgbClr val="3E454A"/>
                </a:solidFill>
                <a:effectLst/>
                <a:uLnTx/>
                <a:uFillTx/>
                <a:latin typeface="Arial" panose="020B0604020202020204"/>
                <a:ea typeface="+mn-ea"/>
                <a:cs typeface="+mn-cs"/>
              </a:rPr>
              <a:t> sous Android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pic>
        <p:nvPicPr>
          <p:cNvPr id="6" name="Image 5" descr="Une image contenant Aliments naturels, produits, Nourriture locale, Nourriture complète&#10;&#10;Description générée automatiquement">
            <a:extLst>
              <a:ext uri="{FF2B5EF4-FFF2-40B4-BE49-F238E27FC236}">
                <a16:creationId xmlns:a16="http://schemas.microsoft.com/office/drawing/2014/main" id="{4B0E2516-61E7-7544-E7A8-F550DF556060}"/>
              </a:ext>
            </a:extLst>
          </p:cNvPr>
          <p:cNvPicPr>
            <a:picLocks noChangeAspect="1"/>
          </p:cNvPicPr>
          <p:nvPr/>
        </p:nvPicPr>
        <p:blipFill rotWithShape="1">
          <a:blip r:embed="rId4">
            <a:extLst>
              <a:ext uri="{28A0092B-C50C-407E-A947-70E740481C1C}">
                <a14:useLocalDpi xmlns:a14="http://schemas.microsoft.com/office/drawing/2010/main" val="0"/>
              </a:ext>
            </a:extLst>
          </a:blip>
          <a:srcRect l="21690" r="19662"/>
          <a:stretch/>
        </p:blipFill>
        <p:spPr>
          <a:xfrm>
            <a:off x="7627516" y="567318"/>
            <a:ext cx="3592404" cy="4080435"/>
          </a:xfrm>
          <a:prstGeom prst="rect">
            <a:avLst/>
          </a:prstGeom>
        </p:spPr>
      </p:pic>
      <p:grpSp>
        <p:nvGrpSpPr>
          <p:cNvPr id="35" name="Groupe 34">
            <a:extLst>
              <a:ext uri="{FF2B5EF4-FFF2-40B4-BE49-F238E27FC236}">
                <a16:creationId xmlns:a16="http://schemas.microsoft.com/office/drawing/2014/main" id="{FB00789E-4F4E-FCD7-681C-BE21FD0F57EE}"/>
              </a:ext>
            </a:extLst>
          </p:cNvPr>
          <p:cNvGrpSpPr/>
          <p:nvPr/>
        </p:nvGrpSpPr>
        <p:grpSpPr>
          <a:xfrm>
            <a:off x="7213531" y="4805438"/>
            <a:ext cx="4305300" cy="1588862"/>
            <a:chOff x="6341303" y="242295"/>
            <a:chExt cx="5478895" cy="2223679"/>
          </a:xfrm>
        </p:grpSpPr>
        <p:grpSp>
          <p:nvGrpSpPr>
            <p:cNvPr id="36" name="Groupe 35">
              <a:extLst>
                <a:ext uri="{FF2B5EF4-FFF2-40B4-BE49-F238E27FC236}">
                  <a16:creationId xmlns:a16="http://schemas.microsoft.com/office/drawing/2014/main" id="{A0AC8523-6357-2374-F572-BDD256D7AE78}"/>
                </a:ext>
              </a:extLst>
            </p:cNvPr>
            <p:cNvGrpSpPr/>
            <p:nvPr/>
          </p:nvGrpSpPr>
          <p:grpSpPr>
            <a:xfrm>
              <a:off x="6341303" y="242295"/>
              <a:ext cx="5478895" cy="2223679"/>
              <a:chOff x="6341303" y="242295"/>
              <a:chExt cx="5478895" cy="2223679"/>
            </a:xfrm>
          </p:grpSpPr>
          <p:sp>
            <p:nvSpPr>
              <p:cNvPr id="38" name="Rectangle à coins arrondis 66">
                <a:extLst>
                  <a:ext uri="{FF2B5EF4-FFF2-40B4-BE49-F238E27FC236}">
                    <a16:creationId xmlns:a16="http://schemas.microsoft.com/office/drawing/2014/main" id="{5D6AAEE2-2567-9104-302D-02D5DCBF28B5}"/>
                  </a:ext>
                </a:extLst>
              </p:cNvPr>
              <p:cNvSpPr/>
              <p:nvPr/>
            </p:nvSpPr>
            <p:spPr>
              <a:xfrm>
                <a:off x="6341303" y="242295"/>
                <a:ext cx="5478895" cy="2223679"/>
              </a:xfrm>
              <a:prstGeom prst="roundRect">
                <a:avLst/>
              </a:prstGeom>
              <a:solidFill>
                <a:srgbClr val="FFFFFF">
                  <a:lumMod val="95000"/>
                </a:srgbClr>
              </a:solidFill>
              <a:ln w="9525" cap="flat" cmpd="sng" algn="ctr">
                <a:solidFill>
                  <a:srgbClr val="D7000F"/>
                </a:solidFill>
                <a:prstDash val="sysDot"/>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ZoneTexte 38">
                <a:extLst>
                  <a:ext uri="{FF2B5EF4-FFF2-40B4-BE49-F238E27FC236}">
                    <a16:creationId xmlns:a16="http://schemas.microsoft.com/office/drawing/2014/main" id="{1A356B17-8965-C1C2-42E7-6EB32FB8C787}"/>
                  </a:ext>
                </a:extLst>
              </p:cNvPr>
              <p:cNvSpPr txBox="1"/>
              <p:nvPr/>
            </p:nvSpPr>
            <p:spPr>
              <a:xfrm>
                <a:off x="6501340" y="746413"/>
                <a:ext cx="5158817" cy="171221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3E454A"/>
                    </a:solidFill>
                    <a:effectLst/>
                    <a:uLnTx/>
                    <a:uFillTx/>
                  </a:rPr>
                  <a:t>Vis-à-vis des </a:t>
                </a:r>
                <a:r>
                  <a:rPr kumimoji="0" lang="fr-FR" sz="1050" b="0" i="0" u="none" strike="noStrike" kern="0" cap="none" spc="0" normalizeH="0" baseline="0" noProof="0" dirty="0" err="1">
                    <a:ln>
                      <a:noFill/>
                    </a:ln>
                    <a:solidFill>
                      <a:srgbClr val="3E454A"/>
                    </a:solidFill>
                    <a:effectLst/>
                    <a:uLnTx/>
                    <a:uFillTx/>
                  </a:rPr>
                  <a:t>schemes</a:t>
                </a:r>
                <a:r>
                  <a:rPr kumimoji="0" lang="fr-FR" sz="1050" b="0" i="0" u="none" strike="noStrike" kern="0" cap="none" spc="0" normalizeH="0" baseline="0" noProof="0" dirty="0">
                    <a:ln>
                      <a:noFill/>
                    </a:ln>
                    <a:solidFill>
                      <a:srgbClr val="3E454A"/>
                    </a:solidFill>
                    <a:effectLst/>
                    <a:uLnTx/>
                    <a:uFillTx/>
                  </a:rPr>
                  <a:t> (CB, </a:t>
                </a:r>
                <a:r>
                  <a:rPr kumimoji="0" lang="fr-FR" sz="1050" b="0" i="0" u="none" strike="noStrike" kern="0" cap="none" spc="0" normalizeH="0" baseline="0" noProof="0" dirty="0" err="1">
                    <a:ln>
                      <a:noFill/>
                    </a:ln>
                    <a:solidFill>
                      <a:srgbClr val="3E454A"/>
                    </a:solidFill>
                    <a:effectLst/>
                    <a:uLnTx/>
                    <a:uFillTx/>
                  </a:rPr>
                  <a:t>VISA,Master</a:t>
                </a:r>
                <a:r>
                  <a:rPr kumimoji="0" lang="fr-FR" sz="1050" b="0" i="0" u="none" strike="noStrike" kern="0" cap="none" spc="0" normalizeH="0" baseline="0" noProof="0" dirty="0">
                    <a:ln>
                      <a:noFill/>
                    </a:ln>
                    <a:solidFill>
                      <a:srgbClr val="3E454A"/>
                    </a:solidFill>
                    <a:effectLst/>
                    <a:uLnTx/>
                    <a:uFillTx/>
                  </a:rPr>
                  <a:t> </a:t>
                </a:r>
                <a:r>
                  <a:rPr kumimoji="0" lang="fr-FR" sz="1050" b="0" i="0" u="none" strike="noStrike" kern="0" cap="none" spc="0" normalizeH="0" baseline="0" noProof="0" dirty="0" err="1">
                    <a:ln>
                      <a:noFill/>
                    </a:ln>
                    <a:solidFill>
                      <a:srgbClr val="3E454A"/>
                    </a:solidFill>
                    <a:effectLst/>
                    <a:uLnTx/>
                    <a:uFillTx/>
                  </a:rPr>
                  <a:t>Card</a:t>
                </a:r>
                <a:r>
                  <a:rPr kumimoji="0" lang="fr-FR" sz="1050" b="0" i="0" u="none" strike="noStrike" kern="0" cap="none" spc="0" normalizeH="0" baseline="0" noProof="0" dirty="0">
                    <a:ln>
                      <a:noFill/>
                    </a:ln>
                    <a:solidFill>
                      <a:srgbClr val="3E454A"/>
                    </a:solidFill>
                    <a:effectLst/>
                    <a:uLnTx/>
                    <a:uFillTx/>
                  </a:rPr>
                  <a:t>,…) </a:t>
                </a:r>
                <a:r>
                  <a:rPr kumimoji="0" lang="fr-FR" sz="1050" b="0" i="0" u="none" strike="noStrike" kern="0" cap="none" spc="0" normalizeH="0" baseline="0" noProof="0" dirty="0" err="1">
                    <a:ln>
                      <a:noFill/>
                    </a:ln>
                    <a:solidFill>
                      <a:srgbClr val="3E454A"/>
                    </a:solidFill>
                    <a:effectLst/>
                    <a:uLnTx/>
                    <a:uFillTx/>
                  </a:rPr>
                  <a:t>Tap</a:t>
                </a:r>
                <a:r>
                  <a:rPr kumimoji="0" lang="fr-FR" sz="1050" b="0" i="0" u="none" strike="noStrike" kern="0" cap="none" spc="0" normalizeH="0" baseline="0" noProof="0" dirty="0">
                    <a:ln>
                      <a:noFill/>
                    </a:ln>
                    <a:solidFill>
                      <a:srgbClr val="3E454A"/>
                    </a:solidFill>
                    <a:effectLst/>
                    <a:uLnTx/>
                    <a:uFillTx/>
                  </a:rPr>
                  <a:t> to </a:t>
                </a:r>
                <a:r>
                  <a:rPr kumimoji="0" lang="fr-FR" sz="1050" b="0" i="0" u="none" strike="noStrike" kern="0" cap="none" spc="0" normalizeH="0" baseline="0" noProof="0" dirty="0" err="1">
                    <a:ln>
                      <a:noFill/>
                    </a:ln>
                    <a:solidFill>
                      <a:srgbClr val="3E454A"/>
                    </a:solidFill>
                    <a:effectLst/>
                    <a:uLnTx/>
                    <a:uFillTx/>
                  </a:rPr>
                  <a:t>Pay</a:t>
                </a:r>
                <a:r>
                  <a:rPr kumimoji="0" lang="fr-FR" sz="1050" b="0" i="0" u="none" strike="noStrike" kern="0" cap="none" spc="0" normalizeH="0" baseline="0" noProof="0" dirty="0">
                    <a:ln>
                      <a:noFill/>
                    </a:ln>
                    <a:solidFill>
                      <a:srgbClr val="3E454A"/>
                    </a:solidFill>
                    <a:effectLst/>
                    <a:uLnTx/>
                    <a:uFillTx/>
                  </a:rPr>
                  <a:t> est considéré comme un Terminal de Paiement et répond donc aux mêmes règles en matière de certifications (PCI PIN, …) et conditions tarifaires (</a:t>
                </a:r>
                <a:r>
                  <a:rPr kumimoji="0" lang="fr-FR" sz="1050" b="0" i="0" u="none" strike="noStrike" kern="0" cap="none" spc="0" normalizeH="0" baseline="0" noProof="0" dirty="0" err="1">
                    <a:ln>
                      <a:noFill/>
                    </a:ln>
                    <a:solidFill>
                      <a:srgbClr val="3E454A"/>
                    </a:solidFill>
                    <a:effectLst/>
                    <a:uLnTx/>
                    <a:uFillTx/>
                  </a:rPr>
                  <a:t>schemes</a:t>
                </a:r>
                <a:r>
                  <a:rPr kumimoji="0" lang="fr-FR" sz="1050" b="0" i="0" u="none" strike="noStrike" kern="0" cap="none" spc="0" normalizeH="0" baseline="0" noProof="0" dirty="0">
                    <a:ln>
                      <a:noFill/>
                    </a:ln>
                    <a:solidFill>
                      <a:srgbClr val="3E454A"/>
                    </a:solidFill>
                    <a:effectLst/>
                    <a:uLnTx/>
                    <a:uFillTx/>
                  </a:rPr>
                  <a:t> </a:t>
                </a:r>
                <a:r>
                  <a:rPr kumimoji="0" lang="fr-FR" sz="1050" b="0" i="0" u="none" strike="noStrike" kern="0" cap="none" spc="0" normalizeH="0" baseline="0" noProof="0" dirty="0" err="1">
                    <a:ln>
                      <a:noFill/>
                    </a:ln>
                    <a:solidFill>
                      <a:srgbClr val="3E454A"/>
                    </a:solidFill>
                    <a:effectLst/>
                    <a:uLnTx/>
                    <a:uFillTx/>
                  </a:rPr>
                  <a:t>fees</a:t>
                </a:r>
                <a:r>
                  <a:rPr kumimoji="0" lang="fr-FR" sz="1050" b="0" i="0" u="none" strike="noStrike" kern="0" cap="none" spc="0" normalizeH="0" baseline="0" noProof="0" dirty="0">
                    <a:ln>
                      <a:noFill/>
                    </a:ln>
                    <a:solidFill>
                      <a:srgbClr val="3E454A"/>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3E454A"/>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3E454A"/>
                    </a:solidFill>
                    <a:effectLst/>
                    <a:uLnTx/>
                    <a:uFillTx/>
                  </a:rPr>
                  <a:t>Compatibilité </a:t>
                </a:r>
                <a:r>
                  <a:rPr lang="fr-FR" sz="1050" b="1" kern="0" dirty="0">
                    <a:solidFill>
                      <a:srgbClr val="3E454A"/>
                    </a:solidFill>
                  </a:rPr>
                  <a:t>Android </a:t>
                </a:r>
                <a:r>
                  <a:rPr kumimoji="0" lang="fr-FR" sz="1050" b="1" i="0" u="none" strike="noStrike" kern="0" cap="none" spc="0" normalizeH="0" baseline="0" noProof="0" dirty="0">
                    <a:ln>
                      <a:noFill/>
                    </a:ln>
                    <a:solidFill>
                      <a:srgbClr val="3E454A"/>
                    </a:solidFill>
                    <a:effectLst/>
                    <a:uLnTx/>
                    <a:uFillTx/>
                  </a:rPr>
                  <a:t>: Appareil récents (test d’</a:t>
                </a:r>
                <a:r>
                  <a:rPr lang="fr-FR" sz="1050" b="1" kern="0" dirty="0">
                    <a:solidFill>
                      <a:srgbClr val="3E454A"/>
                    </a:solidFill>
                  </a:rPr>
                  <a:t>é</a:t>
                </a:r>
                <a:r>
                  <a:rPr kumimoji="0" lang="fr-FR" sz="1050" b="1" i="0" u="none" strike="noStrike" kern="0" cap="none" spc="0" normalizeH="0" baseline="0" noProof="0" dirty="0" err="1">
                    <a:ln>
                      <a:noFill/>
                    </a:ln>
                    <a:solidFill>
                      <a:srgbClr val="3E454A"/>
                    </a:solidFill>
                    <a:effectLst/>
                    <a:uLnTx/>
                    <a:uFillTx/>
                  </a:rPr>
                  <a:t>ligibilit</a:t>
                </a:r>
                <a:r>
                  <a:rPr lang="fr-FR" sz="1050" b="1" kern="0" dirty="0">
                    <a:solidFill>
                      <a:srgbClr val="3E454A"/>
                    </a:solidFill>
                  </a:rPr>
                  <a:t>é à effectuer)</a:t>
                </a:r>
                <a:endParaRPr kumimoji="0" lang="fr-FR" sz="1050" b="0" i="0" u="none" strike="noStrike" kern="0" cap="none" spc="0" normalizeH="0" baseline="0" noProof="0" dirty="0">
                  <a:ln>
                    <a:noFill/>
                  </a:ln>
                  <a:solidFill>
                    <a:srgbClr val="3E454A"/>
                  </a:solidFill>
                  <a:effectLst/>
                  <a:uLnTx/>
                  <a:uFillTx/>
                </a:endParaRPr>
              </a:p>
            </p:txBody>
          </p:sp>
        </p:grpSp>
        <p:sp>
          <p:nvSpPr>
            <p:cNvPr id="37" name="ZoneTexte 36">
              <a:extLst>
                <a:ext uri="{FF2B5EF4-FFF2-40B4-BE49-F238E27FC236}">
                  <a16:creationId xmlns:a16="http://schemas.microsoft.com/office/drawing/2014/main" id="{15BCDEA2-AAF9-70A0-3C51-3A57D7F564FC}"/>
                </a:ext>
              </a:extLst>
            </p:cNvPr>
            <p:cNvSpPr txBox="1"/>
            <p:nvPr/>
          </p:nvSpPr>
          <p:spPr>
            <a:xfrm>
              <a:off x="6501340" y="298274"/>
              <a:ext cx="2652631" cy="4759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3E454A"/>
                  </a:solidFill>
                  <a:effectLst/>
                  <a:uLnTx/>
                  <a:uFillTx/>
                </a:rPr>
                <a:t>Bon à savoir</a:t>
              </a:r>
            </a:p>
          </p:txBody>
        </p:sp>
      </p:grpSp>
      <p:pic>
        <p:nvPicPr>
          <p:cNvPr id="40" name="Graphique 39" descr="Signe pouce en haut avec un remplissage uni">
            <a:extLst>
              <a:ext uri="{FF2B5EF4-FFF2-40B4-BE49-F238E27FC236}">
                <a16:creationId xmlns:a16="http://schemas.microsoft.com/office/drawing/2014/main" id="{E3C9ECC5-D62D-95F8-32B2-824865DF23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31676">
            <a:off x="8566757" y="4771337"/>
            <a:ext cx="423923" cy="394173"/>
          </a:xfrm>
          <a:prstGeom prst="rect">
            <a:avLst/>
          </a:prstGeom>
        </p:spPr>
      </p:pic>
      <p:sp>
        <p:nvSpPr>
          <p:cNvPr id="41" name="ZoneTexte 40">
            <a:extLst>
              <a:ext uri="{FF2B5EF4-FFF2-40B4-BE49-F238E27FC236}">
                <a16:creationId xmlns:a16="http://schemas.microsoft.com/office/drawing/2014/main" id="{2D98395C-5841-10EC-98F5-FA6605861370}"/>
              </a:ext>
            </a:extLst>
          </p:cNvPr>
          <p:cNvSpPr txBox="1"/>
          <p:nvPr/>
        </p:nvSpPr>
        <p:spPr>
          <a:xfrm>
            <a:off x="570320" y="1620675"/>
            <a:ext cx="5893094" cy="5062924"/>
          </a:xfrm>
          <a:prstGeom prst="rect">
            <a:avLst/>
          </a:prstGeom>
          <a:noFill/>
        </p:spPr>
        <p:txBody>
          <a:bodyPr wrap="square" lIns="91440" tIns="45720" rIns="91440" bIns="45720" rtlCol="0" anchor="t">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D7000F"/>
              </a:solidFill>
              <a:effectLst/>
              <a:uLnTx/>
              <a:uFillTx/>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i="0" u="none" strike="noStrike" kern="0" cap="none" spc="0" normalizeH="0" baseline="0" noProof="0" dirty="0">
                <a:ln>
                  <a:noFill/>
                </a:ln>
                <a:effectLst/>
                <a:uLnTx/>
                <a:uFillTx/>
              </a:rPr>
              <a:t>A l’instar de </a:t>
            </a:r>
            <a:r>
              <a:rPr kumimoji="0" lang="fr-FR" sz="1400" b="1" i="0" u="none" strike="noStrike" kern="0" cap="none" spc="0" normalizeH="0" baseline="0" noProof="0" dirty="0" err="1">
                <a:ln>
                  <a:noFill/>
                </a:ln>
                <a:effectLst/>
                <a:uLnTx/>
                <a:uFillTx/>
              </a:rPr>
              <a:t>Tap</a:t>
            </a:r>
            <a:r>
              <a:rPr kumimoji="0" lang="fr-FR" sz="1400" b="1" i="0" u="none" strike="noStrike" kern="0" cap="none" spc="0" normalizeH="0" baseline="0" noProof="0" dirty="0">
                <a:ln>
                  <a:noFill/>
                </a:ln>
                <a:effectLst/>
                <a:uLnTx/>
                <a:uFillTx/>
              </a:rPr>
              <a:t> to </a:t>
            </a:r>
            <a:r>
              <a:rPr kumimoji="0" lang="fr-FR" sz="1400" b="1" i="0" u="none" strike="noStrike" kern="0" cap="none" spc="0" normalizeH="0" baseline="0" noProof="0" dirty="0" err="1">
                <a:ln>
                  <a:noFill/>
                </a:ln>
                <a:effectLst/>
                <a:uLnTx/>
                <a:uFillTx/>
              </a:rPr>
              <a:t>Pay</a:t>
            </a:r>
            <a:r>
              <a:rPr kumimoji="0" lang="fr-FR" sz="1400" b="1" i="0" u="none" strike="noStrike" kern="0" cap="none" spc="0" normalizeH="0" baseline="0" noProof="0" dirty="0">
                <a:ln>
                  <a:noFill/>
                </a:ln>
                <a:effectLst/>
                <a:uLnTx/>
                <a:uFillTx/>
              </a:rPr>
              <a:t> </a:t>
            </a:r>
            <a:r>
              <a:rPr lang="fr-FR" sz="1400" b="1" kern="0" dirty="0"/>
              <a:t>sur </a:t>
            </a:r>
            <a:r>
              <a:rPr lang="fr-FR" sz="1400" b="1" kern="0" dirty="0" err="1"/>
              <a:t>Iphone</a:t>
            </a:r>
            <a:r>
              <a:rPr lang="fr-FR" sz="1400" b="1" kern="0" dirty="0">
                <a:solidFill>
                  <a:srgbClr val="D7000F"/>
                </a:solidFill>
              </a:rPr>
              <a:t>, </a:t>
            </a:r>
            <a:r>
              <a:rPr kumimoji="0" lang="fr-FR" sz="1400" b="1" i="0" u="none" strike="noStrike" kern="0" cap="none" spc="0" normalizeH="0" baseline="0" noProof="0" dirty="0" err="1">
                <a:ln>
                  <a:noFill/>
                </a:ln>
                <a:solidFill>
                  <a:srgbClr val="D7000F"/>
                </a:solidFill>
                <a:effectLst/>
                <a:uLnTx/>
                <a:uFillTx/>
              </a:rPr>
              <a:t>Tap</a:t>
            </a:r>
            <a:r>
              <a:rPr kumimoji="0" lang="fr-FR" sz="1400" b="1" i="0" u="none" strike="noStrike" kern="0" cap="none" spc="0" normalizeH="0" baseline="0" noProof="0" dirty="0">
                <a:ln>
                  <a:noFill/>
                </a:ln>
                <a:solidFill>
                  <a:srgbClr val="D7000F"/>
                </a:solidFill>
                <a:effectLst/>
                <a:uLnTx/>
                <a:uFillTx/>
              </a:rPr>
              <a:t> to </a:t>
            </a:r>
            <a:r>
              <a:rPr kumimoji="0" lang="fr-FR" sz="1400" b="1" i="0" u="none" strike="noStrike" kern="0" cap="none" spc="0" normalizeH="0" baseline="0" noProof="0" dirty="0" err="1">
                <a:ln>
                  <a:noFill/>
                </a:ln>
                <a:solidFill>
                  <a:srgbClr val="D7000F"/>
                </a:solidFill>
                <a:effectLst/>
                <a:uLnTx/>
                <a:uFillTx/>
              </a:rPr>
              <a:t>Pay</a:t>
            </a:r>
            <a:r>
              <a:rPr kumimoji="0" lang="fr-FR" sz="1400" b="1" i="0" u="none" strike="noStrike" kern="0" cap="none" spc="0" normalizeH="0" baseline="0" noProof="0" dirty="0">
                <a:ln>
                  <a:noFill/>
                </a:ln>
                <a:solidFill>
                  <a:srgbClr val="D7000F"/>
                </a:solidFill>
                <a:effectLst/>
                <a:uLnTx/>
                <a:uFillTx/>
              </a:rPr>
              <a:t> sous Android </a:t>
            </a:r>
            <a:r>
              <a:rPr kumimoji="0" lang="fr-FR" sz="1400" b="0" i="0" u="none" strike="noStrike" kern="0" cap="none" spc="0" normalizeH="0" baseline="0" noProof="0" dirty="0">
                <a:ln>
                  <a:noFill/>
                </a:ln>
                <a:solidFill>
                  <a:srgbClr val="3E454A">
                    <a:lumMod val="50000"/>
                  </a:srgbClr>
                </a:solidFill>
                <a:effectLst/>
                <a:uLnTx/>
                <a:uFillTx/>
              </a:rPr>
              <a:t>est </a:t>
            </a:r>
            <a:r>
              <a:rPr kumimoji="0" lang="fr-FR" sz="1400" b="0" i="0" u="none" strike="noStrike" kern="0" cap="none" spc="0" normalizeH="0" baseline="0" noProof="0" dirty="0">
                <a:ln>
                  <a:noFill/>
                </a:ln>
                <a:solidFill>
                  <a:srgbClr val="3E454A">
                    <a:lumMod val="50000"/>
                  </a:srgbClr>
                </a:solidFill>
                <a:effectLst/>
                <a:uLnTx/>
                <a:uFillTx/>
                <a:sym typeface="Poppins"/>
              </a:rPr>
              <a:t>une </a:t>
            </a:r>
            <a:r>
              <a:rPr kumimoji="0" lang="fr-FR" sz="1400" b="1" i="0" u="none" strike="noStrike" kern="0" cap="none" spc="0" normalizeH="0" baseline="0" noProof="0" dirty="0">
                <a:ln>
                  <a:noFill/>
                </a:ln>
                <a:solidFill>
                  <a:srgbClr val="C30F0F"/>
                </a:solidFill>
                <a:effectLst/>
                <a:uLnTx/>
                <a:uFillTx/>
                <a:sym typeface="Poppins"/>
              </a:rPr>
              <a:t>application de paiement</a:t>
            </a:r>
            <a:r>
              <a:rPr kumimoji="0" lang="fr-FR" sz="1400" b="0" i="0" u="none" strike="noStrike" kern="0" cap="none" spc="0" normalizeH="0" baseline="0" noProof="0" dirty="0">
                <a:ln>
                  <a:noFill/>
                </a:ln>
                <a:solidFill>
                  <a:srgbClr val="3E454A">
                    <a:lumMod val="50000"/>
                  </a:srgbClr>
                </a:solidFill>
                <a:effectLst/>
                <a:uLnTx/>
                <a:uFillTx/>
                <a:sym typeface="Poppins"/>
              </a:rPr>
              <a:t> transformant </a:t>
            </a:r>
            <a:r>
              <a:rPr kumimoji="0" lang="fr-FR" sz="1400" b="1" i="0" u="none" strike="noStrike" kern="0" cap="none" spc="0" normalizeH="0" baseline="0" noProof="0" dirty="0">
                <a:ln>
                  <a:noFill/>
                </a:ln>
                <a:solidFill>
                  <a:srgbClr val="C30F0F"/>
                </a:solidFill>
                <a:effectLst/>
                <a:uLnTx/>
                <a:uFillTx/>
                <a:sym typeface="Poppins"/>
              </a:rPr>
              <a:t>les smartphones et/ou tablette Android en TPE sans contact </a:t>
            </a:r>
            <a:r>
              <a:rPr kumimoji="0" lang="fr-FR" sz="1400" b="0" i="0" u="none" strike="noStrike" kern="0" cap="none" spc="0" normalizeH="0" baseline="0" noProof="0" dirty="0">
                <a:ln>
                  <a:noFill/>
                </a:ln>
                <a:solidFill>
                  <a:srgbClr val="3E454A">
                    <a:lumMod val="50000"/>
                  </a:srgbClr>
                </a:solidFill>
                <a:effectLst/>
                <a:uLnTx/>
                <a:uFillTx/>
                <a:sym typeface="Poppins"/>
              </a:rPr>
              <a:t>grâce à l’utilisation des technologies puce EMV</a:t>
            </a:r>
            <a:r>
              <a:rPr kumimoji="0" lang="fr-FR" sz="1400" b="0" i="0" u="none" strike="noStrike" kern="0" cap="none" spc="0" normalizeH="0" baseline="30000" noProof="0" dirty="0">
                <a:ln>
                  <a:noFill/>
                </a:ln>
                <a:solidFill>
                  <a:srgbClr val="3E454A">
                    <a:lumMod val="50000"/>
                  </a:srgbClr>
                </a:solidFill>
                <a:effectLst/>
                <a:uLnTx/>
                <a:uFillTx/>
                <a:sym typeface="Poppins"/>
              </a:rPr>
              <a:t>(1)</a:t>
            </a:r>
            <a:r>
              <a:rPr kumimoji="0" lang="fr-FR" sz="1400" b="0" i="0" u="none" strike="noStrike" kern="0" cap="none" spc="0" normalizeH="0" baseline="0" noProof="0" dirty="0">
                <a:ln>
                  <a:noFill/>
                </a:ln>
                <a:solidFill>
                  <a:srgbClr val="3E454A">
                    <a:lumMod val="50000"/>
                  </a:srgbClr>
                </a:solidFill>
                <a:effectLst/>
                <a:uLnTx/>
                <a:uFillTx/>
                <a:sym typeface="Poppins"/>
              </a:rPr>
              <a:t> et NFC</a:t>
            </a:r>
            <a:r>
              <a:rPr kumimoji="0" lang="fr-FR" sz="1400" b="0" i="0" u="none" strike="noStrike" kern="0" cap="none" spc="0" normalizeH="0" baseline="30000" noProof="0" dirty="0">
                <a:ln>
                  <a:noFill/>
                </a:ln>
                <a:solidFill>
                  <a:srgbClr val="3E454A">
                    <a:lumMod val="50000"/>
                  </a:srgbClr>
                </a:solidFill>
                <a:effectLst/>
                <a:uLnTx/>
                <a:uFillTx/>
                <a:sym typeface="Poppins"/>
              </a:rPr>
              <a:t>(2)</a:t>
            </a:r>
            <a:r>
              <a:rPr kumimoji="0" lang="fr-FR" sz="1400" b="0" i="0" u="none" strike="noStrike" kern="0" cap="none" spc="0" normalizeH="0" baseline="0" noProof="0" dirty="0">
                <a:ln>
                  <a:noFill/>
                </a:ln>
                <a:solidFill>
                  <a:srgbClr val="3E454A">
                    <a:lumMod val="50000"/>
                  </a:srgbClr>
                </a:solidFill>
                <a:effectLst/>
                <a:uLnTx/>
                <a:uFillTx/>
                <a:sym typeface="Poppins"/>
              </a:rPr>
              <a:t>. </a:t>
            </a: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lumMod val="50000"/>
                  </a:srgbClr>
                </a:solidFill>
                <a:effectLst/>
                <a:uLnTx/>
                <a:uFillTx/>
                <a:sym typeface="Arial"/>
              </a:rPr>
              <a:t>Elle permet d’encaisser par carte directement sur le smartphone et/ou tablette du commerçant, sans TPE ou boîtier additionnel (« </a:t>
            </a:r>
            <a:r>
              <a:rPr kumimoji="0" lang="fr-FR" sz="1400" b="0" i="0" u="none" strike="noStrike" kern="0" cap="none" spc="0" normalizeH="0" baseline="0" noProof="0" dirty="0" err="1">
                <a:ln>
                  <a:noFill/>
                </a:ln>
                <a:solidFill>
                  <a:srgbClr val="3E454A">
                    <a:lumMod val="50000"/>
                  </a:srgbClr>
                </a:solidFill>
                <a:effectLst/>
                <a:uLnTx/>
                <a:uFillTx/>
                <a:sym typeface="Arial"/>
              </a:rPr>
              <a:t>dongle</a:t>
            </a:r>
            <a:r>
              <a:rPr kumimoji="0" lang="fr-FR" sz="1400" b="0" i="0" u="none" strike="noStrike" kern="0" cap="none" spc="0" normalizeH="0" baseline="0" noProof="0" dirty="0">
                <a:ln>
                  <a:noFill/>
                </a:ln>
                <a:solidFill>
                  <a:srgbClr val="3E454A">
                    <a:lumMod val="50000"/>
                  </a:srgbClr>
                </a:solidFill>
                <a:effectLst/>
                <a:uLnTx/>
                <a:uFillTx/>
                <a:sym typeface="Arial"/>
              </a:rPr>
              <a:t> »). </a:t>
            </a: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lumMod val="50000"/>
                  </a:srgbClr>
                </a:solidFill>
                <a:effectLst/>
                <a:uLnTx/>
                <a:uFillTx/>
                <a:sym typeface="Arial"/>
              </a:rPr>
              <a:t>Les clients peuvent payer en carte sans contact, </a:t>
            </a:r>
            <a:r>
              <a:rPr kumimoji="0" lang="fr-FR" sz="1400" b="0" i="0" u="none" strike="noStrike" kern="0" cap="none" spc="0" normalizeH="0" baseline="0" noProof="0" dirty="0" err="1">
                <a:ln>
                  <a:noFill/>
                </a:ln>
                <a:solidFill>
                  <a:srgbClr val="3E454A">
                    <a:lumMod val="50000"/>
                  </a:srgbClr>
                </a:solidFill>
                <a:effectLst/>
                <a:uLnTx/>
                <a:uFillTx/>
                <a:sym typeface="Arial"/>
              </a:rPr>
              <a:t>wallet</a:t>
            </a:r>
            <a:r>
              <a:rPr kumimoji="0" lang="fr-FR" sz="1400" b="0" i="0" u="none" strike="noStrike" kern="0" cap="none" spc="0" normalizeH="0" baseline="0" noProof="0" dirty="0">
                <a:ln>
                  <a:noFill/>
                </a:ln>
                <a:solidFill>
                  <a:srgbClr val="3E454A">
                    <a:lumMod val="50000"/>
                  </a:srgbClr>
                </a:solidFill>
                <a:effectLst/>
                <a:uLnTx/>
                <a:uFillTx/>
                <a:sym typeface="Arial"/>
              </a:rPr>
              <a:t> (Apple </a:t>
            </a:r>
            <a:r>
              <a:rPr kumimoji="0" lang="fr-FR" sz="1400" b="0" i="0" u="none" strike="noStrike" kern="0" cap="none" spc="0" normalizeH="0" baseline="0" noProof="0" dirty="0" err="1">
                <a:ln>
                  <a:noFill/>
                </a:ln>
                <a:solidFill>
                  <a:srgbClr val="3E454A">
                    <a:lumMod val="50000"/>
                  </a:srgbClr>
                </a:solidFill>
                <a:effectLst/>
                <a:uLnTx/>
                <a:uFillTx/>
                <a:sym typeface="Arial"/>
              </a:rPr>
              <a:t>Pay</a:t>
            </a:r>
            <a:r>
              <a:rPr kumimoji="0" lang="fr-FR" sz="1400" b="0" i="0" u="none" strike="noStrike" kern="0" cap="none" spc="0" normalizeH="0" baseline="0" noProof="0" dirty="0">
                <a:ln>
                  <a:noFill/>
                </a:ln>
                <a:solidFill>
                  <a:srgbClr val="3E454A">
                    <a:lumMod val="50000"/>
                  </a:srgbClr>
                </a:solidFill>
                <a:effectLst/>
                <a:uLnTx/>
                <a:uFillTx/>
                <a:sym typeface="Arial"/>
              </a:rPr>
              <a:t>, …), montre connectée. Il n’y a pas de plafond de montant à 50€ grâce à la saisie du code PIN sur l’écran du smartphone.</a:t>
            </a: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err="1">
                <a:ln>
                  <a:noFill/>
                </a:ln>
                <a:solidFill>
                  <a:srgbClr val="3E454A">
                    <a:lumMod val="50000"/>
                  </a:srgbClr>
                </a:solidFill>
                <a:effectLst/>
                <a:uLnTx/>
                <a:uFillTx/>
                <a:sym typeface="Arial"/>
              </a:rPr>
              <a:t>Tap</a:t>
            </a:r>
            <a:r>
              <a:rPr kumimoji="0" lang="fr-FR" sz="1400" b="0" i="0" u="none" strike="noStrike" kern="0" cap="none" spc="0" normalizeH="0" baseline="0" noProof="0" dirty="0">
                <a:ln>
                  <a:noFill/>
                </a:ln>
                <a:solidFill>
                  <a:srgbClr val="3E454A">
                    <a:lumMod val="50000"/>
                  </a:srgbClr>
                </a:solidFill>
                <a:effectLst/>
                <a:uLnTx/>
                <a:uFillTx/>
                <a:sym typeface="Arial"/>
              </a:rPr>
              <a:t> to </a:t>
            </a:r>
            <a:r>
              <a:rPr kumimoji="0" lang="fr-FR" sz="1400" b="0" i="0" u="none" strike="noStrike" kern="0" cap="none" spc="0" normalizeH="0" baseline="0" noProof="0" dirty="0" err="1">
                <a:ln>
                  <a:noFill/>
                </a:ln>
                <a:solidFill>
                  <a:srgbClr val="3E454A">
                    <a:lumMod val="50000"/>
                  </a:srgbClr>
                </a:solidFill>
                <a:effectLst/>
                <a:uLnTx/>
                <a:uFillTx/>
                <a:sym typeface="Arial"/>
              </a:rPr>
              <a:t>Pay</a:t>
            </a:r>
            <a:r>
              <a:rPr kumimoji="0" lang="fr-FR" sz="1400" b="0" i="0" u="none" strike="noStrike" kern="0" cap="none" spc="0" normalizeH="0" baseline="0" noProof="0" dirty="0">
                <a:ln>
                  <a:noFill/>
                </a:ln>
                <a:solidFill>
                  <a:srgbClr val="3E454A">
                    <a:lumMod val="50000"/>
                  </a:srgbClr>
                </a:solidFill>
                <a:effectLst/>
                <a:uLnTx/>
                <a:uFillTx/>
                <a:sym typeface="Arial"/>
              </a:rPr>
              <a:t> est positionné </a:t>
            </a:r>
            <a:r>
              <a:rPr kumimoji="0" lang="fr-FR" sz="1400" b="1" i="0" u="none" strike="noStrike" kern="0" cap="none" spc="0" normalizeH="0" baseline="0" noProof="0" dirty="0">
                <a:ln>
                  <a:noFill/>
                </a:ln>
                <a:solidFill>
                  <a:srgbClr val="C30F0F"/>
                </a:solidFill>
                <a:effectLst/>
                <a:uLnTx/>
                <a:uFillTx/>
                <a:sym typeface="Arial"/>
              </a:rPr>
              <a:t>pour concurrencer </a:t>
            </a:r>
            <a:r>
              <a:rPr kumimoji="0" lang="fr-FR" sz="1400" b="1" i="0" u="none" strike="noStrike" kern="0" cap="none" spc="0" normalizeH="0" baseline="0" noProof="0" dirty="0" err="1">
                <a:ln>
                  <a:noFill/>
                </a:ln>
                <a:solidFill>
                  <a:srgbClr val="C30F0F"/>
                </a:solidFill>
                <a:effectLst/>
                <a:uLnTx/>
                <a:uFillTx/>
                <a:sym typeface="Arial"/>
              </a:rPr>
              <a:t>SumUp</a:t>
            </a:r>
            <a:r>
              <a:rPr kumimoji="0" lang="fr-FR" sz="1400" b="1" i="0" u="none" strike="noStrike" kern="0" cap="none" spc="0" normalizeH="0" baseline="0" noProof="0" dirty="0">
                <a:ln>
                  <a:noFill/>
                </a:ln>
                <a:solidFill>
                  <a:srgbClr val="C30F0F"/>
                </a:solidFill>
                <a:effectLst/>
                <a:uLnTx/>
                <a:uFillTx/>
                <a:sym typeface="Arial"/>
              </a:rPr>
              <a:t> </a:t>
            </a:r>
            <a:r>
              <a:rPr kumimoji="0" lang="fr-FR" sz="1400" b="0" i="0" u="none" strike="noStrike" kern="0" cap="none" spc="0" normalizeH="0" baseline="0" noProof="0" dirty="0">
                <a:ln>
                  <a:noFill/>
                </a:ln>
                <a:solidFill>
                  <a:srgbClr val="3E454A">
                    <a:lumMod val="50000"/>
                  </a:srgbClr>
                </a:solidFill>
                <a:effectLst/>
                <a:uLnTx/>
                <a:uFillTx/>
                <a:sym typeface="Arial"/>
              </a:rPr>
              <a:t>et les petits terminaux MPOS.</a:t>
            </a:r>
          </a:p>
          <a:p>
            <a:pPr marL="0" marR="0" lvl="0" indent="0" algn="just" defTabSz="1219170" eaLnBrk="1" fontAlgn="auto" latinLnBrk="0" hangingPunct="1">
              <a:lnSpc>
                <a:spcPct val="100000"/>
              </a:lnSpc>
              <a:spcBef>
                <a:spcPts val="0"/>
              </a:spcBef>
              <a:spcAft>
                <a:spcPts val="0"/>
              </a:spcAft>
              <a:buClrTx/>
              <a:buSzTx/>
              <a:buFontTx/>
              <a:buNone/>
              <a:tabLst/>
              <a:defRPr/>
            </a:pPr>
            <a:endParaRPr lang="fr-FR" sz="1400" kern="0" dirty="0">
              <a:solidFill>
                <a:srgbClr val="3E454A">
                  <a:lumMod val="50000"/>
                </a:srgbClr>
              </a:solidFill>
              <a:cs typeface="Arial"/>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cs typeface="Arial"/>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lang="fr-FR" sz="1400" kern="0" dirty="0">
              <a:solidFill>
                <a:srgbClr val="3E454A">
                  <a:lumMod val="50000"/>
                </a:srgbClr>
              </a:solidFill>
              <a:cs typeface="Arial"/>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cs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3E454A">
                  <a:lumMod val="50000"/>
                </a:srgbClr>
              </a:solidFill>
              <a:effectLst/>
              <a:uLnTx/>
              <a:uFillTx/>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r>
              <a:rPr lang="fr-FR" sz="900" i="1" kern="0" baseline="30000" dirty="0">
                <a:solidFill>
                  <a:srgbClr val="3E454A">
                    <a:lumMod val="50000"/>
                  </a:srgbClr>
                </a:solidFill>
                <a:sym typeface="Arial"/>
              </a:rPr>
              <a:t>1</a:t>
            </a:r>
            <a:r>
              <a:rPr lang="fr-FR" sz="900" i="1" kern="0" dirty="0">
                <a:solidFill>
                  <a:srgbClr val="3E454A">
                    <a:lumMod val="50000"/>
                  </a:srgbClr>
                </a:solidFill>
                <a:sym typeface="Arial"/>
              </a:rPr>
              <a:t> </a:t>
            </a:r>
            <a:r>
              <a:rPr lang="fr-FR" sz="900" i="1" kern="0" dirty="0" err="1">
                <a:solidFill>
                  <a:srgbClr val="3E454A">
                    <a:lumMod val="50000"/>
                  </a:srgbClr>
                </a:solidFill>
                <a:sym typeface="Arial"/>
              </a:rPr>
              <a:t>Europay</a:t>
            </a:r>
            <a:r>
              <a:rPr lang="fr-FR" sz="900" i="1" kern="0" dirty="0">
                <a:solidFill>
                  <a:srgbClr val="3E454A">
                    <a:lumMod val="50000"/>
                  </a:srgbClr>
                </a:solidFill>
                <a:sym typeface="Arial"/>
              </a:rPr>
              <a:t> Mastercard Visa : </a:t>
            </a:r>
            <a:r>
              <a:rPr lang="fr-FR" sz="900" b="0" i="0" dirty="0">
                <a:solidFill>
                  <a:srgbClr val="1C1B18"/>
                </a:solidFill>
                <a:effectLst/>
                <a:latin typeface="Para"/>
              </a:rPr>
              <a:t>L’EMV, ou </a:t>
            </a:r>
            <a:r>
              <a:rPr lang="fr-FR" sz="900" b="0" i="0" dirty="0" err="1">
                <a:solidFill>
                  <a:srgbClr val="1C1B18"/>
                </a:solidFill>
                <a:effectLst/>
                <a:latin typeface="Para"/>
              </a:rPr>
              <a:t>Europay</a:t>
            </a:r>
            <a:r>
              <a:rPr lang="fr-FR" sz="900" b="0" i="0" dirty="0">
                <a:solidFill>
                  <a:srgbClr val="1C1B18"/>
                </a:solidFill>
                <a:effectLst/>
                <a:latin typeface="Para"/>
              </a:rPr>
              <a:t> Mastercard Visa, se présente comme une technologie de paiement et un standard mondial de sécurité dont dispose la puce d’une carte bancaire.</a:t>
            </a:r>
          </a:p>
          <a:p>
            <a:pPr marL="0" marR="0" lvl="0" indent="0" algn="just" defTabSz="1219170" eaLnBrk="1" fontAlgn="auto" latinLnBrk="0" hangingPunct="1">
              <a:lnSpc>
                <a:spcPct val="100000"/>
              </a:lnSpc>
              <a:spcBef>
                <a:spcPts val="0"/>
              </a:spcBef>
              <a:spcAft>
                <a:spcPts val="0"/>
              </a:spcAft>
              <a:buClrTx/>
              <a:buSzTx/>
              <a:buFontTx/>
              <a:buNone/>
              <a:tabLst/>
              <a:defRPr/>
            </a:pPr>
            <a:r>
              <a:rPr kumimoji="0" lang="fr-FR" sz="1000" u="none" strike="noStrike" kern="0" cap="none" spc="0" normalizeH="0" baseline="30000" noProof="0" dirty="0">
                <a:ln>
                  <a:noFill/>
                </a:ln>
                <a:solidFill>
                  <a:srgbClr val="1C1B18"/>
                </a:solidFill>
                <a:uLnTx/>
                <a:uFillTx/>
                <a:latin typeface="Para"/>
                <a:sym typeface="Arial"/>
              </a:rPr>
              <a:t>2 </a:t>
            </a:r>
            <a:r>
              <a:rPr lang="fr-FR" sz="900" b="0" i="1" dirty="0">
                <a:effectLst/>
                <a:latin typeface="Para"/>
              </a:rPr>
              <a:t>Near Field Communication</a:t>
            </a:r>
            <a:r>
              <a:rPr lang="fr-FR" sz="900" b="0" i="0" dirty="0">
                <a:effectLst/>
                <a:latin typeface="Para"/>
              </a:rPr>
              <a:t>, est une technologie permettant d’échanger des données entre un lecteur et n’importe quel terminal mobile compatible ou entre les terminaux eux-mêmes.</a:t>
            </a:r>
            <a:endParaRPr kumimoji="0" lang="fr-FR" sz="900" b="0" i="1" u="none" strike="noStrike" kern="0" cap="none" spc="0" normalizeH="0" baseline="30000" noProof="0" dirty="0">
              <a:ln>
                <a:noFill/>
              </a:ln>
              <a:effectLst/>
              <a:uLnTx/>
              <a:uFillTx/>
              <a:latin typeface="Para"/>
              <a:sym typeface="Arial"/>
            </a:endParaRPr>
          </a:p>
          <a:p>
            <a:pPr marL="0" marR="0" lvl="0" indent="0" algn="just" defTabSz="121917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C30F0F"/>
              </a:solidFill>
              <a:effectLst/>
              <a:uLnTx/>
              <a:uFillTx/>
              <a:cs typeface="Arial"/>
              <a:sym typeface="Arial"/>
            </a:endParaRPr>
          </a:p>
        </p:txBody>
      </p:sp>
    </p:spTree>
    <p:extLst>
      <p:ext uri="{BB962C8B-B14F-4D97-AF65-F5344CB8AC3E}">
        <p14:creationId xmlns:p14="http://schemas.microsoft.com/office/powerpoint/2010/main" val="2897154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F09DC373-A222-2E10-7D83-5032E488C4B6}"/>
              </a:ext>
            </a:extLst>
          </p:cNvPr>
          <p:cNvPicPr>
            <a:picLocks noChangeAspect="1"/>
          </p:cNvPicPr>
          <p:nvPr/>
        </p:nvPicPr>
        <p:blipFill rotWithShape="1">
          <a:blip r:embed="rId3"/>
          <a:srcRect t="24820" r="2226" b="18931"/>
          <a:stretch/>
        </p:blipFill>
        <p:spPr>
          <a:xfrm>
            <a:off x="493023" y="866497"/>
            <a:ext cx="4473058" cy="5018577"/>
          </a:xfrm>
          <a:prstGeom prst="rect">
            <a:avLst/>
          </a:prstGeom>
        </p:spPr>
      </p:pic>
      <p:sp>
        <p:nvSpPr>
          <p:cNvPr id="14" name="Rectangle 13">
            <a:extLst>
              <a:ext uri="{FF2B5EF4-FFF2-40B4-BE49-F238E27FC236}">
                <a16:creationId xmlns:a16="http://schemas.microsoft.com/office/drawing/2014/main" id="{6DAE2811-38A7-F6BB-3FE7-3C10ED613508}"/>
              </a:ext>
            </a:extLst>
          </p:cNvPr>
          <p:cNvSpPr/>
          <p:nvPr>
            <p:custDataLst>
              <p:tags r:id="rId1"/>
            </p:custDataLst>
          </p:nvPr>
        </p:nvSpPr>
        <p:spPr bwMode="auto">
          <a:xfrm>
            <a:off x="496720" y="866498"/>
            <a:ext cx="4469361" cy="5018578"/>
          </a:xfrm>
          <a:prstGeom prst="rect">
            <a:avLst/>
          </a:prstGeom>
          <a:solidFill>
            <a:srgbClr val="F2F2F2">
              <a:alpha val="74902"/>
            </a:srgbClr>
          </a:solidFill>
          <a:ln w="28575">
            <a:solidFill>
              <a:srgbClr val="C30F0F"/>
            </a:solidFill>
          </a:ln>
        </p:spPr>
        <p:txBody>
          <a:bodyPr rot="0" spcFirstLastPara="0" vertOverflow="overflow" horzOverflow="overflow" vert="horz" wrap="square" lIns="48000" tIns="48000" rIns="48000" bIns="4572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2667" b="1" i="0" u="none" strike="noStrike" kern="0" cap="none" spc="0" normalizeH="0" baseline="0" noProof="0">
              <a:ln>
                <a:noFill/>
              </a:ln>
              <a:solidFill>
                <a:srgbClr val="000000"/>
              </a:solidFill>
              <a:effectLst/>
              <a:uLnTx/>
              <a:uFillTx/>
              <a:cs typeface="Arial"/>
              <a:sym typeface="Arial"/>
            </a:endParaRP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La tarification </a:t>
            </a:r>
          </a:p>
        </p:txBody>
      </p:sp>
      <p:sp>
        <p:nvSpPr>
          <p:cNvPr id="15" name="Rectangle 14">
            <a:extLst>
              <a:ext uri="{FF2B5EF4-FFF2-40B4-BE49-F238E27FC236}">
                <a16:creationId xmlns:a16="http://schemas.microsoft.com/office/drawing/2014/main" id="{1EB8F9CE-E9A1-E40C-5DA9-789B6EAED641}"/>
              </a:ext>
            </a:extLst>
          </p:cNvPr>
          <p:cNvSpPr/>
          <p:nvPr/>
        </p:nvSpPr>
        <p:spPr bwMode="auto">
          <a:xfrm>
            <a:off x="1118152" y="1109116"/>
            <a:ext cx="3222797" cy="685139"/>
          </a:xfrm>
          <a:prstGeom prst="rect">
            <a:avLst/>
          </a:prstGeom>
          <a:noFill/>
          <a:ln>
            <a:noFill/>
          </a:ln>
        </p:spPr>
        <p:txBody>
          <a:bodyPr rot="0" spcFirstLastPara="0" vertOverflow="overflow" horzOverflow="overflow" vert="horz" wrap="square" lIns="72000" tIns="45720" rIns="72000" bIns="45720" numCol="1" spcCol="0" rtlCol="0" fromWordArt="0" anchor="t" anchorCtr="0" forceAA="0" compatLnSpc="1">
            <a:prstTxWarp prst="textNoShape">
              <a:avLst/>
            </a:prstTxWarp>
            <a:noAutofit/>
          </a:bodyPr>
          <a:lstStyle/>
          <a:p>
            <a:pPr algn="ctr" defTabSz="1219170"/>
            <a:r>
              <a:rPr lang="fr-FR" sz="1600" b="1" kern="0" dirty="0">
                <a:solidFill>
                  <a:srgbClr val="3E454A">
                    <a:lumMod val="50000"/>
                  </a:srgbClr>
                </a:solidFill>
                <a:cs typeface="Arial"/>
                <a:sym typeface="Arial"/>
              </a:rPr>
              <a:t>Abonnement mensuel </a:t>
            </a:r>
            <a:br>
              <a:rPr lang="fr-FR" sz="1600" b="1" kern="0" dirty="0">
                <a:solidFill>
                  <a:srgbClr val="3E454A">
                    <a:lumMod val="50000"/>
                  </a:srgbClr>
                </a:solidFill>
                <a:cs typeface="Arial"/>
              </a:rPr>
            </a:br>
            <a:r>
              <a:rPr lang="fr-FR" sz="1600" b="1" kern="0" dirty="0">
                <a:solidFill>
                  <a:srgbClr val="3E454A">
                    <a:lumMod val="50000"/>
                  </a:srgbClr>
                </a:solidFill>
                <a:cs typeface="Arial"/>
                <a:sym typeface="Arial"/>
              </a:rPr>
              <a:t>à l’usage :</a:t>
            </a:r>
            <a:endParaRPr lang="fr-FR" sz="1600" b="1" kern="0" dirty="0">
              <a:solidFill>
                <a:srgbClr val="000000"/>
              </a:solidFill>
              <a:cs typeface="Arial"/>
              <a:sym typeface="Arial"/>
            </a:endParaRPr>
          </a:p>
          <a:p>
            <a:pPr algn="ctr" defTabSz="1219170"/>
            <a:endParaRPr lang="fr-FR" sz="1400" b="1" kern="0" dirty="0">
              <a:solidFill>
                <a:srgbClr val="000000"/>
              </a:solidFill>
              <a:cs typeface="Arial"/>
              <a:sym typeface="Arial"/>
            </a:endParaRPr>
          </a:p>
          <a:p>
            <a:pPr algn="ctr" defTabSz="1219170"/>
            <a:endParaRPr lang="fr-FR" sz="1400" b="1" kern="0" dirty="0">
              <a:solidFill>
                <a:srgbClr val="000000"/>
              </a:solidFill>
              <a:cs typeface="Arial"/>
              <a:sym typeface="Arial"/>
            </a:endParaRPr>
          </a:p>
          <a:p>
            <a:pPr algn="ctr" defTabSz="1219170"/>
            <a:endParaRPr lang="fr-FR" sz="1600" b="1" kern="0" dirty="0">
              <a:solidFill>
                <a:srgbClr val="3E454A">
                  <a:lumMod val="50000"/>
                </a:srgbClr>
              </a:solidFill>
              <a:cs typeface="Arial"/>
              <a:sym typeface="Arial"/>
            </a:endParaRPr>
          </a:p>
          <a:p>
            <a:pPr algn="ctr" defTabSz="1219170"/>
            <a:endParaRPr lang="fr-FR" sz="1600" b="1" kern="0" dirty="0">
              <a:solidFill>
                <a:srgbClr val="3E454A">
                  <a:lumMod val="50000"/>
                </a:srgbClr>
              </a:solidFill>
              <a:cs typeface="Arial"/>
              <a:sym typeface="Arial"/>
            </a:endParaRPr>
          </a:p>
          <a:p>
            <a:pPr algn="ctr" defTabSz="1219170"/>
            <a:r>
              <a:rPr lang="fr-FR" sz="1600" b="1" kern="0" dirty="0">
                <a:solidFill>
                  <a:srgbClr val="3E454A">
                    <a:lumMod val="50000"/>
                  </a:srgbClr>
                </a:solidFill>
                <a:cs typeface="Arial"/>
                <a:sym typeface="Arial"/>
              </a:rPr>
              <a:t>4,90 € HT/mois </a:t>
            </a:r>
            <a:r>
              <a:rPr lang="fr-FR" sz="1600" b="1" kern="0" dirty="0">
                <a:solidFill>
                  <a:srgbClr val="C00000"/>
                </a:solidFill>
                <a:cs typeface="Arial"/>
                <a:sym typeface="Arial"/>
              </a:rPr>
              <a:t>(si utilisation, « modèle du télépéage »)</a:t>
            </a:r>
            <a:br>
              <a:rPr lang="fr-FR" sz="1600" b="1" kern="0" dirty="0">
                <a:solidFill>
                  <a:srgbClr val="C00000"/>
                </a:solidFill>
                <a:cs typeface="Arial"/>
              </a:rPr>
            </a:br>
            <a:r>
              <a:rPr lang="fr-FR" sz="1600" kern="0" dirty="0">
                <a:solidFill>
                  <a:srgbClr val="3E454A">
                    <a:lumMod val="50000"/>
                  </a:srgbClr>
                </a:solidFill>
                <a:cs typeface="Arial"/>
                <a:sym typeface="Arial"/>
              </a:rPr>
              <a:t>+ </a:t>
            </a:r>
            <a:r>
              <a:rPr lang="fr-FR" sz="1600" b="1" kern="0" dirty="0">
                <a:solidFill>
                  <a:srgbClr val="3E454A">
                    <a:lumMod val="50000"/>
                  </a:srgbClr>
                </a:solidFill>
                <a:cs typeface="Arial"/>
                <a:sym typeface="Arial"/>
              </a:rPr>
              <a:t>1,25% </a:t>
            </a:r>
            <a:r>
              <a:rPr lang="fr-FR" sz="1600" kern="0" dirty="0">
                <a:solidFill>
                  <a:srgbClr val="3E454A">
                    <a:lumMod val="50000"/>
                  </a:srgbClr>
                </a:solidFill>
                <a:cs typeface="Arial"/>
                <a:sym typeface="Arial"/>
              </a:rPr>
              <a:t>commission banque pour les cartes de particuliers (2,50 %  pour les cartes business ou hors zone euro)</a:t>
            </a:r>
            <a:br>
              <a:rPr lang="fr-FR" sz="1600" b="1" kern="0" dirty="0">
                <a:solidFill>
                  <a:srgbClr val="3E454A">
                    <a:lumMod val="50000"/>
                  </a:srgbClr>
                </a:solidFill>
                <a:cs typeface="Arial"/>
              </a:rPr>
            </a:br>
            <a:r>
              <a:rPr lang="fr-FR" sz="1600" kern="0" dirty="0">
                <a:solidFill>
                  <a:srgbClr val="3E454A">
                    <a:lumMod val="50000"/>
                  </a:srgbClr>
                </a:solidFill>
                <a:cs typeface="Arial"/>
                <a:sym typeface="Arial"/>
              </a:rPr>
              <a:t>+</a:t>
            </a:r>
            <a:r>
              <a:rPr lang="fr-FR" sz="1600" b="1" kern="0" dirty="0">
                <a:solidFill>
                  <a:srgbClr val="3E454A">
                    <a:lumMod val="50000"/>
                  </a:srgbClr>
                </a:solidFill>
                <a:cs typeface="Arial"/>
                <a:sym typeface="Arial"/>
              </a:rPr>
              <a:t> 0,15€ HT/transaction </a:t>
            </a:r>
            <a:r>
              <a:rPr lang="fr-FR" sz="1600" kern="0" dirty="0">
                <a:solidFill>
                  <a:srgbClr val="3E454A">
                    <a:lumMod val="50000"/>
                  </a:srgbClr>
                </a:solidFill>
                <a:cs typeface="Arial"/>
                <a:sym typeface="Arial"/>
              </a:rPr>
              <a:t>frais fixes</a:t>
            </a:r>
            <a:endParaRPr lang="fr-FR" sz="1600" kern="0" dirty="0">
              <a:solidFill>
                <a:srgbClr val="3E454A">
                  <a:lumMod val="50000"/>
                </a:srgbClr>
              </a:solidFill>
              <a:cs typeface="Arial"/>
            </a:endParaRPr>
          </a:p>
        </p:txBody>
      </p:sp>
      <p:sp>
        <p:nvSpPr>
          <p:cNvPr id="4" name="ZoneTexte 3">
            <a:extLst>
              <a:ext uri="{FF2B5EF4-FFF2-40B4-BE49-F238E27FC236}">
                <a16:creationId xmlns:a16="http://schemas.microsoft.com/office/drawing/2014/main" id="{1FCDD3B4-8E32-82E0-24DC-5D649269314F}"/>
              </a:ext>
            </a:extLst>
          </p:cNvPr>
          <p:cNvSpPr txBox="1"/>
          <p:nvPr/>
        </p:nvSpPr>
        <p:spPr>
          <a:xfrm>
            <a:off x="1228270" y="5238743"/>
            <a:ext cx="3002559" cy="646331"/>
          </a:xfrm>
          <a:prstGeom prst="rect">
            <a:avLst/>
          </a:prstGeom>
          <a:noFill/>
        </p:spPr>
        <p:txBody>
          <a:bodyPr wrap="square">
            <a:spAutoFit/>
          </a:bodyPr>
          <a:lstStyle/>
          <a:p>
            <a:pPr algn="ctr"/>
            <a:r>
              <a:rPr lang="fr-FR" sz="1800" b="1" kern="0" dirty="0">
                <a:solidFill>
                  <a:srgbClr val="C00000"/>
                </a:solidFill>
                <a:cs typeface="Arial"/>
                <a:sym typeface="Arial"/>
              </a:rPr>
              <a:t>Important : </a:t>
            </a:r>
            <a:r>
              <a:rPr lang="fr-FR" sz="1800" b="1" kern="0" dirty="0">
                <a:solidFill>
                  <a:srgbClr val="000000"/>
                </a:solidFill>
                <a:cs typeface="Arial"/>
                <a:sym typeface="Arial"/>
              </a:rPr>
              <a:t>la tarification est non modifiable</a:t>
            </a:r>
            <a:r>
              <a:rPr lang="fr-FR" sz="1800" kern="0" dirty="0">
                <a:solidFill>
                  <a:srgbClr val="000000"/>
                </a:solidFill>
                <a:cs typeface="Arial"/>
                <a:sym typeface="Arial"/>
              </a:rPr>
              <a:t>. </a:t>
            </a:r>
          </a:p>
        </p:txBody>
      </p:sp>
      <p:pic>
        <p:nvPicPr>
          <p:cNvPr id="7" name="Image 6" descr="Une image contenant texte, Police, logo, Graphique&#10;&#10;Description générée automatiquement">
            <a:extLst>
              <a:ext uri="{FF2B5EF4-FFF2-40B4-BE49-F238E27FC236}">
                <a16:creationId xmlns:a16="http://schemas.microsoft.com/office/drawing/2014/main" id="{5160D5EC-EF1B-3D8D-82D1-72C39D8C9BA9}"/>
              </a:ext>
            </a:extLst>
          </p:cNvPr>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0612006">
            <a:off x="5175332" y="2187152"/>
            <a:ext cx="1633728" cy="731520"/>
          </a:xfrm>
          <a:prstGeom prst="rect">
            <a:avLst/>
          </a:prstGeom>
        </p:spPr>
      </p:pic>
      <p:sp>
        <p:nvSpPr>
          <p:cNvPr id="9" name="Rectangle 8">
            <a:extLst>
              <a:ext uri="{FF2B5EF4-FFF2-40B4-BE49-F238E27FC236}">
                <a16:creationId xmlns:a16="http://schemas.microsoft.com/office/drawing/2014/main" id="{77C150CA-B392-BD62-6763-664663A544CB}"/>
              </a:ext>
            </a:extLst>
          </p:cNvPr>
          <p:cNvSpPr/>
          <p:nvPr/>
        </p:nvSpPr>
        <p:spPr>
          <a:xfrm>
            <a:off x="5105157" y="1825360"/>
            <a:ext cx="6540693" cy="2357534"/>
          </a:xfrm>
          <a:custGeom>
            <a:avLst/>
            <a:gdLst>
              <a:gd name="connsiteX0" fmla="*/ 0 w 6540693"/>
              <a:gd name="connsiteY0" fmla="*/ 0 h 2357534"/>
              <a:gd name="connsiteX1" fmla="*/ 529202 w 6540693"/>
              <a:gd name="connsiteY1" fmla="*/ 0 h 2357534"/>
              <a:gd name="connsiteX2" fmla="*/ 927589 w 6540693"/>
              <a:gd name="connsiteY2" fmla="*/ 0 h 2357534"/>
              <a:gd name="connsiteX3" fmla="*/ 1653012 w 6540693"/>
              <a:gd name="connsiteY3" fmla="*/ 0 h 2357534"/>
              <a:gd name="connsiteX4" fmla="*/ 2182213 w 6540693"/>
              <a:gd name="connsiteY4" fmla="*/ 0 h 2357534"/>
              <a:gd name="connsiteX5" fmla="*/ 2711415 w 6540693"/>
              <a:gd name="connsiteY5" fmla="*/ 0 h 2357534"/>
              <a:gd name="connsiteX6" fmla="*/ 3436837 w 6540693"/>
              <a:gd name="connsiteY6" fmla="*/ 0 h 2357534"/>
              <a:gd name="connsiteX7" fmla="*/ 3900631 w 6540693"/>
              <a:gd name="connsiteY7" fmla="*/ 0 h 2357534"/>
              <a:gd name="connsiteX8" fmla="*/ 4626054 w 6540693"/>
              <a:gd name="connsiteY8" fmla="*/ 0 h 2357534"/>
              <a:gd name="connsiteX9" fmla="*/ 5351476 w 6540693"/>
              <a:gd name="connsiteY9" fmla="*/ 0 h 2357534"/>
              <a:gd name="connsiteX10" fmla="*/ 5946085 w 6540693"/>
              <a:gd name="connsiteY10" fmla="*/ 0 h 2357534"/>
              <a:gd name="connsiteX11" fmla="*/ 6540693 w 6540693"/>
              <a:gd name="connsiteY11" fmla="*/ 0 h 2357534"/>
              <a:gd name="connsiteX12" fmla="*/ 6540693 w 6540693"/>
              <a:gd name="connsiteY12" fmla="*/ 565808 h 2357534"/>
              <a:gd name="connsiteX13" fmla="*/ 6540693 w 6540693"/>
              <a:gd name="connsiteY13" fmla="*/ 1084466 h 2357534"/>
              <a:gd name="connsiteX14" fmla="*/ 6540693 w 6540693"/>
              <a:gd name="connsiteY14" fmla="*/ 1673849 h 2357534"/>
              <a:gd name="connsiteX15" fmla="*/ 6540693 w 6540693"/>
              <a:gd name="connsiteY15" fmla="*/ 2357534 h 2357534"/>
              <a:gd name="connsiteX16" fmla="*/ 5946085 w 6540693"/>
              <a:gd name="connsiteY16" fmla="*/ 2357534 h 2357534"/>
              <a:gd name="connsiteX17" fmla="*/ 5220662 w 6540693"/>
              <a:gd name="connsiteY17" fmla="*/ 2357534 h 2357534"/>
              <a:gd name="connsiteX18" fmla="*/ 4626054 w 6540693"/>
              <a:gd name="connsiteY18" fmla="*/ 2357534 h 2357534"/>
              <a:gd name="connsiteX19" fmla="*/ 4227666 w 6540693"/>
              <a:gd name="connsiteY19" fmla="*/ 2357534 h 2357534"/>
              <a:gd name="connsiteX20" fmla="*/ 3763872 w 6540693"/>
              <a:gd name="connsiteY20" fmla="*/ 2357534 h 2357534"/>
              <a:gd name="connsiteX21" fmla="*/ 3038449 w 6540693"/>
              <a:gd name="connsiteY21" fmla="*/ 2357534 h 2357534"/>
              <a:gd name="connsiteX22" fmla="*/ 2443841 w 6540693"/>
              <a:gd name="connsiteY22" fmla="*/ 2357534 h 2357534"/>
              <a:gd name="connsiteX23" fmla="*/ 1980046 w 6540693"/>
              <a:gd name="connsiteY23" fmla="*/ 2357534 h 2357534"/>
              <a:gd name="connsiteX24" fmla="*/ 1385438 w 6540693"/>
              <a:gd name="connsiteY24" fmla="*/ 2357534 h 2357534"/>
              <a:gd name="connsiteX25" fmla="*/ 987050 w 6540693"/>
              <a:gd name="connsiteY25" fmla="*/ 2357534 h 2357534"/>
              <a:gd name="connsiteX26" fmla="*/ 588662 w 6540693"/>
              <a:gd name="connsiteY26" fmla="*/ 2357534 h 2357534"/>
              <a:gd name="connsiteX27" fmla="*/ 0 w 6540693"/>
              <a:gd name="connsiteY27" fmla="*/ 2357534 h 2357534"/>
              <a:gd name="connsiteX28" fmla="*/ 0 w 6540693"/>
              <a:gd name="connsiteY28" fmla="*/ 1815301 h 2357534"/>
              <a:gd name="connsiteX29" fmla="*/ 0 w 6540693"/>
              <a:gd name="connsiteY29" fmla="*/ 1178767 h 2357534"/>
              <a:gd name="connsiteX30" fmla="*/ 0 w 6540693"/>
              <a:gd name="connsiteY30" fmla="*/ 612959 h 2357534"/>
              <a:gd name="connsiteX31" fmla="*/ 0 w 6540693"/>
              <a:gd name="connsiteY31" fmla="*/ 0 h 235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540693" h="2357534" extrusionOk="0">
                <a:moveTo>
                  <a:pt x="0" y="0"/>
                </a:moveTo>
                <a:cubicBezTo>
                  <a:pt x="147071" y="-17554"/>
                  <a:pt x="353624" y="12948"/>
                  <a:pt x="529202" y="0"/>
                </a:cubicBezTo>
                <a:cubicBezTo>
                  <a:pt x="704780" y="-12948"/>
                  <a:pt x="804483" y="7174"/>
                  <a:pt x="927589" y="0"/>
                </a:cubicBezTo>
                <a:cubicBezTo>
                  <a:pt x="1050695" y="-7174"/>
                  <a:pt x="1428680" y="67832"/>
                  <a:pt x="1653012" y="0"/>
                </a:cubicBezTo>
                <a:cubicBezTo>
                  <a:pt x="1877344" y="-67832"/>
                  <a:pt x="1922178" y="21121"/>
                  <a:pt x="2182213" y="0"/>
                </a:cubicBezTo>
                <a:cubicBezTo>
                  <a:pt x="2442248" y="-21121"/>
                  <a:pt x="2510961" y="58049"/>
                  <a:pt x="2711415" y="0"/>
                </a:cubicBezTo>
                <a:cubicBezTo>
                  <a:pt x="2911869" y="-58049"/>
                  <a:pt x="3145535" y="42168"/>
                  <a:pt x="3436837" y="0"/>
                </a:cubicBezTo>
                <a:cubicBezTo>
                  <a:pt x="3728139" y="-42168"/>
                  <a:pt x="3802292" y="2528"/>
                  <a:pt x="3900631" y="0"/>
                </a:cubicBezTo>
                <a:cubicBezTo>
                  <a:pt x="3998970" y="-2528"/>
                  <a:pt x="4470770" y="20506"/>
                  <a:pt x="4626054" y="0"/>
                </a:cubicBezTo>
                <a:cubicBezTo>
                  <a:pt x="4781338" y="-20506"/>
                  <a:pt x="5193096" y="80311"/>
                  <a:pt x="5351476" y="0"/>
                </a:cubicBezTo>
                <a:cubicBezTo>
                  <a:pt x="5509856" y="-80311"/>
                  <a:pt x="5669328" y="48911"/>
                  <a:pt x="5946085" y="0"/>
                </a:cubicBezTo>
                <a:cubicBezTo>
                  <a:pt x="6222842" y="-48911"/>
                  <a:pt x="6246999" y="12271"/>
                  <a:pt x="6540693" y="0"/>
                </a:cubicBezTo>
                <a:cubicBezTo>
                  <a:pt x="6608198" y="274045"/>
                  <a:pt x="6480793" y="297679"/>
                  <a:pt x="6540693" y="565808"/>
                </a:cubicBezTo>
                <a:cubicBezTo>
                  <a:pt x="6600593" y="833937"/>
                  <a:pt x="6510710" y="880998"/>
                  <a:pt x="6540693" y="1084466"/>
                </a:cubicBezTo>
                <a:cubicBezTo>
                  <a:pt x="6570676" y="1287934"/>
                  <a:pt x="6502902" y="1388555"/>
                  <a:pt x="6540693" y="1673849"/>
                </a:cubicBezTo>
                <a:cubicBezTo>
                  <a:pt x="6578484" y="1959143"/>
                  <a:pt x="6507000" y="2168844"/>
                  <a:pt x="6540693" y="2357534"/>
                </a:cubicBezTo>
                <a:cubicBezTo>
                  <a:pt x="6355400" y="2420940"/>
                  <a:pt x="6088064" y="2318111"/>
                  <a:pt x="5946085" y="2357534"/>
                </a:cubicBezTo>
                <a:cubicBezTo>
                  <a:pt x="5804106" y="2396957"/>
                  <a:pt x="5400960" y="2293871"/>
                  <a:pt x="5220662" y="2357534"/>
                </a:cubicBezTo>
                <a:cubicBezTo>
                  <a:pt x="5040364" y="2421197"/>
                  <a:pt x="4748960" y="2342252"/>
                  <a:pt x="4626054" y="2357534"/>
                </a:cubicBezTo>
                <a:cubicBezTo>
                  <a:pt x="4503148" y="2372816"/>
                  <a:pt x="4397100" y="2355434"/>
                  <a:pt x="4227666" y="2357534"/>
                </a:cubicBezTo>
                <a:cubicBezTo>
                  <a:pt x="4058232" y="2359634"/>
                  <a:pt x="3925237" y="2346729"/>
                  <a:pt x="3763872" y="2357534"/>
                </a:cubicBezTo>
                <a:cubicBezTo>
                  <a:pt x="3602507" y="2368339"/>
                  <a:pt x="3264724" y="2356093"/>
                  <a:pt x="3038449" y="2357534"/>
                </a:cubicBezTo>
                <a:cubicBezTo>
                  <a:pt x="2812174" y="2358975"/>
                  <a:pt x="2628361" y="2339965"/>
                  <a:pt x="2443841" y="2357534"/>
                </a:cubicBezTo>
                <a:cubicBezTo>
                  <a:pt x="2259321" y="2375103"/>
                  <a:pt x="2138420" y="2339378"/>
                  <a:pt x="1980046" y="2357534"/>
                </a:cubicBezTo>
                <a:cubicBezTo>
                  <a:pt x="1821673" y="2375690"/>
                  <a:pt x="1599067" y="2353948"/>
                  <a:pt x="1385438" y="2357534"/>
                </a:cubicBezTo>
                <a:cubicBezTo>
                  <a:pt x="1171809" y="2361120"/>
                  <a:pt x="1086988" y="2350798"/>
                  <a:pt x="987050" y="2357534"/>
                </a:cubicBezTo>
                <a:cubicBezTo>
                  <a:pt x="887112" y="2364270"/>
                  <a:pt x="696505" y="2332481"/>
                  <a:pt x="588662" y="2357534"/>
                </a:cubicBezTo>
                <a:cubicBezTo>
                  <a:pt x="480819" y="2382587"/>
                  <a:pt x="286670" y="2301526"/>
                  <a:pt x="0" y="2357534"/>
                </a:cubicBezTo>
                <a:cubicBezTo>
                  <a:pt x="-16539" y="2235505"/>
                  <a:pt x="3163" y="2018595"/>
                  <a:pt x="0" y="1815301"/>
                </a:cubicBezTo>
                <a:cubicBezTo>
                  <a:pt x="-3163" y="1612007"/>
                  <a:pt x="32234" y="1368138"/>
                  <a:pt x="0" y="1178767"/>
                </a:cubicBezTo>
                <a:cubicBezTo>
                  <a:pt x="-32234" y="989396"/>
                  <a:pt x="21631" y="750174"/>
                  <a:pt x="0" y="612959"/>
                </a:cubicBezTo>
                <a:cubicBezTo>
                  <a:pt x="-21631" y="475744"/>
                  <a:pt x="64455" y="259973"/>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7507B8DA-352B-31E0-B588-B309741F937D}"/>
              </a:ext>
            </a:extLst>
          </p:cNvPr>
          <p:cNvSpPr txBox="1"/>
          <p:nvPr/>
        </p:nvSpPr>
        <p:spPr>
          <a:xfrm>
            <a:off x="6879234" y="1970608"/>
            <a:ext cx="4766616" cy="2062103"/>
          </a:xfrm>
          <a:prstGeom prst="rect">
            <a:avLst/>
          </a:prstGeom>
          <a:noFill/>
        </p:spPr>
        <p:txBody>
          <a:bodyPr wrap="square" rtlCol="0">
            <a:spAutoFit/>
          </a:bodyPr>
          <a:lstStyle/>
          <a:p>
            <a:r>
              <a:rPr lang="fr-FR" sz="1600" b="1" i="1" dirty="0">
                <a:solidFill>
                  <a:srgbClr val="FF0000"/>
                </a:solidFill>
                <a:highlight>
                  <a:srgbClr val="FFFF00"/>
                </a:highlight>
              </a:rPr>
              <a:t>Pour éviter de gérer un nombre important de contrats inactifs (compte tenu de ce modèle de type télépéage (*je ne paye mon abonnement que les mois où j’utilise la solution)), tout contrat ayant une inactivité de 13 mois consécutifs sera clôturé automatiquement. </a:t>
            </a:r>
          </a:p>
          <a:p>
            <a:r>
              <a:rPr lang="fr-FR" sz="1600" i="1" dirty="0">
                <a:solidFill>
                  <a:srgbClr val="FF0000"/>
                </a:solidFill>
              </a:rPr>
              <a:t>!</a:t>
            </a:r>
            <a:r>
              <a:rPr lang="fr-FR" sz="1600" i="1" dirty="0"/>
              <a:t> Un process de maternage pour activer et éviter cette désactivation de la solution est à l’étude.  </a:t>
            </a:r>
          </a:p>
        </p:txBody>
      </p:sp>
    </p:spTree>
    <p:extLst>
      <p:ext uri="{BB962C8B-B14F-4D97-AF65-F5344CB8AC3E}">
        <p14:creationId xmlns:p14="http://schemas.microsoft.com/office/powerpoint/2010/main" val="2373070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E6DD53-9B14-408E-87E1-20B693DC60A1}"/>
              </a:ext>
            </a:extLst>
          </p:cNvPr>
          <p:cNvSpPr/>
          <p:nvPr/>
        </p:nvSpPr>
        <p:spPr>
          <a:xfrm>
            <a:off x="728741" y="1939993"/>
            <a:ext cx="10980738" cy="2246769"/>
          </a:xfrm>
          <a:prstGeom prst="rect">
            <a:avLst/>
          </a:prstGeom>
        </p:spPr>
        <p:txBody>
          <a:bodyPr wrap="square">
            <a:spAutoFit/>
          </a:bodyPr>
          <a:lstStyle/>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référentiel de dérogations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process VIP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présentation complète de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Tap</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to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Pay</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sous Android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4"/>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note de lancement de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Tap</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to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Pay</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sous Android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l’OAV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Tap</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to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Pay</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6"/>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1" algn="just">
              <a:buClr>
                <a:srgbClr val="C00000"/>
              </a:buClr>
            </a:pP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35" name="Espace réservé du contenu 1">
            <a:extLst>
              <a:ext uri="{FF2B5EF4-FFF2-40B4-BE49-F238E27FC236}">
                <a16:creationId xmlns:a16="http://schemas.microsoft.com/office/drawing/2014/main" id="{C7A43934-AA99-422E-B7AE-A44B3953C958}"/>
              </a:ext>
            </a:extLst>
          </p:cNvPr>
          <p:cNvSpPr txBox="1">
            <a:spLocks/>
          </p:cNvSpPr>
          <p:nvPr/>
        </p:nvSpPr>
        <p:spPr>
          <a:xfrm>
            <a:off x="312147" y="1249328"/>
            <a:ext cx="10980738" cy="4860000"/>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solidFill>
                  <a:srgbClr val="000000"/>
                </a:solidFill>
                <a:latin typeface="Arial Narrow"/>
              </a:rPr>
              <a:t>Retrouvez la documentation et les liens concernant les </a:t>
            </a:r>
            <a:r>
              <a:rPr lang="fr-FR" b="1" dirty="0">
                <a:solidFill>
                  <a:srgbClr val="000000"/>
                </a:solidFill>
                <a:latin typeface="Arial Narrow"/>
              </a:rPr>
              <a:t>nouveautés Monétiques </a:t>
            </a:r>
          </a:p>
        </p:txBody>
      </p:sp>
      <p:sp>
        <p:nvSpPr>
          <p:cNvPr id="5" name="Espace réservé du texte 2">
            <a:extLst>
              <a:ext uri="{FF2B5EF4-FFF2-40B4-BE49-F238E27FC236}">
                <a16:creationId xmlns:a16="http://schemas.microsoft.com/office/drawing/2014/main" id="{2AF87140-0626-8618-0F28-71BA00BA53A5}"/>
              </a:ext>
            </a:extLst>
          </p:cNvPr>
          <p:cNvSpPr>
            <a:spLocks noGrp="1"/>
          </p:cNvSpPr>
          <p:nvPr>
            <p:ph type="body" sz="quarter" idx="12"/>
          </p:nvPr>
        </p:nvSpPr>
        <p:spPr>
          <a:xfrm>
            <a:off x="1274763" y="-115888"/>
            <a:ext cx="10980737" cy="719138"/>
          </a:xfrm>
        </p:spPr>
        <p:txBody>
          <a:bodyPr/>
          <a:lstStyle/>
          <a:p>
            <a:r>
              <a:rPr lang="fr-FR" dirty="0"/>
              <a:t>La documentation et les liens utiles </a:t>
            </a:r>
          </a:p>
        </p:txBody>
      </p:sp>
    </p:spTree>
    <p:extLst>
      <p:ext uri="{BB962C8B-B14F-4D97-AF65-F5344CB8AC3E}">
        <p14:creationId xmlns:p14="http://schemas.microsoft.com/office/powerpoint/2010/main" val="4150120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4675BA54-3298-404B-8A0B-A30998C5A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e85a251b-a9eb-4960-a579-a2f6573062c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c2a82c5-7382-469d-9a70-51880d8bc67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14415</TotalTime>
  <Words>2205</Words>
  <Application>Microsoft Office PowerPoint</Application>
  <PresentationFormat>Grand écran</PresentationFormat>
  <Paragraphs>260</Paragraphs>
  <Slides>18</Slides>
  <Notes>2</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18</vt:i4>
      </vt:variant>
    </vt:vector>
  </HeadingPairs>
  <TitlesOfParts>
    <vt:vector size="28" baseType="lpstr">
      <vt:lpstr>Arial</vt:lpstr>
      <vt:lpstr>Arial Black</vt:lpstr>
      <vt:lpstr>Arial Narrow</vt:lpstr>
      <vt:lpstr>Calibri</vt:lpstr>
      <vt:lpstr>Montserrat Black</vt:lpstr>
      <vt:lpstr>Para</vt:lpstr>
      <vt:lpstr>Verdana</vt:lpstr>
      <vt:lpstr>Wingdings</vt:lpstr>
      <vt:lpstr>Thème Office</vt:lpstr>
      <vt:lpstr>1_Thème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428</cp:revision>
  <cp:lastPrinted>2023-04-03T15:31:05Z</cp:lastPrinted>
  <dcterms:created xsi:type="dcterms:W3CDTF">2020-06-24T09:20:11Z</dcterms:created>
  <dcterms:modified xsi:type="dcterms:W3CDTF">2024-05-07T16:13:39Z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0x010100D7685D50FC222545853BED558FEC142C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MediaServiceImageTags">
    <vt:lpwstr/>
  </property>
</Properties>
</file>