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268" r:id="rId6"/>
    <p:sldId id="634" r:id="rId7"/>
    <p:sldId id="644" r:id="rId8"/>
    <p:sldId id="647" r:id="rId9"/>
    <p:sldId id="645" r:id="rId10"/>
    <p:sldId id="646" r:id="rId11"/>
    <p:sldId id="610" r:id="rId12"/>
    <p:sldId id="600" r:id="rId13"/>
    <p:sldId id="295" r:id="rId1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6C6C6C"/>
    <a:srgbClr val="E0E0E0"/>
    <a:srgbClr val="AC595D"/>
    <a:srgbClr val="006600"/>
    <a:srgbClr val="3EAB36"/>
    <a:srgbClr val="005FAB"/>
    <a:srgbClr val="0057A6"/>
    <a:srgbClr val="558C0E"/>
    <a:srgbClr val="201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792B9-1E3A-4F5A-8E70-0A3D3B649431}" v="109" dt="2024-06-20T12:07:19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89720" autoAdjust="0"/>
  </p:normalViewPr>
  <p:slideViewPr>
    <p:cSldViewPr snapToGrid="0">
      <p:cViewPr varScale="1">
        <p:scale>
          <a:sx n="59" d="100"/>
          <a:sy n="59" d="100"/>
        </p:scale>
        <p:origin x="828" y="28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6" d="100"/>
          <a:sy n="46" d="100"/>
        </p:scale>
        <p:origin x="279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C0D005E-FB02-8144-FC7D-C4E4ABB589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2DD252-8184-D4B2-EF9F-8D13576EFB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2F35A-D08B-4924-A7A0-4CFFE0191E83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2B4FBF-5E5E-53E3-2918-9D270CB807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FEB5E3-4516-999A-ABCD-25D5DA5F2D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722C5-8E37-4ACC-ACFB-C65324CAA1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225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089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71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ARGU Soutions Paiements - Semaine S25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ARGU Soutions Paiements - Semaine S25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groupebpce-my.sharepoint.com/personal/wassila_bali_natixis_com/_layouts/15/stream.aspx?id=%2Fpersonal%2Fwassila%5Fbali%5Fnatixis%5Fcom%2FDocuments%2FFichiers%20de%20conversation%20Microsoft%20Teams%2Fvideo%20argu%20solpai%20v%2012%2E06%2Emp4&amp;ga=1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8.png"/><Relationship Id="rId3" Type="http://schemas.openxmlformats.org/officeDocument/2006/relationships/hyperlink" Target="https://groupebpce.sharepoint.com/sites/iud-uat-ce" TargetMode="External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6.sv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258/diag-solutions-paiements/33604/fiche-memo_argu_solutions_paiements_conseiller_0624.pdf" TargetMode="External"/><Relationship Id="rId2" Type="http://schemas.openxmlformats.org/officeDocument/2006/relationships/hyperlink" Target="https://groupebpce-my.sharepoint.com/personal/wassila_bali_natixis_com/_layouts/15/stream.aspx?id=%2Fpersonal%2Fwassila%5Fbali%5Fnatixis%5Fcom%2FDocuments%2FFichiers%20de%20conversation%20Microsoft%20Teams%2Fvideo%20argu%20solpai%20v%2012%2E06%2Emp4&amp;ga=1&amp;referrer=StreamWebApp%2EWeb&amp;referrerScenario=AddressBarCopied%2Eview%2E1794896a%2D0b42%2D47e2%2D81a3%2Dcd7b0c35b7d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28/06 /2024    S25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Lancement </a:t>
            </a: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de ARGU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Solutions Paiements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909573" y="2092287"/>
            <a:ext cx="52156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dirty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ARGU Solutions Paiements</a:t>
            </a: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549528" y="1106370"/>
            <a:ext cx="5735515" cy="2278257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7720E-E35D-51D2-3C7E-E83253A7DBF2}"/>
              </a:ext>
            </a:extLst>
          </p:cNvPr>
          <p:cNvSpPr/>
          <p:nvPr/>
        </p:nvSpPr>
        <p:spPr>
          <a:xfrm>
            <a:off x="996753" y="1332163"/>
            <a:ext cx="4841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Lancement de :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575197-EA7F-99A9-1DCF-A42188876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941" y="3610420"/>
            <a:ext cx="7445810" cy="2604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contenu 1">
            <a:extLst>
              <a:ext uri="{FF2B5EF4-FFF2-40B4-BE49-F238E27FC236}">
                <a16:creationId xmlns:a16="http://schemas.microsoft.com/office/drawing/2014/main" id="{F0235626-15C3-744A-C311-DAF6B6BE948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5631" y="805008"/>
            <a:ext cx="10980738" cy="4860000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Dans le </a:t>
            </a:r>
            <a:r>
              <a:rPr lang="fr-FR" dirty="0">
                <a:solidFill>
                  <a:srgbClr val="404040"/>
                </a:solidFill>
              </a:rPr>
              <a:t>prolongement</a:t>
            </a:r>
            <a:r>
              <a:rPr lang="fr-FR" dirty="0"/>
              <a:t> du lancement de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93" y="-110669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020597C1-DE49-EE2B-4C96-078D156E2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3" b="23613"/>
          <a:stretch/>
        </p:blipFill>
        <p:spPr>
          <a:xfrm>
            <a:off x="683453" y="1455984"/>
            <a:ext cx="4196083" cy="383223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FB043692-0120-98ED-1B00-984941D49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53" y="1995412"/>
            <a:ext cx="11126753" cy="3982006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E89E2797-C7C8-D876-81A1-01915FEF0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613" y="1294058"/>
            <a:ext cx="3959259" cy="701354"/>
          </a:xfrm>
          <a:prstGeom prst="rect">
            <a:avLst/>
          </a:prstGeom>
        </p:spPr>
      </p:pic>
      <p:sp>
        <p:nvSpPr>
          <p:cNvPr id="66" name="Espace réservé du contenu 1">
            <a:extLst>
              <a:ext uri="{FF2B5EF4-FFF2-40B4-BE49-F238E27FC236}">
                <a16:creationId xmlns:a16="http://schemas.microsoft.com/office/drawing/2014/main" id="{4E163BA5-E0C4-5B4A-D97C-7AF2C8447BF4}"/>
              </a:ext>
            </a:extLst>
          </p:cNvPr>
          <p:cNvSpPr txBox="1">
            <a:spLocks/>
          </p:cNvSpPr>
          <p:nvPr/>
        </p:nvSpPr>
        <p:spPr>
          <a:xfrm>
            <a:off x="6844062" y="805008"/>
            <a:ext cx="4466668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nous mettons à votre disposition</a:t>
            </a:r>
          </a:p>
        </p:txBody>
      </p:sp>
      <p:pic>
        <p:nvPicPr>
          <p:cNvPr id="70" name="Image 69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F814533D-4BEF-9014-AA4C-B389B3C3EB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83" b="98309" l="2321" r="93671">
                        <a14:foregroundMark x1="63924" y1="84567" x2="28481" y2="62579"/>
                        <a14:foregroundMark x1="28481" y1="62579" x2="13502" y2="19450"/>
                        <a14:foregroundMark x1="13502" y1="19450" x2="13502" y2="11416"/>
                        <a14:foregroundMark x1="58861" y1="92812" x2="56118" y2="88795"/>
                        <a14:foregroundMark x1="5274" y1="32135" x2="13291" y2="6554"/>
                        <a14:foregroundMark x1="70675" y1="98520" x2="66456" y2="95137"/>
                        <a14:foregroundMark x1="11603" y1="3594" x2="11603" y2="3594"/>
                        <a14:foregroundMark x1="3586" y1="31501" x2="3586" y2="31501"/>
                        <a14:foregroundMark x1="2321" y1="34672" x2="2321" y2="34672"/>
                        <a14:foregroundMark x1="82068" y1="86892" x2="86920" y2="87526"/>
                        <a14:foregroundMark x1="90295" y1="86681" x2="90295" y2="86681"/>
                        <a14:foregroundMark x1="93671" y1="86681" x2="93671" y2="86681"/>
                        <a14:foregroundMark x1="83840" y1="86212" x2="83122" y2="85835"/>
                        <a14:backgroundMark x1="88608" y1="88161" x2="88608" y2="88161"/>
                        <a14:backgroundMark x1="87553" y1="88161" x2="87553" y2="88161"/>
                        <a14:backgroundMark x1="87553" y1="88161" x2="87553" y2="88161"/>
                        <a14:backgroundMark x1="87553" y1="88161" x2="87553" y2="88161"/>
                        <a14:backgroundMark x1="87553" y1="88161" x2="84810" y2="89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90335">
            <a:off x="5221564" y="789763"/>
            <a:ext cx="1161019" cy="115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3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E1268B-0885-8701-65EE-DD1462853C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Présentation d’ARGU Solutions Paiements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5A674F-CA87-5D6E-A183-23A087477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08" b="3493"/>
          <a:stretch/>
        </p:blipFill>
        <p:spPr>
          <a:xfrm>
            <a:off x="5989543" y="809060"/>
            <a:ext cx="4747201" cy="29955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436675-B83B-83C9-FFBF-483DE6DD2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74"/>
          <a:stretch/>
        </p:blipFill>
        <p:spPr>
          <a:xfrm>
            <a:off x="253093" y="797665"/>
            <a:ext cx="4464822" cy="32126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AB7CE7-085B-F402-B55D-C26CD6D88F3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65566" y="4795603"/>
            <a:ext cx="1995874" cy="99793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69B28B8-22D4-C6AD-7989-B74DE49AD955}"/>
              </a:ext>
            </a:extLst>
          </p:cNvPr>
          <p:cNvGrpSpPr/>
          <p:nvPr/>
        </p:nvGrpSpPr>
        <p:grpSpPr>
          <a:xfrm>
            <a:off x="6687734" y="4010336"/>
            <a:ext cx="4747201" cy="2412825"/>
            <a:chOff x="459281" y="1810470"/>
            <a:chExt cx="4747201" cy="2412825"/>
          </a:xfrm>
        </p:grpSpPr>
        <p:pic>
          <p:nvPicPr>
            <p:cNvPr id="11" name="Image 10">
              <a:hlinkClick r:id="rId5"/>
              <a:extLst>
                <a:ext uri="{FF2B5EF4-FFF2-40B4-BE49-F238E27FC236}">
                  <a16:creationId xmlns:a16="http://schemas.microsoft.com/office/drawing/2014/main" id="{787F6A1E-52AE-A851-22E6-7251C4408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281" y="1810470"/>
              <a:ext cx="4747201" cy="24128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Image 11" descr="Une image contenant symbole, clipart, logo, Police&#10;&#10;Description générée automatiquement">
              <a:extLst>
                <a:ext uri="{FF2B5EF4-FFF2-40B4-BE49-F238E27FC236}">
                  <a16:creationId xmlns:a16="http://schemas.microsoft.com/office/drawing/2014/main" id="{FD4C3174-8C9B-85C6-8CED-A3236F2BB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26000" y1="40000" x2="26000" y2="40000"/>
                          <a14:foregroundMark x1="28000" y1="29125" x2="28000" y2="29125"/>
                          <a14:foregroundMark x1="34875" y1="19750" x2="34875" y2="19750"/>
                          <a14:foregroundMark x1="32500" y1="24125" x2="32500" y2="24125"/>
                          <a14:foregroundMark x1="43750" y1="23250" x2="43750" y2="23250"/>
                          <a14:foregroundMark x1="51250" y1="28625" x2="51250" y2="28625"/>
                          <a14:foregroundMark x1="34000" y1="23750" x2="34000" y2="23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640" y="2793101"/>
              <a:ext cx="1095013" cy="1095013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AF2B525-2D35-0509-2A03-C7132051E3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273424"/>
            <a:ext cx="4039272" cy="167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/>
              <a:t>Présentation d’ARGU Solutions Paiements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7702E7C-601C-5033-D2C3-94DDB707D5CA}"/>
              </a:ext>
            </a:extLst>
          </p:cNvPr>
          <p:cNvGrpSpPr/>
          <p:nvPr/>
        </p:nvGrpSpPr>
        <p:grpSpPr>
          <a:xfrm>
            <a:off x="444880" y="1151537"/>
            <a:ext cx="11676441" cy="5106467"/>
            <a:chOff x="333659" y="1002273"/>
            <a:chExt cx="8757331" cy="38298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FBDB083-FD27-6032-E9DC-DF1ADC10E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1074" y="1002273"/>
              <a:ext cx="3371319" cy="18417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CD09B32-ED64-D0DD-6826-5337BB45F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403" y="2950268"/>
              <a:ext cx="2639794" cy="18417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CF70AB7-A387-2519-B618-756315D1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70519" y="2990343"/>
              <a:ext cx="2718571" cy="18417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5D851F0E-A760-E6C3-B13C-954AE7052FBD}"/>
                </a:ext>
              </a:extLst>
            </p:cNvPr>
            <p:cNvSpPr txBox="1"/>
            <p:nvPr/>
          </p:nvSpPr>
          <p:spPr>
            <a:xfrm>
              <a:off x="1417213" y="1011200"/>
              <a:ext cx="719187" cy="173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DB4B4B"/>
                  </a:solidFill>
                  <a:effectLst/>
                  <a:uLnTx/>
                  <a:uFillTx/>
                  <a:cs typeface="Arial"/>
                  <a:sym typeface="Arial"/>
                </a:rPr>
                <a:t>Home page 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226F465-D2BA-B793-6D86-A328C24904CC}"/>
                </a:ext>
              </a:extLst>
            </p:cNvPr>
            <p:cNvSpPr txBox="1"/>
            <p:nvPr/>
          </p:nvSpPr>
          <p:spPr>
            <a:xfrm>
              <a:off x="5572393" y="1090967"/>
              <a:ext cx="1628813" cy="252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Espace pour diffusion de message d’information par CE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9FCC0CB2-F982-30CD-F68A-E1A4AAD5362A}"/>
                </a:ext>
              </a:extLst>
            </p:cNvPr>
            <p:cNvSpPr txBox="1"/>
            <p:nvPr/>
          </p:nvSpPr>
          <p:spPr>
            <a:xfrm>
              <a:off x="695574" y="1570359"/>
              <a:ext cx="1997451" cy="160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Moteur de recherche 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379BCB37-CE7F-C66E-8431-32CFA0588908}"/>
                </a:ext>
              </a:extLst>
            </p:cNvPr>
            <p:cNvSpPr txBox="1"/>
            <p:nvPr/>
          </p:nvSpPr>
          <p:spPr>
            <a:xfrm>
              <a:off x="5887019" y="2818710"/>
              <a:ext cx="1524696" cy="173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DB4B4B"/>
                  </a:solidFill>
                  <a:effectLst/>
                  <a:uLnTx/>
                  <a:uFillTx/>
                  <a:cs typeface="Arial"/>
                  <a:sym typeface="Arial"/>
                </a:rPr>
                <a:t>Page argumentaire produits 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0F20854E-861F-F7DC-3421-51D7618F4A91}"/>
                </a:ext>
              </a:extLst>
            </p:cNvPr>
            <p:cNvSpPr txBox="1"/>
            <p:nvPr/>
          </p:nvSpPr>
          <p:spPr>
            <a:xfrm>
              <a:off x="7654751" y="3523379"/>
              <a:ext cx="1436239" cy="884906"/>
            </a:xfrm>
            <a:prstGeom prst="rect">
              <a:avLst/>
            </a:prstGeom>
            <a:noFill/>
            <a:ln>
              <a:solidFill>
                <a:srgbClr val="DB4B4B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DB4B4B"/>
                  </a:solidFill>
                  <a:effectLst/>
                  <a:uLnTx/>
                  <a:uFillTx/>
                  <a:cs typeface="Arial"/>
                  <a:sym typeface="Arial"/>
                </a:rPr>
                <a:t>Contenu synthétique +  repères-clés dans chaque page produit : </a:t>
              </a:r>
            </a:p>
            <a:p>
              <a:pPr marL="304792" marR="0" lvl="0" indent="-304792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</a:t>
              </a: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Arguments clients</a:t>
              </a:r>
            </a:p>
            <a:p>
              <a:pPr marL="304792" marR="0" lvl="0" indent="-304792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Fonctionnalités</a:t>
              </a:r>
            </a:p>
            <a:p>
              <a:pPr marL="304792" marR="0" lvl="0" indent="-304792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Pensez à </a:t>
              </a:r>
            </a:p>
            <a:p>
              <a:pPr marL="304792" marR="0" lvl="0" indent="-304792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Cibles/besoins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93831543-BC6F-ACF9-CD57-9CCB79492137}"/>
                </a:ext>
              </a:extLst>
            </p:cNvPr>
            <p:cNvSpPr txBox="1"/>
            <p:nvPr/>
          </p:nvSpPr>
          <p:spPr>
            <a:xfrm>
              <a:off x="333659" y="2639965"/>
              <a:ext cx="1701754" cy="278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DB4B4B"/>
                  </a:solidFill>
                  <a:effectLst/>
                  <a:uLnTx/>
                  <a:uFillTx/>
                  <a:cs typeface="Arial"/>
                  <a:sym typeface="Arial"/>
                </a:rPr>
                <a:t>Page approche clients/univers de besoins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1D442214-0A9B-612A-FC7E-692FEEAFAFD0}"/>
                </a:ext>
              </a:extLst>
            </p:cNvPr>
            <p:cNvSpPr txBox="1"/>
            <p:nvPr/>
          </p:nvSpPr>
          <p:spPr>
            <a:xfrm>
              <a:off x="3174238" y="3752315"/>
              <a:ext cx="1436239" cy="869421"/>
            </a:xfrm>
            <a:prstGeom prst="rect">
              <a:avLst/>
            </a:prstGeom>
            <a:noFill/>
            <a:ln>
              <a:solidFill>
                <a:srgbClr val="DB4B4B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DB4B4B"/>
                  </a:solidFill>
                  <a:effectLst/>
                  <a:uLnTx/>
                  <a:uFillTx/>
                  <a:cs typeface="Arial"/>
                  <a:sym typeface="Arial"/>
                </a:rPr>
                <a:t>Contenu /univers de besoin : </a:t>
              </a:r>
            </a:p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</a:t>
              </a: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Approche client / questions</a:t>
              </a:r>
            </a:p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-  Infos clés » pour disposer</a:t>
              </a:r>
            </a:p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des bons éléments de langage sur l’univers de besoins concerné</a:t>
              </a:r>
              <a:endPara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71" name="Connecteur droit avec flèche 70">
              <a:extLst>
                <a:ext uri="{FF2B5EF4-FFF2-40B4-BE49-F238E27FC236}">
                  <a16:creationId xmlns:a16="http://schemas.microsoft.com/office/drawing/2014/main" id="{FD78A9B6-9793-E1C8-9E7E-194C91104A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7534" y="1331410"/>
              <a:ext cx="1983606" cy="0"/>
            </a:xfrm>
            <a:prstGeom prst="straightConnector1">
              <a:avLst/>
            </a:prstGeom>
            <a:noFill/>
            <a:ln w="12700" cap="rnd" cmpd="sng" algn="ctr">
              <a:solidFill>
                <a:srgbClr val="DB4B4B">
                  <a:lumMod val="75000"/>
                </a:srgbClr>
              </a:solidFill>
              <a:prstDash val="sysDot"/>
              <a:round/>
              <a:tailEnd type="triangle"/>
            </a:ln>
            <a:effectLst/>
          </p:spPr>
        </p:cxnSp>
        <p:cxnSp>
          <p:nvCxnSpPr>
            <p:cNvPr id="72" name="Connecteur droit avec flèche 71">
              <a:extLst>
                <a:ext uri="{FF2B5EF4-FFF2-40B4-BE49-F238E27FC236}">
                  <a16:creationId xmlns:a16="http://schemas.microsoft.com/office/drawing/2014/main" id="{E2A34311-FC35-C4BE-8F23-909B4D9290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04331" y="2725668"/>
              <a:ext cx="2689082" cy="6725"/>
            </a:xfrm>
            <a:prstGeom prst="straightConnector1">
              <a:avLst/>
            </a:prstGeom>
            <a:noFill/>
            <a:ln w="12700" cap="rnd" cmpd="sng" algn="ctr">
              <a:solidFill>
                <a:srgbClr val="DB4B4B">
                  <a:lumMod val="75000"/>
                </a:srgbClr>
              </a:solidFill>
              <a:prstDash val="sysDot"/>
              <a:round/>
              <a:tailEnd type="triangle"/>
            </a:ln>
            <a:effectLst/>
          </p:spPr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253A4283-5594-E322-5AD9-55B80B1BFE96}"/>
                </a:ext>
              </a:extLst>
            </p:cNvPr>
            <p:cNvSpPr txBox="1"/>
            <p:nvPr/>
          </p:nvSpPr>
          <p:spPr>
            <a:xfrm>
              <a:off x="5612581" y="2467774"/>
              <a:ext cx="2575853" cy="284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Affichage des coordonnées des SAV les plus utilisées pour un accès rapide</a:t>
              </a:r>
            </a:p>
          </p:txBody>
        </p:sp>
        <p:cxnSp>
          <p:nvCxnSpPr>
            <p:cNvPr id="74" name="Connecteur droit avec flèche 73">
              <a:extLst>
                <a:ext uri="{FF2B5EF4-FFF2-40B4-BE49-F238E27FC236}">
                  <a16:creationId xmlns:a16="http://schemas.microsoft.com/office/drawing/2014/main" id="{3903D38D-ECE5-CE75-D817-A3A70F1D5942}"/>
                </a:ext>
              </a:extLst>
            </p:cNvPr>
            <p:cNvCxnSpPr>
              <a:cxnSpLocks/>
            </p:cNvCxnSpPr>
            <p:nvPr/>
          </p:nvCxnSpPr>
          <p:spPr>
            <a:xfrm>
              <a:off x="1229855" y="1742155"/>
              <a:ext cx="1093901" cy="0"/>
            </a:xfrm>
            <a:prstGeom prst="straightConnector1">
              <a:avLst/>
            </a:prstGeom>
            <a:noFill/>
            <a:ln w="12700" cap="rnd" cmpd="sng" algn="ctr">
              <a:solidFill>
                <a:srgbClr val="DB4B4B">
                  <a:lumMod val="75000"/>
                </a:srgbClr>
              </a:solidFill>
              <a:prstDash val="sysDot"/>
              <a:round/>
              <a:tailEnd type="triangle"/>
            </a:ln>
            <a:effectLst/>
          </p:spPr>
        </p:cxnSp>
        <p:cxnSp>
          <p:nvCxnSpPr>
            <p:cNvPr id="75" name="Connecteur droit avec flèche 74">
              <a:extLst>
                <a:ext uri="{FF2B5EF4-FFF2-40B4-BE49-F238E27FC236}">
                  <a16:creationId xmlns:a16="http://schemas.microsoft.com/office/drawing/2014/main" id="{2F30F3D9-D62B-00E4-593F-0A93E9A3F7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81022" y="4214288"/>
              <a:ext cx="393216" cy="104793"/>
            </a:xfrm>
            <a:prstGeom prst="straightConnector1">
              <a:avLst/>
            </a:prstGeom>
            <a:noFill/>
            <a:ln w="12700" cap="rnd" cmpd="sng" algn="ctr">
              <a:solidFill>
                <a:srgbClr val="DB4B4B">
                  <a:lumMod val="75000"/>
                </a:srgbClr>
              </a:solidFill>
              <a:prstDash val="sysDot"/>
              <a:round/>
              <a:tailEnd type="triangle"/>
            </a:ln>
            <a:effectLst/>
          </p:spPr>
        </p:cxnSp>
        <p:cxnSp>
          <p:nvCxnSpPr>
            <p:cNvPr id="76" name="Connecteur droit avec flèche 75">
              <a:extLst>
                <a:ext uri="{FF2B5EF4-FFF2-40B4-BE49-F238E27FC236}">
                  <a16:creationId xmlns:a16="http://schemas.microsoft.com/office/drawing/2014/main" id="{220650FC-69F9-2AC2-7894-1F18797074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1206" y="4134792"/>
              <a:ext cx="447926" cy="101919"/>
            </a:xfrm>
            <a:prstGeom prst="straightConnector1">
              <a:avLst/>
            </a:prstGeom>
            <a:noFill/>
            <a:ln w="12700" cap="rnd" cmpd="sng" algn="ctr">
              <a:solidFill>
                <a:srgbClr val="DB4B4B">
                  <a:lumMod val="75000"/>
                </a:srgbClr>
              </a:solidFill>
              <a:prstDash val="sysDot"/>
              <a:round/>
              <a:tailEnd type="triangle"/>
            </a:ln>
            <a:effectLst/>
          </p:spPr>
        </p:cxnSp>
        <p:pic>
          <p:nvPicPr>
            <p:cNvPr id="77" name="Graphique 76" descr="Badge 1 avec un remplissage uni">
              <a:extLst>
                <a:ext uri="{FF2B5EF4-FFF2-40B4-BE49-F238E27FC236}">
                  <a16:creationId xmlns:a16="http://schemas.microsoft.com/office/drawing/2014/main" id="{5B2F23DA-244C-C17E-7ECA-A35D316A5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09744" y="3590778"/>
              <a:ext cx="171855" cy="171855"/>
            </a:xfrm>
            <a:prstGeom prst="rect">
              <a:avLst/>
            </a:prstGeom>
          </p:spPr>
        </p:pic>
        <p:pic>
          <p:nvPicPr>
            <p:cNvPr id="78" name="Graphique 77" descr="Badge avec un remplissage uni">
              <a:extLst>
                <a:ext uri="{FF2B5EF4-FFF2-40B4-BE49-F238E27FC236}">
                  <a16:creationId xmlns:a16="http://schemas.microsoft.com/office/drawing/2014/main" id="{2B3DCF38-8243-F634-D607-8DC385DF6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63409" y="3571577"/>
              <a:ext cx="171855" cy="171855"/>
            </a:xfrm>
            <a:prstGeom prst="rect">
              <a:avLst/>
            </a:prstGeom>
          </p:spPr>
        </p:pic>
        <p:pic>
          <p:nvPicPr>
            <p:cNvPr id="79" name="Graphique 78" descr="Badge 3 avec un remplissage uni">
              <a:extLst>
                <a:ext uri="{FF2B5EF4-FFF2-40B4-BE49-F238E27FC236}">
                  <a16:creationId xmlns:a16="http://schemas.microsoft.com/office/drawing/2014/main" id="{1C5C414D-9DE5-FE8B-0431-AB3371575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V="1">
              <a:off x="5057193" y="4358681"/>
              <a:ext cx="145278" cy="145278"/>
            </a:xfrm>
            <a:prstGeom prst="rect">
              <a:avLst/>
            </a:prstGeom>
          </p:spPr>
        </p:pic>
        <p:pic>
          <p:nvPicPr>
            <p:cNvPr id="82" name="Graphique 81" descr="Badge 4 avec un remplissage uni">
              <a:extLst>
                <a:ext uri="{FF2B5EF4-FFF2-40B4-BE49-F238E27FC236}">
                  <a16:creationId xmlns:a16="http://schemas.microsoft.com/office/drawing/2014/main" id="{F256EB93-1F8A-C5C0-5EEA-C0B450F3A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702069" y="4623125"/>
              <a:ext cx="162364" cy="1623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523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/>
              <a:t>Accès et Parcours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05C504C-CFE0-54EC-D504-5D23F0CE95C9}"/>
              </a:ext>
            </a:extLst>
          </p:cNvPr>
          <p:cNvSpPr/>
          <p:nvPr/>
        </p:nvSpPr>
        <p:spPr>
          <a:xfrm>
            <a:off x="9610" y="778835"/>
            <a:ext cx="12180924" cy="566462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6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93C6AB0-750E-F8F5-FB7C-1FC321301CD8}"/>
              </a:ext>
            </a:extLst>
          </p:cNvPr>
          <p:cNvSpPr/>
          <p:nvPr/>
        </p:nvSpPr>
        <p:spPr>
          <a:xfrm>
            <a:off x="311382" y="1284795"/>
            <a:ext cx="1836733" cy="124132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Accès depuis poste de travail 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(rubrique aide à la vente et pilotage) </a:t>
            </a:r>
            <a:r>
              <a:rPr kumimoji="0" lang="fr-FR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et/ou  intranet</a:t>
            </a:r>
          </a:p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00"/>
                </a:highlight>
                <a:uLnTx/>
                <a:uFillTx/>
                <a:latin typeface="Calibri"/>
                <a:ea typeface="Calibri"/>
                <a:cs typeface="Calibri"/>
                <a:sym typeface="Arial"/>
              </a:rPr>
              <a:t>Lancement 17 juin 2024 </a:t>
            </a:r>
            <a:endParaRPr kumimoji="0" lang="fr-FR" sz="1333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FF0000"/>
              </a:highlight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9" name="Image 118">
            <a:hlinkClick r:id="rId3"/>
            <a:extLst>
              <a:ext uri="{FF2B5EF4-FFF2-40B4-BE49-F238E27FC236}">
                <a16:creationId xmlns:a16="http://schemas.microsoft.com/office/drawing/2014/main" id="{752BFBCD-5B1A-7751-06D1-A613153DA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387" y="1092168"/>
            <a:ext cx="2055455" cy="1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0" name="Graphique 119" descr="Badge avec un remplissage uni">
            <a:extLst>
              <a:ext uri="{FF2B5EF4-FFF2-40B4-BE49-F238E27FC236}">
                <a16:creationId xmlns:a16="http://schemas.microsoft.com/office/drawing/2014/main" id="{C05E4A58-4330-7239-9C2D-F5B46D558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9215" y="3219239"/>
            <a:ext cx="411867" cy="411867"/>
          </a:xfrm>
          <a:prstGeom prst="rect">
            <a:avLst/>
          </a:prstGeom>
        </p:spPr>
      </p:pic>
      <p:cxnSp>
        <p:nvCxnSpPr>
          <p:cNvPr id="121" name="Connecteur droit avec flèche 120">
            <a:extLst>
              <a:ext uri="{FF2B5EF4-FFF2-40B4-BE49-F238E27FC236}">
                <a16:creationId xmlns:a16="http://schemas.microsoft.com/office/drawing/2014/main" id="{0F03BC03-B6FC-2B78-D8AC-29E93E2C9CC7}"/>
              </a:ext>
            </a:extLst>
          </p:cNvPr>
          <p:cNvCxnSpPr>
            <a:cxnSpLocks/>
          </p:cNvCxnSpPr>
          <p:nvPr/>
        </p:nvCxnSpPr>
        <p:spPr>
          <a:xfrm>
            <a:off x="2139603" y="1785120"/>
            <a:ext cx="940653" cy="1016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89A661AD-89AD-767B-CEF0-92CCE1A2E133}"/>
              </a:ext>
            </a:extLst>
          </p:cNvPr>
          <p:cNvSpPr txBox="1"/>
          <p:nvPr/>
        </p:nvSpPr>
        <p:spPr>
          <a:xfrm>
            <a:off x="9825165" y="1887330"/>
            <a:ext cx="2055455" cy="691215"/>
          </a:xfrm>
          <a:prstGeom prst="rect">
            <a:avLst/>
          </a:prstGeom>
          <a:solidFill>
            <a:srgbClr val="FFFFFF"/>
          </a:solidFill>
        </p:spPr>
        <p:txBody>
          <a:bodyPr wrap="square" lIns="121920" tIns="60960" rIns="121920" bIns="60960" anchor="t">
            <a:spAutoFit/>
          </a:bodyPr>
          <a:lstStyle/>
          <a:p>
            <a:pPr marL="0" marR="0" lvl="0" indent="0" defTabSz="119773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Atterrissage sur ARGU Solutions Paiements</a:t>
            </a:r>
          </a:p>
          <a:p>
            <a:pPr marL="0" marR="0" lvl="0" indent="0" defTabSz="119773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05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Recherche via navigation ou moteur de recherche </a:t>
            </a:r>
          </a:p>
        </p:txBody>
      </p:sp>
      <p:pic>
        <p:nvPicPr>
          <p:cNvPr id="123" name="Picture 1">
            <a:extLst>
              <a:ext uri="{FF2B5EF4-FFF2-40B4-BE49-F238E27FC236}">
                <a16:creationId xmlns:a16="http://schemas.microsoft.com/office/drawing/2014/main" id="{84DA005D-D2FC-B499-0AC3-1AC1396A56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955" y="1284795"/>
            <a:ext cx="2035175" cy="1115060"/>
          </a:xfrm>
          <a:prstGeom prst="rect">
            <a:avLst/>
          </a:prstGeom>
        </p:spPr>
      </p:pic>
      <p:cxnSp>
        <p:nvCxnSpPr>
          <p:cNvPr id="124" name="Connecteur droit avec flèche 145">
            <a:extLst>
              <a:ext uri="{FF2B5EF4-FFF2-40B4-BE49-F238E27FC236}">
                <a16:creationId xmlns:a16="http://schemas.microsoft.com/office/drawing/2014/main" id="{3D010384-A634-B254-37EB-D360E114588B}"/>
              </a:ext>
            </a:extLst>
          </p:cNvPr>
          <p:cNvCxnSpPr>
            <a:cxnSpLocks/>
          </p:cNvCxnSpPr>
          <p:nvPr/>
        </p:nvCxnSpPr>
        <p:spPr>
          <a:xfrm>
            <a:off x="5083130" y="1802093"/>
            <a:ext cx="2580257" cy="1016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14070D88-B5A4-6EF5-4D90-878644EFB0C1}"/>
              </a:ext>
            </a:extLst>
          </p:cNvPr>
          <p:cNvCxnSpPr>
            <a:cxnSpLocks/>
          </p:cNvCxnSpPr>
          <p:nvPr/>
        </p:nvCxnSpPr>
        <p:spPr>
          <a:xfrm>
            <a:off x="2139603" y="4070111"/>
            <a:ext cx="940655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26" name="Connecteur droit avec flèche 125">
            <a:extLst>
              <a:ext uri="{FF2B5EF4-FFF2-40B4-BE49-F238E27FC236}">
                <a16:creationId xmlns:a16="http://schemas.microsoft.com/office/drawing/2014/main" id="{8513EB52-0747-D422-5DFE-E42E748A0428}"/>
              </a:ext>
            </a:extLst>
          </p:cNvPr>
          <p:cNvCxnSpPr>
            <a:cxnSpLocks/>
          </p:cNvCxnSpPr>
          <p:nvPr/>
        </p:nvCxnSpPr>
        <p:spPr>
          <a:xfrm>
            <a:off x="5052454" y="3738447"/>
            <a:ext cx="2774351" cy="7632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053FDC5-5EE5-71DD-F364-6839FBA4E1F5}"/>
              </a:ext>
            </a:extLst>
          </p:cNvPr>
          <p:cNvSpPr/>
          <p:nvPr/>
        </p:nvSpPr>
        <p:spPr>
          <a:xfrm>
            <a:off x="311381" y="3608375"/>
            <a:ext cx="2027793" cy="14304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  <a:t>Accès depuis DIAG Solutions Paiements</a:t>
            </a:r>
            <a:endParaRPr kumimoji="0" lang="fr-FR" sz="1867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33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8983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1" i="0" u="none" strike="noStrike" kern="0" cap="none" spc="0" normalizeH="0" baseline="0" noProof="0" dirty="0">
                <a:ln>
                  <a:noFill/>
                </a:ln>
                <a:effectLst/>
                <a:highlight>
                  <a:srgbClr val="C0C0C0"/>
                </a:highlight>
                <a:uLnTx/>
                <a:uFillTx/>
                <a:latin typeface="Calibri"/>
                <a:ea typeface="Calibri"/>
                <a:cs typeface="Calibri"/>
                <a:sym typeface="Arial"/>
              </a:rPr>
              <a:t>Travaux en cours/ Livraison envisagée fin d’année 2024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F7E8F5E6-515E-966E-BA73-50D17A0D84FC}"/>
              </a:ext>
            </a:extLst>
          </p:cNvPr>
          <p:cNvSpPr txBox="1"/>
          <p:nvPr/>
        </p:nvSpPr>
        <p:spPr>
          <a:xfrm>
            <a:off x="5118340" y="5366557"/>
            <a:ext cx="1922552" cy="954107"/>
          </a:xfrm>
          <a:prstGeom prst="rect">
            <a:avLst/>
          </a:prstGeom>
          <a:solidFill>
            <a:srgbClr val="FFFFFF"/>
          </a:solidFill>
        </p:spPr>
        <p:txBody>
          <a:bodyPr wrap="square" lIns="121920" tIns="60960" rIns="121920" bIns="60960" anchor="t">
            <a:spAutoFit/>
          </a:bodyPr>
          <a:lstStyle/>
          <a:p>
            <a:pPr marL="0" marR="0" lvl="0" indent="0" defTabSz="119773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Atterrissage sur page  « approche client  / questions clés » pour avoir les éléments de langage pour amener le client vers le DIAG et identifier ses besoins avec lui </a:t>
            </a:r>
            <a:endParaRPr kumimoji="0" lang="fr-FR" sz="1051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A732607B-15D4-E1F7-5102-A4D19D533888}"/>
              </a:ext>
            </a:extLst>
          </p:cNvPr>
          <p:cNvSpPr txBox="1"/>
          <p:nvPr/>
        </p:nvSpPr>
        <p:spPr>
          <a:xfrm>
            <a:off x="9768055" y="5511983"/>
            <a:ext cx="1979927" cy="815608"/>
          </a:xfrm>
          <a:prstGeom prst="rect">
            <a:avLst/>
          </a:prstGeom>
          <a:solidFill>
            <a:srgbClr val="FFFFFF"/>
          </a:solidFill>
        </p:spPr>
        <p:txBody>
          <a:bodyPr wrap="square" lIns="121920" tIns="60960" rIns="121920" bIns="60960" anchor="t">
            <a:spAutoFit/>
          </a:bodyPr>
          <a:lstStyle/>
          <a:p>
            <a:pPr marL="0" marR="0" lvl="0" indent="0" defTabSz="119773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Atterrissage sur page argumentaire produit » + accès aux contenus associés et éventuellement services additionnels </a:t>
            </a:r>
            <a:endParaRPr kumimoji="0" lang="fr-FR" sz="1051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0" name="Image 129">
            <a:extLst>
              <a:ext uri="{FF2B5EF4-FFF2-40B4-BE49-F238E27FC236}">
                <a16:creationId xmlns:a16="http://schemas.microsoft.com/office/drawing/2014/main" id="{9BEA327B-9062-9C35-85E1-36C4EBE859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9361" y="4968495"/>
            <a:ext cx="1979927" cy="134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1" name="Connecteur droit avec flèche 130">
            <a:extLst>
              <a:ext uri="{FF2B5EF4-FFF2-40B4-BE49-F238E27FC236}">
                <a16:creationId xmlns:a16="http://schemas.microsoft.com/office/drawing/2014/main" id="{E7CFC2CB-7430-A8E2-726C-04A16C9A9A6D}"/>
              </a:ext>
            </a:extLst>
          </p:cNvPr>
          <p:cNvCxnSpPr>
            <a:cxnSpLocks/>
          </p:cNvCxnSpPr>
          <p:nvPr/>
        </p:nvCxnSpPr>
        <p:spPr>
          <a:xfrm>
            <a:off x="8652375" y="4478297"/>
            <a:ext cx="0" cy="560577"/>
          </a:xfrm>
          <a:prstGeom prst="straightConnector1">
            <a:avLst/>
          </a:prstGeom>
          <a:noFill/>
          <a:ln w="28575" cap="flat" cmpd="sng" algn="ctr">
            <a:solidFill>
              <a:srgbClr val="DB4B4B"/>
            </a:solidFill>
            <a:prstDash val="sysDash"/>
            <a:miter lim="800000"/>
            <a:tailEnd type="triangle"/>
          </a:ln>
          <a:effectLst/>
        </p:spPr>
      </p:cxnSp>
      <p:pic>
        <p:nvPicPr>
          <p:cNvPr id="132" name="Image 131">
            <a:extLst>
              <a:ext uri="{FF2B5EF4-FFF2-40B4-BE49-F238E27FC236}">
                <a16:creationId xmlns:a16="http://schemas.microsoft.com/office/drawing/2014/main" id="{347523D3-8419-77CF-E828-368643F037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217" y="4931413"/>
            <a:ext cx="1922552" cy="134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" name="Graphique 132" descr="Badge 1 avec un remplissage uni">
            <a:extLst>
              <a:ext uri="{FF2B5EF4-FFF2-40B4-BE49-F238E27FC236}">
                <a16:creationId xmlns:a16="http://schemas.microsoft.com/office/drawing/2014/main" id="{77D6AC60-95C2-3DD9-71CA-2D356B4433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2611" y="925827"/>
            <a:ext cx="384043" cy="384043"/>
          </a:xfrm>
          <a:prstGeom prst="rect">
            <a:avLst/>
          </a:prstGeom>
        </p:spPr>
      </p:pic>
      <p:pic>
        <p:nvPicPr>
          <p:cNvPr id="134" name="Image 133">
            <a:extLst>
              <a:ext uri="{FF2B5EF4-FFF2-40B4-BE49-F238E27FC236}">
                <a16:creationId xmlns:a16="http://schemas.microsoft.com/office/drawing/2014/main" id="{F06C3757-F70D-0F4F-E3A4-BC27DB5C99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0683" y="3357097"/>
            <a:ext cx="2425861" cy="1457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C9F4F28B-348F-5632-70F2-8825A1A6DD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45558" y="3398038"/>
            <a:ext cx="1432127" cy="1232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6" name="Connecteur droit avec flèche 135">
            <a:extLst>
              <a:ext uri="{FF2B5EF4-FFF2-40B4-BE49-F238E27FC236}">
                <a16:creationId xmlns:a16="http://schemas.microsoft.com/office/drawing/2014/main" id="{28689C4A-3824-B2B3-54F3-B5EB19E3BCE4}"/>
              </a:ext>
            </a:extLst>
          </p:cNvPr>
          <p:cNvCxnSpPr>
            <a:cxnSpLocks/>
            <a:stCxn id="134" idx="2"/>
          </p:cNvCxnSpPr>
          <p:nvPr/>
        </p:nvCxnSpPr>
        <p:spPr>
          <a:xfrm flipH="1">
            <a:off x="3976781" y="4815056"/>
            <a:ext cx="226833" cy="287921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ysDash"/>
            <a:miter lim="800000"/>
            <a:tailEnd type="triangle"/>
          </a:ln>
          <a:effectLst/>
        </p:spPr>
      </p:cxn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899E4ED0-43D7-1C09-E236-5A60E1C4F9BF}"/>
              </a:ext>
            </a:extLst>
          </p:cNvPr>
          <p:cNvGrpSpPr/>
          <p:nvPr/>
        </p:nvGrpSpPr>
        <p:grpSpPr>
          <a:xfrm>
            <a:off x="3026504" y="3972121"/>
            <a:ext cx="8408416" cy="594634"/>
            <a:chOff x="2113112" y="1325591"/>
            <a:chExt cx="6306312" cy="445976"/>
          </a:xfrm>
        </p:grpSpPr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213E4ED1-9B9A-03A6-26FE-D71A9AEF3F2B}"/>
                </a:ext>
              </a:extLst>
            </p:cNvPr>
            <p:cNvSpPr txBox="1"/>
            <p:nvPr/>
          </p:nvSpPr>
          <p:spPr>
            <a:xfrm>
              <a:off x="4018215" y="1483989"/>
              <a:ext cx="1598978" cy="28757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marL="0" marR="0" lvl="0" indent="0" defTabSz="1197733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Tx/>
                <a:buNone/>
                <a:tabLst/>
                <a:defRPr/>
              </a:pPr>
              <a:r>
                <a:rPr kumimoji="0" lang="fr-FR" sz="1051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Depuis la Page d’accueil DIAG Solutions Paiements</a:t>
              </a:r>
            </a:p>
          </p:txBody>
        </p: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9A216C4F-9DE4-7D84-C5D7-707D4FAD7D3F}"/>
                </a:ext>
              </a:extLst>
            </p:cNvPr>
            <p:cNvSpPr txBox="1"/>
            <p:nvPr/>
          </p:nvSpPr>
          <p:spPr>
            <a:xfrm>
              <a:off x="6877833" y="1365028"/>
              <a:ext cx="1541591" cy="28757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>
              <a:defPPr>
                <a:defRPr lang="fr-FR"/>
              </a:defPPr>
              <a:lvl1pPr defTabSz="1197763">
                <a:lnSpc>
                  <a:spcPct val="90000"/>
                </a:lnSpc>
                <a:buClr>
                  <a:srgbClr val="B34A8C"/>
                </a:buClr>
                <a:defRPr sz="1050" b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0" marR="0" lvl="0" indent="0" defTabSz="1596977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Tx/>
                <a:buNone/>
                <a:tabLst/>
                <a:defRPr/>
              </a:pPr>
              <a:r>
                <a:rPr kumimoji="0" lang="fr-FR" sz="1051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Depuis les solutions poussées par DIAG </a:t>
              </a:r>
              <a:r>
                <a:rPr kumimoji="0" lang="fr-FR" sz="1051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SolPai</a:t>
              </a:r>
              <a:r>
                <a:rPr kumimoji="0" lang="fr-FR" sz="1051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 / Vignette</a:t>
              </a:r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C1CD0F90-8CA2-2630-24C6-73E08CC9F66C}"/>
                </a:ext>
              </a:extLst>
            </p:cNvPr>
            <p:cNvSpPr/>
            <p:nvPr/>
          </p:nvSpPr>
          <p:spPr>
            <a:xfrm>
              <a:off x="2113112" y="1325591"/>
              <a:ext cx="555805" cy="389472"/>
            </a:xfrm>
            <a:prstGeom prst="ellips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141" name="Connecteur droit 140">
              <a:extLst>
                <a:ext uri="{FF2B5EF4-FFF2-40B4-BE49-F238E27FC236}">
                  <a16:creationId xmlns:a16="http://schemas.microsoft.com/office/drawing/2014/main" id="{4135913B-5BDA-C295-0208-1724EE81AC28}"/>
                </a:ext>
              </a:extLst>
            </p:cNvPr>
            <p:cNvCxnSpPr>
              <a:cxnSpLocks/>
              <a:endCxn id="134" idx="2"/>
            </p:cNvCxnSpPr>
            <p:nvPr/>
          </p:nvCxnSpPr>
          <p:spPr>
            <a:xfrm>
              <a:off x="2361136" y="1332254"/>
              <a:ext cx="634808" cy="326409"/>
            </a:xfrm>
            <a:prstGeom prst="line">
              <a:avLst/>
            </a:prstGeom>
            <a:noFill/>
            <a:ln w="28575" cap="rnd" cmpd="sng" algn="ctr">
              <a:solidFill>
                <a:schemeClr val="bg1">
                  <a:lumMod val="50000"/>
                </a:schemeClr>
              </a:solidFill>
              <a:prstDash val="dash"/>
              <a:round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08563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Promo Collaborateur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mémo : 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>
                <a:solidFill>
                  <a:srgbClr val="000000"/>
                </a:solidFill>
                <a:latin typeface="Arial Narrow"/>
              </a:rPr>
              <a:t>Retrouvez la documentation et les liens concernant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ARGU Solutions Paiements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AF87140-0626-8618-0F28-71BA00BA53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4763" y="-115888"/>
            <a:ext cx="10980737" cy="719138"/>
          </a:xfrm>
        </p:spPr>
        <p:txBody>
          <a:bodyPr/>
          <a:lstStyle/>
          <a:p>
            <a:r>
              <a:rPr lang="fr-FR" dirty="0"/>
              <a:t>La documentation et les liens utiles 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14446</TotalTime>
  <Words>292</Words>
  <Application>Microsoft Office PowerPoint</Application>
  <PresentationFormat>Grand écran</PresentationFormat>
  <Paragraphs>55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430</cp:revision>
  <cp:lastPrinted>2023-04-03T15:31:05Z</cp:lastPrinted>
  <dcterms:created xsi:type="dcterms:W3CDTF">2020-06-24T09:20:11Z</dcterms:created>
  <dcterms:modified xsi:type="dcterms:W3CDTF">2024-06-28T11:56:44Z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