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4"/>
  </p:notesMasterIdLst>
  <p:handoutMasterIdLst>
    <p:handoutMasterId r:id="rId25"/>
  </p:handoutMasterIdLst>
  <p:sldIdLst>
    <p:sldId id="286" r:id="rId13"/>
    <p:sldId id="289" r:id="rId14"/>
    <p:sldId id="303" r:id="rId15"/>
    <p:sldId id="330" r:id="rId16"/>
    <p:sldId id="334" r:id="rId17"/>
    <p:sldId id="335" r:id="rId18"/>
    <p:sldId id="336" r:id="rId19"/>
    <p:sldId id="338" r:id="rId20"/>
    <p:sldId id="339" r:id="rId21"/>
    <p:sldId id="340" r:id="rId22"/>
    <p:sldId id="337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C86"/>
    <a:srgbClr val="EB0F2D"/>
    <a:srgbClr val="EA9922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27/03/2019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27/03/2019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oora-assurances-pro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hyperlink" Target="file:///C:\Users\A9941290\Desktop\Infographie%20contacts%20utiles\MON%20MEMO%20PRO%20V9.pdf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cegee-sps/sites/refdoc/mydocs/Documents%20partages/PR-A-0358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service-cegee-sps/sites/refdoc/mydocs/Documents%20partages/PR-A-0357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67/pack-pro-t-g/12638/pack-pro-tg-oav-defiscalisation-des-cotisations_2019.pptx" TargetMode="External"/><Relationship Id="rId5" Type="http://schemas.openxmlformats.org/officeDocument/2006/relationships/hyperlink" Target="http://commerciaux.celca.caisse-epargne.fr/download/368/prevoyance/12637/prevoyance-pro-l-offre-l-tarifs-l-mode-demploi.pptx" TargetMode="External"/><Relationship Id="rId4" Type="http://schemas.openxmlformats.org/officeDocument/2006/relationships/hyperlink" Target="http://commerciaux.celca.caisse-epargne.fr/download/370/pap/7728/pap-offre-tarifs-mode-demploi-souscription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25/03/2019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13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Nouveauté OORA</a:t>
            </a:r>
            <a:r>
              <a:rPr lang="fr-FR" sz="2800" b="1" spc="30" dirty="0" smtClean="0">
                <a:solidFill>
                  <a:schemeClr val="bg1"/>
                </a:solidFill>
              </a:rPr>
              <a:t> </a:t>
            </a:r>
            <a:r>
              <a:rPr lang="fr-FR" sz="2800" b="1" spc="30" dirty="0" smtClean="0">
                <a:solidFill>
                  <a:schemeClr val="bg1"/>
                </a:solidFill>
              </a:rPr>
              <a:t>: Outil </a:t>
            </a:r>
            <a:r>
              <a:rPr lang="fr-FR" sz="2800" b="1" spc="30" dirty="0" smtClean="0">
                <a:solidFill>
                  <a:schemeClr val="bg1"/>
                </a:solidFill>
              </a:rPr>
              <a:t>d’Optimisation des Recommandations d’Assurance</a:t>
            </a: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Rappel du </a:t>
            </a:r>
            <a:r>
              <a:rPr lang="fr-FR" sz="2800" b="1" spc="3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b="1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de </a:t>
            </a:r>
            <a:r>
              <a:rPr lang="fr-FR" sz="2800" b="1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souscription des contrats</a:t>
            </a:r>
            <a:endParaRPr lang="fr-F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S13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LANCEMENT </a:t>
            </a:r>
            <a:r>
              <a:rPr lang="fr-FR" sz="2400" spc="30" dirty="0"/>
              <a:t>DE L’OUTIL D’OPTIMISATION DES RECOMMANDATIONS </a:t>
            </a:r>
            <a:r>
              <a:rPr lang="fr-FR" sz="2400" spc="30" dirty="0" smtClean="0"/>
              <a:t>D’ASSURANCES OORA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5325" y="1194844"/>
            <a:ext cx="80993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</a:rPr>
              <a:t>L’</a:t>
            </a:r>
            <a:r>
              <a:rPr lang="fr-FR" b="1" i="1" dirty="0">
                <a:latin typeface="Calibri" panose="020F0502020204030204" pitchFamily="34" charset="0"/>
              </a:rPr>
              <a:t>Outil d’Optimisation des Recommandations d’Assurances </a:t>
            </a:r>
            <a:r>
              <a:rPr lang="fr-FR" dirty="0">
                <a:latin typeface="Calibri" panose="020F0502020204030204" pitchFamily="34" charset="0"/>
              </a:rPr>
              <a:t>(</a:t>
            </a:r>
            <a:r>
              <a:rPr lang="fr-FR" b="1" dirty="0">
                <a:latin typeface="Calibri" panose="020F0502020204030204" pitchFamily="34" charset="0"/>
              </a:rPr>
              <a:t>OORA</a:t>
            </a:r>
            <a:r>
              <a:rPr lang="fr-FR" dirty="0">
                <a:latin typeface="Calibri" panose="020F0502020204030204" pitchFamily="34" charset="0"/>
              </a:rPr>
              <a:t>) </a:t>
            </a:r>
            <a:r>
              <a:rPr lang="fr-FR" dirty="0" smtClean="0">
                <a:latin typeface="Calibri" panose="020F0502020204030204" pitchFamily="34" charset="0"/>
              </a:rPr>
              <a:t>est </a:t>
            </a:r>
            <a:r>
              <a:rPr lang="fr-FR" dirty="0">
                <a:latin typeface="Calibri" panose="020F0502020204030204" pitchFamily="34" charset="0"/>
              </a:rPr>
              <a:t>un</a:t>
            </a:r>
            <a:r>
              <a:rPr lang="fr-FR" i="1" dirty="0">
                <a:latin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</a:rPr>
              <a:t>outil qui permet en quelques minutes d’identifier les produits d’assurances éligibles à votre client</a:t>
            </a:r>
            <a:r>
              <a:rPr lang="fr-FR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82" y="2118175"/>
            <a:ext cx="8061442" cy="39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7275" y="1517979"/>
            <a:ext cx="62746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Avant un rendez-vous</a:t>
            </a:r>
            <a:r>
              <a:rPr lang="fr-FR" sz="1400" dirty="0" smtClean="0">
                <a:latin typeface="Calibri" panose="020F0502020204030204" pitchFamily="34" charset="0"/>
              </a:rPr>
              <a:t>, il suffit de:</a:t>
            </a:r>
          </a:p>
          <a:p>
            <a:pPr algn="just">
              <a:tabLst>
                <a:tab pos="450850" algn="l"/>
              </a:tabLst>
            </a:pPr>
            <a:endParaRPr lang="fr-FR" sz="1400" dirty="0" smtClean="0">
              <a:latin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  <a:tabLst>
                <a:tab pos="450850" algn="l"/>
              </a:tabLst>
            </a:pPr>
            <a:r>
              <a:rPr lang="fr-FR" sz="1400" dirty="0" smtClean="0">
                <a:latin typeface="Calibri" panose="020F0502020204030204" pitchFamily="34" charset="0"/>
              </a:rPr>
              <a:t>Cliquer sur le lien </a:t>
            </a:r>
            <a:r>
              <a:rPr lang="fr-FR" sz="1400" b="1" dirty="0" smtClean="0">
                <a:latin typeface="Calibri" panose="020F0502020204030204" pitchFamily="34" charset="0"/>
                <a:hlinkClick r:id="rId4"/>
              </a:rPr>
              <a:t>http</a:t>
            </a:r>
            <a:r>
              <a:rPr lang="fr-FR" sz="1400" b="1" dirty="0">
                <a:latin typeface="Calibri" panose="020F0502020204030204" pitchFamily="34" charset="0"/>
                <a:hlinkClick r:id="rId4"/>
              </a:rPr>
              <a:t>://oora-assurances-pros/</a:t>
            </a:r>
            <a:r>
              <a:rPr lang="fr-FR" sz="1400" b="1" dirty="0">
                <a:latin typeface="Calibri" panose="020F0502020204030204" pitchFamily="34" charset="0"/>
              </a:rPr>
              <a:t> </a:t>
            </a:r>
            <a:endParaRPr lang="fr-FR" sz="1400" dirty="0" smtClean="0">
              <a:latin typeface="Calibri" panose="020F0502020204030204" pitchFamily="34" charset="0"/>
            </a:endParaRPr>
          </a:p>
          <a:p>
            <a:pPr algn="just">
              <a:tabLst>
                <a:tab pos="450850" algn="l"/>
              </a:tabLst>
            </a:pPr>
            <a:endParaRPr lang="fr-FR" sz="1400" dirty="0" smtClean="0">
              <a:latin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Renseigner rapidement toutes les informations </a:t>
            </a:r>
            <a:r>
              <a:rPr lang="fr-FR" sz="1400" dirty="0" smtClean="0">
                <a:latin typeface="Calibri" panose="020F0502020204030204" pitchFamily="34" charset="0"/>
              </a:rPr>
              <a:t>connues du </a:t>
            </a:r>
            <a:r>
              <a:rPr lang="fr-FR" sz="1400" b="1" dirty="0" smtClean="0">
                <a:latin typeface="Calibri" panose="020F0502020204030204" pitchFamily="34" charset="0"/>
              </a:rPr>
              <a:t>client </a:t>
            </a:r>
            <a:r>
              <a:rPr lang="fr-FR" sz="1400" dirty="0" smtClean="0">
                <a:latin typeface="Calibri" panose="020F0502020204030204" pitchFamily="34" charset="0"/>
              </a:rPr>
              <a:t>(activité, local, véhicule, etc.). </a:t>
            </a:r>
          </a:p>
          <a:p>
            <a:pPr algn="just">
              <a:tabLst>
                <a:tab pos="450850" algn="l"/>
              </a:tabLst>
            </a:pPr>
            <a:r>
              <a:rPr lang="fr-FR" sz="1400" dirty="0">
                <a:latin typeface="Calibri" panose="020F0502020204030204" pitchFamily="34" charset="0"/>
              </a:rPr>
              <a:t>	</a:t>
            </a:r>
            <a:r>
              <a:rPr lang="fr-FR" sz="1400" dirty="0" smtClean="0">
                <a:latin typeface="Calibri" panose="020F0502020204030204" pitchFamily="34" charset="0"/>
              </a:rPr>
              <a:t>En fonction de son profil vous connaîtrez directement les contrats d’assurances que vous pouvez lui proposer </a:t>
            </a:r>
            <a:r>
              <a:rPr lang="fr-FR" sz="1400" b="1" dirty="0" smtClean="0">
                <a:latin typeface="Calibri" panose="020F0502020204030204" pitchFamily="34" charset="0"/>
              </a:rPr>
              <a:t>pendant le rendez-vous</a:t>
            </a:r>
            <a:r>
              <a:rPr lang="fr-FR" sz="1400" dirty="0" smtClean="0">
                <a:latin typeface="Calibri" panose="020F0502020204030204" pitchFamily="34" charset="0"/>
              </a:rPr>
              <a:t>.</a:t>
            </a:r>
            <a:endParaRPr lang="fr-FR" sz="1400" dirty="0">
              <a:latin typeface="Calibri" panose="020F0502020204030204" pitchFamily="34" charset="0"/>
            </a:endParaRPr>
          </a:p>
        </p:txBody>
      </p:sp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LANCEMENT DE OOCA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15" name="Rectangle 14"/>
          <p:cNvSpPr/>
          <p:nvPr/>
        </p:nvSpPr>
        <p:spPr>
          <a:xfrm>
            <a:off x="87056" y="1209235"/>
            <a:ext cx="1742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PRINCIPE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1" r="557" b="31301"/>
          <a:stretch/>
        </p:blipFill>
        <p:spPr bwMode="auto">
          <a:xfrm>
            <a:off x="444382" y="3357391"/>
            <a:ext cx="7407192" cy="300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3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LANCEMENT DE OOCA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14" name="Rectangle 13"/>
          <p:cNvSpPr/>
          <p:nvPr/>
        </p:nvSpPr>
        <p:spPr>
          <a:xfrm>
            <a:off x="231071" y="1118549"/>
            <a:ext cx="2026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FONCTIONNALITÉS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2626" y="1426326"/>
            <a:ext cx="8123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Diagnostic Assurance </a:t>
            </a:r>
            <a:r>
              <a:rPr lang="fr-FR" sz="1400" dirty="0" smtClean="0">
                <a:latin typeface="Calibri" panose="020F0502020204030204" pitchFamily="34" charset="0"/>
              </a:rPr>
              <a:t>par rapport au profil client (imprimable en PDF)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dirty="0" smtClean="0">
                <a:latin typeface="Calibri" panose="020F0502020204030204" pitchFamily="34" charset="0"/>
              </a:rPr>
              <a:t>Accès aux </a:t>
            </a:r>
            <a:r>
              <a:rPr lang="fr-FR" sz="1400" b="1" dirty="0" smtClean="0">
                <a:latin typeface="Calibri" panose="020F0502020204030204" pitchFamily="34" charset="0"/>
              </a:rPr>
              <a:t>solutions d’assurances </a:t>
            </a:r>
            <a:r>
              <a:rPr lang="fr-FR" sz="1400" dirty="0" smtClean="0">
                <a:latin typeface="Calibri" panose="020F0502020204030204" pitchFamily="34" charset="0"/>
              </a:rPr>
              <a:t>pour avoir toutes les informations nécessaires à la bonne connaissance des produits (caractéristiques, processus, outil d’aide à la vente, contact, etc.)</a:t>
            </a:r>
          </a:p>
          <a:p>
            <a:pPr algn="just">
              <a:tabLst>
                <a:tab pos="450850" algn="l"/>
              </a:tabLst>
            </a:pPr>
            <a:r>
              <a:rPr lang="fr-FR" sz="1400" dirty="0" smtClean="0">
                <a:latin typeface="Calibri" panose="020F0502020204030204" pitchFamily="34" charset="0"/>
              </a:rPr>
              <a:t>Le diagnostic peut-être directement imprimé ou enregistré au format PDF</a:t>
            </a:r>
          </a:p>
          <a:p>
            <a:pPr algn="just">
              <a:tabLst>
                <a:tab pos="450850" algn="l"/>
              </a:tabLst>
            </a:pPr>
            <a:endParaRPr lang="fr-FR" sz="1400" dirty="0" smtClean="0">
              <a:latin typeface="Calibri" panose="020F0502020204030204" pitchFamily="34" charset="0"/>
            </a:endParaRPr>
          </a:p>
          <a:p>
            <a:pPr algn="just">
              <a:tabLst>
                <a:tab pos="450850" algn="l"/>
              </a:tabLst>
            </a:pPr>
            <a:r>
              <a:rPr lang="fr-FR" sz="1400" b="1" u="sng" dirty="0" smtClean="0">
                <a:latin typeface="Calibri" panose="020F0502020204030204" pitchFamily="34" charset="0"/>
              </a:rPr>
              <a:t>LE + </a:t>
            </a:r>
            <a:r>
              <a:rPr lang="fr-FR" sz="1400" dirty="0" smtClean="0">
                <a:latin typeface="Calibri" panose="020F0502020204030204" pitchFamily="34" charset="0"/>
              </a:rPr>
              <a:t>: Une </a:t>
            </a:r>
            <a:r>
              <a:rPr lang="fr-FR" sz="1400" b="1" dirty="0" smtClean="0">
                <a:latin typeface="Calibri" panose="020F0502020204030204" pitchFamily="34" charset="0"/>
              </a:rPr>
              <a:t>calculette Madelin</a:t>
            </a:r>
            <a:r>
              <a:rPr lang="fr-FR" sz="1400" dirty="0" smtClean="0">
                <a:latin typeface="Calibri" panose="020F0502020204030204" pitchFamily="34" charset="0"/>
              </a:rPr>
              <a:t> est disponible à tout moment pour exposer l’avantage fiscal à votre client.</a:t>
            </a:r>
            <a:endParaRPr lang="fr-FR" sz="14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25" y="2914825"/>
            <a:ext cx="7190225" cy="3219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8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79421" y="1135832"/>
            <a:ext cx="1742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PRATIQUE !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2627" y="1443609"/>
            <a:ext cx="489158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0850" algn="l"/>
              </a:tabLst>
            </a:pPr>
            <a:r>
              <a:rPr lang="fr-FR" b="1" u="sng" dirty="0" smtClean="0">
                <a:latin typeface="Calibri" panose="020F0502020204030204" pitchFamily="34" charset="0"/>
              </a:rPr>
              <a:t>Nouvel outil mis à disposition </a:t>
            </a:r>
            <a:r>
              <a:rPr lang="fr-FR" dirty="0" smtClean="0">
                <a:latin typeface="Calibri" panose="020F0502020204030204" pitchFamily="34" charset="0"/>
              </a:rPr>
              <a:t>: Mon Mémo Pro’   support PDF, pour avoir </a:t>
            </a:r>
            <a:r>
              <a:rPr lang="fr-FR" dirty="0">
                <a:latin typeface="Calibri" panose="020F0502020204030204" pitchFamily="34" charset="0"/>
              </a:rPr>
              <a:t>à portée de main</a:t>
            </a:r>
            <a:r>
              <a:rPr lang="fr-FR" b="1" dirty="0">
                <a:latin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tx2"/>
                </a:solidFill>
                <a:latin typeface="Calibri" panose="020F0502020204030204" pitchFamily="34" charset="0"/>
              </a:rPr>
              <a:t>tous les contacts utiles ainsi que les procédures à suivre </a:t>
            </a:r>
            <a:r>
              <a:rPr lang="fr-FR" dirty="0">
                <a:latin typeface="Calibri" panose="020F0502020204030204" pitchFamily="34" charset="0"/>
              </a:rPr>
              <a:t>pour une meilleure </a:t>
            </a:r>
            <a:r>
              <a:rPr lang="fr-FR" dirty="0" smtClean="0">
                <a:latin typeface="Calibri" panose="020F0502020204030204" pitchFamily="34" charset="0"/>
              </a:rPr>
              <a:t>souscription et transmission du dossier:  </a:t>
            </a:r>
          </a:p>
          <a:p>
            <a:pPr algn="just">
              <a:tabLst>
                <a:tab pos="450850" algn="l"/>
              </a:tabLst>
            </a:pPr>
            <a:endParaRPr lang="fr-FR" dirty="0">
              <a:latin typeface="Calibri" panose="020F0502020204030204" pitchFamily="34" charset="0"/>
            </a:endParaRPr>
          </a:p>
          <a:p>
            <a:pPr algn="just">
              <a:tabLst>
                <a:tab pos="450850" algn="l"/>
              </a:tabLst>
            </a:pPr>
            <a:r>
              <a:rPr lang="fr-FR" sz="1400" dirty="0" smtClean="0">
                <a:latin typeface="Calibri" panose="020F0502020204030204" pitchFamily="34" charset="0"/>
              </a:rPr>
              <a:t>Rubrique des Commerciaux / Pro/</a:t>
            </a:r>
          </a:p>
          <a:p>
            <a:pPr algn="just">
              <a:tabLst>
                <a:tab pos="450850" algn="l"/>
              </a:tabLst>
            </a:pPr>
            <a:r>
              <a:rPr lang="fr-FR" sz="1400" dirty="0" smtClean="0">
                <a:latin typeface="Calibri" panose="020F0502020204030204" pitchFamily="34" charset="0"/>
              </a:rPr>
              <a:t>Assurance IARD et Prévoyance </a:t>
            </a:r>
          </a:p>
          <a:p>
            <a:pPr algn="just">
              <a:tabLst>
                <a:tab pos="450850" algn="l"/>
              </a:tabLst>
            </a:pPr>
            <a:endParaRPr lang="fr-FR" dirty="0" smtClean="0">
              <a:latin typeface="Calibri" panose="020F0502020204030204" pitchFamily="34" charset="0"/>
            </a:endParaRPr>
          </a:p>
          <a:p>
            <a:pPr algn="just">
              <a:tabLst>
                <a:tab pos="450850" algn="l"/>
              </a:tabLst>
            </a:pPr>
            <a:r>
              <a:rPr lang="fr-FR" dirty="0" smtClean="0">
                <a:latin typeface="Calibri" panose="020F0502020204030204" pitchFamily="34" charset="0"/>
              </a:rPr>
              <a:t>Il comprend : 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b="1" dirty="0" smtClean="0">
                <a:latin typeface="Calibri" panose="020F0502020204030204" pitchFamily="34" charset="0"/>
              </a:rPr>
              <a:t>Les contacts pour l’assistance réseaux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b="1" dirty="0" smtClean="0">
                <a:latin typeface="Calibri" panose="020F0502020204030204" pitchFamily="34" charset="0"/>
              </a:rPr>
              <a:t>Les contacts pour le client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b="1" dirty="0" smtClean="0">
                <a:latin typeface="Calibri" panose="020F0502020204030204" pitchFamily="34" charset="0"/>
              </a:rPr>
              <a:t>Les pièces </a:t>
            </a:r>
            <a:r>
              <a:rPr lang="fr-FR" b="1" dirty="0">
                <a:latin typeface="Calibri" panose="020F0502020204030204" pitchFamily="34" charset="0"/>
              </a:rPr>
              <a:t>indispensables à transmettre </a:t>
            </a:r>
            <a:r>
              <a:rPr lang="fr-FR" b="1" dirty="0" smtClean="0">
                <a:latin typeface="Calibri" panose="020F0502020204030204" pitchFamily="34" charset="0"/>
              </a:rPr>
              <a:t>à BPCE APS</a:t>
            </a:r>
            <a:endParaRPr lang="fr-FR" b="1" dirty="0">
              <a:latin typeface="Calibri" panose="020F0502020204030204" pitchFamily="34" charset="0"/>
            </a:endParaRP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b="1" dirty="0" smtClean="0">
                <a:latin typeface="Calibri" panose="020F0502020204030204" pitchFamily="34" charset="0"/>
              </a:rPr>
              <a:t>Les pièces à remettre au client.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endParaRPr lang="fr-FR" b="1" dirty="0" smtClean="0">
              <a:latin typeface="Calibri" panose="020F0502020204030204" pitchFamily="34" charset="0"/>
            </a:endParaRPr>
          </a:p>
          <a:p>
            <a:pPr algn="just">
              <a:tabLst>
                <a:tab pos="450850" algn="l"/>
              </a:tabLst>
            </a:pPr>
            <a:r>
              <a:rPr lang="fr-FR" dirty="0" smtClean="0">
                <a:latin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16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516" y="1403586"/>
            <a:ext cx="2507928" cy="3544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421627"/>
              </p:ext>
            </p:extLst>
          </p:nvPr>
        </p:nvGraphicFramePr>
        <p:xfrm>
          <a:off x="3375550" y="293319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Acrobat Document" showAsIcon="1" r:id="rId7" imgW="914400" imgH="771480" progId="AcroExch.Document.7">
                  <p:embed/>
                </p:oleObj>
              </mc:Choice>
              <mc:Fallback>
                <p:oleObj name="Acrobat Document" showAsIcon="1" r:id="rId7" imgW="914400" imgH="771480" progId="AcroExch.Document.7">
                  <p:embed/>
                  <p:pic>
                    <p:nvPicPr>
                      <p:cNvPr id="0" name="Obje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5550" y="2933192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262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79420" y="1088207"/>
            <a:ext cx="843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Rappel  </a:t>
            </a:r>
            <a:r>
              <a:rPr lang="fr-FR" sz="1400" b="1" dirty="0" smtClean="0">
                <a:latin typeface="Calibri" panose="020F0502020204030204" pitchFamily="34" charset="0"/>
              </a:rPr>
              <a:t>des </a:t>
            </a:r>
            <a:r>
              <a:rPr lang="fr-FR" sz="1400" b="1" dirty="0" err="1" smtClean="0">
                <a:latin typeface="Calibri" panose="020F0502020204030204" pitchFamily="34" charset="0"/>
              </a:rPr>
              <a:t>process</a:t>
            </a:r>
            <a:r>
              <a:rPr lang="fr-FR" sz="1400" b="1" dirty="0" smtClean="0">
                <a:latin typeface="Calibri" panose="020F0502020204030204" pitchFamily="34" charset="0"/>
              </a:rPr>
              <a:t> Prévoyance et PAP !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2525" y="1366790"/>
            <a:ext cx="82761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contrats d’assurance doivent être impérativement transmis à BPCE APS avec les pièces indispensables, pour rappel: </a:t>
            </a:r>
            <a:endParaRPr lang="fr-FR" dirty="0" smtClean="0"/>
          </a:p>
          <a:p>
            <a:endParaRPr lang="fr-FR" dirty="0" smtClean="0"/>
          </a:p>
          <a:p>
            <a:r>
              <a:rPr lang="fr-FR" b="1" dirty="0" smtClean="0"/>
              <a:t>Contrat PAP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1"/>
            <a:r>
              <a:rPr lang="fr-FR" dirty="0" smtClean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144" y="2701677"/>
            <a:ext cx="722947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3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79421" y="1088207"/>
            <a:ext cx="1742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Rappel  !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2525" y="1366790"/>
            <a:ext cx="82761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contrats d’assurance doivent être impérativement transmis à BPCE APS avec les pièces indispensables, pour rappel: </a:t>
            </a:r>
          </a:p>
          <a:p>
            <a:endParaRPr lang="fr-FR" dirty="0" smtClean="0"/>
          </a:p>
          <a:p>
            <a:r>
              <a:rPr lang="fr-FR" b="1" dirty="0" smtClean="0"/>
              <a:t>Contrat prévoyance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1"/>
            <a:r>
              <a:rPr lang="fr-FR" dirty="0" smtClean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32" y="2547938"/>
            <a:ext cx="85915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3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79421" y="1088207"/>
            <a:ext cx="1742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Important  !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95275" y="1366790"/>
            <a:ext cx="84104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contrôles réalisés par la DAI ont mis en lumière d’important manquement en terme de complétude / conformité sur les items suivants 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1"/>
            <a:r>
              <a:rPr lang="fr-FR" dirty="0" smtClean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696" y="1783129"/>
            <a:ext cx="4277661" cy="456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01564" y="2390728"/>
            <a:ext cx="4199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 Avis </a:t>
            </a:r>
            <a:r>
              <a:rPr lang="fr-FR" dirty="0"/>
              <a:t>de conseil incomplets ou non conforme notamment de </a:t>
            </a:r>
            <a:r>
              <a:rPr lang="fr-FR" u="sng" dirty="0"/>
              <a:t>la signature </a:t>
            </a:r>
            <a:r>
              <a:rPr lang="fr-FR" dirty="0"/>
              <a:t>et </a:t>
            </a:r>
            <a:r>
              <a:rPr lang="fr-FR" u="sng" dirty="0"/>
              <a:t>absence de case cochée  </a:t>
            </a:r>
          </a:p>
          <a:p>
            <a:endParaRPr lang="fr-FR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3786557" y="3076796"/>
            <a:ext cx="880693" cy="142654"/>
          </a:xfrm>
          <a:prstGeom prst="straightConnector1">
            <a:avLst/>
          </a:prstGeom>
          <a:ln w="25400">
            <a:solidFill>
              <a:srgbClr val="C00000">
                <a:alpha val="9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029075" y="4714875"/>
            <a:ext cx="4816282" cy="178717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600325" y="3076796"/>
            <a:ext cx="1781175" cy="1904779"/>
          </a:xfrm>
          <a:prstGeom prst="straightConnector1">
            <a:avLst/>
          </a:prstGeom>
          <a:ln w="25400">
            <a:solidFill>
              <a:srgbClr val="C00000">
                <a:alpha val="9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57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79421" y="1088207"/>
            <a:ext cx="1742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Important  !</a:t>
            </a:r>
            <a:endParaRPr lang="fr-FR" sz="2000" b="1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9617" y="1366790"/>
            <a:ext cx="82761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contrôles réalisés par la DAI ont mis en lumière d’importants manquement en terme de complétude / conformité sur les items suivants :</a:t>
            </a:r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Absence de la clause bénéficiaire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1"/>
            <a:r>
              <a:rPr lang="fr-FR" dirty="0" smtClean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477" y="1988582"/>
            <a:ext cx="4640297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76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616826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2"/>
          <p:cNvSpPr txBox="1">
            <a:spLocks/>
          </p:cNvSpPr>
          <p:nvPr/>
        </p:nvSpPr>
        <p:spPr>
          <a:xfrm>
            <a:off x="711082" y="3691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Rappel du </a:t>
            </a:r>
            <a:r>
              <a:rPr lang="fr-FR" sz="2400" spc="30" dirty="0" err="1" smtClean="0"/>
              <a:t>process</a:t>
            </a:r>
            <a:r>
              <a:rPr lang="fr-FR" sz="2400" spc="30" dirty="0" smtClean="0"/>
              <a:t> </a:t>
            </a:r>
            <a:br>
              <a:rPr lang="fr-FR" sz="2400" spc="3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958444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44382" y="1724024"/>
            <a:ext cx="836959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Sous la Rubrique des commerciaux vous trouverez : 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Présentation de l’offre PAP – Mode d’emploi de l’outil de souscription ou cliquer </a:t>
            </a:r>
            <a:r>
              <a:rPr lang="fr-FR" dirty="0" smtClean="0">
                <a:hlinkClick r:id="rId4"/>
              </a:rPr>
              <a:t>ici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Présentation de l’offre </a:t>
            </a:r>
            <a:r>
              <a:rPr lang="fr-FR" dirty="0" smtClean="0"/>
              <a:t>Prévoyance </a:t>
            </a:r>
            <a:r>
              <a:rPr lang="fr-FR" dirty="0"/>
              <a:t>– Mode d’emploi de l’outil de souscription ou </a:t>
            </a:r>
            <a:r>
              <a:rPr lang="fr-FR" dirty="0" smtClean="0"/>
              <a:t>cliquer </a:t>
            </a:r>
            <a:r>
              <a:rPr lang="fr-FR" dirty="0" smtClean="0">
                <a:hlinkClick r:id="rId5"/>
              </a:rPr>
              <a:t>ici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Outil d’aide à la vente Défiscalisation des cotisations Pack Pro TG ou cliquer </a:t>
            </a:r>
            <a:r>
              <a:rPr lang="fr-FR" dirty="0" smtClean="0">
                <a:hlinkClick r:id="rId6"/>
              </a:rPr>
              <a:t>ici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u="sng" dirty="0">
                <a:latin typeface="Calibri" panose="020F0502020204030204" pitchFamily="34" charset="0"/>
              </a:rPr>
              <a:t>Procédures mises à jour </a:t>
            </a:r>
            <a:r>
              <a:rPr lang="fr-FR" dirty="0">
                <a:latin typeface="Calibri" panose="020F0502020204030204" pitchFamily="34" charset="0"/>
              </a:rPr>
              <a:t>et disponible sous MYDOCS</a:t>
            </a:r>
          </a:p>
          <a:p>
            <a:r>
              <a:rPr lang="fr-FR" dirty="0" smtClean="0"/>
              <a:t>	</a:t>
            </a:r>
            <a:r>
              <a:rPr lang="fr-FR" b="1" dirty="0" smtClean="0"/>
              <a:t>Vendre une assurance garantie  </a:t>
            </a:r>
            <a:r>
              <a:rPr lang="fr-FR" b="1" dirty="0"/>
              <a:t>PREVOYANCE PRO</a:t>
            </a:r>
            <a:endParaRPr lang="fr-FR" dirty="0"/>
          </a:p>
          <a:p>
            <a:r>
              <a:rPr lang="fr-FR" dirty="0" smtClean="0"/>
              <a:t> </a:t>
            </a:r>
            <a:r>
              <a:rPr lang="fr-FR" dirty="0" smtClean="0"/>
              <a:t>	</a:t>
            </a:r>
            <a:r>
              <a:rPr lang="fr-FR" u="sng" dirty="0">
                <a:hlinkClick r:id="rId7"/>
              </a:rPr>
              <a:t>http://</a:t>
            </a:r>
            <a:r>
              <a:rPr lang="fr-FR" u="sng" dirty="0" smtClean="0">
                <a:hlinkClick r:id="rId7"/>
              </a:rPr>
              <a:t>service-cegee-sps/sites/refdoc/mydocs/Documents%20partages/PR-A-0357.pdf</a:t>
            </a:r>
            <a:endParaRPr lang="fr-FR" u="sng" dirty="0" smtClean="0"/>
          </a:p>
          <a:p>
            <a:endParaRPr lang="fr-FR" u="sng" dirty="0" smtClean="0"/>
          </a:p>
          <a:p>
            <a:r>
              <a:rPr lang="fr-FR" smtClean="0"/>
              <a:t>                  </a:t>
            </a:r>
            <a:r>
              <a:rPr lang="fr-FR" b="1" smtClean="0"/>
              <a:t>Vendre </a:t>
            </a:r>
            <a:r>
              <a:rPr lang="fr-FR" b="1"/>
              <a:t>une assurance garantie </a:t>
            </a:r>
            <a:r>
              <a:rPr lang="fr-FR" b="1" smtClean="0"/>
              <a:t>PROTECTION </a:t>
            </a:r>
            <a:r>
              <a:rPr lang="fr-FR" b="1" dirty="0"/>
              <a:t>ACTIVITE PROFESSIONNELLE</a:t>
            </a:r>
            <a:endParaRPr lang="fr-FR" dirty="0"/>
          </a:p>
          <a:p>
            <a:r>
              <a:rPr lang="fr-FR" dirty="0" smtClean="0"/>
              <a:t>                   </a:t>
            </a:r>
            <a:r>
              <a:rPr lang="fr-FR" u="sng" dirty="0">
                <a:hlinkClick r:id="rId8"/>
              </a:rPr>
              <a:t>http://service-cegee-sps/sites/refdoc/mydocs/Documents%20partages/PR-A-0358.pdf</a:t>
            </a:r>
            <a:endParaRPr lang="fr-FR" dirty="0"/>
          </a:p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44382" y="1186132"/>
            <a:ext cx="1972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  <a:tabLst>
                <a:tab pos="450850" algn="l"/>
              </a:tabLst>
            </a:pPr>
            <a:r>
              <a:rPr lang="fr-FR" sz="1400" b="1" dirty="0" smtClean="0">
                <a:latin typeface="Calibri" panose="020F0502020204030204" pitchFamily="34" charset="0"/>
              </a:rPr>
              <a:t>Pour vous être utile </a:t>
            </a:r>
            <a:endParaRPr lang="fr-FR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02ea4b1b-5614-43b2-acce-6a9ef10fff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5692</TotalTime>
  <Words>484</Words>
  <Application>Microsoft Office PowerPoint</Application>
  <PresentationFormat>Affichage à l'écran (4:3)</PresentationFormat>
  <Paragraphs>165</Paragraphs>
  <Slides>11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Acrobat Document</vt:lpstr>
      <vt:lpstr>Présentation PowerPoint</vt:lpstr>
      <vt:lpstr>sommaire</vt:lpstr>
      <vt:lpstr>  LANCEMENT DE L’OUTIL D’OPTIMISATION DES RECOMMANDATIONS D’ASSURANCES OORA  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336</cp:revision>
  <cp:lastPrinted>2019-03-25T12:44:34Z</cp:lastPrinted>
  <dcterms:created xsi:type="dcterms:W3CDTF">2016-06-03T08:10:53Z</dcterms:created>
  <dcterms:modified xsi:type="dcterms:W3CDTF">2019-03-27T16:16:42Z</dcterms:modified>
</cp:coreProperties>
</file>