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373" r:id="rId15"/>
    <p:sldId id="403" r:id="rId16"/>
    <p:sldId id="401" r:id="rId17"/>
    <p:sldId id="402" r:id="rId18"/>
    <p:sldId id="404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1D41"/>
    <a:srgbClr val="F7DAAF"/>
    <a:srgbClr val="A79C86"/>
    <a:srgbClr val="EB0F2D"/>
    <a:srgbClr val="EA9922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 varScale="1">
        <p:scale>
          <a:sx n="109" d="100"/>
          <a:sy n="109" d="100"/>
        </p:scale>
        <p:origin x="1386" y="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06/02/2020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06/02/2020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4" Type="http://schemas.openxmlformats.org/officeDocument/2006/relationships/image" Target="../media/image19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4.png"/><Relationship Id="rId7" Type="http://schemas.openxmlformats.org/officeDocument/2006/relationships/image" Target="../media/image2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://commerciaux.celca.caisse-epargne.fr/download/362/iard-pro/16504/memo-explication-remise-multi-equipement-iard-pro-v18-ce-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06/02/2020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06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L’IARD Pro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Les évolutions tarifaires 2020</a:t>
            </a:r>
          </a:p>
          <a:p>
            <a:pPr marL="914400" lvl="1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L’offre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promotionnelle </a:t>
            </a:r>
            <a:r>
              <a:rPr lang="fr-F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  <a:sym typeface="Wingdings" panose="05000000000000000000" pitchFamily="2" charset="2"/>
              </a:rPr>
              <a:t>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2020</a:t>
            </a: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S06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06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EVOLUTIONS TARIFAIRES 2020 </a:t>
            </a:r>
            <a:r>
              <a:rPr lang="fr-FR" sz="2000" i="1" spc="30" dirty="0" smtClean="0"/>
              <a:t>(1/2)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26619" y="1621366"/>
            <a:ext cx="830965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Clés d’explications des nouveaux tarifs </a:t>
            </a:r>
            <a:r>
              <a:rPr lang="fr-FR" sz="1600" b="1" dirty="0"/>
              <a:t>:</a:t>
            </a:r>
          </a:p>
          <a:p>
            <a:pPr>
              <a:defRPr/>
            </a:pPr>
            <a:endParaRPr lang="fr-FR" sz="1000" b="1" dirty="0"/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sz="1600" b="1" dirty="0" smtClean="0">
                <a:solidFill>
                  <a:srgbClr val="FF0000"/>
                </a:solidFill>
              </a:rPr>
              <a:t>Auto du Pro.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L’inflation du coût des réparations,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Une hausse du coût des accidents corporels,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La dégradation de l’équilibre technique du contrat sur la garantie Bris de Glace ainsi que sur l’Assistance,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Le nécessaire rééquilibrage sur certaines garanties </a:t>
            </a:r>
            <a:r>
              <a:rPr lang="fr-FR" sz="1600" i="1" dirty="0" smtClean="0"/>
              <a:t>(par exemple, le changement de règles de CRM sur les véhicules d’entreprise)</a:t>
            </a:r>
            <a:r>
              <a:rPr lang="fr-FR" sz="1600" dirty="0" smtClean="0"/>
              <a:t>.</a:t>
            </a:r>
            <a:endParaRPr lang="fr-FR" sz="1600" dirty="0"/>
          </a:p>
          <a:p>
            <a:pPr>
              <a:defRPr/>
            </a:pPr>
            <a:endParaRPr lang="fr-FR" sz="1000" b="1" dirty="0"/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sz="1600" b="1" dirty="0" smtClean="0">
                <a:solidFill>
                  <a:srgbClr val="FF0000"/>
                </a:solidFill>
              </a:rPr>
              <a:t>Multirisque Pro.</a:t>
            </a:r>
            <a:endParaRPr lang="fr-FR" sz="1600" b="1" dirty="0">
              <a:solidFill>
                <a:srgbClr val="FF0000"/>
              </a:solidFill>
            </a:endParaRP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Certaines éléments contextuels, tels que les évènements naturels et l’augmentation des vandalismes,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La détérioration des résultats techniques du contrat,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Des mesures de rééquilibrage nécessaires sur les garanties qui impactent le tarif </a:t>
            </a:r>
            <a:r>
              <a:rPr lang="fr-FR" sz="1600" i="1" dirty="0" smtClean="0"/>
              <a:t>(c’est le cas de la RC d’exploitation)</a:t>
            </a:r>
            <a:r>
              <a:rPr lang="fr-FR" sz="1600" dirty="0" smtClean="0"/>
              <a:t>.</a:t>
            </a:r>
            <a:endParaRPr lang="fr-FR" sz="1600" dirty="0"/>
          </a:p>
          <a:p>
            <a:pPr>
              <a:defRPr/>
            </a:pP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EVOLUTIONS TARIFAIRES 2020 </a:t>
            </a:r>
            <a:r>
              <a:rPr lang="fr-FR" sz="2000" i="1" spc="30" dirty="0" smtClean="0"/>
              <a:t>(2/2)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26619" y="1128993"/>
            <a:ext cx="830965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fr-FR" sz="1600" b="1" dirty="0"/>
          </a:p>
          <a:p>
            <a:pPr>
              <a:defRPr/>
            </a:pPr>
            <a:r>
              <a:rPr lang="fr-FR" sz="1600" b="1" dirty="0" smtClean="0"/>
              <a:t>Objectif des mesures tarifaires :</a:t>
            </a:r>
          </a:p>
          <a:p>
            <a:pPr>
              <a:defRPr/>
            </a:pPr>
            <a:endParaRPr lang="fr-FR" sz="1000" b="1" dirty="0"/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sz="1600" dirty="0" smtClean="0"/>
              <a:t>Adopter les mesures nécessaires à la rentabilité de l’activité, et à l’équilibre technique des produits.</a:t>
            </a:r>
          </a:p>
          <a:p>
            <a:pPr marL="715963">
              <a:defRPr/>
            </a:pPr>
            <a:endParaRPr lang="fr-FR" sz="1600" dirty="0" smtClean="0"/>
          </a:p>
          <a:p>
            <a:pPr marL="715963">
              <a:defRPr/>
            </a:pPr>
            <a:endParaRPr lang="fr-FR" sz="1600" dirty="0"/>
          </a:p>
          <a:p>
            <a:pPr>
              <a:defRPr/>
            </a:pPr>
            <a:r>
              <a:rPr lang="fr-FR" sz="1600" b="1" dirty="0" smtClean="0"/>
              <a:t>Date de mise en œuvre des nouveaux tarifs </a:t>
            </a:r>
            <a:r>
              <a:rPr lang="fr-FR" sz="1600" b="1" dirty="0"/>
              <a:t>:</a:t>
            </a:r>
          </a:p>
          <a:p>
            <a:pPr>
              <a:defRPr/>
            </a:pPr>
            <a:endParaRPr lang="fr-FR" sz="1200" b="1" dirty="0"/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sz="1600" dirty="0" smtClean="0"/>
              <a:t>Effectives lors de l’émission,</a:t>
            </a:r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sz="1600" dirty="0" smtClean="0"/>
              <a:t>Applicables depuis le 30 septembre 2019 sur les contrats dont la date d’effet survient en 2020.</a:t>
            </a:r>
            <a:endParaRPr lang="fr-FR" sz="1600" dirty="0"/>
          </a:p>
        </p:txBody>
      </p:sp>
      <p:sp>
        <p:nvSpPr>
          <p:cNvPr id="9" name="ZoneTexte 36"/>
          <p:cNvSpPr txBox="1"/>
          <p:nvPr/>
        </p:nvSpPr>
        <p:spPr>
          <a:xfrm>
            <a:off x="910904" y="4118437"/>
            <a:ext cx="6312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FF0000"/>
                </a:solidFill>
              </a:rPr>
              <a:t>TARIFS 2020 IARD PRO</a:t>
            </a:r>
          </a:p>
        </p:txBody>
      </p:sp>
      <p:pic>
        <p:nvPicPr>
          <p:cNvPr id="10" name="tab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625" y="4507768"/>
            <a:ext cx="5577458" cy="101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8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/>
              <a:t>L’OFFRE PROMOTIONNELLE </a:t>
            </a:r>
            <a:r>
              <a:rPr lang="fr-FR" sz="2400" spc="30" dirty="0" smtClean="0"/>
              <a:t>2020 </a:t>
            </a:r>
            <a:r>
              <a:rPr lang="fr-FR" sz="2000" i="1" spc="30" dirty="0" smtClean="0"/>
              <a:t>(1/3)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26619" y="1085044"/>
            <a:ext cx="830965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Objectif de la remise commerciale :</a:t>
            </a:r>
          </a:p>
          <a:p>
            <a:pPr>
              <a:defRPr/>
            </a:pPr>
            <a:endParaRPr lang="fr-FR" sz="1200" b="1" dirty="0"/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sz="1600" dirty="0" smtClean="0"/>
              <a:t>Accompagner les fortes ambitions commerciales fixées en IARD Pro sur 2020, et ainsi développer les ventes :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Conquérir les clients professionnels non équipés,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600" dirty="0" smtClean="0"/>
              <a:t>Favoriser la fidélisation par le multi-équipement.</a:t>
            </a:r>
          </a:p>
          <a:p>
            <a:pPr marL="715963">
              <a:defRPr/>
            </a:pPr>
            <a:endParaRPr lang="fr-FR" sz="1400" dirty="0"/>
          </a:p>
          <a:p>
            <a:pPr>
              <a:defRPr/>
            </a:pPr>
            <a:r>
              <a:rPr lang="fr-FR" sz="1600" b="1" dirty="0" smtClean="0"/>
              <a:t>Points clefs de l’offre </a:t>
            </a:r>
            <a:r>
              <a:rPr lang="fr-FR" sz="1600" b="1" dirty="0"/>
              <a:t>:</a:t>
            </a:r>
          </a:p>
          <a:p>
            <a:pPr>
              <a:defRPr/>
            </a:pPr>
            <a:endParaRPr lang="fr-FR" sz="1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C21EB4-42F3-4142-8888-9CB6A778C071}"/>
              </a:ext>
            </a:extLst>
          </p:cNvPr>
          <p:cNvSpPr/>
          <p:nvPr/>
        </p:nvSpPr>
        <p:spPr>
          <a:xfrm>
            <a:off x="1384900" y="3044119"/>
            <a:ext cx="713484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00000"/>
            </a:pPr>
            <a:r>
              <a:rPr lang="fr-FR" sz="1600" dirty="0"/>
              <a:t>Elle cible les clients Professionnels </a:t>
            </a:r>
            <a:r>
              <a:rPr lang="fr-FR" sz="1600" dirty="0" smtClean="0"/>
              <a:t>:</a:t>
            </a:r>
          </a:p>
          <a:p>
            <a:pPr>
              <a:buSzPct val="200000"/>
            </a:pPr>
            <a:r>
              <a:rPr lang="fr-FR" sz="1600" dirty="0" smtClean="0"/>
              <a:t>- </a:t>
            </a:r>
            <a:r>
              <a:rPr lang="fr-FR" sz="1600" b="1" dirty="0" smtClean="0"/>
              <a:t>créateurs, repreneurs </a:t>
            </a:r>
            <a:r>
              <a:rPr lang="fr-FR" sz="1600" b="1" dirty="0"/>
              <a:t>ou Professionnels </a:t>
            </a:r>
            <a:r>
              <a:rPr lang="fr-FR" sz="1600" b="1" dirty="0" smtClean="0"/>
              <a:t>établis</a:t>
            </a:r>
            <a:r>
              <a:rPr lang="fr-FR" sz="1600" dirty="0" smtClean="0"/>
              <a:t>,</a:t>
            </a:r>
          </a:p>
          <a:p>
            <a:pPr>
              <a:buSzPct val="200000"/>
            </a:pPr>
            <a:r>
              <a:rPr lang="fr-FR" sz="1600" dirty="0" smtClean="0"/>
              <a:t>- </a:t>
            </a:r>
            <a:r>
              <a:rPr lang="fr-FR" sz="1600" b="1" dirty="0"/>
              <a:t>non équipés en contrats Multirisque Pro et Auto des Professionnels au 01/02/2020.</a:t>
            </a:r>
          </a:p>
          <a:p>
            <a:pPr>
              <a:buSzPct val="200000"/>
            </a:pPr>
            <a:r>
              <a:rPr lang="fr-FR" sz="1600" b="1" dirty="0" smtClean="0"/>
              <a:t>          </a:t>
            </a:r>
            <a:r>
              <a:rPr lang="fr-FR" sz="1200" dirty="0" smtClean="0">
                <a:solidFill>
                  <a:srgbClr val="FF0000"/>
                </a:solidFill>
              </a:rPr>
              <a:t>Elle 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</a:t>
            </a:r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limitée aux 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2.000 </a:t>
            </a:r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premiers clients professionnels 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éligibles </a:t>
            </a:r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souscrivent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b="1" dirty="0"/>
          </a:p>
          <a:p>
            <a:pPr>
              <a:buSzPct val="200000"/>
            </a:pPr>
            <a:endParaRPr lang="fr-FR" sz="1100" b="1" dirty="0"/>
          </a:p>
        </p:txBody>
      </p:sp>
      <p:pic>
        <p:nvPicPr>
          <p:cNvPr id="14" name="Graphique 48">
            <a:extLst>
              <a:ext uri="{FF2B5EF4-FFF2-40B4-BE49-F238E27FC236}">
                <a16:creationId xmlns:a16="http://schemas.microsoft.com/office/drawing/2014/main" id="{ACF59A8B-FD0F-4B30-B0D6-E99D4D4F4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xmlns:lc="http://schemas.openxmlformats.org/drawingml/2006/lockedCanvas" r:embed="rId8"/>
              </a:ext>
            </a:extLst>
          </a:blip>
          <a:stretch>
            <a:fillRect/>
          </a:stretch>
        </p:blipFill>
        <p:spPr>
          <a:xfrm>
            <a:off x="617431" y="3117494"/>
            <a:ext cx="588467" cy="588467"/>
          </a:xfrm>
          <a:prstGeom prst="rect">
            <a:avLst/>
          </a:prstGeom>
        </p:spPr>
      </p:pic>
      <p:sp>
        <p:nvSpPr>
          <p:cNvPr id="15" name="ZoneTexte 53">
            <a:extLst>
              <a:ext uri="{FF2B5EF4-FFF2-40B4-BE49-F238E27FC236}">
                <a16:creationId xmlns:a16="http://schemas.microsoft.com/office/drawing/2014/main" id="{CDDC6FF7-7658-480F-8A82-81ED81C3EC90}"/>
              </a:ext>
            </a:extLst>
          </p:cNvPr>
          <p:cNvSpPr txBox="1"/>
          <p:nvPr/>
        </p:nvSpPr>
        <p:spPr>
          <a:xfrm>
            <a:off x="1384899" y="4353976"/>
            <a:ext cx="7381031" cy="1869894"/>
          </a:xfrm>
          <a:prstGeom prst="rect">
            <a:avLst/>
          </a:prstGeom>
        </p:spPr>
        <p:txBody>
          <a:bodyPr wrap="square" lIns="83969" tIns="41985" rIns="83969" bIns="41985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863989"/>
              </a:buClr>
            </a:pPr>
            <a:r>
              <a:rPr lang="fr-FR" sz="1600" dirty="0"/>
              <a:t>Elle concerne les </a:t>
            </a:r>
            <a:r>
              <a:rPr lang="fr-FR" sz="1600" b="1" dirty="0"/>
              <a:t>nouvelles souscriptions du 01/02/2020 au </a:t>
            </a:r>
            <a:r>
              <a:rPr lang="fr-FR" sz="1600" b="1" dirty="0" smtClean="0"/>
              <a:t>31/12/2020</a:t>
            </a:r>
            <a:r>
              <a:rPr lang="fr-FR" sz="1600" dirty="0" smtClean="0"/>
              <a:t> des </a:t>
            </a:r>
            <a:r>
              <a:rPr lang="fr-FR" sz="1600" dirty="0"/>
              <a:t>contrats 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600" dirty="0"/>
              <a:t>Assurance </a:t>
            </a:r>
            <a:r>
              <a:rPr lang="fr-FR" sz="1600" b="1" dirty="0"/>
              <a:t>Auto</a:t>
            </a:r>
            <a:r>
              <a:rPr lang="fr-FR" sz="1600" dirty="0"/>
              <a:t> </a:t>
            </a:r>
            <a:r>
              <a:rPr lang="fr-FR" sz="1600" b="1" dirty="0"/>
              <a:t>des </a:t>
            </a:r>
            <a:r>
              <a:rPr lang="fr-FR" sz="1600" b="1" dirty="0" smtClean="0"/>
              <a:t>Professionnels </a:t>
            </a:r>
            <a:r>
              <a:rPr lang="fr-FR" sz="1600" i="1" dirty="0" smtClean="0"/>
              <a:t>(toutes les formules sont éligibles)</a:t>
            </a:r>
            <a:r>
              <a:rPr lang="fr-FR" sz="1600" dirty="0" smtClean="0"/>
              <a:t>,</a:t>
            </a:r>
          </a:p>
          <a:p>
            <a:r>
              <a:rPr lang="fr-FR" sz="1600" dirty="0" smtClean="0"/>
              <a:t>    </a:t>
            </a: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fr-F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600" dirty="0"/>
              <a:t>Assurance </a:t>
            </a:r>
            <a:r>
              <a:rPr lang="fr-FR" sz="1600" b="1" dirty="0"/>
              <a:t>Multirisque </a:t>
            </a:r>
            <a:r>
              <a:rPr lang="fr-FR" sz="1600" b="1" dirty="0" smtClean="0"/>
              <a:t>Professionnelle</a:t>
            </a:r>
            <a:r>
              <a:rPr lang="fr-FR" sz="1600" dirty="0" smtClean="0"/>
              <a:t>,</a:t>
            </a:r>
            <a:r>
              <a:rPr lang="fr-FR" sz="1600" b="1" dirty="0" smtClean="0"/>
              <a:t> </a:t>
            </a:r>
            <a:r>
              <a:rPr lang="fr-FR" sz="1600" dirty="0" smtClean="0"/>
              <a:t>comprenant </a:t>
            </a:r>
            <a:r>
              <a:rPr lang="fr-FR" sz="1600" dirty="0"/>
              <a:t>impérativement les garanties des socles « Local » et « Responsabilités </a:t>
            </a:r>
            <a:r>
              <a:rPr lang="fr-FR" sz="1600" dirty="0" smtClean="0"/>
              <a:t>».</a:t>
            </a:r>
            <a:r>
              <a:rPr lang="fr-FR" sz="1600" dirty="0"/>
              <a:t/>
            </a:r>
            <a:br>
              <a:rPr lang="fr-FR" sz="1600" dirty="0"/>
            </a:br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fr-FR" sz="12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le contrat Assurance Multirisque Non Exploitant n’est pas compris dans le périmètre</a:t>
            </a:r>
            <a:b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des contrats éligibles à la remise.</a:t>
            </a:r>
            <a:endParaRPr lang="fr-FR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02C6BB5-A936-49C5-A8FC-DBDBAB06ADD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0204" y="4353976"/>
            <a:ext cx="699831" cy="706692"/>
          </a:xfrm>
          <a:prstGeom prst="rect">
            <a:avLst/>
          </a:prstGeom>
        </p:spPr>
      </p:pic>
      <p:pic>
        <p:nvPicPr>
          <p:cNvPr id="17" name="Graphique 19">
            <a:extLst>
              <a:ext uri="{FF2B5EF4-FFF2-40B4-BE49-F238E27FC236}">
                <a16:creationId xmlns:a16="http://schemas.microsoft.com/office/drawing/2014/main" id="{D07732A1-FB1D-466A-98ED-84A88BB629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634250" y="3965758"/>
            <a:ext cx="247331" cy="247331"/>
          </a:xfrm>
          <a:prstGeom prst="rect">
            <a:avLst/>
          </a:prstGeom>
        </p:spPr>
      </p:pic>
      <p:pic>
        <p:nvPicPr>
          <p:cNvPr id="18" name="Graphique 19">
            <a:extLst>
              <a:ext uri="{FF2B5EF4-FFF2-40B4-BE49-F238E27FC236}">
                <a16:creationId xmlns:a16="http://schemas.microsoft.com/office/drawing/2014/main" id="{D07732A1-FB1D-466A-98ED-84A88BB629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634250" y="5819373"/>
            <a:ext cx="247331" cy="24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5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/>
              <a:t>L’OFFRE PROMOTIONNELLE </a:t>
            </a:r>
            <a:r>
              <a:rPr lang="fr-FR" sz="2400" spc="30" dirty="0" smtClean="0"/>
              <a:t>2020 </a:t>
            </a:r>
            <a:r>
              <a:rPr lang="fr-FR" sz="2000" i="1" spc="30" dirty="0" smtClean="0"/>
              <a:t>(2/3</a:t>
            </a:r>
            <a:r>
              <a:rPr lang="fr-FR" sz="2000" i="1" spc="30" dirty="0"/>
              <a:t>)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26619" y="1155376"/>
            <a:ext cx="83096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Montant de la remise commerciale :</a:t>
            </a:r>
          </a:p>
          <a:p>
            <a:pPr>
              <a:defRPr/>
            </a:pPr>
            <a:endParaRPr lang="fr-FR" sz="1200" b="1" dirty="0"/>
          </a:p>
          <a:p>
            <a:pPr>
              <a:defRPr/>
            </a:pPr>
            <a:endParaRPr lang="fr-FR" sz="1600" b="1" dirty="0" smtClean="0"/>
          </a:p>
          <a:p>
            <a:pPr>
              <a:defRPr/>
            </a:pPr>
            <a:endParaRPr lang="fr-FR" sz="12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C21EB4-42F3-4142-8888-9CB6A778C071}"/>
              </a:ext>
            </a:extLst>
          </p:cNvPr>
          <p:cNvSpPr/>
          <p:nvPr/>
        </p:nvSpPr>
        <p:spPr>
          <a:xfrm>
            <a:off x="1387836" y="1587518"/>
            <a:ext cx="71348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00000"/>
            </a:pPr>
            <a:r>
              <a:rPr lang="fr-FR" sz="1600" dirty="0" smtClean="0"/>
              <a:t>Elle permet d’octroyer, sur les 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affaires nouvelles</a:t>
            </a:r>
            <a:b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1600" b="1" i="1" dirty="0" smtClean="0">
                <a:solidFill>
                  <a:srgbClr val="FF0000"/>
                </a:solidFill>
              </a:rPr>
              <a:t>(attestant du multi-équipement : 1 contrat MR Pro + 1 contrat Auto Pro)</a:t>
            </a:r>
            <a:r>
              <a:rPr lang="fr-FR" sz="1600" dirty="0" smtClean="0"/>
              <a:t>, </a:t>
            </a:r>
            <a:br>
              <a:rPr lang="fr-FR" sz="1600" dirty="0" smtClean="0"/>
            </a:br>
            <a:r>
              <a:rPr lang="fr-FR" sz="1600" b="1" u="sng" dirty="0" smtClean="0">
                <a:solidFill>
                  <a:srgbClr val="FF0000"/>
                </a:solidFill>
              </a:rPr>
              <a:t>à compter du 1</a:t>
            </a:r>
            <a:r>
              <a:rPr lang="fr-FR" sz="1600" b="1" u="sng" baseline="30000" dirty="0" smtClean="0">
                <a:solidFill>
                  <a:srgbClr val="FF0000"/>
                </a:solidFill>
              </a:rPr>
              <a:t>er</a:t>
            </a:r>
            <a:r>
              <a:rPr lang="fr-FR" sz="1600" b="1" u="sng" dirty="0" smtClean="0">
                <a:solidFill>
                  <a:srgbClr val="FF0000"/>
                </a:solidFill>
              </a:rPr>
              <a:t> février 2020</a:t>
            </a:r>
            <a:r>
              <a:rPr lang="fr-FR" sz="1600" b="1" dirty="0" smtClean="0"/>
              <a:t>, et ce jusqu’au 31 décembre 2020 inclus</a:t>
            </a:r>
            <a:r>
              <a:rPr lang="fr-FR" sz="1600" dirty="0" smtClean="0"/>
              <a:t> :</a:t>
            </a:r>
          </a:p>
          <a:p>
            <a:pPr>
              <a:buSzPct val="200000"/>
            </a:pPr>
            <a:r>
              <a:rPr lang="fr-FR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- </a:t>
            </a:r>
            <a:r>
              <a:rPr lang="fr-F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5 %	</a:t>
            </a:r>
            <a:r>
              <a:rPr lang="fr-FR" sz="1600" b="1" dirty="0" smtClean="0"/>
              <a:t>sur chacune des deux familles de contrats</a:t>
            </a:r>
            <a:r>
              <a:rPr lang="fr-FR" sz="1600" dirty="0" smtClean="0"/>
              <a:t>,</a:t>
            </a:r>
          </a:p>
          <a:p>
            <a:pPr>
              <a:buSzPct val="200000"/>
            </a:pPr>
            <a:r>
              <a:rPr lang="fr-FR" sz="1600" dirty="0" smtClean="0"/>
              <a:t>	</a:t>
            </a:r>
            <a:r>
              <a:rPr lang="fr-FR" sz="1600" b="1" dirty="0" smtClean="0"/>
              <a:t>souscrits dans un délai de 3 mois maximum.</a:t>
            </a:r>
            <a:endParaRPr lang="fr-FR" sz="1600" b="1" dirty="0"/>
          </a:p>
        </p:txBody>
      </p:sp>
      <p:pic>
        <p:nvPicPr>
          <p:cNvPr id="20" name="Graphique 9">
            <a:extLst>
              <a:ext uri="{FF2B5EF4-FFF2-40B4-BE49-F238E27FC236}">
                <a16:creationId xmlns:a16="http://schemas.microsoft.com/office/drawing/2014/main" id="{2074356B-2044-4B1C-AC17-497D7AEC8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04615" y="1709318"/>
            <a:ext cx="588467" cy="588467"/>
          </a:xfrm>
          <a:prstGeom prst="rect">
            <a:avLst/>
          </a:prstGeom>
        </p:spPr>
      </p:pic>
      <p:pic>
        <p:nvPicPr>
          <p:cNvPr id="26" name="Graphique 19">
            <a:extLst>
              <a:ext uri="{FF2B5EF4-FFF2-40B4-BE49-F238E27FC236}">
                <a16:creationId xmlns:a16="http://schemas.microsoft.com/office/drawing/2014/main" id="{D07732A1-FB1D-466A-98ED-84A88BB629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74964" y="2932022"/>
            <a:ext cx="447768" cy="44776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6C21EB4-42F3-4142-8888-9CB6A778C071}"/>
              </a:ext>
            </a:extLst>
          </p:cNvPr>
          <p:cNvSpPr/>
          <p:nvPr/>
        </p:nvSpPr>
        <p:spPr>
          <a:xfrm>
            <a:off x="1384900" y="2999773"/>
            <a:ext cx="71348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00000"/>
            </a:pPr>
            <a:r>
              <a:rPr lang="fr-FR" sz="1600" dirty="0" smtClean="0"/>
              <a:t>- Une fois obtenue, </a:t>
            </a:r>
            <a:r>
              <a:rPr lang="fr-FR" sz="1600" b="1" dirty="0" smtClean="0"/>
              <a:t>la remise perdure</a:t>
            </a:r>
            <a:r>
              <a:rPr lang="fr-FR" sz="1600" dirty="0" smtClean="0"/>
              <a:t>, mais reste soumise à l’évolution annuelle des tarifs, ou à la mise en place d’avenants.</a:t>
            </a:r>
          </a:p>
          <a:p>
            <a:pPr>
              <a:buSzPct val="200000"/>
            </a:pPr>
            <a:r>
              <a:rPr lang="fr-FR" sz="1600" dirty="0" smtClean="0"/>
              <a:t>- L’offre </a:t>
            </a:r>
            <a:r>
              <a:rPr lang="fr-FR" sz="1600" dirty="0"/>
              <a:t>s’applique </a:t>
            </a:r>
            <a:r>
              <a:rPr lang="fr-FR" sz="1600" b="1" dirty="0" smtClean="0"/>
              <a:t>à partir du 2</a:t>
            </a:r>
            <a:r>
              <a:rPr lang="fr-FR" sz="1600" b="1" baseline="30000" dirty="0" smtClean="0"/>
              <a:t>ème</a:t>
            </a:r>
            <a:r>
              <a:rPr lang="fr-FR" sz="1600" b="1" dirty="0" smtClean="0"/>
              <a:t> contrat et au-delà</a:t>
            </a:r>
            <a:r>
              <a:rPr lang="fr-FR" sz="1600" dirty="0" smtClean="0"/>
              <a:t>.</a:t>
            </a:r>
          </a:p>
          <a:p>
            <a:pPr>
              <a:buSzPct val="200000"/>
            </a:pPr>
            <a:r>
              <a:rPr lang="fr-FR" sz="1600" dirty="0" smtClean="0"/>
              <a:t>- Cette remise est </a:t>
            </a:r>
            <a:r>
              <a:rPr lang="fr-FR" sz="1600" b="1" dirty="0" smtClean="0"/>
              <a:t>non cumulable </a:t>
            </a:r>
            <a:r>
              <a:rPr lang="fr-FR" sz="1600" dirty="0" smtClean="0"/>
              <a:t>avec toute autre offre promotionnelle.</a:t>
            </a:r>
            <a:endParaRPr lang="fr-FR" sz="1600" dirty="0"/>
          </a:p>
        </p:txBody>
      </p:sp>
      <p:pic>
        <p:nvPicPr>
          <p:cNvPr id="28" name="Image 27"/>
          <p:cNvPicPr/>
          <p:nvPr/>
        </p:nvPicPr>
        <p:blipFill rotWithShape="1">
          <a:blip r:embed="rId9"/>
          <a:srcRect l="7955" t="34003" r="46395" b="6214"/>
          <a:stretch/>
        </p:blipFill>
        <p:spPr bwMode="auto">
          <a:xfrm>
            <a:off x="1472820" y="4025227"/>
            <a:ext cx="5027167" cy="20154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2077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/>
              <a:t>L’OFFRE PROMOTIONNELLE </a:t>
            </a:r>
            <a:r>
              <a:rPr lang="fr-FR" sz="2400" spc="30" dirty="0" smtClean="0"/>
              <a:t>2020 </a:t>
            </a:r>
            <a:r>
              <a:rPr lang="fr-FR" sz="2000" i="1" spc="30" dirty="0" smtClean="0"/>
              <a:t>(2/3</a:t>
            </a:r>
            <a:r>
              <a:rPr lang="fr-FR" sz="2000" i="1" spc="30" dirty="0"/>
              <a:t>)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C21EB4-42F3-4142-8888-9CB6A778C071}"/>
              </a:ext>
            </a:extLst>
          </p:cNvPr>
          <p:cNvSpPr/>
          <p:nvPr/>
        </p:nvSpPr>
        <p:spPr>
          <a:xfrm>
            <a:off x="1384900" y="4028841"/>
            <a:ext cx="71348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00000"/>
            </a:pPr>
            <a:r>
              <a:rPr lang="fr-FR" sz="1600" dirty="0" smtClean="0"/>
              <a:t>- La promotion n’est pas automatisée. Son octroi nécessite, de fait, une action de votre part.</a:t>
            </a:r>
          </a:p>
          <a:p>
            <a:pPr>
              <a:buSzPct val="200000"/>
            </a:pPr>
            <a:r>
              <a:rPr lang="fr-FR" sz="1600" dirty="0" smtClean="0"/>
              <a:t>- Nous vous invitons à suivre attentivement l’ensemble des étapes du </a:t>
            </a:r>
            <a:r>
              <a:rPr lang="fr-FR" sz="1600" dirty="0" err="1" smtClean="0"/>
              <a:t>process</a:t>
            </a:r>
            <a:r>
              <a:rPr lang="fr-FR" sz="1600" dirty="0"/>
              <a:t/>
            </a:r>
            <a:br>
              <a:rPr lang="fr-FR" sz="1600" dirty="0"/>
            </a:br>
            <a:r>
              <a:rPr lang="fr-FR" sz="1600" dirty="0" smtClean="0"/>
              <a:t>  </a:t>
            </a:r>
            <a:r>
              <a:rPr lang="fr-FR" sz="1600" i="1" dirty="0" smtClean="0"/>
              <a:t>(</a:t>
            </a:r>
            <a:r>
              <a:rPr lang="fr-FR" sz="1600" i="1" dirty="0" err="1" smtClean="0"/>
              <a:t>cf</a:t>
            </a:r>
            <a:r>
              <a:rPr lang="fr-FR" sz="1600" i="1" dirty="0" smtClean="0"/>
              <a:t> mode opératoire via le </a:t>
            </a:r>
            <a:r>
              <a:rPr lang="fr-FR" sz="1600" i="1" dirty="0" smtClean="0">
                <a:hlinkClick r:id="rId4"/>
              </a:rPr>
              <a:t>lien suivant</a:t>
            </a:r>
            <a:r>
              <a:rPr lang="fr-FR" sz="1600" i="1" dirty="0" smtClean="0"/>
              <a:t>)</a:t>
            </a:r>
            <a:r>
              <a:rPr lang="fr-FR" sz="1600" dirty="0" smtClean="0"/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4615" y="3655426"/>
            <a:ext cx="83096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Démarches à effectuer pour en faire profiter le client :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5849325-BC78-41E5-BE6B-7C20013B7E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49" y="4136954"/>
            <a:ext cx="676230" cy="523747"/>
          </a:xfrm>
          <a:prstGeom prst="rect">
            <a:avLst/>
          </a:prstGeom>
        </p:spPr>
      </p:pic>
      <p:pic>
        <p:nvPicPr>
          <p:cNvPr id="23" name="Graphique 58">
            <a:extLst>
              <a:ext uri="{FF2B5EF4-FFF2-40B4-BE49-F238E27FC236}">
                <a16:creationId xmlns:a16="http://schemas.microsoft.com/office/drawing/2014/main" id="{5984F446-6CC1-4A6F-8CCC-3392E4B1A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11082" y="5525423"/>
            <a:ext cx="452791" cy="45279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6C21EB4-42F3-4142-8888-9CB6A778C071}"/>
              </a:ext>
            </a:extLst>
          </p:cNvPr>
          <p:cNvSpPr/>
          <p:nvPr/>
        </p:nvSpPr>
        <p:spPr>
          <a:xfrm>
            <a:off x="1411857" y="5386787"/>
            <a:ext cx="71348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00000"/>
            </a:pPr>
            <a:r>
              <a:rPr lang="fr-FR" sz="1600" dirty="0" smtClean="0"/>
              <a:t>- Le coût de cette remise est pris en charge par BPCE IARD.</a:t>
            </a:r>
          </a:p>
          <a:p>
            <a:pPr>
              <a:buSzPct val="200000"/>
            </a:pPr>
            <a:r>
              <a:rPr lang="fr-FR" sz="1600" dirty="0" smtClean="0"/>
              <a:t>- Des contrôles systématiques seront réalisés pour vérifier la bonne utilisation de cette offre.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6339" y="5056330"/>
            <a:ext cx="83096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Contrôles 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C21EB4-42F3-4142-8888-9CB6A778C071}"/>
              </a:ext>
            </a:extLst>
          </p:cNvPr>
          <p:cNvSpPr/>
          <p:nvPr/>
        </p:nvSpPr>
        <p:spPr>
          <a:xfrm>
            <a:off x="1379041" y="1657849"/>
            <a:ext cx="741326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00000"/>
            </a:pPr>
            <a:r>
              <a:rPr lang="fr-FR" sz="1600" dirty="0" smtClean="0"/>
              <a:t>Tous les clients professionnels non équipés en contrats d’Assurance Multirisque Pro &amp; Auto des Professionnels au 01/02/2020.</a:t>
            </a:r>
          </a:p>
          <a:p>
            <a:pPr>
              <a:buSzPct val="200000"/>
            </a:pPr>
            <a:r>
              <a:rPr lang="fr-FR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cibles à privilégier, plus </a:t>
            </a:r>
            <a:r>
              <a:rPr lang="fr-FR" sz="16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appétentes</a:t>
            </a:r>
            <a:r>
              <a:rPr lang="fr-FR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 multi-équipement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fr-F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SzPct val="200000"/>
            </a:pPr>
            <a:r>
              <a:rPr lang="fr-FR" sz="1600" dirty="0" smtClean="0"/>
              <a:t>- Les </a:t>
            </a:r>
            <a:r>
              <a:rPr lang="fr-FR" sz="1600" b="1" dirty="0" smtClean="0"/>
              <a:t>nouvelles entrées en relation</a:t>
            </a:r>
            <a:r>
              <a:rPr lang="fr-FR" sz="1600" dirty="0" smtClean="0"/>
              <a:t>,</a:t>
            </a:r>
          </a:p>
          <a:p>
            <a:pPr>
              <a:buSzPct val="200000"/>
            </a:pPr>
            <a:r>
              <a:rPr lang="fr-FR" sz="1600" dirty="0" smtClean="0"/>
              <a:t>- Les </a:t>
            </a:r>
            <a:r>
              <a:rPr lang="fr-FR" sz="1600" b="1" dirty="0" smtClean="0"/>
              <a:t>clients équipés en IARD Pro à la concurrence</a:t>
            </a:r>
            <a:r>
              <a:rPr lang="fr-FR" sz="1600" dirty="0" smtClean="0"/>
              <a:t>,</a:t>
            </a:r>
          </a:p>
          <a:p>
            <a:pPr>
              <a:buSzPct val="200000"/>
            </a:pPr>
            <a:r>
              <a:rPr lang="fr-FR" sz="1600" dirty="0" smtClean="0"/>
              <a:t>- Les </a:t>
            </a:r>
            <a:r>
              <a:rPr lang="fr-FR" sz="1600" b="1" dirty="0" smtClean="0"/>
              <a:t>clients dont la CEGEE a financé/finance le matériel et/ou le véhicule pro</a:t>
            </a:r>
            <a:r>
              <a:rPr lang="fr-FR" sz="1600" dirty="0" smtClean="0"/>
              <a:t>,</a:t>
            </a:r>
          </a:p>
          <a:p>
            <a:pPr>
              <a:buSzPct val="200000"/>
            </a:pPr>
            <a:r>
              <a:rPr lang="fr-FR" sz="1600" dirty="0" smtClean="0"/>
              <a:t>- Les </a:t>
            </a:r>
            <a:r>
              <a:rPr lang="fr-FR" sz="1600" b="1" dirty="0" smtClean="0"/>
              <a:t>clients ayant déjà une assurance à titre particulier</a:t>
            </a:r>
            <a:r>
              <a:rPr lang="fr-FR" sz="1600" dirty="0" smtClean="0"/>
              <a:t>, ce pour développer la double relation.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8757" y="1284434"/>
            <a:ext cx="83096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Cibles :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083" y="1701115"/>
            <a:ext cx="550496" cy="5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6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dcmitype/"/>
    <ds:schemaRef ds:uri="02ea4b1b-5614-43b2-acce-6a9ef10fff4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10191</TotalTime>
  <Words>594</Words>
  <Application>Microsoft Office PowerPoint</Application>
  <PresentationFormat>Affichage à l'écran (4:3)</PresentationFormat>
  <Paragraphs>90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22" baseType="lpstr">
      <vt:lpstr>Aharoni</vt:lpstr>
      <vt:lpstr>Arial</vt:lpstr>
      <vt:lpstr>Arial Narrow</vt:lpstr>
      <vt:lpstr>Calibri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LES EVOLUTIONS TARIFAIRES 2020 (1/2)</vt:lpstr>
      <vt:lpstr>LES EVOLUTIONS TARIFAIRES 2020 (2/2)</vt:lpstr>
      <vt:lpstr>L’OFFRE PROMOTIONNELLE 2020 (1/3)</vt:lpstr>
      <vt:lpstr>L’OFFRE PROMOTIONNELLE 2020 (2/3)</vt:lpstr>
      <vt:lpstr>L’OFFRE PROMOTIONNELLE 2020 (2/3)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409</cp:revision>
  <cp:lastPrinted>2020-01-23T16:40:35Z</cp:lastPrinted>
  <dcterms:created xsi:type="dcterms:W3CDTF">2016-06-03T08:10:53Z</dcterms:created>
  <dcterms:modified xsi:type="dcterms:W3CDTF">2020-02-06T10:33:50Z</dcterms:modified>
</cp:coreProperties>
</file>