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3"/>
  </p:notesMasterIdLst>
  <p:handoutMasterIdLst>
    <p:handoutMasterId r:id="rId24"/>
  </p:handoutMasterIdLst>
  <p:sldIdLst>
    <p:sldId id="286" r:id="rId13"/>
    <p:sldId id="289" r:id="rId14"/>
    <p:sldId id="373" r:id="rId15"/>
    <p:sldId id="409" r:id="rId16"/>
    <p:sldId id="405" r:id="rId17"/>
    <p:sldId id="410" r:id="rId18"/>
    <p:sldId id="411" r:id="rId19"/>
    <p:sldId id="412" r:id="rId20"/>
    <p:sldId id="414" r:id="rId21"/>
    <p:sldId id="413" r:id="rId2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0F2D"/>
    <a:srgbClr val="581D41"/>
    <a:srgbClr val="F7DAAF"/>
    <a:srgbClr val="A79C86"/>
    <a:srgbClr val="EA9922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2" autoAdjust="0"/>
    <p:restoredTop sz="94629" autoAdjust="0"/>
  </p:normalViewPr>
  <p:slideViewPr>
    <p:cSldViewPr snapToGrid="0">
      <p:cViewPr varScale="1">
        <p:scale>
          <a:sx n="109" d="100"/>
          <a:sy n="109" d="100"/>
        </p:scale>
        <p:origin x="1386" y="10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158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mmerciaux.celca.caisse-epargne.fr/download/368/prevoyance/16578/process-prevoyance-pro-v4.pptx" TargetMode="Externa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14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mmerciaux.celca.caisse-epargne.fr/download/368/prevoyance/16579/mode-operatoireprevoyance-pro-webassur.docx" TargetMode="Externa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hyperlink" Target="http://commerciaux.celca.caisse-epargne.fr/download/368/prevoyance/16577/memento-conseiller_ce_prevoyance-pro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368/prevoyance/16579/mode-operatoireprevoyance-pro-webassur.docx" TargetMode="External"/><Relationship Id="rId5" Type="http://schemas.openxmlformats.org/officeDocument/2006/relationships/hyperlink" Target="http://commerciaux.celca.caisse-epargne.fr/download/368/prevoyance/16578/process-prevoyance-pro-v4.pptx" TargetMode="External"/><Relationship Id="rId4" Type="http://schemas.openxmlformats.org/officeDocument/2006/relationships/hyperlink" Target="http://commerciaux.celca.caisse-epargne.fr/download/368/prevoyance/16576/nouvelle-offre-prevoyance-pro-v1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11/02/2020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07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22049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Lancement du Pilote de la Nouvelle Offre Prévoyance Pro </a:t>
            </a:r>
          </a:p>
          <a:p>
            <a:pPr marL="914400" lvl="1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S07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07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S06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765174" y="1089025"/>
            <a:ext cx="550374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dirty="0"/>
              <a:t>1 offre, 3 formules, 2 options : le récapitulatif des garanties </a:t>
            </a:r>
          </a:p>
        </p:txBody>
      </p:sp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/>
              <a:t>Caractéristique de l’offre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29" y="1544214"/>
            <a:ext cx="8326690" cy="53137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86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Nouvelle offre Prévoyance Pro : Pour qui ?  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S07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284" y="1454056"/>
            <a:ext cx="7447085" cy="463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7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Le parcours de souscription 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L’HEBDO PRO – Semaine S07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85743" y="1104529"/>
            <a:ext cx="8389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Aller sur la synthèse </a:t>
            </a:r>
            <a:r>
              <a:rPr lang="fr-FR" dirty="0"/>
              <a:t>client :</a:t>
            </a:r>
          </a:p>
          <a:p>
            <a:r>
              <a:rPr lang="fr-FR" dirty="0"/>
              <a:t>Sélectionner « vendre et gérer un contrat de prévoyance » ou la </a:t>
            </a:r>
            <a:r>
              <a:rPr lang="fr-FR" b="1" dirty="0"/>
              <a:t>transaction 0451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381949" y="2090038"/>
            <a:ext cx="2676525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	</a:t>
            </a:r>
            <a:r>
              <a:rPr lang="fr-FR" dirty="0" smtClean="0"/>
              <a:t>2 </a:t>
            </a:r>
            <a:r>
              <a:rPr lang="fr-FR" dirty="0"/>
              <a:t>situations 	</a:t>
            </a:r>
            <a:r>
              <a:rPr lang="fr-FR" dirty="0" smtClean="0"/>
              <a:t> différentes </a:t>
            </a:r>
            <a:r>
              <a:rPr lang="fr-FR" dirty="0"/>
              <a:t>: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4038" y="2133350"/>
            <a:ext cx="633412" cy="559706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 flipH="1">
            <a:off x="4633546" y="3220991"/>
            <a:ext cx="10258" cy="2881305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868" y="3395203"/>
            <a:ext cx="520565" cy="531023"/>
          </a:xfrm>
          <a:prstGeom prst="rect">
            <a:avLst/>
          </a:prstGeom>
        </p:spPr>
      </p:pic>
      <p:sp>
        <p:nvSpPr>
          <p:cNvPr id="15" name="Organigramme : Connecteur 14"/>
          <p:cNvSpPr/>
          <p:nvPr/>
        </p:nvSpPr>
        <p:spPr>
          <a:xfrm>
            <a:off x="1355009" y="3206413"/>
            <a:ext cx="1046284" cy="853889"/>
          </a:xfrm>
          <a:prstGeom prst="flowChartConnector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1248509" y="4199049"/>
            <a:ext cx="14755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Professionnel Entrepreneur individuel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1086" y="5117411"/>
            <a:ext cx="284148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0451 se sélectionne depuis l’entité mode simple </a:t>
            </a:r>
            <a:r>
              <a:rPr lang="fr-FR" sz="2000" b="1" dirty="0">
                <a:solidFill>
                  <a:srgbClr val="FF0000"/>
                </a:solidFill>
              </a:rPr>
              <a:t>usage professionnel</a:t>
            </a:r>
            <a:endParaRPr lang="fr-FR" b="1" dirty="0">
              <a:solidFill>
                <a:srgbClr val="FF0000"/>
              </a:solidFill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6399206" y="3289098"/>
            <a:ext cx="823717" cy="763259"/>
            <a:chOff x="2939681" y="2924569"/>
            <a:chExt cx="823717" cy="763259"/>
          </a:xfrm>
        </p:grpSpPr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07416" y="3081883"/>
              <a:ext cx="688224" cy="448629"/>
            </a:xfrm>
            <a:prstGeom prst="rect">
              <a:avLst/>
            </a:prstGeom>
          </p:spPr>
        </p:pic>
        <p:sp>
          <p:nvSpPr>
            <p:cNvPr id="20" name="Organigramme : Connecteur 19"/>
            <p:cNvSpPr/>
            <p:nvPr/>
          </p:nvSpPr>
          <p:spPr>
            <a:xfrm>
              <a:off x="2939681" y="2924569"/>
              <a:ext cx="823717" cy="763259"/>
            </a:xfrm>
            <a:prstGeom prst="flowChartConnector">
              <a:avLst/>
            </a:prstGeom>
            <a:noFill/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6486089" y="4128778"/>
            <a:ext cx="1523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/>
              <a:t>Dirigeant d’une personne morale </a:t>
            </a:r>
            <a:endParaRPr lang="fr-FR" sz="1400" b="1" dirty="0"/>
          </a:p>
        </p:txBody>
      </p:sp>
      <p:sp>
        <p:nvSpPr>
          <p:cNvPr id="22" name="Rectangle 21"/>
          <p:cNvSpPr/>
          <p:nvPr/>
        </p:nvSpPr>
        <p:spPr>
          <a:xfrm>
            <a:off x="5196254" y="4989908"/>
            <a:ext cx="3006969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0451 se sélectionne depuis l’entité mode simple </a:t>
            </a:r>
            <a:r>
              <a:rPr lang="fr-FR" sz="2000" b="1" dirty="0">
                <a:solidFill>
                  <a:srgbClr val="FF0000"/>
                </a:solidFill>
              </a:rPr>
              <a:t>usage privé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40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Le parcours de souscription 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L’HEBDO PRO – Semaine S07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081454" y="1820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935" y="3522835"/>
            <a:ext cx="2988224" cy="2387375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246" y="1195736"/>
            <a:ext cx="4923158" cy="2026069"/>
          </a:xfrm>
          <a:prstGeom prst="rect">
            <a:avLst/>
          </a:prstGeom>
        </p:spPr>
      </p:pic>
      <p:sp>
        <p:nvSpPr>
          <p:cNvPr id="46" name="ZoneTexte 45"/>
          <p:cNvSpPr txBox="1"/>
          <p:nvPr/>
        </p:nvSpPr>
        <p:spPr>
          <a:xfrm>
            <a:off x="4617830" y="3303360"/>
            <a:ext cx="3899912" cy="107721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Si on choisit en agence en face à face le contrat pourra être signé soit en  : 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FR" sz="1600" dirty="0"/>
              <a:t>P</a:t>
            </a:r>
            <a:r>
              <a:rPr lang="fr-FR" sz="1600" dirty="0" smtClean="0"/>
              <a:t>apier 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FR" sz="1600" dirty="0" smtClean="0"/>
              <a:t>SAG </a:t>
            </a:r>
            <a:endParaRPr lang="fr-FR" sz="1600" dirty="0"/>
          </a:p>
        </p:txBody>
      </p:sp>
      <p:sp>
        <p:nvSpPr>
          <p:cNvPr id="47" name="ZoneTexte 46"/>
          <p:cNvSpPr txBox="1"/>
          <p:nvPr/>
        </p:nvSpPr>
        <p:spPr>
          <a:xfrm>
            <a:off x="4617830" y="4745805"/>
            <a:ext cx="4423788" cy="107721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Si on choisit en E- agence _ « téléphone appel entrant », le contrat pourra être signé soit : 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FR" sz="1600" dirty="0" smtClean="0"/>
              <a:t>Papier 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FR" sz="1600" dirty="0" smtClean="0"/>
              <a:t>SED 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81412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/>
            <a:r>
              <a:rPr lang="fr-FR" dirty="0"/>
              <a:t>Les différents cas d’archivage :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L’HEBDO PRO – Semaine S07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081454" y="1820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454" y="1125397"/>
            <a:ext cx="7016261" cy="431744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173819" y="5677750"/>
            <a:ext cx="2334293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err="1" smtClean="0"/>
              <a:t>Cf</a:t>
            </a:r>
            <a:r>
              <a:rPr lang="fr-FR" dirty="0" smtClean="0"/>
              <a:t> </a:t>
            </a:r>
            <a:r>
              <a:rPr lang="fr-FR" dirty="0" err="1" smtClean="0"/>
              <a:t>process</a:t>
            </a:r>
            <a:r>
              <a:rPr lang="fr-FR" dirty="0" smtClean="0"/>
              <a:t> en cliquant </a:t>
            </a:r>
            <a:r>
              <a:rPr lang="fr-FR" dirty="0" smtClean="0">
                <a:hlinkClick r:id="rId5"/>
              </a:rPr>
              <a:t>ici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47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S07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765175" y="379413"/>
            <a:ext cx="7910513" cy="709612"/>
          </a:xfrm>
        </p:spPr>
        <p:txBody>
          <a:bodyPr/>
          <a:lstStyle/>
          <a:p>
            <a:r>
              <a:rPr lang="fr-FR" dirty="0"/>
              <a:t>Circuit de transmission des dossiers </a:t>
            </a:r>
            <a:r>
              <a:rPr lang="fr-FR" dirty="0" smtClean="0"/>
              <a:t>papiers</a:t>
            </a:r>
            <a:endParaRPr lang="fr-FR" b="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5621" y="1146179"/>
            <a:ext cx="3629025" cy="162877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6738" y="2987304"/>
            <a:ext cx="3352369" cy="2379101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4131145" y="4453988"/>
            <a:ext cx="1083633" cy="153480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682" y="2680567"/>
            <a:ext cx="1095375" cy="21336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0519" y="2770159"/>
            <a:ext cx="990600" cy="202882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27496" y="2680567"/>
            <a:ext cx="1369126" cy="214889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0653" y="2781181"/>
            <a:ext cx="1297140" cy="1573127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4046444" y="4251197"/>
            <a:ext cx="872355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dirty="0" smtClean="0"/>
              <a:t>En ex </a:t>
            </a:r>
            <a:r>
              <a:rPr lang="fr-FR" sz="1200" dirty="0" err="1" smtClean="0"/>
              <a:t>celca</a:t>
            </a:r>
            <a:r>
              <a:rPr lang="fr-FR" sz="1200" dirty="0" smtClean="0"/>
              <a:t> </a:t>
            </a:r>
            <a:endParaRPr lang="fr-FR" sz="1200" dirty="0"/>
          </a:p>
        </p:txBody>
      </p:sp>
      <p:sp>
        <p:nvSpPr>
          <p:cNvPr id="19" name="ZoneTexte 18"/>
          <p:cNvSpPr txBox="1"/>
          <p:nvPr/>
        </p:nvSpPr>
        <p:spPr>
          <a:xfrm>
            <a:off x="3996622" y="2561127"/>
            <a:ext cx="78258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dirty="0" smtClean="0"/>
              <a:t>En ex </a:t>
            </a:r>
            <a:r>
              <a:rPr lang="fr-FR" sz="1200" dirty="0" err="1" smtClean="0"/>
              <a:t>cea</a:t>
            </a:r>
            <a:r>
              <a:rPr lang="fr-FR" sz="1200" dirty="0" smtClean="0"/>
              <a:t> 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94446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S07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765175" y="379413"/>
            <a:ext cx="7910513" cy="709612"/>
          </a:xfrm>
        </p:spPr>
        <p:txBody>
          <a:bodyPr/>
          <a:lstStyle/>
          <a:p>
            <a:pPr algn="r"/>
            <a:r>
              <a:rPr lang="fr-FR" dirty="0" smtClean="0"/>
              <a:t>En résumé </a:t>
            </a:r>
            <a:endParaRPr lang="fr-FR" b="0" dirty="0"/>
          </a:p>
        </p:txBody>
      </p:sp>
      <p:sp>
        <p:nvSpPr>
          <p:cNvPr id="14" name="ZoneTexte 13"/>
          <p:cNvSpPr txBox="1"/>
          <p:nvPr/>
        </p:nvSpPr>
        <p:spPr>
          <a:xfrm>
            <a:off x="127029" y="1080539"/>
            <a:ext cx="500684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Ce qu’il faut retenir : </a:t>
            </a:r>
          </a:p>
          <a:p>
            <a:endParaRPr lang="fr-FR" sz="14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400" b="1" dirty="0" smtClean="0"/>
              <a:t>L’ASSISTANCE</a:t>
            </a:r>
            <a:r>
              <a:rPr lang="fr-FR" sz="1400" b="1" dirty="0" smtClean="0">
                <a:solidFill>
                  <a:srgbClr val="C00000"/>
                </a:solidFill>
              </a:rPr>
              <a:t> </a:t>
            </a:r>
            <a:r>
              <a:rPr lang="fr-FR" sz="1400" b="1" dirty="0"/>
              <a:t>RÉSEAU DU CENTRE D’EXPERTISE PRO </a:t>
            </a:r>
            <a:r>
              <a:rPr lang="fr-FR" sz="1400" dirty="0"/>
              <a:t>de BPCE </a:t>
            </a:r>
            <a:r>
              <a:rPr lang="fr-FR" sz="1400" dirty="0" smtClean="0"/>
              <a:t>Vie est là pour vous aider surtout </a:t>
            </a:r>
            <a:r>
              <a:rPr lang="fr-FR" dirty="0" smtClean="0"/>
              <a:t>n’hésitez</a:t>
            </a:r>
            <a:r>
              <a:rPr lang="fr-FR" sz="1400" dirty="0" smtClean="0"/>
              <a:t> pas à appeler , </a:t>
            </a:r>
            <a:r>
              <a:rPr lang="fr-FR" sz="1400" i="1" dirty="0" smtClean="0"/>
              <a:t>notamment lors de votre 1</a:t>
            </a:r>
            <a:r>
              <a:rPr lang="fr-FR" sz="1400" i="1" baseline="30000" dirty="0" smtClean="0"/>
              <a:t>ère</a:t>
            </a:r>
            <a:r>
              <a:rPr lang="fr-FR" sz="1400" i="1" dirty="0" smtClean="0"/>
              <a:t> souscription</a:t>
            </a:r>
            <a:endParaRPr lang="fr-FR" sz="1400" i="1" dirty="0"/>
          </a:p>
          <a:p>
            <a:pPr lvl="1"/>
            <a:r>
              <a:rPr lang="fr-FR" sz="1400" dirty="0" smtClean="0"/>
              <a:t>      Bouton </a:t>
            </a:r>
            <a:r>
              <a:rPr lang="fr-FR" sz="1400" dirty="0"/>
              <a:t>« </a:t>
            </a:r>
            <a:r>
              <a:rPr lang="fr-FR" sz="1400" b="1" dirty="0"/>
              <a:t>Appel expert</a:t>
            </a:r>
            <a:r>
              <a:rPr lang="fr-FR" sz="1400" dirty="0"/>
              <a:t> » du simulateur Prévoyance Pro</a:t>
            </a:r>
          </a:p>
          <a:p>
            <a:pPr lvl="1">
              <a:spcBef>
                <a:spcPts val="0"/>
              </a:spcBef>
            </a:pPr>
            <a:r>
              <a:rPr lang="fr-FR" sz="1400" dirty="0" smtClean="0"/>
              <a:t>                      N</a:t>
            </a:r>
            <a:r>
              <a:rPr lang="fr-FR" sz="1400" dirty="0"/>
              <a:t>° d’appel direct : 01 58 55 55 56</a:t>
            </a:r>
            <a:br>
              <a:rPr lang="fr-FR" sz="1400" dirty="0"/>
            </a:br>
            <a:r>
              <a:rPr lang="fr-FR" sz="1400" dirty="0" smtClean="0"/>
              <a:t>                            </a:t>
            </a:r>
            <a:r>
              <a:rPr lang="fr-FR" sz="1400" u="sng" dirty="0" smtClean="0"/>
              <a:t>na-map-cep-assistancereseau@natixis.com</a:t>
            </a:r>
            <a:endParaRPr lang="fr-FR" sz="1400" dirty="0"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400" dirty="0" smtClean="0"/>
              <a:t>Nous sommes </a:t>
            </a:r>
            <a:r>
              <a:rPr lang="fr-FR" sz="1400" b="1" dirty="0" smtClean="0"/>
              <a:t>pilote</a:t>
            </a:r>
            <a:r>
              <a:rPr lang="fr-FR" sz="1400" dirty="0" smtClean="0"/>
              <a:t> dans le lancement de cette offre,</a:t>
            </a:r>
            <a:r>
              <a:rPr lang="fr-FR" sz="1400" dirty="0"/>
              <a:t> merci de votre </a:t>
            </a:r>
            <a:r>
              <a:rPr lang="fr-FR" sz="1400" dirty="0" smtClean="0"/>
              <a:t>compréhension.</a:t>
            </a:r>
          </a:p>
          <a:p>
            <a:pPr lvl="1"/>
            <a:r>
              <a:rPr lang="fr-FR" sz="1400" dirty="0" smtClean="0"/>
              <a:t>       Votre rôle est déterminant 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sz="1400" dirty="0" smtClean="0"/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sz="1400" dirty="0" smtClean="0"/>
              <a:t>Si vous rencontrez  des anomalies, dysfonctionnements, … ou constatez des améliorations possibles faire un message à  : </a:t>
            </a:r>
          </a:p>
          <a:p>
            <a:pPr lvl="2"/>
            <a:r>
              <a:rPr lang="fr-FR" sz="1400" dirty="0" smtClean="0"/>
              <a:t>	Valérie PARISSE ET Anne POIGNANT</a:t>
            </a:r>
          </a:p>
          <a:p>
            <a:pPr marL="1200150" lvl="2" indent="-285750" algn="ctr">
              <a:buFont typeface="Wingdings" panose="05000000000000000000" pitchFamily="2" charset="2"/>
              <a:buChar char="ü"/>
            </a:pPr>
            <a:endParaRPr lang="fr-FR" sz="1400" dirty="0" smtClean="0"/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sz="1400" dirty="0" smtClean="0"/>
              <a:t>Nous avons constaté que lorsqu’un dirigeant n’a pas de compte 04 il faudra souscrire le contrat de prévoyance via </a:t>
            </a:r>
            <a:r>
              <a:rPr lang="fr-FR" sz="1400" dirty="0" err="1" smtClean="0"/>
              <a:t>webassur</a:t>
            </a:r>
            <a:r>
              <a:rPr lang="fr-FR" sz="1400" dirty="0" smtClean="0"/>
              <a:t> . Mais la simulation est possible pour votre client (transaction 0451 sur l’entité part)</a:t>
            </a:r>
          </a:p>
          <a:p>
            <a:pPr lvl="2"/>
            <a:r>
              <a:rPr lang="fr-FR" sz="1400" dirty="0"/>
              <a:t> </a:t>
            </a:r>
            <a:r>
              <a:rPr lang="fr-FR" sz="1400" dirty="0" smtClean="0"/>
              <a:t>      Une demande d‘évolution a été faite;  </a:t>
            </a:r>
          </a:p>
          <a:p>
            <a:pPr lvl="2"/>
            <a:endParaRPr lang="fr-FR" sz="1400" dirty="0" smtClean="0"/>
          </a:p>
          <a:p>
            <a:pPr lvl="2"/>
            <a:endParaRPr lang="fr-FR" sz="14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269" y="2162384"/>
            <a:ext cx="3696200" cy="27209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219378" y="3968885"/>
            <a:ext cx="914400" cy="914400"/>
          </a:xfrm>
          <a:prstGeom prst="rect">
            <a:avLst/>
          </a:prstGeom>
          <a:noFill/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5133878" y="5041097"/>
            <a:ext cx="1278111" cy="454095"/>
          </a:xfrm>
          <a:prstGeom prst="straightConnector1">
            <a:avLst/>
          </a:prstGeom>
          <a:ln w="57150">
            <a:solidFill>
              <a:srgbClr val="EB0F2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6497515" y="5268144"/>
            <a:ext cx="2250831" cy="73866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Cliquer </a:t>
            </a:r>
            <a:r>
              <a:rPr lang="fr-FR" sz="1400" dirty="0" smtClean="0">
                <a:hlinkClick r:id="rId5"/>
              </a:rPr>
              <a:t>ici </a:t>
            </a:r>
            <a:r>
              <a:rPr lang="fr-FR" sz="1400" dirty="0" smtClean="0"/>
              <a:t>pour consulter le mode opérateur Prévoyance Pro </a:t>
            </a:r>
            <a:r>
              <a:rPr lang="fr-FR" sz="1400" dirty="0" err="1" smtClean="0"/>
              <a:t>Webassur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7517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S07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765175" y="379413"/>
            <a:ext cx="7910513" cy="709612"/>
          </a:xfrm>
        </p:spPr>
        <p:txBody>
          <a:bodyPr/>
          <a:lstStyle/>
          <a:p>
            <a:pPr algn="r"/>
            <a:r>
              <a:rPr lang="fr-FR" dirty="0" smtClean="0"/>
              <a:t>En résumé </a:t>
            </a:r>
            <a:endParaRPr lang="fr-FR" b="0" dirty="0"/>
          </a:p>
        </p:txBody>
      </p:sp>
      <p:sp>
        <p:nvSpPr>
          <p:cNvPr id="3" name="Rectangle 2"/>
          <p:cNvSpPr/>
          <p:nvPr/>
        </p:nvSpPr>
        <p:spPr>
          <a:xfrm>
            <a:off x="436583" y="1376865"/>
            <a:ext cx="72566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Vous retrouverez sous la rubrique des commerciaux </a:t>
            </a:r>
            <a:r>
              <a:rPr lang="fr-FR" dirty="0" smtClean="0"/>
              <a:t>: </a:t>
            </a:r>
          </a:p>
          <a:p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/>
              <a:t>une présentation de l’offre (</a:t>
            </a:r>
            <a:r>
              <a:rPr lang="fr-FR" i="1" dirty="0" smtClean="0"/>
              <a:t>ou cliquer </a:t>
            </a:r>
            <a:r>
              <a:rPr lang="fr-FR" i="1" dirty="0" smtClean="0">
                <a:hlinkClick r:id="rId4"/>
              </a:rPr>
              <a:t>ici )</a:t>
            </a:r>
            <a:endParaRPr lang="fr-FR" i="1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/>
              <a:t> le procès de souscription (ou </a:t>
            </a:r>
            <a:r>
              <a:rPr lang="fr-FR" dirty="0"/>
              <a:t>cliquer </a:t>
            </a:r>
            <a:r>
              <a:rPr lang="fr-FR" dirty="0" smtClean="0">
                <a:hlinkClick r:id="rId5"/>
              </a:rPr>
              <a:t>ici</a:t>
            </a:r>
            <a:r>
              <a:rPr lang="fr-FR" dirty="0" smtClean="0"/>
              <a:t>)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/>
              <a:t>Le mode opératoire </a:t>
            </a:r>
            <a:r>
              <a:rPr lang="fr-FR" dirty="0"/>
              <a:t>Prévoyance Pro </a:t>
            </a:r>
            <a:r>
              <a:rPr lang="fr-FR" dirty="0" err="1" smtClean="0"/>
              <a:t>Webassur</a:t>
            </a:r>
            <a:r>
              <a:rPr lang="fr-FR" dirty="0" smtClean="0"/>
              <a:t> (ou </a:t>
            </a:r>
            <a:r>
              <a:rPr lang="fr-FR" dirty="0"/>
              <a:t>cliquer </a:t>
            </a:r>
            <a:r>
              <a:rPr lang="fr-FR" dirty="0" smtClean="0">
                <a:hlinkClick r:id="rId6"/>
              </a:rPr>
              <a:t>ici )</a:t>
            </a: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/>
              <a:t>Le memento conseiller Pro </a:t>
            </a:r>
            <a:r>
              <a:rPr lang="fr-FR" dirty="0" smtClean="0"/>
              <a:t>(ou cliquer </a:t>
            </a:r>
            <a:r>
              <a:rPr lang="fr-FR" dirty="0" smtClean="0">
                <a:hlinkClick r:id="rId7"/>
              </a:rPr>
              <a:t>ici</a:t>
            </a:r>
            <a:r>
              <a:rPr lang="fr-FR" dirty="0" smtClean="0"/>
              <a:t>) </a:t>
            </a: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792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02ea4b1b-5614-43b2-acce-6a9ef10fff4e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10598</TotalTime>
  <Words>289</Words>
  <Application>Microsoft Office PowerPoint</Application>
  <PresentationFormat>Affichage à l'écran (4:3)</PresentationFormat>
  <Paragraphs>81</Paragraphs>
  <Slides>10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10</vt:i4>
      </vt:variant>
    </vt:vector>
  </HeadingPairs>
  <TitlesOfParts>
    <vt:vector size="25" baseType="lpstr">
      <vt:lpstr>Aharoni</vt:lpstr>
      <vt:lpstr>Arial</vt:lpstr>
      <vt:lpstr>Arial Narrow</vt:lpstr>
      <vt:lpstr>Calibri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Caractéristique de l’offre </vt:lpstr>
      <vt:lpstr>Nouvelle offre Prévoyance Pro : Pour qui ?  </vt:lpstr>
      <vt:lpstr>Le parcours de souscription </vt:lpstr>
      <vt:lpstr>Le parcours de souscription </vt:lpstr>
      <vt:lpstr>Les différents cas d’archivage :</vt:lpstr>
      <vt:lpstr>Circuit de transmission des dossiers papiers</vt:lpstr>
      <vt:lpstr>En résumé </vt:lpstr>
      <vt:lpstr>En résumé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440</cp:revision>
  <cp:lastPrinted>2020-01-23T16:40:35Z</cp:lastPrinted>
  <dcterms:created xsi:type="dcterms:W3CDTF">2016-06-03T08:10:53Z</dcterms:created>
  <dcterms:modified xsi:type="dcterms:W3CDTF">2020-02-11T14:31:07Z</dcterms:modified>
</cp:coreProperties>
</file>