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4"/>
  </p:notesMasterIdLst>
  <p:handoutMasterIdLst>
    <p:handoutMasterId r:id="rId25"/>
  </p:handoutMasterIdLst>
  <p:sldIdLst>
    <p:sldId id="286" r:id="rId13"/>
    <p:sldId id="289" r:id="rId14"/>
    <p:sldId id="447" r:id="rId15"/>
    <p:sldId id="448" r:id="rId16"/>
    <p:sldId id="452" r:id="rId17"/>
    <p:sldId id="454" r:id="rId18"/>
    <p:sldId id="453" r:id="rId19"/>
    <p:sldId id="450" r:id="rId20"/>
    <p:sldId id="451" r:id="rId21"/>
    <p:sldId id="455" r:id="rId22"/>
    <p:sldId id="413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581D41"/>
    <a:srgbClr val="CCECFF"/>
    <a:srgbClr val="EB0F2D"/>
    <a:srgbClr val="F7DAAF"/>
    <a:srgbClr val="A79C86"/>
    <a:srgbClr val="EA9922"/>
    <a:srgbClr val="DE6225"/>
    <a:srgbClr val="BFBFBF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244274-9096-58A9-30A7-54796E5B947A}" v="8" dt="2020-06-10T16:16:09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 varScale="1">
        <p:scale>
          <a:sx n="101" d="100"/>
          <a:sy n="101" d="100"/>
        </p:scale>
        <p:origin x="864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15/09/2020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yeav.ecuvie.assurances.d.bbg/jcms/rpn32_64518/lancement-peri" TargetMode="External"/><Relationship Id="rId5" Type="http://schemas.openxmlformats.org/officeDocument/2006/relationships/hyperlink" Target="https://myeav.ecuvie.assurances.d.bbg/jcms/3854536_Produit/millevie-per?catR=lch_24187" TargetMode="Externa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832/peri/19186/oav_brochure_oav.pdf" TargetMode="External"/><Relationship Id="rId13" Type="http://schemas.openxmlformats.org/officeDocument/2006/relationships/hyperlink" Target="http://commerciaux.celca.caisse-epargne.fr/download/1832/peri/19182/guide-client-peri-a-remettre-a-la-souscription.pdf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commerciaux.celca.caisse-epargne.fr/download/1832/peri/19181/fiche-client-per-ce.pdf" TargetMode="External"/><Relationship Id="rId12" Type="http://schemas.openxmlformats.org/officeDocument/2006/relationships/hyperlink" Target="http://commerciaux.celca.caisse-epargne.fr/download/1832/peri/19188/tuto-peri-actes-de-gestion-en-vad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832/peri/19180/fiche-client-millevie-per.pdf" TargetMode="External"/><Relationship Id="rId11" Type="http://schemas.openxmlformats.org/officeDocument/2006/relationships/hyperlink" Target="http://commerciaux.celca.caisse-epargne.fr/download/1832/peri/19187/tuto-peri-actes-de-gestion-en-face-a-face.pdf" TargetMode="External"/><Relationship Id="rId5" Type="http://schemas.openxmlformats.org/officeDocument/2006/relationships/hyperlink" Target="http://commerciaux.celca.caisse-epargne.fr/download/1832/peri/19185/note-dinformation-peri-vf-2.pdf" TargetMode="External"/><Relationship Id="rId10" Type="http://schemas.openxmlformats.org/officeDocument/2006/relationships/hyperlink" Target="http://commerciaux.celca.caisse-epargne.fr/download/1832/peri/19190/tuto-souscription-peri-en-vad.pdf" TargetMode="External"/><Relationship Id="rId4" Type="http://schemas.openxmlformats.org/officeDocument/2006/relationships/hyperlink" Target="http://commerciaux.celca.caisse-epargne.fr/download/1832/peri/19191/boite-a-outils-peri.pptx" TargetMode="External"/><Relationship Id="rId9" Type="http://schemas.openxmlformats.org/officeDocument/2006/relationships/hyperlink" Target="http://commerciaux.celca.caisse-epargne.fr/download/1832/peri/19189/tuto-souscription-peri-en-face-a-fac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15 Septembre–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38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450" y="11626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Lancement de la nouvelle Offre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PERi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:</a:t>
            </a:r>
          </a:p>
          <a:p>
            <a:pPr lvl="3"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Plan Epargne Retraite Individuel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8523" y="6346218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38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1" y="1354137"/>
            <a:ext cx="2206814" cy="1246187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400" dirty="0" smtClean="0"/>
              <a:t>Les Caractéristique de l’offre </a:t>
            </a:r>
            <a:r>
              <a:rPr lang="fr-FR" sz="2400" dirty="0" err="1" smtClean="0"/>
              <a:t>PERi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24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7682" y="2705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46437" y="1137149"/>
            <a:ext cx="8997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nouveau contrat retraite se substitue aux anciens contrats retraite (PERP, Madelin) dont </a:t>
            </a:r>
            <a:r>
              <a:rPr lang="fr-FR" dirty="0" smtClean="0"/>
              <a:t>la commercialisation </a:t>
            </a:r>
            <a:r>
              <a:rPr lang="fr-FR" dirty="0"/>
              <a:t>cessera le 30 septembre 2020.</a:t>
            </a:r>
          </a:p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57400" y="2084547"/>
            <a:ext cx="4411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PERI EN CE EST COMPOSE DE 2 </a:t>
            </a:r>
            <a:r>
              <a:rPr lang="fr-FR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PRODUITS</a:t>
            </a:r>
            <a:endParaRPr lang="fr-FR" b="1" u="sng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222" y="2819792"/>
            <a:ext cx="6759504" cy="338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Les Caractéristique de l’offre </a:t>
            </a:r>
            <a:r>
              <a:rPr lang="fr-FR" dirty="0" err="1"/>
              <a:t>PERi</a:t>
            </a:r>
            <a:r>
              <a:rPr lang="fr-FR" dirty="0"/>
              <a:t> </a:t>
            </a:r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403092" y="1089025"/>
            <a:ext cx="8120871" cy="5108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S34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sp>
        <p:nvSpPr>
          <p:cNvPr id="2" name="Rectangle 1"/>
          <p:cNvSpPr/>
          <p:nvPr/>
        </p:nvSpPr>
        <p:spPr>
          <a:xfrm>
            <a:off x="250692" y="1170580"/>
            <a:ext cx="8779007" cy="2585323"/>
          </a:xfrm>
          <a:prstGeom prst="rect">
            <a:avLst/>
          </a:prstGeom>
          <a:ln cmpd="dbl">
            <a:noFill/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Les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PERi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de la CE sont dotés de nombreux atouts à mettre en valeur auprès de vos clients, quel que soit leur segment de clientèle (Grand Public, Premium, Professionnels) : </a:t>
            </a: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des formules composées d’investissements durables 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une protection financière en cas de décès pendant la phase d’épargne </a:t>
            </a:r>
            <a:r>
              <a:rPr lang="fr-F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une tarification attractive ; 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257300" lvl="2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des outils de simulation performants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857246"/>
              </p:ext>
            </p:extLst>
          </p:nvPr>
        </p:nvGraphicFramePr>
        <p:xfrm>
          <a:off x="250692" y="3865355"/>
          <a:ext cx="8542338" cy="2390392"/>
        </p:xfrm>
        <a:graphic>
          <a:graphicData uri="http://schemas.openxmlformats.org/drawingml/2006/table">
            <a:tbl>
              <a:tblPr firstRow="1" firstCol="1" bandRow="1"/>
              <a:tblGrid>
                <a:gridCol w="2452386">
                  <a:extLst>
                    <a:ext uri="{9D8B030D-6E8A-4147-A177-3AD203B41FA5}">
                      <a16:colId xmlns:a16="http://schemas.microsoft.com/office/drawing/2014/main" val="2986194307"/>
                    </a:ext>
                  </a:extLst>
                </a:gridCol>
                <a:gridCol w="2811897">
                  <a:extLst>
                    <a:ext uri="{9D8B030D-6E8A-4147-A177-3AD203B41FA5}">
                      <a16:colId xmlns:a16="http://schemas.microsoft.com/office/drawing/2014/main" val="1811692338"/>
                    </a:ext>
                  </a:extLst>
                </a:gridCol>
                <a:gridCol w="3278055">
                  <a:extLst>
                    <a:ext uri="{9D8B030D-6E8A-4147-A177-3AD203B41FA5}">
                      <a16:colId xmlns:a16="http://schemas.microsoft.com/office/drawing/2014/main" val="1967082827"/>
                    </a:ext>
                  </a:extLst>
                </a:gridCol>
              </a:tblGrid>
              <a:tr h="3221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Millevie</a:t>
                      </a:r>
                      <a:r>
                        <a:rPr lang="fr-FR" sz="10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PER (BPCE Vie)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PER CE (CNP)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541726"/>
                  </a:ext>
                </a:extLst>
              </a:tr>
              <a:tr h="402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Début de commercialisation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 septembre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(CE pilotes : 24 août)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21 septembre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725222"/>
                  </a:ext>
                </a:extLst>
              </a:tr>
              <a:tr h="604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Clientèle éligible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Grand Public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Premium &amp; Banque Privée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Professionnels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Dédié aux clients souhaitant transférer leur PERP CNP ou réinvestir des sommes issues de rachat partiel ou total de leurs contrats d’assurance vie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82201"/>
                  </a:ext>
                </a:extLst>
              </a:tr>
              <a:tr h="604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Parcours de commercialisation TEMPORAIRE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(jusqu’à début décembre)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Simulateur 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Harvest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Wingdings" panose="05000000000000000000" pitchFamily="2" charset="2"/>
                          <a:ea typeface="Calibri" panose="020F0502020204030204" pitchFamily="34" charset="0"/>
                        </a:rPr>
                        <a:t>à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LEA 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Wingdings" panose="05000000000000000000" pitchFamily="2" charset="2"/>
                          <a:ea typeface="Calibri" panose="020F0502020204030204" pitchFamily="34" charset="0"/>
                        </a:rPr>
                        <a:t>à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WebAssur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Simulateur 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Harvest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Wingdings" panose="05000000000000000000" pitchFamily="2" charset="2"/>
                          <a:ea typeface="Calibri" panose="020F0502020204030204" pitchFamily="34" charset="0"/>
                        </a:rPr>
                        <a:t>à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QCF-QR dans 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MySys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Wingdings" panose="05000000000000000000" pitchFamily="2" charset="2"/>
                          <a:ea typeface="Calibri" panose="020F0502020204030204" pitchFamily="34" charset="0"/>
                        </a:rPr>
                        <a:t>à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PUMA en face à face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yc</a:t>
                      </a: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synthèse épargne retraite) et ISI à distance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395584"/>
                  </a:ext>
                </a:extLst>
              </a:tr>
              <a:tr h="4498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Modes de signature TEMPORAIRES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(jusqu’à début décembre)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Signature Papier en agence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Signature électronique </a:t>
                      </a:r>
                      <a:r>
                        <a:rPr lang="fr-FR" sz="1000" dirty="0" err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Sign’it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Signature manuscrite face à face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Signature à distance dégradée via ISI : retour client par courrier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263" marR="60263" marT="0" marB="0" anchor="ctr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12884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403571" y="4364301"/>
            <a:ext cx="1236624" cy="20160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64981" y="3810629"/>
            <a:ext cx="8582082" cy="2552920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2984471" y="5391149"/>
            <a:ext cx="1101754" cy="247649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002060"/>
                </a:solidFill>
              </a:rPr>
              <a:t>Simulateur </a:t>
            </a:r>
            <a:r>
              <a:rPr lang="fr-FR" sz="1000" dirty="0" smtClean="0">
                <a:solidFill>
                  <a:srgbClr val="002060"/>
                </a:solidFill>
              </a:rPr>
              <a:t>PERI</a:t>
            </a:r>
            <a:endParaRPr lang="fr-FR" sz="1000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43550" y="5267325"/>
            <a:ext cx="1076325" cy="247649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solidFill>
                  <a:srgbClr val="002060"/>
                </a:solidFill>
              </a:rPr>
              <a:t>Simulateur </a:t>
            </a:r>
            <a:r>
              <a:rPr lang="fr-FR" sz="1000" dirty="0" smtClean="0">
                <a:solidFill>
                  <a:srgbClr val="002060"/>
                </a:solidFill>
              </a:rPr>
              <a:t>PERI</a:t>
            </a:r>
            <a:endParaRPr lang="fr-FR" sz="1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8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/>
              <a:t>Les </a:t>
            </a:r>
            <a:r>
              <a:rPr lang="fr-FR" dirty="0" smtClean="0"/>
              <a:t>CIBLES </a:t>
            </a:r>
            <a:endParaRPr lang="fr-FR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403092" y="1089025"/>
            <a:ext cx="8120871" cy="5108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15" name="Image 6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481138"/>
            <a:ext cx="8743951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67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94680" y="278432"/>
            <a:ext cx="8537693" cy="709200"/>
          </a:xfrm>
        </p:spPr>
        <p:txBody>
          <a:bodyPr>
            <a:normAutofit/>
          </a:bodyPr>
          <a:lstStyle/>
          <a:p>
            <a:pPr algn="r"/>
            <a:r>
              <a:rPr lang="fr-FR" sz="2400" dirty="0"/>
              <a:t>Les </a:t>
            </a:r>
            <a:r>
              <a:rPr lang="fr-FR" sz="2400" dirty="0" smtClean="0"/>
              <a:t>DIFFERENCES MAJEUR ENTRE LE PERI ET MADELIN /PERP  </a:t>
            </a:r>
            <a:endParaRPr lang="fr-FR" sz="2400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403092" y="1089025"/>
            <a:ext cx="8120871" cy="5108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L’HEBDO PRO – Semaine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S38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2020</a:t>
            </a:r>
          </a:p>
        </p:txBody>
      </p:sp>
      <p:pic>
        <p:nvPicPr>
          <p:cNvPr id="4098" name="Image 6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4926"/>
            <a:ext cx="6629399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07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94680" y="278432"/>
            <a:ext cx="8537693" cy="709200"/>
          </a:xfrm>
        </p:spPr>
        <p:txBody>
          <a:bodyPr>
            <a:normAutofit/>
          </a:bodyPr>
          <a:lstStyle/>
          <a:p>
            <a:pPr algn="r"/>
            <a:r>
              <a:rPr lang="fr-FR" sz="2400" dirty="0" smtClean="0"/>
              <a:t>LES </a:t>
            </a:r>
            <a:r>
              <a:rPr lang="fr-FR" sz="2400" dirty="0" smtClean="0"/>
              <a:t>TRANSFERTS </a:t>
            </a:r>
            <a:r>
              <a:rPr lang="fr-FR" sz="2400" dirty="0" smtClean="0"/>
              <a:t>DE CONTRATS </a:t>
            </a:r>
            <a:endParaRPr lang="fr-FR" sz="2400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403092" y="1089025"/>
            <a:ext cx="8120871" cy="5108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3075" name="Image 6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576388"/>
            <a:ext cx="7758112" cy="414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16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Comment souscrire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783" y="1170580"/>
            <a:ext cx="7353300" cy="4782666"/>
          </a:xfrm>
          <a:prstGeom prst="rect">
            <a:avLst/>
          </a:prstGeom>
        </p:spPr>
      </p:pic>
      <p:sp>
        <p:nvSpPr>
          <p:cNvPr id="13" name="Espace réservé du texte 3"/>
          <p:cNvSpPr txBox="1">
            <a:spLocks/>
          </p:cNvSpPr>
          <p:nvPr/>
        </p:nvSpPr>
        <p:spPr>
          <a:xfrm>
            <a:off x="5952728" y="1170580"/>
            <a:ext cx="1549152" cy="35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5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all" spc="0" normalizeH="0" baseline="0" noProof="0" dirty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Depuis le CB PART</a:t>
            </a:r>
            <a:endParaRPr kumimoji="0" lang="fr-FR" sz="1200" b="1" i="0" u="none" strike="noStrike" kern="1200" cap="all" spc="0" normalizeH="0" baseline="0" noProof="0" dirty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/>
          <a:srcRect l="-2000" t="3979" r="77579" b="62899"/>
          <a:stretch/>
        </p:blipFill>
        <p:spPr>
          <a:xfrm rot="20825364">
            <a:off x="159226" y="2318100"/>
            <a:ext cx="2193467" cy="1673464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 rot="20692686">
            <a:off x="587300" y="3532794"/>
            <a:ext cx="942966" cy="4482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 rot="20720990">
            <a:off x="636355" y="4003975"/>
            <a:ext cx="2041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Au préalable vous pouvez aller sur l’outil simulateur de retraite puis simulateur </a:t>
            </a:r>
            <a:r>
              <a:rPr lang="fr-FR" sz="1000" dirty="0" err="1" smtClean="0"/>
              <a:t>PERi</a:t>
            </a:r>
            <a:r>
              <a:rPr lang="fr-FR" sz="1000" dirty="0" smtClean="0"/>
              <a:t>  dispo sous PCM 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07510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LES SUPPORTS A DISPOSITION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82" y="1225356"/>
            <a:ext cx="5735540" cy="492030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6334338" y="140402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accéder à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myEAV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cliquez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6346" y="1989510"/>
            <a:ext cx="1368152" cy="754599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6516215" y="3140968"/>
            <a:ext cx="2316559" cy="70788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Accessible également depuis culture net en tapant :</a:t>
            </a:r>
          </a:p>
          <a:p>
            <a:r>
              <a:rPr lang="fr-FR" sz="1000" b="1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myeav</a:t>
            </a:r>
            <a:r>
              <a:rPr lang="fr-FR" sz="10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/assurance/animation et action </a:t>
            </a:r>
            <a:r>
              <a:rPr lang="fr-FR" sz="1000" b="1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fr-FR" sz="10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/mise en marche/lancement </a:t>
            </a:r>
            <a:r>
              <a:rPr lang="fr-FR" sz="1000" b="1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</a:t>
            </a:r>
            <a:endParaRPr lang="fr-FR" sz="1000" b="1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5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Les offres promotionnelles </a:t>
            </a:r>
            <a:r>
              <a:rPr lang="fr-FR" dirty="0" err="1" smtClean="0"/>
              <a:t>perI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2020</a:t>
            </a:r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525555"/>
            <a:ext cx="8785343" cy="347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6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S38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36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804921" y="1201448"/>
            <a:ext cx="51086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500" dirty="0"/>
              <a:t>Vous retrouverez sous la rubrique des commerciaux : </a:t>
            </a:r>
            <a:endParaRPr lang="fr-FR" sz="1500" dirty="0" smtClean="0"/>
          </a:p>
          <a:p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 smtClean="0"/>
              <a:t>Lien </a:t>
            </a:r>
            <a:r>
              <a:rPr lang="fr-FR" sz="1500" dirty="0"/>
              <a:t>vers </a:t>
            </a:r>
            <a:r>
              <a:rPr lang="fr-FR" sz="1500" dirty="0" smtClean="0"/>
              <a:t>la Boite à outils </a:t>
            </a:r>
            <a:r>
              <a:rPr lang="fr-FR" sz="1500" dirty="0" err="1" smtClean="0"/>
              <a:t>PERi</a:t>
            </a:r>
            <a:r>
              <a:rPr lang="fr-FR" sz="1500" dirty="0" smtClean="0"/>
              <a:t> (</a:t>
            </a:r>
            <a:r>
              <a:rPr lang="fr-FR" sz="1500" i="1" dirty="0" smtClean="0"/>
              <a:t>cliquer </a:t>
            </a:r>
            <a:r>
              <a:rPr lang="fr-FR" sz="1500" i="1" dirty="0">
                <a:hlinkClick r:id="rId4"/>
              </a:rPr>
              <a:t>ici</a:t>
            </a:r>
            <a:r>
              <a:rPr lang="fr-FR" sz="1500" i="1" dirty="0"/>
              <a:t> </a:t>
            </a:r>
            <a:r>
              <a:rPr lang="fr-FR" sz="1500" i="1" dirty="0" smtClean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Lien vers </a:t>
            </a:r>
            <a:r>
              <a:rPr lang="fr-FR" sz="1500" dirty="0" smtClean="0"/>
              <a:t>la Note d’information (</a:t>
            </a:r>
            <a:r>
              <a:rPr lang="fr-FR" sz="1500" i="1" dirty="0" smtClean="0"/>
              <a:t>cliquer </a:t>
            </a:r>
            <a:r>
              <a:rPr lang="fr-FR" sz="1500" i="1" dirty="0">
                <a:hlinkClick r:id="rId5"/>
              </a:rPr>
              <a:t>ici </a:t>
            </a:r>
            <a:r>
              <a:rPr lang="fr-FR" sz="1500" i="1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Lien vers </a:t>
            </a:r>
            <a:r>
              <a:rPr lang="fr-FR" sz="1500" dirty="0" smtClean="0"/>
              <a:t>la fiche client MILLEVIE PER (</a:t>
            </a:r>
            <a:r>
              <a:rPr lang="fr-FR" sz="1500" i="1" dirty="0" smtClean="0"/>
              <a:t>cliquer </a:t>
            </a:r>
            <a:r>
              <a:rPr lang="fr-FR" sz="1500" i="1" dirty="0">
                <a:hlinkClick r:id="rId6"/>
              </a:rPr>
              <a:t>ici </a:t>
            </a:r>
            <a:r>
              <a:rPr lang="fr-FR" sz="1500" i="1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Lien vers la fiche client </a:t>
            </a:r>
            <a:r>
              <a:rPr lang="fr-FR" sz="1500" dirty="0" smtClean="0"/>
              <a:t> PER CE (</a:t>
            </a:r>
            <a:r>
              <a:rPr lang="fr-FR" sz="1500" i="1" dirty="0"/>
              <a:t>cliquer </a:t>
            </a:r>
            <a:r>
              <a:rPr lang="fr-FR" sz="1500" i="1" dirty="0">
                <a:hlinkClick r:id="rId7"/>
              </a:rPr>
              <a:t>ici )</a:t>
            </a:r>
            <a:endParaRPr lang="fr-FR" sz="1500" i="1" dirty="0"/>
          </a:p>
          <a:p>
            <a:pPr lvl="1"/>
            <a:endParaRPr lang="fr-FR" sz="1500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Lien vers </a:t>
            </a:r>
            <a:r>
              <a:rPr lang="fr-FR" sz="1500" dirty="0" smtClean="0"/>
              <a:t>l’OAV (</a:t>
            </a:r>
            <a:r>
              <a:rPr lang="fr-FR" sz="1500" i="1" dirty="0" smtClean="0"/>
              <a:t>cliquer </a:t>
            </a:r>
            <a:r>
              <a:rPr lang="fr-FR" sz="1500" i="1" dirty="0">
                <a:hlinkClick r:id="rId8"/>
              </a:rPr>
              <a:t>ici</a:t>
            </a:r>
            <a:r>
              <a:rPr lang="fr-FR" sz="1500" i="1" dirty="0"/>
              <a:t> </a:t>
            </a:r>
            <a:r>
              <a:rPr lang="fr-FR" sz="1500" i="1" dirty="0" smtClean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765175" y="3962892"/>
            <a:ext cx="49808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Tuto souscription </a:t>
            </a:r>
            <a:r>
              <a:rPr lang="fr-FR" sz="1500" dirty="0" err="1"/>
              <a:t>PERi</a:t>
            </a:r>
            <a:r>
              <a:rPr lang="fr-FR" sz="1500" dirty="0"/>
              <a:t> en face à face (</a:t>
            </a:r>
            <a:r>
              <a:rPr lang="fr-FR" sz="1500" i="1" dirty="0"/>
              <a:t>cliquer </a:t>
            </a:r>
            <a:r>
              <a:rPr lang="fr-FR" sz="1500" i="1" dirty="0">
                <a:hlinkClick r:id="rId9"/>
              </a:rPr>
              <a:t>ici </a:t>
            </a:r>
            <a:r>
              <a:rPr lang="fr-FR" sz="1500" i="1" dirty="0"/>
              <a:t>)</a:t>
            </a:r>
          </a:p>
          <a:p>
            <a:pPr lvl="1"/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Tuto souscription </a:t>
            </a:r>
            <a:r>
              <a:rPr lang="fr-FR" sz="1500" dirty="0" err="1"/>
              <a:t>PERi</a:t>
            </a:r>
            <a:r>
              <a:rPr lang="fr-FR" sz="1500" dirty="0"/>
              <a:t> en VAD (</a:t>
            </a:r>
            <a:r>
              <a:rPr lang="fr-FR" sz="1500" i="1" dirty="0"/>
              <a:t>cliquer </a:t>
            </a:r>
            <a:r>
              <a:rPr lang="fr-FR" sz="1500" i="1" dirty="0">
                <a:hlinkClick r:id="rId10"/>
              </a:rPr>
              <a:t>ici </a:t>
            </a:r>
            <a:r>
              <a:rPr lang="fr-FR" sz="1500" i="1" dirty="0"/>
              <a:t>)</a:t>
            </a:r>
            <a:endParaRPr lang="fr-FR" sz="1500" dirty="0"/>
          </a:p>
          <a:p>
            <a:pPr lvl="1"/>
            <a:endParaRPr lang="fr-FR" sz="1500" i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Tuto </a:t>
            </a:r>
            <a:r>
              <a:rPr lang="fr-FR" sz="1500" dirty="0" err="1"/>
              <a:t>PERi</a:t>
            </a:r>
            <a:r>
              <a:rPr lang="fr-FR" sz="1500" dirty="0"/>
              <a:t> Actes de gestion en face (</a:t>
            </a:r>
            <a:r>
              <a:rPr lang="fr-FR" sz="1500" i="1" dirty="0"/>
              <a:t>cliquer </a:t>
            </a:r>
            <a:r>
              <a:rPr lang="fr-FR" sz="1500" i="1" dirty="0">
                <a:hlinkClick r:id="rId11"/>
              </a:rPr>
              <a:t>ici </a:t>
            </a:r>
            <a:r>
              <a:rPr lang="fr-FR" sz="1500" i="1" dirty="0"/>
              <a:t>)</a:t>
            </a:r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Tuto </a:t>
            </a:r>
            <a:r>
              <a:rPr lang="fr-FR" sz="1500" dirty="0" err="1"/>
              <a:t>PERi</a:t>
            </a:r>
            <a:r>
              <a:rPr lang="fr-FR" sz="1500" dirty="0"/>
              <a:t> Actes de gestion en VAD (</a:t>
            </a:r>
            <a:r>
              <a:rPr lang="fr-FR" sz="1500" i="1" dirty="0" smtClean="0"/>
              <a:t>cliquer </a:t>
            </a:r>
            <a:r>
              <a:rPr lang="fr-FR" sz="1500" i="1" dirty="0" smtClean="0">
                <a:hlinkClick r:id="rId12"/>
              </a:rPr>
              <a:t>ici )</a:t>
            </a:r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5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500" dirty="0"/>
              <a:t>Guide client PERI à remettre à la souscription (</a:t>
            </a:r>
            <a:r>
              <a:rPr lang="fr-FR" sz="1500" i="1" dirty="0"/>
              <a:t>cliquer </a:t>
            </a:r>
            <a:r>
              <a:rPr lang="fr-FR" sz="1500" i="1" dirty="0">
                <a:hlinkClick r:id="rId13"/>
              </a:rPr>
              <a:t>ici </a:t>
            </a:r>
            <a:r>
              <a:rPr lang="fr-FR" sz="1500" i="1" dirty="0"/>
              <a:t>)</a:t>
            </a:r>
          </a:p>
          <a:p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5" ma:contentTypeDescription="Create a new document." ma:contentTypeScope="" ma:versionID="d2140bd444bc2111f5fba4598df777c0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399bfec1172bbf64c8bd31f854bb0c3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a6eaa20e-8785-4f6a-ad54-680d61602c43"/>
    <ds:schemaRef ds:uri="http://schemas.microsoft.com/office/2006/documentManagement/types"/>
    <ds:schemaRef ds:uri="http://purl.org/dc/terms/"/>
    <ds:schemaRef ds:uri="df2096ab-7d57-4ad3-817e-19c322fe2331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79FAFF-2F76-4F0B-8CD8-83676AD91A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12938</TotalTime>
  <Words>491</Words>
  <Application>Microsoft Office PowerPoint</Application>
  <PresentationFormat>Affichage à l'écran (4:3)</PresentationFormat>
  <Paragraphs>92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11</vt:i4>
      </vt:variant>
    </vt:vector>
  </HeadingPairs>
  <TitlesOfParts>
    <vt:vector size="27" baseType="lpstr">
      <vt:lpstr>Aharoni</vt:lpstr>
      <vt:lpstr>Arial</vt:lpstr>
      <vt:lpstr>Arial Narrow</vt:lpstr>
      <vt:lpstr>Calibri</vt:lpstr>
      <vt:lpstr>Segoe Print</vt:lpstr>
      <vt:lpstr>Times New Roman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Les Caractéristique de l’offre PERi </vt:lpstr>
      <vt:lpstr>Les Caractéristique de l’offre PERi </vt:lpstr>
      <vt:lpstr>Les CIBLES </vt:lpstr>
      <vt:lpstr>Les DIFFERENCES MAJEUR ENTRE LE PERI ET MADELIN /PERP  </vt:lpstr>
      <vt:lpstr>LES TRANSFERTS DE CONTRATS </vt:lpstr>
      <vt:lpstr>Comment souscrire </vt:lpstr>
      <vt:lpstr>LES SUPPORTS A DISPOSITION </vt:lpstr>
      <vt:lpstr>Les offres promotionnelles perI 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566</cp:revision>
  <cp:lastPrinted>2020-01-23T16:40:35Z</cp:lastPrinted>
  <dcterms:created xsi:type="dcterms:W3CDTF">2016-06-03T08:10:53Z</dcterms:created>
  <dcterms:modified xsi:type="dcterms:W3CDTF">2020-09-15T15:32:40Z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daniel.rohde@cegee.caisse-epargne.fr</vt:lpwstr>
  </property>
  <property fmtid="{D5CDD505-2E9C-101B-9397-08002B2CF9AE}" pid="5" name="MSIP_Label_48a19f0c-bea1-442e-a475-ed109d9ec508_SetDate">
    <vt:lpwstr>2020-05-28T15:17:20.3613256Z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