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06413720" ContentType="image/p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7"/>
  </p:notesMasterIdLst>
  <p:handoutMasterIdLst>
    <p:handoutMasterId r:id="rId28"/>
  </p:handoutMasterIdLst>
  <p:sldIdLst>
    <p:sldId id="286" r:id="rId13"/>
    <p:sldId id="289" r:id="rId14"/>
    <p:sldId id="406" r:id="rId15"/>
    <p:sldId id="407" r:id="rId16"/>
    <p:sldId id="408" r:id="rId17"/>
    <p:sldId id="409" r:id="rId18"/>
    <p:sldId id="412" r:id="rId19"/>
    <p:sldId id="411" r:id="rId20"/>
    <p:sldId id="413" r:id="rId21"/>
    <p:sldId id="414" r:id="rId22"/>
    <p:sldId id="415" r:id="rId23"/>
    <p:sldId id="410" r:id="rId24"/>
    <p:sldId id="416" r:id="rId25"/>
    <p:sldId id="417" r:id="rId26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>
          <p15:clr>
            <a:srgbClr val="A4A3A4"/>
          </p15:clr>
        </p15:guide>
        <p15:guide id="2" orient="horz" pos="4005">
          <p15:clr>
            <a:srgbClr val="A4A3A4"/>
          </p15:clr>
        </p15:guide>
        <p15:guide id="3" orient="horz" pos="4319">
          <p15:clr>
            <a:srgbClr val="A4A3A4"/>
          </p15:clr>
        </p15:guide>
        <p15:guide id="4" orient="horz" pos="167">
          <p15:clr>
            <a:srgbClr val="A4A3A4"/>
          </p15:clr>
        </p15:guide>
        <p15:guide id="5" orient="horz" pos="853">
          <p15:clr>
            <a:srgbClr val="A4A3A4"/>
          </p15:clr>
        </p15:guide>
        <p15:guide id="6" pos="188">
          <p15:clr>
            <a:srgbClr val="A4A3A4"/>
          </p15:clr>
        </p15:guide>
        <p15:guide id="7" pos="5602">
          <p15:clr>
            <a:srgbClr val="A4A3A4"/>
          </p15:clr>
        </p15:guide>
        <p15:guide id="8" pos="4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6225"/>
    <a:srgbClr val="581D41"/>
    <a:srgbClr val="F7DAAF"/>
    <a:srgbClr val="A79C86"/>
    <a:srgbClr val="EB0F2D"/>
    <a:srgbClr val="EA9922"/>
    <a:srgbClr val="BFBFBF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62" autoAdjust="0"/>
    <p:restoredTop sz="94629" autoAdjust="0"/>
  </p:normalViewPr>
  <p:slideViewPr>
    <p:cSldViewPr snapToGrid="0">
      <p:cViewPr>
        <p:scale>
          <a:sx n="80" d="100"/>
          <a:sy n="80" d="100"/>
        </p:scale>
        <p:origin x="828" y="0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handoutMaster" Target="handoutMasters/handout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26/11/2020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26/11/2020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5071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7515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9234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490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78975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7595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3187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14953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78395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91868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95749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486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06413720"/><Relationship Id="rId5" Type="http://schemas.openxmlformats.org/officeDocument/2006/relationships/image" Target="../media/image20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0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0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14.png"/><Relationship Id="rId9" Type="http://schemas.openxmlformats.org/officeDocument/2006/relationships/image" Target="NUL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7.png"/><Relationship Id="rId5" Type="http://schemas.openxmlformats.org/officeDocument/2006/relationships/image" Target="../media/image26.png"/><Relationship Id="rId10" Type="http://schemas.openxmlformats.org/officeDocument/2006/relationships/hyperlink" Target="mailto:BPCE-PREVOYANCE@natixis.com" TargetMode="External"/><Relationship Id="rId4" Type="http://schemas.openxmlformats.org/officeDocument/2006/relationships/image" Target="../media/image14.png"/><Relationship Id="rId9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26/11/2020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48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3780"/>
            <a:ext cx="1235223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19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6" y="4774032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EEECE1">
                    <a:lumMod val="50000"/>
                  </a:srgbClr>
                </a:solidFill>
              </a:rPr>
              <a:t>L’HEBDO PRO – Semaine S17 2018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285" y="1122049"/>
            <a:ext cx="8519885" cy="4918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actualité…</a:t>
            </a: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La Prévoyance Pro</a:t>
            </a: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endParaRPr lang="fr-FR" sz="1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Point de vigilance</a:t>
            </a: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endParaRPr lang="fr-FR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Avantages de l’offre</a:t>
            </a: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endParaRPr lang="fr-FR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Cibles</a:t>
            </a: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endParaRPr lang="fr-FR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arcours digital sélection médicale</a:t>
            </a: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Evolutions à novembre 2020 </a:t>
            </a:r>
            <a:r>
              <a:rPr lang="fr-FR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  <a:sym typeface="Wingdings" panose="05000000000000000000" pitchFamily="2" charset="2"/>
              </a:rPr>
              <a:t>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endParaRPr lang="fr-FR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r>
              <a:rPr lang="fr-FR" sz="2800" b="1" spc="3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Mesures FFA</a:t>
            </a:r>
            <a:endParaRPr lang="fr-FR" sz="2800" b="1" spc="30" dirty="0" smtClean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ü"/>
            </a:pPr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74497" y="6390485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S48 2020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97291" y="372795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</a:t>
            </a:r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48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 DE VIGILANCE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S47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632563" y="2270829"/>
            <a:ext cx="3890799" cy="2554541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u="sng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En </a:t>
            </a:r>
            <a:r>
              <a:rPr lang="fr-FR" sz="1600" u="sng" dirty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synthèse</a:t>
            </a:r>
            <a:r>
              <a:rPr lang="fr-FR" sz="1600" dirty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: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dirty="0">
              <a:solidFill>
                <a:prstClr val="black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dirty="0">
              <a:solidFill>
                <a:prstClr val="black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dirty="0">
              <a:solidFill>
                <a:prstClr val="black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dirty="0">
              <a:solidFill>
                <a:prstClr val="black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dirty="0">
              <a:solidFill>
                <a:prstClr val="black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dirty="0">
              <a:solidFill>
                <a:prstClr val="black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dirty="0">
              <a:solidFill>
                <a:prstClr val="black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dirty="0">
              <a:solidFill>
                <a:prstClr val="black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800078" lvl="1" indent="-342900" algn="just">
              <a:buFont typeface="Wingdings" panose="05000000000000000000" pitchFamily="2" charset="2"/>
              <a:buChar char="Ø"/>
            </a:pPr>
            <a:endParaRPr lang="fr-FR" sz="1600" dirty="0" smtClean="0">
              <a:solidFill>
                <a:srgbClr val="FF000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 9"/>
          <p:cNvPicPr/>
          <p:nvPr/>
        </p:nvPicPr>
        <p:blipFill rotWithShape="1">
          <a:blip r:embed="rId5"/>
          <a:srcRect l="21376" t="44531" r="52562" b="28646"/>
          <a:stretch/>
        </p:blipFill>
        <p:spPr bwMode="auto">
          <a:xfrm>
            <a:off x="1028597" y="2707329"/>
            <a:ext cx="3390900" cy="19621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639049" y="1236452"/>
            <a:ext cx="8059316" cy="830993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u="sng" dirty="0">
                <a:latin typeface="Arial Narrow" panose="020B0606020202030204" pitchFamily="34" charset="0"/>
                <a:cs typeface="Calibri" panose="020F0502020204030204" pitchFamily="34" charset="0"/>
              </a:rPr>
              <a:t>Un rappel </a:t>
            </a:r>
            <a:r>
              <a:rPr lang="fr-FR" sz="1600" u="sng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utile, important et nécessaire</a:t>
            </a:r>
            <a:r>
              <a:rPr lang="fr-FR" sz="1600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  <a:r>
              <a:rPr lang="fr-FR" sz="1600" dirty="0">
                <a:latin typeface="Arial Narrow" panose="020B0606020202030204" pitchFamily="34" charset="0"/>
                <a:cs typeface="Calibri" panose="020F0502020204030204" pitchFamily="34" charset="0"/>
              </a:rPr>
              <a:t>: la Formule « Initial » correspond à l’</a:t>
            </a:r>
            <a:r>
              <a:rPr lang="fr-FR" sz="1600" b="1" dirty="0">
                <a:latin typeface="Arial Narrow" panose="020B0606020202030204" pitchFamily="34" charset="0"/>
                <a:cs typeface="Calibri" panose="020F0502020204030204" pitchFamily="34" charset="0"/>
              </a:rPr>
              <a:t>entrée de </a:t>
            </a:r>
            <a:r>
              <a:rPr lang="fr-FR" sz="1600" b="1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gamme</a:t>
            </a:r>
            <a:r>
              <a:rPr lang="fr-FR" sz="1600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.</a:t>
            </a:r>
            <a:br>
              <a:rPr lang="fr-FR" sz="1600" dirty="0" smtClean="0">
                <a:latin typeface="Arial Narrow" panose="020B0606020202030204" pitchFamily="34" charset="0"/>
                <a:cs typeface="Calibri" panose="020F0502020204030204" pitchFamily="34" charset="0"/>
              </a:rPr>
            </a:br>
            <a:r>
              <a:rPr lang="fr-FR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Ce </a:t>
            </a:r>
            <a:r>
              <a:rPr lang="fr-FR" sz="1600" dirty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terme lui va comme un gant ! Eu égard à la </a:t>
            </a:r>
            <a:r>
              <a:rPr lang="fr-FR" sz="1600" b="1" dirty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protection extrêmement faible</a:t>
            </a:r>
            <a:r>
              <a:rPr lang="fr-FR" sz="1600" dirty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qu’elle offre à nos clients Professionnels</a:t>
            </a:r>
            <a:r>
              <a:rPr lang="fr-FR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629318" y="5370718"/>
            <a:ext cx="8059316" cy="584771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800078" lvl="1" indent="-342900" algn="just">
              <a:buFont typeface="Wingdings" panose="05000000000000000000" pitchFamily="2" charset="2"/>
              <a:buChar char="Ø"/>
            </a:pPr>
            <a:r>
              <a:rPr lang="fr-FR" sz="1600" dirty="0" smtClean="0">
                <a:solidFill>
                  <a:srgbClr val="FF000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Pas </a:t>
            </a:r>
            <a:r>
              <a:rPr lang="fr-FR" sz="1600" dirty="0">
                <a:solidFill>
                  <a:srgbClr val="FF000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de protection en cas d’invalidité, des délais de franchise élevés, et aucune option disponible.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4578762" y="2267585"/>
            <a:ext cx="3890799" cy="3046984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u="sng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De fait, et en résumé</a:t>
            </a:r>
            <a:r>
              <a:rPr lang="fr-FR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: el</a:t>
            </a:r>
            <a:r>
              <a:rPr lang="fr-FR" sz="1600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le </a:t>
            </a:r>
            <a:r>
              <a:rPr lang="fr-FR" sz="1600" dirty="0">
                <a:latin typeface="Arial Narrow" panose="020B0606020202030204" pitchFamily="34" charset="0"/>
                <a:cs typeface="Calibri" panose="020F0502020204030204" pitchFamily="34" charset="0"/>
              </a:rPr>
              <a:t>peut être une </a:t>
            </a:r>
            <a:r>
              <a:rPr lang="fr-FR" sz="1600" b="1" dirty="0">
                <a:latin typeface="Arial Narrow" panose="020B0606020202030204" pitchFamily="34" charset="0"/>
                <a:cs typeface="Calibri" panose="020F0502020204030204" pitchFamily="34" charset="0"/>
              </a:rPr>
              <a:t>alternative</a:t>
            </a:r>
            <a:r>
              <a:rPr lang="fr-FR" sz="1600" dirty="0">
                <a:latin typeface="Arial Narrow" panose="020B0606020202030204" pitchFamily="34" charset="0"/>
                <a:cs typeface="Calibri" panose="020F0502020204030204" pitchFamily="34" charset="0"/>
              </a:rPr>
              <a:t> à « </a:t>
            </a:r>
            <a:r>
              <a:rPr lang="fr-FR" sz="1600" i="1" dirty="0">
                <a:solidFill>
                  <a:srgbClr val="FF000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ne rien proposer</a:t>
            </a:r>
            <a:r>
              <a:rPr lang="fr-FR" sz="1600" dirty="0">
                <a:latin typeface="Arial Narrow" panose="020B0606020202030204" pitchFamily="34" charset="0"/>
                <a:cs typeface="Calibri" panose="020F0502020204030204" pitchFamily="34" charset="0"/>
              </a:rPr>
              <a:t> », mais ne reflète en rien notre devoir de conseil. Elle peut s’adresser à des clients qui par principe, ne se protègent qu’a minima, qui souhaitent dédier un budget très faible à leur protection, ou encore qui n’ont pas de vision précise de leur première année de création. Elle « peut », cela n’implique pas qu’elle « doit » d’office être proposée à ces profils. Les clients concernés doivent être sensibilisés au périmètre de conséquences de leur choix</a:t>
            </a:r>
            <a:r>
              <a:rPr lang="fr-FR" sz="1600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.</a:t>
            </a:r>
            <a:endParaRPr lang="fr-FR" sz="1600" dirty="0" smtClean="0">
              <a:solidFill>
                <a:srgbClr val="FF000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Graphique 58">
            <a:extLst>
              <a:ext uri="{FF2B5EF4-FFF2-40B4-BE49-F238E27FC236}">
                <a16:creationId xmlns:a16="http://schemas.microsoft.com/office/drawing/2014/main" id="{5984F446-6CC1-4A6F-8CCC-3392E4B1AB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2927" y="4819653"/>
            <a:ext cx="452791" cy="452791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730538" y="4847894"/>
            <a:ext cx="2207216" cy="276995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indent="-22" algn="just"/>
            <a:r>
              <a:rPr lang="fr-FR" sz="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Calibri" panose="020F0502020204030204" pitchFamily="34" charset="0"/>
              </a:rPr>
              <a:t>Maximum 15 % de nos ventes</a:t>
            </a:r>
            <a:endParaRPr lang="fr-FR" sz="1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Graphique 19">
            <a:extLst>
              <a:ext uri="{FF2B5EF4-FFF2-40B4-BE49-F238E27FC236}">
                <a16:creationId xmlns:a16="http://schemas.microsoft.com/office/drawing/2014/main" id="{D07732A1-FB1D-466A-98ED-84A88BB629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64208" y="488029"/>
            <a:ext cx="447768" cy="44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74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AVANTAGES DE L’OFFRE </a:t>
            </a:r>
            <a:r>
              <a:rPr lang="fr-FR" sz="2000" i="1" spc="30" dirty="0" smtClean="0"/>
              <a:t>(1/2</a:t>
            </a:r>
            <a:r>
              <a:rPr lang="fr-FR" sz="2000" i="1" spc="30" dirty="0"/>
              <a:t>)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S48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639049" y="1450463"/>
            <a:ext cx="8059316" cy="4616644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/>
              <a:t>Eligibilité de tous les statuts </a:t>
            </a:r>
            <a:r>
              <a:rPr lang="fr-FR" sz="1600" i="1" dirty="0"/>
              <a:t>(TNS/TS</a:t>
            </a:r>
            <a:r>
              <a:rPr lang="fr-FR" sz="1600" i="1" dirty="0" smtClean="0"/>
              <a:t>)</a:t>
            </a:r>
            <a:r>
              <a:rPr lang="fr-FR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dirty="0" smtClean="0">
              <a:solidFill>
                <a:prstClr val="black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Simplicité</a:t>
            </a:r>
            <a:r>
              <a:rPr lang="fr-FR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: 3 Formules avec un socle commun.</a:t>
            </a:r>
            <a:r>
              <a:rPr lang="fr-FR" sz="1600" b="1" dirty="0"/>
              <a:t> </a:t>
            </a:r>
            <a:endParaRPr lang="fr-FR" sz="1600" b="1" dirty="0" smtClean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b="1" dirty="0" smtClean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 smtClean="0"/>
              <a:t>Modularité : </a:t>
            </a:r>
            <a:r>
              <a:rPr lang="fr-FR" sz="1600" dirty="0" smtClean="0"/>
              <a:t>solution </a:t>
            </a:r>
            <a:r>
              <a:rPr lang="fr-FR" sz="1600" dirty="0"/>
              <a:t>personnalisée pour chacun de nos </a:t>
            </a:r>
            <a:r>
              <a:rPr lang="fr-FR" sz="1600" dirty="0" smtClean="0"/>
              <a:t>clients, et </a:t>
            </a:r>
            <a:r>
              <a:rPr lang="fr-FR" sz="1600" dirty="0"/>
              <a:t>ainsi, une couverture « à la carte </a:t>
            </a:r>
            <a:r>
              <a:rPr lang="fr-FR" sz="1600" dirty="0" smtClean="0"/>
              <a:t>». </a:t>
            </a:r>
            <a:endParaRPr lang="fr-FR" sz="1600" dirty="0" smtClean="0">
              <a:solidFill>
                <a:prstClr val="black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dirty="0" smtClean="0">
              <a:solidFill>
                <a:prstClr val="black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 smtClean="0"/>
              <a:t>Socle </a:t>
            </a:r>
            <a:r>
              <a:rPr lang="fr-FR" sz="1600" b="1" dirty="0"/>
              <a:t>de garanties, commun à toutes les Formules, de très bon niveau :</a:t>
            </a:r>
          </a:p>
          <a:p>
            <a:pPr marL="609750" lvl="5" indent="-285750" algn="just">
              <a:buClrTx/>
              <a:buFont typeface="Arial" panose="020B0604020202020204" pitchFamily="34" charset="0"/>
              <a:buChar char="•"/>
            </a:pPr>
            <a:r>
              <a:rPr lang="fr-FR" sz="1400" dirty="0"/>
              <a:t>Des IJ pouvant aller jusqu’à 20.000 € par mois,</a:t>
            </a:r>
          </a:p>
          <a:p>
            <a:pPr marL="609750" lvl="5" indent="-285750" algn="just">
              <a:buClrTx/>
              <a:buFont typeface="Arial" panose="020B0604020202020204" pitchFamily="34" charset="0"/>
              <a:buChar char="•"/>
            </a:pPr>
            <a:r>
              <a:rPr lang="fr-FR" sz="1400" dirty="0"/>
              <a:t>Un capital décès non plafonné,</a:t>
            </a:r>
          </a:p>
          <a:p>
            <a:pPr marL="609750" lvl="5" indent="-285750" algn="just">
              <a:buClrTx/>
              <a:buFont typeface="Arial" panose="020B0604020202020204" pitchFamily="34" charset="0"/>
              <a:buChar char="•"/>
            </a:pPr>
            <a:r>
              <a:rPr lang="fr-FR" sz="1400" dirty="0"/>
              <a:t>Le choix indépendant du montant des IJ et du montant du capital décès,</a:t>
            </a:r>
          </a:p>
          <a:p>
            <a:pPr marL="609750" lvl="5" indent="-285750" algn="just">
              <a:buClrTx/>
              <a:buFont typeface="Arial" panose="020B0604020202020204" pitchFamily="34" charset="0"/>
              <a:buChar char="•"/>
            </a:pPr>
            <a:r>
              <a:rPr lang="fr-FR" sz="1400" dirty="0"/>
              <a:t>L’Option </a:t>
            </a:r>
            <a:r>
              <a:rPr lang="fr-FR" sz="1400" dirty="0" err="1"/>
              <a:t>Incap</a:t>
            </a:r>
            <a:r>
              <a:rPr lang="fr-FR" sz="1400" dirty="0" smtClean="0"/>
              <a:t>’+.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dirty="0">
              <a:solidFill>
                <a:prstClr val="black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 smtClean="0"/>
              <a:t>Franchise parmi les meilleures du marché : </a:t>
            </a:r>
            <a:r>
              <a:rPr lang="fr-FR" sz="1600" dirty="0"/>
              <a:t>possibilité </a:t>
            </a:r>
            <a:r>
              <a:rPr lang="fr-FR" sz="1600" i="1" dirty="0"/>
              <a:t>(selon le choix de la Formule) </a:t>
            </a:r>
            <a:r>
              <a:rPr lang="fr-FR" sz="1600" dirty="0" smtClean="0"/>
              <a:t>de prise en </a:t>
            </a:r>
            <a:r>
              <a:rPr lang="fr-FR" sz="1600" dirty="0"/>
              <a:t>charge </a:t>
            </a:r>
            <a:r>
              <a:rPr lang="fr-FR" sz="1600" dirty="0" smtClean="0"/>
              <a:t>immédiate </a:t>
            </a:r>
            <a:r>
              <a:rPr lang="fr-FR" sz="1600" dirty="0"/>
              <a:t>en cas d’accident ou </a:t>
            </a:r>
            <a:r>
              <a:rPr lang="fr-FR" sz="1600" dirty="0" smtClean="0"/>
              <a:t>d’hospitalisation.</a:t>
            </a:r>
          </a:p>
          <a:p>
            <a:pPr algn="just"/>
            <a:endParaRPr lang="fr-FR" sz="1400" b="1" dirty="0" smtClean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/>
              <a:t>Couverture des MNO sans obligation </a:t>
            </a:r>
            <a:r>
              <a:rPr lang="fr-FR" sz="1600" b="1" dirty="0" smtClean="0"/>
              <a:t>d’hospitalisation.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b="1" dirty="0" smtClean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 smtClean="0"/>
              <a:t>Prise </a:t>
            </a:r>
            <a:r>
              <a:rPr lang="fr-FR" sz="1600" b="1" dirty="0"/>
              <a:t>en charge de l’invalidité partielle, dès 33 </a:t>
            </a:r>
            <a:r>
              <a:rPr lang="fr-FR" sz="1600" b="1" dirty="0" smtClean="0"/>
              <a:t>%.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b="1" dirty="0" smtClean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02C6BB5-A936-49C5-A8FC-DBDBAB06ADD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36525" y="365455"/>
            <a:ext cx="699831" cy="70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86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AVANTAGES DE L’OFFRE </a:t>
            </a:r>
            <a:r>
              <a:rPr lang="fr-FR" sz="2000" i="1" spc="30" dirty="0" smtClean="0"/>
              <a:t>(2/2</a:t>
            </a:r>
            <a:r>
              <a:rPr lang="fr-FR" sz="2000" i="1" spc="30" dirty="0"/>
              <a:t>)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S48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639049" y="1440740"/>
            <a:ext cx="8059316" cy="4124202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b="1" dirty="0" smtClean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/>
              <a:t>O</a:t>
            </a:r>
            <a:r>
              <a:rPr lang="fr-FR" sz="1600" b="1" dirty="0" smtClean="0"/>
              <a:t>ption </a:t>
            </a:r>
            <a:r>
              <a:rPr lang="fr-FR" sz="1600" b="1" dirty="0"/>
              <a:t>Garantie </a:t>
            </a:r>
            <a:r>
              <a:rPr lang="fr-FR" sz="1600" b="1" dirty="0" smtClean="0"/>
              <a:t>FEP.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b="1" dirty="0" smtClean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b="1" dirty="0" smtClean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/>
              <a:t>S</a:t>
            </a:r>
            <a:r>
              <a:rPr lang="fr-FR" sz="1600" b="1" dirty="0" smtClean="0"/>
              <a:t>imulateur </a:t>
            </a:r>
            <a:r>
              <a:rPr lang="fr-FR" sz="1600" b="1" dirty="0"/>
              <a:t>intégré ergonomique et </a:t>
            </a:r>
            <a:r>
              <a:rPr lang="fr-FR" sz="1600" b="1" dirty="0" smtClean="0"/>
              <a:t>conducteur.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b="1" dirty="0" smtClean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/>
              <a:t>Plusieurs avenants à la main du Réseau.</a:t>
            </a:r>
          </a:p>
          <a:p>
            <a:pPr algn="just"/>
            <a:endParaRPr lang="fr-FR" sz="1600" b="1" dirty="0" smtClean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 smtClean="0"/>
              <a:t>Simplification </a:t>
            </a:r>
            <a:r>
              <a:rPr lang="fr-FR" sz="1600" b="1" dirty="0"/>
              <a:t>du parcours médical client, avec un Questionnaire de Santé </a:t>
            </a:r>
            <a:r>
              <a:rPr lang="fr-FR" sz="1600" b="1" dirty="0" smtClean="0"/>
              <a:t>Simplifié </a:t>
            </a:r>
            <a:r>
              <a:rPr lang="fr-FR" sz="1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</a:t>
            </a:r>
            <a:r>
              <a:rPr lang="fr-FR" sz="1600" b="1" dirty="0"/>
              <a:t> :</a:t>
            </a:r>
          </a:p>
          <a:p>
            <a:pPr marL="609750" lvl="5" indent="-285750" algn="just">
              <a:buClrTx/>
              <a:buFont typeface="Arial" panose="020B0604020202020204" pitchFamily="34" charset="0"/>
              <a:buChar char="•"/>
            </a:pPr>
            <a:r>
              <a:rPr lang="fr-FR" sz="1400" dirty="0"/>
              <a:t>Montant du capital garanti &lt; à 150.000 €,</a:t>
            </a:r>
          </a:p>
          <a:p>
            <a:pPr marL="609750" lvl="5" indent="-285750" algn="just">
              <a:buClrTx/>
              <a:buFont typeface="Arial" panose="020B0604020202020204" pitchFamily="34" charset="0"/>
              <a:buChar char="•"/>
            </a:pPr>
            <a:r>
              <a:rPr lang="fr-FR" sz="1400" dirty="0"/>
              <a:t>Montant des IJ &lt; à 2.000 € par mois,</a:t>
            </a:r>
          </a:p>
          <a:p>
            <a:pPr marL="609750" lvl="5" indent="-285750" algn="just">
              <a:buClrTx/>
              <a:buFont typeface="Arial" panose="020B0604020202020204" pitchFamily="34" charset="0"/>
              <a:buChar char="•"/>
            </a:pPr>
            <a:r>
              <a:rPr lang="fr-FR" sz="1400" dirty="0"/>
              <a:t>Age de l’assuré &lt; 55 ans.</a:t>
            </a:r>
          </a:p>
          <a:p>
            <a:pPr marL="144000" algn="just"/>
            <a:endParaRPr lang="fr-FR" sz="1600" b="1" dirty="0"/>
          </a:p>
          <a:p>
            <a:pPr marL="315450" indent="-171450" algn="just">
              <a:buFontTx/>
              <a:buChar char="-"/>
            </a:pPr>
            <a:r>
              <a:rPr lang="fr-FR" sz="1600" b="1" dirty="0"/>
              <a:t>Centre </a:t>
            </a:r>
            <a:r>
              <a:rPr lang="fr-FR" sz="1600" b="1" dirty="0" smtClean="0"/>
              <a:t>Experts (CEP) </a:t>
            </a:r>
            <a:r>
              <a:rPr lang="fr-FR" sz="1600" b="1" dirty="0"/>
              <a:t>performant : </a:t>
            </a:r>
            <a:r>
              <a:rPr lang="fr-FR" sz="1600" dirty="0"/>
              <a:t>opérationnel et réactif.</a:t>
            </a:r>
          </a:p>
          <a:p>
            <a:pPr marL="315450" indent="-171450" algn="just">
              <a:buFontTx/>
              <a:buChar char="-"/>
            </a:pPr>
            <a:endParaRPr lang="fr-FR" sz="1400" b="1" dirty="0"/>
          </a:p>
          <a:p>
            <a:pPr marL="152550" lvl="4" indent="-285750" algn="just">
              <a:buFont typeface="Arial" panose="020B0604020202020204" pitchFamily="34" charset="0"/>
              <a:buChar char="•"/>
            </a:pPr>
            <a:endParaRPr lang="fr-FR" sz="14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dirty="0" smtClean="0">
              <a:solidFill>
                <a:prstClr val="black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Graphique 19">
            <a:extLst>
              <a:ext uri="{FF2B5EF4-FFF2-40B4-BE49-F238E27FC236}">
                <a16:creationId xmlns:a16="http://schemas.microsoft.com/office/drawing/2014/main" id="{D07732A1-FB1D-466A-98ED-84A88BB629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90227" y="1679362"/>
            <a:ext cx="447768" cy="447768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3494662" y="1628926"/>
            <a:ext cx="4470660" cy="646327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indent="-22" algn="just"/>
            <a:r>
              <a:rPr lang="fr-FR" sz="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Calibri" panose="020F0502020204030204" pitchFamily="34" charset="0"/>
              </a:rPr>
              <a:t>Devoir de conseil = l’arrêt de travail étant le fait générateur du droit à l’exercice de la garantie, en cas d’arrêt « COVID-19 », nos clients sont indemnisés !</a:t>
            </a:r>
            <a:endParaRPr lang="fr-FR" sz="1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02C6BB5-A936-49C5-A8FC-DBDBAB06ADDA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23932" y="370097"/>
            <a:ext cx="699831" cy="70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42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CIBLES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S48 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639049" y="1241076"/>
            <a:ext cx="8059316" cy="5139865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 smtClean="0"/>
              <a:t>Clients ayant bénéficié d’un PGE et/ou d’un report d’échéances </a:t>
            </a:r>
            <a:r>
              <a:rPr lang="fr-FR" sz="1600" dirty="0" smtClean="0"/>
              <a:t>: il s’agit « d’assurer leurs arrières »</a:t>
            </a:r>
            <a:r>
              <a:rPr lang="fr-FR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200" dirty="0" smtClean="0">
              <a:solidFill>
                <a:prstClr val="black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/>
              <a:t>Clients déjà détenteurs d’un ou plusieurs contrat(s) d’assurances « Pro » chez </a:t>
            </a:r>
            <a:r>
              <a:rPr lang="fr-FR" sz="1600" b="1" dirty="0" smtClean="0"/>
              <a:t>nous</a:t>
            </a:r>
            <a:r>
              <a:rPr lang="fr-FR" sz="1600" dirty="0"/>
              <a:t> </a:t>
            </a:r>
            <a:r>
              <a:rPr lang="fr-FR" sz="1600" dirty="0" smtClean="0"/>
              <a:t>:  engager le client vers la </a:t>
            </a:r>
            <a:r>
              <a:rPr lang="fr-FR" sz="1600" dirty="0"/>
              <a:t>complétude de </a:t>
            </a:r>
            <a:r>
              <a:rPr lang="fr-FR" sz="1600" dirty="0" smtClean="0"/>
              <a:t>sa protection</a:t>
            </a:r>
            <a:r>
              <a:rPr lang="fr-FR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.</a:t>
            </a:r>
            <a:r>
              <a:rPr lang="fr-FR" sz="1600" b="1" dirty="0" smtClean="0"/>
              <a:t>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200" b="1" dirty="0" smtClean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 smtClean="0"/>
              <a:t>Clients nous ayant déjà fait confiance sur des contrats à titre « Part »  : </a:t>
            </a:r>
            <a:r>
              <a:rPr lang="fr-FR" sz="1600" dirty="0" smtClean="0"/>
              <a:t>opportunité de développer le volet « Pro ». </a:t>
            </a:r>
            <a:endParaRPr lang="fr-FR" sz="1600" dirty="0" smtClean="0">
              <a:solidFill>
                <a:prstClr val="black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200" dirty="0">
              <a:solidFill>
                <a:prstClr val="black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 smtClean="0"/>
              <a:t>Clients assimilés salariés </a:t>
            </a:r>
            <a:r>
              <a:rPr lang="fr-FR" sz="1600" b="1" i="1" dirty="0" smtClean="0"/>
              <a:t>(Présidents de SAS/SASU)</a:t>
            </a:r>
            <a:r>
              <a:rPr lang="fr-FR" sz="1600" b="1" dirty="0" smtClean="0"/>
              <a:t> : </a:t>
            </a:r>
            <a:r>
              <a:rPr lang="fr-FR" sz="1600" dirty="0" smtClean="0"/>
              <a:t>cible</a:t>
            </a:r>
            <a:r>
              <a:rPr lang="fr-FR" sz="1600" b="1" dirty="0" smtClean="0"/>
              <a:t> </a:t>
            </a:r>
            <a:r>
              <a:rPr lang="fr-FR" sz="1600" dirty="0"/>
              <a:t>nouvelle et ainsi belle opportunité d’équiper des clients qui ne le sont pas encore</a:t>
            </a:r>
            <a:r>
              <a:rPr lang="fr-FR" sz="1600" b="1" dirty="0" smtClean="0"/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200" b="1" dirty="0" smtClean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/>
              <a:t>Clients dont la révision est à échéance </a:t>
            </a:r>
            <a:r>
              <a:rPr lang="fr-FR" sz="1600" b="1" dirty="0" smtClean="0"/>
              <a:t>imminente</a:t>
            </a:r>
            <a:r>
              <a:rPr lang="fr-FR" sz="1600" dirty="0" smtClean="0"/>
              <a:t> : aller </a:t>
            </a:r>
            <a:r>
              <a:rPr lang="fr-FR" sz="1600" dirty="0"/>
              <a:t>au-delà de la simple collecte du bilan, et </a:t>
            </a:r>
            <a:r>
              <a:rPr lang="fr-FR" sz="1600" dirty="0" smtClean="0"/>
              <a:t>justifier </a:t>
            </a:r>
            <a:r>
              <a:rPr lang="fr-FR" sz="1600" dirty="0"/>
              <a:t>des encours et des risques liés, pour proposer une </a:t>
            </a:r>
            <a:r>
              <a:rPr lang="fr-FR" sz="1600" dirty="0" smtClean="0"/>
              <a:t>protection.</a:t>
            </a:r>
            <a:endParaRPr lang="fr-FR" sz="16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200" b="1" dirty="0" smtClean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 smtClean="0"/>
              <a:t>Clients difficilement transformables au vu de la spécificité de leurs contrats spécialisés </a:t>
            </a:r>
            <a:r>
              <a:rPr lang="fr-FR" sz="1600" i="1" dirty="0"/>
              <a:t>(</a:t>
            </a:r>
            <a:r>
              <a:rPr lang="fr-FR" sz="1600" i="1" u="sng" dirty="0"/>
              <a:t>exemple</a:t>
            </a:r>
            <a:r>
              <a:rPr lang="fr-FR" sz="1600" i="1" dirty="0"/>
              <a:t> : MACSF</a:t>
            </a:r>
            <a:r>
              <a:rPr lang="fr-FR" sz="1600" i="1" dirty="0" smtClean="0"/>
              <a:t>)</a:t>
            </a:r>
            <a:r>
              <a:rPr lang="fr-FR" sz="1600" dirty="0" smtClean="0"/>
              <a:t> : proposer notre </a:t>
            </a:r>
            <a:r>
              <a:rPr lang="fr-FR" sz="1600" dirty="0"/>
              <a:t>intervention en IJ complémentaires, tout en valorisant une option </a:t>
            </a:r>
            <a:r>
              <a:rPr lang="fr-FR" sz="1600" dirty="0" smtClean="0"/>
              <a:t>supplémentaire</a:t>
            </a:r>
            <a:r>
              <a:rPr lang="fr-FR" sz="1600" b="1" dirty="0" smtClean="0"/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200" b="1" dirty="0" smtClean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 smtClean="0"/>
              <a:t>Entrées </a:t>
            </a:r>
            <a:r>
              <a:rPr lang="fr-FR" sz="1600" b="1" dirty="0"/>
              <a:t>en relation </a:t>
            </a:r>
            <a:r>
              <a:rPr lang="fr-FR" sz="1600" b="1" dirty="0" smtClean="0"/>
              <a:t>récentes</a:t>
            </a:r>
            <a:r>
              <a:rPr lang="fr-FR" sz="1600" dirty="0" smtClean="0"/>
              <a:t> : rebond sur ces clients n’ayant </a:t>
            </a:r>
            <a:r>
              <a:rPr lang="fr-FR" sz="1600" dirty="0"/>
              <a:t>pas fait l’objet de cette proposition au démarrage de la </a:t>
            </a:r>
            <a:r>
              <a:rPr lang="fr-FR" sz="1600" dirty="0" smtClean="0"/>
              <a:t>relation.</a:t>
            </a:r>
            <a:endParaRPr lang="fr-FR" sz="16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b="1" dirty="0" smtClean="0"/>
          </a:p>
        </p:txBody>
      </p:sp>
      <p:pic>
        <p:nvPicPr>
          <p:cNvPr id="9" name="Graphique 48">
            <a:extLst>
              <a:ext uri="{FF2B5EF4-FFF2-40B4-BE49-F238E27FC236}">
                <a16:creationId xmlns:a16="http://schemas.microsoft.com/office/drawing/2014/main" id="{ACF59A8B-FD0F-4B30-B0D6-E99D4D4F48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lc="http://schemas.openxmlformats.org/drawingml/2006/lockedCanvas"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928606" y="408698"/>
            <a:ext cx="588467" cy="58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80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digital sélection </a:t>
            </a:r>
            <a:r>
              <a:rPr lang="fr-FR" sz="2400" spc="3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MéDICALe</a:t>
            </a:r>
            <a:r>
              <a:rPr lang="fr-FR" sz="2400" spc="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000" i="1" spc="30" dirty="0"/>
              <a:t>(1/5)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S48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639049" y="1282772"/>
            <a:ext cx="8059316" cy="1077214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 smtClean="0"/>
              <a:t>Rappel des situations possibles</a:t>
            </a:r>
            <a:r>
              <a:rPr lang="fr-FR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dirty="0" smtClean="0">
              <a:solidFill>
                <a:prstClr val="black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b="1" dirty="0" smtClean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b="1" dirty="0" smtClean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5849325-BC78-41E5-BE6B-7C20013B7EA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063" y="502178"/>
            <a:ext cx="676230" cy="523747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6"/>
          <a:srcRect l="22554" t="17111" r="26087" b="25704"/>
          <a:stretch/>
        </p:blipFill>
        <p:spPr>
          <a:xfrm>
            <a:off x="1069974" y="1661205"/>
            <a:ext cx="7100340" cy="444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00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digital sélection </a:t>
            </a:r>
            <a:r>
              <a:rPr lang="fr-FR" sz="2400" spc="3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MéDICALe</a:t>
            </a:r>
            <a:r>
              <a:rPr lang="fr-FR" sz="2400" spc="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000" i="1" spc="30" dirty="0"/>
              <a:t>(2/5)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S48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639049" y="1178083"/>
            <a:ext cx="3543845" cy="338550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 smtClean="0"/>
              <a:t>Etapes de saisie de la Fiche de Santé</a:t>
            </a:r>
            <a:r>
              <a:rPr lang="fr-FR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.</a:t>
            </a:r>
            <a:endParaRPr lang="fr-FR" sz="1600" b="1" dirty="0" smtClean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5849325-BC78-41E5-BE6B-7C20013B7EA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063" y="502178"/>
            <a:ext cx="676230" cy="523747"/>
          </a:xfrm>
          <a:prstGeom prst="rect">
            <a:avLst/>
          </a:prstGeom>
        </p:spPr>
      </p:pic>
      <p:pic>
        <p:nvPicPr>
          <p:cNvPr id="11" name="Image 10" descr="cid:image002.png@01D6B457.06413720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" t="30000" r="2341" b="14113"/>
          <a:stretch/>
        </p:blipFill>
        <p:spPr bwMode="auto">
          <a:xfrm>
            <a:off x="904776" y="1635671"/>
            <a:ext cx="7139998" cy="352971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ZoneTexte 11"/>
          <p:cNvSpPr txBox="1"/>
          <p:nvPr/>
        </p:nvSpPr>
        <p:spPr>
          <a:xfrm>
            <a:off x="635801" y="5474477"/>
            <a:ext cx="8059316" cy="584771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fr-FR" sz="1600" dirty="0" smtClean="0">
                <a:solidFill>
                  <a:srgbClr val="FF0000"/>
                </a:solidFill>
              </a:rPr>
              <a:t>Le Réseau doit vérifier l’état d’avancement des formalités médicales du client en consultant les informations générales du contrat, présentes dans l’onglet « </a:t>
            </a:r>
            <a:r>
              <a:rPr lang="fr-FR" sz="1600" b="1" i="1" dirty="0" smtClean="0">
                <a:solidFill>
                  <a:srgbClr val="FF0000"/>
                </a:solidFill>
              </a:rPr>
              <a:t>Suivi des dossiers</a:t>
            </a:r>
            <a:r>
              <a:rPr lang="fr-FR" sz="1600" dirty="0" smtClean="0">
                <a:solidFill>
                  <a:srgbClr val="FF0000"/>
                </a:solidFill>
              </a:rPr>
              <a:t> » sous </a:t>
            </a:r>
            <a:r>
              <a:rPr lang="fr-FR" sz="1600" dirty="0" err="1" smtClean="0">
                <a:solidFill>
                  <a:srgbClr val="FF0000"/>
                </a:solidFill>
              </a:rPr>
              <a:t>MySys</a:t>
            </a:r>
            <a:r>
              <a:rPr lang="fr-FR" sz="1600" dirty="0" smtClean="0">
                <a:solidFill>
                  <a:srgbClr val="FF000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.</a:t>
            </a:r>
            <a:endParaRPr lang="fr-FR" sz="1600" b="1" dirty="0" smtClean="0"/>
          </a:p>
        </p:txBody>
      </p:sp>
      <p:sp>
        <p:nvSpPr>
          <p:cNvPr id="2" name="Flèche vers le bas 1"/>
          <p:cNvSpPr/>
          <p:nvPr/>
        </p:nvSpPr>
        <p:spPr>
          <a:xfrm>
            <a:off x="7145099" y="4458007"/>
            <a:ext cx="238192" cy="3318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5778230" y="4768058"/>
            <a:ext cx="2986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b="1" dirty="0" smtClean="0">
                <a:solidFill>
                  <a:srgbClr val="DE6225"/>
                </a:solidFill>
              </a:rPr>
              <a:t>Fiche de Santé digitalisée accessible depuis la page d’Accueil du portail Web Client, en cliquant sur « </a:t>
            </a:r>
            <a:r>
              <a:rPr lang="fr-FR" sz="1200" b="1" i="1" dirty="0" smtClean="0">
                <a:solidFill>
                  <a:srgbClr val="DE62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 remplis ma Fiche de Santé</a:t>
            </a:r>
            <a:r>
              <a:rPr lang="fr-FR" sz="1200" b="1" dirty="0" smtClean="0">
                <a:solidFill>
                  <a:srgbClr val="DE6225"/>
                </a:solidFill>
              </a:rPr>
              <a:t> ».</a:t>
            </a:r>
            <a:endParaRPr lang="fr-FR" sz="1200" b="1" dirty="0">
              <a:solidFill>
                <a:srgbClr val="DE6225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367295" y="1168770"/>
            <a:ext cx="4426507" cy="430883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just"/>
            <a:r>
              <a:rPr lang="fr-FR" sz="1050" b="1" dirty="0" smtClean="0">
                <a:solidFill>
                  <a:srgbClr val="DE6225"/>
                </a:solidFill>
              </a:rPr>
              <a:t>Fiche Mémo disponible sous </a:t>
            </a:r>
            <a:r>
              <a:rPr lang="fr-FR" sz="1050" b="1" dirty="0" err="1" smtClean="0">
                <a:solidFill>
                  <a:srgbClr val="DE6225"/>
                </a:solidFill>
              </a:rPr>
              <a:t>MyEAV</a:t>
            </a:r>
            <a:r>
              <a:rPr lang="fr-FR" sz="1050" b="1" dirty="0" smtClean="0">
                <a:solidFill>
                  <a:srgbClr val="DE6225"/>
                </a:solidFill>
              </a:rPr>
              <a:t>, dans la rubrique « Simple comme … la Prévoyance pour les Professionnels », ou encore sous OORA</a:t>
            </a:r>
          </a:p>
        </p:txBody>
      </p:sp>
      <p:sp>
        <p:nvSpPr>
          <p:cNvPr id="16" name="Organigramme : Bande perforée 15"/>
          <p:cNvSpPr/>
          <p:nvPr/>
        </p:nvSpPr>
        <p:spPr>
          <a:xfrm>
            <a:off x="4367295" y="1078433"/>
            <a:ext cx="4426507" cy="569860"/>
          </a:xfrm>
          <a:prstGeom prst="flowChartPunchedTap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753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digital sélection </a:t>
            </a:r>
            <a:r>
              <a:rPr lang="fr-FR" sz="2400" spc="3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MéDICALe</a:t>
            </a:r>
            <a:r>
              <a:rPr lang="fr-FR" sz="2400" spc="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000" i="1" spc="30" dirty="0"/>
              <a:t>(3/5)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S48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639049" y="1184798"/>
            <a:ext cx="8059316" cy="830993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 smtClean="0"/>
              <a:t>L’Assureur effectue des relances auprès de notre Client, pour s’assurer que ses formalités médicales </a:t>
            </a:r>
            <a:r>
              <a:rPr lang="fr-FR" sz="1600" b="1" i="1" dirty="0" smtClean="0"/>
              <a:t>(1. Fiche de santé ou 2. examens complémentaires ou 3. nouvelle proposition)</a:t>
            </a:r>
            <a:r>
              <a:rPr lang="fr-FR" sz="1600" b="1" dirty="0" smtClean="0"/>
              <a:t> sont bien réalisées.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5849325-BC78-41E5-BE6B-7C20013B7EA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063" y="502178"/>
            <a:ext cx="676230" cy="52374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6"/>
          <a:srcRect l="29063" t="27951" r="32708" b="37196"/>
          <a:stretch/>
        </p:blipFill>
        <p:spPr>
          <a:xfrm>
            <a:off x="765174" y="2102879"/>
            <a:ext cx="7854950" cy="402825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968829" y="2102879"/>
            <a:ext cx="1088571" cy="5586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176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digital sélection </a:t>
            </a:r>
            <a:r>
              <a:rPr lang="fr-FR" sz="2400" spc="3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MéDICALe</a:t>
            </a:r>
            <a:r>
              <a:rPr lang="fr-FR" sz="2400" spc="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000" i="1" spc="30" dirty="0"/>
              <a:t>(4/5)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S48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639049" y="1304544"/>
            <a:ext cx="8059316" cy="1077214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 smtClean="0"/>
              <a:t>Relances Assureur</a:t>
            </a:r>
            <a:r>
              <a:rPr lang="fr-FR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dirty="0" smtClean="0">
              <a:solidFill>
                <a:prstClr val="black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b="1" dirty="0" smtClean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b="1" dirty="0" smtClean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5849325-BC78-41E5-BE6B-7C20013B7EA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063" y="502178"/>
            <a:ext cx="676230" cy="52374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6"/>
          <a:srcRect l="28329" t="67566" r="32709" b="4709"/>
          <a:stretch/>
        </p:blipFill>
        <p:spPr>
          <a:xfrm>
            <a:off x="576943" y="1722467"/>
            <a:ext cx="8207048" cy="328496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66057" y="1788587"/>
            <a:ext cx="1824350" cy="5082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85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digital sélection </a:t>
            </a:r>
            <a:r>
              <a:rPr lang="fr-FR" sz="2400" spc="3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MéDICALe</a:t>
            </a:r>
            <a:r>
              <a:rPr lang="fr-FR" sz="2400" spc="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000" i="1" spc="30" dirty="0"/>
              <a:t>(5/5)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S48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639049" y="1304544"/>
            <a:ext cx="8059316" cy="1077214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 smtClean="0"/>
              <a:t>Relances Assureur</a:t>
            </a:r>
            <a:r>
              <a:rPr lang="fr-FR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dirty="0" smtClean="0">
              <a:solidFill>
                <a:prstClr val="black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b="1" dirty="0" smtClean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b="1" dirty="0" smtClean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5849325-BC78-41E5-BE6B-7C20013B7EA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063" y="502178"/>
            <a:ext cx="676230" cy="523747"/>
          </a:xfrm>
          <a:prstGeom prst="rect">
            <a:avLst/>
          </a:prstGeom>
        </p:spPr>
      </p:pic>
      <p:pic>
        <p:nvPicPr>
          <p:cNvPr id="12" name="Image 11"/>
          <p:cNvPicPr/>
          <p:nvPr/>
        </p:nvPicPr>
        <p:blipFill rotWithShape="1">
          <a:blip r:embed="rId6"/>
          <a:srcRect l="29125" t="39259" r="32875" b="40000"/>
          <a:stretch/>
        </p:blipFill>
        <p:spPr bwMode="auto">
          <a:xfrm>
            <a:off x="667202" y="1875201"/>
            <a:ext cx="7769226" cy="26500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angle 1"/>
          <p:cNvSpPr/>
          <p:nvPr/>
        </p:nvSpPr>
        <p:spPr>
          <a:xfrm>
            <a:off x="639048" y="1785259"/>
            <a:ext cx="1320381" cy="653143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618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évolutionS</a:t>
            </a:r>
            <a:r>
              <a:rPr lang="fr-FR" sz="2400" spc="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à novembre 2020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S48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639049" y="1071077"/>
            <a:ext cx="8059316" cy="5201420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 smtClean="0"/>
              <a:t>Activation du parcours « Conjoint Collaborateur » d’un Entrepreneur Individuel </a:t>
            </a:r>
            <a:r>
              <a:rPr lang="fr-FR" sz="1600" dirty="0" smtClean="0"/>
              <a:t>: ce contrat vaut 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fr-FR" sz="16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ème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souscription 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600" dirty="0" smtClean="0">
                <a:sym typeface="Wingdings" panose="05000000000000000000" pitchFamily="2" charset="2"/>
              </a:rPr>
              <a:t>Po</a:t>
            </a:r>
            <a:r>
              <a:rPr lang="fr-FR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ur souscrire, </a:t>
            </a:r>
            <a:r>
              <a:rPr lang="fr-FR" sz="1600" dirty="0"/>
              <a:t>il faudra réaliser une simulation pour le conjoint collaborateur, qui ne sera possible que s’il existe un lien </a:t>
            </a:r>
            <a:r>
              <a:rPr lang="fr-FR" sz="1600" dirty="0" smtClean="0"/>
              <a:t>conjoint </a:t>
            </a:r>
            <a:r>
              <a:rPr lang="fr-FR" sz="1600" dirty="0"/>
              <a:t>collaborateur entre l’EI et son conjoint, et </a:t>
            </a:r>
            <a:r>
              <a:rPr lang="fr-FR" sz="1600" dirty="0">
                <a:solidFill>
                  <a:srgbClr val="FF0000"/>
                </a:solidFill>
              </a:rPr>
              <a:t>si </a:t>
            </a:r>
            <a:r>
              <a:rPr lang="fr-FR" sz="1600" dirty="0" smtClean="0">
                <a:solidFill>
                  <a:srgbClr val="FF0000"/>
                </a:solidFill>
              </a:rPr>
              <a:t>l’Entrepreneur Individuel </a:t>
            </a:r>
            <a:r>
              <a:rPr lang="fr-FR" sz="1600" dirty="0">
                <a:solidFill>
                  <a:srgbClr val="FF0000"/>
                </a:solidFill>
              </a:rPr>
              <a:t>a déjà souscrit un contrat</a:t>
            </a:r>
            <a:r>
              <a:rPr lang="fr-FR" sz="1600" dirty="0"/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dirty="0" smtClean="0">
              <a:solidFill>
                <a:prstClr val="black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 smtClean="0"/>
              <a:t>Intégration du parcours Dirigeant d’entreprise mono/multi-activités </a:t>
            </a:r>
            <a:r>
              <a:rPr lang="fr-FR" sz="1600" dirty="0" smtClean="0"/>
              <a:t>:  la simulation peut désormais être lancée 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à partir du code NAF </a:t>
            </a:r>
            <a:r>
              <a:rPr lang="fr-FR" sz="1600" dirty="0" smtClean="0"/>
              <a:t>de la structure</a:t>
            </a:r>
            <a:r>
              <a:rPr lang="fr-FR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.</a:t>
            </a:r>
            <a:r>
              <a:rPr lang="fr-FR" sz="1600" b="1" dirty="0" smtClean="0"/>
              <a:t>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400" b="1" dirty="0" smtClean="0"/>
          </a:p>
          <a:p>
            <a:pPr algn="just"/>
            <a:r>
              <a:rPr lang="fr-FR" sz="1600" b="1" dirty="0" smtClean="0"/>
              <a:t>	</a:t>
            </a:r>
            <a:r>
              <a:rPr lang="fr-FR" sz="1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Plus »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si le système détecte que le client est en lien avec plusieurs structures,    	un menu sera proposé, permettant de choisir la structure qui portera le contrat.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1600" b="1" dirty="0" smtClean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 smtClean="0"/>
              <a:t>Souscription pour les Dirigeants sans compte 04  : </a:t>
            </a:r>
            <a:r>
              <a:rPr lang="fr-FR" sz="1600" dirty="0" smtClean="0"/>
              <a:t>l’accord officiel a été délivré, de pouvoir 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ouvrir </a:t>
            </a:r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 contrat de Prévoyance Pro sur un 08 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600" dirty="0" smtClean="0"/>
              <a:t>Ce qui permet désormais de proposer notre offre à l’ensemble de nos clients professionnels éligibles, et ce, même s’ils ne sont pas en double relation.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400" dirty="0" smtClean="0">
              <a:solidFill>
                <a:prstClr val="black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sz="1600" b="1" dirty="0"/>
              <a:t>	</a:t>
            </a:r>
            <a:r>
              <a:rPr lang="fr-FR" sz="1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Attention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développements informatiques permettant une remontée dans le   </a:t>
            </a:r>
            <a:b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parcours de souscription digitalisée n’étant pas encore effectifs, cette souscription 	n’est accessible que sur le parcours </a:t>
            </a:r>
            <a:r>
              <a:rPr lang="fr-FR" sz="1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WebAssur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/>
            <a:endParaRPr lang="fr-FR" sz="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fr-FR" sz="1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Devoir d’information &amp; conformité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le Réseau doit sensibiliser le client concernant le 	respect de ses obligations fiscales.</a:t>
            </a:r>
          </a:p>
          <a:p>
            <a:pPr algn="just"/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fr-FR" sz="1600" dirty="0"/>
              <a:t>Si le client est </a:t>
            </a:r>
            <a:r>
              <a:rPr lang="fr-FR" sz="1600" dirty="0" smtClean="0"/>
              <a:t>Dirigeant Salarié</a:t>
            </a:r>
            <a:r>
              <a:rPr lang="fr-FR" sz="1600" dirty="0"/>
              <a:t>, </a:t>
            </a:r>
            <a:r>
              <a:rPr lang="fr-FR" sz="1600" dirty="0" smtClean="0"/>
              <a:t>ses cotisations devront être réintégrées dans sa fiche de paie. 	S’il est TNS, cela pourra entrer dans son enveloppe fiscale Madelin « Santé &amp; Prévoyance </a:t>
            </a:r>
            <a:r>
              <a:rPr lang="fr-FR" sz="1600" dirty="0" smtClean="0"/>
              <a:t>».</a:t>
            </a:r>
            <a:endParaRPr lang="fr-FR" sz="1600" b="1" dirty="0"/>
          </a:p>
        </p:txBody>
      </p:sp>
      <p:pic>
        <p:nvPicPr>
          <p:cNvPr id="11" name="Graphique 19">
            <a:extLst>
              <a:ext uri="{FF2B5EF4-FFF2-40B4-BE49-F238E27FC236}">
                <a16:creationId xmlns:a16="http://schemas.microsoft.com/office/drawing/2014/main" id="{D07732A1-FB1D-466A-98ED-84A88BB629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64599" y="4687708"/>
            <a:ext cx="247331" cy="247331"/>
          </a:xfrm>
          <a:prstGeom prst="rect">
            <a:avLst/>
          </a:prstGeom>
        </p:spPr>
      </p:pic>
      <p:pic>
        <p:nvPicPr>
          <p:cNvPr id="12" name="Graphique 58">
            <a:extLst>
              <a:ext uri="{FF2B5EF4-FFF2-40B4-BE49-F238E27FC236}">
                <a16:creationId xmlns:a16="http://schemas.microsoft.com/office/drawing/2014/main" id="{5984F446-6CC1-4A6F-8CCC-3392E4B1AB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24564" y="5310635"/>
            <a:ext cx="273044" cy="273044"/>
          </a:xfrm>
          <a:prstGeom prst="rect">
            <a:avLst/>
          </a:prstGeom>
        </p:spPr>
      </p:pic>
      <p:pic>
        <p:nvPicPr>
          <p:cNvPr id="14" name="Image 13"/>
          <p:cNvPicPr/>
          <p:nvPr/>
        </p:nvPicPr>
        <p:blipFill rotWithShape="1">
          <a:blip r:embed="rId9"/>
          <a:srcRect l="66375" t="23407" r="11958" b="46000"/>
          <a:stretch/>
        </p:blipFill>
        <p:spPr bwMode="auto">
          <a:xfrm>
            <a:off x="3365443" y="365132"/>
            <a:ext cx="972440" cy="7238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8601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Mesures </a:t>
            </a:r>
            <a:r>
              <a:rPr lang="fr-FR" sz="2400" spc="3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ffa</a:t>
            </a:r>
            <a:r>
              <a:rPr lang="fr-FR" sz="2400" spc="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000" i="1" spc="30" dirty="0" smtClean="0"/>
              <a:t>(</a:t>
            </a:r>
            <a:r>
              <a:rPr lang="fr-FR" sz="2000" i="1" spc="30" dirty="0"/>
              <a:t>1/2)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S48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39049" y="2280452"/>
            <a:ext cx="8059316" cy="892548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 smtClean="0"/>
              <a:t>Maintenir la couverture pour toute personne vulnérable, en affection longue durée, placée en arrêt de travail, selon la procédure dérogatoire prévue aujourd’hui par la Sécurité Sociale</a:t>
            </a:r>
            <a:r>
              <a:rPr lang="fr-FR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.</a:t>
            </a:r>
            <a:r>
              <a:rPr lang="fr-FR" sz="1600" b="1" dirty="0" smtClean="0"/>
              <a:t>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400" b="1" dirty="0" smtClean="0"/>
          </a:p>
          <a:p>
            <a:pPr algn="just"/>
            <a:r>
              <a:rPr lang="fr-FR" sz="1600" b="1" dirty="0" smtClean="0"/>
              <a:t>	</a:t>
            </a:r>
            <a:r>
              <a:rPr lang="fr-FR" sz="1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Selon les 12 critères résumés ci-dessous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</a:t>
            </a:r>
          </a:p>
        </p:txBody>
      </p:sp>
      <p:pic>
        <p:nvPicPr>
          <p:cNvPr id="15" name="Graphique 63">
            <a:extLst>
              <a:ext uri="{FF2B5EF4-FFF2-40B4-BE49-F238E27FC236}">
                <a16:creationId xmlns:a16="http://schemas.microsoft.com/office/drawing/2014/main" id="{6CA7A253-8A95-4CA3-B57A-A0E6314BDA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96523" y="400079"/>
            <a:ext cx="625502" cy="625502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66459" y="1189385"/>
            <a:ext cx="814863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dirty="0" smtClean="0"/>
              <a:t>Eléments contextuels </a:t>
            </a:r>
            <a:r>
              <a:rPr lang="fr-FR" sz="1600" b="1" dirty="0"/>
              <a:t>:</a:t>
            </a:r>
          </a:p>
          <a:p>
            <a:pPr>
              <a:defRPr/>
            </a:pPr>
            <a:endParaRPr lang="fr-FR" sz="1000" b="1" dirty="0" smtClean="0"/>
          </a:p>
          <a:p>
            <a:pPr>
              <a:defRPr/>
            </a:pPr>
            <a:endParaRPr lang="fr-FR" sz="1000" b="1" dirty="0"/>
          </a:p>
          <a:p>
            <a:pPr>
              <a:defRPr/>
            </a:pPr>
            <a:endParaRPr lang="fr-FR" sz="1000" b="1" dirty="0" smtClean="0"/>
          </a:p>
          <a:p>
            <a:pPr>
              <a:defRPr/>
            </a:pPr>
            <a:endParaRPr lang="fr-FR" sz="1000" b="1" dirty="0"/>
          </a:p>
          <a:p>
            <a:pPr>
              <a:defRPr/>
            </a:pPr>
            <a:endParaRPr lang="fr-FR" sz="1000" b="1" dirty="0" smtClean="0"/>
          </a:p>
        </p:txBody>
      </p:sp>
      <p:sp>
        <p:nvSpPr>
          <p:cNvPr id="19" name="Espace réservé du texte 3">
            <a:extLst>
              <a:ext uri="{FF2B5EF4-FFF2-40B4-BE49-F238E27FC236}">
                <a16:creationId xmlns:a16="http://schemas.microsoft.com/office/drawing/2014/main" id="{6F9D13D3-E559-426B-BCA9-CB120CAD8CA9}"/>
              </a:ext>
            </a:extLst>
          </p:cNvPr>
          <p:cNvSpPr txBox="1">
            <a:spLocks/>
          </p:cNvSpPr>
          <p:nvPr/>
        </p:nvSpPr>
        <p:spPr>
          <a:xfrm>
            <a:off x="466459" y="1547034"/>
            <a:ext cx="8328625" cy="689290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Face à la crise sanitaire, et durant cette nouvelle période de confinement, </a:t>
            </a:r>
            <a:r>
              <a:rPr lang="fr-FR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de nouvelles mesures exceptionnelles ont été prises d’urgence par l’ensemble des assureurs de la FFA </a:t>
            </a: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pour permettre aux professionnels les plus touchés de rester couverts </a:t>
            </a:r>
            <a:r>
              <a:rPr lang="fr-FR" sz="11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(communiqué de presse du 30/10/2020)</a:t>
            </a: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La FFA porte diverses dispositions pour accompagner au-mieux les assurés dans cette nouvelle épreuve. </a:t>
            </a:r>
            <a:endParaRPr lang="fr-FR" sz="12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0D182895-9381-490E-A367-5FBAB72267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2407" y="3396465"/>
            <a:ext cx="7792677" cy="265457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5870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fr-FR" altLang="fr-FR" sz="900" dirty="0" smtClean="0">
                <a:solidFill>
                  <a:srgbClr val="000000"/>
                </a:solidFill>
                <a:latin typeface="Roboto" panose="02000000000000000000" pitchFamily="2" charset="0"/>
              </a:rPr>
              <a:t>E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tre </a:t>
            </a: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âgé de 65 ans et 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plus.</a:t>
            </a: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fr-FR" altLang="fr-FR" sz="900" dirty="0" smtClean="0">
                <a:solidFill>
                  <a:srgbClr val="000000"/>
                </a:solidFill>
                <a:latin typeface="Roboto" panose="02000000000000000000" pitchFamily="2" charset="0"/>
              </a:rPr>
              <a:t>A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voir </a:t>
            </a: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des antécédents cardiovasculaires : hypertension artérielle compliquée </a:t>
            </a:r>
            <a:r>
              <a:rPr kumimoji="0" lang="fr-FR" altLang="fr-FR" sz="9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(avec complications cardiaques, rénales et </a:t>
            </a:r>
            <a:r>
              <a:rPr kumimoji="0" lang="fr-FR" altLang="fr-FR" sz="9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vasculo</a:t>
            </a:r>
            <a:r>
              <a:rPr kumimoji="0" lang="fr-FR" altLang="fr-FR" sz="9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-cérébrales</a:t>
            </a:r>
            <a:r>
              <a:rPr kumimoji="0" lang="fr-FR" altLang="fr-FR" sz="9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antécédents </a:t>
            </a: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d'accident vasculaire cérébral ou de coronaropathie, de chirurgie cardiaque, insuffisance cardiaque stade NYHA III ou 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IV.</a:t>
            </a:r>
            <a:endParaRPr lang="fr-FR" altLang="fr-FR" sz="9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Avoir </a:t>
            </a: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un diabète non équilibré ou présentant des 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complications.</a:t>
            </a:r>
            <a:endParaRPr kumimoji="0" lang="fr-FR" altLang="fr-FR" sz="9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Présenter </a:t>
            </a: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une pathologie chronique respiratoire susceptible de décompenser lors d'une infection virale </a:t>
            </a:r>
            <a:r>
              <a:rPr kumimoji="0" lang="fr-FR" altLang="fr-FR" sz="9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(broncho pneumopathie obstructive, asthme </a:t>
            </a:r>
            <a:r>
              <a:rPr kumimoji="0" lang="fr-FR" altLang="fr-FR" sz="9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sévère, pulmonaire</a:t>
            </a:r>
            <a:r>
              <a:rPr kumimoji="0" lang="fr-FR" altLang="fr-FR" sz="9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syndrome d'apnées du sommeil, mucoviscidose notamment</a:t>
            </a:r>
            <a:r>
              <a:rPr kumimoji="0" lang="fr-FR" altLang="fr-FR" sz="9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</a:t>
            </a:r>
            <a:endParaRPr kumimoji="0" lang="fr-FR" altLang="fr-FR" sz="9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Présenter </a:t>
            </a: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une insuffisance rénale chronique 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dialysée.</a:t>
            </a:r>
            <a:endParaRPr kumimoji="0" lang="fr-FR" altLang="fr-FR" sz="9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fr-FR" altLang="fr-FR" sz="900" dirty="0" smtClean="0">
                <a:solidFill>
                  <a:srgbClr val="000000"/>
                </a:solidFill>
                <a:latin typeface="Roboto" panose="02000000000000000000" pitchFamily="2" charset="0"/>
              </a:rPr>
              <a:t>E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tre </a:t>
            </a: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atteint de cancer évolutif sous traitement </a:t>
            </a:r>
            <a:r>
              <a:rPr kumimoji="0" lang="fr-FR" altLang="fr-FR" sz="9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(hors hormonothérapie</a:t>
            </a:r>
            <a:r>
              <a:rPr kumimoji="0" lang="fr-FR" altLang="fr-FR" sz="9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</a:t>
            </a:r>
            <a:endParaRPr kumimoji="0" lang="fr-FR" altLang="fr-FR" sz="9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Présenter </a:t>
            </a: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une obésité </a:t>
            </a:r>
            <a:r>
              <a:rPr kumimoji="0" lang="fr-FR" altLang="fr-FR" sz="9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(indice de masse corporelle (IMC) &gt; 30</a:t>
            </a:r>
            <a:r>
              <a:rPr kumimoji="0" lang="fr-FR" altLang="fr-FR" sz="9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</a:t>
            </a:r>
            <a:endParaRPr kumimoji="0" lang="fr-FR" altLang="fr-FR" sz="9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fr-FR" altLang="fr-FR" sz="900" dirty="0" smtClean="0">
                <a:solidFill>
                  <a:srgbClr val="000000"/>
                </a:solidFill>
                <a:latin typeface="Roboto" panose="02000000000000000000" pitchFamily="2" charset="0"/>
              </a:rPr>
              <a:t>E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tre </a:t>
            </a: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atteint 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d'une immunodépression</a:t>
            </a: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congénitale </a:t>
            </a: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ou acquise :</a:t>
            </a:r>
          </a:p>
          <a:p>
            <a:pPr marL="685800" marR="0" lvl="1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médicamenteuse : chimiothérapie 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anti-cancéreuse</a:t>
            </a: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traitement 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et/ou </a:t>
            </a: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corticothérapie à dose 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immunosuppressive,</a:t>
            </a:r>
          </a:p>
          <a:p>
            <a:pPr marL="685800" marR="0" lvl="1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infection </a:t>
            </a: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à VIH non contrôlée ou avec des CD4 &lt; 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200/mm</a:t>
            </a:r>
            <a:r>
              <a:rPr kumimoji="0" lang="fr-FR" altLang="fr-FR" sz="9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3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</a:t>
            </a:r>
            <a:endParaRPr kumimoji="0" lang="fr-FR" altLang="fr-FR" sz="9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marL="685800" marR="0" lvl="1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consécutive à une greffe d'organe solide ou de cellules souches 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hématopoïétiques,</a:t>
            </a:r>
            <a:endParaRPr kumimoji="0" lang="fr-FR" altLang="fr-FR" sz="9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marL="685800" marR="0" lvl="1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liée à une hémopathie maligne en cours de 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traitement.</a:t>
            </a:r>
            <a:endParaRPr kumimoji="0" lang="fr-FR" altLang="fr-FR" sz="9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fr-FR" altLang="fr-FR" sz="900" dirty="0" smtClean="0">
                <a:solidFill>
                  <a:srgbClr val="000000"/>
                </a:solidFill>
                <a:latin typeface="Roboto" panose="02000000000000000000" pitchFamily="2" charset="0"/>
              </a:rPr>
              <a:t>E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tre </a:t>
            </a: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atteint de cirrhose au stade B du score de Child </a:t>
            </a:r>
            <a:r>
              <a:rPr kumimoji="0" lang="fr-FR" altLang="fr-FR" sz="9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Pugh</a:t>
            </a: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au-moins.</a:t>
            </a:r>
            <a:endParaRPr kumimoji="0" lang="fr-FR" altLang="fr-FR" sz="9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fr-FR" altLang="fr-FR" sz="900" dirty="0" smtClean="0">
                <a:solidFill>
                  <a:srgbClr val="000000"/>
                </a:solidFill>
                <a:latin typeface="Roboto" panose="02000000000000000000" pitchFamily="2" charset="0"/>
              </a:rPr>
              <a:t>P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résenter </a:t>
            </a: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un syndrome drépanocytaire majeur ou ayant un antécédent de 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splénectomie.</a:t>
            </a:r>
            <a:endParaRPr kumimoji="0" lang="fr-FR" altLang="fr-FR" sz="9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fr-FR" altLang="fr-FR" sz="900" dirty="0" smtClean="0">
                <a:solidFill>
                  <a:srgbClr val="000000"/>
                </a:solidFill>
                <a:latin typeface="Roboto" panose="02000000000000000000" pitchFamily="2" charset="0"/>
              </a:rPr>
              <a:t>E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tre </a:t>
            </a: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au 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3</a:t>
            </a:r>
            <a:r>
              <a:rPr kumimoji="0" lang="fr-FR" altLang="fr-FR" sz="9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ème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trimestre de la 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grossesse.</a:t>
            </a:r>
            <a:endParaRPr kumimoji="0" lang="fr-FR" altLang="fr-FR" sz="9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fr-FR" altLang="fr-FR" sz="900" dirty="0" smtClean="0">
                <a:solidFill>
                  <a:srgbClr val="000000"/>
                </a:solidFill>
                <a:latin typeface="Roboto" panose="02000000000000000000" pitchFamily="2" charset="0"/>
              </a:rPr>
              <a:t>E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tre </a:t>
            </a: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atteint d'une maladie du motoneurone, d'une myasthénie grave, de sclérose en plaques, de la maladie de Parkinson, 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 </a:t>
            </a: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paralysie cérébrale, de quadriplégie ou hémiplégie, d'une  primitive cérébrale, d'une maladie cérébelleuse progressive ou d’une maladie </a:t>
            </a:r>
            <a:r>
              <a:rPr kumimoji="0" lang="fr-FR" altLang="fr-F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rare.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81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Mesures </a:t>
            </a:r>
            <a:r>
              <a:rPr lang="fr-FR" sz="2400" spc="3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ffa</a:t>
            </a:r>
            <a:r>
              <a:rPr lang="fr-FR" sz="2400" spc="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000" i="1" spc="30" dirty="0" smtClean="0"/>
              <a:t>(2/2)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S48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39049" y="2067832"/>
            <a:ext cx="8059316" cy="1538879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/>
              <a:t>C</a:t>
            </a:r>
            <a:r>
              <a:rPr lang="fr-FR" sz="1600" b="1" dirty="0" smtClean="0"/>
              <a:t>as des personnes vulnérables en arrêt de travail selon la procédure dérogatoire </a:t>
            </a:r>
            <a:r>
              <a:rPr lang="fr-FR" sz="1600" b="1" i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(*)</a:t>
            </a:r>
          </a:p>
          <a:p>
            <a:pPr algn="just"/>
            <a:r>
              <a:rPr lang="fr-FR" sz="1600" i="1" dirty="0"/>
              <a:t>  </a:t>
            </a:r>
            <a:r>
              <a:rPr lang="fr-FR" sz="1600" i="1" dirty="0" smtClean="0"/>
              <a:t>     (</a:t>
            </a:r>
            <a:r>
              <a:rPr lang="fr-FR" sz="1600" i="1" dirty="0" err="1" smtClean="0"/>
              <a:t>cf</a:t>
            </a:r>
            <a:r>
              <a:rPr lang="fr-FR" sz="1600" i="1" dirty="0" smtClean="0"/>
              <a:t> diapositive précédente)</a:t>
            </a:r>
            <a:r>
              <a:rPr lang="fr-FR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.</a:t>
            </a:r>
            <a:r>
              <a:rPr lang="fr-FR" sz="1600" b="1" dirty="0" smtClean="0"/>
              <a:t> 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1400" dirty="0" smtClean="0"/>
              <a:t>En application des mesures exceptionnelles, </a:t>
            </a:r>
            <a:r>
              <a:rPr lang="fr-FR" sz="1400" dirty="0" err="1" smtClean="0"/>
              <a:t>Natixis</a:t>
            </a:r>
            <a:r>
              <a:rPr lang="fr-FR" sz="1400" dirty="0" smtClean="0"/>
              <a:t> Assurances indemnisera, au-delà des critères habituels, les clients détenteurs de contrat de Prévoyance, pour les professionnels concernés. </a:t>
            </a:r>
            <a:r>
              <a:rPr lang="fr-FR" sz="1600" b="1" i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(*)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1400" dirty="0"/>
              <a:t>Les </a:t>
            </a:r>
            <a:r>
              <a:rPr lang="fr-FR" sz="1400" dirty="0" smtClean="0"/>
              <a:t>Indemnités Journalières seront </a:t>
            </a:r>
            <a:r>
              <a:rPr lang="fr-FR" sz="1400" dirty="0"/>
              <a:t>versées selon la durée de l’arrêt de travail prévue par le Médecin.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400" b="1" dirty="0" smtClean="0"/>
          </a:p>
          <a:p>
            <a:pPr algn="just"/>
            <a:r>
              <a:rPr lang="fr-FR" sz="1600" b="1" dirty="0" smtClean="0"/>
              <a:t>	</a:t>
            </a:r>
            <a:endParaRPr lang="fr-FR" sz="1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Graphique 63">
            <a:extLst>
              <a:ext uri="{FF2B5EF4-FFF2-40B4-BE49-F238E27FC236}">
                <a16:creationId xmlns:a16="http://schemas.microsoft.com/office/drawing/2014/main" id="{6CA7A253-8A95-4CA3-B57A-A0E6314BDA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96516" y="401331"/>
            <a:ext cx="625502" cy="625502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66459" y="1241465"/>
            <a:ext cx="814863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dirty="0" smtClean="0"/>
              <a:t>Mesures internes :</a:t>
            </a:r>
            <a:endParaRPr lang="fr-FR" sz="1600" b="1" dirty="0"/>
          </a:p>
          <a:p>
            <a:pPr>
              <a:defRPr/>
            </a:pPr>
            <a:endParaRPr lang="fr-FR" sz="1000" b="1" dirty="0" smtClean="0"/>
          </a:p>
          <a:p>
            <a:pPr>
              <a:defRPr/>
            </a:pPr>
            <a:endParaRPr lang="fr-FR" sz="1000" b="1" dirty="0"/>
          </a:p>
          <a:p>
            <a:pPr>
              <a:defRPr/>
            </a:pPr>
            <a:endParaRPr lang="fr-FR" sz="1000" b="1" dirty="0" smtClean="0"/>
          </a:p>
          <a:p>
            <a:pPr>
              <a:defRPr/>
            </a:pPr>
            <a:endParaRPr lang="fr-FR" sz="1000" b="1" dirty="0"/>
          </a:p>
          <a:p>
            <a:pPr>
              <a:defRPr/>
            </a:pPr>
            <a:endParaRPr lang="fr-FR" sz="1000" b="1" dirty="0" smtClean="0"/>
          </a:p>
        </p:txBody>
      </p:sp>
      <p:sp>
        <p:nvSpPr>
          <p:cNvPr id="19" name="Espace réservé du texte 3">
            <a:extLst>
              <a:ext uri="{FF2B5EF4-FFF2-40B4-BE49-F238E27FC236}">
                <a16:creationId xmlns:a16="http://schemas.microsoft.com/office/drawing/2014/main" id="{6F9D13D3-E559-426B-BCA9-CB120CAD8CA9}"/>
              </a:ext>
            </a:extLst>
          </p:cNvPr>
          <p:cNvSpPr txBox="1">
            <a:spLocks/>
          </p:cNvSpPr>
          <p:nvPr/>
        </p:nvSpPr>
        <p:spPr>
          <a:xfrm>
            <a:off x="466459" y="1575050"/>
            <a:ext cx="8328625" cy="689290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fr-FR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Le processus de </a:t>
            </a:r>
            <a:r>
              <a:rPr lang="fr-FR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pré-contentieux</a:t>
            </a:r>
            <a:r>
              <a:rPr lang="fr-FR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et de contentieux n’est pas suspendu pour les clients ayant souscrit un contrat de Prévoyance, que ce soit notre ancienne offre « </a:t>
            </a:r>
            <a:r>
              <a:rPr lang="fr-F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Garantie Prévoyance Pro</a:t>
            </a:r>
            <a:r>
              <a:rPr lang="fr-FR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 » </a:t>
            </a:r>
            <a:r>
              <a:rPr lang="fr-FR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(GPP) </a:t>
            </a:r>
            <a:r>
              <a:rPr lang="fr-FR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ou la nouvelle offre « </a:t>
            </a:r>
            <a:r>
              <a:rPr lang="fr-F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Prévoyance Pro</a:t>
            </a:r>
            <a:r>
              <a:rPr lang="fr-FR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 ». </a:t>
            </a:r>
            <a:endParaRPr lang="fr-FR" sz="1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D1AA9A-0CB3-4460-9DBE-279009CE9645}"/>
              </a:ext>
            </a:extLst>
          </p:cNvPr>
          <p:cNvSpPr/>
          <p:nvPr/>
        </p:nvSpPr>
        <p:spPr>
          <a:xfrm>
            <a:off x="765174" y="3308055"/>
            <a:ext cx="793319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34000" algn="just">
              <a:spcBef>
                <a:spcPts val="1800"/>
              </a:spcBef>
            </a:pPr>
            <a:r>
              <a:rPr lang="fr-FR" b="1" u="sng" dirty="0" smtClean="0">
                <a:solidFill>
                  <a:srgbClr val="FF0000"/>
                </a:solidFill>
              </a:rPr>
              <a:t>Rappel utile</a:t>
            </a:r>
            <a:r>
              <a:rPr lang="fr-FR" b="1" dirty="0" smtClean="0">
                <a:solidFill>
                  <a:srgbClr val="FF0000"/>
                </a:solidFill>
              </a:rPr>
              <a:t> : les </a:t>
            </a:r>
            <a:r>
              <a:rPr lang="fr-FR" b="1" dirty="0">
                <a:solidFill>
                  <a:srgbClr val="FF0000"/>
                </a:solidFill>
              </a:rPr>
              <a:t>clients porteurs du </a:t>
            </a:r>
            <a:r>
              <a:rPr lang="fr-FR" b="1" dirty="0" smtClean="0">
                <a:solidFill>
                  <a:srgbClr val="FF0000"/>
                </a:solidFill>
              </a:rPr>
              <a:t>COVID-19 </a:t>
            </a:r>
            <a:r>
              <a:rPr lang="fr-FR" b="1" dirty="0">
                <a:solidFill>
                  <a:srgbClr val="FF0000"/>
                </a:solidFill>
              </a:rPr>
              <a:t>en incapacité de travail </a:t>
            </a:r>
          </a:p>
          <a:p>
            <a:pPr algn="just">
              <a:spcBef>
                <a:spcPts val="600"/>
              </a:spcBef>
            </a:pPr>
            <a:r>
              <a:rPr lang="fr-FR" sz="1400" dirty="0"/>
              <a:t>Ils recevront les Indemnités Journalières au titre de la garantie « arrêt de travail pour maladie </a:t>
            </a:r>
            <a:r>
              <a:rPr lang="fr-FR" sz="1400" dirty="0" smtClean="0"/>
              <a:t>», selon </a:t>
            </a:r>
            <a:r>
              <a:rPr lang="fr-FR" sz="1400" dirty="0"/>
              <a:t>les termes en vigueur de leur contrat, et après le délai de carence et la période de franchise le cas échéant. 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645772" y="4305698"/>
            <a:ext cx="8059316" cy="1815878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1600" b="1" dirty="0" smtClean="0"/>
              <a:t>Déclaration des arrêts de travail &amp; prise en charge</a:t>
            </a:r>
            <a:r>
              <a:rPr lang="fr-FR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.</a:t>
            </a:r>
            <a:r>
              <a:rPr lang="fr-FR" sz="1600" b="1" dirty="0" smtClean="0"/>
              <a:t> 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1600" dirty="0" smtClean="0"/>
              <a:t>« </a:t>
            </a:r>
            <a:r>
              <a:rPr lang="fr-FR" sz="1600" b="1" dirty="0" smtClean="0">
                <a:solidFill>
                  <a:srgbClr val="FF0000"/>
                </a:solidFill>
              </a:rPr>
              <a:t>Prévoyance Pro</a:t>
            </a:r>
            <a:r>
              <a:rPr lang="fr-FR" sz="1600" dirty="0" smtClean="0"/>
              <a:t> » </a:t>
            </a:r>
            <a:r>
              <a:rPr lang="fr-FR" sz="1600" dirty="0" smtClean="0">
                <a:sym typeface="Wingdings" panose="05000000000000000000" pitchFamily="2" charset="2"/>
              </a:rPr>
              <a:t> </a:t>
            </a:r>
            <a:r>
              <a:rPr lang="fr-FR" sz="1600" dirty="0"/>
              <a:t>Les arrêts de travail et justificatifs médicaux doivent être envoyés par le client </a:t>
            </a:r>
            <a:r>
              <a:rPr lang="fr-FR" sz="1600" dirty="0" smtClean="0"/>
              <a:t>à </a:t>
            </a:r>
            <a:r>
              <a:rPr lang="fr-FR" sz="1600" dirty="0"/>
              <a:t>l’adresse </a:t>
            </a:r>
            <a:r>
              <a:rPr lang="fr-FR" sz="1600" dirty="0" smtClean="0"/>
              <a:t>mail suivante : </a:t>
            </a:r>
            <a:r>
              <a:rPr lang="fr-FR" sz="1600" dirty="0">
                <a:hlinkClick r:id="rId10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BPCE-PREVOYANCE@natixis.com</a:t>
            </a:r>
            <a:r>
              <a:rPr lang="fr-FR" sz="1600" dirty="0"/>
              <a:t> 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1600" dirty="0" smtClean="0"/>
              <a:t>« </a:t>
            </a:r>
            <a:r>
              <a:rPr lang="fr-FR" sz="1600" b="1" dirty="0" smtClean="0">
                <a:solidFill>
                  <a:srgbClr val="FF0000"/>
                </a:solidFill>
              </a:rPr>
              <a:t>Garantie Prévoyance Pro</a:t>
            </a:r>
            <a:r>
              <a:rPr lang="fr-FR" sz="1600" dirty="0" smtClean="0"/>
              <a:t> » </a:t>
            </a:r>
            <a:r>
              <a:rPr lang="fr-FR" sz="1600" dirty="0" smtClean="0">
                <a:sym typeface="Wingdings" panose="05000000000000000000" pitchFamily="2" charset="2"/>
              </a:rPr>
              <a:t> L</a:t>
            </a:r>
            <a:r>
              <a:rPr lang="fr-FR" sz="1600" dirty="0" smtClean="0"/>
              <a:t>’assuré </a:t>
            </a:r>
            <a:r>
              <a:rPr lang="fr-FR" sz="1600" dirty="0"/>
              <a:t>peut </a:t>
            </a:r>
            <a:r>
              <a:rPr lang="fr-FR" sz="1600" dirty="0" smtClean="0"/>
              <a:t>déclarer un arrêt de travail </a:t>
            </a:r>
            <a:r>
              <a:rPr lang="fr-FR" sz="1600" i="1" dirty="0" smtClean="0"/>
              <a:t>(une fois en possession de l’arrêt de travail)</a:t>
            </a:r>
            <a:r>
              <a:rPr lang="fr-FR" sz="1600" dirty="0" smtClean="0"/>
              <a:t> :</a:t>
            </a:r>
          </a:p>
          <a:p>
            <a:pPr marL="1257300" lvl="2" indent="-342900" algn="just">
              <a:buFont typeface="Arial" panose="020B0604020202020204" pitchFamily="34" charset="0"/>
              <a:buChar char="•"/>
            </a:pPr>
            <a:r>
              <a:rPr lang="fr-FR" sz="1600" dirty="0" smtClean="0"/>
              <a:t>Soit par téléphone, </a:t>
            </a:r>
            <a:r>
              <a:rPr lang="fr-FR" sz="1600" dirty="0"/>
              <a:t>au </a:t>
            </a:r>
            <a:r>
              <a:rPr lang="fr-FR" sz="1600" dirty="0">
                <a:solidFill>
                  <a:srgbClr val="FF0000"/>
                </a:solidFill>
              </a:rPr>
              <a:t>09 69 36 28 </a:t>
            </a:r>
            <a:r>
              <a:rPr lang="fr-FR" sz="1600" dirty="0" smtClean="0">
                <a:solidFill>
                  <a:srgbClr val="FF0000"/>
                </a:solidFill>
              </a:rPr>
              <a:t>37 </a:t>
            </a:r>
            <a:r>
              <a:rPr lang="fr-FR" sz="1600" dirty="0" smtClean="0"/>
              <a:t>: touche </a:t>
            </a:r>
            <a:r>
              <a:rPr lang="fr-FR" sz="1600" dirty="0"/>
              <a:t>1, puis choix 1 : </a:t>
            </a:r>
            <a:r>
              <a:rPr lang="fr-FR" sz="1600" dirty="0" smtClean="0"/>
              <a:t>« </a:t>
            </a:r>
            <a:r>
              <a:rPr lang="fr-FR" sz="1600" i="1" dirty="0" smtClean="0"/>
              <a:t>Déclarer </a:t>
            </a:r>
            <a:r>
              <a:rPr lang="fr-FR" sz="1600" i="1" dirty="0"/>
              <a:t>un </a:t>
            </a:r>
            <a:r>
              <a:rPr lang="fr-FR" sz="1600" i="1" dirty="0" smtClean="0"/>
              <a:t>sinistre</a:t>
            </a:r>
            <a:r>
              <a:rPr lang="fr-FR" sz="1600" dirty="0" smtClean="0"/>
              <a:t> »</a:t>
            </a:r>
          </a:p>
          <a:p>
            <a:pPr marL="1257300" lvl="2" indent="-342900" algn="just">
              <a:buFont typeface="Arial" panose="020B0604020202020204" pitchFamily="34" charset="0"/>
              <a:buChar char="•"/>
            </a:pPr>
            <a:r>
              <a:rPr lang="fr-FR" sz="1600" dirty="0" smtClean="0"/>
              <a:t>Soit par mail : </a:t>
            </a:r>
            <a:r>
              <a:rPr lang="fr-FR" sz="1600" dirty="0" smtClean="0">
                <a:solidFill>
                  <a:srgbClr val="FF0000"/>
                </a:solidFill>
              </a:rPr>
              <a:t>sinistres@natixis.com</a:t>
            </a:r>
            <a:r>
              <a:rPr lang="fr-FR" sz="1600" b="1" dirty="0" smtClean="0"/>
              <a:t>	</a:t>
            </a:r>
            <a:endParaRPr lang="fr-FR" sz="1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Graphique 19">
            <a:extLst>
              <a:ext uri="{FF2B5EF4-FFF2-40B4-BE49-F238E27FC236}">
                <a16:creationId xmlns:a16="http://schemas.microsoft.com/office/drawing/2014/main" id="{D07732A1-FB1D-466A-98ED-84A88BB629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3314" y="3522835"/>
            <a:ext cx="447768" cy="44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89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925DB7-CCE4-48F1-BF80-9981159D6B98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02ea4b1b-5614-43b2-acce-6a9ef10fff4e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10435</TotalTime>
  <Words>823</Words>
  <Application>Microsoft Office PowerPoint</Application>
  <PresentationFormat>Affichage à l'écran (4:3)</PresentationFormat>
  <Paragraphs>186</Paragraphs>
  <Slides>14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14</vt:i4>
      </vt:variant>
    </vt:vector>
  </HeadingPairs>
  <TitlesOfParts>
    <vt:vector size="30" baseType="lpstr">
      <vt:lpstr>Aharoni</vt:lpstr>
      <vt:lpstr>Arial</vt:lpstr>
      <vt:lpstr>Arial Narrow</vt:lpstr>
      <vt:lpstr>Calibri</vt:lpstr>
      <vt:lpstr>Roboto</vt:lpstr>
      <vt:lpstr>Segoe Print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POINT DE VIGILANCE</vt:lpstr>
      <vt:lpstr>AVANTAGES DE L’OFFRE (1/2)</vt:lpstr>
      <vt:lpstr>AVANTAGES DE L’OFFRE (2/2)</vt:lpstr>
      <vt:lpstr>CIBLES</vt:lpstr>
      <vt:lpstr>PARCOURS digital sélection MéDICALe (1/5)</vt:lpstr>
      <vt:lpstr>PARCOURS digital sélection MéDICALe (2/5)</vt:lpstr>
      <vt:lpstr>PARCOURS digital sélection MéDICALe (3/5)</vt:lpstr>
      <vt:lpstr>PARCOURS digital sélection MéDICALe (4/5)</vt:lpstr>
      <vt:lpstr>PARCOURS digital sélection MéDICALe (5/5)</vt:lpstr>
      <vt:lpstr>évolutionS à novembre 2020</vt:lpstr>
      <vt:lpstr>Mesures ffa (1/2)</vt:lpstr>
      <vt:lpstr>Mesures ffa (2/2)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POIGNANT Anne [CEGEE]</cp:lastModifiedBy>
  <cp:revision>440</cp:revision>
  <cp:lastPrinted>2020-01-23T16:40:35Z</cp:lastPrinted>
  <dcterms:created xsi:type="dcterms:W3CDTF">2016-06-03T08:10:53Z</dcterms:created>
  <dcterms:modified xsi:type="dcterms:W3CDTF">2020-11-26T08:20:23Z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valerie.parisse@cegee.caisse-epargne.fr</vt:lpwstr>
  </property>
  <property fmtid="{D5CDD505-2E9C-101B-9397-08002B2CF9AE}" pid="5" name="MSIP_Label_48a19f0c-bea1-442e-a475-ed109d9ec508_SetDate">
    <vt:lpwstr>2020-11-16T06:58:12.7732160Z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