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19"/>
  </p:notesMasterIdLst>
  <p:handoutMasterIdLst>
    <p:handoutMasterId r:id="rId20"/>
  </p:handoutMasterIdLst>
  <p:sldIdLst>
    <p:sldId id="286" r:id="rId13"/>
    <p:sldId id="289" r:id="rId14"/>
    <p:sldId id="373" r:id="rId15"/>
    <p:sldId id="407" r:id="rId16"/>
    <p:sldId id="403" r:id="rId17"/>
    <p:sldId id="406" r:id="rId1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581D41"/>
    <a:srgbClr val="F7DAAF"/>
    <a:srgbClr val="A79C86"/>
    <a:srgbClr val="EB0F2D"/>
    <a:srgbClr val="EA9922"/>
    <a:srgbClr val="DE6225"/>
    <a:srgbClr val="BFBFBF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62" autoAdjust="0"/>
    <p:restoredTop sz="94629" autoAdjust="0"/>
  </p:normalViewPr>
  <p:slideViewPr>
    <p:cSldViewPr snapToGrid="0">
      <p:cViewPr>
        <p:scale>
          <a:sx n="80" d="100"/>
          <a:sy n="80" d="100"/>
        </p:scale>
        <p:origin x="906" y="-558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23/11/2020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9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9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23/11/2020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48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22049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</a:t>
            </a:r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actualité…</a:t>
            </a: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L’IARD Pro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Le 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contexte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Les mesures FFA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Les évolutions tarifaires 2021</a:t>
            </a:r>
          </a:p>
          <a:p>
            <a:pPr marL="914400" lvl="1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S48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 CONTEXTE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66459" y="1248377"/>
            <a:ext cx="814863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Clés d’explications des nouveaux </a:t>
            </a:r>
            <a:r>
              <a:rPr lang="fr-FR" sz="1600" b="1" dirty="0" smtClean="0"/>
              <a:t>tarifs 2021 </a:t>
            </a:r>
            <a:r>
              <a:rPr lang="fr-FR" sz="1600" b="1" dirty="0"/>
              <a:t>:</a:t>
            </a:r>
          </a:p>
          <a:p>
            <a:pPr>
              <a:defRPr/>
            </a:pPr>
            <a:endParaRPr lang="fr-FR" sz="1000" b="1" dirty="0"/>
          </a:p>
          <a:p>
            <a:pPr marL="1001713" indent="-285750">
              <a:buFont typeface="Wingdings" panose="05000000000000000000" pitchFamily="2" charset="2"/>
              <a:buChar char="ü"/>
              <a:defRPr/>
            </a:pPr>
            <a:r>
              <a:rPr lang="fr-FR" sz="1600" b="1" dirty="0" smtClean="0">
                <a:solidFill>
                  <a:srgbClr val="FF0000"/>
                </a:solidFill>
              </a:rPr>
              <a:t>Auto du Pro</a:t>
            </a:r>
            <a:r>
              <a:rPr lang="fr-FR" sz="1600" b="1" dirty="0" smtClean="0">
                <a:solidFill>
                  <a:srgbClr val="FF0000"/>
                </a:solidFill>
              </a:rPr>
              <a:t>.</a:t>
            </a:r>
            <a:endParaRPr lang="fr-FR" dirty="0"/>
          </a:p>
          <a:p>
            <a:pPr marL="1458913" lvl="1" indent="-285750" algn="just">
              <a:buFont typeface="Wingdings" panose="05000000000000000000" pitchFamily="2" charset="2"/>
              <a:buChar char="§"/>
              <a:defRPr/>
            </a:pPr>
            <a:r>
              <a:rPr lang="fr-FR" sz="1200" b="1" dirty="0" smtClean="0"/>
              <a:t>Une évolution principalement portée par les surcoûts liés au COVID-19</a:t>
            </a:r>
            <a:r>
              <a:rPr lang="fr-FR" sz="1200" dirty="0" smtClean="0"/>
              <a:t>. En effet, les nouvelles règles sanitaires ont entraîné une augmentation des coûts </a:t>
            </a:r>
            <a:r>
              <a:rPr lang="fr-FR" sz="1200" i="1" dirty="0" smtClean="0"/>
              <a:t>(prix des pièces plus élevés en raison des problèmes d’approvisionnement, budget gardiennage en forte hausse du fait des nombreux </a:t>
            </a:r>
            <a:r>
              <a:rPr lang="fr-FR" sz="1200" i="1" dirty="0" smtClean="0"/>
              <a:t>véhicules restés stockés pendant le confinement, etc…) </a:t>
            </a:r>
            <a:r>
              <a:rPr lang="fr-FR" sz="1200" dirty="0" smtClean="0"/>
              <a:t>et des temps de réparation dans les garages automobiles.</a:t>
            </a:r>
          </a:p>
          <a:p>
            <a:pPr>
              <a:defRPr/>
            </a:pPr>
            <a:endParaRPr lang="fr-FR" sz="1000" b="1" dirty="0"/>
          </a:p>
          <a:p>
            <a:pPr marL="1001713" indent="-285750">
              <a:buFont typeface="Wingdings" panose="05000000000000000000" pitchFamily="2" charset="2"/>
              <a:buChar char="ü"/>
              <a:defRPr/>
            </a:pPr>
            <a:r>
              <a:rPr lang="fr-FR" sz="1600" b="1" dirty="0" smtClean="0">
                <a:solidFill>
                  <a:srgbClr val="FF0000"/>
                </a:solidFill>
              </a:rPr>
              <a:t>Multirisque Pro</a:t>
            </a:r>
            <a:r>
              <a:rPr lang="fr-FR" sz="1600" b="1" dirty="0" smtClean="0">
                <a:solidFill>
                  <a:srgbClr val="FF0000"/>
                </a:solidFill>
              </a:rPr>
              <a:t>.</a:t>
            </a: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200" b="1" dirty="0" smtClean="0"/>
              <a:t>Des impacts liés là aussi à la crise sanitaire : </a:t>
            </a:r>
          </a:p>
          <a:p>
            <a:pPr marL="1916113" lvl="2" indent="-285750" algn="just">
              <a:buFont typeface="Arial" panose="020B0604020202020204" pitchFamily="34" charset="0"/>
              <a:buChar char="•"/>
              <a:defRPr/>
            </a:pPr>
            <a:r>
              <a:rPr lang="fr-FR" sz="1200" dirty="0" smtClean="0"/>
              <a:t>Pendant le confinement, les Assureurs ont constaté plus de vols dans les entreprises/commerces qui ont dû fermer.</a:t>
            </a:r>
          </a:p>
          <a:p>
            <a:pPr marL="1916113" lvl="2" indent="-285750" algn="just">
              <a:buFont typeface="Arial" panose="020B0604020202020204" pitchFamily="34" charset="0"/>
              <a:buChar char="•"/>
              <a:defRPr/>
            </a:pPr>
            <a:r>
              <a:rPr lang="fr-FR" sz="1200" dirty="0" smtClean="0"/>
              <a:t>Des pertes d’exploitation évaluées à avril 2020 à 60 milliards €, quasi non couvertes par les contrats en place.</a:t>
            </a:r>
          </a:p>
          <a:p>
            <a:pPr marL="1916113" lvl="2" indent="-285750" algn="just">
              <a:buFont typeface="Arial" panose="020B0604020202020204" pitchFamily="34" charset="0"/>
              <a:buChar char="•"/>
              <a:defRPr/>
            </a:pPr>
            <a:r>
              <a:rPr lang="fr-FR" sz="1200" dirty="0"/>
              <a:t>E</a:t>
            </a:r>
            <a:r>
              <a:rPr lang="fr-FR" sz="1200" dirty="0" smtClean="0"/>
              <a:t>n parallèle, des réflexions autour de la création d’un régime « catastrophes exceptionnelles » </a:t>
            </a:r>
            <a:r>
              <a:rPr lang="fr-FR" sz="1200" b="1" dirty="0" smtClean="0"/>
              <a:t>(CATEX)</a:t>
            </a:r>
            <a:r>
              <a:rPr lang="fr-FR" sz="1200" dirty="0" smtClean="0"/>
              <a:t>, qui aurait vocation à aider les entreprises assurées à faire face aux cessations ou diminutions significatives d’activité liées à un évènement exceptionnel </a:t>
            </a:r>
            <a:r>
              <a:rPr lang="fr-FR" sz="1200" i="1" dirty="0" smtClean="0"/>
              <a:t>(tel qu’une pandémie)</a:t>
            </a:r>
            <a:r>
              <a:rPr lang="fr-FR" sz="1200" dirty="0" smtClean="0"/>
              <a:t>.</a:t>
            </a:r>
          </a:p>
          <a:p>
            <a:pPr marL="1916113" lvl="2" indent="-285750" algn="just">
              <a:buFont typeface="Arial" panose="020B0604020202020204" pitchFamily="34" charset="0"/>
              <a:buChar char="•"/>
              <a:defRPr/>
            </a:pPr>
            <a:r>
              <a:rPr lang="fr-FR" sz="1200" dirty="0" smtClean="0"/>
              <a:t>Cette crise accélère le redressement tarifaire. Les sociétés de réassurance devraient augmenter leurs prix de 5 % en moyenne en 2021, ce qui impacte, par ricochet, les cotisations d’assurances.</a:t>
            </a:r>
            <a:endParaRPr lang="fr-FR" sz="1200" b="1" dirty="0">
              <a:solidFill>
                <a:srgbClr val="FF0000"/>
              </a:solidFill>
            </a:endParaRP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200" b="1" dirty="0" smtClean="0"/>
              <a:t>Autres impacts </a:t>
            </a:r>
            <a:r>
              <a:rPr lang="fr-FR" sz="1200" b="1" dirty="0"/>
              <a:t>: </a:t>
            </a:r>
          </a:p>
          <a:p>
            <a:pPr marL="1916113" lvl="2" indent="-285750" algn="just">
              <a:buFont typeface="Arial" panose="020B0604020202020204" pitchFamily="34" charset="0"/>
              <a:buChar char="•"/>
              <a:defRPr/>
            </a:pPr>
            <a:r>
              <a:rPr lang="fr-FR" sz="1200" dirty="0" smtClean="0"/>
              <a:t>Une hausse de la sinistralité en incendie, et ainsi hausse des plafonds d’indemnisation </a:t>
            </a:r>
            <a:r>
              <a:rPr lang="fr-FR" sz="1200" i="1" dirty="0" smtClean="0"/>
              <a:t>(RC + local)</a:t>
            </a:r>
            <a:r>
              <a:rPr lang="fr-FR" sz="1200" dirty="0" smtClean="0"/>
              <a:t>.</a:t>
            </a:r>
            <a:endParaRPr lang="fr-FR" sz="1200" b="1" dirty="0">
              <a:solidFill>
                <a:srgbClr val="FF0000"/>
              </a:solidFill>
            </a:endParaRPr>
          </a:p>
          <a:p>
            <a:pPr marL="1458913" lvl="1" indent="-285750">
              <a:buFont typeface="Wingdings" panose="05000000000000000000" pitchFamily="2" charset="2"/>
              <a:buChar char="§"/>
              <a:defRPr/>
            </a:pPr>
            <a:r>
              <a:rPr lang="fr-FR" sz="1200" b="1" dirty="0" smtClean="0"/>
              <a:t>Le contexte interne BPCE IARD </a:t>
            </a:r>
            <a:r>
              <a:rPr lang="fr-FR" sz="1200" b="1" dirty="0"/>
              <a:t>: </a:t>
            </a:r>
          </a:p>
          <a:p>
            <a:pPr marL="1916113" lvl="2" indent="-285750" algn="just">
              <a:buFont typeface="Arial" panose="020B0604020202020204" pitchFamily="34" charset="0"/>
              <a:buChar char="•"/>
              <a:defRPr/>
            </a:pPr>
            <a:r>
              <a:rPr lang="fr-FR" sz="1200" dirty="0" smtClean="0"/>
              <a:t>L’indemnisation des CHR concernés par l’arrêté gouvernemental du 15/03/20 s’est faite à hauteur d’un montant estimé à 180 M€ au titre des Pertes d’Exploitation.</a:t>
            </a:r>
            <a:endParaRPr lang="fr-FR" sz="1200" b="1" dirty="0">
              <a:solidFill>
                <a:srgbClr val="FF0000"/>
              </a:solidFill>
            </a:endParaRPr>
          </a:p>
          <a:p>
            <a:pPr marL="1916113" lvl="2" indent="-285750" algn="just">
              <a:buFont typeface="Arial" panose="020B0604020202020204" pitchFamily="34" charset="0"/>
              <a:buChar char="•"/>
              <a:defRPr/>
            </a:pPr>
            <a:r>
              <a:rPr lang="fr-FR" sz="1200" dirty="0" smtClean="0"/>
              <a:t>Des résiliations à venir d’ici à fin 2020, pour non-paiement des cotisations </a:t>
            </a:r>
            <a:r>
              <a:rPr lang="fr-FR" sz="1200" i="1" dirty="0" smtClean="0"/>
              <a:t>(défaillances d’entreprises)</a:t>
            </a:r>
            <a:r>
              <a:rPr lang="fr-FR" sz="1200" dirty="0" smtClean="0"/>
              <a:t>.</a:t>
            </a:r>
            <a:endParaRPr lang="fr-FR" sz="1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200" dirty="0"/>
          </a:p>
          <a:p>
            <a:r>
              <a:rPr lang="fr-FR" dirty="0"/>
              <a:t> </a:t>
            </a:r>
          </a:p>
          <a:p>
            <a:r>
              <a:rPr lang="fr-FR" dirty="0" smtClean="0"/>
              <a:t> </a:t>
            </a:r>
            <a:endParaRPr lang="fr-FR" dirty="0"/>
          </a:p>
          <a:p>
            <a:r>
              <a:rPr lang="fr-FR" dirty="0" smtClean="0"/>
              <a:t>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738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mesures </a:t>
            </a:r>
            <a:r>
              <a:rPr lang="fr-FR" sz="2400" spc="30" dirty="0" err="1" smtClean="0"/>
              <a:t>ffa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66459" y="1248377"/>
            <a:ext cx="81486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Eléments contextuels </a:t>
            </a:r>
            <a:r>
              <a:rPr lang="fr-FR" sz="1600" b="1" dirty="0"/>
              <a:t>:</a:t>
            </a:r>
          </a:p>
          <a:p>
            <a:pPr>
              <a:defRPr/>
            </a:pPr>
            <a:endParaRPr lang="fr-FR" sz="1000" b="1" dirty="0" smtClean="0"/>
          </a:p>
          <a:p>
            <a:pPr>
              <a:defRPr/>
            </a:pPr>
            <a:endParaRPr lang="fr-FR" sz="1000" b="1" dirty="0"/>
          </a:p>
          <a:p>
            <a:pPr>
              <a:defRPr/>
            </a:pPr>
            <a:endParaRPr lang="fr-FR" sz="1000" b="1" dirty="0" smtClean="0"/>
          </a:p>
          <a:p>
            <a:pPr>
              <a:defRPr/>
            </a:pPr>
            <a:endParaRPr lang="fr-FR" sz="1000" b="1" dirty="0"/>
          </a:p>
          <a:p>
            <a:pPr>
              <a:defRPr/>
            </a:pPr>
            <a:endParaRPr lang="fr-FR" sz="1000" b="1" dirty="0" smtClean="0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6F9D13D3-E559-426B-BCA9-CB120CAD8CA9}"/>
              </a:ext>
            </a:extLst>
          </p:cNvPr>
          <p:cNvSpPr txBox="1">
            <a:spLocks/>
          </p:cNvSpPr>
          <p:nvPr/>
        </p:nvSpPr>
        <p:spPr>
          <a:xfrm>
            <a:off x="466459" y="1620774"/>
            <a:ext cx="8328625" cy="68929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Face à la crise sanitaire, et durant cette nouvelle période de confinement, </a:t>
            </a:r>
            <a:r>
              <a:rPr lang="fr-FR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 nouvelles mesures exceptionnelles ont été prises d’urgence par l’ensemble des assureurs de la FFA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pour permettre aux professionnels les plus touchés de rester couverts </a:t>
            </a:r>
            <a:r>
              <a:rPr lang="fr-F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(communiqué de presse du 30/10/2020)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La FFA porte diverses dispositions pour accompagner au-mieux les assurés dans cette nouvelle épreuve. </a:t>
            </a:r>
            <a:endParaRPr lang="fr-FR" sz="12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78D1FA48-5AC2-4D24-ACAC-C7293AE12A58}"/>
              </a:ext>
            </a:extLst>
          </p:cNvPr>
          <p:cNvSpPr txBox="1">
            <a:spLocks/>
          </p:cNvSpPr>
          <p:nvPr/>
        </p:nvSpPr>
        <p:spPr>
          <a:xfrm>
            <a:off x="554154" y="2318873"/>
            <a:ext cx="8121098" cy="41361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rgbClr val="ADA5D0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tx1"/>
                </a:solidFill>
              </a:rPr>
              <a:t>Application des mesures FFA concernant les contrats IARD </a:t>
            </a:r>
            <a:r>
              <a:rPr lang="fr-FR" b="1" dirty="0" smtClean="0">
                <a:solidFill>
                  <a:schemeClr val="tx1"/>
                </a:solidFill>
              </a:rPr>
              <a:t>Pro </a:t>
            </a:r>
            <a:r>
              <a:rPr lang="fr-FR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fr-F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ontinuer à</a:t>
            </a:r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fr-FR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01713" indent="-285750">
              <a:buFont typeface="Wingdings" panose="05000000000000000000" pitchFamily="2" charset="2"/>
              <a:buChar char="ü"/>
              <a:defRPr/>
            </a:pPr>
            <a:r>
              <a:rPr lang="fr-FR" b="1" dirty="0" smtClean="0">
                <a:solidFill>
                  <a:srgbClr val="FF0000"/>
                </a:solidFill>
              </a:rPr>
              <a:t>… Assurer les commerces qui ont été forcés de fermer sur décision administrative :</a:t>
            </a:r>
            <a:endParaRPr lang="fr-FR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endParaRPr lang="fr-FR" sz="600" b="1" u="sng" dirty="0">
              <a:solidFill>
                <a:schemeClr val="accent3"/>
              </a:solidFill>
            </a:endParaRPr>
          </a:p>
          <a:p>
            <a:pPr marL="171450" indent="-17145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En </a:t>
            </a: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cas de retard de paiement de leurs primes d’assurance pendant toute la période de 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confinement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les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garanties seront maintenues durant la fermeture 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administrative.</a:t>
            </a:r>
            <a:endParaRPr lang="fr-FR" sz="1200" b="1" i="1" dirty="0">
              <a:solidFill>
                <a:srgbClr val="7030A0"/>
              </a:solidFill>
            </a:endParaRPr>
          </a:p>
          <a:p>
            <a:pPr algn="just">
              <a:spcBef>
                <a:spcPts val="0"/>
              </a:spcBef>
            </a:pPr>
            <a:endParaRPr lang="fr-FR" sz="800" b="1" u="sng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spcBef>
                <a:spcPts val="0"/>
              </a:spcBef>
            </a:pP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r>
              <a:rPr lang="fr-FR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Aucune </a:t>
            </a:r>
            <a:r>
              <a:rPr lang="fr-FR" sz="1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mesure de recouvrement ou de résiliation en cas de retard de paiement </a:t>
            </a:r>
            <a:r>
              <a:rPr lang="fr-FR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 de non-paiement,</a:t>
            </a:r>
            <a:br>
              <a:rPr lang="fr-FR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et ce, </a:t>
            </a:r>
            <a:r>
              <a:rPr lang="fr-FR" sz="12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jusqu’en</a:t>
            </a:r>
            <a:r>
              <a:rPr lang="fr-FR" sz="12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janvier 2021</a:t>
            </a:r>
            <a:r>
              <a:rPr lang="fr-FR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où un rattrapage aura lieu </a:t>
            </a:r>
            <a:r>
              <a:rPr lang="fr-FR" sz="1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(règle de gestion BPCE IARD)</a:t>
            </a:r>
            <a:r>
              <a:rPr lang="fr-FR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fr-FR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>
              <a:spcBef>
                <a:spcPts val="0"/>
              </a:spcBef>
            </a:pPr>
            <a:endParaRPr lang="fr-FR" sz="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b="1" dirty="0" smtClean="0">
                <a:solidFill>
                  <a:srgbClr val="FF0000"/>
                </a:solidFill>
              </a:rPr>
              <a:t>… Couvrir les bâtiments inoccupés du fait des mesures prises dans le cadre de la lutte contre le COVID-19 :</a:t>
            </a:r>
          </a:p>
          <a:p>
            <a:pPr marL="171450" indent="-17145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fr-FR" sz="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Les garanties seront maintenues de fait, 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en raison des contrats MR Pro qui n’ont pas de restriction sur l’inoccupation des locaux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1001713" indent="-285750">
              <a:buFont typeface="Wingdings" panose="05000000000000000000" pitchFamily="2" charset="2"/>
              <a:buChar char="ü"/>
              <a:defRPr/>
            </a:pPr>
            <a:r>
              <a:rPr lang="fr-FR" b="1" dirty="0" smtClean="0">
                <a:solidFill>
                  <a:srgbClr val="FF0000"/>
                </a:solidFill>
              </a:rPr>
              <a:t>… Etendre la couverture du matériel informatique des entreprises sur le lieu de résidence de leurs collaborateurs </a:t>
            </a:r>
            <a:r>
              <a:rPr lang="fr-FR" sz="1200" b="1" dirty="0" smtClean="0">
                <a:solidFill>
                  <a:srgbClr val="FF0000"/>
                </a:solidFill>
              </a:rPr>
              <a:t>:</a:t>
            </a:r>
            <a:endParaRPr lang="fr-FR" sz="1200" b="1" dirty="0">
              <a:solidFill>
                <a:srgbClr val="FF0000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Les garanties seront étendues, dans la limite de 20 % du capital assuré au titre du contenu professionnel, lorsque l’assuré a souscrit le socle « Local » </a:t>
            </a:r>
            <a:r>
              <a:rPr lang="fr-FR" sz="1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est assuré par un contrat MRH BPCE IARD et, avec extension, des contrats MRH souscrits à la concurrence.</a:t>
            </a:r>
            <a:endParaRPr lang="fr-FR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fr-FR" sz="1200" b="1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fr-FR" sz="1200" b="1" u="sng" dirty="0">
              <a:solidFill>
                <a:schemeClr val="accent3"/>
              </a:solidFill>
            </a:endParaRPr>
          </a:p>
          <a:p>
            <a:endParaRPr lang="fr-FR" sz="1200" b="1" u="sng" dirty="0">
              <a:solidFill>
                <a:schemeClr val="accent3"/>
              </a:solidFill>
            </a:endParaRPr>
          </a:p>
          <a:p>
            <a:endParaRPr lang="fr-FR" sz="1200" b="1" u="sng" dirty="0">
              <a:solidFill>
                <a:schemeClr val="accent3"/>
              </a:solidFill>
            </a:endParaRPr>
          </a:p>
          <a:p>
            <a:endParaRPr lang="fr-FR" sz="1200" dirty="0"/>
          </a:p>
        </p:txBody>
      </p:sp>
      <p:pic>
        <p:nvPicPr>
          <p:cNvPr id="11" name="Graphique 63">
            <a:extLst>
              <a:ext uri="{FF2B5EF4-FFF2-40B4-BE49-F238E27FC236}">
                <a16:creationId xmlns:a16="http://schemas.microsoft.com/office/drawing/2014/main" id="{6CA7A253-8A95-4CA3-B57A-A0E6314BD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1381" y="3539067"/>
            <a:ext cx="388744" cy="3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0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EVOLUTIONS TARIFAIRES 2021 </a:t>
            </a:r>
            <a:r>
              <a:rPr lang="fr-FR" sz="2000" i="1" spc="30" dirty="0" smtClean="0"/>
              <a:t>(1/2)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526619" y="1720876"/>
            <a:ext cx="809350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fr-FR" sz="1600" b="1" dirty="0"/>
          </a:p>
          <a:p>
            <a:pPr>
              <a:defRPr/>
            </a:pPr>
            <a:r>
              <a:rPr lang="fr-FR" sz="1600" b="1" dirty="0" smtClean="0"/>
              <a:t>Date de mise en œuvre des nouveaux tarifs :</a:t>
            </a:r>
          </a:p>
          <a:p>
            <a:pPr>
              <a:defRPr/>
            </a:pPr>
            <a:endParaRPr lang="fr-FR" sz="1000" b="1" dirty="0"/>
          </a:p>
          <a:p>
            <a:pPr marL="731838" lvl="1" indent="-285750">
              <a:buFont typeface="Wingdings" panose="05000000000000000000" pitchFamily="2" charset="2"/>
              <a:buChar char="ü"/>
              <a:tabLst>
                <a:tab pos="450850" algn="l"/>
              </a:tabLst>
            </a:pPr>
            <a:r>
              <a:rPr lang="fr-FR" sz="1600" dirty="0"/>
              <a:t>A</a:t>
            </a:r>
            <a:r>
              <a:rPr lang="fr-FR" sz="1600" dirty="0" smtClean="0"/>
              <a:t>pplicables </a:t>
            </a:r>
            <a:r>
              <a:rPr lang="fr-FR" sz="1600" dirty="0"/>
              <a:t>depuis le 28 septembre 2020 </a:t>
            </a:r>
            <a:r>
              <a:rPr lang="fr-FR" sz="1600" dirty="0" smtClean="0"/>
              <a:t>sur </a:t>
            </a:r>
            <a:r>
              <a:rPr lang="fr-FR" sz="1600" dirty="0"/>
              <a:t>les contrats </a:t>
            </a:r>
            <a:r>
              <a:rPr lang="fr-FR" sz="1600" dirty="0" smtClean="0"/>
              <a:t>dont </a:t>
            </a:r>
            <a:r>
              <a:rPr lang="fr-FR" sz="1600" dirty="0"/>
              <a:t>la date d’effet survient en </a:t>
            </a:r>
            <a:r>
              <a:rPr lang="fr-FR" sz="1600" dirty="0" smtClean="0"/>
              <a:t>2021,</a:t>
            </a:r>
          </a:p>
          <a:p>
            <a:pPr marL="731838" lvl="1" indent="-285750">
              <a:buFont typeface="Wingdings" panose="05000000000000000000" pitchFamily="2" charset="2"/>
              <a:buChar char="ü"/>
              <a:tabLst>
                <a:tab pos="450850" algn="l"/>
              </a:tabLst>
            </a:pPr>
            <a:r>
              <a:rPr lang="fr-FR" sz="1600" dirty="0" smtClean="0"/>
              <a:t>Applicables </a:t>
            </a:r>
            <a:r>
              <a:rPr lang="fr-FR" sz="1600" dirty="0"/>
              <a:t>depuis le </a:t>
            </a:r>
            <a:r>
              <a:rPr lang="fr-FR" sz="1600" dirty="0" smtClean="0"/>
              <a:t>7 novembre </a:t>
            </a:r>
            <a:r>
              <a:rPr lang="fr-FR" sz="1600" dirty="0"/>
              <a:t>2020 pour les contrats en </a:t>
            </a:r>
            <a:r>
              <a:rPr lang="fr-FR" sz="1600" dirty="0" smtClean="0"/>
              <a:t>portefeuilles.</a:t>
            </a:r>
            <a:endParaRPr lang="fr-FR" sz="1600" dirty="0"/>
          </a:p>
          <a:p>
            <a:pPr>
              <a:defRPr/>
            </a:pPr>
            <a:endParaRPr lang="fr-FR" sz="1600" b="1" dirty="0" smtClean="0"/>
          </a:p>
          <a:p>
            <a:pPr>
              <a:defRPr/>
            </a:pPr>
            <a:endParaRPr lang="fr-FR" sz="1600" b="1" dirty="0"/>
          </a:p>
          <a:p>
            <a:pPr>
              <a:defRPr/>
            </a:pPr>
            <a:r>
              <a:rPr lang="fr-FR" sz="1600" b="1" dirty="0" smtClean="0"/>
              <a:t>Particularité des contrats en CDD </a:t>
            </a:r>
            <a:r>
              <a:rPr lang="fr-FR" sz="1600" b="1" i="1" dirty="0" smtClean="0"/>
              <a:t>(contrats provisoires) </a:t>
            </a:r>
            <a:r>
              <a:rPr lang="fr-FR" sz="1600" b="1" dirty="0" smtClean="0"/>
              <a:t>:</a:t>
            </a:r>
            <a:endParaRPr lang="fr-FR" sz="1600" b="1" dirty="0"/>
          </a:p>
          <a:p>
            <a:pPr>
              <a:defRPr/>
            </a:pPr>
            <a:endParaRPr lang="fr-FR" sz="1000" b="1" dirty="0"/>
          </a:p>
          <a:p>
            <a:pPr marL="731838" lvl="1" indent="-285750" algn="just">
              <a:buFont typeface="Wingdings" panose="05000000000000000000" pitchFamily="2" charset="2"/>
              <a:buChar char="ü"/>
              <a:tabLst>
                <a:tab pos="450850" algn="l"/>
              </a:tabLst>
            </a:pP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Pro</a:t>
            </a:r>
            <a:r>
              <a:rPr lang="fr-FR" sz="1600" dirty="0" smtClean="0"/>
              <a:t> </a:t>
            </a:r>
            <a:r>
              <a:rPr lang="fr-FR" sz="1600" dirty="0"/>
              <a:t>: il n’est pas possible de souscrire des CDD </a:t>
            </a:r>
            <a:r>
              <a:rPr lang="fr-FR" sz="1600" dirty="0" smtClean="0"/>
              <a:t>en </a:t>
            </a:r>
            <a:r>
              <a:rPr lang="fr-FR" sz="1600" dirty="0"/>
              <a:t>Auto Pro prenant effet en décembre </a:t>
            </a:r>
            <a:r>
              <a:rPr lang="fr-FR" sz="1600" dirty="0" smtClean="0"/>
              <a:t>2020, </a:t>
            </a:r>
            <a:r>
              <a:rPr lang="fr-FR" sz="1600" dirty="0"/>
              <a:t>car l’outil ne gère pas deux tarifs sur un seul mois. En revanche, la souscription de CDI est bien entendu </a:t>
            </a:r>
            <a:r>
              <a:rPr lang="fr-FR" sz="1600" dirty="0" smtClean="0"/>
              <a:t>possible</a:t>
            </a:r>
            <a:r>
              <a:rPr lang="fr-FR" sz="1600" dirty="0" smtClean="0"/>
              <a:t>.</a:t>
            </a:r>
          </a:p>
          <a:p>
            <a:pPr marL="731838" lvl="1" indent="-285750" algn="just">
              <a:buFont typeface="Wingdings" panose="05000000000000000000" pitchFamily="2" charset="2"/>
              <a:buChar char="ü"/>
              <a:tabLst>
                <a:tab pos="450850" algn="l"/>
              </a:tabLst>
            </a:pPr>
            <a:endParaRPr lang="fr-FR" sz="1600" dirty="0" smtClean="0"/>
          </a:p>
          <a:p>
            <a:pPr marL="731838" lvl="1" indent="-285750" algn="just">
              <a:buFont typeface="Wingdings" panose="05000000000000000000" pitchFamily="2" charset="2"/>
              <a:buChar char="ü"/>
              <a:tabLst>
                <a:tab pos="450850" algn="l"/>
              </a:tabLst>
            </a:pP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Multirisque Pro </a:t>
            </a:r>
            <a:r>
              <a:rPr lang="fr-FR" sz="1600" dirty="0" smtClean="0"/>
              <a:t>: à </a:t>
            </a:r>
            <a:r>
              <a:rPr lang="fr-FR" sz="1600" dirty="0"/>
              <a:t>la différence du CDD Auto Pro, il est toujours possible de souscrire courant décembre 2020 </a:t>
            </a:r>
            <a:r>
              <a:rPr lang="fr-FR" sz="1600" dirty="0" smtClean="0"/>
              <a:t>un </a:t>
            </a:r>
            <a:r>
              <a:rPr lang="fr-FR" sz="1600" dirty="0"/>
              <a:t>CDD Multirisque Pro avec une date d’effet en décembre 2020</a:t>
            </a:r>
            <a:r>
              <a:rPr lang="fr-FR" sz="1600" dirty="0" smtClean="0"/>
              <a:t>.</a:t>
            </a:r>
          </a:p>
          <a:p>
            <a:pPr marL="731838" lvl="1" indent="-285750" algn="just">
              <a:buFont typeface="Wingdings" panose="05000000000000000000" pitchFamily="2" charset="2"/>
              <a:buChar char="ü"/>
              <a:tabLst>
                <a:tab pos="450850" algn="l"/>
              </a:tabLst>
            </a:pPr>
            <a:endParaRPr lang="fr-FR" sz="1600" dirty="0"/>
          </a:p>
          <a:p>
            <a:pPr marL="731838" lvl="1" indent="-285750" algn="just">
              <a:buFont typeface="Wingdings" panose="05000000000000000000" pitchFamily="2" charset="2"/>
              <a:buChar char="ü"/>
              <a:tabLst>
                <a:tab pos="450850" algn="l"/>
              </a:tabLst>
            </a:pPr>
            <a:endParaRPr lang="fr-FR" sz="1600" dirty="0"/>
          </a:p>
        </p:txBody>
      </p:sp>
      <p:pic>
        <p:nvPicPr>
          <p:cNvPr id="11" name="Picture 127">
            <a:extLst>
              <a:ext uri="{FF2B5EF4-FFF2-40B4-BE49-F238E27FC236}">
                <a16:creationId xmlns:a16="http://schemas.microsoft.com/office/drawing/2014/main" id="{E5417103-8733-4F86-8F79-81C52D94D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53" y="2382144"/>
            <a:ext cx="575951" cy="53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28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EVOLUTIONS TARIFAIRES 2021 </a:t>
            </a:r>
            <a:r>
              <a:rPr lang="fr-FR" sz="2000" i="1" spc="30" dirty="0" smtClean="0"/>
              <a:t>(1/2)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S48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ZoneTexte 36"/>
          <p:cNvSpPr txBox="1"/>
          <p:nvPr/>
        </p:nvSpPr>
        <p:spPr>
          <a:xfrm>
            <a:off x="623112" y="3050392"/>
            <a:ext cx="49042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FF0000"/>
                </a:solidFill>
              </a:rPr>
              <a:t>TARIFS </a:t>
            </a:r>
            <a:r>
              <a:rPr lang="fr-FR" sz="1400" b="1" dirty="0" smtClean="0">
                <a:solidFill>
                  <a:srgbClr val="FF0000"/>
                </a:solidFill>
              </a:rPr>
              <a:t>2021 </a:t>
            </a:r>
            <a:r>
              <a:rPr lang="fr-FR" sz="1400" b="1" dirty="0">
                <a:solidFill>
                  <a:srgbClr val="FF0000"/>
                </a:solidFill>
              </a:rPr>
              <a:t>IARD PRO</a:t>
            </a: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506052"/>
              </p:ext>
            </p:extLst>
          </p:nvPr>
        </p:nvGraphicFramePr>
        <p:xfrm>
          <a:off x="330041" y="3497303"/>
          <a:ext cx="5443793" cy="1293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2306">
                  <a:extLst>
                    <a:ext uri="{9D8B030D-6E8A-4147-A177-3AD203B41FA5}">
                      <a16:colId xmlns:a16="http://schemas.microsoft.com/office/drawing/2014/main" val="3271431576"/>
                    </a:ext>
                  </a:extLst>
                </a:gridCol>
                <a:gridCol w="1608551">
                  <a:extLst>
                    <a:ext uri="{9D8B030D-6E8A-4147-A177-3AD203B41FA5}">
                      <a16:colId xmlns:a16="http://schemas.microsoft.com/office/drawing/2014/main" val="15158272"/>
                    </a:ext>
                  </a:extLst>
                </a:gridCol>
                <a:gridCol w="1358345">
                  <a:extLst>
                    <a:ext uri="{9D8B030D-6E8A-4147-A177-3AD203B41FA5}">
                      <a16:colId xmlns:a16="http://schemas.microsoft.com/office/drawing/2014/main" val="2482469274"/>
                    </a:ext>
                  </a:extLst>
                </a:gridCol>
                <a:gridCol w="1064591">
                  <a:extLst>
                    <a:ext uri="{9D8B030D-6E8A-4147-A177-3AD203B41FA5}">
                      <a16:colId xmlns:a16="http://schemas.microsoft.com/office/drawing/2014/main" val="254860848"/>
                    </a:ext>
                  </a:extLst>
                </a:gridCol>
              </a:tblGrid>
              <a:tr h="442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Evolutions moyennes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Auto </a:t>
                      </a:r>
                      <a:r>
                        <a:rPr lang="fr-FR" sz="1000" dirty="0" smtClean="0">
                          <a:solidFill>
                            <a:schemeClr val="tx1"/>
                          </a:solidFill>
                        </a:rPr>
                        <a:t>des</a:t>
                      </a:r>
                    </a:p>
                    <a:p>
                      <a:pPr algn="ctr"/>
                      <a:r>
                        <a:rPr lang="fr-FR" sz="1000" dirty="0" smtClean="0">
                          <a:solidFill>
                            <a:schemeClr val="tx1"/>
                          </a:solidFill>
                        </a:rPr>
                        <a:t>professionnels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Multirisque Professionnelle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Multirisque Non Exploitant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25296"/>
                  </a:ext>
                </a:extLst>
              </a:tr>
              <a:tr h="272224">
                <a:tc>
                  <a:txBody>
                    <a:bodyPr/>
                    <a:lstStyle/>
                    <a:p>
                      <a:pPr algn="l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Affaires nouvelles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+ 1 %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  <a:r>
                        <a:rPr lang="fr-FR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fr-FR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fr-FR" sz="1000" dirty="0" smtClean="0">
                          <a:solidFill>
                            <a:schemeClr val="tx1"/>
                          </a:solidFill>
                        </a:rPr>
                        <a:t>2,5</a:t>
                      </a:r>
                      <a:r>
                        <a:rPr lang="fr-FR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0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637184"/>
                  </a:ext>
                </a:extLst>
              </a:tr>
              <a:tr h="578476">
                <a:tc>
                  <a:txBody>
                    <a:bodyPr/>
                    <a:lstStyle/>
                    <a:p>
                      <a:pPr algn="l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Contrats</a:t>
                      </a:r>
                      <a:r>
                        <a:rPr lang="fr-FR" sz="1000" b="1" baseline="0" dirty="0">
                          <a:solidFill>
                            <a:schemeClr val="tx1"/>
                          </a:solidFill>
                        </a:rPr>
                        <a:t> en portefeuille</a:t>
                      </a:r>
                      <a:endParaRPr lang="fr-F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+ 1,5 </a:t>
                      </a:r>
                      <a:r>
                        <a:rPr lang="fr-FR" sz="10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i="1" dirty="0" smtClean="0">
                          <a:solidFill>
                            <a:srgbClr val="FF0000"/>
                          </a:solidFill>
                        </a:rPr>
                        <a:t>[compensée par </a:t>
                      </a:r>
                      <a:r>
                        <a:rPr lang="fr-FR" sz="90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l’offre commerciale 2020]</a:t>
                      </a:r>
                      <a:endParaRPr lang="fr-FR" sz="600" i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+ 2 %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+ 3 %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35538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6492A5C4-A0B3-4CA4-AB63-606A04AA225F}"/>
              </a:ext>
            </a:extLst>
          </p:cNvPr>
          <p:cNvSpPr txBox="1"/>
          <p:nvPr/>
        </p:nvSpPr>
        <p:spPr>
          <a:xfrm>
            <a:off x="1066619" y="1407160"/>
            <a:ext cx="7608631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Particularité pour 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</a:t>
            </a:r>
          </a:p>
          <a:p>
            <a:pPr algn="just"/>
            <a:r>
              <a:rPr lang="fr-FR" sz="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00" b="1" i="1" dirty="0">
                <a:solidFill>
                  <a:schemeClr val="tx2"/>
                </a:solidFill>
              </a:rPr>
              <a:t/>
            </a:r>
            <a:br>
              <a:rPr lang="fr-FR" sz="300" b="1" i="1" dirty="0">
                <a:solidFill>
                  <a:schemeClr val="tx2"/>
                </a:solidFill>
              </a:rPr>
            </a:br>
            <a:r>
              <a:rPr lang="fr-FR" sz="1600" dirty="0"/>
              <a:t>Les décisions tarifaires sur la Multirisque Pro sont segmentées par activité : celles touchées par le COVID et les autres.</a:t>
            </a:r>
          </a:p>
        </p:txBody>
      </p:sp>
      <p:pic>
        <p:nvPicPr>
          <p:cNvPr id="14" name="Graphique 63">
            <a:extLst>
              <a:ext uri="{FF2B5EF4-FFF2-40B4-BE49-F238E27FC236}">
                <a16:creationId xmlns:a16="http://schemas.microsoft.com/office/drawing/2014/main" id="{6CA7A253-8A95-4CA3-B57A-A0E6314BD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3112" y="1936750"/>
            <a:ext cx="388744" cy="388744"/>
          </a:xfrm>
          <a:prstGeom prst="rect">
            <a:avLst/>
          </a:prstGeom>
        </p:spPr>
      </p:pic>
      <p:sp>
        <p:nvSpPr>
          <p:cNvPr id="15" name="Rectangle à coins arrondis 11">
            <a:extLst>
              <a:ext uri="{FF2B5EF4-FFF2-40B4-BE49-F238E27FC236}">
                <a16:creationId xmlns:a16="http://schemas.microsoft.com/office/drawing/2014/main" id="{34814E2C-E706-4D6D-9CD2-A401CFF812AB}"/>
              </a:ext>
            </a:extLst>
          </p:cNvPr>
          <p:cNvSpPr/>
          <p:nvPr/>
        </p:nvSpPr>
        <p:spPr>
          <a:xfrm>
            <a:off x="6059604" y="2295745"/>
            <a:ext cx="2743197" cy="371328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Bonne </a:t>
            </a:r>
            <a:r>
              <a:rPr lang="fr-FR" sz="1600" b="1" dirty="0" smtClean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nouvelle !</a:t>
            </a:r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fr-FR" sz="1200" b="1" dirty="0">
                <a:solidFill>
                  <a:schemeClr val="bg1"/>
                </a:solidFill>
              </a:rPr>
              <a:t>BPCE IARD accorde </a:t>
            </a:r>
            <a:r>
              <a:rPr lang="fr-FR" sz="1200" b="1" dirty="0" smtClean="0">
                <a:solidFill>
                  <a:schemeClr val="bg1"/>
                </a:solidFill>
              </a:rPr>
              <a:t>une </a:t>
            </a:r>
            <a:r>
              <a:rPr lang="fr-FR" sz="1200" b="1" u="sng" dirty="0">
                <a:solidFill>
                  <a:schemeClr val="bg1"/>
                </a:solidFill>
              </a:rPr>
              <a:t>remise exceptionnelle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b="1" dirty="0" smtClean="0">
                <a:solidFill>
                  <a:schemeClr val="bg1"/>
                </a:solidFill>
              </a:rPr>
              <a:t>au </a:t>
            </a:r>
            <a:r>
              <a:rPr lang="fr-FR" sz="1200" b="1" dirty="0">
                <a:solidFill>
                  <a:schemeClr val="bg1"/>
                </a:solidFill>
              </a:rPr>
              <a:t>titre de l’année 2020, de près de </a:t>
            </a:r>
            <a:r>
              <a:rPr lang="fr-FR" sz="1200" b="1" dirty="0" smtClean="0">
                <a:solidFill>
                  <a:schemeClr val="bg1"/>
                </a:solidFill>
              </a:rPr>
              <a:t> 2 </a:t>
            </a:r>
            <a:r>
              <a:rPr lang="fr-FR" sz="1200" b="1" dirty="0">
                <a:solidFill>
                  <a:schemeClr val="bg1"/>
                </a:solidFill>
              </a:rPr>
              <a:t>% sur le montant de la cotisation annuelle HT, </a:t>
            </a:r>
            <a:r>
              <a:rPr lang="fr-FR" sz="1200" b="1" dirty="0" smtClean="0">
                <a:solidFill>
                  <a:schemeClr val="bg1"/>
                </a:solidFill>
              </a:rPr>
              <a:t>ce pour </a:t>
            </a:r>
            <a:r>
              <a:rPr lang="fr-FR" sz="1200" b="1" dirty="0">
                <a:solidFill>
                  <a:schemeClr val="bg1"/>
                </a:solidFill>
              </a:rPr>
              <a:t>tenir compte </a:t>
            </a:r>
            <a:r>
              <a:rPr lang="fr-FR" sz="1200" b="1" dirty="0" smtClean="0">
                <a:solidFill>
                  <a:schemeClr val="bg1"/>
                </a:solidFill>
              </a:rPr>
              <a:t> d’une </a:t>
            </a:r>
            <a:r>
              <a:rPr lang="fr-FR" sz="1200" b="1" dirty="0">
                <a:solidFill>
                  <a:schemeClr val="bg1"/>
                </a:solidFill>
              </a:rPr>
              <a:t>sinistralité plus favorable </a:t>
            </a:r>
            <a:r>
              <a:rPr lang="fr-FR" sz="1200" b="1" dirty="0" smtClean="0">
                <a:solidFill>
                  <a:schemeClr val="bg1"/>
                </a:solidFill>
              </a:rPr>
              <a:t>en </a:t>
            </a:r>
            <a:r>
              <a:rPr lang="fr-FR" sz="1200" b="1" dirty="0">
                <a:solidFill>
                  <a:schemeClr val="bg1"/>
                </a:solidFill>
              </a:rPr>
              <a:t>raison de la crise du COVID. </a:t>
            </a:r>
          </a:p>
          <a:p>
            <a:pPr algn="just"/>
            <a:r>
              <a:rPr lang="fr-FR" sz="1200" b="1" dirty="0">
                <a:solidFill>
                  <a:schemeClr val="bg1"/>
                </a:solidFill>
              </a:rPr>
              <a:t>Même si cette remise exceptionnelle pourra parfois compenser l’augmentation des tarifs prévue en 2021 sur l’Auto du Pro, son octroi est totalement décorrélé des mesures tarifaires actées pour 2021.</a:t>
            </a:r>
          </a:p>
          <a:p>
            <a:pPr algn="just"/>
            <a:r>
              <a:rPr lang="fr-FR" sz="1200" b="1" dirty="0">
                <a:solidFill>
                  <a:schemeClr val="bg1"/>
                </a:solidFill>
              </a:rPr>
              <a:t>La remise exceptionnelle apparaîtra sur l’avis d’échéance sous la forme </a:t>
            </a:r>
            <a:br>
              <a:rPr lang="fr-FR" sz="1200" b="1" dirty="0">
                <a:solidFill>
                  <a:schemeClr val="bg1"/>
                </a:solidFill>
              </a:rPr>
            </a:br>
            <a:r>
              <a:rPr lang="fr-FR" sz="1200" b="1" dirty="0">
                <a:solidFill>
                  <a:schemeClr val="bg1"/>
                </a:solidFill>
              </a:rPr>
              <a:t>« </a:t>
            </a:r>
            <a:r>
              <a:rPr lang="fr-FR" sz="1200" b="1" i="1" dirty="0">
                <a:solidFill>
                  <a:schemeClr val="bg1">
                    <a:lumMod val="65000"/>
                  </a:schemeClr>
                </a:solidFill>
              </a:rPr>
              <a:t>Remise exceptionnelle AUTO 2020 </a:t>
            </a:r>
            <a:r>
              <a:rPr lang="fr-FR" sz="1200" b="1" dirty="0" smtClean="0">
                <a:solidFill>
                  <a:schemeClr val="bg1"/>
                </a:solidFill>
              </a:rPr>
              <a:t>». </a:t>
            </a:r>
            <a:r>
              <a:rPr lang="fr-FR" sz="1200" b="1" dirty="0">
                <a:solidFill>
                  <a:schemeClr val="bg1"/>
                </a:solidFill>
              </a:rPr>
              <a:t/>
            </a:r>
            <a:br>
              <a:rPr lang="fr-FR" sz="1200" b="1" dirty="0">
                <a:solidFill>
                  <a:schemeClr val="bg1"/>
                </a:solidFill>
              </a:rPr>
            </a:br>
            <a:endParaRPr lang="fr-F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08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dcmitype/"/>
    <ds:schemaRef ds:uri="02ea4b1b-5614-43b2-acce-6a9ef10fff4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10340</TotalTime>
  <Words>936</Words>
  <Application>Microsoft Office PowerPoint</Application>
  <PresentationFormat>Affichage à l'écran (4:3)</PresentationFormat>
  <Paragraphs>108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</vt:i4>
      </vt:variant>
    </vt:vector>
  </HeadingPairs>
  <TitlesOfParts>
    <vt:vector size="21" baseType="lpstr">
      <vt:lpstr>Aharoni</vt:lpstr>
      <vt:lpstr>Arial</vt:lpstr>
      <vt:lpstr>Arial Narrow</vt:lpstr>
      <vt:lpstr>Calibri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LE CONTEXTE</vt:lpstr>
      <vt:lpstr>Les mesures ffa</vt:lpstr>
      <vt:lpstr>LES EVOLUTIONS TARIFAIRES 2021 (1/2)</vt:lpstr>
      <vt:lpstr>LES EVOLUTIONS TARIFAIRES 2021 (1/2)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PARISSE Valerie [CEGEE]</cp:lastModifiedBy>
  <cp:revision>420</cp:revision>
  <cp:lastPrinted>2020-01-23T16:40:35Z</cp:lastPrinted>
  <dcterms:created xsi:type="dcterms:W3CDTF">2016-06-03T08:10:53Z</dcterms:created>
  <dcterms:modified xsi:type="dcterms:W3CDTF">2020-11-23T09:04:39Z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2020-11-16T07:00:08.6800962Z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