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1"/>
  </p:notesMasterIdLst>
  <p:handoutMasterIdLst>
    <p:handoutMasterId r:id="rId22"/>
  </p:handoutMasterIdLst>
  <p:sldIdLst>
    <p:sldId id="286" r:id="rId13"/>
    <p:sldId id="289" r:id="rId14"/>
    <p:sldId id="373" r:id="rId15"/>
    <p:sldId id="407" r:id="rId16"/>
    <p:sldId id="410" r:id="rId17"/>
    <p:sldId id="411" r:id="rId18"/>
    <p:sldId id="412" r:id="rId19"/>
    <p:sldId id="409" r:id="rId2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4005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 orient="horz" pos="167">
          <p15:clr>
            <a:srgbClr val="A4A3A4"/>
          </p15:clr>
        </p15:guide>
        <p15:guide id="5" orient="horz" pos="853">
          <p15:clr>
            <a:srgbClr val="A4A3A4"/>
          </p15:clr>
        </p15:guide>
        <p15:guide id="6" pos="188">
          <p15:clr>
            <a:srgbClr val="A4A3A4"/>
          </p15:clr>
        </p15:guide>
        <p15:guide id="7" pos="5602">
          <p15:clr>
            <a:srgbClr val="A4A3A4"/>
          </p15:clr>
        </p15:guide>
        <p15:guide id="8" pos="4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581D41"/>
    <a:srgbClr val="F7DAAF"/>
    <a:srgbClr val="A79C86"/>
    <a:srgbClr val="EB0F2D"/>
    <a:srgbClr val="EA9922"/>
    <a:srgbClr val="DE6225"/>
    <a:srgbClr val="BFBFBF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62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228" y="-91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6297049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9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83380" y="261852"/>
            <a:ext cx="8575200" cy="5571858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1307507" y="6341202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04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/12/2020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49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83780"/>
            <a:ext cx="1235223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5919" y="2715781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46" y="4774032"/>
            <a:ext cx="8009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42" y="252264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26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EEECE1">
                    <a:lumMod val="50000"/>
                  </a:srgbClr>
                </a:solidFill>
              </a:rPr>
              <a:t>L’HEBDO PRO – Semaine S17 2018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" y="1122049"/>
            <a:ext cx="8519885" cy="49184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 PAP</a:t>
            </a:r>
          </a:p>
          <a:p>
            <a:pPr marL="914400" lvl="1" indent="-457200">
              <a:buFont typeface="Wingdings" panose="05000000000000000000" pitchFamily="2" charset="2"/>
              <a:buChar char="Ø"/>
              <a:defRPr/>
            </a:pPr>
            <a:endParaRPr lang="fr-F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Le contexte 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Un rappel des fondamentaux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 « Perte d’Exploitation » (comparatif)</a:t>
            </a: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Les mesures FFA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914400" lvl="1" indent="-457200">
              <a:buFont typeface="Wingdings" panose="05000000000000000000" pitchFamily="2" charset="2"/>
              <a:buChar char="ü"/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>
              <a:defRPr/>
            </a:pPr>
            <a:endParaRPr lang="fr-FR" sz="2800" b="1" spc="30" dirty="0" smtClean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fr-F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4497" y="6390485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S49 2020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7291" y="372795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</a:t>
            </a:r>
            <a:r>
              <a:rPr lang="fr-FR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49</a:t>
            </a:r>
            <a:endParaRPr lang="fr-FR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 CONTEXTE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S49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66459" y="1108596"/>
            <a:ext cx="8148632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/>
              <a:t>Prise en charge </a:t>
            </a:r>
            <a:r>
              <a:rPr lang="fr-FR" sz="1600" b="1" dirty="0" smtClean="0"/>
              <a:t>de la COVID-19 par le </a:t>
            </a:r>
            <a:r>
              <a:rPr lang="fr-FR" sz="1600" b="1" dirty="0"/>
              <a:t>contrat </a:t>
            </a:r>
            <a:r>
              <a:rPr lang="fr-FR" sz="1600" b="1" dirty="0" smtClean="0"/>
              <a:t>PAP </a:t>
            </a:r>
            <a:r>
              <a:rPr lang="fr-FR" sz="1600" b="1" dirty="0"/>
              <a:t>:</a:t>
            </a:r>
          </a:p>
          <a:p>
            <a:pPr>
              <a:defRPr/>
            </a:pPr>
            <a:endParaRPr lang="fr-FR" sz="1000" b="1" dirty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dirty="0"/>
              <a:t>La maladie rentre dans la notion </a:t>
            </a:r>
            <a:r>
              <a:rPr lang="fr-FR" sz="1600" dirty="0" smtClean="0"/>
              <a:t>d’ </a:t>
            </a:r>
            <a:r>
              <a:rPr lang="fr-FR" sz="1600" dirty="0"/>
              <a:t>« </a:t>
            </a:r>
            <a:r>
              <a:rPr lang="fr-FR" sz="1600" b="1" dirty="0"/>
              <a:t>arrêt temporaire</a:t>
            </a:r>
            <a:r>
              <a:rPr lang="fr-FR" sz="1600" dirty="0"/>
              <a:t> » pour accident et maladie. Notre contrat couvre ainsi les risques liés </a:t>
            </a:r>
            <a:r>
              <a:rPr lang="fr-FR" sz="1600" dirty="0" smtClean="0"/>
              <a:t>à la </a:t>
            </a:r>
            <a:r>
              <a:rPr lang="fr-FR" sz="1600" dirty="0" err="1" smtClean="0"/>
              <a:t>Covid</a:t>
            </a:r>
            <a:r>
              <a:rPr lang="fr-FR" sz="1600" dirty="0" smtClean="0"/>
              <a:t>, </a:t>
            </a:r>
            <a:r>
              <a:rPr lang="fr-FR" sz="1600" dirty="0"/>
              <a:t>en </a:t>
            </a:r>
            <a:r>
              <a:rPr lang="fr-FR" sz="1600" dirty="0" smtClean="0"/>
              <a:t>cas d’Incapacité Totale Temporaire faisant </a:t>
            </a:r>
            <a:r>
              <a:rPr lang="fr-FR" sz="1600" dirty="0"/>
              <a:t>suite </a:t>
            </a:r>
            <a:r>
              <a:rPr lang="fr-FR" sz="1600" dirty="0" smtClean="0"/>
              <a:t>à un arrêt </a:t>
            </a:r>
            <a:r>
              <a:rPr lang="fr-FR" sz="1600" dirty="0"/>
              <a:t>maladie de(s) l’homme(s) clé(s) désigné(s). </a:t>
            </a:r>
            <a:endParaRPr lang="fr-FR" sz="1600" dirty="0" smtClean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endParaRPr lang="fr-FR" sz="1000" dirty="0" smtClean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u="sng" dirty="0"/>
              <a:t>Pour mémoire</a:t>
            </a:r>
            <a:r>
              <a:rPr lang="fr-FR" sz="1600" dirty="0"/>
              <a:t> : u</a:t>
            </a:r>
            <a:r>
              <a:rPr lang="fr-FR" sz="1600" dirty="0" smtClean="0"/>
              <a:t>ne </a:t>
            </a:r>
            <a:r>
              <a:rPr lang="fr-FR" sz="1600" dirty="0"/>
              <a:t>personne est en état d</a:t>
            </a:r>
            <a:r>
              <a:rPr lang="fr-FR" sz="1600" dirty="0" smtClean="0"/>
              <a:t>’ « </a:t>
            </a:r>
            <a:r>
              <a:rPr lang="fr-FR" sz="1600" b="1" dirty="0" smtClean="0"/>
              <a:t>Incapacité </a:t>
            </a:r>
            <a:r>
              <a:rPr lang="fr-FR" sz="1600" b="1" dirty="0"/>
              <a:t>Temporaire </a:t>
            </a:r>
            <a:r>
              <a:rPr lang="fr-FR" sz="1600" b="1" dirty="0" smtClean="0"/>
              <a:t>Totale </a:t>
            </a:r>
            <a:r>
              <a:rPr lang="fr-FR" sz="1600" dirty="0" smtClean="0"/>
              <a:t>» de travail lorsqu’elle </a:t>
            </a:r>
            <a:r>
              <a:rPr lang="fr-FR" sz="1600" dirty="0"/>
              <a:t>se trouve temporairement dans l'impossibilité absolue, complète et continue d'exercer l'activité professionnelle </a:t>
            </a:r>
            <a:r>
              <a:rPr lang="fr-FR" sz="1600" dirty="0" smtClean="0"/>
              <a:t>déclarée.</a:t>
            </a:r>
            <a:endParaRPr lang="fr-FR" dirty="0" smtClean="0"/>
          </a:p>
          <a:p>
            <a:pPr>
              <a:defRPr/>
            </a:pPr>
            <a:endParaRPr lang="fr-FR" sz="1000" b="1" dirty="0"/>
          </a:p>
        </p:txBody>
      </p:sp>
      <p:pic>
        <p:nvPicPr>
          <p:cNvPr id="9" name="Image 21" descr="image0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" t="10728" b="909"/>
          <a:stretch/>
        </p:blipFill>
        <p:spPr bwMode="auto">
          <a:xfrm>
            <a:off x="1331641" y="3362195"/>
            <a:ext cx="3600400" cy="2809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20" descr="image00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3" t="4318" r="7259"/>
          <a:stretch/>
        </p:blipFill>
        <p:spPr bwMode="auto">
          <a:xfrm>
            <a:off x="5165942" y="3362195"/>
            <a:ext cx="2952328" cy="247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UN RAPPEL Des FONDAMENTAUX </a:t>
            </a:r>
            <a:r>
              <a:rPr lang="fr-FR" sz="2000" b="0" i="1" spc="30" dirty="0" smtClean="0"/>
              <a:t>(1/2)</a:t>
            </a:r>
            <a:endParaRPr lang="fr-FR" sz="1800" b="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S49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26270" y="1675883"/>
            <a:ext cx="814863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Synthèse des principaux besoins, communs à toutes les cibles</a:t>
            </a:r>
            <a:endParaRPr lang="fr-FR" sz="1600" b="1" dirty="0"/>
          </a:p>
          <a:p>
            <a:pPr>
              <a:defRPr/>
            </a:pPr>
            <a:endParaRPr lang="fr-FR" sz="1600" b="1" dirty="0"/>
          </a:p>
          <a:p>
            <a:pPr>
              <a:defRPr/>
            </a:pPr>
            <a:endParaRPr lang="fr-FR" sz="1000" b="1" dirty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dirty="0" smtClean="0"/>
              <a:t>Tout chef d’entreprise a 2 besoins fondamentaux pour son entreprise :</a:t>
            </a:r>
          </a:p>
          <a:p>
            <a:pPr marL="1458913" lvl="1" indent="-285750" algn="just">
              <a:buFont typeface="Wingdings" panose="05000000000000000000" pitchFamily="2" charset="2"/>
              <a:buChar char="§"/>
              <a:defRPr/>
            </a:pPr>
            <a:r>
              <a:rPr lang="fr-FR" sz="1600" i="1" dirty="0" smtClean="0"/>
              <a:t>Garantir les revenus de l’entreprise,</a:t>
            </a:r>
          </a:p>
          <a:p>
            <a:pPr marL="1458913" lvl="1" indent="-285750" algn="just">
              <a:buFont typeface="Wingdings" panose="05000000000000000000" pitchFamily="2" charset="2"/>
              <a:buChar char="§"/>
              <a:defRPr/>
            </a:pPr>
            <a:r>
              <a:rPr lang="fr-FR" sz="1600" i="1" dirty="0" smtClean="0"/>
              <a:t>Assurer la continuité de l’activité. </a:t>
            </a:r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endParaRPr lang="fr-FR" sz="1000" dirty="0" smtClean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dirty="0" smtClean="0"/>
              <a:t>A la différence de la Prévoyance Pro, qui permet de couvrir notamment la perte de revenu du chef d’entreprise, la </a:t>
            </a: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fr-FR" sz="1600" dirty="0" smtClean="0"/>
              <a:t>rotection de l’</a:t>
            </a:r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fr-FR" sz="1600" dirty="0" smtClean="0"/>
              <a:t>ctivité </a:t>
            </a:r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fr-FR" sz="1600" dirty="0" smtClean="0"/>
              <a:t>rofessionnelle a pour vocation de </a:t>
            </a:r>
            <a:r>
              <a:rPr lang="fr-FR" sz="1600" b="1" dirty="0" smtClean="0"/>
              <a:t>compenser la baisse ou la perte du chiffre d’affaires</a:t>
            </a:r>
            <a:r>
              <a:rPr lang="fr-FR" sz="1600" dirty="0" smtClean="0"/>
              <a:t>.</a:t>
            </a:r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endParaRPr lang="fr-FR" sz="1600" dirty="0" smtClean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dirty="0" smtClean="0"/>
              <a:t>La Prévoyance Pro et la PAP sont deux produits 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compatibles et complémentaires</a:t>
            </a:r>
            <a:r>
              <a:rPr lang="fr-FR" sz="1600" dirty="0" smtClean="0"/>
              <a:t>, puisqu’ils ne couvrent pas les mêmes besoins de notre client.</a:t>
            </a:r>
            <a:endParaRPr lang="fr-FR" dirty="0" smtClean="0"/>
          </a:p>
          <a:p>
            <a:pPr>
              <a:defRPr/>
            </a:pPr>
            <a:endParaRPr lang="fr-FR" sz="1000" b="1" dirty="0"/>
          </a:p>
        </p:txBody>
      </p:sp>
      <p:pic>
        <p:nvPicPr>
          <p:cNvPr id="14" name="Image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27" y="2232963"/>
            <a:ext cx="1008110" cy="11393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240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UN RAPPEL Des FONDAMENTAUX </a:t>
            </a:r>
            <a:r>
              <a:rPr lang="fr-FR" sz="2000" b="0" i="1" spc="30" dirty="0" smtClean="0"/>
              <a:t>(2/2)</a:t>
            </a:r>
            <a:endParaRPr lang="fr-FR" sz="1800" b="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S49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85326" y="1307387"/>
            <a:ext cx="814863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1600" b="1" dirty="0" smtClean="0"/>
              <a:t>Les avantages de notre offre : elle est ouverte à toutes les entreprises disposant d’un local </a:t>
            </a:r>
            <a:r>
              <a:rPr lang="fr-F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nécessaire à l’exercice de l’activité</a:t>
            </a:r>
            <a:r>
              <a:rPr lang="fr-FR" sz="1600" b="1" dirty="0" smtClean="0"/>
              <a:t> </a:t>
            </a:r>
            <a:endParaRPr lang="fr-FR" sz="1600" b="1" dirty="0"/>
          </a:p>
          <a:p>
            <a:pPr>
              <a:defRPr/>
            </a:pPr>
            <a:endParaRPr lang="fr-FR" sz="1200" b="1" dirty="0"/>
          </a:p>
          <a:p>
            <a:pPr>
              <a:defRPr/>
            </a:pPr>
            <a:endParaRPr lang="fr-FR" sz="900" b="1" dirty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b="1" dirty="0" smtClean="0"/>
              <a:t>Le choix est possible du </a:t>
            </a:r>
            <a:r>
              <a:rPr lang="fr-FR" sz="1600" b="1" dirty="0"/>
              <a:t>montant </a:t>
            </a:r>
            <a:r>
              <a:rPr lang="fr-FR" sz="1600" b="1" dirty="0">
                <a:ea typeface="Verdana" panose="020B0604030504040204" pitchFamily="34" charset="0"/>
                <a:cs typeface="Verdana" panose="020B0604030504040204" pitchFamily="34" charset="0"/>
              </a:rPr>
              <a:t>et de la durée d’indemnisation parmi 5 options et 3 durées d’indemnisation </a:t>
            </a:r>
            <a:r>
              <a:rPr lang="fr-FR" sz="1600" i="1" dirty="0">
                <a:ea typeface="Verdana" panose="020B0604030504040204" pitchFamily="34" charset="0"/>
                <a:cs typeface="Verdana" panose="020B0604030504040204" pitchFamily="34" charset="0"/>
              </a:rPr>
              <a:t>(3 mois, 6 mois ou 12 mois</a:t>
            </a:r>
            <a:r>
              <a:rPr lang="fr-FR" sz="1600" i="1" dirty="0" smtClean="0"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fr-FR" sz="1600" dirty="0" smtClean="0"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endParaRPr lang="fr-FR" sz="16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L’indemnité temporaire perçue </a:t>
            </a:r>
            <a:r>
              <a:rPr lang="fr-FR" sz="1600" dirty="0" smtClean="0">
                <a:ea typeface="Verdana" panose="020B0604030504040204" pitchFamily="34" charset="0"/>
                <a:cs typeface="Verdana" panose="020B0604030504040204" pitchFamily="34" charset="0"/>
              </a:rPr>
              <a:t>à la suite d’un accident ou d’une </a:t>
            </a: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maladie est </a:t>
            </a:r>
            <a:r>
              <a:rPr lang="fr-FR" sz="1600" b="1" dirty="0">
                <a:ea typeface="Verdana" panose="020B0604030504040204" pitchFamily="34" charset="0"/>
                <a:cs typeface="Verdana" panose="020B0604030504040204" pitchFamily="34" charset="0"/>
              </a:rPr>
              <a:t>forfaitaire, et cumulable avec les IJ  de la Prévoyance </a:t>
            </a:r>
            <a:r>
              <a:rPr lang="fr-FR" sz="16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Pro</a:t>
            </a:r>
            <a:r>
              <a:rPr lang="fr-FR" sz="1600" dirty="0" smtClean="0"/>
              <a:t>.</a:t>
            </a:r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endParaRPr lang="fr-FR" sz="1000" dirty="0" smtClean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La cotisation est </a:t>
            </a:r>
            <a:r>
              <a:rPr lang="fr-FR" sz="1600" b="1" dirty="0">
                <a:ea typeface="Verdana" panose="020B0604030504040204" pitchFamily="34" charset="0"/>
                <a:cs typeface="Verdana" panose="020B0604030504040204" pitchFamily="34" charset="0"/>
              </a:rPr>
              <a:t>déductible fiscalement à hauteur de 15 %</a:t>
            </a:r>
            <a:r>
              <a:rPr lang="fr-FR" sz="1600" dirty="0" smtClean="0"/>
              <a:t>.</a:t>
            </a:r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endParaRPr lang="fr-FR" sz="1600" dirty="0" smtClean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b="1" dirty="0" smtClean="0"/>
              <a:t>L’indemnité forfaitaire est majorée de  5 % dans le cas de 2 « Hommes Clés » désignés au contrat, et de 20 % s’il y a remplacement de l’ « Homme Clé »</a:t>
            </a:r>
            <a:r>
              <a:rPr lang="fr-FR" sz="1600" dirty="0" smtClean="0"/>
              <a:t>.</a:t>
            </a:r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endParaRPr lang="fr-FR" sz="1600" dirty="0" smtClean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dirty="0"/>
              <a:t>Une </a:t>
            </a:r>
            <a:r>
              <a:rPr lang="fr-FR" sz="1600" b="1" dirty="0" smtClean="0"/>
              <a:t>indemnisation est </a:t>
            </a:r>
            <a:r>
              <a:rPr lang="fr-FR" sz="1600" b="1" dirty="0"/>
              <a:t>prévue en cas d’incendie dans les locaux des principaux fournisseurs</a:t>
            </a:r>
            <a:r>
              <a:rPr lang="fr-FR" sz="1600" dirty="0"/>
              <a:t> de notre client</a:t>
            </a:r>
            <a:r>
              <a:rPr lang="fr-FR" sz="1600" dirty="0" smtClean="0"/>
              <a:t>.</a:t>
            </a:r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endParaRPr lang="fr-FR" sz="1600" dirty="0" smtClean="0"/>
          </a:p>
          <a:p>
            <a:pPr marL="1001713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dirty="0"/>
              <a:t>En cas de sinistre temporaire sur le local, notre offre permet la </a:t>
            </a:r>
            <a:r>
              <a:rPr lang="fr-FR" sz="1600" b="1" dirty="0"/>
              <a:t>prise en charge des </a:t>
            </a:r>
            <a:r>
              <a:rPr lang="fr-FR" sz="1600" b="1" dirty="0" smtClean="0"/>
              <a:t>échéances </a:t>
            </a:r>
            <a:r>
              <a:rPr lang="fr-FR" sz="1600" b="1" dirty="0"/>
              <a:t>de prêt </a:t>
            </a:r>
            <a:r>
              <a:rPr lang="fr-FR" sz="1600" b="1" dirty="0" smtClean="0"/>
              <a:t>CEGEE </a:t>
            </a:r>
            <a:r>
              <a:rPr lang="fr-FR" sz="1600" i="1" dirty="0"/>
              <a:t>(dans la limite de l’option choisie)</a:t>
            </a:r>
            <a:r>
              <a:rPr lang="fr-FR" sz="1600" dirty="0" smtClean="0"/>
              <a:t>.</a:t>
            </a:r>
            <a:endParaRPr lang="fr-FR" dirty="0" smtClean="0"/>
          </a:p>
          <a:p>
            <a:pPr>
              <a:defRPr/>
            </a:pPr>
            <a:endParaRPr lang="fr-FR" sz="1000" b="1" dirty="0"/>
          </a:p>
        </p:txBody>
      </p:sp>
      <p:pic>
        <p:nvPicPr>
          <p:cNvPr id="11" name="Graphique 63">
            <a:extLst>
              <a:ext uri="{FF2B5EF4-FFF2-40B4-BE49-F238E27FC236}">
                <a16:creationId xmlns:a16="http://schemas.microsoft.com/office/drawing/2014/main" id="{6CA7A253-8A95-4CA3-B57A-A0E6314BD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65174" y="4830074"/>
            <a:ext cx="388744" cy="3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39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 comparatif des généralités </a:t>
            </a:r>
            <a:r>
              <a:rPr lang="fr-FR" sz="1800" b="0" i="1" spc="30" dirty="0" smtClean="0"/>
              <a:t>(1/2</a:t>
            </a:r>
            <a:r>
              <a:rPr lang="fr-FR" sz="1800" b="0" i="1" spc="30" dirty="0"/>
              <a:t>)</a:t>
            </a:r>
            <a:endParaRPr lang="fr-FR" sz="1800" b="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S49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85326" y="1498459"/>
            <a:ext cx="81486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1600" b="1" dirty="0" smtClean="0"/>
              <a:t>Les contrats sont cumulatifs, sous réserve que notre client ne s’enrichisse pas</a:t>
            </a:r>
            <a:endParaRPr lang="fr-FR" dirty="0" smtClean="0"/>
          </a:p>
          <a:p>
            <a:pPr>
              <a:defRPr/>
            </a:pPr>
            <a:endParaRPr lang="fr-FR" sz="1000" b="1" dirty="0"/>
          </a:p>
        </p:txBody>
      </p:sp>
      <p:pic>
        <p:nvPicPr>
          <p:cNvPr id="10" name="Image 9"/>
          <p:cNvPicPr/>
          <p:nvPr/>
        </p:nvPicPr>
        <p:blipFill rotWithShape="1">
          <a:blip r:embed="rId4"/>
          <a:srcRect l="1902" t="25260" r="31114" b="34375"/>
          <a:stretch/>
        </p:blipFill>
        <p:spPr bwMode="auto">
          <a:xfrm>
            <a:off x="214312" y="2184641"/>
            <a:ext cx="8715375" cy="2952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5756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LA PERTE D’EXPLOITATION (COMPARATIF) </a:t>
            </a:r>
            <a:r>
              <a:rPr lang="fr-FR" sz="1800" b="0" i="1" spc="30" dirty="0"/>
              <a:t>(2/2)</a:t>
            </a:r>
            <a:endParaRPr lang="fr-FR" sz="1800" b="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S49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85326" y="1484811"/>
            <a:ext cx="81486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1600" b="1" dirty="0" smtClean="0"/>
              <a:t>Les contrats sont cumulatifs, sous réserve que notre client ne s’enrichisse pas</a:t>
            </a:r>
            <a:endParaRPr lang="fr-FR" dirty="0" smtClean="0"/>
          </a:p>
          <a:p>
            <a:pPr>
              <a:defRPr/>
            </a:pPr>
            <a:endParaRPr lang="fr-FR" sz="1000" b="1" dirty="0"/>
          </a:p>
        </p:txBody>
      </p:sp>
      <p:pic>
        <p:nvPicPr>
          <p:cNvPr id="10" name="Image 9"/>
          <p:cNvPicPr/>
          <p:nvPr/>
        </p:nvPicPr>
        <p:blipFill rotWithShape="1">
          <a:blip r:embed="rId4"/>
          <a:srcRect l="1902" t="25260" r="31114" b="69716"/>
          <a:stretch/>
        </p:blipFill>
        <p:spPr bwMode="auto">
          <a:xfrm>
            <a:off x="214312" y="2184641"/>
            <a:ext cx="8715375" cy="3674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 10"/>
          <p:cNvPicPr/>
          <p:nvPr/>
        </p:nvPicPr>
        <p:blipFill rotWithShape="1">
          <a:blip r:embed="rId5"/>
          <a:srcRect l="2122" t="41406" r="31039" b="13541"/>
          <a:stretch/>
        </p:blipFill>
        <p:spPr bwMode="auto">
          <a:xfrm>
            <a:off x="240410" y="2521561"/>
            <a:ext cx="8696325" cy="32956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6735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7910077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Les mesures </a:t>
            </a:r>
            <a:r>
              <a:rPr lang="fr-FR" sz="2400" spc="30" dirty="0" err="1" smtClean="0"/>
              <a:t>ffa</a:t>
            </a:r>
            <a:endParaRPr lang="fr-FR" sz="20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3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2724047" y="6363549"/>
            <a:ext cx="2255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</a:rPr>
              <a:t>S49 2020</a:t>
            </a:r>
            <a:endParaRPr lang="fr-FR" sz="1200" dirty="0">
              <a:solidFill>
                <a:srgbClr val="EEECE1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58" y="2617972"/>
            <a:ext cx="667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3875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66459" y="1302969"/>
            <a:ext cx="81486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/>
              <a:t>Eléments contextuels </a:t>
            </a:r>
            <a:r>
              <a:rPr lang="fr-FR" sz="1600" b="1" dirty="0"/>
              <a:t>:</a:t>
            </a:r>
          </a:p>
          <a:p>
            <a:pPr>
              <a:defRPr/>
            </a:pPr>
            <a:endParaRPr lang="fr-FR" sz="1000" b="1" dirty="0" smtClean="0"/>
          </a:p>
          <a:p>
            <a:pPr>
              <a:defRPr/>
            </a:pPr>
            <a:endParaRPr lang="fr-FR" sz="1000" b="1" dirty="0"/>
          </a:p>
          <a:p>
            <a:pPr>
              <a:defRPr/>
            </a:pPr>
            <a:endParaRPr lang="fr-FR" sz="1000" b="1" dirty="0" smtClean="0"/>
          </a:p>
          <a:p>
            <a:pPr>
              <a:defRPr/>
            </a:pPr>
            <a:endParaRPr lang="fr-FR" sz="1000" b="1" dirty="0"/>
          </a:p>
          <a:p>
            <a:pPr>
              <a:defRPr/>
            </a:pPr>
            <a:endParaRPr lang="fr-FR" sz="1000" b="1" dirty="0" smtClean="0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6F9D13D3-E559-426B-BCA9-CB120CAD8CA9}"/>
              </a:ext>
            </a:extLst>
          </p:cNvPr>
          <p:cNvSpPr txBox="1">
            <a:spLocks/>
          </p:cNvSpPr>
          <p:nvPr/>
        </p:nvSpPr>
        <p:spPr>
          <a:xfrm>
            <a:off x="725770" y="1620774"/>
            <a:ext cx="7967857" cy="689290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Face à la crise sanitaire, et durant cette nouvelle période de confinement, </a:t>
            </a:r>
            <a:r>
              <a:rPr lang="fr-FR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 nouvelles mesures exceptionnelles ont été prises d’urgence par l’ensemble des assureurs de la FFA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pour permettre aux professionnels les plus touchés de rester couverts </a:t>
            </a:r>
            <a:r>
              <a:rPr lang="fr-F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(communiqué de presse du 30/10/2020)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La FFA porte diverses dispositions pour accompagner au-mieux les assurés dans cette nouvelle épreuve. </a:t>
            </a:r>
            <a:endParaRPr lang="fr-FR" sz="12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78D1FA48-5AC2-4D24-ACAC-C7293AE12A58}"/>
              </a:ext>
            </a:extLst>
          </p:cNvPr>
          <p:cNvSpPr txBox="1">
            <a:spLocks/>
          </p:cNvSpPr>
          <p:nvPr/>
        </p:nvSpPr>
        <p:spPr>
          <a:xfrm>
            <a:off x="813464" y="2519654"/>
            <a:ext cx="7769319" cy="37763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7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sz="1400" b="1" kern="1200" cap="all" baseline="0">
                <a:solidFill>
                  <a:srgbClr val="ADA5D0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0000" indent="-1800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3200" indent="-12960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tx1"/>
                </a:solidFill>
              </a:rPr>
              <a:t>Application des mesures FFA concernant les contrats </a:t>
            </a:r>
            <a:r>
              <a:rPr lang="fr-FR" b="1" dirty="0" smtClean="0">
                <a:solidFill>
                  <a:schemeClr val="tx1"/>
                </a:solidFill>
              </a:rPr>
              <a:t>PAP</a:t>
            </a:r>
            <a:endParaRPr lang="fr-FR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</a:pPr>
            <a:endParaRPr lang="fr-FR" sz="600" b="1" u="sng" dirty="0">
              <a:solidFill>
                <a:schemeClr val="accent3"/>
              </a:solidFill>
            </a:endParaRPr>
          </a:p>
          <a:p>
            <a:pPr marL="171450" indent="-17145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 processus de précontentieux et de contentieux n’est pas suspendu pour la PAP 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fr-FR" sz="1200" dirty="0" smtClean="0">
                <a:solidFill>
                  <a:srgbClr val="FF0000"/>
                </a:solidFill>
              </a:rPr>
              <a:t>la gestion se fera au cas par cas</a:t>
            </a:r>
            <a:r>
              <a:rPr lang="fr-FR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fr-FR" sz="1200" b="1" i="1" dirty="0" smtClean="0">
              <a:solidFill>
                <a:srgbClr val="7030A0"/>
              </a:solidFill>
            </a:endParaRPr>
          </a:p>
          <a:p>
            <a:pPr algn="just">
              <a:spcBef>
                <a:spcPts val="0"/>
              </a:spcBef>
            </a:pPr>
            <a:endParaRPr lang="fr-F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FR" b="1" dirty="0" smtClean="0">
                <a:solidFill>
                  <a:schemeClr val="tx1"/>
                </a:solidFill>
              </a:rPr>
              <a:t>Couverture du contrat PAP</a:t>
            </a:r>
            <a:endParaRPr lang="fr-FR" b="1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endParaRPr lang="fr-FR" sz="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Nous </a:t>
            </a: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garantissons l’incapacité totale et temporaire de travail </a:t>
            </a:r>
            <a:r>
              <a:rPr lang="fr-FR" sz="12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(médicalement constatée) </a:t>
            </a: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la personne 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clé, </a:t>
            </a: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consécutive à un accident ou une maladie empêchant d’exercer son activité 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professionnelle, et ce, selon </a:t>
            </a: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l’option choisie figurant aux Conditions 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Particulières.</a:t>
            </a:r>
          </a:p>
          <a:p>
            <a:pPr marL="171450" indent="-17145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Délai de carence en cas de maladie : </a:t>
            </a:r>
            <a:r>
              <a:rPr lang="fr-FR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90 jours à compter de la date d’effet du 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contrat.</a:t>
            </a:r>
          </a:p>
          <a:p>
            <a:pPr marL="171450" indent="-17145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Délai de franchise en cas de maladie : 20 jours ouvrés.</a:t>
            </a:r>
          </a:p>
          <a:p>
            <a:pPr algn="just">
              <a:spcBef>
                <a:spcPts val="0"/>
              </a:spcBef>
            </a:pPr>
            <a:endParaRPr lang="fr-F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Déclaration des arrêts de travail &amp; prise en charge</a:t>
            </a:r>
          </a:p>
          <a:p>
            <a:pPr marL="171450" indent="-17145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L’assuré peut déclarer un arrêt de travail </a:t>
            </a:r>
            <a:r>
              <a:rPr lang="fr-FR" sz="12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(une fois en possession de l’arrêt de travail)</a:t>
            </a:r>
            <a:r>
              <a:rPr lang="fr-F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:</a:t>
            </a:r>
          </a:p>
          <a:p>
            <a:pPr marL="171450" indent="-17145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fr-F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1" name="Graphique 63">
            <a:extLst>
              <a:ext uri="{FF2B5EF4-FFF2-40B4-BE49-F238E27FC236}">
                <a16:creationId xmlns:a16="http://schemas.microsoft.com/office/drawing/2014/main" id="{6CA7A253-8A95-4CA3-B57A-A0E6314BD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22338" y="2611261"/>
            <a:ext cx="388744" cy="38874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0" y="5346362"/>
            <a:ext cx="7338168" cy="461661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fr-FR" sz="1200" dirty="0" smtClean="0"/>
              <a:t>Soit par téléphone, </a:t>
            </a:r>
            <a:r>
              <a:rPr lang="fr-FR" sz="1200" dirty="0"/>
              <a:t>au </a:t>
            </a:r>
            <a:r>
              <a:rPr lang="fr-FR" sz="1200" dirty="0">
                <a:solidFill>
                  <a:srgbClr val="FF0000"/>
                </a:solidFill>
              </a:rPr>
              <a:t>09 69 36 28 </a:t>
            </a:r>
            <a:r>
              <a:rPr lang="fr-FR" sz="1200" dirty="0" smtClean="0">
                <a:solidFill>
                  <a:srgbClr val="FF0000"/>
                </a:solidFill>
              </a:rPr>
              <a:t>37 </a:t>
            </a:r>
            <a:r>
              <a:rPr lang="fr-FR" sz="1200" dirty="0" smtClean="0"/>
              <a:t>: touche </a:t>
            </a:r>
            <a:r>
              <a:rPr lang="fr-FR" sz="1200" dirty="0"/>
              <a:t>1, puis choix 1 : </a:t>
            </a:r>
            <a:r>
              <a:rPr lang="fr-FR" sz="1200" dirty="0" smtClean="0"/>
              <a:t>« </a:t>
            </a:r>
            <a:r>
              <a:rPr lang="fr-FR" sz="1200" i="1" dirty="0" smtClean="0"/>
              <a:t>Déclarer </a:t>
            </a:r>
            <a:r>
              <a:rPr lang="fr-FR" sz="1200" i="1" dirty="0"/>
              <a:t>un </a:t>
            </a:r>
            <a:r>
              <a:rPr lang="fr-FR" sz="1200" i="1" dirty="0" smtClean="0"/>
              <a:t>sinistre</a:t>
            </a:r>
            <a:r>
              <a:rPr lang="fr-FR" sz="1200" dirty="0" smtClean="0"/>
              <a:t> »</a:t>
            </a: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fr-FR" sz="1200" dirty="0" smtClean="0"/>
              <a:t>Soit par mail : </a:t>
            </a:r>
            <a:r>
              <a:rPr lang="fr-FR" sz="1200" dirty="0" smtClean="0">
                <a:solidFill>
                  <a:srgbClr val="FF0000"/>
                </a:solidFill>
              </a:rPr>
              <a:t>sinistres@natixis.com</a:t>
            </a:r>
            <a:r>
              <a:rPr lang="fr-FR" sz="1200" b="1" dirty="0" smtClean="0"/>
              <a:t>	</a:t>
            </a:r>
            <a:endParaRPr lang="fr-FR" sz="1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336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schemas.openxmlformats.org/package/2006/metadata/core-properties"/>
    <ds:schemaRef ds:uri="http://purl.org/dc/dcmitype/"/>
    <ds:schemaRef ds:uri="02ea4b1b-5614-43b2-acce-6a9ef10fff4e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10577</TotalTime>
  <Words>556</Words>
  <Application>Microsoft Office PowerPoint</Application>
  <PresentationFormat>Affichage à l'écran (4:3)</PresentationFormat>
  <Paragraphs>92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8</vt:i4>
      </vt:variant>
    </vt:vector>
  </HeadingPairs>
  <TitlesOfParts>
    <vt:vector size="24" baseType="lpstr">
      <vt:lpstr>Aharoni</vt:lpstr>
      <vt:lpstr>Arial</vt:lpstr>
      <vt:lpstr>Arial Narrow</vt:lpstr>
      <vt:lpstr>Calibri</vt:lpstr>
      <vt:lpstr>Segoe Print</vt:lpstr>
      <vt:lpstr>Verdana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LE CONTEXTE</vt:lpstr>
      <vt:lpstr>UN RAPPEL Des FONDAMENTAUX (1/2)</vt:lpstr>
      <vt:lpstr>UN RAPPEL Des FONDAMENTAUX (2/2)</vt:lpstr>
      <vt:lpstr>Le comparatif des généralités (1/2)</vt:lpstr>
      <vt:lpstr>LA PERTE D’EXPLOITATION (COMPARATIF) (2/2)</vt:lpstr>
      <vt:lpstr>Les mesures ffa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430</cp:revision>
  <cp:lastPrinted>2020-01-23T16:40:35Z</cp:lastPrinted>
  <dcterms:created xsi:type="dcterms:W3CDTF">2016-06-03T08:10:53Z</dcterms:created>
  <dcterms:modified xsi:type="dcterms:W3CDTF">2020-12-04T08:25:02Z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valerie.parisse@cegee.caisse-epargne.fr</vt:lpwstr>
  </property>
  <property fmtid="{D5CDD505-2E9C-101B-9397-08002B2CF9AE}" pid="5" name="MSIP_Label_48a19f0c-bea1-442e-a475-ed109d9ec508_SetDate">
    <vt:lpwstr>2020-11-16T07:00:08.6800962Z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