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776" r:id="rId5"/>
    <p:sldMasterId id="2147483795" r:id="rId6"/>
    <p:sldMasterId id="2147483785" r:id="rId7"/>
    <p:sldMasterId id="2147483818" r:id="rId8"/>
    <p:sldMasterId id="2147483826" r:id="rId9"/>
    <p:sldMasterId id="2147483834" r:id="rId10"/>
    <p:sldMasterId id="2147483842" r:id="rId11"/>
    <p:sldMasterId id="2147483858" r:id="rId12"/>
  </p:sldMasterIdLst>
  <p:notesMasterIdLst>
    <p:notesMasterId r:id="rId20"/>
  </p:notesMasterIdLst>
  <p:handoutMasterIdLst>
    <p:handoutMasterId r:id="rId21"/>
  </p:handoutMasterIdLst>
  <p:sldIdLst>
    <p:sldId id="286" r:id="rId13"/>
    <p:sldId id="289" r:id="rId14"/>
    <p:sldId id="406" r:id="rId15"/>
    <p:sldId id="412" r:id="rId16"/>
    <p:sldId id="407" r:id="rId17"/>
    <p:sldId id="410" r:id="rId18"/>
    <p:sldId id="413" r:id="rId1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3">
          <p15:clr>
            <a:srgbClr val="A4A3A4"/>
          </p15:clr>
        </p15:guide>
        <p15:guide id="2" orient="horz" pos="4005">
          <p15:clr>
            <a:srgbClr val="A4A3A4"/>
          </p15:clr>
        </p15:guide>
        <p15:guide id="3" orient="horz" pos="4319">
          <p15:clr>
            <a:srgbClr val="A4A3A4"/>
          </p15:clr>
        </p15:guide>
        <p15:guide id="4" orient="horz" pos="167">
          <p15:clr>
            <a:srgbClr val="A4A3A4"/>
          </p15:clr>
        </p15:guide>
        <p15:guide id="5" orient="horz" pos="853">
          <p15:clr>
            <a:srgbClr val="A4A3A4"/>
          </p15:clr>
        </p15:guide>
        <p15:guide id="6" pos="188">
          <p15:clr>
            <a:srgbClr val="A4A3A4"/>
          </p15:clr>
        </p15:guide>
        <p15:guide id="7" pos="5602">
          <p15:clr>
            <a:srgbClr val="A4A3A4"/>
          </p15:clr>
        </p15:guide>
        <p15:guide id="8" pos="482">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6225"/>
    <a:srgbClr val="581D41"/>
    <a:srgbClr val="F7DAAF"/>
    <a:srgbClr val="A79C86"/>
    <a:srgbClr val="EB0F2D"/>
    <a:srgbClr val="EA9922"/>
    <a:srgbClr val="BFBFBF"/>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autoAdjust="0"/>
    <p:restoredTop sz="94629" autoAdjust="0"/>
  </p:normalViewPr>
  <p:slideViewPr>
    <p:cSldViewPr snapToGrid="0">
      <p:cViewPr varScale="1">
        <p:scale>
          <a:sx n="61" d="100"/>
          <a:sy n="61" d="100"/>
        </p:scale>
        <p:origin x="1368" y="78"/>
      </p:cViewPr>
      <p:guideLst>
        <p:guide orient="horz" pos="693"/>
        <p:guide orient="horz" pos="4005"/>
        <p:guide orient="horz" pos="4319"/>
        <p:guide orient="horz" pos="167"/>
        <p:guide orient="horz" pos="853"/>
        <p:guide pos="188"/>
        <p:guide pos="5602"/>
        <p:guide pos="4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26" d="100"/>
          <a:sy n="26" d="100"/>
        </p:scale>
        <p:origin x="-1116" y="-114"/>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2138" tIns="46069" rIns="92138" bIns="46069" rtlCol="0"/>
          <a:lstStyle>
            <a:lvl1pPr algn="r">
              <a:defRPr sz="1300"/>
            </a:lvl1pPr>
          </a:lstStyle>
          <a:p>
            <a:fld id="{F77A0AB4-7775-4FC7-B8A1-46CFA9F0F0E9}" type="datetimeFigureOut">
              <a:rPr lang="fr-FR" smtClean="0"/>
              <a:t>05/02/2021</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3" y="9428586"/>
            <a:ext cx="2945659" cy="498055"/>
          </a:xfrm>
          <a:prstGeom prst="rect">
            <a:avLst/>
          </a:prstGeom>
        </p:spPr>
        <p:txBody>
          <a:bodyPr vert="horz" lIns="92138" tIns="46069" rIns="92138" bIns="46069" rtlCol="0" anchor="b"/>
          <a:lstStyle>
            <a:lvl1pPr algn="r">
              <a:defRPr sz="1300"/>
            </a:lvl1pPr>
          </a:lstStyle>
          <a:p>
            <a:fld id="{964C3968-A1B5-4F38-B712-C964C7D4F433}" type="slidenum">
              <a:rPr lang="fr-FR" smtClean="0"/>
              <a:t>‹N°›</a:t>
            </a:fld>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2138" tIns="46069" rIns="92138" bIns="46069" rtlCol="0"/>
          <a:lstStyle>
            <a:lvl1pPr algn="l">
              <a:defRPr sz="13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2138" tIns="46069" rIns="92138" bIns="46069" rtlCol="0"/>
          <a:lstStyle>
            <a:lvl1pPr algn="r">
              <a:defRPr sz="1300"/>
            </a:lvl1pPr>
          </a:lstStyle>
          <a:p>
            <a:fld id="{11D46B69-4552-46CB-8059-651E9FE79FD0}" type="datetimeFigureOut">
              <a:rPr lang="fr-FR" smtClean="0"/>
              <a:t>05/02/2021</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2138" tIns="46069" rIns="92138" bIns="46069"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2138" tIns="46069" rIns="92138" bIns="46069"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2138" tIns="46069" rIns="92138" bIns="46069"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2138" tIns="46069" rIns="92138" bIns="46069" rtlCol="0" anchor="b"/>
          <a:lstStyle>
            <a:lvl1pPr algn="r">
              <a:defRPr sz="13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2</a:t>
            </a:fld>
            <a:endParaRPr lang="fr-FR"/>
          </a:p>
        </p:txBody>
      </p:sp>
    </p:spTree>
    <p:extLst>
      <p:ext uri="{BB962C8B-B14F-4D97-AF65-F5344CB8AC3E}">
        <p14:creationId xmlns:p14="http://schemas.microsoft.com/office/powerpoint/2010/main" val="92749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3</a:t>
            </a:fld>
            <a:endParaRPr lang="fr-FR"/>
          </a:p>
        </p:txBody>
      </p:sp>
    </p:spTree>
    <p:extLst>
      <p:ext uri="{BB962C8B-B14F-4D97-AF65-F5344CB8AC3E}">
        <p14:creationId xmlns:p14="http://schemas.microsoft.com/office/powerpoint/2010/main" val="2025071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4</a:t>
            </a:fld>
            <a:endParaRPr lang="fr-FR"/>
          </a:p>
        </p:txBody>
      </p:sp>
    </p:spTree>
    <p:extLst>
      <p:ext uri="{BB962C8B-B14F-4D97-AF65-F5344CB8AC3E}">
        <p14:creationId xmlns:p14="http://schemas.microsoft.com/office/powerpoint/2010/main" val="2807897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5</a:t>
            </a:fld>
            <a:endParaRPr lang="fr-FR"/>
          </a:p>
        </p:txBody>
      </p:sp>
    </p:spTree>
    <p:extLst>
      <p:ext uri="{BB962C8B-B14F-4D97-AF65-F5344CB8AC3E}">
        <p14:creationId xmlns:p14="http://schemas.microsoft.com/office/powerpoint/2010/main" val="115751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6</a:t>
            </a:fld>
            <a:endParaRPr lang="fr-FR"/>
          </a:p>
        </p:txBody>
      </p:sp>
    </p:spTree>
    <p:extLst>
      <p:ext uri="{BB962C8B-B14F-4D97-AF65-F5344CB8AC3E}">
        <p14:creationId xmlns:p14="http://schemas.microsoft.com/office/powerpoint/2010/main" val="3569186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6C0AB7-84EE-46A7-ACC8-EBAB79331247}" type="slidenum">
              <a:rPr lang="fr-FR" smtClean="0"/>
              <a:t>7</a:t>
            </a:fld>
            <a:endParaRPr lang="fr-FR"/>
          </a:p>
        </p:txBody>
      </p:sp>
    </p:spTree>
    <p:extLst>
      <p:ext uri="{BB962C8B-B14F-4D97-AF65-F5344CB8AC3E}">
        <p14:creationId xmlns:p14="http://schemas.microsoft.com/office/powerpoint/2010/main" val="14515770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6.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6.jp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6.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6.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6.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323242" y="6130658"/>
            <a:ext cx="2287622" cy="51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505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249471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913089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594178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40079829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92909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1092749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a:p>
        </p:txBody>
      </p:sp>
    </p:spTree>
    <p:extLst>
      <p:ext uri="{BB962C8B-B14F-4D97-AF65-F5344CB8AC3E}">
        <p14:creationId xmlns:p14="http://schemas.microsoft.com/office/powerpoint/2010/main" val="123911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2501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2481087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792380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10672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83119492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4759066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155687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14012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7433900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07614672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770508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5844191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18390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92923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5356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7DAAF"/>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7DAAF"/>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02663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5" y="6404444"/>
            <a:ext cx="1393405" cy="18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504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3627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73123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362197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2">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5038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6911"/>
            <a:ext cx="1393405" cy="18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64688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834372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44045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3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accent5">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accent5">
              <a:lumMod val="40000"/>
              <a:lumOff val="60000"/>
            </a:schemeClr>
          </a:solidFill>
        </p:spPr>
        <p:txBody>
          <a:bodyPr/>
          <a:lstStyle/>
          <a:p>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115856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44714" y="6417082"/>
            <a:ext cx="1393405" cy="1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98282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556651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61001404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80660120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997916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7704734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80749857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65126258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14"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20"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33609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9133098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67626845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2382045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84574368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318375026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8050" y="1321481"/>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16852180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75742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00388019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18019237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17993205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4306109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4316920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4640181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7905949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630955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2019887280"/>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853595330"/>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2910"/>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331107" y="1621971"/>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81281855"/>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78357415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251884067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33324298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1393574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CONTACTS :</a:t>
            </a:r>
            <a:endParaRPr lang="fr-FR" sz="1100" dirty="0">
              <a:latin typeface="Arial Narrow" panose="020B0606020202030204" pitchFamily="34" charset="0"/>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pPr algn="l"/>
            <a:r>
              <a:rPr lang="fr-FR" sz="1100" dirty="0" smtClean="0">
                <a:latin typeface="Arial Narrow" panose="020B0606020202030204" pitchFamily="34" charset="0"/>
              </a:rPr>
              <a:t>ATTENDUS :</a:t>
            </a:r>
            <a:endParaRPr lang="fr-FR" sz="1100" dirty="0">
              <a:latin typeface="Arial Narrow" panose="020B0606020202030204" pitchFamily="34" charset="0"/>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5223"/>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98450" y="1354138"/>
            <a:ext cx="8542338" cy="4515034"/>
          </a:xfrm>
          <a:prstGeom prst="rect">
            <a:avLst/>
          </a:prstGeo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61655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298450"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a:prstGeom prst="rect">
            <a:avLst/>
          </a:prstGeo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661889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98450" y="1354138"/>
            <a:ext cx="4040188"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a:prstGeom prst="rect">
            <a:avLst/>
          </a:prstGeo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a:prstGeom prst="rect">
            <a:avLst/>
          </a:prstGeo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5476657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chemeClr val="bg2">
              <a:lumMod val="40000"/>
              <a:lumOff val="60000"/>
            </a:schemeClr>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chemeClr val="bg2">
              <a:lumMod val="40000"/>
              <a:lumOff val="60000"/>
            </a:schemeClr>
          </a:solidFill>
        </p:spPr>
        <p:txBody>
          <a:bodyPr/>
          <a:lstStyle/>
          <a:p>
            <a:endParaRPr lang="fr-FR"/>
          </a:p>
        </p:txBody>
      </p:sp>
    </p:spTree>
    <p:extLst>
      <p:ext uri="{BB962C8B-B14F-4D97-AF65-F5344CB8AC3E}">
        <p14:creationId xmlns:p14="http://schemas.microsoft.com/office/powerpoint/2010/main" val="130182033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texte 2"/>
          <p:cNvSpPr>
            <a:spLocks noGrp="1"/>
          </p:cNvSpPr>
          <p:nvPr>
            <p:ph type="body" sz="quarter" idx="17"/>
          </p:nvPr>
        </p:nvSpPr>
        <p:spPr>
          <a:xfrm>
            <a:off x="298451" y="1343026"/>
            <a:ext cx="8542338" cy="549570"/>
          </a:xfrm>
          <a:prstGeom prst="rect">
            <a:avLst/>
          </a:prstGeo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a:prstGeom prst="rect">
            <a:avLst/>
          </a:prstGeo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a:prstGeom prst="rect">
            <a:avLst/>
          </a:prstGeo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a:prstGeom prst="rect">
            <a:avLst/>
          </a:prstGeo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a:prstGeom prst="rect">
            <a:avLst/>
          </a:prstGeom>
        </p:spPr>
        <p:txBody>
          <a:bodyPr/>
          <a:lstStyle/>
          <a:p>
            <a:endParaRPr lang="fr-FR"/>
          </a:p>
        </p:txBody>
      </p:sp>
    </p:spTree>
    <p:extLst>
      <p:ext uri="{BB962C8B-B14F-4D97-AF65-F5344CB8AC3E}">
        <p14:creationId xmlns:p14="http://schemas.microsoft.com/office/powerpoint/2010/main" val="39414338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4324210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jpg"/><Relationship Id="rId4" Type="http://schemas.openxmlformats.org/officeDocument/2006/relationships/slideLayout" Target="../slideLayouts/slideLayout13.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6.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7.emf"/><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6.jpg"/><Relationship Id="rId4" Type="http://schemas.openxmlformats.org/officeDocument/2006/relationships/slideLayout" Target="../slideLayouts/slideLayout42.xml"/><Relationship Id="rId9"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6.jp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6.jp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6781800" y="6297049"/>
            <a:ext cx="2098049" cy="47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1">
                    <a:lumMod val="50000"/>
                  </a:schemeClr>
                </a:solidFill>
                <a:latin typeface="Arial Narrow" panose="020B0606020202030204" pitchFamily="34" charset="0"/>
              </a:rPr>
              <a:t>TITRE DE LA PRÉSENTATION</a:t>
            </a:r>
          </a:p>
        </p:txBody>
      </p:sp>
    </p:spTree>
    <p:extLst>
      <p:ext uri="{BB962C8B-B14F-4D97-AF65-F5344CB8AC3E}">
        <p14:creationId xmlns:p14="http://schemas.microsoft.com/office/powerpoint/2010/main" val="918055934"/>
      </p:ext>
    </p:extLst>
  </p:cSld>
  <p:clrMap bg1="lt1" tx1="dk1" bg2="lt2" tx2="dk2" accent1="accent1" accent2="accent2" accent3="accent3" accent4="accent4" accent5="accent5" accent6="accent6" hlink="hlink" folHlink="folHlink"/>
  <p:sldLayoutIdLst>
    <p:sldLayoutId id="2147483878" r:id="rId1"/>
    <p:sldLayoutId id="2147483769" r:id="rId2"/>
    <p:sldLayoutId id="2147483771" r:id="rId3"/>
    <p:sldLayoutId id="2147483772" r:id="rId4"/>
    <p:sldLayoutId id="2147483773" r:id="rId5"/>
    <p:sldLayoutId id="2147483774" r:id="rId6"/>
    <p:sldLayoutId id="2147483775" r:id="rId7"/>
    <p:sldLayoutId id="2147483882" r:id="rId8"/>
    <p:sldLayoutId id="2147483881" r:id="rId9"/>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6" name="Image 15" descr="Griffetaupe.pdf"/>
          <p:cNvPicPr>
            <a:picLocks noChangeAspect="1"/>
          </p:cNvPicPr>
          <p:nvPr userDrawn="1"/>
        </p:nvPicPr>
        <p:blipFill rotWithShape="1">
          <a:blip r:embed="rId9">
            <a:extLst>
              <a:ext uri="{28A0092B-C50C-407E-A947-70E740481C1C}">
                <a14:useLocalDpi xmlns:a14="http://schemas.microsoft.com/office/drawing/2010/main" val="0"/>
              </a:ext>
            </a:extLst>
          </a:blip>
          <a:srcRect l="16105" t="18838" r="13858" b="13592"/>
          <a:stretch/>
        </p:blipFill>
        <p:spPr>
          <a:xfrm>
            <a:off x="649320" y="6343712"/>
            <a:ext cx="1212534" cy="311074"/>
          </a:xfrm>
          <a:prstGeom prst="rect">
            <a:avLst/>
          </a:prstGeom>
        </p:spPr>
      </p:pic>
      <p:pic>
        <p:nvPicPr>
          <p:cNvPr id="17"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303531"/>
      </p:ext>
    </p:extLst>
  </p:cSld>
  <p:clrMap bg1="lt1" tx1="dk1" bg2="lt2" tx2="dk2" accent1="accent1" accent2="accent2" accent3="accent3" accent4="accent4" accent5="accent5" accent6="accent6" hlink="hlink" folHlink="folHlink"/>
  <p:sldLayoutIdLst>
    <p:sldLayoutId id="2147483869" r:id="rId1"/>
    <p:sldLayoutId id="2147483778" r:id="rId2"/>
    <p:sldLayoutId id="2147483779" r:id="rId3"/>
    <p:sldLayoutId id="2147483780" r:id="rId4"/>
    <p:sldLayoutId id="2147483781" r:id="rId5"/>
    <p:sldLayoutId id="2147483782" r:id="rId6"/>
    <p:sldLayoutId id="214748378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GRIFFE_PRO 2.pdf"/>
          <p:cNvPicPr>
            <a:picLocks noChangeAspect="1"/>
          </p:cNvPicPr>
          <p:nvPr userDrawn="1"/>
        </p:nvPicPr>
        <p:blipFill rotWithShape="1">
          <a:blip r:embed="rId24" cstate="print">
            <a:extLst>
              <a:ext uri="{28A0092B-C50C-407E-A947-70E740481C1C}">
                <a14:useLocalDpi xmlns:a14="http://schemas.microsoft.com/office/drawing/2010/main" val="0"/>
              </a:ext>
            </a:extLst>
          </a:blip>
          <a:srcRect l="8364" t="31060" r="9107" b="31740"/>
          <a:stretch/>
        </p:blipFill>
        <p:spPr>
          <a:xfrm>
            <a:off x="644715" y="6405772"/>
            <a:ext cx="1393405" cy="154101"/>
          </a:xfrm>
          <a:prstGeom prst="rect">
            <a:avLst/>
          </a:prstGeom>
        </p:spPr>
      </p:pic>
      <p:pic>
        <p:nvPicPr>
          <p:cNvPr id="16" name="Image 1"/>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206643"/>
      </p:ext>
    </p:extLst>
  </p:cSld>
  <p:clrMap bg1="lt1" tx1="dk1" bg2="lt2" tx2="dk2" accent1="accent1" accent2="accent2" accent3="accent3" accent4="accent4" accent5="accent5" accent6="accent6" hlink="hlink" folHlink="folHlink"/>
  <p:sldLayoutIdLst>
    <p:sldLayoutId id="2147483870"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5" name="Rectangle 1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smtClean="0"/>
              <a:pPr>
                <a:defRPr/>
              </a:pPr>
              <a:t>‹N°›</a:t>
            </a:fld>
            <a:endParaRPr lang="fr-FR" sz="700" dirty="0"/>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baseline="0" dirty="0" smtClean="0">
                <a:solidFill>
                  <a:schemeClr val="bg2"/>
                </a:solidFill>
                <a:latin typeface="Arial Narrow" panose="020B0606020202030204" pitchFamily="34" charset="0"/>
              </a:rPr>
              <a:t>TITRE DE LA PRÉSENTATION</a:t>
            </a:r>
          </a:p>
        </p:txBody>
      </p:sp>
      <p:pic>
        <p:nvPicPr>
          <p:cNvPr id="17" name="Image 16" descr="Capture d’écran 2014-02-18 à 17.45.05.jpg"/>
          <p:cNvPicPr>
            <a:picLocks noChangeAspect="1"/>
          </p:cNvPicPr>
          <p:nvPr userDrawn="1"/>
        </p:nvPicPr>
        <p:blipFill rotWithShape="1">
          <a:blip r:embed="rId9" cstate="print">
            <a:extLst>
              <a:ext uri="{28A0092B-C50C-407E-A947-70E740481C1C}">
                <a14:useLocalDpi xmlns:a14="http://schemas.microsoft.com/office/drawing/2010/main" val="0"/>
              </a:ext>
            </a:extLst>
          </a:blip>
          <a:srcRect t="7996" b="6648"/>
          <a:stretch/>
        </p:blipFill>
        <p:spPr>
          <a:xfrm>
            <a:off x="640859" y="6334332"/>
            <a:ext cx="1419295" cy="349920"/>
          </a:xfrm>
          <a:prstGeom prst="rect">
            <a:avLst/>
          </a:prstGeom>
        </p:spPr>
      </p:pic>
      <p:pic>
        <p:nvPicPr>
          <p:cNvPr id="16" name="Image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459620"/>
      </p:ext>
    </p:extLst>
  </p:cSld>
  <p:clrMap bg1="lt1" tx1="dk1" bg2="lt2" tx2="dk2" accent1="accent1" accent2="accent2" accent3="accent3" accent4="accent4" accent5="accent5" accent6="accent6" hlink="hlink" folHlink="folHlink"/>
  <p:sldLayoutIdLst>
    <p:sldLayoutId id="2147483871" r:id="rId1"/>
    <p:sldLayoutId id="2147483788" r:id="rId2"/>
    <p:sldLayoutId id="2147483789" r:id="rId3"/>
    <p:sldLayoutId id="2147483790" r:id="rId4"/>
    <p:sldLayoutId id="2147483791" r:id="rId5"/>
    <p:sldLayoutId id="2147483792" r:id="rId6"/>
    <p:sldLayoutId id="214748379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Groupe 25"/>
          <p:cNvGrpSpPr/>
          <p:nvPr userDrawn="1"/>
        </p:nvGrpSpPr>
        <p:grpSpPr>
          <a:xfrm>
            <a:off x="231382" y="357376"/>
            <a:ext cx="8595012" cy="709424"/>
            <a:chOff x="231382" y="357376"/>
            <a:chExt cx="8595012" cy="709424"/>
          </a:xfrm>
        </p:grpSpPr>
        <p:sp>
          <p:nvSpPr>
            <p:cNvPr id="27" name="Rectangle 26"/>
            <p:cNvSpPr/>
            <p:nvPr userDrawn="1"/>
          </p:nvSpPr>
          <p:spPr bwMode="auto">
            <a:xfrm>
              <a:off x="298594" y="363557"/>
              <a:ext cx="8527800" cy="703243"/>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8" name="Rectangle 27"/>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9" name="Rectangle 28"/>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31" name="Espace réservé du texte 22"/>
          <p:cNvSpPr txBox="1">
            <a:spLocks/>
          </p:cNvSpPr>
          <p:nvPr userDrawn="1"/>
        </p:nvSpPr>
        <p:spPr>
          <a:xfrm>
            <a:off x="766988" y="357374"/>
            <a:ext cx="8059406" cy="709426"/>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2" name="ZoneTexte 31"/>
          <p:cNvSpPr txBox="1"/>
          <p:nvPr userDrawn="1"/>
        </p:nvSpPr>
        <p:spPr>
          <a:xfrm>
            <a:off x="629705" y="6394320"/>
            <a:ext cx="1827056" cy="230832"/>
          </a:xfrm>
          <a:prstGeom prst="rect">
            <a:avLst/>
          </a:prstGeom>
          <a:noFill/>
        </p:spPr>
        <p:txBody>
          <a:bodyPr wrap="square" rtlCol="0" anchor="ctr">
            <a:spAutoFit/>
          </a:bodyPr>
          <a:lstStyle/>
          <a:p>
            <a:pPr algn="l"/>
            <a:r>
              <a:rPr lang="fr-FR" sz="900" b="1" dirty="0" smtClean="0">
                <a:solidFill>
                  <a:srgbClr val="9E0827"/>
                </a:solidFill>
                <a:latin typeface="Arial Narrow" panose="020B0606020202030204" pitchFamily="34" charset="0"/>
              </a:rPr>
              <a:t>ENTREPRISES</a:t>
            </a:r>
            <a:endParaRPr lang="fr-FR" sz="900" b="1" dirty="0">
              <a:solidFill>
                <a:srgbClr val="9E0827"/>
              </a:solidFill>
              <a:latin typeface="Arial Narrow" panose="020B0606020202030204" pitchFamily="34" charset="0"/>
            </a:endParaRPr>
          </a:p>
        </p:txBody>
      </p:sp>
      <p:sp>
        <p:nvSpPr>
          <p:cNvPr id="33" name="Rectangle 32"/>
          <p:cNvSpPr/>
          <p:nvPr userDrawn="1"/>
        </p:nvSpPr>
        <p:spPr bwMode="auto">
          <a:xfrm>
            <a:off x="298594" y="6372222"/>
            <a:ext cx="274809" cy="264474"/>
          </a:xfrm>
          <a:prstGeom prst="rect">
            <a:avLst/>
          </a:prstGeom>
          <a:solidFill>
            <a:srgbClr val="9E0827"/>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4"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366592"/>
      </p:ext>
    </p:extLst>
  </p:cSld>
  <p:clrMap bg1="lt1" tx1="dk1" bg2="lt2" tx2="dk2" accent1="accent1" accent2="accent2" accent3="accent3" accent4="accent4" accent5="accent5" accent6="accent6" hlink="hlink" folHlink="folHlink"/>
  <p:sldLayoutIdLst>
    <p:sldLayoutId id="2147483872"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C00000"/>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28218"/>
            <a:ext cx="1827056" cy="369332"/>
          </a:xfrm>
          <a:prstGeom prst="rect">
            <a:avLst/>
          </a:prstGeom>
          <a:noFill/>
        </p:spPr>
        <p:txBody>
          <a:bodyPr wrap="square" rtlCol="0">
            <a:spAutoFit/>
          </a:bodyPr>
          <a:lstStyle/>
          <a:p>
            <a:pPr algn="l"/>
            <a:r>
              <a:rPr lang="fr-FR" sz="900" b="1" dirty="0" smtClean="0">
                <a:solidFill>
                  <a:srgbClr val="DE6225"/>
                </a:solidFill>
                <a:latin typeface="Arial Narrow" panose="020B0606020202030204" pitchFamily="34" charset="0"/>
              </a:rPr>
              <a:t>ECONOMIE SOCIALE</a:t>
            </a:r>
            <a:br>
              <a:rPr lang="fr-FR" sz="900" b="1" dirty="0" smtClean="0">
                <a:solidFill>
                  <a:srgbClr val="DE6225"/>
                </a:solidFill>
                <a:latin typeface="Arial Narrow" panose="020B0606020202030204" pitchFamily="34" charset="0"/>
              </a:rPr>
            </a:br>
            <a:r>
              <a:rPr lang="fr-FR" sz="900" b="1" dirty="0" smtClean="0">
                <a:solidFill>
                  <a:srgbClr val="DE6225"/>
                </a:solidFill>
                <a:latin typeface="Arial Narrow" panose="020B0606020202030204" pitchFamily="34" charset="0"/>
              </a:rPr>
              <a:t>ET INSTITUIONNELS</a:t>
            </a:r>
            <a:endParaRPr lang="fr-FR" sz="900" b="1" dirty="0">
              <a:solidFill>
                <a:srgbClr val="DE6225"/>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25605"/>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29" r:id="rId3"/>
    <p:sldLayoutId id="2147483830" r:id="rId4"/>
    <p:sldLayoutId id="2147483831" r:id="rId5"/>
    <p:sldLayoutId id="2147483832" r:id="rId6"/>
    <p:sldLayoutId id="2147483833"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ZoneTexte 25"/>
          <p:cNvSpPr txBox="1"/>
          <p:nvPr userDrawn="1"/>
        </p:nvSpPr>
        <p:spPr>
          <a:xfrm>
            <a:off x="633008" y="6390640"/>
            <a:ext cx="1827056" cy="230832"/>
          </a:xfrm>
          <a:prstGeom prst="rect">
            <a:avLst/>
          </a:prstGeom>
          <a:noFill/>
        </p:spPr>
        <p:txBody>
          <a:bodyPr wrap="square" rtlCol="0">
            <a:spAutoFit/>
          </a:bodyPr>
          <a:lstStyle>
            <a:defPPr>
              <a:defRPr lang="fr-FR"/>
            </a:defPPr>
            <a:lvl1pPr algn="l">
              <a:defRPr sz="900" b="1">
                <a:solidFill>
                  <a:srgbClr val="DE6225"/>
                </a:solidFill>
                <a:latin typeface="Arial Narrow" panose="020B0606020202030204" pitchFamily="34" charset="0"/>
              </a:defRPr>
            </a:lvl1pPr>
          </a:lstStyle>
          <a:p>
            <a:r>
              <a:rPr lang="fr-FR" dirty="0"/>
              <a:t>PERSONNES PROTEGEES</a:t>
            </a:r>
          </a:p>
        </p:txBody>
      </p:sp>
      <p:sp>
        <p:nvSpPr>
          <p:cNvPr id="28" name="Espace réservé du texte 22"/>
          <p:cNvSpPr txBox="1">
            <a:spLocks/>
          </p:cNvSpPr>
          <p:nvPr userDrawn="1"/>
        </p:nvSpPr>
        <p:spPr>
          <a:xfrm>
            <a:off x="766988" y="357376"/>
            <a:ext cx="8059406" cy="709424"/>
          </a:xfrm>
          <a:prstGeom prst="rect">
            <a:avLst/>
          </a:prstGeom>
        </p:spPr>
        <p:txBody>
          <a:bodyPr anchor="ctr"/>
          <a:lstStyle>
            <a:lvl1pPr marL="0" indent="0" algn="ctr" defTabSz="914400" rtl="0" eaLnBrk="1" latinLnBrk="0" hangingPunct="1">
              <a:spcBef>
                <a:spcPct val="20000"/>
              </a:spcBef>
              <a:buClr>
                <a:schemeClr val="tx2"/>
              </a:buClr>
              <a:buFont typeface="Wingdings" panose="05000000000000000000" pitchFamily="2" charset="2"/>
              <a:buNone/>
              <a:defRPr sz="28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9" name="Rectangle 28"/>
          <p:cNvSpPr/>
          <p:nvPr userDrawn="1"/>
        </p:nvSpPr>
        <p:spPr bwMode="auto">
          <a:xfrm>
            <a:off x="298594" y="6372222"/>
            <a:ext cx="274809" cy="264474"/>
          </a:xfrm>
          <a:prstGeom prst="rect">
            <a:avLst/>
          </a:prstGeom>
          <a:solidFill>
            <a:srgbClr val="DE622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63699"/>
      </p:ext>
    </p:extLst>
  </p:cSld>
  <p:clrMap bg1="lt1" tx1="dk1" bg2="lt2" tx2="dk2" accent1="accent1" accent2="accent2" accent3="accent3" accent4="accent4" accent5="accent5" accent6="accent6" hlink="hlink" folHlink="folHlink"/>
  <p:sldLayoutIdLst>
    <p:sldLayoutId id="2147483874" r:id="rId1"/>
    <p:sldLayoutId id="2147483836" r:id="rId2"/>
    <p:sldLayoutId id="2147483837" r:id="rId3"/>
    <p:sldLayoutId id="2147483838" r:id="rId4"/>
    <p:sldLayoutId id="2147483839" r:id="rId5"/>
    <p:sldLayoutId id="2147483840" r:id="rId6"/>
    <p:sldLayoutId id="2147483841"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DE6225"/>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DE6225"/>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e 12"/>
          <p:cNvGrpSpPr/>
          <p:nvPr userDrawn="1"/>
        </p:nvGrpSpPr>
        <p:grpSpPr>
          <a:xfrm>
            <a:off x="231382" y="357376"/>
            <a:ext cx="8595012" cy="709424"/>
            <a:chOff x="231382" y="357376"/>
            <a:chExt cx="8595012" cy="709424"/>
          </a:xfrm>
        </p:grpSpPr>
        <p:sp>
          <p:nvSpPr>
            <p:cNvPr id="14" name="Rectangle 13"/>
            <p:cNvSpPr/>
            <p:nvPr userDrawn="1"/>
          </p:nvSpPr>
          <p:spPr bwMode="auto">
            <a:xfrm>
              <a:off x="298594" y="363557"/>
              <a:ext cx="8527800" cy="703243"/>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15" name="Rectangle 1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17" name="Rectangle 16"/>
          <p:cNvSpPr/>
          <p:nvPr userDrawn="1"/>
        </p:nvSpPr>
        <p:spPr bwMode="auto">
          <a:xfrm>
            <a:off x="298594" y="6372222"/>
            <a:ext cx="274809" cy="264474"/>
          </a:xfrm>
          <a:prstGeom prst="rect">
            <a:avLst/>
          </a:prstGeom>
          <a:solidFill>
            <a:srgbClr val="581D4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20" name="ZoneTexte 19"/>
          <p:cNvSpPr txBox="1"/>
          <p:nvPr userDrawn="1"/>
        </p:nvSpPr>
        <p:spPr>
          <a:xfrm>
            <a:off x="629705" y="6394320"/>
            <a:ext cx="1827056" cy="230832"/>
          </a:xfrm>
          <a:prstGeom prst="rect">
            <a:avLst/>
          </a:prstGeom>
          <a:noFill/>
        </p:spPr>
        <p:txBody>
          <a:bodyPr wrap="square" rtlCol="0">
            <a:spAutoFit/>
          </a:bodyPr>
          <a:lstStyle/>
          <a:p>
            <a:pPr algn="l"/>
            <a:r>
              <a:rPr lang="fr-FR" sz="900" b="1" dirty="0" smtClean="0">
                <a:solidFill>
                  <a:srgbClr val="581D41"/>
                </a:solidFill>
                <a:latin typeface="Arial Narrow" panose="020B0606020202030204" pitchFamily="34" charset="0"/>
              </a:rPr>
              <a:t>IMMOBILIER PROFESSIONNEL</a:t>
            </a:r>
            <a:endParaRPr lang="fr-FR" sz="900" b="1" dirty="0">
              <a:solidFill>
                <a:srgbClr val="581D41"/>
              </a:solidFill>
              <a:latin typeface="Arial Narrow" panose="020B0606020202030204" pitchFamily="34" charset="0"/>
            </a:endParaRPr>
          </a:p>
        </p:txBody>
      </p:sp>
      <p:sp>
        <p:nvSpPr>
          <p:cNvPr id="2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22"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8"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507664"/>
      </p:ext>
    </p:extLst>
  </p:cSld>
  <p:clrMap bg1="lt1" tx1="dk1" bg2="lt2" tx2="dk2" accent1="accent1" accent2="accent2" accent3="accent3" accent4="accent4" accent5="accent5" accent6="accent6" hlink="hlink" folHlink="folHlink"/>
  <p:sldLayoutIdLst>
    <p:sldLayoutId id="2147483875" r:id="rId1"/>
    <p:sldLayoutId id="2147483844" r:id="rId2"/>
    <p:sldLayoutId id="2147483845" r:id="rId3"/>
    <p:sldLayoutId id="2147483846" r:id="rId4"/>
    <p:sldLayoutId id="2147483847" r:id="rId5"/>
    <p:sldLayoutId id="2147483848" r:id="rId6"/>
    <p:sldLayoutId id="2147483849"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581D41"/>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b="1"/>
            </a:p>
          </p:txBody>
        </p:sp>
      </p:grpSp>
      <p:sp>
        <p:nvSpPr>
          <p:cNvPr id="26" name="Rectangle 25"/>
          <p:cNvSpPr/>
          <p:nvPr userDrawn="1"/>
        </p:nvSpPr>
        <p:spPr bwMode="auto">
          <a:xfrm>
            <a:off x="298594" y="6372222"/>
            <a:ext cx="274809" cy="264474"/>
          </a:xfrm>
          <a:prstGeom prst="rect">
            <a:avLst/>
          </a:prstGeom>
          <a:solidFill>
            <a:srgbClr val="EA992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7" name="ZoneTexte 26"/>
          <p:cNvSpPr txBox="1"/>
          <p:nvPr userDrawn="1"/>
        </p:nvSpPr>
        <p:spPr>
          <a:xfrm>
            <a:off x="629705" y="6394320"/>
            <a:ext cx="1166044" cy="230832"/>
          </a:xfrm>
          <a:prstGeom prst="rect">
            <a:avLst/>
          </a:prstGeom>
          <a:noFill/>
        </p:spPr>
        <p:txBody>
          <a:bodyPr wrap="square" rtlCol="0">
            <a:spAutoFit/>
          </a:bodyPr>
          <a:lstStyle/>
          <a:p>
            <a:pPr algn="l"/>
            <a:r>
              <a:rPr lang="fr-FR" sz="900" b="1" dirty="0" smtClean="0">
                <a:solidFill>
                  <a:srgbClr val="EA9922"/>
                </a:solidFill>
                <a:latin typeface="Arial Narrow" panose="020B0606020202030204" pitchFamily="34" charset="0"/>
              </a:rPr>
              <a:t>SECTEUR PUBLIC</a:t>
            </a:r>
            <a:endParaRPr lang="fr-FR" sz="900" b="1" dirty="0">
              <a:solidFill>
                <a:srgbClr val="EA9922"/>
              </a:solidFill>
              <a:latin typeface="Arial Narrow" panose="020B0606020202030204" pitchFamily="34" charset="0"/>
            </a:endParaRPr>
          </a:p>
        </p:txBody>
      </p:sp>
      <p:sp>
        <p:nvSpPr>
          <p:cNvPr id="29" name="Espace réservé du texte 22"/>
          <p:cNvSpPr txBox="1">
            <a:spLocks/>
          </p:cNvSpPr>
          <p:nvPr userDrawn="1"/>
        </p:nvSpPr>
        <p:spPr>
          <a:xfrm>
            <a:off x="943230" y="415636"/>
            <a:ext cx="7785134" cy="586560"/>
          </a:xfrm>
          <a:prstGeom prst="rect">
            <a:avLst/>
          </a:prstGeom>
        </p:spPr>
        <p:txBody>
          <a:bodyPr/>
          <a:lstStyle>
            <a:lvl1pPr marL="0" indent="0" algn="ctr" defTabSz="914400" rtl="0" eaLnBrk="1" latinLnBrk="0" hangingPunct="1">
              <a:spcBef>
                <a:spcPct val="20000"/>
              </a:spcBef>
              <a:buClr>
                <a:schemeClr val="tx2"/>
              </a:buClr>
              <a:buFont typeface="Wingdings" panose="05000000000000000000" pitchFamily="2" charset="2"/>
              <a:buNone/>
              <a:defRPr sz="3200" b="1" kern="1200" cap="all" baseline="0">
                <a:solidFill>
                  <a:schemeClr val="bg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mtClean="0"/>
              <a:t>TITRE DE LA partie</a:t>
            </a:r>
            <a:endParaRPr lang="fr-FR" dirty="0"/>
          </a:p>
        </p:txBody>
      </p:sp>
      <p:sp>
        <p:nvSpPr>
          <p:cNvPr id="30"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4"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062497"/>
      </p:ext>
    </p:extLst>
  </p:cSld>
  <p:clrMap bg1="lt1" tx1="dk1" bg2="lt2" tx2="dk2" accent1="accent1" accent2="accent2" accent3="accent3" accent4="accent4" accent5="accent5" accent6="accent6" hlink="hlink" folHlink="folHlink"/>
  <p:sldLayoutIdLst>
    <p:sldLayoutId id="2147483877" r:id="rId1"/>
    <p:sldLayoutId id="2147483860" r:id="rId2"/>
    <p:sldLayoutId id="2147483861" r:id="rId3"/>
    <p:sldLayoutId id="2147483862" r:id="rId4"/>
    <p:sldLayoutId id="2147483863" r:id="rId5"/>
    <p:sldLayoutId id="2147483864" r:id="rId6"/>
    <p:sldLayoutId id="2147483865" r:id="rId7"/>
  </p:sldLayoutIdLst>
  <p:timing>
    <p:tnLst>
      <p:par>
        <p:cTn id="1" dur="indefinite" restart="never" nodeType="tmRoot"/>
      </p:par>
    </p:tnLst>
  </p:timing>
  <p:hf sldNum="0" hdr="0" dt="0"/>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rgbClr val="EA992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bg1">
            <a:lumMod val="65000"/>
          </a:schemeClr>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hyperlink" Target="http://assurances.caisse-epargne.fr/article/detail/62" TargetMode="External"/><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simulateur.bpce-bp-prod-sante1.nfrance.net/#/CE?codeEntite=CENAT&amp;idEntite=99999" TargetMode="External"/><Relationship Id="rId5"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4.png"/><Relationship Id="rId5" Type="http://schemas.openxmlformats.org/officeDocument/2006/relationships/hyperlink" Target="https://bdigit.bpce.fr/" TargetMode="External"/><Relationship Id="rId10" Type="http://schemas.openxmlformats.org/officeDocument/2006/relationships/hyperlink" Target="https://bdigit.bpce.fr/deeplink?name=showContent&amp;training=tout-savoir-sur-l-assurance-sante-ce" TargetMode="External"/><Relationship Id="rId4" Type="http://schemas.openxmlformats.org/officeDocument/2006/relationships/image" Target="../media/image14.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5" r="465"/>
          <a:stretch>
            <a:fillRect/>
          </a:stretch>
        </p:blipFill>
        <p:spPr>
          <a:xfrm>
            <a:off x="183380" y="261852"/>
            <a:ext cx="8575200" cy="5571858"/>
          </a:xfrm>
        </p:spPr>
      </p:pic>
      <p:sp>
        <p:nvSpPr>
          <p:cNvPr id="12" name="Espace réservé du texte 11"/>
          <p:cNvSpPr>
            <a:spLocks noGrp="1"/>
          </p:cNvSpPr>
          <p:nvPr>
            <p:ph type="body" sz="quarter" idx="10"/>
          </p:nvPr>
        </p:nvSpPr>
        <p:spPr>
          <a:xfrm>
            <a:off x="1307507" y="6341202"/>
            <a:ext cx="4683096" cy="346075"/>
          </a:xfrm>
        </p:spPr>
        <p:txBody>
          <a:bodyPr/>
          <a:lstStyle/>
          <a:p>
            <a:r>
              <a:rPr lang="fr-FR" dirty="0">
                <a:solidFill>
                  <a:schemeClr val="bg2">
                    <a:lumMod val="25000"/>
                  </a:schemeClr>
                </a:solidFill>
                <a:latin typeface="Aharoni" panose="02010803020104030203" pitchFamily="2" charset="-79"/>
                <a:cs typeface="Aharoni" panose="02010803020104030203" pitchFamily="2" charset="-79"/>
              </a:rPr>
              <a:t>Edition du </a:t>
            </a:r>
            <a:r>
              <a:rPr lang="fr-FR" dirty="0" smtClean="0">
                <a:solidFill>
                  <a:schemeClr val="bg2">
                    <a:lumMod val="25000"/>
                  </a:schemeClr>
                </a:solidFill>
                <a:latin typeface="Aharoni" panose="02010803020104030203" pitchFamily="2" charset="-79"/>
                <a:cs typeface="Aharoni" panose="02010803020104030203" pitchFamily="2" charset="-79"/>
              </a:rPr>
              <a:t>05/02/2021 </a:t>
            </a:r>
            <a:r>
              <a:rPr lang="fr-FR" dirty="0">
                <a:solidFill>
                  <a:schemeClr val="bg2">
                    <a:lumMod val="25000"/>
                  </a:schemeClr>
                </a:solidFill>
                <a:latin typeface="Aharoni" panose="02010803020104030203" pitchFamily="2" charset="-79"/>
                <a:cs typeface="Aharoni" panose="02010803020104030203" pitchFamily="2" charset="-79"/>
              </a:rPr>
              <a:t>– Semaine </a:t>
            </a:r>
            <a:r>
              <a:rPr lang="fr-FR" dirty="0" smtClean="0">
                <a:solidFill>
                  <a:schemeClr val="bg2">
                    <a:lumMod val="25000"/>
                  </a:schemeClr>
                </a:solidFill>
                <a:latin typeface="Aharoni" panose="02010803020104030203" pitchFamily="2" charset="-79"/>
                <a:cs typeface="Aharoni" panose="02010803020104030203" pitchFamily="2" charset="-79"/>
              </a:rPr>
              <a:t>05</a:t>
            </a:r>
            <a:endParaRPr lang="fr-FR" dirty="0">
              <a:solidFill>
                <a:schemeClr val="bg2">
                  <a:lumMod val="25000"/>
                </a:schemeClr>
              </a:solidFill>
              <a:latin typeface="Aharoni" panose="02010803020104030203" pitchFamily="2" charset="-79"/>
              <a:cs typeface="Aharoni" panose="02010803020104030203" pitchFamily="2" charset="-79"/>
            </a:endParaRPr>
          </a:p>
          <a:p>
            <a:endParaRPr lang="fr-FR" dirty="0"/>
          </a:p>
        </p:txBody>
      </p:sp>
      <p:pic>
        <p:nvPicPr>
          <p:cNvPr id="6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883780"/>
            <a:ext cx="1235223" cy="880216"/>
          </a:xfrm>
          <a:prstGeom prst="rect">
            <a:avLst/>
          </a:prstGeom>
          <a:solidFill>
            <a:schemeClr val="bg1"/>
          </a:solidFill>
          <a:ln>
            <a:noFill/>
          </a:ln>
          <a:effectLst/>
          <a:extLst/>
        </p:spPr>
      </p:pic>
      <p:pic>
        <p:nvPicPr>
          <p:cNvPr id="68" name="Image 6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2333625" cy="2447925"/>
          </a:xfrm>
          <a:prstGeom prst="rect">
            <a:avLst/>
          </a:prstGeom>
        </p:spPr>
      </p:pic>
      <p:sp>
        <p:nvSpPr>
          <p:cNvPr id="11" name="Ellipse 10"/>
          <p:cNvSpPr/>
          <p:nvPr/>
        </p:nvSpPr>
        <p:spPr>
          <a:xfrm>
            <a:off x="1495919" y="2715781"/>
            <a:ext cx="7186607" cy="110308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0" dirty="0">
                <a:solidFill>
                  <a:schemeClr val="tx2"/>
                </a:solidFill>
                <a:effectLst>
                  <a:outerShdw blurRad="38100" dist="38100" dir="2700000" algn="tl">
                    <a:srgbClr val="000000">
                      <a:alpha val="43137"/>
                    </a:srgbClr>
                  </a:outerShdw>
                </a:effectLst>
                <a:latin typeface="Segoe Print" panose="02000600000000000000" pitchFamily="2" charset="0"/>
              </a:rPr>
              <a:t>L’Hebdo pro</a:t>
            </a:r>
          </a:p>
        </p:txBody>
      </p:sp>
      <p:sp>
        <p:nvSpPr>
          <p:cNvPr id="18" name="Rectangle 17"/>
          <p:cNvSpPr/>
          <p:nvPr/>
        </p:nvSpPr>
        <p:spPr>
          <a:xfrm>
            <a:off x="382246" y="4774032"/>
            <a:ext cx="8009723" cy="646331"/>
          </a:xfrm>
          <a:prstGeom prst="rect">
            <a:avLst/>
          </a:prstGeom>
        </p:spPr>
        <p:txBody>
          <a:bodyPr wrap="square">
            <a:spAutoFit/>
          </a:bodyPr>
          <a:lstStyle/>
          <a:p>
            <a:pPr algn="ctr"/>
            <a:r>
              <a:rPr lang="fr-FR" sz="3600" dirty="0" smtClean="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L’ESSENTIEL DE VOS INFOS MARCHE</a:t>
            </a:r>
            <a:endParaRPr lang="fr-FR" sz="3600"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27" name="Picture 4" descr="https://www.hebdo.ch/sites/www.hebdo.ch/themes/hebdo/img/logo_hebdo_squa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8142" y="252264"/>
            <a:ext cx="1669142" cy="1669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389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426" y="6289705"/>
            <a:ext cx="4185377" cy="478560"/>
          </a:xfrm>
          <a:prstGeom prst="rect">
            <a:avLst/>
          </a:prstGeom>
          <a:solidFill>
            <a:schemeClr val="bg1"/>
          </a:solidFill>
          <a:ln>
            <a:noFill/>
          </a:ln>
          <a:effectLst/>
          <a:extLst/>
        </p:spPr>
      </p:pic>
      <p:sp>
        <p:nvSpPr>
          <p:cNvPr id="2" name="Espace réservé du contenu 1"/>
          <p:cNvSpPr>
            <a:spLocks noGrp="1"/>
          </p:cNvSpPr>
          <p:nvPr>
            <p:ph idx="1"/>
          </p:nvPr>
        </p:nvSpPr>
        <p:spPr/>
        <p:txBody>
          <a:bodyPr/>
          <a:lstStyle/>
          <a:p>
            <a:r>
              <a:rPr lang="fr-FR" dirty="0">
                <a:solidFill>
                  <a:srgbClr val="EEECE1">
                    <a:lumMod val="50000"/>
                  </a:srgbClr>
                </a:solidFill>
              </a:rPr>
              <a:t>L’HEBDO PRO – Semaine S17 2018</a:t>
            </a:r>
          </a:p>
          <a:p>
            <a:endParaRPr lang="fr-FR" dirty="0"/>
          </a:p>
        </p:txBody>
      </p:sp>
      <p:sp>
        <p:nvSpPr>
          <p:cNvPr id="3" name="Titre 2"/>
          <p:cNvSpPr>
            <a:spLocks noGrp="1"/>
          </p:cNvSpPr>
          <p:nvPr>
            <p:ph type="title"/>
          </p:nvPr>
        </p:nvSpPr>
        <p:spPr/>
        <p:txBody>
          <a:bodyPr/>
          <a:lstStyle/>
          <a:p>
            <a:pPr algn="r"/>
            <a:r>
              <a:rPr lang="fr-FR"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sommaire</a:t>
            </a:r>
            <a:endParaRPr lang="fr-FR"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6" name="Rectangle 5"/>
          <p:cNvSpPr/>
          <p:nvPr/>
        </p:nvSpPr>
        <p:spPr>
          <a:xfrm>
            <a:off x="290285" y="1122049"/>
            <a:ext cx="8519885" cy="4918445"/>
          </a:xfrm>
          <a:prstGeom prst="rect">
            <a:avLst/>
          </a:prstGeom>
          <a:solidFill>
            <a:schemeClr val="bg2">
              <a:lumMod val="9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r>
              <a:rPr lang="fr-FR" sz="24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r>
              <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Votre actualité…</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endParaRPr lang="fr-FR" sz="15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914400" lvl="1" indent="-457200">
              <a:buFont typeface="Wingdings" panose="05000000000000000000" pitchFamily="2" charset="2"/>
              <a:buChar char="Ø"/>
              <a:defRPr/>
            </a:pPr>
            <a:r>
              <a:rPr lang="fr-FR" sz="28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La Garantie « Santé Côté Pro »</a:t>
            </a:r>
          </a:p>
          <a:p>
            <a:pPr marL="914400" lvl="1" indent="-457200">
              <a:buFont typeface="Wingdings" panose="05000000000000000000" pitchFamily="2" charset="2"/>
              <a:buChar char="Ø"/>
              <a:defRPr/>
            </a:pPr>
            <a:endParaRPr lang="fr-FR" sz="15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Contexte : réforme « 100 % Santé »</a:t>
            </a:r>
          </a:p>
          <a:p>
            <a:pPr marL="1371600" lvl="2" indent="-457200">
              <a:buFont typeface="Wingdings" panose="05000000000000000000" pitchFamily="2" charset="2"/>
              <a:buChar char="ü"/>
              <a:defRPr/>
            </a:pPr>
            <a:endParaRPr lang="fr-FR" sz="10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Nouveauté : Résiliation Infra-Annuelle </a:t>
            </a:r>
            <a:r>
              <a:rPr lang="fr-FR" sz="28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sym typeface="Wingdings" panose="05000000000000000000" pitchFamily="2" charset="2"/>
              </a:rPr>
              <a:t></a:t>
            </a:r>
            <a:endPar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endParaRPr lang="fr-FR" sz="10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Evolutions tarifaires 2021</a:t>
            </a:r>
          </a:p>
          <a:p>
            <a:pPr marL="1371600" lvl="2" indent="-457200">
              <a:buFont typeface="Wingdings" panose="05000000000000000000" pitchFamily="2" charset="2"/>
              <a:buChar char="ü"/>
              <a:defRPr/>
            </a:pPr>
            <a:endParaRPr lang="fr-FR" sz="10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Simulateur de reste à charge</a:t>
            </a:r>
          </a:p>
          <a:p>
            <a:pPr lvl="2">
              <a:defRPr/>
            </a:pPr>
            <a:r>
              <a:rPr lang="fr-FR" sz="10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p>
          <a:p>
            <a:pPr marL="1371600" lvl="2" indent="-457200">
              <a:buFont typeface="Wingdings" panose="05000000000000000000" pitchFamily="2" charset="2"/>
              <a:buChar char="ü"/>
              <a:defRPr/>
            </a:pPr>
            <a:r>
              <a:rPr lang="fr-FR" sz="28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Mission Santé : </a:t>
            </a:r>
            <a:r>
              <a:rPr lang="fr-FR" sz="2800" b="1" dirty="0" err="1"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B’digit</a:t>
            </a:r>
            <a:endParaRPr lang="fr-FR" sz="2800" b="1" spc="30" dirty="0" smtClean="0">
              <a:solidFill>
                <a:schemeClr val="bg1"/>
              </a:solidFill>
              <a:latin typeface="Aharoni" panose="02010803020104030203" pitchFamily="2" charset="-79"/>
              <a:cs typeface="Aharoni" panose="02010803020104030203" pitchFamily="2" charset="-79"/>
            </a:endParaRPr>
          </a:p>
          <a:p>
            <a:pPr marL="1828800" lvl="3" indent="-457200">
              <a:buFont typeface="Wingdings" panose="05000000000000000000" pitchFamily="2" charset="2"/>
              <a:buChar char="ü"/>
            </a:pPr>
            <a:endParaRPr lang="fr-FR" sz="32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lvl="1"/>
            <a:r>
              <a:rPr lang="fr-FR" sz="2400" b="1" dirty="0" smtClean="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				</a:t>
            </a: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a:p>
            <a:pPr algn="ctr"/>
            <a:endParaRPr lang="fr-FR" sz="32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274497" y="6390485"/>
            <a:ext cx="2324995" cy="276999"/>
          </a:xfrm>
          <a:prstGeom prst="rect">
            <a:avLst/>
          </a:prstGeom>
        </p:spPr>
        <p:txBody>
          <a:bodyPr wrap="none">
            <a:spAutoFit/>
          </a:bodyPr>
          <a:lstStyle/>
          <a:p>
            <a:r>
              <a:rPr lang="fr-FR" sz="1200" dirty="0">
                <a:solidFill>
                  <a:srgbClr val="EEECE1">
                    <a:lumMod val="50000"/>
                  </a:srgbClr>
                </a:solidFill>
                <a:latin typeface="Calibri" panose="020F0502020204030204" pitchFamily="34" charset="0"/>
                <a:cs typeface="Calibri" panose="020F0502020204030204" pitchFamily="34" charset="0"/>
              </a:rPr>
              <a:t>L’HEBDO PRO – Semaine </a:t>
            </a:r>
            <a:r>
              <a:rPr lang="fr-FR" sz="1200" dirty="0" smtClean="0">
                <a:solidFill>
                  <a:srgbClr val="EEECE1">
                    <a:lumMod val="50000"/>
                  </a:srgbClr>
                </a:solidFill>
                <a:latin typeface="Calibri" panose="020F0502020204030204" pitchFamily="34" charset="0"/>
                <a:cs typeface="Calibri" panose="020F0502020204030204" pitchFamily="34" charset="0"/>
              </a:rPr>
              <a:t>S02 2021</a:t>
            </a:r>
            <a:endParaRPr lang="fr-FR" sz="1200" dirty="0">
              <a:solidFill>
                <a:srgbClr val="EEECE1">
                  <a:lumMod val="50000"/>
                </a:srgbClr>
              </a:solidFill>
              <a:latin typeface="Calibri" panose="020F0502020204030204" pitchFamily="34" charset="0"/>
              <a:cs typeface="Calibri" panose="020F0502020204030204" pitchFamily="34" charset="0"/>
            </a:endParaRPr>
          </a:p>
        </p:txBody>
      </p:sp>
      <p:sp>
        <p:nvSpPr>
          <p:cNvPr id="10" name="ZoneTexte 9"/>
          <p:cNvSpPr txBox="1"/>
          <p:nvPr/>
        </p:nvSpPr>
        <p:spPr>
          <a:xfrm>
            <a:off x="797291" y="372795"/>
            <a:ext cx="1358064" cy="369332"/>
          </a:xfrm>
          <a:prstGeom prst="rect">
            <a:avLst/>
          </a:prstGeom>
          <a:noFill/>
        </p:spPr>
        <p:txBody>
          <a:bodyPr wrap="none" rtlCol="0">
            <a:spAutoFit/>
          </a:bodyPr>
          <a:lstStyle/>
          <a:p>
            <a:r>
              <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SEMAINE </a:t>
            </a:r>
            <a:r>
              <a:rPr lang="fr-FR" b="1" i="1" dirty="0" smtClean="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05</a:t>
            </a:r>
            <a:endParaRPr lang="fr-FR" b="1" i="1"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Explosion 2 3"/>
          <p:cNvSpPr/>
          <p:nvPr/>
        </p:nvSpPr>
        <p:spPr>
          <a:xfrm>
            <a:off x="6636780" y="4232787"/>
            <a:ext cx="1249966" cy="1031701"/>
          </a:xfrm>
          <a:prstGeom prst="irregularSeal2">
            <a:avLst/>
          </a:prstGeom>
          <a:solidFill>
            <a:schemeClr val="tx2"/>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rot="20451130">
            <a:off x="6835883" y="4490230"/>
            <a:ext cx="1002890" cy="461665"/>
          </a:xfrm>
          <a:prstGeom prst="rect">
            <a:avLst/>
          </a:prstGeom>
          <a:noFill/>
        </p:spPr>
        <p:txBody>
          <a:bodyPr wrap="square" rtlCol="0">
            <a:spAutoFit/>
          </a:bodyPr>
          <a:lstStyle/>
          <a:p>
            <a:r>
              <a:rPr lang="fr-FR" sz="2400" dirty="0" smtClean="0">
                <a:solidFill>
                  <a:schemeClr val="bg1">
                    <a:lumMod val="95000"/>
                  </a:schemeClr>
                </a:solidFill>
                <a:effectLst>
                  <a:outerShdw blurRad="38100" dist="38100" dir="2700000" algn="tl">
                    <a:srgbClr val="000000">
                      <a:alpha val="43137"/>
                    </a:srgbClr>
                  </a:outerShdw>
                </a:effectLst>
              </a:rPr>
              <a:t>New !</a:t>
            </a:r>
            <a:endParaRPr lang="fr-FR" sz="2400" dirty="0">
              <a:solidFill>
                <a:schemeClr val="bg1">
                  <a:lumMod val="9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0486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effectLst>
                  <a:outerShdw blurRad="38100" dist="38100" dir="2700000" algn="tl">
                    <a:srgbClr val="000000">
                      <a:alpha val="43137"/>
                    </a:srgbClr>
                  </a:outerShdw>
                </a:effectLst>
              </a:rPr>
              <a:t>Contexte : réforme « 100 % santé »</a:t>
            </a:r>
            <a:endParaRPr lang="fr-FR" sz="2000" i="1" dirty="0">
              <a:effectLst>
                <a:outerShdw blurRad="38100" dist="38100" dir="2700000" algn="tl">
                  <a:srgbClr val="000000">
                    <a:alpha val="43137"/>
                  </a:srgbClr>
                </a:outerShdw>
              </a:effectLst>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S5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13" name="ZoneTexte 12"/>
          <p:cNvSpPr txBox="1"/>
          <p:nvPr/>
        </p:nvSpPr>
        <p:spPr>
          <a:xfrm>
            <a:off x="639049" y="1737108"/>
            <a:ext cx="8059316" cy="3539426"/>
          </a:xfrm>
          <a:prstGeom prst="rect">
            <a:avLst/>
          </a:prstGeom>
          <a:noFill/>
          <a:ln>
            <a:noFill/>
          </a:ln>
        </p:spPr>
        <p:txBody>
          <a:bodyPr wrap="square" lIns="91436" tIns="45718" rIns="91436" bIns="45718" rtlCol="0">
            <a:spAutoFit/>
          </a:bodyPr>
          <a:lstStyle/>
          <a:p>
            <a:pPr marL="342900" indent="-342900" algn="just">
              <a:buFont typeface="Wingdings" panose="05000000000000000000" pitchFamily="2" charset="2"/>
              <a:buChar char="ü"/>
            </a:pPr>
            <a:r>
              <a:rPr lang="fr-FR" sz="1600" u="sng" dirty="0" smtClean="0">
                <a:latin typeface="Arial Narrow" panose="020B0606020202030204" pitchFamily="34" charset="0"/>
                <a:cs typeface="Calibri" panose="020F0502020204030204" pitchFamily="34" charset="0"/>
              </a:rPr>
              <a:t>Une réforme attendue</a:t>
            </a:r>
            <a:r>
              <a:rPr lang="fr-FR" sz="1600" dirty="0" smtClean="0">
                <a:latin typeface="Arial Narrow" panose="020B0606020202030204" pitchFamily="34" charset="0"/>
                <a:cs typeface="Calibri" panose="020F0502020204030204" pitchFamily="34" charset="0"/>
              </a:rPr>
              <a:t> : la réforme « </a:t>
            </a:r>
            <a:r>
              <a:rPr lang="fr-FR" sz="1600" b="1" dirty="0" smtClean="0">
                <a:solidFill>
                  <a:schemeClr val="tx2"/>
                </a:solidFill>
                <a:effectLst>
                  <a:outerShdw blurRad="38100" dist="38100" dir="2700000" algn="tl">
                    <a:srgbClr val="000000">
                      <a:alpha val="43137"/>
                    </a:srgbClr>
                  </a:outerShdw>
                </a:effectLst>
                <a:latin typeface="Arial Narrow" panose="020B0606020202030204" pitchFamily="34" charset="0"/>
                <a:cs typeface="Calibri" panose="020F0502020204030204" pitchFamily="34" charset="0"/>
              </a:rPr>
              <a:t>100 % Santé</a:t>
            </a:r>
            <a:r>
              <a:rPr lang="fr-FR" sz="1600" dirty="0" smtClean="0">
                <a:latin typeface="Arial Narrow" panose="020B0606020202030204" pitchFamily="34" charset="0"/>
                <a:cs typeface="Calibri" panose="020F0502020204030204" pitchFamily="34" charset="0"/>
              </a:rPr>
              <a:t> » a pour objectif de donner aux assurés l’accès à des soins et des équipements de santé </a:t>
            </a:r>
            <a:r>
              <a:rPr lang="fr-FR" sz="1600" b="1" dirty="0" smtClean="0">
                <a:latin typeface="Arial Narrow" panose="020B0606020202030204" pitchFamily="34" charset="0"/>
                <a:cs typeface="Calibri" panose="020F0502020204030204" pitchFamily="34" charset="0"/>
              </a:rPr>
              <a:t>sans reste à charge</a:t>
            </a:r>
            <a:r>
              <a:rPr lang="fr-FR" sz="1600" dirty="0" smtClean="0">
                <a:solidFill>
                  <a:prstClr val="black"/>
                </a:solidFill>
                <a:latin typeface="Arial Narrow" panose="020B0606020202030204" pitchFamily="34" charset="0"/>
                <a:cs typeface="Calibri" panose="020F0502020204030204" pitchFamily="34" charset="0"/>
              </a:rPr>
              <a:t>, dit autrement remboursés intégralement par la Sécurité Sociale et la complémentaire santé.</a:t>
            </a:r>
          </a:p>
          <a:p>
            <a:pPr marL="342900"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Trois domaines concernés</a:t>
            </a:r>
            <a:r>
              <a:rPr lang="fr-FR" sz="1600" dirty="0" smtClean="0">
                <a:solidFill>
                  <a:prstClr val="black"/>
                </a:solidFill>
                <a:latin typeface="Arial Narrow" panose="020B0606020202030204" pitchFamily="34" charset="0"/>
                <a:cs typeface="Calibri" panose="020F0502020204030204" pitchFamily="34" charset="0"/>
              </a:rPr>
              <a:t> :</a:t>
            </a:r>
          </a:p>
          <a:p>
            <a:pPr marL="800100" lvl="1" indent="-342900" algn="just">
              <a:buFont typeface="Wingdings" panose="05000000000000000000" pitchFamily="2" charset="2"/>
              <a:buChar char="§"/>
            </a:pPr>
            <a:r>
              <a:rPr lang="fr-FR" sz="1600" b="1" dirty="0" smtClean="0">
                <a:solidFill>
                  <a:prstClr val="black"/>
                </a:solidFill>
                <a:latin typeface="Arial Narrow" panose="020B0606020202030204" pitchFamily="34" charset="0"/>
                <a:cs typeface="Calibri" panose="020F0502020204030204" pitchFamily="34" charset="0"/>
              </a:rPr>
              <a:t>L’optique,</a:t>
            </a:r>
          </a:p>
          <a:p>
            <a:pPr marL="800100" lvl="1" indent="-342900" algn="just">
              <a:buFont typeface="Wingdings" panose="05000000000000000000" pitchFamily="2" charset="2"/>
              <a:buChar char="§"/>
            </a:pPr>
            <a:r>
              <a:rPr lang="fr-FR" sz="1600" b="1" dirty="0" smtClean="0">
                <a:solidFill>
                  <a:prstClr val="black"/>
                </a:solidFill>
                <a:latin typeface="Arial Narrow" panose="020B0606020202030204" pitchFamily="34" charset="0"/>
                <a:cs typeface="Calibri" panose="020F0502020204030204" pitchFamily="34" charset="0"/>
              </a:rPr>
              <a:t>Les aides auditives,</a:t>
            </a:r>
          </a:p>
          <a:p>
            <a:pPr marL="800100" lvl="1" indent="-342900" algn="just">
              <a:buFont typeface="Wingdings" panose="05000000000000000000" pitchFamily="2" charset="2"/>
              <a:buChar char="§"/>
            </a:pPr>
            <a:r>
              <a:rPr lang="fr-FR" sz="1600" b="1" dirty="0" smtClean="0">
                <a:solidFill>
                  <a:prstClr val="black"/>
                </a:solidFill>
                <a:latin typeface="Arial Narrow" panose="020B0606020202030204" pitchFamily="34" charset="0"/>
                <a:cs typeface="Calibri" panose="020F0502020204030204" pitchFamily="34" charset="0"/>
              </a:rPr>
              <a:t>Les soins dentaires.</a:t>
            </a:r>
          </a:p>
          <a:p>
            <a:pPr marL="800100" lvl="1"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En interne</a:t>
            </a:r>
            <a:r>
              <a:rPr lang="fr-FR" sz="1600" dirty="0" smtClean="0">
                <a:solidFill>
                  <a:prstClr val="black"/>
                </a:solidFill>
                <a:latin typeface="Arial Narrow" panose="020B0606020202030204" pitchFamily="34" charset="0"/>
                <a:cs typeface="Calibri" panose="020F0502020204030204" pitchFamily="34" charset="0"/>
              </a:rPr>
              <a:t> :</a:t>
            </a:r>
            <a:r>
              <a:rPr lang="fr-FR" sz="1600" b="1" dirty="0" smtClean="0">
                <a:solidFill>
                  <a:prstClr val="black"/>
                </a:solidFill>
                <a:latin typeface="Arial Narrow" panose="020B0606020202030204" pitchFamily="34" charset="0"/>
                <a:cs typeface="Calibri" panose="020F0502020204030204" pitchFamily="34" charset="0"/>
              </a:rPr>
              <a:t> </a:t>
            </a:r>
            <a:r>
              <a:rPr lang="fr-FR" sz="1600" b="1" dirty="0">
                <a:solidFill>
                  <a:prstClr val="black"/>
                </a:solidFill>
                <a:latin typeface="Arial Narrow" panose="020B0606020202030204" pitchFamily="34" charset="0"/>
                <a:cs typeface="Calibri" panose="020F0502020204030204" pitchFamily="34" charset="0"/>
              </a:rPr>
              <a:t>BPCE Assurances a intégré ce dispositif dans les contrats Garanties </a:t>
            </a:r>
            <a:r>
              <a:rPr lang="fr-FR" sz="1600" b="1" dirty="0" smtClean="0">
                <a:solidFill>
                  <a:prstClr val="black"/>
                </a:solidFill>
                <a:latin typeface="Arial Narrow" panose="020B0606020202030204" pitchFamily="34" charset="0"/>
                <a:cs typeface="Calibri" panose="020F0502020204030204" pitchFamily="34" charset="0"/>
              </a:rPr>
              <a:t>Santé</a:t>
            </a:r>
            <a:r>
              <a:rPr lang="fr-FR" sz="1600" dirty="0" smtClean="0">
                <a:solidFill>
                  <a:prstClr val="black"/>
                </a:solidFill>
                <a:latin typeface="Arial Narrow" panose="020B0606020202030204" pitchFamily="34" charset="0"/>
                <a:cs typeface="Calibri" panose="020F0502020204030204" pitchFamily="34" charset="0"/>
              </a:rPr>
              <a:t>, dits « </a:t>
            </a:r>
            <a:r>
              <a:rPr lang="fr-FR" sz="1600" i="1" dirty="0" smtClean="0">
                <a:solidFill>
                  <a:prstClr val="black"/>
                </a:solidFill>
                <a:latin typeface="Arial Narrow" panose="020B0606020202030204" pitchFamily="34" charset="0"/>
                <a:cs typeface="Calibri" panose="020F0502020204030204" pitchFamily="34" charset="0"/>
              </a:rPr>
              <a:t>contrats santé responsables</a:t>
            </a:r>
            <a:r>
              <a:rPr lang="fr-FR" sz="1600" dirty="0" smtClean="0">
                <a:solidFill>
                  <a:prstClr val="black"/>
                </a:solidFill>
                <a:latin typeface="Arial Narrow" panose="020B0606020202030204" pitchFamily="34" charset="0"/>
                <a:cs typeface="Calibri" panose="020F0502020204030204" pitchFamily="34" charset="0"/>
              </a:rPr>
              <a:t> », afin que les assurés en bénéficient dès janvier 2021.</a:t>
            </a:r>
          </a:p>
          <a:p>
            <a:pPr marL="342900"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Opportunités commerciales</a:t>
            </a:r>
            <a:r>
              <a:rPr lang="fr-FR" sz="1600" dirty="0" smtClean="0">
                <a:solidFill>
                  <a:prstClr val="black"/>
                </a:solidFill>
                <a:latin typeface="Arial Narrow" panose="020B0606020202030204" pitchFamily="34" charset="0"/>
                <a:cs typeface="Calibri" panose="020F0502020204030204" pitchFamily="34" charset="0"/>
              </a:rPr>
              <a:t> : la médiatisation du dispositif offre le rebond tout désigné d’aborder le sujet de la complémentaire santé avec nos clients ! Pensons-y </a:t>
            </a:r>
            <a:r>
              <a:rPr lang="fr-FR" sz="1600" dirty="0" smtClean="0">
                <a:solidFill>
                  <a:prstClr val="black"/>
                </a:solidFill>
                <a:latin typeface="Arial Narrow" panose="020B0606020202030204" pitchFamily="34" charset="0"/>
                <a:cs typeface="Calibri" panose="020F0502020204030204" pitchFamily="34" charset="0"/>
                <a:sym typeface="Wingdings" panose="05000000000000000000" pitchFamily="2" charset="2"/>
              </a:rPr>
              <a:t></a:t>
            </a:r>
            <a:endParaRPr lang="fr-FR" sz="1600" dirty="0" smtClean="0">
              <a:solidFill>
                <a:prstClr val="black"/>
              </a:solidFill>
              <a:latin typeface="Arial Narrow" panose="020B0606020202030204" pitchFamily="34" charset="0"/>
              <a:cs typeface="Calibri" panose="020F0502020204030204" pitchFamily="34" charset="0"/>
            </a:endParaRPr>
          </a:p>
        </p:txBody>
      </p:sp>
      <p:pic>
        <p:nvPicPr>
          <p:cNvPr id="18" name="Graphique 19">
            <a:extLst>
              <a:ext uri="{FF2B5EF4-FFF2-40B4-BE49-F238E27FC236}">
                <a16:creationId xmlns:a16="http://schemas.microsoft.com/office/drawing/2014/main" id="{D07732A1-FB1D-466A-98ED-84A88BB629BE}"/>
              </a:ext>
            </a:extLst>
          </p:cNvPr>
          <p:cNvPicPr>
            <a:picLocks noChangeAspect="1"/>
          </p:cNvPicPr>
          <p:nvPr/>
        </p:nvPicPr>
        <p:blipFill>
          <a:blip r:embed="rId5">
            <a:extLst>
              <a:ext uri="{96DAC541-7B7A-43D3-8B79-37D633B846F1}">
                <asvg:svgBlip xmlns:asvg="http://schemas.microsoft.com/office/drawing/2016/SVG/main" xmlns="" r:embed="rId9"/>
              </a:ext>
            </a:extLst>
          </a:blip>
          <a:stretch>
            <a:fillRect/>
          </a:stretch>
        </p:blipFill>
        <p:spPr>
          <a:xfrm>
            <a:off x="2949786" y="488029"/>
            <a:ext cx="447768" cy="447768"/>
          </a:xfrm>
          <a:prstGeom prst="rect">
            <a:avLst/>
          </a:prstGeom>
        </p:spPr>
      </p:pic>
    </p:spTree>
    <p:extLst>
      <p:ext uri="{BB962C8B-B14F-4D97-AF65-F5344CB8AC3E}">
        <p14:creationId xmlns:p14="http://schemas.microsoft.com/office/powerpoint/2010/main" val="31097450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err="1" smtClean="0">
                <a:effectLst>
                  <a:outerShdw blurRad="38100" dist="38100" dir="2700000" algn="tl">
                    <a:srgbClr val="000000">
                      <a:alpha val="43137"/>
                    </a:srgbClr>
                  </a:outerShdw>
                </a:effectLst>
              </a:rPr>
              <a:t>NouvEauté</a:t>
            </a:r>
            <a:r>
              <a:rPr lang="fr-FR" sz="2400" spc="30" dirty="0" smtClean="0">
                <a:effectLst>
                  <a:outerShdw blurRad="38100" dist="38100" dir="2700000" algn="tl">
                    <a:srgbClr val="000000">
                      <a:alpha val="43137"/>
                    </a:srgbClr>
                  </a:outerShdw>
                </a:effectLst>
              </a:rPr>
              <a:t> : résiliation infra-annuelle</a:t>
            </a:r>
            <a:endParaRPr lang="fr-FR" sz="2000" i="1" spc="30"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S05 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pic>
        <p:nvPicPr>
          <p:cNvPr id="10" name="Image 9">
            <a:extLst>
              <a:ext uri="{FF2B5EF4-FFF2-40B4-BE49-F238E27FC236}">
                <a16:creationId xmlns:a16="http://schemas.microsoft.com/office/drawing/2014/main" id="{25849325-BC78-41E5-BE6B-7C20013B7EA4}"/>
              </a:ext>
            </a:extLst>
          </p:cNvPr>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989752" y="501612"/>
            <a:ext cx="676230" cy="523747"/>
          </a:xfrm>
          <a:prstGeom prst="rect">
            <a:avLst/>
          </a:prstGeom>
        </p:spPr>
      </p:pic>
      <p:sp>
        <p:nvSpPr>
          <p:cNvPr id="11" name="ZoneTexte 10"/>
          <p:cNvSpPr txBox="1"/>
          <p:nvPr/>
        </p:nvSpPr>
        <p:spPr>
          <a:xfrm>
            <a:off x="639049" y="1696164"/>
            <a:ext cx="8059316" cy="4031869"/>
          </a:xfrm>
          <a:prstGeom prst="rect">
            <a:avLst/>
          </a:prstGeom>
          <a:noFill/>
          <a:ln>
            <a:noFill/>
          </a:ln>
        </p:spPr>
        <p:txBody>
          <a:bodyPr wrap="square" lIns="91436" tIns="45718" rIns="91436" bIns="45718" rtlCol="0">
            <a:spAutoFit/>
          </a:bodyPr>
          <a:lstStyle/>
          <a:p>
            <a:pPr marL="342900" indent="-342900" algn="just">
              <a:buFont typeface="Wingdings" panose="05000000000000000000" pitchFamily="2" charset="2"/>
              <a:buChar char="ü"/>
            </a:pPr>
            <a:r>
              <a:rPr lang="fr-FR" sz="1600" u="sng" dirty="0" smtClean="0">
                <a:latin typeface="Arial Narrow" panose="020B0606020202030204" pitchFamily="34" charset="0"/>
                <a:cs typeface="Calibri" panose="020F0502020204030204" pitchFamily="34" charset="0"/>
              </a:rPr>
              <a:t>Depuis le 1</a:t>
            </a:r>
            <a:r>
              <a:rPr lang="fr-FR" sz="1600" u="sng" baseline="30000" dirty="0" smtClean="0">
                <a:latin typeface="Arial Narrow" panose="020B0606020202030204" pitchFamily="34" charset="0"/>
                <a:cs typeface="Calibri" panose="020F0502020204030204" pitchFamily="34" charset="0"/>
              </a:rPr>
              <a:t>er</a:t>
            </a:r>
            <a:r>
              <a:rPr lang="fr-FR" sz="1600" u="sng" dirty="0" smtClean="0">
                <a:latin typeface="Arial Narrow" panose="020B0606020202030204" pitchFamily="34" charset="0"/>
                <a:cs typeface="Calibri" panose="020F0502020204030204" pitchFamily="34" charset="0"/>
              </a:rPr>
              <a:t> décembre</a:t>
            </a:r>
            <a:r>
              <a:rPr lang="fr-FR" sz="1600" dirty="0" smtClean="0">
                <a:latin typeface="Arial Narrow" panose="020B0606020202030204" pitchFamily="34" charset="0"/>
                <a:cs typeface="Calibri" panose="020F0502020204030204" pitchFamily="34" charset="0"/>
              </a:rPr>
              <a:t> : mise en place de la « </a:t>
            </a:r>
            <a:r>
              <a:rPr lang="fr-FR" sz="1600" b="1" dirty="0" smtClean="0">
                <a:solidFill>
                  <a:schemeClr val="tx2"/>
                </a:solidFill>
                <a:effectLst>
                  <a:outerShdw blurRad="38100" dist="38100" dir="2700000" algn="tl">
                    <a:srgbClr val="000000">
                      <a:alpha val="43137"/>
                    </a:srgbClr>
                  </a:outerShdw>
                </a:effectLst>
                <a:latin typeface="Arial Narrow" panose="020B0606020202030204" pitchFamily="34" charset="0"/>
                <a:cs typeface="Calibri" panose="020F0502020204030204" pitchFamily="34" charset="0"/>
              </a:rPr>
              <a:t>Résiliation Infra-Annuelle</a:t>
            </a:r>
            <a:r>
              <a:rPr lang="fr-FR" sz="1600" dirty="0" smtClean="0">
                <a:latin typeface="Arial Narrow" panose="020B0606020202030204" pitchFamily="34" charset="0"/>
                <a:cs typeface="Calibri" panose="020F0502020204030204" pitchFamily="34" charset="0"/>
              </a:rPr>
              <a:t> » pour les contrats de complémentaire santé :</a:t>
            </a:r>
          </a:p>
          <a:p>
            <a:pPr marL="800100" lvl="1" indent="-342900" algn="just">
              <a:buFont typeface="Wingdings" panose="05000000000000000000" pitchFamily="2" charset="2"/>
              <a:buChar char="§"/>
            </a:pPr>
            <a:r>
              <a:rPr lang="fr-FR" sz="1600" b="1" dirty="0" smtClean="0">
                <a:solidFill>
                  <a:prstClr val="black"/>
                </a:solidFill>
                <a:latin typeface="Arial Narrow" panose="020B0606020202030204" pitchFamily="34" charset="0"/>
                <a:cs typeface="Calibri" panose="020F0502020204030204" pitchFamily="34" charset="0"/>
              </a:rPr>
              <a:t>« Part » &amp; « Pro »,</a:t>
            </a:r>
          </a:p>
          <a:p>
            <a:pPr marL="800100" lvl="1" indent="-342900" algn="just">
              <a:buFont typeface="Wingdings" panose="05000000000000000000" pitchFamily="2" charset="2"/>
              <a:buChar char="§"/>
            </a:pPr>
            <a:r>
              <a:rPr lang="fr-FR" sz="1600" b="1" dirty="0" smtClean="0">
                <a:solidFill>
                  <a:prstClr val="black"/>
                </a:solidFill>
                <a:latin typeface="Arial Narrow" panose="020B0606020202030204" pitchFamily="34" charset="0"/>
                <a:cs typeface="Calibri" panose="020F0502020204030204" pitchFamily="34" charset="0"/>
              </a:rPr>
              <a:t>Individuelle et collective.</a:t>
            </a:r>
          </a:p>
          <a:p>
            <a:pPr marL="342900"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Concrètement</a:t>
            </a:r>
            <a:r>
              <a:rPr lang="fr-FR" sz="1600" dirty="0" smtClean="0">
                <a:solidFill>
                  <a:prstClr val="black"/>
                </a:solidFill>
                <a:latin typeface="Arial Narrow" panose="020B0606020202030204" pitchFamily="34" charset="0"/>
                <a:cs typeface="Calibri" panose="020F0502020204030204" pitchFamily="34" charset="0"/>
              </a:rPr>
              <a:t> : nous pouvons parler d’</a:t>
            </a:r>
            <a:r>
              <a:rPr lang="fr-FR" sz="1600" b="1" dirty="0" smtClean="0">
                <a:solidFill>
                  <a:prstClr val="black"/>
                </a:solidFill>
                <a:latin typeface="Arial Narrow" panose="020B0606020202030204" pitchFamily="34" charset="0"/>
                <a:cs typeface="Calibri" panose="020F0502020204030204" pitchFamily="34" charset="0"/>
              </a:rPr>
              <a:t>extension de la « Loi Hamon » </a:t>
            </a:r>
            <a:r>
              <a:rPr lang="fr-FR" sz="1600" dirty="0" smtClean="0">
                <a:solidFill>
                  <a:prstClr val="black"/>
                </a:solidFill>
                <a:latin typeface="Arial Narrow" panose="020B0606020202030204" pitchFamily="34" charset="0"/>
                <a:cs typeface="Calibri" panose="020F0502020204030204" pitchFamily="34" charset="0"/>
              </a:rPr>
              <a:t>aux contrats de complémentaire santé. En effet, un assuré pourra désormais </a:t>
            </a:r>
            <a:r>
              <a:rPr lang="fr-FR" sz="1600" b="1" dirty="0" smtClean="0">
                <a:solidFill>
                  <a:schemeClr val="tx2"/>
                </a:solidFill>
                <a:latin typeface="Arial Narrow" panose="020B0606020202030204" pitchFamily="34" charset="0"/>
                <a:cs typeface="Calibri" panose="020F0502020204030204" pitchFamily="34" charset="0"/>
              </a:rPr>
              <a:t>résilier son contrat santé </a:t>
            </a:r>
            <a:r>
              <a:rPr lang="fr-FR" sz="1600" b="1" u="sng" dirty="0" smtClean="0">
                <a:solidFill>
                  <a:schemeClr val="tx2"/>
                </a:solidFill>
                <a:latin typeface="Arial Narrow" panose="020B0606020202030204" pitchFamily="34" charset="0"/>
                <a:cs typeface="Calibri" panose="020F0502020204030204" pitchFamily="34" charset="0"/>
              </a:rPr>
              <a:t>à tout moment</a:t>
            </a:r>
            <a:r>
              <a:rPr lang="fr-FR" sz="1600" b="1" dirty="0" smtClean="0">
                <a:solidFill>
                  <a:schemeClr val="tx2"/>
                </a:solidFill>
                <a:latin typeface="Arial Narrow" panose="020B0606020202030204" pitchFamily="34" charset="0"/>
                <a:cs typeface="Calibri" panose="020F0502020204030204" pitchFamily="34" charset="0"/>
              </a:rPr>
              <a:t>, après une année d’adhésion</a:t>
            </a:r>
            <a:r>
              <a:rPr lang="fr-FR" sz="1600" dirty="0">
                <a:solidFill>
                  <a:prstClr val="black"/>
                </a:solidFill>
                <a:latin typeface="Arial Narrow" panose="020B0606020202030204" pitchFamily="34" charset="0"/>
                <a:cs typeface="Calibri" panose="020F0502020204030204" pitchFamily="34" charset="0"/>
              </a:rPr>
              <a:t> </a:t>
            </a:r>
            <a:r>
              <a:rPr lang="fr-FR" sz="1600" i="1" dirty="0" smtClean="0">
                <a:solidFill>
                  <a:prstClr val="black"/>
                </a:solidFill>
                <a:latin typeface="Arial Narrow" panose="020B0606020202030204" pitchFamily="34" charset="0"/>
                <a:cs typeface="Calibri" panose="020F0502020204030204" pitchFamily="34" charset="0"/>
              </a:rPr>
              <a:t>(soyons précis </a:t>
            </a:r>
            <a:r>
              <a:rPr lang="fr-FR" sz="1600" dirty="0" smtClean="0">
                <a:solidFill>
                  <a:prstClr val="black"/>
                </a:solidFill>
                <a:latin typeface="Arial Narrow" panose="020B0606020202030204" pitchFamily="34" charset="0"/>
                <a:cs typeface="Calibri" panose="020F0502020204030204" pitchFamily="34" charset="0"/>
                <a:sym typeface="Wingdings" panose="05000000000000000000" pitchFamily="2" charset="2"/>
              </a:rPr>
              <a:t></a:t>
            </a:r>
            <a:r>
              <a:rPr lang="fr-FR" sz="1600" i="1" dirty="0" smtClean="0">
                <a:solidFill>
                  <a:prstClr val="black"/>
                </a:solidFill>
                <a:latin typeface="Arial Narrow" panose="020B0606020202030204" pitchFamily="34" charset="0"/>
                <a:cs typeface="Calibri" panose="020F0502020204030204" pitchFamily="34" charset="0"/>
                <a:sym typeface="Wingdings" panose="05000000000000000000" pitchFamily="2" charset="2"/>
              </a:rPr>
              <a:t> </a:t>
            </a:r>
            <a:r>
              <a:rPr lang="fr-FR" sz="1600" i="1" dirty="0" smtClean="0">
                <a:solidFill>
                  <a:prstClr val="black"/>
                </a:solidFill>
                <a:latin typeface="Arial Narrow" panose="020B0606020202030204" pitchFamily="34" charset="0"/>
                <a:cs typeface="Calibri" panose="020F0502020204030204" pitchFamily="34" charset="0"/>
              </a:rPr>
              <a:t>un an après la date de « souscription », c’est-à-dire la date de signature du contrat)</a:t>
            </a:r>
            <a:r>
              <a:rPr lang="fr-FR" sz="1600" dirty="0" smtClean="0">
                <a:solidFill>
                  <a:prstClr val="black"/>
                </a:solidFill>
                <a:latin typeface="Arial Narrow" panose="020B0606020202030204" pitchFamily="34" charset="0"/>
                <a:cs typeface="Calibri" panose="020F0502020204030204" pitchFamily="34" charset="0"/>
              </a:rPr>
              <a:t>, et non plus seulement à l’échéance annuelle.</a:t>
            </a:r>
          </a:p>
          <a:p>
            <a:pPr marL="800100" lvl="1"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Prise d’effet</a:t>
            </a:r>
            <a:r>
              <a:rPr lang="fr-FR" sz="1600" dirty="0" smtClean="0">
                <a:solidFill>
                  <a:prstClr val="black"/>
                </a:solidFill>
                <a:latin typeface="Arial Narrow" panose="020B0606020202030204" pitchFamily="34" charset="0"/>
                <a:cs typeface="Calibri" panose="020F0502020204030204" pitchFamily="34" charset="0"/>
              </a:rPr>
              <a:t> :</a:t>
            </a:r>
            <a:r>
              <a:rPr lang="fr-FR" sz="1600" b="1" dirty="0" smtClean="0">
                <a:solidFill>
                  <a:prstClr val="black"/>
                </a:solidFill>
                <a:latin typeface="Arial Narrow" panose="020B0606020202030204" pitchFamily="34" charset="0"/>
                <a:cs typeface="Calibri" panose="020F0502020204030204" pitchFamily="34" charset="0"/>
              </a:rPr>
              <a:t> la résiliation prendra effet un mois après que l’assureur en ait reçu notification par l’assuré</a:t>
            </a:r>
            <a:r>
              <a:rPr lang="fr-FR" sz="1600" dirty="0" smtClean="0">
                <a:solidFill>
                  <a:prstClr val="black"/>
                </a:solidFill>
                <a:latin typeface="Arial Narrow" panose="020B0606020202030204" pitchFamily="34" charset="0"/>
                <a:cs typeface="Calibri" panose="020F0502020204030204" pitchFamily="34" charset="0"/>
              </a:rPr>
              <a:t>. </a:t>
            </a:r>
          </a:p>
          <a:p>
            <a:pPr marL="342900"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Trucs &amp; Astuces</a:t>
            </a:r>
            <a:r>
              <a:rPr lang="fr-FR" sz="1600" dirty="0" smtClean="0">
                <a:solidFill>
                  <a:prstClr val="black"/>
                </a:solidFill>
                <a:latin typeface="Arial Narrow" panose="020B0606020202030204" pitchFamily="34" charset="0"/>
                <a:cs typeface="Calibri" panose="020F0502020204030204" pitchFamily="34" charset="0"/>
              </a:rPr>
              <a:t> : accompagnons nos clients dans les démarches de résiliation, afin d’assurer l’absence d’interruption de la couverture ! Ayons le réflexe, BPCE Assurance s’en charge </a:t>
            </a:r>
            <a:r>
              <a:rPr lang="fr-FR" sz="1600" i="1" dirty="0" smtClean="0">
                <a:solidFill>
                  <a:prstClr val="black"/>
                </a:solidFill>
                <a:latin typeface="Arial Narrow" panose="020B0606020202030204" pitchFamily="34" charset="0"/>
                <a:cs typeface="Calibri" panose="020F0502020204030204" pitchFamily="34" charset="0"/>
              </a:rPr>
              <a:t>(envoi dès la souscription) </a:t>
            </a:r>
            <a:r>
              <a:rPr lang="fr-FR" sz="1600" dirty="0" smtClean="0">
                <a:solidFill>
                  <a:prstClr val="black"/>
                </a:solidFill>
                <a:latin typeface="Arial Narrow" panose="020B0606020202030204" pitchFamily="34" charset="0"/>
                <a:cs typeface="Calibri" panose="020F0502020204030204" pitchFamily="34" charset="0"/>
                <a:sym typeface="Wingdings" panose="05000000000000000000" pitchFamily="2" charset="2"/>
              </a:rPr>
              <a:t></a:t>
            </a:r>
            <a:endParaRPr lang="fr-FR" sz="1600" dirty="0" smtClean="0">
              <a:solidFill>
                <a:prstClr val="black"/>
              </a:solidFill>
              <a:latin typeface="Arial Narrow" panose="020B0606020202030204" pitchFamily="34" charset="0"/>
              <a:cs typeface="Calibri" panose="020F0502020204030204" pitchFamily="34" charset="0"/>
            </a:endParaRPr>
          </a:p>
        </p:txBody>
      </p:sp>
      <p:pic>
        <p:nvPicPr>
          <p:cNvPr id="12" name="Picture 127">
            <a:extLst>
              <a:ext uri="{FF2B5EF4-FFF2-40B4-BE49-F238E27FC236}">
                <a16:creationId xmlns:a16="http://schemas.microsoft.com/office/drawing/2014/main" id="{E5417103-8733-4F86-8F79-81C52D94D5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393" y="2203684"/>
            <a:ext cx="575951" cy="53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000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effectLst>
                  <a:outerShdw blurRad="38100" dist="38100" dir="2700000" algn="tl">
                    <a:srgbClr val="000000">
                      <a:alpha val="43137"/>
                    </a:srgbClr>
                  </a:outerShdw>
                </a:effectLst>
              </a:rPr>
              <a:t>Évolutions tarifaires 2021</a:t>
            </a:r>
            <a:endParaRPr lang="fr-FR" sz="2000" i="1"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S05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pic>
        <p:nvPicPr>
          <p:cNvPr id="18" name="Image 17">
            <a:extLst>
              <a:ext uri="{FF2B5EF4-FFF2-40B4-BE49-F238E27FC236}">
                <a16:creationId xmlns:a16="http://schemas.microsoft.com/office/drawing/2014/main" id="{002C6BB5-A936-49C5-A8FC-DBDBAB06ADDA}"/>
              </a:ext>
            </a:extLst>
          </p:cNvPr>
          <p:cNvPicPr>
            <a:picLocks noChangeAspect="1"/>
          </p:cNvPicPr>
          <p:nvPr/>
        </p:nvPicPr>
        <p:blipFill>
          <a:blip r:embed="rId5">
            <a:duotone>
              <a:schemeClr val="accent3">
                <a:shade val="45000"/>
                <a:satMod val="135000"/>
              </a:schemeClr>
              <a:prstClr val="white"/>
            </a:duotone>
          </a:blip>
          <a:stretch>
            <a:fillRect/>
          </a:stretch>
        </p:blipFill>
        <p:spPr>
          <a:xfrm>
            <a:off x="3892143" y="365455"/>
            <a:ext cx="699831" cy="706692"/>
          </a:xfrm>
          <a:prstGeom prst="rect">
            <a:avLst/>
          </a:prstGeom>
        </p:spPr>
      </p:pic>
      <p:sp>
        <p:nvSpPr>
          <p:cNvPr id="10" name="ZoneTexte 9"/>
          <p:cNvSpPr txBox="1"/>
          <p:nvPr/>
        </p:nvSpPr>
        <p:spPr>
          <a:xfrm>
            <a:off x="639049" y="1443316"/>
            <a:ext cx="8059316" cy="4278090"/>
          </a:xfrm>
          <a:prstGeom prst="rect">
            <a:avLst/>
          </a:prstGeom>
          <a:noFill/>
          <a:ln>
            <a:noFill/>
          </a:ln>
        </p:spPr>
        <p:txBody>
          <a:bodyPr wrap="square" lIns="91436" tIns="45718" rIns="91436" bIns="45718" rtlCol="0">
            <a:spAutoFit/>
          </a:bodyPr>
          <a:lstStyle/>
          <a:p>
            <a:pPr marL="342900" indent="-342900" algn="just">
              <a:buFont typeface="Wingdings" panose="05000000000000000000" pitchFamily="2" charset="2"/>
              <a:buChar char="ü"/>
            </a:pPr>
            <a:r>
              <a:rPr lang="fr-FR" sz="1600" u="sng" dirty="0" smtClean="0">
                <a:latin typeface="Arial Narrow" panose="020B0606020202030204" pitchFamily="34" charset="0"/>
                <a:cs typeface="Calibri" panose="020F0502020204030204" pitchFamily="34" charset="0"/>
              </a:rPr>
              <a:t>En général</a:t>
            </a:r>
            <a:r>
              <a:rPr lang="fr-FR" sz="1600" dirty="0" smtClean="0">
                <a:latin typeface="Arial Narrow" panose="020B0606020202030204" pitchFamily="34" charset="0"/>
                <a:cs typeface="Calibri" panose="020F0502020204030204" pitchFamily="34" charset="0"/>
              </a:rPr>
              <a:t> : à l’instar de 2020, la croissance soutenue des dépenses de santé et du coût des soins va se poursuivre en 2021 qui, au regard du contexte sanitaire, devrait s’établir autour de 4,1 %. Elle entraîne, de fait, une évolution moyenne de la cotisation de l’ensemble des contrats santé du marché, qui devrait se situer entre 1,5 et 2 %.</a:t>
            </a:r>
          </a:p>
          <a:p>
            <a:pPr marL="342900"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En interne</a:t>
            </a:r>
            <a:r>
              <a:rPr lang="fr-FR" sz="1600" dirty="0" smtClean="0">
                <a:solidFill>
                  <a:prstClr val="black"/>
                </a:solidFill>
                <a:latin typeface="Arial Narrow" panose="020B0606020202030204" pitchFamily="34" charset="0"/>
                <a:cs typeface="Calibri" panose="020F0502020204030204" pitchFamily="34" charset="0"/>
              </a:rPr>
              <a:t> : cette hausse ne sera pas entièrement répercutée sur les contrats BPCE Assurances, l’évolution tarifaire moyenne de la cotisation de notre contrat s’affichant à 1,71 %. Par ailleurs, BPCE Assurances a également décidé de ne pas imputer sur les tarifs des assurés le projet de « </a:t>
            </a:r>
            <a:r>
              <a:rPr lang="fr-FR" sz="1600" i="1" dirty="0" smtClean="0">
                <a:solidFill>
                  <a:prstClr val="black"/>
                </a:solidFill>
                <a:latin typeface="Arial Narrow" panose="020B0606020202030204" pitchFamily="34" charset="0"/>
                <a:cs typeface="Calibri" panose="020F0502020204030204" pitchFamily="34" charset="0"/>
              </a:rPr>
              <a:t>taxe COVID</a:t>
            </a:r>
            <a:r>
              <a:rPr lang="fr-FR" sz="1600" dirty="0" smtClean="0">
                <a:solidFill>
                  <a:prstClr val="black"/>
                </a:solidFill>
                <a:latin typeface="Arial Narrow" panose="020B0606020202030204" pitchFamily="34" charset="0"/>
                <a:cs typeface="Calibri" panose="020F0502020204030204" pitchFamily="34" charset="0"/>
              </a:rPr>
              <a:t> ».</a:t>
            </a:r>
          </a:p>
          <a:p>
            <a:pPr marL="800100" lvl="1"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Lettre et avis d’échéances</a:t>
            </a:r>
            <a:r>
              <a:rPr lang="fr-FR" sz="1600" dirty="0" smtClean="0">
                <a:solidFill>
                  <a:prstClr val="black"/>
                </a:solidFill>
                <a:latin typeface="Arial Narrow" panose="020B0606020202030204" pitchFamily="34" charset="0"/>
                <a:cs typeface="Calibri" panose="020F0502020204030204" pitchFamily="34" charset="0"/>
              </a:rPr>
              <a:t> :</a:t>
            </a:r>
            <a:r>
              <a:rPr lang="fr-FR" sz="1600" b="1" dirty="0" smtClean="0">
                <a:solidFill>
                  <a:prstClr val="black"/>
                </a:solidFill>
                <a:latin typeface="Arial Narrow" panose="020B0606020202030204" pitchFamily="34" charset="0"/>
                <a:cs typeface="Calibri" panose="020F0502020204030204" pitchFamily="34" charset="0"/>
              </a:rPr>
              <a:t> </a:t>
            </a:r>
            <a:r>
              <a:rPr lang="fr-FR" sz="1600" b="1" dirty="0" smtClean="0">
                <a:solidFill>
                  <a:schemeClr val="tx2"/>
                </a:solidFill>
                <a:latin typeface="Arial Narrow" panose="020B0606020202030204" pitchFamily="34" charset="0"/>
                <a:cs typeface="Calibri" panose="020F0502020204030204" pitchFamily="34" charset="0"/>
              </a:rPr>
              <a:t>fin novembre 2020</a:t>
            </a:r>
            <a:r>
              <a:rPr lang="fr-FR" sz="1600" dirty="0" smtClean="0">
                <a:solidFill>
                  <a:prstClr val="black"/>
                </a:solidFill>
                <a:latin typeface="Arial Narrow" panose="020B0606020202030204" pitchFamily="34" charset="0"/>
                <a:cs typeface="Calibri" panose="020F0502020204030204" pitchFamily="34" charset="0"/>
              </a:rPr>
              <a:t>, tous les adhérents ont reçu :</a:t>
            </a:r>
          </a:p>
          <a:p>
            <a:pPr marL="800100" lvl="1" indent="-342900" algn="just">
              <a:buFont typeface="Wingdings" panose="05000000000000000000" pitchFamily="2" charset="2"/>
              <a:buChar char="§"/>
            </a:pPr>
            <a:r>
              <a:rPr lang="fr-FR" sz="1600" b="1" dirty="0" smtClean="0">
                <a:solidFill>
                  <a:prstClr val="black"/>
                </a:solidFill>
                <a:latin typeface="Arial Narrow" panose="020B0606020202030204" pitchFamily="34" charset="0"/>
                <a:cs typeface="Calibri" panose="020F0502020204030204" pitchFamily="34" charset="0"/>
              </a:rPr>
              <a:t>Leur nouvel échéancier,</a:t>
            </a:r>
          </a:p>
          <a:p>
            <a:pPr marL="800100" lvl="1" indent="-342900" algn="just">
              <a:buFont typeface="Wingdings" panose="05000000000000000000" pitchFamily="2" charset="2"/>
              <a:buChar char="§"/>
            </a:pPr>
            <a:r>
              <a:rPr lang="fr-FR" sz="1600" b="1" dirty="0" smtClean="0">
                <a:solidFill>
                  <a:prstClr val="black"/>
                </a:solidFill>
                <a:latin typeface="Arial Narrow" panose="020B0606020202030204" pitchFamily="34" charset="0"/>
                <a:cs typeface="Calibri" panose="020F0502020204030204" pitchFamily="34" charset="0"/>
              </a:rPr>
              <a:t>Ainsi que la lettre qui l’accompagne</a:t>
            </a:r>
            <a:r>
              <a:rPr lang="fr-FR" sz="1600" dirty="0" smtClean="0">
                <a:solidFill>
                  <a:prstClr val="black"/>
                </a:solidFill>
                <a:latin typeface="Arial Narrow" panose="020B0606020202030204" pitchFamily="34" charset="0"/>
                <a:cs typeface="Calibri" panose="020F0502020204030204" pitchFamily="34" charset="0"/>
              </a:rPr>
              <a:t>, présentant :</a:t>
            </a:r>
          </a:p>
          <a:p>
            <a:pPr marL="1257300" lvl="2" indent="-342900" algn="just">
              <a:buFont typeface="Wingdings" panose="05000000000000000000" pitchFamily="2" charset="2"/>
              <a:buChar char="Ø"/>
            </a:pPr>
            <a:r>
              <a:rPr lang="fr-FR" sz="1600" i="1" dirty="0" smtClean="0">
                <a:solidFill>
                  <a:prstClr val="black"/>
                </a:solidFill>
                <a:latin typeface="Arial Narrow" panose="020B0606020202030204" pitchFamily="34" charset="0"/>
                <a:cs typeface="Calibri" panose="020F0502020204030204" pitchFamily="34" charset="0"/>
              </a:rPr>
              <a:t>Lesdites évolutions tarifaires, </a:t>
            </a:r>
          </a:p>
          <a:p>
            <a:pPr marL="1257300" lvl="2" indent="-342900" algn="just">
              <a:buFont typeface="Wingdings" panose="05000000000000000000" pitchFamily="2" charset="2"/>
              <a:buChar char="Ø"/>
            </a:pPr>
            <a:r>
              <a:rPr lang="fr-FR" sz="1600" i="1" dirty="0">
                <a:solidFill>
                  <a:prstClr val="black"/>
                </a:solidFill>
                <a:latin typeface="Arial Narrow" panose="020B0606020202030204" pitchFamily="34" charset="0"/>
                <a:cs typeface="Calibri" panose="020F0502020204030204" pitchFamily="34" charset="0"/>
              </a:rPr>
              <a:t>L</a:t>
            </a:r>
            <a:r>
              <a:rPr lang="fr-FR" sz="1600" i="1" dirty="0" smtClean="0">
                <a:solidFill>
                  <a:prstClr val="black"/>
                </a:solidFill>
                <a:latin typeface="Arial Narrow" panose="020B0606020202030204" pitchFamily="34" charset="0"/>
                <a:cs typeface="Calibri" panose="020F0502020204030204" pitchFamily="34" charset="0"/>
              </a:rPr>
              <a:t>a réforme « 100 % Santé »,</a:t>
            </a:r>
          </a:p>
          <a:p>
            <a:pPr marL="1257300" lvl="2" indent="-342900" algn="just">
              <a:buFont typeface="Wingdings" panose="05000000000000000000" pitchFamily="2" charset="2"/>
              <a:buChar char="Ø"/>
            </a:pPr>
            <a:r>
              <a:rPr lang="fr-FR" sz="1600" i="1" dirty="0" smtClean="0">
                <a:solidFill>
                  <a:prstClr val="black"/>
                </a:solidFill>
                <a:latin typeface="Arial Narrow" panose="020B0606020202030204" pitchFamily="34" charset="0"/>
                <a:cs typeface="Calibri" panose="020F0502020204030204" pitchFamily="34" charset="0"/>
              </a:rPr>
              <a:t>Le simulateur </a:t>
            </a:r>
            <a:r>
              <a:rPr lang="fr-FR" sz="1400" i="1" dirty="0" smtClean="0">
                <a:solidFill>
                  <a:schemeClr val="bg1">
                    <a:lumMod val="65000"/>
                  </a:schemeClr>
                </a:solidFill>
                <a:latin typeface="Arial Narrow" panose="020B0606020202030204" pitchFamily="34" charset="0"/>
                <a:cs typeface="Calibri" panose="020F0502020204030204" pitchFamily="34" charset="0"/>
              </a:rPr>
              <a:t>(</a:t>
            </a:r>
            <a:r>
              <a:rPr lang="fr-FR" sz="1400" i="1" dirty="0" err="1" smtClean="0">
                <a:solidFill>
                  <a:schemeClr val="bg1">
                    <a:lumMod val="65000"/>
                  </a:schemeClr>
                </a:solidFill>
                <a:latin typeface="Arial Narrow" panose="020B0606020202030204" pitchFamily="34" charset="0"/>
                <a:cs typeface="Calibri" panose="020F0502020204030204" pitchFamily="34" charset="0"/>
              </a:rPr>
              <a:t>cf</a:t>
            </a:r>
            <a:r>
              <a:rPr lang="fr-FR" sz="1400" i="1" dirty="0" smtClean="0">
                <a:solidFill>
                  <a:schemeClr val="bg1">
                    <a:lumMod val="65000"/>
                  </a:schemeClr>
                </a:solidFill>
                <a:latin typeface="Arial Narrow" panose="020B0606020202030204" pitchFamily="34" charset="0"/>
                <a:cs typeface="Calibri" panose="020F0502020204030204" pitchFamily="34" charset="0"/>
              </a:rPr>
              <a:t> diapositive suivante)</a:t>
            </a:r>
            <a:r>
              <a:rPr lang="fr-FR" sz="1600" i="1" dirty="0" smtClean="0">
                <a:solidFill>
                  <a:prstClr val="black"/>
                </a:solidFill>
                <a:latin typeface="Arial Narrow" panose="020B0606020202030204" pitchFamily="34" charset="0"/>
                <a:cs typeface="Calibri" panose="020F0502020204030204" pitchFamily="34" charset="0"/>
              </a:rPr>
              <a:t>. </a:t>
            </a:r>
          </a:p>
          <a:p>
            <a:pPr marL="342900" indent="-342900" algn="just">
              <a:buFont typeface="Wingdings" panose="05000000000000000000" pitchFamily="2" charset="2"/>
              <a:buChar char="ü"/>
            </a:pPr>
            <a:endParaRPr lang="fr-FR" sz="1600" dirty="0" smtClean="0">
              <a:solidFill>
                <a:prstClr val="black"/>
              </a:solidFill>
              <a:latin typeface="Arial Narrow" panose="020B0606020202030204" pitchFamily="34" charset="0"/>
              <a:cs typeface="Calibri" panose="020F0502020204030204" pitchFamily="34" charset="0"/>
            </a:endParaRPr>
          </a:p>
        </p:txBody>
      </p:sp>
      <p:sp>
        <p:nvSpPr>
          <p:cNvPr id="2" name="Rectangle à coins arrondis 1"/>
          <p:cNvSpPr/>
          <p:nvPr/>
        </p:nvSpPr>
        <p:spPr>
          <a:xfrm>
            <a:off x="5427406" y="4385023"/>
            <a:ext cx="3247845" cy="15234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5368413" y="4338768"/>
            <a:ext cx="3251711" cy="1569660"/>
          </a:xfrm>
          <a:prstGeom prst="rect">
            <a:avLst/>
          </a:prstGeom>
          <a:noFill/>
        </p:spPr>
        <p:txBody>
          <a:bodyPr wrap="square" rtlCol="0">
            <a:spAutoFit/>
          </a:bodyPr>
          <a:lstStyle/>
          <a:p>
            <a:pPr algn="ctr"/>
            <a:r>
              <a:rPr lang="fr-FR" sz="1600" b="1" u="sng" dirty="0" smtClean="0">
                <a:solidFill>
                  <a:srgbClr val="FF0000"/>
                </a:solidFill>
                <a:effectLst>
                  <a:outerShdw blurRad="38100" dist="38100" dir="2700000" algn="tl">
                    <a:srgbClr val="000000">
                      <a:alpha val="43137"/>
                    </a:srgbClr>
                  </a:outerShdw>
                </a:effectLst>
              </a:rPr>
              <a:t>Bon à savoir</a:t>
            </a:r>
            <a:r>
              <a:rPr lang="fr-FR" sz="1600" b="1" dirty="0" smtClean="0">
                <a:solidFill>
                  <a:srgbClr val="FF0000"/>
                </a:solidFill>
                <a:effectLst>
                  <a:outerShdw blurRad="38100" dist="38100" dir="2700000" algn="tl">
                    <a:srgbClr val="000000">
                      <a:alpha val="43137"/>
                    </a:srgbClr>
                  </a:outerShdw>
                </a:effectLst>
              </a:rPr>
              <a:t> !</a:t>
            </a:r>
          </a:p>
          <a:p>
            <a:pPr algn="ctr"/>
            <a:r>
              <a:rPr lang="fr-FR" sz="1600" b="1" dirty="0" smtClean="0">
                <a:solidFill>
                  <a:srgbClr val="FF0000"/>
                </a:solidFill>
                <a:effectLst>
                  <a:outerShdw blurRad="38100" dist="38100" dir="2700000" algn="tl">
                    <a:srgbClr val="000000">
                      <a:alpha val="43137"/>
                    </a:srgbClr>
                  </a:outerShdw>
                </a:effectLst>
              </a:rPr>
              <a:t>Cotisation offerte pour le 3</a:t>
            </a:r>
            <a:r>
              <a:rPr lang="fr-FR" sz="1600" b="1" baseline="30000" dirty="0" smtClean="0">
                <a:solidFill>
                  <a:srgbClr val="FF0000"/>
                </a:solidFill>
                <a:effectLst>
                  <a:outerShdw blurRad="38100" dist="38100" dir="2700000" algn="tl">
                    <a:srgbClr val="000000">
                      <a:alpha val="43137"/>
                    </a:srgbClr>
                  </a:outerShdw>
                </a:effectLst>
              </a:rPr>
              <a:t>ème</a:t>
            </a:r>
            <a:r>
              <a:rPr lang="fr-FR" sz="1600" b="1" dirty="0" smtClean="0">
                <a:solidFill>
                  <a:srgbClr val="FF0000"/>
                </a:solidFill>
                <a:effectLst>
                  <a:outerShdw blurRad="38100" dist="38100" dir="2700000" algn="tl">
                    <a:srgbClr val="000000">
                      <a:alpha val="43137"/>
                    </a:srgbClr>
                  </a:outerShdw>
                </a:effectLst>
              </a:rPr>
              <a:t> enfant et les suivants</a:t>
            </a:r>
          </a:p>
          <a:p>
            <a:pPr algn="ctr"/>
            <a:r>
              <a:rPr lang="fr-FR" sz="1600" b="1" u="sng" dirty="0" smtClean="0">
                <a:solidFill>
                  <a:srgbClr val="FF0000"/>
                </a:solidFill>
                <a:effectLst>
                  <a:outerShdw blurRad="38100" dist="38100" dir="2700000" algn="tl">
                    <a:srgbClr val="000000">
                      <a:alpha val="43137"/>
                    </a:srgbClr>
                  </a:outerShdw>
                </a:effectLst>
              </a:rPr>
              <a:t>Un rappel utile</a:t>
            </a:r>
            <a:r>
              <a:rPr lang="fr-FR" sz="1600" b="1" dirty="0" smtClean="0">
                <a:solidFill>
                  <a:srgbClr val="FF0000"/>
                </a:solidFill>
                <a:effectLst>
                  <a:outerShdw blurRad="38100" dist="38100" dir="2700000" algn="tl">
                    <a:srgbClr val="000000">
                      <a:alpha val="43137"/>
                    </a:srgbClr>
                  </a:outerShdw>
                </a:effectLst>
              </a:rPr>
              <a:t> !</a:t>
            </a:r>
          </a:p>
          <a:p>
            <a:pPr algn="ctr"/>
            <a:r>
              <a:rPr lang="fr-FR" sz="1600" b="1" dirty="0" smtClean="0">
                <a:solidFill>
                  <a:srgbClr val="FF0000"/>
                </a:solidFill>
                <a:effectLst>
                  <a:outerShdw blurRad="38100" dist="38100" dir="2700000" algn="tl">
                    <a:srgbClr val="000000">
                      <a:alpha val="43137"/>
                    </a:srgbClr>
                  </a:outerShdw>
                </a:effectLst>
              </a:rPr>
              <a:t>Cotisations déductibles grâce à la Loi Madelin</a:t>
            </a:r>
            <a:endParaRPr lang="fr-FR" sz="16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61866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effectLst>
                  <a:outerShdw blurRad="38100" dist="38100" dir="2700000" algn="tl">
                    <a:srgbClr val="000000">
                      <a:alpha val="43137"/>
                    </a:srgbClr>
                  </a:outerShdw>
                </a:effectLst>
              </a:rPr>
              <a:t>Simulateur de reste à charge</a:t>
            </a:r>
            <a:endParaRPr lang="fr-FR" sz="2000" i="1" dirty="0">
              <a:effectLst>
                <a:outerShdw blurRad="38100" dist="38100" dir="2700000" algn="tl">
                  <a:srgbClr val="000000">
                    <a:alpha val="43137"/>
                  </a:srgbClr>
                </a:outerShdw>
              </a:effectLst>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255233"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S05 </a:t>
            </a:r>
            <a:r>
              <a:rPr lang="fr-FR" sz="1200" dirty="0" smtClean="0">
                <a:solidFill>
                  <a:srgbClr val="EEECE1">
                    <a:lumMod val="50000"/>
                  </a:srgbClr>
                </a:solidFill>
              </a:rPr>
              <a:t>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pic>
        <p:nvPicPr>
          <p:cNvPr id="14" name="Image 13"/>
          <p:cNvPicPr/>
          <p:nvPr/>
        </p:nvPicPr>
        <p:blipFill rotWithShape="1">
          <a:blip r:embed="rId5"/>
          <a:srcRect l="66375" t="23407" r="11958" b="46000"/>
          <a:stretch/>
        </p:blipFill>
        <p:spPr bwMode="auto">
          <a:xfrm>
            <a:off x="3028559" y="365132"/>
            <a:ext cx="972440" cy="723893"/>
          </a:xfrm>
          <a:prstGeom prst="rect">
            <a:avLst/>
          </a:prstGeom>
          <a:ln>
            <a:noFill/>
          </a:ln>
          <a:extLst>
            <a:ext uri="{53640926-AAD7-44D8-BBD7-CCE9431645EC}">
              <a14:shadowObscured xmlns:a14="http://schemas.microsoft.com/office/drawing/2010/main"/>
            </a:ext>
          </a:extLst>
        </p:spPr>
      </p:pic>
      <p:sp>
        <p:nvSpPr>
          <p:cNvPr id="15" name="ZoneTexte 14"/>
          <p:cNvSpPr txBox="1"/>
          <p:nvPr/>
        </p:nvSpPr>
        <p:spPr>
          <a:xfrm>
            <a:off x="639049" y="1242727"/>
            <a:ext cx="8059316" cy="4693589"/>
          </a:xfrm>
          <a:prstGeom prst="rect">
            <a:avLst/>
          </a:prstGeom>
          <a:noFill/>
          <a:ln>
            <a:noFill/>
          </a:ln>
        </p:spPr>
        <p:txBody>
          <a:bodyPr wrap="square" lIns="91436" tIns="45718" rIns="91436" bIns="45718" rtlCol="0">
            <a:spAutoFit/>
          </a:bodyPr>
          <a:lstStyle/>
          <a:p>
            <a:pPr marL="342900" indent="-342900" algn="just">
              <a:buFont typeface="Wingdings" panose="05000000000000000000" pitchFamily="2" charset="2"/>
              <a:buChar char="ü"/>
            </a:pPr>
            <a:r>
              <a:rPr lang="fr-FR" sz="1600" u="sng" dirty="0" smtClean="0">
                <a:latin typeface="Arial Narrow" panose="020B0606020202030204" pitchFamily="34" charset="0"/>
                <a:cs typeface="Calibri" panose="020F0502020204030204" pitchFamily="34" charset="0"/>
              </a:rPr>
              <a:t>Paramétrage</a:t>
            </a:r>
            <a:r>
              <a:rPr lang="fr-FR" sz="1600" dirty="0" smtClean="0">
                <a:latin typeface="Arial Narrow" panose="020B0606020202030204" pitchFamily="34" charset="0"/>
                <a:cs typeface="Calibri" panose="020F0502020204030204" pitchFamily="34" charset="0"/>
              </a:rPr>
              <a:t> : le simulateur de remboursement est paramétré pour les offres « Garanties Santé » BPCEA :</a:t>
            </a:r>
          </a:p>
          <a:p>
            <a:pPr marL="800100" lvl="1" indent="-342900" algn="just">
              <a:buFont typeface="Wingdings" panose="05000000000000000000" pitchFamily="2" charset="2"/>
              <a:buChar char="§"/>
            </a:pPr>
            <a:r>
              <a:rPr lang="fr-FR" sz="1400" b="1" dirty="0" smtClean="0">
                <a:solidFill>
                  <a:prstClr val="black"/>
                </a:solidFill>
                <a:latin typeface="Arial Narrow" panose="020B0606020202030204" pitchFamily="34" charset="0"/>
                <a:cs typeface="Calibri" panose="020F0502020204030204" pitchFamily="34" charset="0"/>
              </a:rPr>
              <a:t>« Côté Je »,</a:t>
            </a:r>
          </a:p>
          <a:p>
            <a:pPr marL="800100" lvl="1" indent="-342900" algn="just">
              <a:buFont typeface="Wingdings" panose="05000000000000000000" pitchFamily="2" charset="2"/>
              <a:buChar char="§"/>
            </a:pPr>
            <a:r>
              <a:rPr lang="fr-FR" sz="1400" b="1" dirty="0" smtClean="0">
                <a:solidFill>
                  <a:prstClr val="black"/>
                </a:solidFill>
                <a:latin typeface="Arial Narrow" panose="020B0606020202030204" pitchFamily="34" charset="0"/>
                <a:cs typeface="Calibri" panose="020F0502020204030204" pitchFamily="34" charset="0"/>
              </a:rPr>
              <a:t>« Côté Nous »,</a:t>
            </a:r>
          </a:p>
          <a:p>
            <a:pPr marL="800100" lvl="1" indent="-342900" algn="just">
              <a:buFont typeface="Wingdings" panose="05000000000000000000" pitchFamily="2" charset="2"/>
              <a:buChar char="§"/>
            </a:pPr>
            <a:r>
              <a:rPr lang="fr-FR" sz="1400" b="1" dirty="0" smtClean="0">
                <a:solidFill>
                  <a:prstClr val="black"/>
                </a:solidFill>
                <a:latin typeface="Arial Narrow" panose="020B0606020202030204" pitchFamily="34" charset="0"/>
                <a:cs typeface="Calibri" panose="020F0502020204030204" pitchFamily="34" charset="0"/>
              </a:rPr>
              <a:t>« Côté Master »,</a:t>
            </a:r>
          </a:p>
          <a:p>
            <a:pPr marL="800100" lvl="1" indent="-342900" algn="just">
              <a:buFont typeface="Wingdings" panose="05000000000000000000" pitchFamily="2" charset="2"/>
              <a:buChar char="§"/>
            </a:pPr>
            <a:r>
              <a:rPr lang="fr-FR" sz="1400" b="1" dirty="0" smtClean="0">
                <a:solidFill>
                  <a:prstClr val="black"/>
                </a:solidFill>
                <a:latin typeface="Arial Narrow" panose="020B0606020202030204" pitchFamily="34" charset="0"/>
                <a:cs typeface="Calibri" panose="020F0502020204030204" pitchFamily="34" charset="0"/>
              </a:rPr>
              <a:t>« Côté Pro ».</a:t>
            </a:r>
          </a:p>
          <a:p>
            <a:pPr marL="342900" indent="-342900" algn="just">
              <a:buFont typeface="Wingdings" panose="05000000000000000000" pitchFamily="2" charset="2"/>
              <a:buChar char="ü"/>
            </a:pPr>
            <a:endParaRPr lang="fr-FR" sz="1000" u="sng"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Fonctionnement</a:t>
            </a:r>
            <a:r>
              <a:rPr lang="fr-FR" sz="1600" dirty="0" smtClean="0">
                <a:solidFill>
                  <a:prstClr val="black"/>
                </a:solidFill>
                <a:latin typeface="Arial Narrow" panose="020B0606020202030204" pitchFamily="34" charset="0"/>
                <a:cs typeface="Calibri" panose="020F0502020204030204" pitchFamily="34" charset="0"/>
              </a:rPr>
              <a:t> :.</a:t>
            </a:r>
          </a:p>
          <a:p>
            <a:pPr marL="800100" lvl="1" indent="-342900" algn="just">
              <a:buFont typeface="+mj-lt"/>
              <a:buAutoNum type="arabicPeriod"/>
            </a:pPr>
            <a:r>
              <a:rPr lang="fr-FR" sz="1600" dirty="0" smtClean="0">
                <a:solidFill>
                  <a:prstClr val="black"/>
                </a:solidFill>
                <a:latin typeface="Arial Narrow" panose="020B0606020202030204" pitchFamily="34" charset="0"/>
                <a:cs typeface="Calibri" panose="020F0502020204030204" pitchFamily="34" charset="0"/>
              </a:rPr>
              <a:t>L’utilisateur </a:t>
            </a:r>
            <a:r>
              <a:rPr lang="fr-FR" sz="1600" dirty="0">
                <a:solidFill>
                  <a:prstClr val="black"/>
                </a:solidFill>
                <a:latin typeface="Arial Narrow" panose="020B0606020202030204" pitchFamily="34" charset="0"/>
                <a:cs typeface="Calibri" panose="020F0502020204030204" pitchFamily="34" charset="0"/>
              </a:rPr>
              <a:t>répond à une série de questions, afin de déterminer le contrat qui lui </a:t>
            </a:r>
            <a:r>
              <a:rPr lang="fr-FR" sz="1600" dirty="0" smtClean="0">
                <a:solidFill>
                  <a:prstClr val="black"/>
                </a:solidFill>
                <a:latin typeface="Arial Narrow" panose="020B0606020202030204" pitchFamily="34" charset="0"/>
                <a:cs typeface="Calibri" panose="020F0502020204030204" pitchFamily="34" charset="0"/>
              </a:rPr>
              <a:t>correspond.</a:t>
            </a:r>
          </a:p>
          <a:p>
            <a:pPr marL="800100" lvl="1" indent="-342900" algn="just">
              <a:buFont typeface="+mj-lt"/>
              <a:buAutoNum type="arabicPeriod"/>
            </a:pPr>
            <a:r>
              <a:rPr lang="fr-FR" sz="1600" dirty="0" smtClean="0">
                <a:solidFill>
                  <a:prstClr val="black"/>
                </a:solidFill>
                <a:latin typeface="Arial Narrow" panose="020B0606020202030204" pitchFamily="34" charset="0"/>
                <a:cs typeface="Calibri" panose="020F0502020204030204" pitchFamily="34" charset="0"/>
              </a:rPr>
              <a:t>Il fait le choix de la catégorie puis du type de dépenses.</a:t>
            </a:r>
          </a:p>
          <a:p>
            <a:pPr marL="800100" lvl="1" indent="-342900" algn="just">
              <a:buFont typeface="+mj-lt"/>
              <a:buAutoNum type="arabicPeriod"/>
            </a:pPr>
            <a:r>
              <a:rPr lang="fr-FR" sz="1600" dirty="0" smtClean="0">
                <a:solidFill>
                  <a:prstClr val="black"/>
                </a:solidFill>
                <a:latin typeface="Arial Narrow" panose="020B0606020202030204" pitchFamily="34" charset="0"/>
                <a:cs typeface="Calibri" panose="020F0502020204030204" pitchFamily="34" charset="0"/>
              </a:rPr>
              <a:t>Il indique le montant estimé de ladite dépense.</a:t>
            </a:r>
          </a:p>
          <a:p>
            <a:pPr marL="800100" lvl="1" indent="-342900" algn="just">
              <a:buFont typeface="+mj-lt"/>
              <a:buAutoNum type="arabicPeriod"/>
            </a:pPr>
            <a:r>
              <a:rPr lang="fr-FR" sz="1600" dirty="0" smtClean="0">
                <a:solidFill>
                  <a:prstClr val="black"/>
                </a:solidFill>
                <a:latin typeface="Arial Narrow" panose="020B0606020202030204" pitchFamily="34" charset="0"/>
                <a:cs typeface="Calibri" panose="020F0502020204030204" pitchFamily="34" charset="0"/>
              </a:rPr>
              <a:t>S’affiche alors un résultat, lui permettant d’évaluer son reste à charge, après remboursement du Régime Obligatoire, complété de notre contrat.</a:t>
            </a:r>
          </a:p>
          <a:p>
            <a:pPr marL="342900" indent="-342900" algn="just">
              <a:buFont typeface="Wingdings" panose="05000000000000000000" pitchFamily="2" charset="2"/>
              <a:buChar char="ü"/>
            </a:pPr>
            <a:endParaRPr lang="fr-FR" sz="10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Lien d’accès au simulateur</a:t>
            </a:r>
            <a:r>
              <a:rPr lang="fr-FR" sz="1600" dirty="0" smtClean="0">
                <a:solidFill>
                  <a:prstClr val="black"/>
                </a:solidFill>
                <a:latin typeface="Arial Narrow" panose="020B0606020202030204" pitchFamily="34" charset="0"/>
                <a:cs typeface="Calibri" panose="020F0502020204030204" pitchFamily="34" charset="0"/>
              </a:rPr>
              <a:t> : cliquez sur l’image !</a:t>
            </a:r>
          </a:p>
          <a:p>
            <a:pPr algn="just"/>
            <a:endParaRPr lang="fr-FR" sz="1500" dirty="0" smtClean="0">
              <a:solidFill>
                <a:prstClr val="black"/>
              </a:solidFill>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solidFill>
                  <a:prstClr val="black"/>
                </a:solidFill>
                <a:latin typeface="Arial Narrow" panose="020B0606020202030204" pitchFamily="34" charset="0"/>
                <a:cs typeface="Calibri" panose="020F0502020204030204" pitchFamily="34" charset="0"/>
              </a:rPr>
              <a:t>Aide commerciale</a:t>
            </a:r>
            <a:r>
              <a:rPr lang="fr-FR" sz="1600" dirty="0" smtClean="0">
                <a:solidFill>
                  <a:prstClr val="black"/>
                </a:solidFill>
                <a:latin typeface="Arial Narrow" panose="020B0606020202030204" pitchFamily="34" charset="0"/>
                <a:cs typeface="Calibri" panose="020F0502020204030204" pitchFamily="34" charset="0"/>
              </a:rPr>
              <a:t> : </a:t>
            </a:r>
            <a:r>
              <a:rPr lang="fr-FR" sz="1600" b="1" dirty="0" smtClean="0">
                <a:solidFill>
                  <a:prstClr val="black"/>
                </a:solidFill>
                <a:latin typeface="Arial Narrow" panose="020B0606020202030204" pitchFamily="34" charset="0"/>
                <a:cs typeface="Calibri" panose="020F0502020204030204" pitchFamily="34" charset="0"/>
              </a:rPr>
              <a:t>16 exemples de remboursements, communs à l’ensemble des assureurs, pour les actes et prestations les plus courants</a:t>
            </a:r>
            <a:r>
              <a:rPr lang="fr-FR" sz="1600" dirty="0" smtClean="0">
                <a:solidFill>
                  <a:prstClr val="black"/>
                </a:solidFill>
                <a:latin typeface="Arial Narrow" panose="020B0606020202030204" pitchFamily="34" charset="0"/>
                <a:cs typeface="Calibri" panose="020F0502020204030204" pitchFamily="34" charset="0"/>
              </a:rPr>
              <a:t>, vous sont fournis à titre indicatif </a:t>
            </a:r>
            <a:r>
              <a:rPr lang="fr-FR" sz="1600" i="1" dirty="0" smtClean="0">
                <a:solidFill>
                  <a:prstClr val="black"/>
                </a:solidFill>
                <a:latin typeface="Arial Narrow" panose="020B0606020202030204" pitchFamily="34" charset="0"/>
                <a:cs typeface="Calibri" panose="020F0502020204030204" pitchFamily="34" charset="0"/>
              </a:rPr>
              <a:t>(non contractuels)</a:t>
            </a:r>
            <a:r>
              <a:rPr lang="fr-FR" sz="1600" dirty="0" smtClean="0">
                <a:solidFill>
                  <a:prstClr val="black"/>
                </a:solidFill>
                <a:latin typeface="Arial Narrow" panose="020B0606020202030204" pitchFamily="34" charset="0"/>
                <a:cs typeface="Calibri" panose="020F0502020204030204" pitchFamily="34" charset="0"/>
              </a:rPr>
              <a:t>. Ils s’appliquent à un patient adulte, en Métropole, qui respecte le parcours de soins coordonnés. Pour les consulter, rendez-vous sur l’intranet </a:t>
            </a:r>
            <a:r>
              <a:rPr lang="fr-FR" sz="1600" dirty="0" err="1" smtClean="0">
                <a:solidFill>
                  <a:prstClr val="black"/>
                </a:solidFill>
                <a:latin typeface="Arial Narrow" panose="020B0606020202030204" pitchFamily="34" charset="0"/>
                <a:cs typeface="Calibri" panose="020F0502020204030204" pitchFamily="34" charset="0"/>
              </a:rPr>
              <a:t>Natixis</a:t>
            </a:r>
            <a:r>
              <a:rPr lang="fr-FR" sz="1600" dirty="0" smtClean="0">
                <a:solidFill>
                  <a:prstClr val="black"/>
                </a:solidFill>
                <a:latin typeface="Arial Narrow" panose="020B0606020202030204" pitchFamily="34" charset="0"/>
                <a:cs typeface="Calibri" panose="020F0502020204030204" pitchFamily="34" charset="0"/>
              </a:rPr>
              <a:t> Assurances BPCEA. Accédez-y… ici !</a:t>
            </a:r>
          </a:p>
        </p:txBody>
      </p:sp>
      <p:sp>
        <p:nvSpPr>
          <p:cNvPr id="18" name="Ellipse 17">
            <a:hlinkClick r:id="rId6"/>
          </p:cNvPr>
          <p:cNvSpPr/>
          <p:nvPr/>
        </p:nvSpPr>
        <p:spPr>
          <a:xfrm>
            <a:off x="4691524" y="4203509"/>
            <a:ext cx="712989" cy="566537"/>
          </a:xfrm>
          <a:prstGeom prst="ellipse">
            <a:avLst/>
          </a:prstGeom>
          <a:solidFill>
            <a:srgbClr val="FF0000">
              <a:alpha val="30196"/>
            </a:srgb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19" name="Image 18">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50276" y="4331380"/>
            <a:ext cx="399234" cy="389608"/>
          </a:xfrm>
          <a:prstGeom prst="rect">
            <a:avLst/>
          </a:prstGeom>
        </p:spPr>
      </p:pic>
      <p:sp>
        <p:nvSpPr>
          <p:cNvPr id="2" name="Rectangle à coins arrondis 1"/>
          <p:cNvSpPr/>
          <p:nvPr/>
        </p:nvSpPr>
        <p:spPr>
          <a:xfrm>
            <a:off x="3807724" y="1560890"/>
            <a:ext cx="4433439" cy="138229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3965718" y="1657583"/>
            <a:ext cx="4141051" cy="1200329"/>
          </a:xfrm>
          <a:prstGeom prst="rect">
            <a:avLst/>
          </a:prstGeom>
          <a:noFill/>
        </p:spPr>
        <p:txBody>
          <a:bodyPr wrap="square" rtlCol="0">
            <a:spAutoFit/>
          </a:bodyPr>
          <a:lstStyle/>
          <a:p>
            <a:pPr algn="just"/>
            <a:r>
              <a:rPr lang="fr-FR" b="1" dirty="0" smtClean="0">
                <a:solidFill>
                  <a:srgbClr val="FF0000"/>
                </a:solidFill>
                <a:effectLst>
                  <a:outerShdw blurRad="38100" dist="38100" dir="2700000" algn="tl">
                    <a:srgbClr val="000000">
                      <a:alpha val="43137"/>
                    </a:srgbClr>
                  </a:outerShdw>
                </a:effectLst>
              </a:rPr>
              <a:t>Renforcement de l’accompagnement clients ou prospects, qui peuvent ainsi obtenir une fourchette de remboursement de leurs frais de santé !</a:t>
            </a:r>
            <a:endParaRPr lang="fr-FR" b="1" dirty="0">
              <a:solidFill>
                <a:srgbClr val="FF0000"/>
              </a:solidFill>
              <a:effectLst>
                <a:outerShdw blurRad="38100" dist="38100" dir="2700000" algn="tl">
                  <a:srgbClr val="000000">
                    <a:alpha val="43137"/>
                  </a:srgbClr>
                </a:outerShdw>
              </a:effectLst>
            </a:endParaRPr>
          </a:p>
        </p:txBody>
      </p:sp>
      <p:sp>
        <p:nvSpPr>
          <p:cNvPr id="16" name="Ellipse 15">
            <a:hlinkClick r:id="rId8"/>
          </p:cNvPr>
          <p:cNvSpPr/>
          <p:nvPr/>
        </p:nvSpPr>
        <p:spPr>
          <a:xfrm>
            <a:off x="7465707" y="5558674"/>
            <a:ext cx="481607" cy="427801"/>
          </a:xfrm>
          <a:prstGeom prst="ellipse">
            <a:avLst/>
          </a:prstGeom>
          <a:solidFill>
            <a:srgbClr val="FF0000">
              <a:alpha val="30196"/>
            </a:srgbClr>
          </a:solidFill>
          <a:ln w="25400" cap="flat" cmpd="sng" algn="ctr">
            <a:noFill/>
            <a:prstDash val="solid"/>
          </a:ln>
          <a:effectLst>
            <a:outerShdw blurRad="50800" dist="38100" dir="2700000" algn="tl" rotWithShape="0">
              <a:prstClr val="black">
                <a:alpha val="40000"/>
              </a:prstClr>
            </a:outerShdw>
          </a:effectLst>
        </p:spPr>
        <p:txBody>
          <a:bodyPr rtlCol="0" anchor="ctr"/>
          <a:lstStyle>
            <a:defPPr>
              <a:defRPr lang="fr-FR"/>
            </a:defPPr>
            <a:lvl1pPr marL="0" algn="l" defTabSz="1028517" rtl="0" eaLnBrk="1" latinLnBrk="0" hangingPunct="1">
              <a:defRPr sz="2025" kern="1200">
                <a:solidFill>
                  <a:schemeClr val="lt1"/>
                </a:solidFill>
                <a:latin typeface="+mn-lt"/>
                <a:ea typeface="+mn-ea"/>
                <a:cs typeface="+mn-cs"/>
              </a:defRPr>
            </a:lvl1pPr>
            <a:lvl2pPr marL="514259" algn="l" defTabSz="1028517" rtl="0" eaLnBrk="1" latinLnBrk="0" hangingPunct="1">
              <a:defRPr sz="2025" kern="1200">
                <a:solidFill>
                  <a:schemeClr val="lt1"/>
                </a:solidFill>
                <a:latin typeface="+mn-lt"/>
                <a:ea typeface="+mn-ea"/>
                <a:cs typeface="+mn-cs"/>
              </a:defRPr>
            </a:lvl2pPr>
            <a:lvl3pPr marL="1028517" algn="l" defTabSz="1028517" rtl="0" eaLnBrk="1" latinLnBrk="0" hangingPunct="1">
              <a:defRPr sz="2025" kern="1200">
                <a:solidFill>
                  <a:schemeClr val="lt1"/>
                </a:solidFill>
                <a:latin typeface="+mn-lt"/>
                <a:ea typeface="+mn-ea"/>
                <a:cs typeface="+mn-cs"/>
              </a:defRPr>
            </a:lvl3pPr>
            <a:lvl4pPr marL="1542776" algn="l" defTabSz="1028517" rtl="0" eaLnBrk="1" latinLnBrk="0" hangingPunct="1">
              <a:defRPr sz="2025" kern="1200">
                <a:solidFill>
                  <a:schemeClr val="lt1"/>
                </a:solidFill>
                <a:latin typeface="+mn-lt"/>
                <a:ea typeface="+mn-ea"/>
                <a:cs typeface="+mn-cs"/>
              </a:defRPr>
            </a:lvl4pPr>
            <a:lvl5pPr marL="2057034" algn="l" defTabSz="1028517" rtl="0" eaLnBrk="1" latinLnBrk="0" hangingPunct="1">
              <a:defRPr sz="2025" kern="1200">
                <a:solidFill>
                  <a:schemeClr val="lt1"/>
                </a:solidFill>
                <a:latin typeface="+mn-lt"/>
                <a:ea typeface="+mn-ea"/>
                <a:cs typeface="+mn-cs"/>
              </a:defRPr>
            </a:lvl5pPr>
            <a:lvl6pPr marL="2571293" algn="l" defTabSz="1028517" rtl="0" eaLnBrk="1" latinLnBrk="0" hangingPunct="1">
              <a:defRPr sz="2025" kern="1200">
                <a:solidFill>
                  <a:schemeClr val="lt1"/>
                </a:solidFill>
                <a:latin typeface="+mn-lt"/>
                <a:ea typeface="+mn-ea"/>
                <a:cs typeface="+mn-cs"/>
              </a:defRPr>
            </a:lvl6pPr>
            <a:lvl7pPr marL="3085551" algn="l" defTabSz="1028517" rtl="0" eaLnBrk="1" latinLnBrk="0" hangingPunct="1">
              <a:defRPr sz="2025" kern="1200">
                <a:solidFill>
                  <a:schemeClr val="lt1"/>
                </a:solidFill>
                <a:latin typeface="+mn-lt"/>
                <a:ea typeface="+mn-ea"/>
                <a:cs typeface="+mn-cs"/>
              </a:defRPr>
            </a:lvl7pPr>
            <a:lvl8pPr marL="3599810" algn="l" defTabSz="1028517" rtl="0" eaLnBrk="1" latinLnBrk="0" hangingPunct="1">
              <a:defRPr sz="2025" kern="1200">
                <a:solidFill>
                  <a:schemeClr val="lt1"/>
                </a:solidFill>
                <a:latin typeface="+mn-lt"/>
                <a:ea typeface="+mn-ea"/>
                <a:cs typeface="+mn-cs"/>
              </a:defRPr>
            </a:lvl8pPr>
            <a:lvl9pPr marL="4114068" algn="l" defTabSz="1028517" rtl="0" eaLnBrk="1" latinLnBrk="0" hangingPunct="1">
              <a:defRPr sz="2025" kern="1200">
                <a:solidFill>
                  <a:schemeClr val="lt1"/>
                </a:solidFill>
                <a:latin typeface="+mn-lt"/>
                <a:ea typeface="+mn-ea"/>
                <a:cs typeface="+mn-cs"/>
              </a:defRPr>
            </a:lvl9pPr>
          </a:lstStyle>
          <a:p>
            <a:pPr algn="ctr" defTabSz="771388">
              <a:defRPr/>
            </a:pPr>
            <a:endParaRPr lang="fr-FR" sz="1519">
              <a:solidFill>
                <a:prstClr val="white"/>
              </a:solidFill>
              <a:latin typeface="Arial Narrow"/>
            </a:endParaRPr>
          </a:p>
        </p:txBody>
      </p:sp>
      <p:pic>
        <p:nvPicPr>
          <p:cNvPr id="17" name="Image 16">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65326" y="5598734"/>
            <a:ext cx="483493" cy="347683"/>
          </a:xfrm>
          <a:prstGeom prst="rect">
            <a:avLst/>
          </a:prstGeom>
        </p:spPr>
      </p:pic>
    </p:spTree>
    <p:extLst>
      <p:ext uri="{BB962C8B-B14F-4D97-AF65-F5344CB8AC3E}">
        <p14:creationId xmlns:p14="http://schemas.microsoft.com/office/powerpoint/2010/main" val="1486018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65174" y="379825"/>
            <a:ext cx="7910077" cy="709200"/>
          </a:xfrm>
        </p:spPr>
        <p:txBody>
          <a:bodyPr>
            <a:noAutofit/>
          </a:bodyPr>
          <a:lstStyle/>
          <a:p>
            <a:pPr algn="r">
              <a:defRPr/>
            </a:pPr>
            <a:r>
              <a:rPr lang="fr-FR" sz="2400" spc="30" dirty="0" smtClean="0">
                <a:effectLst>
                  <a:outerShdw blurRad="38100" dist="38100" dir="2700000" algn="tl">
                    <a:srgbClr val="000000">
                      <a:alpha val="43137"/>
                    </a:srgbClr>
                  </a:outerShdw>
                </a:effectLst>
              </a:rPr>
              <a:t>Mission santé : </a:t>
            </a:r>
            <a:r>
              <a:rPr lang="fr-FR" sz="2400" spc="30" dirty="0" err="1" smtClean="0">
                <a:effectLst>
                  <a:outerShdw blurRad="38100" dist="38100" dir="2700000" algn="tl">
                    <a:srgbClr val="000000">
                      <a:alpha val="43137"/>
                    </a:srgbClr>
                  </a:outerShdw>
                </a:effectLst>
              </a:rPr>
              <a:t>B’digit</a:t>
            </a:r>
            <a:endParaRPr lang="fr-FR" sz="2000" i="1"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1293" y="6281994"/>
            <a:ext cx="2862915" cy="440108"/>
          </a:xfrm>
          <a:prstGeom prst="rect">
            <a:avLst/>
          </a:prstGeom>
          <a:solidFill>
            <a:schemeClr val="bg1"/>
          </a:solidFill>
          <a:ln>
            <a:noFill/>
          </a:ln>
          <a:effectLst/>
          <a:extLst/>
        </p:spPr>
      </p:pic>
      <p:sp>
        <p:nvSpPr>
          <p:cNvPr id="5" name="Rectangle 4"/>
          <p:cNvSpPr/>
          <p:nvPr/>
        </p:nvSpPr>
        <p:spPr>
          <a:xfrm>
            <a:off x="2724047" y="6363549"/>
            <a:ext cx="2325765" cy="276999"/>
          </a:xfrm>
          <a:prstGeom prst="rect">
            <a:avLst/>
          </a:prstGeom>
        </p:spPr>
        <p:txBody>
          <a:bodyPr wrap="none">
            <a:spAutoFit/>
          </a:bodyPr>
          <a:lstStyle/>
          <a:p>
            <a:r>
              <a:rPr lang="fr-FR" sz="1200" dirty="0">
                <a:solidFill>
                  <a:srgbClr val="EEECE1">
                    <a:lumMod val="50000"/>
                  </a:srgbClr>
                </a:solidFill>
              </a:rPr>
              <a:t>L’HEBDO PRO – Semaine </a:t>
            </a:r>
            <a:r>
              <a:rPr lang="fr-FR" sz="1200" dirty="0" smtClean="0">
                <a:solidFill>
                  <a:srgbClr val="EEECE1">
                    <a:lumMod val="50000"/>
                  </a:srgbClr>
                </a:solidFill>
              </a:rPr>
              <a:t>S025 2021</a:t>
            </a:r>
            <a:endParaRPr lang="fr-FR" sz="1200" dirty="0">
              <a:solidFill>
                <a:srgbClr val="EEECE1">
                  <a:lumMod val="50000"/>
                </a:srgbClr>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82" y="238659"/>
            <a:ext cx="533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222923" y="3522835"/>
            <a:ext cx="1397201" cy="124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p:cNvSpPr/>
          <p:nvPr/>
        </p:nvSpPr>
        <p:spPr>
          <a:xfrm>
            <a:off x="254058" y="2617972"/>
            <a:ext cx="6677025" cy="369332"/>
          </a:xfrm>
          <a:prstGeom prst="rect">
            <a:avLst/>
          </a:prstGeom>
        </p:spPr>
        <p:txBody>
          <a:bodyPr wrap="square">
            <a:spAutoFit/>
          </a:bodyPr>
          <a:lstStyle/>
          <a:p>
            <a:pPr marL="523875"/>
            <a:endParaRPr lang="fr-FR" dirty="0"/>
          </a:p>
        </p:txBody>
      </p:sp>
      <p:sp>
        <p:nvSpPr>
          <p:cNvPr id="10" name="ZoneTexte 9"/>
          <p:cNvSpPr txBox="1"/>
          <p:nvPr/>
        </p:nvSpPr>
        <p:spPr>
          <a:xfrm>
            <a:off x="639049" y="1634388"/>
            <a:ext cx="8059316" cy="4031869"/>
          </a:xfrm>
          <a:prstGeom prst="rect">
            <a:avLst/>
          </a:prstGeom>
          <a:noFill/>
          <a:ln>
            <a:noFill/>
          </a:ln>
        </p:spPr>
        <p:txBody>
          <a:bodyPr wrap="square" lIns="91436" tIns="45718" rIns="91436" bIns="45718" rtlCol="0">
            <a:spAutoFit/>
          </a:bodyPr>
          <a:lstStyle/>
          <a:p>
            <a:pPr marL="342900" indent="-342900" algn="just">
              <a:buFont typeface="Wingdings" panose="05000000000000000000" pitchFamily="2" charset="2"/>
              <a:buChar char="ü"/>
            </a:pPr>
            <a:r>
              <a:rPr lang="fr-FR" sz="1600" u="sng" dirty="0" smtClean="0">
                <a:latin typeface="Arial Narrow" panose="020B0606020202030204" pitchFamily="34" charset="0"/>
                <a:cs typeface="Calibri" panose="020F0502020204030204" pitchFamily="34" charset="0"/>
              </a:rPr>
              <a:t>Mission</a:t>
            </a:r>
            <a:r>
              <a:rPr lang="fr-FR" sz="1600" dirty="0" smtClean="0">
                <a:latin typeface="Arial Narrow" panose="020B0606020202030204" pitchFamily="34" charset="0"/>
                <a:cs typeface="Calibri" panose="020F0502020204030204" pitchFamily="34" charset="0"/>
              </a:rPr>
              <a:t> : </a:t>
            </a:r>
            <a:r>
              <a:rPr lang="fr-FR" sz="1600" b="1" dirty="0" smtClean="0">
                <a:solidFill>
                  <a:srgbClr val="FF0000"/>
                </a:solidFill>
                <a:effectLst>
                  <a:outerShdw blurRad="38100" dist="38100" dir="2700000" algn="tl">
                    <a:srgbClr val="000000">
                      <a:alpha val="43137"/>
                    </a:srgbClr>
                  </a:outerShdw>
                </a:effectLst>
                <a:latin typeface="Arial Narrow" panose="020B0606020202030204" pitchFamily="34" charset="0"/>
                <a:cs typeface="Calibri" panose="020F0502020204030204" pitchFamily="34" charset="0"/>
              </a:rPr>
              <a:t>TOUT SAVOIR SUR L’ASSURANCE-SANTE</a:t>
            </a:r>
            <a:r>
              <a:rPr lang="fr-FR" sz="1600" dirty="0" smtClean="0">
                <a:latin typeface="Arial Narrow" panose="020B0606020202030204" pitchFamily="34" charset="0"/>
                <a:cs typeface="Calibri" panose="020F0502020204030204" pitchFamily="34" charset="0"/>
              </a:rPr>
              <a:t> !</a:t>
            </a:r>
          </a:p>
          <a:p>
            <a:pPr marL="342900" indent="-342900" algn="just">
              <a:buFont typeface="Wingdings" panose="05000000000000000000" pitchFamily="2" charset="2"/>
              <a:buChar char="ü"/>
            </a:pPr>
            <a:endParaRPr lang="fr-FR" sz="1600" dirty="0" smtClean="0">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latin typeface="Arial Narrow" panose="020B0606020202030204" pitchFamily="34" charset="0"/>
                <a:cs typeface="Calibri" panose="020F0502020204030204" pitchFamily="34" charset="0"/>
              </a:rPr>
              <a:t>Accès</a:t>
            </a:r>
            <a:r>
              <a:rPr lang="fr-FR" sz="1600" dirty="0" smtClean="0">
                <a:latin typeface="Arial Narrow" panose="020B0606020202030204" pitchFamily="34" charset="0"/>
                <a:cs typeface="Calibri" panose="020F0502020204030204" pitchFamily="34" charset="0"/>
              </a:rPr>
              <a:t> : dans la nouvelle </a:t>
            </a:r>
            <a:r>
              <a:rPr lang="fr-FR" sz="1600" b="1" dirty="0" smtClean="0">
                <a:latin typeface="Arial Narrow" panose="020B0606020202030204" pitchFamily="34" charset="0"/>
                <a:cs typeface="Calibri" panose="020F0502020204030204" pitchFamily="34" charset="0"/>
              </a:rPr>
              <a:t>Galaxie Assurance </a:t>
            </a:r>
            <a:r>
              <a:rPr lang="fr-FR" sz="1600" dirty="0" smtClean="0">
                <a:latin typeface="Arial Narrow" panose="020B0606020202030204" pitchFamily="34" charset="0"/>
                <a:cs typeface="Calibri" panose="020F0502020204030204" pitchFamily="34" charset="0"/>
              </a:rPr>
              <a:t>sous </a:t>
            </a:r>
            <a:r>
              <a:rPr lang="fr-FR" sz="1600" dirty="0" err="1" smtClean="0">
                <a:latin typeface="Arial Narrow" panose="020B0606020202030204" pitchFamily="34" charset="0"/>
                <a:cs typeface="Calibri" panose="020F0502020204030204" pitchFamily="34" charset="0"/>
              </a:rPr>
              <a:t>B’digit</a:t>
            </a:r>
            <a:r>
              <a:rPr lang="fr-FR" sz="1600" dirty="0" smtClean="0">
                <a:latin typeface="Arial Narrow" panose="020B0606020202030204" pitchFamily="34" charset="0"/>
                <a:cs typeface="Calibri" panose="020F0502020204030204" pitchFamily="34" charset="0"/>
              </a:rPr>
              <a:t>.</a:t>
            </a:r>
          </a:p>
          <a:p>
            <a:pPr marL="800100" lvl="1" indent="-342900" algn="just">
              <a:buFont typeface="Wingdings" panose="05000000000000000000" pitchFamily="2" charset="2"/>
              <a:buChar char="§"/>
            </a:pPr>
            <a:r>
              <a:rPr lang="fr-FR" sz="1600" dirty="0" smtClean="0">
                <a:latin typeface="Arial Narrow" panose="020B0606020202030204" pitchFamily="34" charset="0"/>
                <a:cs typeface="Calibri" panose="020F0502020204030204" pitchFamily="34" charset="0"/>
              </a:rPr>
              <a:t>Rendez-vous sur </a:t>
            </a:r>
            <a:r>
              <a:rPr lang="fr-FR" sz="1600" dirty="0" smtClean="0">
                <a:latin typeface="Arial Narrow" panose="020B0606020202030204" pitchFamily="34" charset="0"/>
                <a:cs typeface="Calibri" panose="020F0502020204030204" pitchFamily="34" charset="0"/>
                <a:hlinkClick r:id="rId5"/>
              </a:rPr>
              <a:t>https://bdigit.bpce.fr</a:t>
            </a:r>
            <a:r>
              <a:rPr lang="fr-FR" sz="1600" dirty="0" smtClean="0">
                <a:latin typeface="Arial Narrow" panose="020B0606020202030204" pitchFamily="34" charset="0"/>
                <a:cs typeface="Calibri" panose="020F0502020204030204" pitchFamily="34" charset="0"/>
              </a:rPr>
              <a:t>, en cliquant là !</a:t>
            </a:r>
          </a:p>
          <a:p>
            <a:pPr marL="800100" lvl="1" indent="-342900" algn="just">
              <a:buFont typeface="Wingdings" panose="05000000000000000000" pitchFamily="2" charset="2"/>
              <a:buChar char="§"/>
            </a:pPr>
            <a:r>
              <a:rPr lang="fr-FR" sz="1600" dirty="0" smtClean="0">
                <a:latin typeface="Arial Narrow" panose="020B0606020202030204" pitchFamily="34" charset="0"/>
                <a:cs typeface="Calibri" panose="020F0502020204030204" pitchFamily="34" charset="0"/>
              </a:rPr>
              <a:t>Cliquez sur « Groupe BPCE », vous êtes automatiquement identifiés.</a:t>
            </a:r>
          </a:p>
          <a:p>
            <a:pPr marL="342900" indent="-342900" algn="just">
              <a:buFont typeface="Wingdings" panose="05000000000000000000" pitchFamily="2" charset="2"/>
              <a:buChar char="ü"/>
            </a:pPr>
            <a:endParaRPr lang="fr-FR" sz="1600" dirty="0" smtClean="0">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r>
              <a:rPr lang="fr-FR" sz="1600" u="sng" dirty="0" smtClean="0">
                <a:latin typeface="Arial Narrow" panose="020B0606020202030204" pitchFamily="34" charset="0"/>
                <a:cs typeface="Calibri" panose="020F0502020204030204" pitchFamily="34" charset="0"/>
              </a:rPr>
              <a:t>Activités</a:t>
            </a:r>
            <a:r>
              <a:rPr lang="fr-FR" sz="1600" dirty="0" smtClean="0">
                <a:latin typeface="Arial Narrow" panose="020B0606020202030204" pitchFamily="34" charset="0"/>
                <a:cs typeface="Calibri" panose="020F0502020204030204" pitchFamily="34" charset="0"/>
              </a:rPr>
              <a:t> : 5 activités, d’une durée entre 5 et 8 minutes chacune ; vous pouvez les suivre dans l’ordre ou dans le désordre, ou simplement réaliser le Quiz </a:t>
            </a:r>
            <a:r>
              <a:rPr lang="fr-FR" sz="1600" dirty="0" smtClean="0">
                <a:latin typeface="Arial Narrow" panose="020B0606020202030204" pitchFamily="34" charset="0"/>
                <a:cs typeface="Calibri" panose="020F0502020204030204" pitchFamily="34" charset="0"/>
                <a:sym typeface="Wingdings" panose="05000000000000000000" pitchFamily="2" charset="2"/>
              </a:rPr>
              <a:t></a:t>
            </a:r>
          </a:p>
          <a:p>
            <a:pPr marL="800100" lvl="1" indent="-342900" algn="just">
              <a:buFont typeface="+mj-lt"/>
              <a:buAutoNum type="arabicPeriod"/>
            </a:pPr>
            <a:r>
              <a:rPr lang="fr-FR" sz="1600" b="1" dirty="0" smtClean="0">
                <a:latin typeface="Arial Narrow" panose="020B0606020202030204" pitchFamily="34" charset="0"/>
                <a:cs typeface="Calibri" panose="020F0502020204030204" pitchFamily="34" charset="0"/>
                <a:sym typeface="Wingdings" panose="05000000000000000000" pitchFamily="2" charset="2"/>
              </a:rPr>
              <a:t>La « Sécu » c’est quoi ?</a:t>
            </a:r>
          </a:p>
          <a:p>
            <a:pPr marL="800100" lvl="1" indent="-342900" algn="just">
              <a:buFont typeface="+mj-lt"/>
              <a:buAutoNum type="arabicPeriod"/>
            </a:pPr>
            <a:r>
              <a:rPr lang="fr-FR" sz="1600" b="1" dirty="0" smtClean="0">
                <a:latin typeface="Arial Narrow" panose="020B0606020202030204" pitchFamily="34" charset="0"/>
                <a:cs typeface="Calibri" panose="020F0502020204030204" pitchFamily="34" charset="0"/>
                <a:sym typeface="Wingdings" panose="05000000000000000000" pitchFamily="2" charset="2"/>
              </a:rPr>
              <a:t>Comment marche la « Sécu » ?</a:t>
            </a:r>
          </a:p>
          <a:p>
            <a:pPr marL="800100" lvl="1" indent="-342900" algn="just">
              <a:buFont typeface="+mj-lt"/>
              <a:buAutoNum type="arabicPeriod"/>
            </a:pPr>
            <a:r>
              <a:rPr lang="fr-FR" sz="1600" b="1" dirty="0" smtClean="0">
                <a:latin typeface="Arial Narrow" panose="020B0606020202030204" pitchFamily="34" charset="0"/>
                <a:cs typeface="Calibri" panose="020F0502020204030204" pitchFamily="34" charset="0"/>
                <a:sym typeface="Wingdings" panose="05000000000000000000" pitchFamily="2" charset="2"/>
              </a:rPr>
              <a:t>La complémentaire santé ?</a:t>
            </a:r>
          </a:p>
          <a:p>
            <a:pPr marL="800100" lvl="1" indent="-342900" algn="just">
              <a:buFont typeface="+mj-lt"/>
              <a:buAutoNum type="arabicPeriod"/>
            </a:pPr>
            <a:r>
              <a:rPr lang="fr-FR" sz="1600" b="1" dirty="0" smtClean="0">
                <a:latin typeface="Arial Narrow" panose="020B0606020202030204" pitchFamily="34" charset="0"/>
                <a:cs typeface="Calibri" panose="020F0502020204030204" pitchFamily="34" charset="0"/>
                <a:sym typeface="Wingdings" panose="05000000000000000000" pitchFamily="2" charset="2"/>
              </a:rPr>
              <a:t>Conseiller ses clients ?</a:t>
            </a:r>
          </a:p>
          <a:p>
            <a:pPr marL="800100" lvl="1" indent="-342900" algn="just">
              <a:buFont typeface="+mj-lt"/>
              <a:buAutoNum type="arabicPeriod"/>
            </a:pPr>
            <a:r>
              <a:rPr lang="fr-FR" sz="1600" b="1" dirty="0" smtClean="0">
                <a:latin typeface="Arial Narrow" panose="020B0606020202030204" pitchFamily="34" charset="0"/>
                <a:cs typeface="Calibri" panose="020F0502020204030204" pitchFamily="34" charset="0"/>
                <a:sym typeface="Wingdings" panose="05000000000000000000" pitchFamily="2" charset="2"/>
              </a:rPr>
              <a:t>Défie la santé !</a:t>
            </a:r>
          </a:p>
          <a:p>
            <a:pPr marL="342900" indent="-342900" algn="just">
              <a:buFont typeface="Wingdings" panose="05000000000000000000" pitchFamily="2" charset="2"/>
              <a:buChar char="ü"/>
            </a:pPr>
            <a:endParaRPr lang="fr-FR" sz="1600" dirty="0" smtClean="0">
              <a:latin typeface="Arial Narrow" panose="020B0606020202030204" pitchFamily="34" charset="0"/>
              <a:cs typeface="Calibri" panose="020F0502020204030204" pitchFamily="34" charset="0"/>
            </a:endParaRPr>
          </a:p>
          <a:p>
            <a:pPr marL="342900" indent="-342900" algn="just">
              <a:buFont typeface="Wingdings" panose="05000000000000000000" pitchFamily="2" charset="2"/>
              <a:buChar char="ü"/>
            </a:pPr>
            <a:endParaRPr lang="fr-FR" sz="1600" dirty="0" smtClean="0">
              <a:latin typeface="Arial Narrow" panose="020B0606020202030204" pitchFamily="34" charset="0"/>
              <a:cs typeface="Calibri" panose="020F0502020204030204" pitchFamily="34" charset="0"/>
            </a:endParaRPr>
          </a:p>
          <a:p>
            <a:pPr algn="just"/>
            <a:r>
              <a:rPr lang="fr-FR" sz="1600" dirty="0" smtClean="0">
                <a:solidFill>
                  <a:prstClr val="black"/>
                </a:solidFill>
                <a:latin typeface="Arial Narrow" panose="020B0606020202030204" pitchFamily="34" charset="0"/>
                <a:cs typeface="Calibri" panose="020F0502020204030204" pitchFamily="34" charset="0"/>
              </a:rPr>
              <a:t>	Votre curiosité est titillée… alors empressez-vous d’assurer cette mission intéressante ! </a:t>
            </a:r>
            <a:r>
              <a:rPr lang="fr-FR" sz="1600" dirty="0" smtClean="0">
                <a:solidFill>
                  <a:prstClr val="black"/>
                </a:solidFill>
                <a:latin typeface="Arial Narrow" panose="020B0606020202030204" pitchFamily="34" charset="0"/>
                <a:cs typeface="Calibri" panose="020F0502020204030204" pitchFamily="34" charset="0"/>
                <a:sym typeface="Wingdings" panose="05000000000000000000" pitchFamily="2" charset="2"/>
              </a:rPr>
              <a:t></a:t>
            </a:r>
            <a:endParaRPr lang="fr-FR" sz="1600" dirty="0" smtClean="0">
              <a:solidFill>
                <a:prstClr val="black"/>
              </a:solidFill>
              <a:latin typeface="Arial Narrow" panose="020B0606020202030204" pitchFamily="34" charset="0"/>
              <a:cs typeface="Calibri" panose="020F0502020204030204" pitchFamily="34" charset="0"/>
            </a:endParaRPr>
          </a:p>
        </p:txBody>
      </p:sp>
      <p:pic>
        <p:nvPicPr>
          <p:cNvPr id="12" name="Graphique 58">
            <a:extLst>
              <a:ext uri="{FF2B5EF4-FFF2-40B4-BE49-F238E27FC236}">
                <a16:creationId xmlns:a16="http://schemas.microsoft.com/office/drawing/2014/main" id="{5984F446-6CC1-4A6F-8CCC-3392E4B1AB03}"/>
              </a:ext>
            </a:extLst>
          </p:cNvPr>
          <p:cNvPicPr>
            <a:picLocks noChangeAspect="1"/>
          </p:cNvPicPr>
          <p:nvPr/>
        </p:nvPicPr>
        <p:blipFill>
          <a:blip r:embed="rId6">
            <a:extLst>
              <a:ext uri="{96DAC541-7B7A-43D3-8B79-37D633B846F1}">
                <asvg:svgBlip xmlns:asvg="http://schemas.microsoft.com/office/drawing/2016/SVG/main" xmlns="" r:embed="rId8"/>
              </a:ext>
            </a:extLst>
          </a:blip>
          <a:stretch>
            <a:fillRect/>
          </a:stretch>
        </p:blipFill>
        <p:spPr>
          <a:xfrm>
            <a:off x="4754906" y="483517"/>
            <a:ext cx="495653" cy="495653"/>
          </a:xfrm>
          <a:prstGeom prst="rect">
            <a:avLst/>
          </a:prstGeom>
        </p:spPr>
      </p:pic>
      <p:pic>
        <p:nvPicPr>
          <p:cNvPr id="13" name="Image 12"/>
          <p:cNvPicPr/>
          <p:nvPr/>
        </p:nvPicPr>
        <p:blipFill rotWithShape="1">
          <a:blip r:embed="rId9"/>
          <a:srcRect l="15008" t="54556" r="79282" b="34766"/>
          <a:stretch/>
        </p:blipFill>
        <p:spPr bwMode="auto">
          <a:xfrm>
            <a:off x="765174" y="4983202"/>
            <a:ext cx="742950" cy="781050"/>
          </a:xfrm>
          <a:prstGeom prst="rect">
            <a:avLst/>
          </a:prstGeom>
          <a:ln>
            <a:noFill/>
          </a:ln>
          <a:extLst>
            <a:ext uri="{53640926-AAD7-44D8-BBD7-CCE9431645EC}">
              <a14:shadowObscured xmlns:a14="http://schemas.microsoft.com/office/drawing/2010/main"/>
            </a:ext>
          </a:extLst>
        </p:spPr>
      </p:pic>
      <p:pic>
        <p:nvPicPr>
          <p:cNvPr id="11" name="Image 10">
            <a:hlinkClick r:id="rId10"/>
          </p:cNvPr>
          <p:cNvPicPr>
            <a:picLocks noChangeAspect="1"/>
          </p:cNvPicPr>
          <p:nvPr/>
        </p:nvPicPr>
        <p:blipFill>
          <a:blip r:embed="rId11"/>
          <a:stretch>
            <a:fillRect/>
          </a:stretch>
        </p:blipFill>
        <p:spPr>
          <a:xfrm>
            <a:off x="5535681" y="2255005"/>
            <a:ext cx="1143896" cy="362967"/>
          </a:xfrm>
          <a:prstGeom prst="rect">
            <a:avLst/>
          </a:prstGeom>
        </p:spPr>
      </p:pic>
    </p:spTree>
    <p:extLst>
      <p:ext uri="{BB962C8B-B14F-4D97-AF65-F5344CB8AC3E}">
        <p14:creationId xmlns:p14="http://schemas.microsoft.com/office/powerpoint/2010/main" val="26216958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MODELE G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MODELE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ELE BDR">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DR ENTREPRISES">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DR ESI">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DR PP">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DR IMMO PRO">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DR SECTEUR PUBLIC">
  <a:themeElements>
    <a:clrScheme name="CE-Gestion privee">
      <a:dk1>
        <a:srgbClr val="000000"/>
      </a:dk1>
      <a:lt1>
        <a:sysClr val="window" lastClr="FFFFFF"/>
      </a:lt1>
      <a:dk2>
        <a:srgbClr val="FF0000"/>
      </a:dk2>
      <a:lt2>
        <a:srgbClr val="A79C86"/>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DF4567820894D9A2BC539D1A394A7" ma:contentTypeVersion="1" ma:contentTypeDescription="Crée un document." ma:contentTypeScope="" ma:versionID="f0660892317ff9c222d67fbe065c8e8b">
  <xsd:schema xmlns:xsd="http://www.w3.org/2001/XMLSchema" xmlns:p="http://schemas.microsoft.com/office/2006/metadata/properties" xmlns:ns2="02ea4b1b-5614-43b2-acce-6a9ef10fff4e" targetNamespace="http://schemas.microsoft.com/office/2006/metadata/properties" ma:root="true" ma:fieldsID="62c0c718fea2220f2b7b4e28141722dc" ns2:_="">
    <xsd:import namespace="02ea4b1b-5614-43b2-acce-6a9ef10fff4e"/>
    <xsd:element name="properties">
      <xsd:complexType>
        <xsd:sequence>
          <xsd:element name="documentManagement">
            <xsd:complexType>
              <xsd:all>
                <xsd:element ref="ns2:Commentaires" minOccurs="0"/>
              </xsd:all>
            </xsd:complexType>
          </xsd:element>
        </xsd:sequence>
      </xsd:complexType>
    </xsd:element>
  </xsd:schema>
  <xsd:schema xmlns:xsd="http://www.w3.org/2001/XMLSchema" xmlns:dms="http://schemas.microsoft.com/office/2006/documentManagement/types" targetNamespace="02ea4b1b-5614-43b2-acce-6a9ef10fff4e" elementFormDefault="qualified">
    <xsd:import namespace="http://schemas.microsoft.com/office/2006/documentManagement/types"/>
    <xsd:element name="Commentaires" ma:index="8" nillable="true" ma:displayName="Commentaires" ma:default="" ma:hidden="true" ma:internalName="Commentair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9DE2169-109F-4C19-AA36-BF31E4481C04}">
  <ds:schemaRefs>
    <ds:schemaRef ds:uri="http://schemas.microsoft.com/sharepoint/v3/contenttype/forms"/>
  </ds:schemaRefs>
</ds:datastoreItem>
</file>

<file path=customXml/itemProps2.xml><?xml version="1.0" encoding="utf-8"?>
<ds:datastoreItem xmlns:ds="http://schemas.openxmlformats.org/officeDocument/2006/customXml" ds:itemID="{71AAE39C-C746-4D5E-894D-FEC939839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ea4b1b-5614-43b2-acce-6a9ef10fff4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C925DB7-CCE4-48F1-BF80-9981159D6B98}">
  <ds:schemaRefs>
    <ds:schemaRef ds:uri="http://schemas.microsoft.com/office/2006/documentManagement/types"/>
    <ds:schemaRef ds:uri="http://purl.org/dc/terms/"/>
    <ds:schemaRef ds:uri="http://schemas.openxmlformats.org/package/2006/metadata/core-properties"/>
    <ds:schemaRef ds:uri="http://purl.org/dc/dcmitype/"/>
    <ds:schemaRef ds:uri="02ea4b1b-5614-43b2-acce-6a9ef10fff4e"/>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10611</TotalTime>
  <Words>934</Words>
  <Application>Microsoft Office PowerPoint</Application>
  <PresentationFormat>Affichage à l'écran (4:3)</PresentationFormat>
  <Paragraphs>106</Paragraphs>
  <Slides>7</Slides>
  <Notes>6</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7</vt:i4>
      </vt:variant>
    </vt:vector>
  </HeadingPairs>
  <TitlesOfParts>
    <vt:vector size="22" baseType="lpstr">
      <vt:lpstr>Aharoni</vt:lpstr>
      <vt:lpstr>Arial</vt:lpstr>
      <vt:lpstr>Arial Narrow</vt:lpstr>
      <vt:lpstr>Calibri</vt:lpstr>
      <vt:lpstr>Segoe Print</vt:lpstr>
      <vt:lpstr>Wingdings</vt:lpstr>
      <vt:lpstr>1-MODELE PART</vt:lpstr>
      <vt:lpstr>2-MODELE GP</vt:lpstr>
      <vt:lpstr>3-MODELE PRO</vt:lpstr>
      <vt:lpstr>MODELE BDR</vt:lpstr>
      <vt:lpstr>BDR ENTREPRISES</vt:lpstr>
      <vt:lpstr>BDR ESI</vt:lpstr>
      <vt:lpstr>BDR PP</vt:lpstr>
      <vt:lpstr>BDR IMMO PRO</vt:lpstr>
      <vt:lpstr>BDR SECTEUR PUBLIC</vt:lpstr>
      <vt:lpstr>Présentation PowerPoint</vt:lpstr>
      <vt:lpstr>sommaire</vt:lpstr>
      <vt:lpstr>Contexte : réforme « 100 % santé »</vt:lpstr>
      <vt:lpstr>NouvEauté : résiliation infra-annuelle</vt:lpstr>
      <vt:lpstr>Évolutions tarifaires 2021</vt:lpstr>
      <vt:lpstr>Simulateur de reste à charge</vt:lpstr>
      <vt:lpstr>Mission santé : B’digit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POIGNANT Anne [CEGEE]</cp:lastModifiedBy>
  <cp:revision>457</cp:revision>
  <cp:lastPrinted>2020-01-23T16:40:35Z</cp:lastPrinted>
  <dcterms:created xsi:type="dcterms:W3CDTF">2016-06-03T08:10:53Z</dcterms:created>
  <dcterms:modified xsi:type="dcterms:W3CDTF">2021-02-05T14:27:54Z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valerie.parisse@cegee.caisse-epargne.fr</vt:lpwstr>
  </property>
  <property fmtid="{D5CDD505-2E9C-101B-9397-08002B2CF9AE}" pid="5" name="MSIP_Label_48a19f0c-bea1-442e-a475-ed109d9ec508_SetDate">
    <vt:lpwstr>2020-11-16T06:58:12.7732160Z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ies>
</file>