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1"/>
  </p:notesMasterIdLst>
  <p:handoutMasterIdLst>
    <p:handoutMasterId r:id="rId22"/>
  </p:handoutMasterIdLst>
  <p:sldIdLst>
    <p:sldId id="286" r:id="rId13"/>
    <p:sldId id="289" r:id="rId14"/>
    <p:sldId id="436" r:id="rId15"/>
    <p:sldId id="4300" r:id="rId16"/>
    <p:sldId id="4303" r:id="rId17"/>
    <p:sldId id="4304" r:id="rId18"/>
    <p:sldId id="4305" r:id="rId19"/>
    <p:sldId id="4306" r:id="rId2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D8D"/>
    <a:srgbClr val="BFBFBF"/>
    <a:srgbClr val="DE6225"/>
    <a:srgbClr val="581D41"/>
    <a:srgbClr val="F7DAAF"/>
    <a:srgbClr val="A79C86"/>
    <a:srgbClr val="EB0F2D"/>
    <a:srgbClr val="EA9922"/>
    <a:srgbClr val="FFDDED"/>
    <a:srgbClr val="FF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60" d="100"/>
          <a:sy n="60" d="100"/>
        </p:scale>
        <p:origin x="894" y="60"/>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28/01/2022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28/01/2022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1622792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322202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1236664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196190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703347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8685992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oleObject" Target="../embeddings/oleObject1.bin"/><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www.espacesante.caisse-epargne.f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cid:image005.jpg@01D6F3C9.6C7E7050" TargetMode="Externa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sz="2000" dirty="0">
                <a:solidFill>
                  <a:schemeClr val="bg2">
                    <a:lumMod val="25000"/>
                  </a:schemeClr>
                </a:solidFill>
                <a:latin typeface="Aharoni" panose="02010803020104030203" pitchFamily="2" charset="-79"/>
                <a:cs typeface="Aharoni" panose="02010803020104030203" pitchFamily="2" charset="-79"/>
              </a:rPr>
              <a:t>28/01/2022</a:t>
            </a:r>
            <a:r>
              <a:rPr lang="fr-FR" dirty="0">
                <a:solidFill>
                  <a:schemeClr val="bg2">
                    <a:lumMod val="25000"/>
                  </a:schemeClr>
                </a:solidFill>
                <a:latin typeface="Aharoni" panose="02010803020104030203" pitchFamily="2" charset="-79"/>
                <a:cs typeface="Aharoni" panose="02010803020104030203" pitchFamily="2" charset="-79"/>
              </a:rPr>
              <a:t> – Semaine 4</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8" name="Rectangle 7"/>
          <p:cNvSpPr/>
          <p:nvPr/>
        </p:nvSpPr>
        <p:spPr>
          <a:xfrm>
            <a:off x="572435" y="1445954"/>
            <a:ext cx="10961859" cy="3754874"/>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La « Garantie Santé Côté Pro »</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Notices d’informations</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Evolutions tarifaires</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Services Santé</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Exemples de remboursements</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Procédure de résiliation infra-annuelle</a:t>
            </a:r>
          </a:p>
        </p:txBody>
      </p:sp>
      <p:sp>
        <p:nvSpPr>
          <p:cNvPr id="10" name="ZoneTexte 9"/>
          <p:cNvSpPr txBox="1"/>
          <p:nvPr/>
        </p:nvSpPr>
        <p:spPr>
          <a:xfrm>
            <a:off x="1060282" y="482146"/>
            <a:ext cx="1314784"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4</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NOTICES </a:t>
            </a:r>
            <a:r>
              <a:rPr lang="fr-FR" sz="2000" spc="30" dirty="0" err="1">
                <a:latin typeface="Montserrat Black" panose="00000A00000000000000" pitchFamily="2" charset="0"/>
              </a:rPr>
              <a:t>D’INFORMATIONs</a:t>
            </a:r>
            <a:endParaRPr lang="fr-FR" sz="20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1312295"/>
            <a:ext cx="10697882" cy="5016754"/>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Evolution</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Accès au document</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sp>
        <p:nvSpPr>
          <p:cNvPr id="18" name="Triangle isocèle 17">
            <a:extLst>
              <a:ext uri="{FF2B5EF4-FFF2-40B4-BE49-F238E27FC236}">
                <a16:creationId xmlns:a16="http://schemas.microsoft.com/office/drawing/2014/main" id="{5F040078-D9F1-4E79-AD57-181691E3633B}"/>
              </a:ext>
            </a:extLst>
          </p:cNvPr>
          <p:cNvSpPr/>
          <p:nvPr/>
        </p:nvSpPr>
        <p:spPr>
          <a:xfrm rot="3477294">
            <a:off x="1264574" y="2178106"/>
            <a:ext cx="399190" cy="465934"/>
          </a:xfrm>
          <a:prstGeom prst="triangle">
            <a:avLst/>
          </a:prstGeom>
          <a:solidFill>
            <a:schemeClr val="accent2">
              <a:lumMod val="40000"/>
              <a:lumOff val="60000"/>
            </a:schemeClr>
          </a:solidFill>
          <a:ln w="25400" cap="flat" cmpd="sng" algn="ctr">
            <a:noFill/>
            <a:prstDash val="solid"/>
          </a:ln>
          <a:effectLst/>
        </p:spPr>
        <p:txBody>
          <a:bodyPr rtlCol="0" anchor="ctr"/>
          <a:lstStyle/>
          <a:p>
            <a:pPr algn="ctr">
              <a:defRPr/>
            </a:pPr>
            <a:endParaRPr lang="fr-FR" sz="2000">
              <a:solidFill>
                <a:prstClr val="white"/>
              </a:solidFill>
            </a:endParaRPr>
          </a:p>
        </p:txBody>
      </p:sp>
      <p:sp>
        <p:nvSpPr>
          <p:cNvPr id="19" name="Rectangle à coins arrondis 2">
            <a:extLst>
              <a:ext uri="{FF2B5EF4-FFF2-40B4-BE49-F238E27FC236}">
                <a16:creationId xmlns:a16="http://schemas.microsoft.com/office/drawing/2014/main" id="{9FF776ED-B406-4B7C-8960-D35C182BD113}"/>
              </a:ext>
            </a:extLst>
          </p:cNvPr>
          <p:cNvSpPr/>
          <p:nvPr/>
        </p:nvSpPr>
        <p:spPr>
          <a:xfrm>
            <a:off x="1323253" y="2308761"/>
            <a:ext cx="9498718" cy="2206679"/>
          </a:xfrm>
          <a:prstGeom prst="roundRect">
            <a:avLst/>
          </a:prstGeom>
          <a:solidFill>
            <a:sysClr val="window" lastClr="FFFFFF"/>
          </a:solidFill>
          <a:ln w="3175" cap="flat" cmpd="sng" algn="ctr">
            <a:solidFill>
              <a:srgbClr val="421557"/>
            </a:solidFill>
            <a:prstDash val="solid"/>
          </a:ln>
          <a:effectLst/>
        </p:spPr>
        <p:txBody>
          <a:bodyPr rtlCol="0" anchor="ctr"/>
          <a:lstStyle/>
          <a:p>
            <a:pPr algn="ctr">
              <a:defRPr/>
            </a:pPr>
            <a:endParaRPr lang="fr-FR" sz="2000">
              <a:solidFill>
                <a:prstClr val="white"/>
              </a:solidFill>
            </a:endParaRPr>
          </a:p>
        </p:txBody>
      </p:sp>
      <p:sp>
        <p:nvSpPr>
          <p:cNvPr id="20" name="Rectangle 19">
            <a:extLst>
              <a:ext uri="{FF2B5EF4-FFF2-40B4-BE49-F238E27FC236}">
                <a16:creationId xmlns:a16="http://schemas.microsoft.com/office/drawing/2014/main" id="{C3B61FB7-A7E4-4721-93A4-10C978B2305B}"/>
              </a:ext>
            </a:extLst>
          </p:cNvPr>
          <p:cNvSpPr/>
          <p:nvPr/>
        </p:nvSpPr>
        <p:spPr>
          <a:xfrm>
            <a:off x="1169961" y="2029725"/>
            <a:ext cx="4443270" cy="357773"/>
          </a:xfrm>
          <a:prstGeom prst="rect">
            <a:avLst/>
          </a:prstGeom>
          <a:solidFill>
            <a:srgbClr val="002060"/>
          </a:solidFill>
          <a:ln w="25400" cap="flat" cmpd="sng" algn="ctr">
            <a:noFill/>
            <a:prstDash val="solid"/>
          </a:ln>
          <a:effectLst/>
        </p:spPr>
        <p:txBody>
          <a:bodyPr rtlCol="0" anchor="ctr"/>
          <a:lstStyle/>
          <a:p>
            <a:pPr algn="ctr">
              <a:defRPr/>
            </a:pPr>
            <a:endParaRPr lang="fr-FR" sz="2000">
              <a:solidFill>
                <a:prstClr val="white"/>
              </a:solidFill>
            </a:endParaRPr>
          </a:p>
        </p:txBody>
      </p:sp>
      <p:sp>
        <p:nvSpPr>
          <p:cNvPr id="21" name="ZoneTexte 20">
            <a:extLst>
              <a:ext uri="{FF2B5EF4-FFF2-40B4-BE49-F238E27FC236}">
                <a16:creationId xmlns:a16="http://schemas.microsoft.com/office/drawing/2014/main" id="{1E34245D-7562-4BEF-BC12-68F5388A2C0F}"/>
              </a:ext>
            </a:extLst>
          </p:cNvPr>
          <p:cNvSpPr txBox="1"/>
          <p:nvPr/>
        </p:nvSpPr>
        <p:spPr>
          <a:xfrm>
            <a:off x="1369560" y="2125955"/>
            <a:ext cx="4166790" cy="140448"/>
          </a:xfrm>
          <a:prstGeom prst="rect">
            <a:avLst/>
          </a:prstGeom>
          <a:solidFill>
            <a:srgbClr val="002060"/>
          </a:solidFill>
          <a:ln w="12700">
            <a:noFill/>
            <a:prstDash val="dash"/>
          </a:ln>
        </p:spPr>
        <p:txBody>
          <a:bodyPr wrap="square" lIns="36000" rIns="36000" rtlCol="0" anchor="ctr">
            <a:noAutofit/>
          </a:bodyPr>
          <a:lstStyle/>
          <a:p>
            <a:r>
              <a:rPr lang="fr-FR" sz="1600" b="1" dirty="0">
                <a:solidFill>
                  <a:prstClr val="white"/>
                </a:solidFill>
                <a:cs typeface="Arial" panose="020B0604020202020204" pitchFamily="34" charset="0"/>
              </a:rPr>
              <a:t>Les notices d’informations Garanties Santé</a:t>
            </a:r>
          </a:p>
        </p:txBody>
      </p:sp>
      <p:sp>
        <p:nvSpPr>
          <p:cNvPr id="22" name="ZoneTexte 21">
            <a:extLst>
              <a:ext uri="{FF2B5EF4-FFF2-40B4-BE49-F238E27FC236}">
                <a16:creationId xmlns:a16="http://schemas.microsoft.com/office/drawing/2014/main" id="{515D96A4-6BEB-4306-8C50-C451A098F791}"/>
              </a:ext>
            </a:extLst>
          </p:cNvPr>
          <p:cNvSpPr txBox="1"/>
          <p:nvPr/>
        </p:nvSpPr>
        <p:spPr>
          <a:xfrm>
            <a:off x="1464169" y="2792421"/>
            <a:ext cx="9036606" cy="1370905"/>
          </a:xfrm>
          <a:prstGeom prst="rect">
            <a:avLst/>
          </a:prstGeom>
          <a:noFill/>
          <a:ln w="12700">
            <a:noFill/>
            <a:prstDash val="dash"/>
          </a:ln>
        </p:spPr>
        <p:txBody>
          <a:bodyPr wrap="square" lIns="36000" rIns="36000" rtlCol="0" anchor="ctr">
            <a:noAutofit/>
          </a:bodyPr>
          <a:lstStyle/>
          <a:p>
            <a:pPr algn="just">
              <a:buClr>
                <a:schemeClr val="bg1"/>
              </a:buClr>
            </a:pPr>
            <a:r>
              <a:rPr lang="fr-FR" sz="1600" dirty="0"/>
              <a:t>Pour faciliter la compréhension du contrat, une </a:t>
            </a:r>
            <a:r>
              <a:rPr lang="fr-FR" sz="1600" b="1" dirty="0">
                <a:solidFill>
                  <a:srgbClr val="C00000"/>
                </a:solidFill>
              </a:rPr>
              <a:t>nouvelle rédaction </a:t>
            </a:r>
            <a:r>
              <a:rPr lang="fr-FR" sz="1600" dirty="0"/>
              <a:t>des notices d’informations a été adoptée. Les informations communiquées aux clients sont présentées de façon pédagogique, à l'aide de schémas et d'exemples, pour une lecture plus fluide et simple.</a:t>
            </a:r>
          </a:p>
          <a:p>
            <a:pPr>
              <a:buClr>
                <a:schemeClr val="bg1"/>
              </a:buClr>
            </a:pPr>
            <a:endParaRPr lang="fr-FR" sz="1600" dirty="0"/>
          </a:p>
          <a:p>
            <a:pPr>
              <a:buClr>
                <a:schemeClr val="bg1"/>
              </a:buClr>
            </a:pPr>
            <a:r>
              <a:rPr lang="fr-FR" sz="1600" u="sng" dirty="0"/>
              <a:t>Cette nouvelle rédaction répond à trois principes</a:t>
            </a:r>
            <a:r>
              <a:rPr lang="fr-FR" sz="1600" dirty="0"/>
              <a:t> : </a:t>
            </a:r>
          </a:p>
          <a:p>
            <a:pPr marL="171450" indent="-171450">
              <a:buClr>
                <a:srgbClr val="C00000"/>
              </a:buClr>
              <a:buFont typeface="Arial" panose="020B0604020202020204" pitchFamily="34" charset="0"/>
              <a:buChar char="•"/>
            </a:pPr>
            <a:r>
              <a:rPr lang="fr-FR" sz="1600" dirty="0"/>
              <a:t>Faire des CG un support client vs un support « administratif »,</a:t>
            </a:r>
          </a:p>
          <a:p>
            <a:pPr marL="171450" indent="-171450">
              <a:buClr>
                <a:srgbClr val="C00000"/>
              </a:buClr>
              <a:buFont typeface="Arial" panose="020B0604020202020204" pitchFamily="34" charset="0"/>
              <a:buChar char="•"/>
            </a:pPr>
            <a:r>
              <a:rPr lang="fr-FR" sz="1600" dirty="0"/>
              <a:t>Permettre au client de se repérer plus facilement,</a:t>
            </a:r>
          </a:p>
          <a:p>
            <a:pPr marL="171450" indent="-171450">
              <a:buClr>
                <a:srgbClr val="C00000"/>
              </a:buClr>
              <a:buFont typeface="Arial" panose="020B0604020202020204" pitchFamily="34" charset="0"/>
              <a:buChar char="•"/>
            </a:pPr>
            <a:r>
              <a:rPr lang="fr-FR" sz="1600" dirty="0"/>
              <a:t>Clarifier les termes utilisés.</a:t>
            </a:r>
          </a:p>
          <a:p>
            <a:pPr lvl="1">
              <a:buClr>
                <a:schemeClr val="bg1"/>
              </a:buClr>
            </a:pPr>
            <a:endParaRPr lang="fr-FR" sz="1000" dirty="0">
              <a:solidFill>
                <a:schemeClr val="tx2">
                  <a:lumMod val="50000"/>
                </a:schemeClr>
              </a:solidFill>
            </a:endParaRPr>
          </a:p>
        </p:txBody>
      </p:sp>
      <p:graphicFrame>
        <p:nvGraphicFramePr>
          <p:cNvPr id="23" name="Objet 22">
            <a:hlinkClick r:id="" action="ppaction://ole?verb=0"/>
            <a:extLst>
              <a:ext uri="{FF2B5EF4-FFF2-40B4-BE49-F238E27FC236}">
                <a16:creationId xmlns:a16="http://schemas.microsoft.com/office/drawing/2014/main" id="{7DAB51B4-C164-4B1E-87BA-D0428E5D53B7}"/>
              </a:ext>
            </a:extLst>
          </p:cNvPr>
          <p:cNvGraphicFramePr>
            <a:graphicFrameLocks noChangeAspect="1"/>
          </p:cNvGraphicFramePr>
          <p:nvPr>
            <p:extLst>
              <p:ext uri="{D42A27DB-BD31-4B8C-83A1-F6EECF244321}">
                <p14:modId xmlns:p14="http://schemas.microsoft.com/office/powerpoint/2010/main" val="2205390596"/>
              </p:ext>
            </p:extLst>
          </p:nvPr>
        </p:nvGraphicFramePr>
        <p:xfrm>
          <a:off x="2846248" y="5081468"/>
          <a:ext cx="528637" cy="446088"/>
        </p:xfrm>
        <a:graphic>
          <a:graphicData uri="http://schemas.openxmlformats.org/presentationml/2006/ole">
            <mc:AlternateContent xmlns:mc="http://schemas.openxmlformats.org/markup-compatibility/2006">
              <mc:Choice xmlns:v="urn:schemas-microsoft-com:vml" Requires="v">
                <p:oleObj spid="_x0000_s1033" name="Acrobat Document" showAsIcon="1" r:id="rId5" imgW="529200" imgH="445680" progId="AcroExch.Document.DC">
                  <p:embed/>
                </p:oleObj>
              </mc:Choice>
              <mc:Fallback>
                <p:oleObj name="Acrobat Document" showAsIcon="1" r:id="rId5" imgW="529200" imgH="445680" progId="AcroExch.Document.DC">
                  <p:embed/>
                  <p:pic>
                    <p:nvPicPr>
                      <p:cNvPr id="8" name="Objet 7">
                        <a:hlinkClick r:id="" action="ppaction://ole?verb=0"/>
                        <a:extLst>
                          <a:ext uri="{FF2B5EF4-FFF2-40B4-BE49-F238E27FC236}">
                            <a16:creationId xmlns:a16="http://schemas.microsoft.com/office/drawing/2014/main" id="{99157C3C-67A4-4740-9A8B-04D8645B1040}"/>
                          </a:ext>
                        </a:extLst>
                      </p:cNvPr>
                      <p:cNvPicPr/>
                      <p:nvPr/>
                    </p:nvPicPr>
                    <p:blipFill>
                      <a:blip r:embed="rId6"/>
                      <a:stretch>
                        <a:fillRect/>
                      </a:stretch>
                    </p:blipFill>
                    <p:spPr>
                      <a:xfrm>
                        <a:off x="2846248" y="5081468"/>
                        <a:ext cx="528637" cy="446088"/>
                      </a:xfrm>
                      <a:prstGeom prst="rect">
                        <a:avLst/>
                      </a:prstGeom>
                    </p:spPr>
                  </p:pic>
                </p:oleObj>
              </mc:Fallback>
            </mc:AlternateContent>
          </a:graphicData>
        </a:graphic>
      </p:graphicFrame>
    </p:spTree>
    <p:extLst>
      <p:ext uri="{BB962C8B-B14F-4D97-AF65-F5344CB8AC3E}">
        <p14:creationId xmlns:p14="http://schemas.microsoft.com/office/powerpoint/2010/main" val="367335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err="1">
                <a:latin typeface="Montserrat Black" panose="00000A00000000000000" pitchFamily="2" charset="0"/>
              </a:rPr>
              <a:t>éVOLUTIONS</a:t>
            </a:r>
            <a:r>
              <a:rPr lang="fr-FR" sz="2000" spc="30" dirty="0">
                <a:latin typeface="Montserrat Black" panose="00000A00000000000000" pitchFamily="2" charset="0"/>
              </a:rPr>
              <a:t> TARIFAIRES</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1256021"/>
            <a:ext cx="10376916" cy="4031869"/>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Marché de l’Assurance Santé</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La croissance soutenue des dépenses de santé et du coût des soins s’est poursuivie en 2021. Au regard du contexte sanitaire, cette augmentation devrait s’établir autour de 3,8 %. Elle entraine une évolution de la cotisation de l'ensemble des contrats santé.</a:t>
            </a: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La mise en place du « 100 % Santé » au 1</a:t>
            </a:r>
            <a:r>
              <a:rPr lang="fr-FR" sz="1600" baseline="30000" dirty="0">
                <a:cs typeface="Calibri" panose="020F0502020204030204" pitchFamily="34" charset="0"/>
              </a:rPr>
              <a:t>er</a:t>
            </a:r>
            <a:r>
              <a:rPr lang="fr-FR" sz="1600" dirty="0">
                <a:cs typeface="Calibri" panose="020F0502020204030204" pitchFamily="34" charset="0"/>
              </a:rPr>
              <a:t> janvier 2021, avec le remboursement des soins et équipements sans reste à charge, la résiliation infra-annuelle des contrats Santé, l’instauration d’une taxe COVID et la prise en charge des consultations de psychologue impactent directement les contrats santé.</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Incidences sur notre offre</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00D733A6-E49C-4835-8473-50F0DC85A4A9}"/>
              </a:ext>
            </a:extLst>
          </p:cNvPr>
          <p:cNvSpPr txBox="1"/>
          <p:nvPr/>
        </p:nvSpPr>
        <p:spPr>
          <a:xfrm>
            <a:off x="3708206" y="4090143"/>
            <a:ext cx="2132703" cy="307777"/>
          </a:xfrm>
          <a:prstGeom prst="rect">
            <a:avLst/>
          </a:prstGeom>
          <a:noFill/>
        </p:spPr>
        <p:txBody>
          <a:bodyPr wrap="square" rtlCol="0">
            <a:spAutoFit/>
          </a:bodyPr>
          <a:lstStyle/>
          <a:p>
            <a:r>
              <a:rPr lang="fr-FR" sz="1400" b="1" dirty="0">
                <a:solidFill>
                  <a:srgbClr val="5F5F5F"/>
                </a:solidFill>
              </a:rPr>
              <a:t>Garantie Santé Côté Pro</a:t>
            </a:r>
          </a:p>
        </p:txBody>
      </p:sp>
      <p:sp>
        <p:nvSpPr>
          <p:cNvPr id="17" name="Rectangle 16">
            <a:extLst>
              <a:ext uri="{FF2B5EF4-FFF2-40B4-BE49-F238E27FC236}">
                <a16:creationId xmlns:a16="http://schemas.microsoft.com/office/drawing/2014/main" id="{F4B53BDA-7821-47CB-AC22-769EF5CC7B41}"/>
              </a:ext>
            </a:extLst>
          </p:cNvPr>
          <p:cNvSpPr/>
          <p:nvPr/>
        </p:nvSpPr>
        <p:spPr bwMode="auto">
          <a:xfrm>
            <a:off x="3547508" y="4036848"/>
            <a:ext cx="2217985" cy="1844110"/>
          </a:xfrm>
          <a:prstGeom prst="rect">
            <a:avLst/>
          </a:prstGeom>
          <a:noFill/>
          <a:ln w="9525" cap="flat" cmpd="sng" algn="ctr">
            <a:solidFill>
              <a:srgbClr val="A678AD"/>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endParaRPr>
          </a:p>
        </p:txBody>
      </p:sp>
      <p:sp>
        <p:nvSpPr>
          <p:cNvPr id="18" name="Rectangle 17">
            <a:extLst>
              <a:ext uri="{FF2B5EF4-FFF2-40B4-BE49-F238E27FC236}">
                <a16:creationId xmlns:a16="http://schemas.microsoft.com/office/drawing/2014/main" id="{43D2C618-99F6-4FD4-9778-6C8A8BAFDA7E}"/>
              </a:ext>
            </a:extLst>
          </p:cNvPr>
          <p:cNvSpPr/>
          <p:nvPr/>
        </p:nvSpPr>
        <p:spPr bwMode="auto">
          <a:xfrm>
            <a:off x="4088396" y="4384933"/>
            <a:ext cx="1594043" cy="414000"/>
          </a:xfrm>
          <a:prstGeom prst="rect">
            <a:avLst/>
          </a:prstGeom>
          <a:solidFill>
            <a:srgbClr val="F2F2F2"/>
          </a:solidFill>
          <a:ln>
            <a:noFill/>
          </a:ln>
        </p:spPr>
        <p:txBody>
          <a:bodyPr wrap="square" rtlCol="0" anchor="ctr" anchorCtr="0">
            <a:noAutofit/>
          </a:bodyPr>
          <a:lstStyle/>
          <a:p>
            <a:pPr algn="ctr"/>
            <a:r>
              <a:rPr lang="fr-FR" sz="1300" b="1" kern="0" dirty="0">
                <a:solidFill>
                  <a:srgbClr val="7030A0"/>
                </a:solidFill>
              </a:rPr>
              <a:t>F1 : + 5,27 %</a:t>
            </a:r>
            <a:endParaRPr lang="fr-FR" sz="1300" kern="0" dirty="0">
              <a:solidFill>
                <a:srgbClr val="7030A0"/>
              </a:solidFill>
            </a:endParaRPr>
          </a:p>
        </p:txBody>
      </p:sp>
      <p:pic>
        <p:nvPicPr>
          <p:cNvPr id="19" name="Graphique 18" descr="Employé de bureau avec un remplissage uni">
            <a:extLst>
              <a:ext uri="{FF2B5EF4-FFF2-40B4-BE49-F238E27FC236}">
                <a16:creationId xmlns:a16="http://schemas.microsoft.com/office/drawing/2014/main" id="{2872893E-8CA1-4B09-A26D-A9F39FD6240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47508" y="4657573"/>
            <a:ext cx="606734" cy="606734"/>
          </a:xfrm>
          <a:prstGeom prst="rect">
            <a:avLst/>
          </a:prstGeom>
        </p:spPr>
      </p:pic>
      <p:sp>
        <p:nvSpPr>
          <p:cNvPr id="20" name="Rectangle 19">
            <a:extLst>
              <a:ext uri="{FF2B5EF4-FFF2-40B4-BE49-F238E27FC236}">
                <a16:creationId xmlns:a16="http://schemas.microsoft.com/office/drawing/2014/main" id="{F3175E24-3111-40A3-B79E-E4544D63E47A}"/>
              </a:ext>
            </a:extLst>
          </p:cNvPr>
          <p:cNvSpPr/>
          <p:nvPr/>
        </p:nvSpPr>
        <p:spPr bwMode="auto">
          <a:xfrm>
            <a:off x="4090292" y="4856801"/>
            <a:ext cx="1594044" cy="414000"/>
          </a:xfrm>
          <a:prstGeom prst="rect">
            <a:avLst/>
          </a:prstGeom>
          <a:solidFill>
            <a:srgbClr val="F2F2F2"/>
          </a:solidFill>
          <a:ln>
            <a:noFill/>
          </a:ln>
        </p:spPr>
        <p:txBody>
          <a:bodyPr wrap="square" rtlCol="0" anchor="ctr" anchorCtr="0">
            <a:noAutofit/>
          </a:bodyPr>
          <a:lstStyle/>
          <a:p>
            <a:pPr algn="ctr"/>
            <a:r>
              <a:rPr lang="fr-FR" sz="1300" b="1" kern="0" dirty="0">
                <a:solidFill>
                  <a:srgbClr val="7030A0"/>
                </a:solidFill>
              </a:rPr>
              <a:t>F2 : - 0,32 %</a:t>
            </a:r>
            <a:endParaRPr lang="fr-FR" sz="1300" kern="0" dirty="0">
              <a:solidFill>
                <a:srgbClr val="7030A0"/>
              </a:solidFill>
            </a:endParaRPr>
          </a:p>
        </p:txBody>
      </p:sp>
      <p:sp>
        <p:nvSpPr>
          <p:cNvPr id="21" name="Rectangle 20">
            <a:extLst>
              <a:ext uri="{FF2B5EF4-FFF2-40B4-BE49-F238E27FC236}">
                <a16:creationId xmlns:a16="http://schemas.microsoft.com/office/drawing/2014/main" id="{98C48188-0232-455D-AB15-3F420A80EC3A}"/>
              </a:ext>
            </a:extLst>
          </p:cNvPr>
          <p:cNvSpPr/>
          <p:nvPr/>
        </p:nvSpPr>
        <p:spPr bwMode="auto">
          <a:xfrm>
            <a:off x="4082849" y="5316295"/>
            <a:ext cx="1601912" cy="414000"/>
          </a:xfrm>
          <a:prstGeom prst="rect">
            <a:avLst/>
          </a:prstGeom>
          <a:solidFill>
            <a:srgbClr val="00B050"/>
          </a:solidFill>
          <a:ln>
            <a:solidFill>
              <a:srgbClr val="7030A0"/>
            </a:solidFill>
          </a:ln>
        </p:spPr>
        <p:txBody>
          <a:bodyPr wrap="square" rtlCol="0" anchor="ctr" anchorCtr="0">
            <a:noAutofit/>
          </a:bodyPr>
          <a:lstStyle/>
          <a:p>
            <a:pPr algn="ctr"/>
            <a:r>
              <a:rPr lang="fr-FR" sz="1300" b="1" kern="0" dirty="0">
                <a:solidFill>
                  <a:schemeClr val="bg1"/>
                </a:solidFill>
              </a:rPr>
              <a:t>F3 &amp; F4 : - 3,38 %</a:t>
            </a:r>
          </a:p>
        </p:txBody>
      </p:sp>
    </p:spTree>
    <p:extLst>
      <p:ext uri="{BB962C8B-B14F-4D97-AF65-F5344CB8AC3E}">
        <p14:creationId xmlns:p14="http://schemas.microsoft.com/office/powerpoint/2010/main" val="2333947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SERVICES </a:t>
            </a:r>
            <a:r>
              <a:rPr lang="fr-FR" sz="2000" spc="30" dirty="0" err="1">
                <a:latin typeface="Montserrat Black" panose="00000A00000000000000" pitchFamily="2" charset="0"/>
              </a:rPr>
              <a:t>SANTé</a:t>
            </a:r>
            <a:r>
              <a:rPr lang="fr-FR" sz="2000" spc="30" dirty="0">
                <a:latin typeface="Montserrat Black" panose="00000A00000000000000" pitchFamily="2" charset="0"/>
              </a:rPr>
              <a:t> </a:t>
            </a:r>
            <a:r>
              <a:rPr lang="fr-FR" sz="1600" i="1" spc="30" dirty="0">
                <a:latin typeface="Montserrat Black" panose="00000A00000000000000" pitchFamily="2" charset="0"/>
              </a:rPr>
              <a:t>(1/2)</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1076908"/>
            <a:ext cx="10376916" cy="5262975"/>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Nouveau prestataire</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Depuis le 1</a:t>
            </a:r>
            <a:r>
              <a:rPr lang="fr-FR" sz="1600" baseline="30000" dirty="0">
                <a:cs typeface="Calibri" panose="020F0502020204030204" pitchFamily="34" charset="0"/>
              </a:rPr>
              <a:t>er</a:t>
            </a:r>
            <a:r>
              <a:rPr lang="fr-FR" sz="1600" dirty="0">
                <a:cs typeface="Calibri" panose="020F0502020204030204" pitchFamily="34" charset="0"/>
              </a:rPr>
              <a:t> janvier 2022, </a:t>
            </a:r>
            <a:r>
              <a:rPr lang="fr-FR" sz="1600" b="1" dirty="0">
                <a:solidFill>
                  <a:srgbClr val="C00000"/>
                </a:solidFill>
                <a:cs typeface="Calibri" panose="020F0502020204030204" pitchFamily="34" charset="0"/>
              </a:rPr>
              <a:t>Carte Blanche remplace </a:t>
            </a:r>
            <a:r>
              <a:rPr lang="fr-FR" sz="1600" b="1" dirty="0" err="1">
                <a:solidFill>
                  <a:srgbClr val="C00000"/>
                </a:solidFill>
                <a:cs typeface="Calibri" panose="020F0502020204030204" pitchFamily="34" charset="0"/>
              </a:rPr>
              <a:t>Santéclair</a:t>
            </a:r>
            <a:r>
              <a:rPr lang="fr-FR" sz="1600" b="1" dirty="0">
                <a:solidFill>
                  <a:srgbClr val="C00000"/>
                </a:solidFill>
                <a:cs typeface="Calibri" panose="020F0502020204030204" pitchFamily="34" charset="0"/>
              </a:rPr>
              <a:t> </a:t>
            </a:r>
            <a:r>
              <a:rPr lang="fr-FR" sz="1600" dirty="0">
                <a:cs typeface="Calibri" panose="020F0502020204030204" pitchFamily="34" charset="0"/>
              </a:rPr>
              <a:t>comme prestataire de réseaux de soins </a:t>
            </a:r>
            <a:r>
              <a:rPr lang="fr-FR" sz="1600" i="1" dirty="0">
                <a:cs typeface="Calibri" panose="020F0502020204030204" pitchFamily="34" charset="0"/>
              </a:rPr>
              <a:t>(professionnels de santé partenaires)</a:t>
            </a:r>
            <a:r>
              <a:rPr lang="fr-FR" sz="1600" dirty="0">
                <a:cs typeface="Calibri" panose="020F0502020204030204" pitchFamily="34" charset="0"/>
              </a:rPr>
              <a:t> et de services de santé en ligne pour les clients de l’offre Garanties Santé Côté Pro.</a:t>
            </a:r>
          </a:p>
          <a:p>
            <a:pPr marL="800100" lvl="1" indent="-342900" algn="just">
              <a:buClr>
                <a:schemeClr val="tx2"/>
              </a:buClr>
              <a:buFont typeface="Wingdings" panose="05000000000000000000" pitchFamily="2" charset="2"/>
              <a:buChar char="§"/>
            </a:pPr>
            <a:endParaRPr lang="fr-FR" sz="1600" dirty="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Les clients ont été informés par la lettre qui accompagne les échéanciers. Ils accèderont à la plateforme Carte Blanche via la page « Mes services » du portail client Santé (</a:t>
            </a:r>
            <a:r>
              <a:rPr lang="fr-FR" sz="1600" dirty="0">
                <a:cs typeface="Calibri" panose="020F0502020204030204" pitchFamily="34" charset="0"/>
                <a:hlinkClick r:id="rId4">
                  <a:extLst>
                    <a:ext uri="{A12FA001-AC4F-418D-AE19-62706E023703}">
                      <ahyp:hlinkClr xmlns:ahyp="http://schemas.microsoft.com/office/drawing/2018/hyperlinkcolor" val="tx"/>
                    </a:ext>
                  </a:extLst>
                </a:hlinkClick>
              </a:rPr>
              <a:t>www.espacesante.caisse-epargne.fr</a:t>
            </a:r>
            <a:r>
              <a:rPr lang="fr-FR" sz="1600" dirty="0">
                <a:cs typeface="Calibri" panose="020F0502020204030204" pitchFamily="34" charset="0"/>
              </a:rPr>
              <a:t>).</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Réseaux de professionnels de santé</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Carte Blanche Partenaires intervient auprès de professionnels de santé afin de nouer des partenariats dont les conventions sont régies par des critères qualitatifs et tarifaires, garants d'une offre de soins de qualité et au juste prix. Carte Blanche propose ainsi trois grands réseaux de soins : </a:t>
            </a:r>
            <a:r>
              <a:rPr lang="fr-FR" sz="1600" b="1" dirty="0">
                <a:solidFill>
                  <a:srgbClr val="C00000"/>
                </a:solidFill>
                <a:cs typeface="Calibri" panose="020F0502020204030204" pitchFamily="34" charset="0"/>
              </a:rPr>
              <a:t>Optique, Dentaire et Audio</a:t>
            </a:r>
            <a:r>
              <a:rPr lang="fr-FR" sz="1600" dirty="0">
                <a:cs typeface="Calibri" panose="020F0502020204030204" pitchFamily="34" charset="0"/>
              </a:rPr>
              <a:t>, auxquels s'ajoute un réseau de médecine complémentaire et préventive </a:t>
            </a:r>
            <a:r>
              <a:rPr lang="fr-FR" sz="1600" i="1" dirty="0">
                <a:cs typeface="Calibri" panose="020F0502020204030204" pitchFamily="34" charset="0"/>
              </a:rPr>
              <a:t>(ostéopathes, diététiciens...)</a:t>
            </a:r>
            <a:r>
              <a:rPr lang="fr-FR" sz="1600" dirty="0">
                <a:cs typeface="Calibri" panose="020F0502020204030204" pitchFamily="34" charset="0"/>
              </a:rPr>
              <a:t>.</a:t>
            </a:r>
          </a:p>
          <a:p>
            <a:pPr marL="800100" lvl="1" indent="-342900" algn="just">
              <a:buClr>
                <a:schemeClr val="tx2"/>
              </a:buClr>
              <a:buFont typeface="Wingdings" panose="05000000000000000000" pitchFamily="2" charset="2"/>
              <a:buChar char="§"/>
            </a:pPr>
            <a:endParaRPr lang="fr-FR" sz="1600" dirty="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Les réseaux Carte Blanche sont dits « ouverts » : tous les professionnels de santé acceptant les accords proposés peuvent en faire partie.</a:t>
            </a:r>
          </a:p>
          <a:p>
            <a:pPr algn="just">
              <a:buClr>
                <a:schemeClr val="tx2"/>
              </a:buClr>
            </a:pPr>
            <a:endParaRPr lang="fr-FR" sz="1600" dirty="0">
              <a:latin typeface="Arial Narrow" panose="020B0606020202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C40592E5-E6F4-4D65-803D-C2C3678047D7}"/>
              </a:ext>
            </a:extLst>
          </p:cNvPr>
          <p:cNvPicPr>
            <a:picLocks noChangeAspect="1"/>
          </p:cNvPicPr>
          <p:nvPr/>
        </p:nvPicPr>
        <p:blipFill>
          <a:blip r:embed="rId5"/>
          <a:stretch>
            <a:fillRect/>
          </a:stretch>
        </p:blipFill>
        <p:spPr>
          <a:xfrm>
            <a:off x="736736" y="2586047"/>
            <a:ext cx="527648" cy="527648"/>
          </a:xfrm>
          <a:prstGeom prst="rect">
            <a:avLst/>
          </a:prstGeom>
        </p:spPr>
      </p:pic>
      <p:pic>
        <p:nvPicPr>
          <p:cNvPr id="13" name="Image 12">
            <a:extLst>
              <a:ext uri="{FF2B5EF4-FFF2-40B4-BE49-F238E27FC236}">
                <a16:creationId xmlns:a16="http://schemas.microsoft.com/office/drawing/2014/main" id="{6ECB4F18-2929-4F4A-8361-65C86A130919}"/>
              </a:ext>
            </a:extLst>
          </p:cNvPr>
          <p:cNvPicPr>
            <a:picLocks noChangeAspect="1"/>
          </p:cNvPicPr>
          <p:nvPr/>
        </p:nvPicPr>
        <p:blipFill>
          <a:blip r:embed="rId6"/>
          <a:stretch>
            <a:fillRect/>
          </a:stretch>
        </p:blipFill>
        <p:spPr>
          <a:xfrm>
            <a:off x="702721" y="1772700"/>
            <a:ext cx="605362" cy="605362"/>
          </a:xfrm>
          <a:prstGeom prst="rect">
            <a:avLst/>
          </a:prstGeom>
        </p:spPr>
      </p:pic>
    </p:spTree>
    <p:extLst>
      <p:ext uri="{BB962C8B-B14F-4D97-AF65-F5344CB8AC3E}">
        <p14:creationId xmlns:p14="http://schemas.microsoft.com/office/powerpoint/2010/main" val="304380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SERVICES </a:t>
            </a:r>
            <a:r>
              <a:rPr lang="fr-FR" sz="2000" spc="30" dirty="0" err="1">
                <a:latin typeface="Montserrat Black" panose="00000A00000000000000" pitchFamily="2" charset="0"/>
              </a:rPr>
              <a:t>SANTé</a:t>
            </a:r>
            <a:r>
              <a:rPr lang="fr-FR" sz="2000" spc="30" dirty="0">
                <a:latin typeface="Montserrat Black" panose="00000A00000000000000" pitchFamily="2" charset="0"/>
              </a:rPr>
              <a:t> </a:t>
            </a:r>
            <a:r>
              <a:rPr lang="fr-FR" sz="1600" i="1" spc="30" dirty="0">
                <a:latin typeface="Montserrat Black" panose="00000A00000000000000" pitchFamily="2" charset="0"/>
              </a:rPr>
              <a:t>(2/2)</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992065"/>
            <a:ext cx="10376916" cy="4770533"/>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Accompagnement Santé</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Carte Blanche propose des services d’information et d’accompagnement. Sa culture du service et de l’innovation est axée sur l’avantage au bénéficiaire, et tend à </a:t>
            </a:r>
            <a:r>
              <a:rPr lang="fr-FR" sz="1600" b="1" dirty="0">
                <a:solidFill>
                  <a:srgbClr val="C00000"/>
                </a:solidFill>
                <a:cs typeface="Calibri" panose="020F0502020204030204" pitchFamily="34" charset="0"/>
              </a:rPr>
              <a:t>l’aider à gérer sa santé au quotidien</a:t>
            </a:r>
            <a:r>
              <a:rPr lang="fr-FR" sz="1600" dirty="0">
                <a:cs typeface="Calibri" panose="020F0502020204030204" pitchFamily="34" charset="0"/>
              </a:rPr>
              <a:t>. Chaque service est conçu de telle sorte à ce que </a:t>
            </a:r>
            <a:r>
              <a:rPr lang="fr-FR" sz="1600" b="1" dirty="0">
                <a:solidFill>
                  <a:srgbClr val="C00000"/>
                </a:solidFill>
                <a:cs typeface="Calibri" panose="020F0502020204030204" pitchFamily="34" charset="0"/>
              </a:rPr>
              <a:t>l’assuré devienne acteur de sa santé</a:t>
            </a:r>
            <a:r>
              <a:rPr lang="fr-FR" sz="1600" dirty="0">
                <a:cs typeface="Calibri" panose="020F0502020204030204" pitchFamily="34" charset="0"/>
              </a:rPr>
              <a:t>, dans la logique du « </a:t>
            </a:r>
            <a:r>
              <a:rPr lang="fr-FR" sz="1600" i="1" dirty="0">
                <a:cs typeface="Calibri" panose="020F0502020204030204" pitchFamily="34" charset="0"/>
              </a:rPr>
              <a:t>vivre bien, le plus longtemps possible </a:t>
            </a:r>
            <a:r>
              <a:rPr lang="fr-FR" sz="1600" dirty="0">
                <a:cs typeface="Calibri" panose="020F0502020204030204" pitchFamily="34" charset="0"/>
              </a:rPr>
              <a:t>».</a:t>
            </a:r>
          </a:p>
          <a:p>
            <a:pPr marL="800100" lvl="1" indent="-342900" algn="just">
              <a:buClr>
                <a:schemeClr val="tx2"/>
              </a:buClr>
              <a:buFont typeface="Wingdings" panose="05000000000000000000" pitchFamily="2" charset="2"/>
              <a:buChar char="§"/>
            </a:pPr>
            <a:endParaRPr lang="fr-FR" sz="1600" dirty="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Carte Blanche met à disposition des clients :</a:t>
            </a:r>
          </a:p>
          <a:p>
            <a:pPr marL="1257300" lvl="2" indent="-342900" algn="just">
              <a:buClr>
                <a:schemeClr val="tx2"/>
              </a:buClr>
              <a:buFont typeface="Wingdings" panose="05000000000000000000" pitchFamily="2" charset="2"/>
              <a:buChar char="ü"/>
            </a:pPr>
            <a:r>
              <a:rPr lang="fr-FR" sz="1600" dirty="0">
                <a:cs typeface="Calibri" panose="020F0502020204030204" pitchFamily="34" charset="0"/>
              </a:rPr>
              <a:t>Des guides, articles et brochures Santé,</a:t>
            </a:r>
          </a:p>
          <a:p>
            <a:pPr marL="1257300" lvl="2" indent="-342900" algn="just">
              <a:buClr>
                <a:schemeClr val="tx2"/>
              </a:buClr>
              <a:buFont typeface="Wingdings" panose="05000000000000000000" pitchFamily="2" charset="2"/>
              <a:buChar char="ü"/>
            </a:pPr>
            <a:r>
              <a:rPr lang="fr-FR" sz="1600" dirty="0">
                <a:cs typeface="Calibri" panose="020F0502020204030204" pitchFamily="34" charset="0"/>
              </a:rPr>
              <a:t>Un annuaire de géolocalisation pour identifier les professionnels de santé partenaires,</a:t>
            </a:r>
          </a:p>
          <a:p>
            <a:pPr marL="1257300" lvl="2" indent="-342900" algn="just">
              <a:buClr>
                <a:schemeClr val="tx2"/>
              </a:buClr>
              <a:buFont typeface="Wingdings" panose="05000000000000000000" pitchFamily="2" charset="2"/>
              <a:buChar char="ü"/>
            </a:pPr>
            <a:r>
              <a:rPr lang="fr-FR" sz="1600" dirty="0">
                <a:cs typeface="Calibri" panose="020F0502020204030204" pitchFamily="34" charset="0"/>
              </a:rPr>
              <a:t>Un guide des établissements hospitaliers,</a:t>
            </a:r>
          </a:p>
          <a:p>
            <a:pPr marL="1257300" lvl="2" indent="-342900" algn="just">
              <a:buClr>
                <a:schemeClr val="tx2"/>
              </a:buClr>
              <a:buFont typeface="Wingdings" panose="05000000000000000000" pitchFamily="2" charset="2"/>
              <a:buChar char="ü"/>
            </a:pPr>
            <a:r>
              <a:rPr lang="fr-FR" sz="1600" dirty="0">
                <a:cs typeface="Calibri" panose="020F0502020204030204" pitchFamily="34" charset="0"/>
              </a:rPr>
              <a:t>Un guide des médicaments sans ordonnance,</a:t>
            </a:r>
          </a:p>
          <a:p>
            <a:pPr marL="1257300" lvl="2" indent="-342900" algn="just">
              <a:buClr>
                <a:schemeClr val="tx2"/>
              </a:buClr>
              <a:buFont typeface="Wingdings" panose="05000000000000000000" pitchFamily="2" charset="2"/>
              <a:buChar char="ü"/>
            </a:pPr>
            <a:r>
              <a:rPr lang="fr-FR" sz="1600" dirty="0">
                <a:cs typeface="Calibri" panose="020F0502020204030204" pitchFamily="34" charset="0"/>
              </a:rPr>
              <a:t>Une application mobile pour tester son niveau d’audition, etc...</a:t>
            </a: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Parcours de service télésanté</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1CE9924E-0F2E-417B-9627-5AB446D792B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15375" y="1182369"/>
            <a:ext cx="525262" cy="524209"/>
          </a:xfrm>
          <a:prstGeom prst="rect">
            <a:avLst/>
          </a:prstGeom>
          <a:ln w="38100">
            <a:solidFill>
              <a:schemeClr val="bg1"/>
            </a:solidFill>
          </a:ln>
        </p:spPr>
      </p:pic>
      <p:pic>
        <p:nvPicPr>
          <p:cNvPr id="15" name="Image 14">
            <a:extLst>
              <a:ext uri="{FF2B5EF4-FFF2-40B4-BE49-F238E27FC236}">
                <a16:creationId xmlns:a16="http://schemas.microsoft.com/office/drawing/2014/main" id="{0BF917D0-4260-4722-9175-F919C0084EF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371209" y="4782786"/>
            <a:ext cx="6906260" cy="1484500"/>
          </a:xfrm>
          <a:prstGeom prst="rect">
            <a:avLst/>
          </a:prstGeom>
        </p:spPr>
      </p:pic>
      <p:sp>
        <p:nvSpPr>
          <p:cNvPr id="16" name="Rectangle 15">
            <a:extLst>
              <a:ext uri="{FF2B5EF4-FFF2-40B4-BE49-F238E27FC236}">
                <a16:creationId xmlns:a16="http://schemas.microsoft.com/office/drawing/2014/main" id="{80035334-4A33-4455-90F6-BD022ACA0430}"/>
              </a:ext>
            </a:extLst>
          </p:cNvPr>
          <p:cNvSpPr/>
          <p:nvPr/>
        </p:nvSpPr>
        <p:spPr>
          <a:xfrm>
            <a:off x="3788017" y="4313731"/>
            <a:ext cx="1620982" cy="4258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fr-FR" sz="1200" b="1" dirty="0"/>
              <a:t>Téléconsultation</a:t>
            </a:r>
          </a:p>
        </p:txBody>
      </p:sp>
      <p:sp>
        <p:nvSpPr>
          <p:cNvPr id="17" name="Rectangle 16">
            <a:extLst>
              <a:ext uri="{FF2B5EF4-FFF2-40B4-BE49-F238E27FC236}">
                <a16:creationId xmlns:a16="http://schemas.microsoft.com/office/drawing/2014/main" id="{75DFE755-1017-4464-BC29-2123723AF8FF}"/>
              </a:ext>
            </a:extLst>
          </p:cNvPr>
          <p:cNvSpPr/>
          <p:nvPr/>
        </p:nvSpPr>
        <p:spPr>
          <a:xfrm>
            <a:off x="8213696" y="4313731"/>
            <a:ext cx="1620982" cy="4258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fr-FR" sz="1100" b="1" dirty="0"/>
              <a:t>Soins à domicile</a:t>
            </a:r>
          </a:p>
        </p:txBody>
      </p:sp>
      <p:sp>
        <p:nvSpPr>
          <p:cNvPr id="18" name="Rectangle 17">
            <a:extLst>
              <a:ext uri="{FF2B5EF4-FFF2-40B4-BE49-F238E27FC236}">
                <a16:creationId xmlns:a16="http://schemas.microsoft.com/office/drawing/2014/main" id="{F9A5A6DA-D571-4C77-8935-41B28071A180}"/>
              </a:ext>
            </a:extLst>
          </p:cNvPr>
          <p:cNvSpPr/>
          <p:nvPr/>
        </p:nvSpPr>
        <p:spPr>
          <a:xfrm>
            <a:off x="5938887" y="4313731"/>
            <a:ext cx="1713579" cy="4258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fr-FR" sz="1200" b="1" dirty="0"/>
              <a:t>Livraison de médicament</a:t>
            </a:r>
          </a:p>
        </p:txBody>
      </p:sp>
    </p:spTree>
    <p:extLst>
      <p:ext uri="{BB962C8B-B14F-4D97-AF65-F5344CB8AC3E}">
        <p14:creationId xmlns:p14="http://schemas.microsoft.com/office/powerpoint/2010/main" val="2268273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Exemples de remboursements</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1256021"/>
            <a:ext cx="10376916" cy="3293205"/>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Evolutions</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En  2019,  conformément  aux  engagements  de  la  profession,  une  publication  avait  été  faite  d’une liste  harmonisée de 16 exemples de remboursement parmi les actes les plus fréquents et les plus courants.</a:t>
            </a:r>
          </a:p>
          <a:p>
            <a:pPr marL="800100" lvl="1" indent="-342900" algn="just">
              <a:buClr>
                <a:schemeClr val="tx2"/>
              </a:buClr>
              <a:buFont typeface="Wingdings" panose="05000000000000000000" pitchFamily="2" charset="2"/>
              <a:buChar char="§"/>
            </a:pPr>
            <a:endParaRPr lang="fr-FR" sz="1600" dirty="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A la suite de nouveaux engagements signés cette année, un nouveau tableau comprendra 26 exemples concrets, qui sera publié en avril.</a:t>
            </a: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1</a:t>
            </a:r>
            <a:r>
              <a:rPr lang="fr-FR" sz="1600" u="sng" baseline="30000" dirty="0">
                <a:latin typeface="Arial Narrow" panose="020B0606020202030204" pitchFamily="34" charset="0"/>
                <a:cs typeface="Calibri" panose="020F0502020204030204" pitchFamily="34" charset="0"/>
              </a:rPr>
              <a:t>ère</a:t>
            </a:r>
            <a:r>
              <a:rPr lang="fr-FR" sz="1600" u="sng" dirty="0">
                <a:latin typeface="Arial Narrow" panose="020B0606020202030204" pitchFamily="34" charset="0"/>
                <a:cs typeface="Calibri" panose="020F0502020204030204" pitchFamily="34" charset="0"/>
              </a:rPr>
              <a:t> page des exemples</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A8D81E0D-70C1-4E67-B27D-1F0B7E0E6EE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3918"/>
          <a:stretch/>
        </p:blipFill>
        <p:spPr>
          <a:xfrm>
            <a:off x="3203574" y="3104941"/>
            <a:ext cx="6064211" cy="30036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1813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Procédure de résiliation infra-annuelle</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 2022</a:t>
            </a:r>
          </a:p>
        </p:txBody>
      </p:sp>
      <p:sp>
        <p:nvSpPr>
          <p:cNvPr id="11" name="ZoneTexte 10"/>
          <p:cNvSpPr txBox="1"/>
          <p:nvPr/>
        </p:nvSpPr>
        <p:spPr>
          <a:xfrm>
            <a:off x="736736" y="1039200"/>
            <a:ext cx="10376916" cy="3524038"/>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Rappel de procédure</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endParaRPr lang="fr-FR" sz="5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La </a:t>
            </a:r>
            <a:r>
              <a:rPr lang="fr-FR" sz="1600" b="1" dirty="0">
                <a:solidFill>
                  <a:srgbClr val="C00000"/>
                </a:solidFill>
                <a:cs typeface="Calibri" panose="020F0502020204030204" pitchFamily="34" charset="0"/>
              </a:rPr>
              <a:t>résiliation infra-annuelle </a:t>
            </a:r>
            <a:r>
              <a:rPr lang="fr-FR" sz="1600" i="1" dirty="0">
                <a:cs typeface="Calibri" panose="020F0502020204030204" pitchFamily="34" charset="0"/>
              </a:rPr>
              <a:t>(RIA)</a:t>
            </a:r>
            <a:r>
              <a:rPr lang="fr-FR" sz="1600" dirty="0">
                <a:cs typeface="Calibri" panose="020F0502020204030204" pitchFamily="34" charset="0"/>
              </a:rPr>
              <a:t> est entrée en vigueur le 1</a:t>
            </a:r>
            <a:r>
              <a:rPr lang="fr-FR" sz="1600" baseline="30000" dirty="0">
                <a:cs typeface="Calibri" panose="020F0502020204030204" pitchFamily="34" charset="0"/>
              </a:rPr>
              <a:t>er</a:t>
            </a:r>
            <a:r>
              <a:rPr lang="fr-FR" sz="1600" dirty="0">
                <a:cs typeface="Calibri" panose="020F0502020204030204" pitchFamily="34" charset="0"/>
              </a:rPr>
              <a:t> décembre 2020. Il s’agit de l’extension de la « Loi Hamon » aux contrats de complémentaire santé. Sont ainsi concernés les contrats individuels Particuliers et Pros T.N.S. </a:t>
            </a:r>
            <a:r>
              <a:rPr lang="fr-FR" sz="1600" i="1" dirty="0">
                <a:cs typeface="Calibri" panose="020F0502020204030204" pitchFamily="34" charset="0"/>
              </a:rPr>
              <a:t>(ainsi que les contrats de Santé Collective, à l’initiative de l’employeur souscripteur)</a:t>
            </a:r>
            <a:r>
              <a:rPr lang="fr-FR" sz="1600" dirty="0">
                <a:cs typeface="Calibri" panose="020F0502020204030204" pitchFamily="34" charset="0"/>
              </a:rPr>
              <a:t>.</a:t>
            </a:r>
          </a:p>
          <a:p>
            <a:pPr marL="800100" lvl="1" indent="-342900" algn="just">
              <a:buClr>
                <a:schemeClr val="tx2"/>
              </a:buClr>
              <a:buFont typeface="Wingdings" panose="05000000000000000000" pitchFamily="2" charset="2"/>
              <a:buChar char="§"/>
            </a:pPr>
            <a:endParaRPr lang="fr-FR" sz="500" dirty="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cs typeface="Calibri" panose="020F0502020204030204" pitchFamily="34" charset="0"/>
              </a:rPr>
              <a:t>En résumé, un assuré </a:t>
            </a:r>
            <a:r>
              <a:rPr lang="fr-FR" sz="1600" b="1" dirty="0">
                <a:solidFill>
                  <a:srgbClr val="C00000"/>
                </a:solidFill>
                <a:cs typeface="Calibri" panose="020F0502020204030204" pitchFamily="34" charset="0"/>
              </a:rPr>
              <a:t>peut résilier son contrat santé à tout moment après une année d’adhésion</a:t>
            </a:r>
            <a:r>
              <a:rPr lang="fr-FR" sz="1600" dirty="0">
                <a:cs typeface="Calibri" panose="020F0502020204030204" pitchFamily="34" charset="0"/>
              </a:rPr>
              <a:t>. La résiliation prendra alors effet au minimum un mois après que l’assureur en ait reçu notification.</a:t>
            </a:r>
          </a:p>
          <a:p>
            <a:pPr algn="just">
              <a:buClr>
                <a:schemeClr val="tx2"/>
              </a:buClr>
            </a:pPr>
            <a:endParaRPr lang="fr-FR" sz="5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Depuis le 1</a:t>
            </a:r>
            <a:r>
              <a:rPr lang="fr-FR" sz="1600" baseline="30000" dirty="0">
                <a:latin typeface="Arial Narrow" panose="020B0606020202030204" pitchFamily="34" charset="0"/>
                <a:cs typeface="Calibri" panose="020F0502020204030204" pitchFamily="34" charset="0"/>
              </a:rPr>
              <a:t>er</a:t>
            </a:r>
            <a:r>
              <a:rPr lang="fr-FR" sz="1600" dirty="0">
                <a:latin typeface="Arial Narrow" panose="020B0606020202030204" pitchFamily="34" charset="0"/>
                <a:cs typeface="Calibri" panose="020F0502020204030204" pitchFamily="34" charset="0"/>
              </a:rPr>
              <a:t> janvier 2021, possibilité d’</a:t>
            </a:r>
            <a:r>
              <a:rPr lang="fr-FR" sz="1600" b="1" dirty="0">
                <a:solidFill>
                  <a:srgbClr val="C00000"/>
                </a:solidFill>
                <a:latin typeface="Arial Narrow" panose="020B0606020202030204" pitchFamily="34" charset="0"/>
                <a:cs typeface="Calibri" panose="020F0502020204030204" pitchFamily="34" charset="0"/>
              </a:rPr>
              <a:t>envoyer en automatique la lettre de résiliation à la concurrence lors de la souscription</a:t>
            </a:r>
            <a:r>
              <a:rPr lang="fr-FR" sz="1600" dirty="0">
                <a:latin typeface="Arial Narrow" panose="020B0606020202030204" pitchFamily="34" charset="0"/>
                <a:cs typeface="Calibri" panose="020F0502020204030204" pitchFamily="34" charset="0"/>
              </a:rPr>
              <a:t>.</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70C466C8-94E1-4B6B-9F95-F222B22F3DA4}"/>
              </a:ext>
            </a:extLst>
          </p:cNvPr>
          <p:cNvSpPr/>
          <p:nvPr/>
        </p:nvSpPr>
        <p:spPr>
          <a:xfrm>
            <a:off x="1643699" y="3270840"/>
            <a:ext cx="9287691" cy="2974467"/>
          </a:xfrm>
          <a:prstGeom prst="rect">
            <a:avLst/>
          </a:prstGeom>
          <a:noFill/>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pic>
        <p:nvPicPr>
          <p:cNvPr id="8" name="Image 1">
            <a:extLst>
              <a:ext uri="{FF2B5EF4-FFF2-40B4-BE49-F238E27FC236}">
                <a16:creationId xmlns:a16="http://schemas.microsoft.com/office/drawing/2014/main" id="{F8967618-F952-4E95-BE33-B92E275534C2}"/>
              </a:ext>
            </a:extLst>
          </p:cNvPr>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4106274" y="4166765"/>
            <a:ext cx="4092575" cy="117316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a:extLst>
              <a:ext uri="{FF2B5EF4-FFF2-40B4-BE49-F238E27FC236}">
                <a16:creationId xmlns:a16="http://schemas.microsoft.com/office/drawing/2014/main" id="{9B2A6822-7E03-46D1-ABA3-6247A8BA04D2}"/>
              </a:ext>
            </a:extLst>
          </p:cNvPr>
          <p:cNvSpPr>
            <a:spLocks noChangeArrowheads="1"/>
          </p:cNvSpPr>
          <p:nvPr/>
        </p:nvSpPr>
        <p:spPr bwMode="auto">
          <a:xfrm>
            <a:off x="2513435" y="3366981"/>
            <a:ext cx="834967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dirty="0">
                <a:ln>
                  <a:noFill/>
                </a:ln>
                <a:solidFill>
                  <a:srgbClr val="7030A0"/>
                </a:solidFill>
                <a:effectLst/>
                <a:latin typeface="Arial" panose="020B0604020202020204" pitchFamily="34" charset="0"/>
                <a:ea typeface="Calibri" panose="020F0502020204030204" pitchFamily="34" charset="0"/>
                <a:cs typeface="Arial" panose="020B0604020202020204" pitchFamily="34" charset="0"/>
              </a:rPr>
              <a:t>Dans l’outil de souscription santé : Ecran Adhésion / Données complémentaires / Résiliation concurrence.</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000" b="1" dirty="0">
                <a:solidFill>
                  <a:srgbClr val="7030A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E</a:t>
            </a:r>
            <a:r>
              <a:rPr kumimoji="0" lang="fr-FR" altLang="fr-FR" sz="1000" b="1" i="0" u="none" strike="noStrike" cap="none" normalizeH="0" baseline="0" dirty="0">
                <a:ln>
                  <a:noFill/>
                </a:ln>
                <a:solidFill>
                  <a:srgbClr val="7030A0"/>
                </a:solidFill>
                <a:effectLst/>
                <a:latin typeface="Arial" panose="020B0604020202020204" pitchFamily="34" charset="0"/>
                <a:ea typeface="Calibri" panose="020F0502020204030204" pitchFamily="34" charset="0"/>
                <a:cs typeface="Arial" panose="020B0604020202020204" pitchFamily="34" charset="0"/>
              </a:rPr>
              <a:t>n cas d’absence d’un concurrent dans la liste déroulante (notamment les courtiers car ils ne sont pas dans la liste)</a:t>
            </a:r>
            <a:r>
              <a:rPr kumimoji="0" lang="fr-FR" altLang="fr-FR" sz="1000" b="0" i="0" u="none" strike="noStrike" cap="none" normalizeH="0" baseline="0" dirty="0">
                <a:ln>
                  <a:noFill/>
                </a:ln>
                <a:solidFill>
                  <a:srgbClr val="7030A0"/>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fr-FR" sz="10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fr-FR" sz="1000" b="1" i="0"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rPr>
              <a:t>la résiliation est à la charge de l’assuré </a:t>
            </a:r>
            <a:r>
              <a:rPr lang="fr-FR" altLang="fr-FR" sz="1000" dirty="0">
                <a:solidFill>
                  <a:srgbClr val="000000"/>
                </a:solidFill>
                <a:latin typeface="Arial" panose="020B0604020202020204" pitchFamily="34" charset="0"/>
                <a:cs typeface="Arial" panose="020B0604020202020204" pitchFamily="34" charset="0"/>
                <a:sym typeface="Wingdings" panose="05000000000000000000" pitchFamily="2" charset="2"/>
              </a:rPr>
              <a:t></a:t>
            </a:r>
            <a:r>
              <a:rPr kumimoji="0" lang="fr-FR" altLang="fr-FR" sz="1000" b="1" i="0"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kumimoji="0" lang="fr-FR" altLang="fr-FR" sz="10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Il s’agira alors de revenir en début de parcours et de préciser que le client n’est pas « </a:t>
            </a:r>
            <a:r>
              <a:rPr kumimoji="0" lang="fr-FR" altLang="fr-FR" sz="1000" b="0" i="1"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couvert actuellement par un contrat de complémentaire santé </a:t>
            </a:r>
            <a:r>
              <a:rPr kumimoji="0" lang="fr-FR" altLang="fr-FR" sz="10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concurrent.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718E57D9-9174-4A4C-95D2-170B94766465}"/>
              </a:ext>
            </a:extLst>
          </p:cNvPr>
          <p:cNvSpPr txBox="1"/>
          <p:nvPr/>
        </p:nvSpPr>
        <p:spPr>
          <a:xfrm>
            <a:off x="2513435" y="5774266"/>
            <a:ext cx="84179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fr-FR"/>
            </a:defPPr>
            <a:lvl1pPr marR="0" lvl="0" indent="0" eaLnBrk="0" fontAlgn="base" hangingPunct="0">
              <a:lnSpc>
                <a:spcPct val="100000"/>
              </a:lnSpc>
              <a:spcBef>
                <a:spcPct val="0"/>
              </a:spcBef>
              <a:spcAft>
                <a:spcPct val="0"/>
              </a:spcAft>
              <a:buClrTx/>
              <a:buSzTx/>
              <a:buFontTx/>
              <a:buNone/>
              <a:tabLst/>
              <a:defRPr kumimoji="0" sz="1000" b="1" i="0" u="none" strike="noStrike" cap="none" normalizeH="0" baseline="0">
                <a:ln>
                  <a:noFill/>
                </a:ln>
                <a:solidFill>
                  <a:srgbClr val="7030A0"/>
                </a:solidFill>
                <a:effectLst/>
                <a:latin typeface="Arial" panose="020B0604020202020204" pitchFamily="34" charset="0"/>
                <a:ea typeface="Calibri" panose="020F0502020204030204" pitchFamily="34" charset="0"/>
                <a:cs typeface="Arial" panose="020B0604020202020204" pitchFamily="34" charset="0"/>
              </a:defRPr>
            </a:lvl1pPr>
          </a:lstStyle>
          <a:p>
            <a:pPr algn="just"/>
            <a:r>
              <a:rPr lang="fr-FR" altLang="fr-FR" dirty="0"/>
              <a:t>L’assureur concurrent devra, en retour, accuser réception de la demande du client et confirmer la résiliation. En cas d’absence de réponse, le client devra contacter son assureur pour faire le point.  Il est fortement déconseillé de bloquer les prélèvements du contrat.</a:t>
            </a:r>
            <a:endParaRPr lang="fr-FR" dirty="0"/>
          </a:p>
        </p:txBody>
      </p:sp>
      <p:pic>
        <p:nvPicPr>
          <p:cNvPr id="14" name="Image 13">
            <a:extLst>
              <a:ext uri="{FF2B5EF4-FFF2-40B4-BE49-F238E27FC236}">
                <a16:creationId xmlns:a16="http://schemas.microsoft.com/office/drawing/2014/main" id="{666E2E73-C836-4254-924A-897796A2996B}"/>
              </a:ext>
            </a:extLst>
          </p:cNvPr>
          <p:cNvPicPr>
            <a:picLocks noChangeAspect="1"/>
          </p:cNvPicPr>
          <p:nvPr/>
        </p:nvPicPr>
        <p:blipFill>
          <a:blip r:embed="rId6"/>
          <a:stretch>
            <a:fillRect/>
          </a:stretch>
        </p:blipFill>
        <p:spPr>
          <a:xfrm>
            <a:off x="1976207" y="4257616"/>
            <a:ext cx="938339" cy="780488"/>
          </a:xfrm>
          <a:prstGeom prst="rect">
            <a:avLst/>
          </a:prstGeom>
        </p:spPr>
      </p:pic>
      <p:sp>
        <p:nvSpPr>
          <p:cNvPr id="15" name="ZoneTexte 14">
            <a:extLst>
              <a:ext uri="{FF2B5EF4-FFF2-40B4-BE49-F238E27FC236}">
                <a16:creationId xmlns:a16="http://schemas.microsoft.com/office/drawing/2014/main" id="{061A9425-58BC-41E4-A520-4ABA7E42E203}"/>
              </a:ext>
            </a:extLst>
          </p:cNvPr>
          <p:cNvSpPr txBox="1"/>
          <p:nvPr/>
        </p:nvSpPr>
        <p:spPr>
          <a:xfrm>
            <a:off x="2513434" y="5408985"/>
            <a:ext cx="8417955" cy="24622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Le modèle de lettre de résiliation devra donc être complété manuellement et envoyé à l’assureur actuel en lettre simple ou par e-mail, par le client.</a:t>
            </a:r>
          </a:p>
        </p:txBody>
      </p:sp>
    </p:spTree>
    <p:extLst>
      <p:ext uri="{BB962C8B-B14F-4D97-AF65-F5344CB8AC3E}">
        <p14:creationId xmlns:p14="http://schemas.microsoft.com/office/powerpoint/2010/main" val="2666979959"/>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E258EC8D-5E25-4A95-9FEF-01C07A68A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F601B4-FA69-42AE-AEA4-6F042A765DA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13838</TotalTime>
  <Words>973</Words>
  <Application>Microsoft Office PowerPoint</Application>
  <PresentationFormat>Grand écran</PresentationFormat>
  <Paragraphs>131</Paragraphs>
  <Slides>8</Slides>
  <Notes>7</Notes>
  <HiddenSlides>0</HiddenSlides>
  <MMClips>0</MMClips>
  <ScaleCrop>false</ScaleCrop>
  <HeadingPairs>
    <vt:vector size="8" baseType="variant">
      <vt:variant>
        <vt:lpstr>Polices utilisées</vt:lpstr>
      </vt:variant>
      <vt:variant>
        <vt:i4>9</vt:i4>
      </vt:variant>
      <vt:variant>
        <vt:lpstr>Thème</vt:lpstr>
      </vt:variant>
      <vt:variant>
        <vt:i4>9</vt:i4>
      </vt:variant>
      <vt:variant>
        <vt:lpstr>Serveurs OLE incorporés</vt:lpstr>
      </vt:variant>
      <vt:variant>
        <vt:i4>1</vt:i4>
      </vt:variant>
      <vt:variant>
        <vt:lpstr>Titres des diapositives</vt:lpstr>
      </vt:variant>
      <vt:variant>
        <vt:i4>8</vt:i4>
      </vt:variant>
    </vt:vector>
  </HeadingPairs>
  <TitlesOfParts>
    <vt:vector size="27" baseType="lpstr">
      <vt:lpstr>Aharoni</vt:lpstr>
      <vt:lpstr>Arial</vt:lpstr>
      <vt:lpstr>Arial Black</vt:lpstr>
      <vt:lpstr>Arial Narrow</vt:lpstr>
      <vt:lpstr>Calibri</vt:lpstr>
      <vt:lpstr>Montserrat Black</vt:lpstr>
      <vt:lpstr>Montserrat ExtraLight</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624</cp:revision>
  <cp:lastPrinted>2020-01-23T16:40:35Z</cp:lastPrinted>
  <dcterms:created xsi:type="dcterms:W3CDTF">2016-06-03T08:10:53Z</dcterms:created>
  <dcterms:modified xsi:type="dcterms:W3CDTF">2022-01-28T17:12:13Z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