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8.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27"/>
  </p:notesMasterIdLst>
  <p:handoutMasterIdLst>
    <p:handoutMasterId r:id="rId28"/>
  </p:handoutMasterIdLst>
  <p:sldIdLst>
    <p:sldId id="286" r:id="rId13"/>
    <p:sldId id="289" r:id="rId14"/>
    <p:sldId id="4305" r:id="rId15"/>
    <p:sldId id="436" r:id="rId16"/>
    <p:sldId id="437" r:id="rId17"/>
    <p:sldId id="443" r:id="rId18"/>
    <p:sldId id="441" r:id="rId19"/>
    <p:sldId id="444" r:id="rId20"/>
    <p:sldId id="438" r:id="rId21"/>
    <p:sldId id="442" r:id="rId22"/>
    <p:sldId id="4306" r:id="rId23"/>
    <p:sldId id="445" r:id="rId24"/>
    <p:sldId id="4300" r:id="rId25"/>
    <p:sldId id="4304" r:id="rId26"/>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3" userDrawn="1">
          <p15:clr>
            <a:srgbClr val="A4A3A4"/>
          </p15:clr>
        </p15:guide>
        <p15:guide id="2" orient="horz" pos="4005" userDrawn="1">
          <p15:clr>
            <a:srgbClr val="A4A3A4"/>
          </p15:clr>
        </p15:guide>
        <p15:guide id="3" orient="horz" pos="4319" userDrawn="1">
          <p15:clr>
            <a:srgbClr val="A4A3A4"/>
          </p15:clr>
        </p15:guide>
        <p15:guide id="4" orient="horz" pos="167" userDrawn="1">
          <p15:clr>
            <a:srgbClr val="A4A3A4"/>
          </p15:clr>
        </p15:guide>
        <p15:guide id="5" orient="horz" pos="853" userDrawn="1">
          <p15:clr>
            <a:srgbClr val="A4A3A4"/>
          </p15:clr>
        </p15:guide>
        <p15:guide id="6" pos="251" userDrawn="1">
          <p15:clr>
            <a:srgbClr val="A4A3A4"/>
          </p15:clr>
        </p15:guide>
        <p15:guide id="7" pos="7469" userDrawn="1">
          <p15:clr>
            <a:srgbClr val="A4A3A4"/>
          </p15:clr>
        </p15:guide>
        <p15:guide id="8" pos="643"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6225"/>
    <a:srgbClr val="8D8D8D"/>
    <a:srgbClr val="BFBFBF"/>
    <a:srgbClr val="581D41"/>
    <a:srgbClr val="F7DAAF"/>
    <a:srgbClr val="A79C86"/>
    <a:srgbClr val="EB0F2D"/>
    <a:srgbClr val="EA9922"/>
    <a:srgbClr val="FFDDED"/>
    <a:srgbClr val="FF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41" autoAdjust="0"/>
    <p:restoredTop sz="94629" autoAdjust="0"/>
  </p:normalViewPr>
  <p:slideViewPr>
    <p:cSldViewPr snapToGrid="0">
      <p:cViewPr varScale="1">
        <p:scale>
          <a:sx n="60" d="100"/>
          <a:sy n="60" d="100"/>
        </p:scale>
        <p:origin x="894" y="60"/>
      </p:cViewPr>
      <p:guideLst>
        <p:guide orient="horz" pos="693"/>
        <p:guide orient="horz" pos="4005"/>
        <p:guide orient="horz" pos="4319"/>
        <p:guide orient="horz" pos="167"/>
        <p:guide orient="horz" pos="853"/>
        <p:guide pos="251"/>
        <p:guide pos="7469"/>
        <p:guide pos="643"/>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9.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handoutMaster" Target="handoutMasters/handoutMaster1.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11/02/2022</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11/02/2022</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a:t>
            </a:fld>
            <a:endParaRPr lang="fr-FR"/>
          </a:p>
        </p:txBody>
      </p:sp>
    </p:spTree>
    <p:extLst>
      <p:ext uri="{BB962C8B-B14F-4D97-AF65-F5344CB8AC3E}">
        <p14:creationId xmlns:p14="http://schemas.microsoft.com/office/powerpoint/2010/main" val="927496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3</a:t>
            </a:fld>
            <a:endParaRPr lang="fr-FR"/>
          </a:p>
        </p:txBody>
      </p:sp>
    </p:spTree>
    <p:extLst>
      <p:ext uri="{BB962C8B-B14F-4D97-AF65-F5344CB8AC3E}">
        <p14:creationId xmlns:p14="http://schemas.microsoft.com/office/powerpoint/2010/main" val="3859449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4</a:t>
            </a:fld>
            <a:endParaRPr lang="fr-FR"/>
          </a:p>
        </p:txBody>
      </p:sp>
    </p:spTree>
    <p:extLst>
      <p:ext uri="{BB962C8B-B14F-4D97-AF65-F5344CB8AC3E}">
        <p14:creationId xmlns:p14="http://schemas.microsoft.com/office/powerpoint/2010/main" val="16227929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5</a:t>
            </a:fld>
            <a:endParaRPr lang="fr-FR"/>
          </a:p>
        </p:txBody>
      </p:sp>
    </p:spTree>
    <p:extLst>
      <p:ext uri="{BB962C8B-B14F-4D97-AF65-F5344CB8AC3E}">
        <p14:creationId xmlns:p14="http://schemas.microsoft.com/office/powerpoint/2010/main" val="31256518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6</a:t>
            </a:fld>
            <a:endParaRPr lang="fr-FR"/>
          </a:p>
        </p:txBody>
      </p:sp>
    </p:spTree>
    <p:extLst>
      <p:ext uri="{BB962C8B-B14F-4D97-AF65-F5344CB8AC3E}">
        <p14:creationId xmlns:p14="http://schemas.microsoft.com/office/powerpoint/2010/main" val="7532302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7</a:t>
            </a:fld>
            <a:endParaRPr lang="fr-FR"/>
          </a:p>
        </p:txBody>
      </p:sp>
    </p:spTree>
    <p:extLst>
      <p:ext uri="{BB962C8B-B14F-4D97-AF65-F5344CB8AC3E}">
        <p14:creationId xmlns:p14="http://schemas.microsoft.com/office/powerpoint/2010/main" val="288332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8</a:t>
            </a:fld>
            <a:endParaRPr lang="fr-FR"/>
          </a:p>
        </p:txBody>
      </p:sp>
    </p:spTree>
    <p:extLst>
      <p:ext uri="{BB962C8B-B14F-4D97-AF65-F5344CB8AC3E}">
        <p14:creationId xmlns:p14="http://schemas.microsoft.com/office/powerpoint/2010/main" val="18020435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9</a:t>
            </a:fld>
            <a:endParaRPr lang="fr-FR"/>
          </a:p>
        </p:txBody>
      </p:sp>
    </p:spTree>
    <p:extLst>
      <p:ext uri="{BB962C8B-B14F-4D97-AF65-F5344CB8AC3E}">
        <p14:creationId xmlns:p14="http://schemas.microsoft.com/office/powerpoint/2010/main" val="3796633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10</a:t>
            </a:fld>
            <a:endParaRPr lang="fr-FR"/>
          </a:p>
        </p:txBody>
      </p:sp>
    </p:spTree>
    <p:extLst>
      <p:ext uri="{BB962C8B-B14F-4D97-AF65-F5344CB8AC3E}">
        <p14:creationId xmlns:p14="http://schemas.microsoft.com/office/powerpoint/2010/main" val="18842067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11</a:t>
            </a:fld>
            <a:endParaRPr lang="fr-FR"/>
          </a:p>
        </p:txBody>
      </p:sp>
    </p:spTree>
    <p:extLst>
      <p:ext uri="{BB962C8B-B14F-4D97-AF65-F5344CB8AC3E}">
        <p14:creationId xmlns:p14="http://schemas.microsoft.com/office/powerpoint/2010/main" val="1949411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27929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20293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19010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6.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6.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4.xml"/><Relationship Id="rId4" Type="http://schemas.openxmlformats.org/officeDocument/2006/relationships/image" Target="../media/image6.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6.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6.jp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7.xml"/><Relationship Id="rId4" Type="http://schemas.openxmlformats.org/officeDocument/2006/relationships/image" Target="../media/image6.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8.xml"/><Relationship Id="rId4" Type="http://schemas.openxmlformats.org/officeDocument/2006/relationships/image" Target="../media/image6.jp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9.xml"/><Relationship Id="rId4" Type="http://schemas.openxmlformats.org/officeDocument/2006/relationships/image" Target="../media/image6.jp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3" name="Image 12"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27640" y="6268551"/>
            <a:ext cx="280381" cy="306554"/>
          </a:xfrm>
          <a:prstGeom prst="rect">
            <a:avLst/>
          </a:prstGeom>
        </p:spPr>
      </p:pic>
      <p:pic>
        <p:nvPicPr>
          <p:cNvPr id="17" name="Imag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73725" y="6201437"/>
            <a:ext cx="1357807" cy="446240"/>
          </a:xfrm>
          <a:prstGeom prst="rect">
            <a:avLst/>
          </a:prstGeom>
        </p:spPr>
      </p:pic>
    </p:spTree>
    <p:extLst>
      <p:ext uri="{BB962C8B-B14F-4D97-AF65-F5344CB8AC3E}">
        <p14:creationId xmlns:p14="http://schemas.microsoft.com/office/powerpoint/2010/main" val="648505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4947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91308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9417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pic>
        <p:nvPicPr>
          <p:cNvPr id="1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7982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89290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109274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1"/>
            <a:ext cx="12192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 name="Rectangle 1"/>
          <p:cNvSpPr/>
          <p:nvPr userDrawn="1"/>
        </p:nvSpPr>
        <p:spPr>
          <a:xfrm>
            <a:off x="-1" y="6260952"/>
            <a:ext cx="9357756"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1800"/>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248108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792380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106721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8311949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155687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5814012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743390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0761467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77050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9556651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100140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8066012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997916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770473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6512625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14"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9133098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6762684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31837502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10733" y="1321481"/>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6852180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75742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0038801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4306109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7933" y="1354138"/>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431692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4640181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790594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85359533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41476" y="162197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8128185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835741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3139357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7933" y="1354138"/>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986165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661889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5476657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432421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6.jpg"/><Relationship Id="rId4" Type="http://schemas.openxmlformats.org/officeDocument/2006/relationships/slideLayout" Target="../slideLayouts/slideLayout13.xml"/><Relationship Id="rId9" Type="http://schemas.openxmlformats.org/officeDocument/2006/relationships/image" Target="../media/image5.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image" Target="../media/image6.jpg"/><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image" Target="../media/image9.emf"/><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theme" Target="../theme/theme3.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10" Type="http://schemas.openxmlformats.org/officeDocument/2006/relationships/image" Target="../media/image6.jpg"/><Relationship Id="rId4" Type="http://schemas.openxmlformats.org/officeDocument/2006/relationships/slideLayout" Target="../slideLayouts/slideLayout42.xml"/><Relationship Id="rId9" Type="http://schemas.openxmlformats.org/officeDocument/2006/relationships/image" Target="../media/image13.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image" Target="../media/image6.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image" Target="../media/image6.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9" Type="http://schemas.openxmlformats.org/officeDocument/2006/relationships/image" Target="../media/image6.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6.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4" Type="http://schemas.openxmlformats.org/officeDocument/2006/relationships/slideLayout" Target="../slideLayouts/slideLayout77.xml"/><Relationship Id="rId9" Type="http://schemas.openxmlformats.org/officeDocument/2006/relationships/image" Target="../media/image6.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pic>
        <p:nvPicPr>
          <p:cNvPr id="17" name="Image 16"/>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0838610" y="6360547"/>
            <a:ext cx="1153004" cy="378932"/>
          </a:xfrm>
          <a:prstGeom prst="rect">
            <a:avLst/>
          </a:prstGeom>
        </p:spPr>
      </p:pic>
      <p:pic>
        <p:nvPicPr>
          <p:cNvPr id="11" name="Picture 2"/>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865760" y="6343712"/>
            <a:ext cx="1616712"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859621" y="6405773"/>
            <a:ext cx="1857873"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854480" y="6334332"/>
            <a:ext cx="1892393"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308509" y="357376"/>
            <a:ext cx="11460016"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31" name="Espace réservé du texte 22"/>
          <p:cNvSpPr txBox="1">
            <a:spLocks/>
          </p:cNvSpPr>
          <p:nvPr userDrawn="1"/>
        </p:nvSpPr>
        <p:spPr>
          <a:xfrm>
            <a:off x="1022651" y="357374"/>
            <a:ext cx="10745875"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endParaRPr lang="fr-FR" sz="2800" dirty="0"/>
          </a:p>
        </p:txBody>
      </p:sp>
      <p:sp>
        <p:nvSpPr>
          <p:cNvPr id="32" name="ZoneTexte 31"/>
          <p:cNvSpPr txBox="1"/>
          <p:nvPr userDrawn="1"/>
        </p:nvSpPr>
        <p:spPr>
          <a:xfrm>
            <a:off x="839606" y="6394320"/>
            <a:ext cx="2436075" cy="230832"/>
          </a:xfrm>
          <a:prstGeom prst="rect">
            <a:avLst/>
          </a:prstGeom>
          <a:noFill/>
        </p:spPr>
        <p:txBody>
          <a:bodyPr wrap="square" rtlCol="0" anchor="ctr">
            <a:spAutoFit/>
          </a:bodyPr>
          <a:lstStyle/>
          <a:p>
            <a:pPr algn="l"/>
            <a:r>
              <a:rPr lang="fr-FR" sz="900" b="1" dirty="0">
                <a:solidFill>
                  <a:srgbClr val="9E0827"/>
                </a:solidFill>
                <a:latin typeface="Arial Narrow" panose="020B0606020202030204" pitchFamily="34" charset="0"/>
              </a:rPr>
              <a:t>ENTREPRISES</a:t>
            </a:r>
          </a:p>
        </p:txBody>
      </p:sp>
      <p:sp>
        <p:nvSpPr>
          <p:cNvPr id="33" name="Rectangle 32"/>
          <p:cNvSpPr/>
          <p:nvPr userDrawn="1"/>
        </p:nvSpPr>
        <p:spPr bwMode="auto">
          <a:xfrm>
            <a:off x="398126" y="6372222"/>
            <a:ext cx="366412" cy="264474"/>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308509" y="357376"/>
            <a:ext cx="11460016"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398126" y="6372222"/>
            <a:ext cx="366412"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20" name="ZoneTexte 19"/>
          <p:cNvSpPr txBox="1"/>
          <p:nvPr userDrawn="1"/>
        </p:nvSpPr>
        <p:spPr>
          <a:xfrm>
            <a:off x="839606" y="6328218"/>
            <a:ext cx="2436075" cy="369332"/>
          </a:xfrm>
          <a:prstGeom prst="rect">
            <a:avLst/>
          </a:prstGeom>
          <a:noFill/>
        </p:spPr>
        <p:txBody>
          <a:bodyPr wrap="square" rtlCol="0">
            <a:spAutoFit/>
          </a:bodyPr>
          <a:lstStyle/>
          <a:p>
            <a:pPr algn="l"/>
            <a:r>
              <a:rPr lang="fr-FR" sz="900" b="1" dirty="0">
                <a:solidFill>
                  <a:srgbClr val="DE6225"/>
                </a:solidFill>
                <a:latin typeface="Arial Narrow" panose="020B0606020202030204" pitchFamily="34" charset="0"/>
              </a:rPr>
              <a:t>ECONOMIE SOCIALE</a:t>
            </a:r>
            <a:br>
              <a:rPr lang="fr-FR" sz="900" b="1" dirty="0">
                <a:solidFill>
                  <a:srgbClr val="DE6225"/>
                </a:solidFill>
                <a:latin typeface="Arial Narrow" panose="020B0606020202030204" pitchFamily="34" charset="0"/>
              </a:rPr>
            </a:br>
            <a:r>
              <a:rPr lang="fr-FR" sz="900" b="1" dirty="0">
                <a:solidFill>
                  <a:srgbClr val="DE6225"/>
                </a:solidFill>
                <a:latin typeface="Arial Narrow" panose="020B0606020202030204" pitchFamily="34" charset="0"/>
              </a:rPr>
              <a:t>ET INSTITUIONNELS</a:t>
            </a:r>
          </a:p>
        </p:txBody>
      </p:sp>
      <p:sp>
        <p:nvSpPr>
          <p:cNvPr id="21"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22"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308509" y="357376"/>
            <a:ext cx="11460016"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ZoneTexte 25"/>
          <p:cNvSpPr txBox="1"/>
          <p:nvPr userDrawn="1"/>
        </p:nvSpPr>
        <p:spPr>
          <a:xfrm>
            <a:off x="844010" y="6390640"/>
            <a:ext cx="2436075"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sz="900" dirty="0"/>
              <a:t>PERSONNES PROTEGEES</a:t>
            </a:r>
          </a:p>
        </p:txBody>
      </p:sp>
      <p:sp>
        <p:nvSpPr>
          <p:cNvPr id="28" name="Espace réservé du texte 22"/>
          <p:cNvSpPr txBox="1">
            <a:spLocks/>
          </p:cNvSpPr>
          <p:nvPr userDrawn="1"/>
        </p:nvSpPr>
        <p:spPr>
          <a:xfrm>
            <a:off x="1022651" y="357376"/>
            <a:ext cx="10745875"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endParaRPr lang="fr-FR" sz="2800" dirty="0"/>
          </a:p>
        </p:txBody>
      </p:sp>
      <p:sp>
        <p:nvSpPr>
          <p:cNvPr id="29" name="Rectangle 28"/>
          <p:cNvSpPr/>
          <p:nvPr userDrawn="1"/>
        </p:nvSpPr>
        <p:spPr bwMode="auto">
          <a:xfrm>
            <a:off x="398126" y="6372222"/>
            <a:ext cx="366412"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308509" y="357376"/>
            <a:ext cx="11460016"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398126" y="6372222"/>
            <a:ext cx="366412" cy="264474"/>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20" name="ZoneTexte 19"/>
          <p:cNvSpPr txBox="1"/>
          <p:nvPr userDrawn="1"/>
        </p:nvSpPr>
        <p:spPr>
          <a:xfrm>
            <a:off x="839606" y="6394320"/>
            <a:ext cx="2436075" cy="230832"/>
          </a:xfrm>
          <a:prstGeom prst="rect">
            <a:avLst/>
          </a:prstGeom>
          <a:noFill/>
        </p:spPr>
        <p:txBody>
          <a:bodyPr wrap="square" rtlCol="0">
            <a:spAutoFit/>
          </a:bodyPr>
          <a:lstStyle/>
          <a:p>
            <a:pPr algn="l"/>
            <a:r>
              <a:rPr lang="fr-FR" sz="900" b="1" dirty="0">
                <a:solidFill>
                  <a:srgbClr val="581D41"/>
                </a:solidFill>
                <a:latin typeface="Arial Narrow" panose="020B0606020202030204" pitchFamily="34" charset="0"/>
              </a:rPr>
              <a:t>IMMOBILIER PROFESSIONNEL</a:t>
            </a:r>
          </a:p>
        </p:txBody>
      </p:sp>
      <p:sp>
        <p:nvSpPr>
          <p:cNvPr id="21"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22"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308509" y="357376"/>
            <a:ext cx="11460016"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Rectangle 25"/>
          <p:cNvSpPr/>
          <p:nvPr userDrawn="1"/>
        </p:nvSpPr>
        <p:spPr bwMode="auto">
          <a:xfrm>
            <a:off x="398126" y="6372222"/>
            <a:ext cx="366412" cy="264474"/>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7" name="ZoneTexte 26"/>
          <p:cNvSpPr txBox="1"/>
          <p:nvPr userDrawn="1"/>
        </p:nvSpPr>
        <p:spPr>
          <a:xfrm>
            <a:off x="839607" y="6394320"/>
            <a:ext cx="1554725" cy="230832"/>
          </a:xfrm>
          <a:prstGeom prst="rect">
            <a:avLst/>
          </a:prstGeom>
          <a:noFill/>
        </p:spPr>
        <p:txBody>
          <a:bodyPr wrap="square" rtlCol="0">
            <a:spAutoFit/>
          </a:bodyPr>
          <a:lstStyle/>
          <a:p>
            <a:pPr algn="l"/>
            <a:r>
              <a:rPr lang="fr-FR" sz="900" b="1" dirty="0">
                <a:solidFill>
                  <a:srgbClr val="EA9922"/>
                </a:solidFill>
                <a:latin typeface="Arial Narrow" panose="020B0606020202030204" pitchFamily="34" charset="0"/>
              </a:rPr>
              <a:t>SECTEUR PUBLIC</a:t>
            </a:r>
          </a:p>
        </p:txBody>
      </p:sp>
      <p:sp>
        <p:nvSpPr>
          <p:cNvPr id="2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30"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4.jp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465" r="465"/>
          <a:stretch>
            <a:fillRect/>
          </a:stretch>
        </p:blipFill>
        <p:spPr>
          <a:xfrm>
            <a:off x="1409893" y="260890"/>
            <a:ext cx="9002429" cy="5849456"/>
          </a:xfrm>
        </p:spPr>
      </p:pic>
      <p:sp>
        <p:nvSpPr>
          <p:cNvPr id="12" name="Espace réservé du texte 11"/>
          <p:cNvSpPr>
            <a:spLocks noGrp="1"/>
          </p:cNvSpPr>
          <p:nvPr>
            <p:ph type="body" sz="quarter" idx="10"/>
          </p:nvPr>
        </p:nvSpPr>
        <p:spPr>
          <a:xfrm>
            <a:off x="3569559" y="6325516"/>
            <a:ext cx="4683096" cy="346075"/>
          </a:xfrm>
        </p:spPr>
        <p:txBody>
          <a:bodyPr/>
          <a:lstStyle/>
          <a:p>
            <a:r>
              <a:rPr lang="fr-FR" dirty="0">
                <a:solidFill>
                  <a:schemeClr val="bg2">
                    <a:lumMod val="25000"/>
                  </a:schemeClr>
                </a:solidFill>
                <a:latin typeface="Aharoni" panose="02010803020104030203" pitchFamily="2" charset="-79"/>
                <a:cs typeface="Aharoni" panose="02010803020104030203" pitchFamily="2" charset="-79"/>
              </a:rPr>
              <a:t>Edition du </a:t>
            </a:r>
            <a:r>
              <a:rPr lang="fr-FR" sz="2000" dirty="0">
                <a:solidFill>
                  <a:schemeClr val="bg2">
                    <a:lumMod val="25000"/>
                  </a:schemeClr>
                </a:solidFill>
                <a:latin typeface="Aharoni" panose="02010803020104030203" pitchFamily="2" charset="-79"/>
                <a:cs typeface="Aharoni" panose="02010803020104030203" pitchFamily="2" charset="-79"/>
              </a:rPr>
              <a:t>11/02/2022</a:t>
            </a:r>
            <a:r>
              <a:rPr lang="fr-FR" dirty="0">
                <a:solidFill>
                  <a:schemeClr val="bg2">
                    <a:lumMod val="25000"/>
                  </a:schemeClr>
                </a:solidFill>
                <a:latin typeface="Aharoni" panose="02010803020104030203" pitchFamily="2" charset="-79"/>
                <a:cs typeface="Aharoni" panose="02010803020104030203" pitchFamily="2" charset="-79"/>
              </a:rPr>
              <a:t> – Semaine 6</a:t>
            </a:r>
          </a:p>
          <a:p>
            <a:endParaRPr lang="fr-FR" dirty="0"/>
          </a:p>
        </p:txBody>
      </p:sp>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4796" y="69536"/>
            <a:ext cx="2333625" cy="2447925"/>
          </a:xfrm>
          <a:prstGeom prst="rect">
            <a:avLst/>
          </a:prstGeom>
        </p:spPr>
      </p:pic>
      <p:sp>
        <p:nvSpPr>
          <p:cNvPr id="11" name="Ellipse 10"/>
          <p:cNvSpPr/>
          <p:nvPr/>
        </p:nvSpPr>
        <p:spPr>
          <a:xfrm>
            <a:off x="2554094" y="2741660"/>
            <a:ext cx="7186607" cy="1103086"/>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0" dirty="0">
                <a:solidFill>
                  <a:schemeClr val="tx2"/>
                </a:solidFill>
                <a:effectLst>
                  <a:outerShdw blurRad="38100" dist="38100" dir="2700000" algn="tl">
                    <a:srgbClr val="000000">
                      <a:alpha val="43137"/>
                    </a:srgbClr>
                  </a:outerShdw>
                </a:effectLst>
                <a:latin typeface="Segoe Print" panose="02000600000000000000" pitchFamily="2" charset="0"/>
              </a:rPr>
              <a:t>L’Hebdo pro</a:t>
            </a:r>
          </a:p>
        </p:txBody>
      </p:sp>
      <p:sp>
        <p:nvSpPr>
          <p:cNvPr id="18" name="Rectangle 17"/>
          <p:cNvSpPr/>
          <p:nvPr/>
        </p:nvSpPr>
        <p:spPr>
          <a:xfrm>
            <a:off x="1906247" y="4774033"/>
            <a:ext cx="8009723" cy="523220"/>
          </a:xfrm>
          <a:prstGeom prst="rect">
            <a:avLst/>
          </a:prstGeom>
        </p:spPr>
        <p:txBody>
          <a:bodyPr wrap="square">
            <a:spAutoFit/>
          </a:bodyPr>
          <a:lstStyle/>
          <a:p>
            <a:pPr algn="ctr"/>
            <a:r>
              <a:rPr lang="fr-FR" sz="2800" dirty="0">
                <a:solidFill>
                  <a:schemeClr val="bg1"/>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L’ESSENTIEL DE VOS INFOS </a:t>
            </a:r>
            <a:r>
              <a:rPr lang="fr-FR" sz="2800" b="1" dirty="0">
                <a:solidFill>
                  <a:schemeClr val="bg1"/>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MARCHÉ</a:t>
            </a:r>
          </a:p>
        </p:txBody>
      </p:sp>
      <p:pic>
        <p:nvPicPr>
          <p:cNvPr id="27" name="Picture 4" descr="https://www.hebdo.ch/sites/www.hebdo.ch/themes/hebdo/img/logo_hebdo_squar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71956" y="432928"/>
            <a:ext cx="1669142" cy="1669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389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5442" y="1319843"/>
            <a:ext cx="11378241" cy="4675516"/>
          </a:xfrm>
          <a:prstGeom prst="rect">
            <a:avLst/>
          </a:prstGeom>
          <a:solidFill>
            <a:srgbClr val="BFBF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33427" y="6289705"/>
            <a:ext cx="4185377" cy="478560"/>
          </a:xfrm>
          <a:prstGeom prst="rect">
            <a:avLst/>
          </a:prstGeom>
          <a:solidFill>
            <a:schemeClr val="bg1"/>
          </a:solidFill>
          <a:ln>
            <a:noFill/>
          </a:ln>
          <a:effectLst/>
        </p:spPr>
      </p:pic>
      <p:sp>
        <p:nvSpPr>
          <p:cNvPr id="3" name="Titre 2"/>
          <p:cNvSpPr>
            <a:spLocks noGrp="1"/>
          </p:cNvSpPr>
          <p:nvPr>
            <p:ph type="title" idx="4294967295"/>
          </p:nvPr>
        </p:nvSpPr>
        <p:spPr>
          <a:xfrm>
            <a:off x="821824" y="376255"/>
            <a:ext cx="10756800" cy="709200"/>
          </a:xfrm>
        </p:spPr>
        <p:txBody>
          <a:bodyPr/>
          <a:lstStyle/>
          <a:p>
            <a:pPr algn="r"/>
            <a:r>
              <a:rPr lang="fr-FR"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sommaire</a:t>
            </a:r>
          </a:p>
        </p:txBody>
      </p:sp>
      <p:sp>
        <p:nvSpPr>
          <p:cNvPr id="7" name="Rectangle 6"/>
          <p:cNvSpPr/>
          <p:nvPr/>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S6 2022</a:t>
            </a:r>
          </a:p>
        </p:txBody>
      </p:sp>
      <p:sp>
        <p:nvSpPr>
          <p:cNvPr id="8" name="Rectangle 7"/>
          <p:cNvSpPr/>
          <p:nvPr/>
        </p:nvSpPr>
        <p:spPr>
          <a:xfrm>
            <a:off x="613632" y="1340552"/>
            <a:ext cx="10961859" cy="5047536"/>
          </a:xfrm>
          <a:prstGeom prst="rect">
            <a:avLst/>
          </a:prstGeom>
        </p:spPr>
        <p:txBody>
          <a:bodyPr wrap="square">
            <a:spAutoFit/>
          </a:bodyPr>
          <a:lstStyle/>
          <a:p>
            <a:r>
              <a:rPr lang="fr-FR" sz="3200" b="1" dirty="0">
                <a:solidFill>
                  <a:srgbClr val="FF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Votre actualité…</a:t>
            </a:r>
          </a:p>
          <a:p>
            <a:endParaRPr lang="fr-FR" sz="1200" b="1" dirty="0">
              <a:solidFill>
                <a:schemeClr val="bg1"/>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endParaRPr lang="fr-FR" sz="1200" b="1" dirty="0">
              <a:solidFill>
                <a:schemeClr val="bg1"/>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marL="1828800" lvl="3" indent="-457200">
              <a:buFont typeface="Wingdings" panose="05000000000000000000" pitchFamily="2" charset="2"/>
              <a:buChar char="Ø"/>
              <a:defRPr/>
            </a:pPr>
            <a:r>
              <a:rPr lang="fr-FR" sz="2800" b="1" dirty="0">
                <a:solidFill>
                  <a:schemeClr val="tx1">
                    <a:lumMod val="75000"/>
                    <a:lumOff val="25000"/>
                  </a:schemeClr>
                </a:solidFill>
                <a:latin typeface="Arial Black" panose="020B0A04020102020204" pitchFamily="34" charset="0"/>
                <a:cs typeface="Aharoni" panose="02010803020104030203" pitchFamily="2" charset="-79"/>
              </a:rPr>
              <a:t>L’optimisation de l’activité</a:t>
            </a:r>
          </a:p>
          <a:p>
            <a:pPr lvl="3">
              <a:defRPr/>
            </a:pPr>
            <a:br>
              <a:rPr lang="fr-FR" sz="1000" b="1" dirty="0">
                <a:solidFill>
                  <a:schemeClr val="tx1">
                    <a:lumMod val="75000"/>
                    <a:lumOff val="25000"/>
                  </a:schemeClr>
                </a:solidFill>
                <a:latin typeface="Arial Black" panose="020B0A04020102020204" pitchFamily="34" charset="0"/>
                <a:cs typeface="Aharoni" panose="02010803020104030203" pitchFamily="2" charset="-79"/>
              </a:rPr>
            </a:br>
            <a:endParaRPr lang="fr-FR" sz="1000" b="1" dirty="0">
              <a:solidFill>
                <a:schemeClr val="tx1">
                  <a:lumMod val="75000"/>
                  <a:lumOff val="25000"/>
                </a:schemeClr>
              </a:solidFill>
              <a:latin typeface="Arial Black" panose="020B0A04020102020204" pitchFamily="34" charset="0"/>
              <a:cs typeface="Aharoni" panose="02010803020104030203" pitchFamily="2" charset="-79"/>
            </a:endParaRPr>
          </a:p>
          <a:p>
            <a:pPr marL="2286000" lvl="4" indent="-457200">
              <a:buFont typeface="Wingdings" panose="05000000000000000000" pitchFamily="2" charset="2"/>
              <a:buChar char="Ø"/>
              <a:defRPr/>
            </a:pPr>
            <a:r>
              <a:rPr lang="fr-FR" sz="2400" b="1" dirty="0">
                <a:solidFill>
                  <a:schemeClr val="bg1"/>
                </a:solidFill>
                <a:latin typeface="Arial Black" panose="020B0A04020102020204" pitchFamily="34" charset="0"/>
                <a:cs typeface="Aharoni" panose="02010803020104030203" pitchFamily="2" charset="-79"/>
              </a:rPr>
              <a:t>Multirisque Professionnelle « MR Pro »</a:t>
            </a:r>
          </a:p>
          <a:p>
            <a:pPr marL="2286000" lvl="4" indent="-457200">
              <a:buFont typeface="Wingdings" panose="05000000000000000000" pitchFamily="2" charset="2"/>
              <a:buChar char="Ø"/>
              <a:defRPr/>
            </a:pPr>
            <a:r>
              <a:rPr lang="fr-FR" sz="2400" b="1" dirty="0">
                <a:solidFill>
                  <a:schemeClr val="bg1"/>
                </a:solidFill>
                <a:latin typeface="Arial Black" panose="020B0A04020102020204" pitchFamily="34" charset="0"/>
                <a:cs typeface="Aharoni" panose="02010803020104030203" pitchFamily="2" charset="-79"/>
              </a:rPr>
              <a:t>Multirisque Non Exploitant « MNE »</a:t>
            </a:r>
          </a:p>
          <a:p>
            <a:pPr marL="2286000" lvl="4" indent="-457200">
              <a:buFont typeface="Wingdings" panose="05000000000000000000" pitchFamily="2" charset="2"/>
              <a:buChar char="Ø"/>
              <a:defRPr/>
            </a:pPr>
            <a:endParaRPr lang="fr-FR" sz="2400" b="1" dirty="0">
              <a:solidFill>
                <a:schemeClr val="bg1"/>
              </a:solidFill>
              <a:latin typeface="Arial Black" panose="020B0A04020102020204" pitchFamily="34" charset="0"/>
              <a:cs typeface="Aharoni" panose="02010803020104030203" pitchFamily="2" charset="-79"/>
            </a:endParaRPr>
          </a:p>
          <a:p>
            <a:pPr marL="1828800" lvl="3" indent="-457200">
              <a:buFont typeface="Wingdings" panose="05000000000000000000" pitchFamily="2" charset="2"/>
              <a:buChar char="Ø"/>
              <a:defRPr/>
            </a:pPr>
            <a:r>
              <a:rPr lang="fr-FR" sz="2800" b="1" dirty="0">
                <a:solidFill>
                  <a:schemeClr val="tx1">
                    <a:lumMod val="75000"/>
                    <a:lumOff val="25000"/>
                  </a:schemeClr>
                </a:solidFill>
                <a:latin typeface="Arial Black" panose="020B0A04020102020204" pitchFamily="34" charset="0"/>
                <a:cs typeface="Aharoni" panose="02010803020104030203" pitchFamily="2" charset="-79"/>
              </a:rPr>
              <a:t>Les process IARD Pro</a:t>
            </a:r>
          </a:p>
          <a:p>
            <a:pPr lvl="3">
              <a:defRPr/>
            </a:pPr>
            <a:endParaRPr lang="fr-FR" sz="1000" b="1" dirty="0">
              <a:solidFill>
                <a:schemeClr val="tx1">
                  <a:lumMod val="75000"/>
                  <a:lumOff val="25000"/>
                </a:schemeClr>
              </a:solidFill>
              <a:latin typeface="Arial Black" panose="020B0A04020102020204" pitchFamily="34" charset="0"/>
              <a:cs typeface="Aharoni" panose="02010803020104030203" pitchFamily="2" charset="-79"/>
            </a:endParaRPr>
          </a:p>
          <a:p>
            <a:pPr marL="2286000" lvl="4" indent="-457200">
              <a:buFont typeface="Wingdings" panose="05000000000000000000" pitchFamily="2" charset="2"/>
              <a:buChar char="Ø"/>
              <a:defRPr/>
            </a:pPr>
            <a:r>
              <a:rPr lang="fr-FR" sz="2400" b="1" dirty="0">
                <a:solidFill>
                  <a:schemeClr val="bg1"/>
                </a:solidFill>
                <a:latin typeface="Arial Black" panose="020B0A04020102020204" pitchFamily="34" charset="0"/>
                <a:cs typeface="Aharoni" panose="02010803020104030203" pitchFamily="2" charset="-79"/>
              </a:rPr>
              <a:t>Evolutions vous impactant directement</a:t>
            </a:r>
          </a:p>
          <a:p>
            <a:pPr marL="2286000" lvl="4" indent="-457200">
              <a:buFont typeface="Wingdings" panose="05000000000000000000" pitchFamily="2" charset="2"/>
              <a:buChar char="Ø"/>
              <a:defRPr/>
            </a:pPr>
            <a:r>
              <a:rPr lang="fr-FR" sz="2400" b="1" dirty="0">
                <a:solidFill>
                  <a:schemeClr val="bg1"/>
                </a:solidFill>
                <a:latin typeface="Arial Black" panose="020B0A04020102020204" pitchFamily="34" charset="0"/>
                <a:cs typeface="Aharoni" panose="02010803020104030203" pitchFamily="2" charset="-79"/>
              </a:rPr>
              <a:t>Pour mémoire, à garder en tête</a:t>
            </a:r>
          </a:p>
          <a:p>
            <a:pPr marL="2286000" lvl="4" indent="-457200">
              <a:buFont typeface="Wingdings" panose="05000000000000000000" pitchFamily="2" charset="2"/>
              <a:buChar char="Ø"/>
              <a:defRPr/>
            </a:pPr>
            <a:r>
              <a:rPr lang="fr-FR" sz="2400" b="1" dirty="0">
                <a:solidFill>
                  <a:schemeClr val="bg1"/>
                </a:solidFill>
                <a:latin typeface="Arial Black" panose="020B0A04020102020204" pitchFamily="34" charset="0"/>
                <a:cs typeface="Aharoni" panose="02010803020104030203" pitchFamily="2" charset="-79"/>
              </a:rPr>
              <a:t>Bonnes pratiques</a:t>
            </a:r>
          </a:p>
          <a:p>
            <a:pPr lvl="4">
              <a:defRPr/>
            </a:pPr>
            <a:endParaRPr lang="fr-FR" sz="2400" b="1" dirty="0">
              <a:solidFill>
                <a:schemeClr val="bg1"/>
              </a:solidFill>
              <a:latin typeface="Arial Black" panose="020B0A04020102020204" pitchFamily="34" charset="0"/>
              <a:cs typeface="Aharoni" panose="02010803020104030203" pitchFamily="2" charset="-79"/>
            </a:endParaRPr>
          </a:p>
        </p:txBody>
      </p:sp>
      <p:sp>
        <p:nvSpPr>
          <p:cNvPr id="10" name="ZoneTexte 9"/>
          <p:cNvSpPr txBox="1"/>
          <p:nvPr/>
        </p:nvSpPr>
        <p:spPr>
          <a:xfrm>
            <a:off x="1028198" y="418975"/>
            <a:ext cx="1295547" cy="338554"/>
          </a:xfrm>
          <a:prstGeom prst="rect">
            <a:avLst/>
          </a:prstGeom>
          <a:noFill/>
        </p:spPr>
        <p:txBody>
          <a:bodyPr wrap="none" rtlCol="0">
            <a:spAutoFit/>
          </a:bodyPr>
          <a:lstStyle/>
          <a:p>
            <a:r>
              <a:rPr lang="fr-FR" sz="1600" b="1" dirty="0">
                <a:solidFill>
                  <a:schemeClr val="tx1">
                    <a:lumMod val="65000"/>
                    <a:lumOff val="35000"/>
                  </a:schemeClr>
                </a:solidFill>
                <a:effectLst>
                  <a:outerShdw blurRad="38100" dist="38100" dir="2700000" algn="tl">
                    <a:srgbClr val="000000">
                      <a:alpha val="43137"/>
                    </a:srgbClr>
                  </a:outerShdw>
                </a:effectLst>
                <a:latin typeface="Montserrat ExtraLight" panose="00000300000000000000" pitchFamily="2" charset="0"/>
                <a:cs typeface="Calibri" panose="020F0502020204030204" pitchFamily="34" charset="0"/>
              </a:rPr>
              <a:t>SEMAINE 6</a:t>
            </a:r>
          </a:p>
        </p:txBody>
      </p:sp>
    </p:spTree>
    <p:extLst>
      <p:ext uri="{BB962C8B-B14F-4D97-AF65-F5344CB8AC3E}">
        <p14:creationId xmlns:p14="http://schemas.microsoft.com/office/powerpoint/2010/main" val="3300486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5442" y="1319843"/>
            <a:ext cx="11378241" cy="4675516"/>
          </a:xfrm>
          <a:prstGeom prst="rect">
            <a:avLst/>
          </a:prstGeom>
          <a:solidFill>
            <a:srgbClr val="BFBF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33427" y="6289705"/>
            <a:ext cx="4185377" cy="478560"/>
          </a:xfrm>
          <a:prstGeom prst="rect">
            <a:avLst/>
          </a:prstGeom>
          <a:solidFill>
            <a:schemeClr val="bg1"/>
          </a:solidFill>
          <a:ln>
            <a:noFill/>
          </a:ln>
          <a:effectLst/>
        </p:spPr>
      </p:pic>
      <p:sp>
        <p:nvSpPr>
          <p:cNvPr id="3" name="Titre 2"/>
          <p:cNvSpPr>
            <a:spLocks noGrp="1"/>
          </p:cNvSpPr>
          <p:nvPr>
            <p:ph type="title" idx="4294967295"/>
          </p:nvPr>
        </p:nvSpPr>
        <p:spPr>
          <a:xfrm>
            <a:off x="821824" y="376255"/>
            <a:ext cx="10756800" cy="709200"/>
          </a:xfrm>
        </p:spPr>
        <p:txBody>
          <a:bodyPr/>
          <a:lstStyle/>
          <a:p>
            <a:pPr algn="r"/>
            <a:r>
              <a:rPr lang="fr-FR"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sommaire</a:t>
            </a:r>
          </a:p>
        </p:txBody>
      </p:sp>
      <p:sp>
        <p:nvSpPr>
          <p:cNvPr id="7" name="Rectangle 6"/>
          <p:cNvSpPr/>
          <p:nvPr/>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S6 2022</a:t>
            </a:r>
          </a:p>
        </p:txBody>
      </p:sp>
      <p:sp>
        <p:nvSpPr>
          <p:cNvPr id="8" name="Rectangle 7"/>
          <p:cNvSpPr/>
          <p:nvPr/>
        </p:nvSpPr>
        <p:spPr>
          <a:xfrm>
            <a:off x="613632" y="1340552"/>
            <a:ext cx="10961859" cy="5047536"/>
          </a:xfrm>
          <a:prstGeom prst="rect">
            <a:avLst/>
          </a:prstGeom>
        </p:spPr>
        <p:txBody>
          <a:bodyPr wrap="square">
            <a:spAutoFit/>
          </a:bodyPr>
          <a:lstStyle/>
          <a:p>
            <a:r>
              <a:rPr lang="fr-FR" sz="3200" b="1" dirty="0">
                <a:solidFill>
                  <a:srgbClr val="FF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Votre actualité…</a:t>
            </a:r>
          </a:p>
          <a:p>
            <a:endParaRPr lang="fr-FR" sz="1200" b="1" dirty="0">
              <a:solidFill>
                <a:schemeClr val="bg1"/>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endParaRPr lang="fr-FR" sz="1200" b="1" dirty="0">
              <a:solidFill>
                <a:schemeClr val="bg1"/>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marL="1828800" lvl="3" indent="-457200">
              <a:buFont typeface="Wingdings" panose="05000000000000000000" pitchFamily="2" charset="2"/>
              <a:buChar char="Ø"/>
              <a:defRPr/>
            </a:pPr>
            <a:r>
              <a:rPr lang="fr-FR" sz="2800" b="1" dirty="0">
                <a:solidFill>
                  <a:schemeClr val="tx1">
                    <a:lumMod val="75000"/>
                    <a:lumOff val="25000"/>
                  </a:schemeClr>
                </a:solidFill>
                <a:latin typeface="Arial Black" panose="020B0A04020102020204" pitchFamily="34" charset="0"/>
                <a:cs typeface="Aharoni" panose="02010803020104030203" pitchFamily="2" charset="-79"/>
              </a:rPr>
              <a:t>L’optimisation de l’activité</a:t>
            </a:r>
          </a:p>
          <a:p>
            <a:pPr lvl="3">
              <a:defRPr/>
            </a:pPr>
            <a:br>
              <a:rPr lang="fr-FR" sz="1000" b="1" dirty="0">
                <a:solidFill>
                  <a:schemeClr val="tx1">
                    <a:lumMod val="75000"/>
                    <a:lumOff val="25000"/>
                  </a:schemeClr>
                </a:solidFill>
                <a:latin typeface="Arial Black" panose="020B0A04020102020204" pitchFamily="34" charset="0"/>
                <a:cs typeface="Aharoni" panose="02010803020104030203" pitchFamily="2" charset="-79"/>
              </a:rPr>
            </a:br>
            <a:endParaRPr lang="fr-FR" sz="1000" b="1" dirty="0">
              <a:solidFill>
                <a:schemeClr val="tx1">
                  <a:lumMod val="75000"/>
                  <a:lumOff val="25000"/>
                </a:schemeClr>
              </a:solidFill>
              <a:latin typeface="Arial Black" panose="020B0A04020102020204" pitchFamily="34" charset="0"/>
              <a:cs typeface="Aharoni" panose="02010803020104030203" pitchFamily="2" charset="-79"/>
            </a:endParaRPr>
          </a:p>
          <a:p>
            <a:pPr marL="2286000" lvl="4" indent="-457200">
              <a:buFont typeface="Wingdings" panose="05000000000000000000" pitchFamily="2" charset="2"/>
              <a:buChar char="Ø"/>
              <a:defRPr/>
            </a:pPr>
            <a:r>
              <a:rPr lang="fr-FR" sz="2400" b="1" dirty="0">
                <a:solidFill>
                  <a:schemeClr val="bg1"/>
                </a:solidFill>
                <a:latin typeface="Arial Black" panose="020B0A04020102020204" pitchFamily="34" charset="0"/>
                <a:cs typeface="Aharoni" panose="02010803020104030203" pitchFamily="2" charset="-79"/>
              </a:rPr>
              <a:t>Multirisque Professionnelle « MR Pro »</a:t>
            </a:r>
          </a:p>
          <a:p>
            <a:pPr marL="2286000" lvl="4" indent="-457200">
              <a:buFont typeface="Wingdings" panose="05000000000000000000" pitchFamily="2" charset="2"/>
              <a:buChar char="Ø"/>
              <a:defRPr/>
            </a:pPr>
            <a:r>
              <a:rPr lang="fr-FR" sz="2400" b="1" dirty="0">
                <a:solidFill>
                  <a:schemeClr val="bg1"/>
                </a:solidFill>
                <a:latin typeface="Arial Black" panose="020B0A04020102020204" pitchFamily="34" charset="0"/>
                <a:cs typeface="Aharoni" panose="02010803020104030203" pitchFamily="2" charset="-79"/>
              </a:rPr>
              <a:t>Multirisque Non Exploitant « MNE »</a:t>
            </a:r>
          </a:p>
          <a:p>
            <a:pPr marL="2286000" lvl="4" indent="-457200">
              <a:buFont typeface="Wingdings" panose="05000000000000000000" pitchFamily="2" charset="2"/>
              <a:buChar char="Ø"/>
              <a:defRPr/>
            </a:pPr>
            <a:endParaRPr lang="fr-FR" sz="2400" b="1" dirty="0">
              <a:solidFill>
                <a:schemeClr val="bg1"/>
              </a:solidFill>
              <a:latin typeface="Arial Black" panose="020B0A04020102020204" pitchFamily="34" charset="0"/>
              <a:cs typeface="Aharoni" panose="02010803020104030203" pitchFamily="2" charset="-79"/>
            </a:endParaRPr>
          </a:p>
          <a:p>
            <a:pPr marL="1828800" lvl="3" indent="-457200">
              <a:buFont typeface="Wingdings" panose="05000000000000000000" pitchFamily="2" charset="2"/>
              <a:buChar char="Ø"/>
              <a:defRPr/>
            </a:pPr>
            <a:r>
              <a:rPr lang="fr-FR" sz="2800" b="1" dirty="0">
                <a:solidFill>
                  <a:schemeClr val="tx1">
                    <a:lumMod val="75000"/>
                    <a:lumOff val="25000"/>
                  </a:schemeClr>
                </a:solidFill>
                <a:latin typeface="Arial Black" panose="020B0A04020102020204" pitchFamily="34" charset="0"/>
                <a:cs typeface="Aharoni" panose="02010803020104030203" pitchFamily="2" charset="-79"/>
              </a:rPr>
              <a:t>Les process IARD Pro</a:t>
            </a:r>
          </a:p>
          <a:p>
            <a:pPr lvl="3">
              <a:defRPr/>
            </a:pPr>
            <a:endParaRPr lang="fr-FR" sz="1000" b="1" dirty="0">
              <a:solidFill>
                <a:schemeClr val="tx1">
                  <a:lumMod val="75000"/>
                  <a:lumOff val="25000"/>
                </a:schemeClr>
              </a:solidFill>
              <a:latin typeface="Arial Black" panose="020B0A04020102020204" pitchFamily="34" charset="0"/>
              <a:cs typeface="Aharoni" panose="02010803020104030203" pitchFamily="2" charset="-79"/>
            </a:endParaRPr>
          </a:p>
          <a:p>
            <a:pPr marL="2286000" lvl="4" indent="-457200">
              <a:buFont typeface="Wingdings" panose="05000000000000000000" pitchFamily="2" charset="2"/>
              <a:buChar char="Ø"/>
              <a:defRPr/>
            </a:pPr>
            <a:r>
              <a:rPr lang="fr-FR" sz="2400" b="1" dirty="0">
                <a:solidFill>
                  <a:schemeClr val="bg1"/>
                </a:solidFill>
                <a:latin typeface="Arial Black" panose="020B0A04020102020204" pitchFamily="34" charset="0"/>
                <a:cs typeface="Aharoni" panose="02010803020104030203" pitchFamily="2" charset="-79"/>
              </a:rPr>
              <a:t>Evolutions vous impactant directement</a:t>
            </a:r>
          </a:p>
          <a:p>
            <a:pPr marL="2286000" lvl="4" indent="-457200">
              <a:buFont typeface="Wingdings" panose="05000000000000000000" pitchFamily="2" charset="2"/>
              <a:buChar char="Ø"/>
              <a:defRPr/>
            </a:pPr>
            <a:r>
              <a:rPr lang="fr-FR" sz="2400" b="1" dirty="0">
                <a:solidFill>
                  <a:schemeClr val="bg1"/>
                </a:solidFill>
                <a:latin typeface="Arial Black" panose="020B0A04020102020204" pitchFamily="34" charset="0"/>
                <a:cs typeface="Aharoni" panose="02010803020104030203" pitchFamily="2" charset="-79"/>
              </a:rPr>
              <a:t>Pour mémoire, à garder en tête</a:t>
            </a:r>
          </a:p>
          <a:p>
            <a:pPr marL="2286000" lvl="4" indent="-457200">
              <a:buFont typeface="Wingdings" panose="05000000000000000000" pitchFamily="2" charset="2"/>
              <a:buChar char="Ø"/>
              <a:defRPr/>
            </a:pPr>
            <a:r>
              <a:rPr lang="fr-FR" sz="2400" b="1" dirty="0">
                <a:solidFill>
                  <a:schemeClr val="bg1"/>
                </a:solidFill>
                <a:latin typeface="Arial Black" panose="020B0A04020102020204" pitchFamily="34" charset="0"/>
                <a:cs typeface="Aharoni" panose="02010803020104030203" pitchFamily="2" charset="-79"/>
              </a:rPr>
              <a:t>Bonnes pratiques</a:t>
            </a:r>
          </a:p>
          <a:p>
            <a:pPr lvl="4">
              <a:defRPr/>
            </a:pPr>
            <a:endParaRPr lang="fr-FR" sz="2400" b="1" dirty="0">
              <a:solidFill>
                <a:schemeClr val="bg1"/>
              </a:solidFill>
              <a:latin typeface="Arial Black" panose="020B0A04020102020204" pitchFamily="34" charset="0"/>
              <a:cs typeface="Aharoni" panose="02010803020104030203" pitchFamily="2" charset="-79"/>
            </a:endParaRPr>
          </a:p>
        </p:txBody>
      </p:sp>
      <p:sp>
        <p:nvSpPr>
          <p:cNvPr id="10" name="ZoneTexte 9"/>
          <p:cNvSpPr txBox="1"/>
          <p:nvPr/>
        </p:nvSpPr>
        <p:spPr>
          <a:xfrm>
            <a:off x="1028198" y="418975"/>
            <a:ext cx="1295547" cy="338554"/>
          </a:xfrm>
          <a:prstGeom prst="rect">
            <a:avLst/>
          </a:prstGeom>
          <a:noFill/>
        </p:spPr>
        <p:txBody>
          <a:bodyPr wrap="none" rtlCol="0">
            <a:spAutoFit/>
          </a:bodyPr>
          <a:lstStyle/>
          <a:p>
            <a:r>
              <a:rPr lang="fr-FR" sz="1600" b="1" dirty="0">
                <a:solidFill>
                  <a:schemeClr val="tx1">
                    <a:lumMod val="65000"/>
                    <a:lumOff val="35000"/>
                  </a:schemeClr>
                </a:solidFill>
                <a:effectLst>
                  <a:outerShdw blurRad="38100" dist="38100" dir="2700000" algn="tl">
                    <a:srgbClr val="000000">
                      <a:alpha val="43137"/>
                    </a:srgbClr>
                  </a:outerShdw>
                </a:effectLst>
                <a:latin typeface="Montserrat ExtraLight" panose="00000300000000000000" pitchFamily="2" charset="0"/>
                <a:cs typeface="Calibri" panose="020F0502020204030204" pitchFamily="34" charset="0"/>
              </a:rPr>
              <a:t>SEMAINE 6</a:t>
            </a:r>
          </a:p>
        </p:txBody>
      </p:sp>
      <p:sp>
        <p:nvSpPr>
          <p:cNvPr id="11" name="Rectangle 10">
            <a:extLst>
              <a:ext uri="{FF2B5EF4-FFF2-40B4-BE49-F238E27FC236}">
                <a16:creationId xmlns:a16="http://schemas.microsoft.com/office/drawing/2014/main" id="{857DAC4D-D7CF-4B6F-A764-6634774531E4}"/>
              </a:ext>
            </a:extLst>
          </p:cNvPr>
          <p:cNvSpPr/>
          <p:nvPr/>
        </p:nvSpPr>
        <p:spPr>
          <a:xfrm>
            <a:off x="1283075" y="2121434"/>
            <a:ext cx="9622971" cy="679269"/>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47245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2547" y="6363548"/>
            <a:ext cx="2862915" cy="440108"/>
          </a:xfrm>
          <a:prstGeom prst="rect">
            <a:avLst/>
          </a:prstGeom>
          <a:solidFill>
            <a:schemeClr val="bg1"/>
          </a:solidFill>
          <a:ln>
            <a:noFill/>
          </a:ln>
          <a:effectLst/>
        </p:spPr>
      </p:pic>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CONSTAT &amp; ambitions</a:t>
            </a:r>
          </a:p>
        </p:txBody>
      </p:sp>
      <p:sp>
        <p:nvSpPr>
          <p:cNvPr id="32" name="Rectangle 31"/>
          <p:cNvSpPr/>
          <p:nvPr/>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S6 2022</a:t>
            </a:r>
          </a:p>
        </p:txBody>
      </p:sp>
      <p:sp>
        <p:nvSpPr>
          <p:cNvPr id="11" name="ZoneTexte 10"/>
          <p:cNvSpPr txBox="1"/>
          <p:nvPr/>
        </p:nvSpPr>
        <p:spPr>
          <a:xfrm>
            <a:off x="736736" y="1734327"/>
            <a:ext cx="10697882" cy="4524311"/>
          </a:xfrm>
          <a:prstGeom prst="rect">
            <a:avLst/>
          </a:prstGeom>
          <a:noFill/>
          <a:ln>
            <a:noFill/>
          </a:ln>
        </p:spPr>
        <p:txBody>
          <a:bodyPr wrap="square" lIns="91436" tIns="45718" rIns="91436" bIns="45718" rtlCol="0">
            <a:spAutoFit/>
          </a:bodyPr>
          <a:lstStyle/>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r>
              <a:rPr lang="fr-FR" sz="1600" u="sng" dirty="0">
                <a:latin typeface="Arial Narrow" panose="020B0606020202030204" pitchFamily="34" charset="0"/>
                <a:cs typeface="Calibri" panose="020F0502020204030204" pitchFamily="34" charset="0"/>
              </a:rPr>
              <a:t>Un potentiel à développer</a:t>
            </a:r>
            <a:r>
              <a:rPr lang="fr-FR" sz="1600" dirty="0">
                <a:latin typeface="Arial Narrow" panose="020B0606020202030204" pitchFamily="34" charset="0"/>
                <a:cs typeface="Calibri" panose="020F0502020204030204" pitchFamily="34" charset="0"/>
              </a:rPr>
              <a:t> :</a:t>
            </a: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800100" lvl="1" indent="-342900" algn="just">
              <a:buClr>
                <a:schemeClr val="tx2"/>
              </a:buClr>
              <a:buFont typeface="Wingdings" panose="05000000000000000000" pitchFamily="2" charset="2"/>
              <a:buChar char="§"/>
            </a:pPr>
            <a:r>
              <a:rPr lang="fr-FR" sz="1600" dirty="0">
                <a:latin typeface="Arial Narrow" panose="020B0606020202030204" pitchFamily="34" charset="0"/>
                <a:cs typeface="Calibri" panose="020F0502020204030204" pitchFamily="34" charset="0"/>
              </a:rPr>
              <a:t>MR Pro/MNE = un même combat, un nombre de simulations insuffisant</a:t>
            </a: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r>
              <a:rPr lang="fr-FR" sz="1600" u="sng" dirty="0">
                <a:latin typeface="Arial Narrow" panose="020B0606020202030204" pitchFamily="34" charset="0"/>
                <a:cs typeface="Calibri" panose="020F0502020204030204" pitchFamily="34" charset="0"/>
              </a:rPr>
              <a:t>Un enjeu majeur</a:t>
            </a:r>
            <a:r>
              <a:rPr lang="fr-FR" sz="1600" dirty="0">
                <a:latin typeface="Arial Narrow" panose="020B0606020202030204" pitchFamily="34" charset="0"/>
                <a:cs typeface="Calibri" panose="020F0502020204030204" pitchFamily="34" charset="0"/>
              </a:rPr>
              <a:t> :</a:t>
            </a: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800100" lvl="1" indent="-342900" algn="just">
              <a:buClr>
                <a:schemeClr val="tx2"/>
              </a:buClr>
              <a:buFont typeface="Wingdings" panose="05000000000000000000" pitchFamily="2" charset="2"/>
              <a:buChar char="§"/>
            </a:pPr>
            <a:r>
              <a:rPr lang="fr-FR" sz="1600" dirty="0">
                <a:latin typeface="Arial Narrow" panose="020B0606020202030204" pitchFamily="34" charset="0"/>
                <a:cs typeface="Calibri" panose="020F0502020204030204" pitchFamily="34" charset="0"/>
              </a:rPr>
              <a:t>Positionner la CEGEE comme le </a:t>
            </a:r>
            <a:r>
              <a:rPr lang="fr-FR" sz="1600" b="1" dirty="0">
                <a:latin typeface="Arial Narrow" panose="020B0606020202030204" pitchFamily="34" charset="0"/>
                <a:cs typeface="Calibri" panose="020F0502020204030204" pitchFamily="34" charset="0"/>
              </a:rPr>
              <a:t>partenaire « banquier-assureur » </a:t>
            </a:r>
            <a:r>
              <a:rPr lang="fr-FR" sz="1600" dirty="0">
                <a:latin typeface="Arial Narrow" panose="020B0606020202030204" pitchFamily="34" charset="0"/>
                <a:cs typeface="Calibri" panose="020F0502020204030204" pitchFamily="34" charset="0"/>
              </a:rPr>
              <a:t>de nos clients professionnels</a:t>
            </a:r>
          </a:p>
          <a:p>
            <a:pPr marL="800100" lvl="1" indent="-342900" algn="just">
              <a:buClr>
                <a:schemeClr val="tx2"/>
              </a:buClr>
              <a:buFont typeface="Wingdings" panose="05000000000000000000" pitchFamily="2" charset="2"/>
              <a:buChar char="§"/>
            </a:pPr>
            <a:r>
              <a:rPr lang="fr-FR" sz="1600" dirty="0">
                <a:latin typeface="Arial Narrow" panose="020B0606020202030204" pitchFamily="34" charset="0"/>
                <a:cs typeface="Calibri" panose="020F0502020204030204" pitchFamily="34" charset="0"/>
              </a:rPr>
              <a:t>Et ainsi dynamiser le nombre de nos propositions à nos clients</a:t>
            </a:r>
          </a:p>
          <a:p>
            <a:pPr marL="800100" lvl="1" indent="-342900" algn="just">
              <a:buClr>
                <a:schemeClr val="tx2"/>
              </a:buClr>
              <a:buFont typeface="Wingdings" panose="05000000000000000000" pitchFamily="2" charset="2"/>
              <a:buChar char="§"/>
            </a:pPr>
            <a:r>
              <a:rPr lang="fr-FR" sz="1600" dirty="0">
                <a:latin typeface="Arial Narrow" panose="020B0606020202030204" pitchFamily="34" charset="0"/>
                <a:cs typeface="Calibri" panose="020F0502020204030204" pitchFamily="34" charset="0"/>
              </a:rPr>
              <a:t>En étant conscients que nous avons la capacité de transformer un contrat toutes les trois simulations ! </a:t>
            </a:r>
            <a:r>
              <a:rPr lang="fr-FR" sz="1600" dirty="0">
                <a:latin typeface="Arial Narrow" panose="020B0606020202030204" pitchFamily="34" charset="0"/>
                <a:cs typeface="Calibri" panose="020F0502020204030204" pitchFamily="34" charset="0"/>
                <a:sym typeface="Wingdings" panose="05000000000000000000" pitchFamily="2" charset="2"/>
              </a:rPr>
              <a:t></a:t>
            </a: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algn="just">
              <a:buClr>
                <a:schemeClr val="tx2"/>
              </a:buClr>
            </a:pPr>
            <a:endParaRPr lang="fr-FR" sz="1600" dirty="0">
              <a:latin typeface="Arial Narrow" panose="020B0606020202030204" pitchFamily="34" charset="0"/>
              <a:cs typeface="Calibri" panose="020F0502020204030204" pitchFamily="34" charset="0"/>
            </a:endParaRPr>
          </a:p>
        </p:txBody>
      </p:sp>
    </p:spTree>
    <p:extLst>
      <p:ext uri="{BB962C8B-B14F-4D97-AF65-F5344CB8AC3E}">
        <p14:creationId xmlns:p14="http://schemas.microsoft.com/office/powerpoint/2010/main" val="3673353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2547" y="6363548"/>
            <a:ext cx="2862915" cy="440108"/>
          </a:xfrm>
          <a:prstGeom prst="rect">
            <a:avLst/>
          </a:prstGeom>
          <a:solidFill>
            <a:schemeClr val="bg1"/>
          </a:solidFill>
          <a:ln>
            <a:noFill/>
          </a:ln>
          <a:effectLst/>
        </p:spPr>
      </p:pic>
      <p:sp>
        <p:nvSpPr>
          <p:cNvPr id="9" name="Titre 2"/>
          <p:cNvSpPr txBox="1">
            <a:spLocks/>
          </p:cNvSpPr>
          <p:nvPr/>
        </p:nvSpPr>
        <p:spPr>
          <a:xfrm>
            <a:off x="3942547" y="390034"/>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Définitions &amp; garanties </a:t>
            </a:r>
            <a:r>
              <a:rPr lang="fr-FR" sz="1600" i="1" spc="30" dirty="0">
                <a:latin typeface="Montserrat Black" panose="00000A00000000000000" pitchFamily="2" charset="0"/>
              </a:rPr>
              <a:t>(1/4)</a:t>
            </a:r>
            <a:endParaRPr lang="fr-FR" sz="2000" i="1" spc="30" dirty="0">
              <a:latin typeface="Montserrat Black" panose="00000A00000000000000" pitchFamily="2" charset="0"/>
            </a:endParaRPr>
          </a:p>
        </p:txBody>
      </p:sp>
      <p:sp>
        <p:nvSpPr>
          <p:cNvPr id="32" name="Rectangle 31"/>
          <p:cNvSpPr/>
          <p:nvPr/>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S6 2022</a:t>
            </a:r>
          </a:p>
        </p:txBody>
      </p:sp>
      <p:sp>
        <p:nvSpPr>
          <p:cNvPr id="11" name="ZoneTexte 10"/>
          <p:cNvSpPr txBox="1"/>
          <p:nvPr/>
        </p:nvSpPr>
        <p:spPr>
          <a:xfrm>
            <a:off x="747059" y="1270092"/>
            <a:ext cx="10697882" cy="1323435"/>
          </a:xfrm>
          <a:prstGeom prst="rect">
            <a:avLst/>
          </a:prstGeom>
          <a:noFill/>
          <a:ln>
            <a:noFill/>
          </a:ln>
        </p:spPr>
        <p:txBody>
          <a:bodyPr wrap="square" lIns="91436" tIns="45718" rIns="91436" bIns="45718" rtlCol="0">
            <a:spAutoFit/>
          </a:bodyPr>
          <a:lstStyle/>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r>
              <a:rPr lang="fr-FR" sz="1600" u="sng" dirty="0">
                <a:latin typeface="Arial Narrow" panose="020B0606020202030204" pitchFamily="34" charset="0"/>
                <a:cs typeface="Calibri" panose="020F0502020204030204" pitchFamily="34" charset="0"/>
              </a:rPr>
              <a:t>Un rappel utile</a:t>
            </a:r>
            <a:r>
              <a:rPr lang="fr-FR" sz="1600" dirty="0">
                <a:latin typeface="Arial Narrow" panose="020B0606020202030204" pitchFamily="34" charset="0"/>
                <a:cs typeface="Calibri" panose="020F0502020204030204" pitchFamily="34" charset="0"/>
              </a:rPr>
              <a:t> :</a:t>
            </a: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800100" lvl="1" indent="-342900" algn="just">
              <a:buClr>
                <a:schemeClr val="tx2"/>
              </a:buClr>
              <a:buFont typeface="Wingdings" panose="05000000000000000000" pitchFamily="2" charset="2"/>
              <a:buChar char="§"/>
            </a:pPr>
            <a:r>
              <a:rPr lang="fr-FR" sz="1600" b="1" dirty="0">
                <a:latin typeface="Arial Narrow" panose="020B0606020202030204" pitchFamily="34" charset="0"/>
                <a:cs typeface="Calibri" panose="020F0502020204030204" pitchFamily="34" charset="0"/>
              </a:rPr>
              <a:t>MR Pro</a:t>
            </a: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p:txBody>
      </p:sp>
      <p:pic>
        <p:nvPicPr>
          <p:cNvPr id="10" name="Image 9">
            <a:extLst>
              <a:ext uri="{FF2B5EF4-FFF2-40B4-BE49-F238E27FC236}">
                <a16:creationId xmlns:a16="http://schemas.microsoft.com/office/drawing/2014/main" id="{15356F30-DA3D-4418-B60E-EC523EC017FB}"/>
              </a:ext>
            </a:extLst>
          </p:cNvPr>
          <p:cNvPicPr/>
          <p:nvPr/>
        </p:nvPicPr>
        <p:blipFill rotWithShape="1">
          <a:blip r:embed="rId4"/>
          <a:srcRect l="34920" t="40755" r="24304" b="26042"/>
          <a:stretch/>
        </p:blipFill>
        <p:spPr bwMode="auto">
          <a:xfrm>
            <a:off x="1557120" y="2269876"/>
            <a:ext cx="7347729" cy="356821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32861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2547" y="6363548"/>
            <a:ext cx="2862915" cy="440108"/>
          </a:xfrm>
          <a:prstGeom prst="rect">
            <a:avLst/>
          </a:prstGeom>
          <a:solidFill>
            <a:schemeClr val="bg1"/>
          </a:solidFill>
          <a:ln>
            <a:noFill/>
          </a:ln>
          <a:effectLst/>
        </p:spPr>
      </p:pic>
      <p:sp>
        <p:nvSpPr>
          <p:cNvPr id="9" name="Titre 2"/>
          <p:cNvSpPr txBox="1">
            <a:spLocks/>
          </p:cNvSpPr>
          <p:nvPr/>
        </p:nvSpPr>
        <p:spPr>
          <a:xfrm>
            <a:off x="3942547" y="423598"/>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Définitions &amp; garanties </a:t>
            </a:r>
            <a:r>
              <a:rPr lang="fr-FR" sz="1600" i="1" spc="30" dirty="0">
                <a:latin typeface="Montserrat Black" panose="00000A00000000000000" pitchFamily="2" charset="0"/>
              </a:rPr>
              <a:t>(2/4)</a:t>
            </a:r>
            <a:endParaRPr lang="fr-FR" sz="1600" spc="30" dirty="0">
              <a:latin typeface="Montserrat Black" panose="00000A00000000000000" pitchFamily="2" charset="0"/>
            </a:endParaRPr>
          </a:p>
        </p:txBody>
      </p:sp>
      <p:sp>
        <p:nvSpPr>
          <p:cNvPr id="32" name="Rectangle 31"/>
          <p:cNvSpPr/>
          <p:nvPr/>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S6 2022</a:t>
            </a:r>
          </a:p>
        </p:txBody>
      </p:sp>
      <p:sp>
        <p:nvSpPr>
          <p:cNvPr id="11" name="ZoneTexte 10"/>
          <p:cNvSpPr txBox="1"/>
          <p:nvPr/>
        </p:nvSpPr>
        <p:spPr>
          <a:xfrm>
            <a:off x="747059" y="1270092"/>
            <a:ext cx="10697882" cy="2062099"/>
          </a:xfrm>
          <a:prstGeom prst="rect">
            <a:avLst/>
          </a:prstGeom>
          <a:noFill/>
          <a:ln>
            <a:noFill/>
          </a:ln>
        </p:spPr>
        <p:txBody>
          <a:bodyPr wrap="square" lIns="91436" tIns="45718" rIns="91436" bIns="45718" rtlCol="0">
            <a:spAutoFit/>
          </a:bodyPr>
          <a:lstStyle/>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r>
              <a:rPr lang="fr-FR" sz="1600" u="sng" dirty="0">
                <a:latin typeface="Arial Narrow" panose="020B0606020202030204" pitchFamily="34" charset="0"/>
                <a:cs typeface="Calibri" panose="020F0502020204030204" pitchFamily="34" charset="0"/>
              </a:rPr>
              <a:t>Un rappel utile</a:t>
            </a:r>
            <a:r>
              <a:rPr lang="fr-FR" sz="1600" dirty="0">
                <a:latin typeface="Arial Narrow" panose="020B0606020202030204" pitchFamily="34" charset="0"/>
                <a:cs typeface="Calibri" panose="020F0502020204030204" pitchFamily="34" charset="0"/>
              </a:rPr>
              <a:t> :</a:t>
            </a: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800100" lvl="1" indent="-342900" algn="just">
              <a:buClr>
                <a:schemeClr val="tx2"/>
              </a:buClr>
              <a:buFont typeface="Wingdings" panose="05000000000000000000" pitchFamily="2" charset="2"/>
              <a:buChar char="§"/>
            </a:pPr>
            <a:r>
              <a:rPr lang="fr-FR" sz="1600" b="1" dirty="0">
                <a:latin typeface="Arial Narrow" panose="020B0606020202030204" pitchFamily="34" charset="0"/>
                <a:cs typeface="Calibri" panose="020F0502020204030204" pitchFamily="34" charset="0"/>
              </a:rPr>
              <a:t>Fondamentaux de la MNE</a:t>
            </a:r>
          </a:p>
          <a:p>
            <a:pPr marL="800100" lvl="1" indent="-342900" algn="just">
              <a:buClr>
                <a:schemeClr val="tx2"/>
              </a:buClr>
              <a:buFont typeface="Wingdings" panose="05000000000000000000" pitchFamily="2" charset="2"/>
              <a:buChar char="q"/>
            </a:pPr>
            <a:endParaRPr lang="fr-FR" sz="1600" b="1" dirty="0">
              <a:latin typeface="Arial Narrow" panose="020B0606020202030204" pitchFamily="34" charset="0"/>
              <a:cs typeface="Calibri" panose="020F0502020204030204" pitchFamily="34" charset="0"/>
            </a:endParaRPr>
          </a:p>
          <a:p>
            <a:pPr marL="800100" lvl="1" indent="-342900" algn="just">
              <a:buClr>
                <a:schemeClr val="tx2"/>
              </a:buClr>
              <a:buFont typeface="Wingdings" panose="05000000000000000000" pitchFamily="2" charset="2"/>
              <a:buChar char="q"/>
            </a:pPr>
            <a:endParaRPr lang="fr-FR" sz="1600" b="1" dirty="0">
              <a:latin typeface="Arial Narrow" panose="020B0606020202030204" pitchFamily="34" charset="0"/>
              <a:cs typeface="Calibri" panose="020F0502020204030204" pitchFamily="34" charset="0"/>
            </a:endParaRPr>
          </a:p>
          <a:p>
            <a:pPr marL="800100" lvl="1" indent="-342900" algn="just">
              <a:buClr>
                <a:schemeClr val="tx2"/>
              </a:buClr>
              <a:buFont typeface="Wingdings" panose="05000000000000000000" pitchFamily="2" charset="2"/>
              <a:buChar char="q"/>
            </a:pPr>
            <a:endParaRPr lang="fr-FR" sz="1600" b="1"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p:txBody>
      </p:sp>
      <p:sp>
        <p:nvSpPr>
          <p:cNvPr id="7" name="ZoneTexte 6">
            <a:extLst>
              <a:ext uri="{FF2B5EF4-FFF2-40B4-BE49-F238E27FC236}">
                <a16:creationId xmlns:a16="http://schemas.microsoft.com/office/drawing/2014/main" id="{E6432A55-C1B1-4AC7-BE09-D228E0B80620}"/>
              </a:ext>
            </a:extLst>
          </p:cNvPr>
          <p:cNvSpPr txBox="1"/>
          <p:nvPr/>
        </p:nvSpPr>
        <p:spPr>
          <a:xfrm>
            <a:off x="1523379" y="2433038"/>
            <a:ext cx="9336879" cy="2713923"/>
          </a:xfrm>
          <a:prstGeom prst="rect">
            <a:avLst/>
          </a:prstGeom>
          <a:noFill/>
        </p:spPr>
        <p:txBody>
          <a:bodyPr wrap="square" rtlCol="0">
            <a:noAutofit/>
          </a:bodyPr>
          <a:lstStyle/>
          <a:p>
            <a:r>
              <a:rPr lang="fr-FR" sz="1600" b="1" dirty="0">
                <a:solidFill>
                  <a:srgbClr val="C00000"/>
                </a:solidFill>
              </a:rPr>
              <a:t>Offre réservée pour les usages des locaux suivants :</a:t>
            </a:r>
            <a:endParaRPr lang="fr-FR" sz="1600" dirty="0">
              <a:solidFill>
                <a:srgbClr val="C00000"/>
              </a:solidFill>
            </a:endParaRPr>
          </a:p>
          <a:p>
            <a:pPr marL="285750" indent="-285750">
              <a:buFont typeface="Arial" panose="020B0604020202020204" pitchFamily="34" charset="0"/>
              <a:buChar char="•"/>
            </a:pPr>
            <a:r>
              <a:rPr lang="fr-FR" sz="1600" dirty="0"/>
              <a:t>Local professionnel donné en location</a:t>
            </a:r>
          </a:p>
          <a:p>
            <a:pPr marL="285750" indent="-285750">
              <a:buFont typeface="Arial" panose="020B0604020202020204" pitchFamily="34" charset="0"/>
              <a:buChar char="•"/>
            </a:pPr>
            <a:r>
              <a:rPr lang="fr-FR" sz="1600" dirty="0"/>
              <a:t>Local professionnel vacant</a:t>
            </a:r>
          </a:p>
          <a:p>
            <a:pPr marL="285750" indent="-285750">
              <a:buFont typeface="Arial" panose="020B0604020202020204" pitchFamily="34" charset="0"/>
              <a:buChar char="•"/>
            </a:pPr>
            <a:r>
              <a:rPr lang="fr-FR" sz="1600" dirty="0"/>
              <a:t>Local professionnel en rénovation ou construction</a:t>
            </a:r>
          </a:p>
          <a:p>
            <a:pPr marL="285750" indent="-285750">
              <a:buFont typeface="Arial" panose="020B0604020202020204" pitchFamily="34" charset="0"/>
              <a:buChar char="•"/>
            </a:pPr>
            <a:r>
              <a:rPr lang="fr-FR" sz="1600" dirty="0"/>
              <a:t>Ancien local professionnel conservé ou occupé pour un usage non professionnel</a:t>
            </a:r>
          </a:p>
          <a:p>
            <a:pPr marL="285750" indent="-285750">
              <a:buFont typeface="Arial" panose="020B0604020202020204" pitchFamily="34" charset="0"/>
              <a:buChar char="•"/>
            </a:pPr>
            <a:r>
              <a:rPr lang="fr-FR" sz="1600" dirty="0"/>
              <a:t>Immeuble en copropriété géré par un syndicat bénévole</a:t>
            </a:r>
          </a:p>
          <a:p>
            <a:endParaRPr lang="fr-FR" sz="1600" b="1" dirty="0"/>
          </a:p>
          <a:p>
            <a:r>
              <a:rPr lang="fr-FR" sz="1600" b="1" dirty="0">
                <a:solidFill>
                  <a:srgbClr val="C00000"/>
                </a:solidFill>
              </a:rPr>
              <a:t>Eligibilité :</a:t>
            </a:r>
          </a:p>
          <a:p>
            <a:pPr marL="285750" indent="-285750" algn="just">
              <a:buFont typeface="Arial" panose="020B0604020202020204" pitchFamily="34" charset="0"/>
              <a:buChar char="•"/>
            </a:pPr>
            <a:r>
              <a:rPr lang="fr-FR" sz="1600" b="1" dirty="0"/>
              <a:t>Les critères d’éligibilité sont identiques</a:t>
            </a:r>
            <a:r>
              <a:rPr lang="fr-FR" sz="1600" dirty="0"/>
              <a:t> à la MR Pro en termes d’activité et de superficie, avec </a:t>
            </a:r>
            <a:r>
              <a:rPr lang="fr-FR" sz="1600" u="sng" dirty="0">
                <a:solidFill>
                  <a:srgbClr val="C00000"/>
                </a:solidFill>
                <a:effectLst>
                  <a:outerShdw blurRad="38100" dist="38100" dir="2700000" algn="tl">
                    <a:srgbClr val="000000">
                      <a:alpha val="43137"/>
                    </a:srgbClr>
                  </a:outerShdw>
                </a:effectLst>
              </a:rPr>
              <a:t>deux critères additionnels</a:t>
            </a:r>
            <a:r>
              <a:rPr lang="fr-FR" sz="1600" dirty="0"/>
              <a:t> : </a:t>
            </a:r>
          </a:p>
          <a:p>
            <a:pPr marL="742950" lvl="1" indent="-285750" algn="just">
              <a:buFont typeface="Wingdings" panose="05000000000000000000" pitchFamily="2" charset="2"/>
              <a:buChar char="Ø"/>
            </a:pPr>
            <a:r>
              <a:rPr lang="fr-FR" sz="1600" dirty="0"/>
              <a:t>Le nombre d’activités est limité à 7 : 7 locataires maximum, 1 seule activité retenue </a:t>
            </a:r>
            <a:r>
              <a:rPr lang="fr-FR" sz="1600" i="1" dirty="0"/>
              <a:t>(la principale) </a:t>
            </a:r>
            <a:r>
              <a:rPr lang="fr-FR" sz="1600" dirty="0"/>
              <a:t>par locataire</a:t>
            </a:r>
          </a:p>
          <a:p>
            <a:pPr marL="742950" lvl="1" indent="-285750" algn="just">
              <a:buFont typeface="Wingdings" panose="05000000000000000000" pitchFamily="2" charset="2"/>
              <a:buChar char="Ø"/>
            </a:pPr>
            <a:r>
              <a:rPr lang="fr-FR" sz="1600" dirty="0"/>
              <a:t>En cas de copropriété, la gestion du syndicat doit être confiée à un syndic bénévole</a:t>
            </a:r>
          </a:p>
          <a:p>
            <a:pPr marL="285750" indent="-285750">
              <a:buFont typeface="Arial" panose="020B0604020202020204" pitchFamily="34" charset="0"/>
              <a:buChar char="•"/>
            </a:pPr>
            <a:endParaRPr lang="fr-FR" sz="1600" dirty="0"/>
          </a:p>
        </p:txBody>
      </p:sp>
    </p:spTree>
    <p:extLst>
      <p:ext uri="{BB962C8B-B14F-4D97-AF65-F5344CB8AC3E}">
        <p14:creationId xmlns:p14="http://schemas.microsoft.com/office/powerpoint/2010/main" val="1737585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2547" y="6363548"/>
            <a:ext cx="2862915" cy="440108"/>
          </a:xfrm>
          <a:prstGeom prst="rect">
            <a:avLst/>
          </a:prstGeom>
          <a:solidFill>
            <a:schemeClr val="bg1"/>
          </a:solidFill>
          <a:ln>
            <a:noFill/>
          </a:ln>
          <a:effectLst/>
        </p:spPr>
      </p:pic>
      <p:sp>
        <p:nvSpPr>
          <p:cNvPr id="9" name="Titre 2"/>
          <p:cNvSpPr txBox="1">
            <a:spLocks/>
          </p:cNvSpPr>
          <p:nvPr/>
        </p:nvSpPr>
        <p:spPr>
          <a:xfrm>
            <a:off x="3942547" y="423598"/>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Définitions &amp; garanties </a:t>
            </a:r>
            <a:r>
              <a:rPr lang="fr-FR" sz="1600" i="1" spc="30" dirty="0">
                <a:latin typeface="Montserrat Black" panose="00000A00000000000000" pitchFamily="2" charset="0"/>
              </a:rPr>
              <a:t>(3/4)</a:t>
            </a:r>
            <a:endParaRPr lang="fr-FR" sz="1600" spc="30" dirty="0">
              <a:latin typeface="Montserrat Black" panose="00000A00000000000000" pitchFamily="2" charset="0"/>
            </a:endParaRPr>
          </a:p>
        </p:txBody>
      </p:sp>
      <p:sp>
        <p:nvSpPr>
          <p:cNvPr id="32" name="Rectangle 31"/>
          <p:cNvSpPr/>
          <p:nvPr/>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S6 2022</a:t>
            </a:r>
          </a:p>
        </p:txBody>
      </p:sp>
      <p:sp>
        <p:nvSpPr>
          <p:cNvPr id="11" name="ZoneTexte 10"/>
          <p:cNvSpPr txBox="1"/>
          <p:nvPr/>
        </p:nvSpPr>
        <p:spPr>
          <a:xfrm>
            <a:off x="747059" y="1270092"/>
            <a:ext cx="3318504" cy="2062099"/>
          </a:xfrm>
          <a:prstGeom prst="rect">
            <a:avLst/>
          </a:prstGeom>
          <a:noFill/>
          <a:ln>
            <a:noFill/>
          </a:ln>
        </p:spPr>
        <p:txBody>
          <a:bodyPr wrap="square" lIns="91436" tIns="45718" rIns="91436" bIns="45718" rtlCol="0">
            <a:spAutoFit/>
          </a:bodyPr>
          <a:lstStyle/>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r>
              <a:rPr lang="fr-FR" sz="1600" u="sng" dirty="0">
                <a:latin typeface="Arial Narrow" panose="020B0606020202030204" pitchFamily="34" charset="0"/>
                <a:cs typeface="Calibri" panose="020F0502020204030204" pitchFamily="34" charset="0"/>
              </a:rPr>
              <a:t>Un rappel utile</a:t>
            </a:r>
            <a:r>
              <a:rPr lang="fr-FR" sz="1600" dirty="0">
                <a:latin typeface="Arial Narrow" panose="020B0606020202030204" pitchFamily="34" charset="0"/>
                <a:cs typeface="Calibri" panose="020F0502020204030204" pitchFamily="34" charset="0"/>
              </a:rPr>
              <a:t> :</a:t>
            </a: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800100" lvl="1" indent="-342900" algn="just">
              <a:buClr>
                <a:schemeClr val="tx2"/>
              </a:buClr>
              <a:buFont typeface="Wingdings" panose="05000000000000000000" pitchFamily="2" charset="2"/>
              <a:buChar char="§"/>
            </a:pPr>
            <a:r>
              <a:rPr lang="fr-FR" sz="1600" b="1" dirty="0">
                <a:latin typeface="Arial Narrow" panose="020B0606020202030204" pitchFamily="34" charset="0"/>
                <a:cs typeface="Calibri" panose="020F0502020204030204" pitchFamily="34" charset="0"/>
              </a:rPr>
              <a:t>Structure de l’offre MNE</a:t>
            </a:r>
          </a:p>
          <a:p>
            <a:pPr marL="800100" lvl="1" indent="-342900" algn="just">
              <a:buClr>
                <a:schemeClr val="tx2"/>
              </a:buClr>
              <a:buFont typeface="Wingdings" panose="05000000000000000000" pitchFamily="2" charset="2"/>
              <a:buChar char="q"/>
            </a:pPr>
            <a:endParaRPr lang="fr-FR" sz="1600" b="1" dirty="0">
              <a:latin typeface="Arial Narrow" panose="020B0606020202030204" pitchFamily="34" charset="0"/>
              <a:cs typeface="Calibri" panose="020F0502020204030204" pitchFamily="34" charset="0"/>
            </a:endParaRPr>
          </a:p>
          <a:p>
            <a:pPr marL="800100" lvl="1" indent="-342900" algn="just">
              <a:buClr>
                <a:schemeClr val="tx2"/>
              </a:buClr>
              <a:buFont typeface="Wingdings" panose="05000000000000000000" pitchFamily="2" charset="2"/>
              <a:buChar char="q"/>
            </a:pPr>
            <a:endParaRPr lang="fr-FR" sz="1600" b="1" dirty="0">
              <a:latin typeface="Arial Narrow" panose="020B0606020202030204" pitchFamily="34" charset="0"/>
              <a:cs typeface="Calibri" panose="020F0502020204030204" pitchFamily="34" charset="0"/>
            </a:endParaRPr>
          </a:p>
          <a:p>
            <a:pPr marL="800100" lvl="1" indent="-342900" algn="just">
              <a:buClr>
                <a:schemeClr val="tx2"/>
              </a:buClr>
              <a:buFont typeface="Wingdings" panose="05000000000000000000" pitchFamily="2" charset="2"/>
              <a:buChar char="q"/>
            </a:pPr>
            <a:endParaRPr lang="fr-FR" sz="1600" b="1"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p:txBody>
      </p:sp>
      <p:pic>
        <p:nvPicPr>
          <p:cNvPr id="8" name="Image 7">
            <a:extLst>
              <a:ext uri="{FF2B5EF4-FFF2-40B4-BE49-F238E27FC236}">
                <a16:creationId xmlns:a16="http://schemas.microsoft.com/office/drawing/2014/main" id="{CCBA73F2-7448-47F9-817A-5301CD65896B}"/>
              </a:ext>
            </a:extLst>
          </p:cNvPr>
          <p:cNvPicPr>
            <a:picLocks noChangeAspect="1"/>
          </p:cNvPicPr>
          <p:nvPr/>
        </p:nvPicPr>
        <p:blipFill>
          <a:blip r:embed="rId4"/>
          <a:stretch>
            <a:fillRect/>
          </a:stretch>
        </p:blipFill>
        <p:spPr>
          <a:xfrm>
            <a:off x="3942547" y="2076334"/>
            <a:ext cx="6006905" cy="3511574"/>
          </a:xfrm>
          <a:prstGeom prst="rect">
            <a:avLst/>
          </a:prstGeom>
        </p:spPr>
      </p:pic>
    </p:spTree>
    <p:extLst>
      <p:ext uri="{BB962C8B-B14F-4D97-AF65-F5344CB8AC3E}">
        <p14:creationId xmlns:p14="http://schemas.microsoft.com/office/powerpoint/2010/main" val="1783709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2547" y="6363548"/>
            <a:ext cx="2862915" cy="440108"/>
          </a:xfrm>
          <a:prstGeom prst="rect">
            <a:avLst/>
          </a:prstGeom>
          <a:solidFill>
            <a:schemeClr val="bg1"/>
          </a:solidFill>
          <a:ln>
            <a:noFill/>
          </a:ln>
          <a:effectLst/>
        </p:spPr>
      </p:pic>
      <p:sp>
        <p:nvSpPr>
          <p:cNvPr id="9" name="Titre 2"/>
          <p:cNvSpPr txBox="1">
            <a:spLocks/>
          </p:cNvSpPr>
          <p:nvPr/>
        </p:nvSpPr>
        <p:spPr>
          <a:xfrm>
            <a:off x="3942547" y="363966"/>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Définitions &amp; garanties </a:t>
            </a:r>
            <a:r>
              <a:rPr lang="fr-FR" sz="1600" i="1" spc="30" dirty="0">
                <a:latin typeface="Montserrat Black" panose="00000A00000000000000" pitchFamily="2" charset="0"/>
              </a:rPr>
              <a:t>(4/4)</a:t>
            </a:r>
            <a:endParaRPr lang="fr-FR" sz="1600" spc="30" dirty="0">
              <a:latin typeface="Montserrat Black" panose="00000A00000000000000" pitchFamily="2" charset="0"/>
            </a:endParaRPr>
          </a:p>
        </p:txBody>
      </p:sp>
      <p:sp>
        <p:nvSpPr>
          <p:cNvPr id="32" name="Rectangle 31"/>
          <p:cNvSpPr/>
          <p:nvPr/>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S6 2022</a:t>
            </a:r>
          </a:p>
        </p:txBody>
      </p:sp>
      <p:sp>
        <p:nvSpPr>
          <p:cNvPr id="11" name="ZoneTexte 10"/>
          <p:cNvSpPr txBox="1"/>
          <p:nvPr/>
        </p:nvSpPr>
        <p:spPr>
          <a:xfrm>
            <a:off x="747059" y="1270092"/>
            <a:ext cx="2080547" cy="1077214"/>
          </a:xfrm>
          <a:prstGeom prst="rect">
            <a:avLst/>
          </a:prstGeom>
          <a:noFill/>
          <a:ln>
            <a:noFill/>
          </a:ln>
        </p:spPr>
        <p:txBody>
          <a:bodyPr wrap="square" lIns="91436" tIns="45718" rIns="91436" bIns="45718" rtlCol="0">
            <a:spAutoFit/>
          </a:bodyPr>
          <a:lstStyle/>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r>
              <a:rPr lang="fr-FR" sz="1600" u="sng" dirty="0">
                <a:latin typeface="Arial Narrow" panose="020B0606020202030204" pitchFamily="34" charset="0"/>
                <a:cs typeface="Calibri" panose="020F0502020204030204" pitchFamily="34" charset="0"/>
              </a:rPr>
              <a:t>Un rappel utile</a:t>
            </a:r>
            <a:r>
              <a:rPr lang="fr-FR" sz="1600" dirty="0">
                <a:latin typeface="Arial Narrow" panose="020B0606020202030204" pitchFamily="34" charset="0"/>
                <a:cs typeface="Calibri" panose="020F0502020204030204" pitchFamily="34" charset="0"/>
              </a:rPr>
              <a:t> :</a:t>
            </a: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800100" lvl="1" indent="-342900" algn="just">
              <a:buClr>
                <a:schemeClr val="tx2"/>
              </a:buClr>
              <a:buFont typeface="Wingdings" panose="05000000000000000000" pitchFamily="2" charset="2"/>
              <a:buChar char="§"/>
            </a:pPr>
            <a:r>
              <a:rPr lang="fr-FR" sz="1600" b="1" dirty="0">
                <a:latin typeface="Arial Narrow" panose="020B0606020202030204" pitchFamily="34" charset="0"/>
                <a:cs typeface="Calibri" panose="020F0502020204030204" pitchFamily="34" charset="0"/>
              </a:rPr>
              <a:t>Socle MNE</a:t>
            </a:r>
          </a:p>
        </p:txBody>
      </p:sp>
      <p:pic>
        <p:nvPicPr>
          <p:cNvPr id="7" name="Image 6">
            <a:extLst>
              <a:ext uri="{FF2B5EF4-FFF2-40B4-BE49-F238E27FC236}">
                <a16:creationId xmlns:a16="http://schemas.microsoft.com/office/drawing/2014/main" id="{4C58F62D-76AD-4C16-B08C-711360804D5B}"/>
              </a:ext>
            </a:extLst>
          </p:cNvPr>
          <p:cNvPicPr>
            <a:picLocks noChangeAspect="1"/>
          </p:cNvPicPr>
          <p:nvPr/>
        </p:nvPicPr>
        <p:blipFill>
          <a:blip r:embed="rId4"/>
          <a:stretch>
            <a:fillRect/>
          </a:stretch>
        </p:blipFill>
        <p:spPr>
          <a:xfrm>
            <a:off x="4425324" y="1156665"/>
            <a:ext cx="3672841" cy="2448561"/>
          </a:xfrm>
          <a:prstGeom prst="rect">
            <a:avLst/>
          </a:prstGeom>
        </p:spPr>
      </p:pic>
      <p:pic>
        <p:nvPicPr>
          <p:cNvPr id="10" name="Image 9">
            <a:extLst>
              <a:ext uri="{FF2B5EF4-FFF2-40B4-BE49-F238E27FC236}">
                <a16:creationId xmlns:a16="http://schemas.microsoft.com/office/drawing/2014/main" id="{EBBBEB1D-1CED-43A1-BB59-9FD08535FAD7}"/>
              </a:ext>
            </a:extLst>
          </p:cNvPr>
          <p:cNvPicPr>
            <a:picLocks noChangeAspect="1"/>
          </p:cNvPicPr>
          <p:nvPr/>
        </p:nvPicPr>
        <p:blipFill>
          <a:blip r:embed="rId5"/>
          <a:stretch>
            <a:fillRect/>
          </a:stretch>
        </p:blipFill>
        <p:spPr>
          <a:xfrm>
            <a:off x="767726" y="3703702"/>
            <a:ext cx="3672841" cy="2393608"/>
          </a:xfrm>
          <a:prstGeom prst="rect">
            <a:avLst/>
          </a:prstGeom>
        </p:spPr>
      </p:pic>
      <p:pic>
        <p:nvPicPr>
          <p:cNvPr id="12" name="Image 11">
            <a:extLst>
              <a:ext uri="{FF2B5EF4-FFF2-40B4-BE49-F238E27FC236}">
                <a16:creationId xmlns:a16="http://schemas.microsoft.com/office/drawing/2014/main" id="{DD81AC23-C19C-4F1B-973F-D68AC71E0535}"/>
              </a:ext>
            </a:extLst>
          </p:cNvPr>
          <p:cNvPicPr>
            <a:picLocks noChangeAspect="1"/>
          </p:cNvPicPr>
          <p:nvPr/>
        </p:nvPicPr>
        <p:blipFill rotWithShape="1">
          <a:blip r:embed="rId6"/>
          <a:srcRect l="2331"/>
          <a:stretch/>
        </p:blipFill>
        <p:spPr>
          <a:xfrm>
            <a:off x="5134706" y="3633098"/>
            <a:ext cx="6331772" cy="2506336"/>
          </a:xfrm>
          <a:prstGeom prst="rect">
            <a:avLst/>
          </a:prstGeom>
        </p:spPr>
      </p:pic>
    </p:spTree>
    <p:extLst>
      <p:ext uri="{BB962C8B-B14F-4D97-AF65-F5344CB8AC3E}">
        <p14:creationId xmlns:p14="http://schemas.microsoft.com/office/powerpoint/2010/main" val="3981681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2547" y="6363548"/>
            <a:ext cx="2862915" cy="440108"/>
          </a:xfrm>
          <a:prstGeom prst="rect">
            <a:avLst/>
          </a:prstGeom>
          <a:solidFill>
            <a:schemeClr val="bg1"/>
          </a:solidFill>
          <a:ln>
            <a:noFill/>
          </a:ln>
          <a:effectLst/>
        </p:spPr>
      </p:pic>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BONNES </a:t>
            </a:r>
            <a:r>
              <a:rPr lang="fr-FR" sz="2000" spc="30" dirty="0" err="1">
                <a:latin typeface="Montserrat Black" panose="00000A00000000000000" pitchFamily="2" charset="0"/>
              </a:rPr>
              <a:t>PRATIQUEs</a:t>
            </a:r>
            <a:r>
              <a:rPr lang="fr-FR" sz="2000" spc="30" dirty="0">
                <a:latin typeface="Montserrat Black" panose="00000A00000000000000" pitchFamily="2" charset="0"/>
              </a:rPr>
              <a:t> </a:t>
            </a:r>
            <a:r>
              <a:rPr lang="fr-FR" sz="1600" i="1" spc="30" dirty="0">
                <a:latin typeface="Montserrat Black" panose="00000A00000000000000" pitchFamily="2" charset="0"/>
              </a:rPr>
              <a:t>(1/2)</a:t>
            </a:r>
            <a:endParaRPr lang="fr-FR" sz="2000" i="1" spc="30" dirty="0">
              <a:latin typeface="Montserrat Black" panose="00000A00000000000000" pitchFamily="2" charset="0"/>
            </a:endParaRPr>
          </a:p>
        </p:txBody>
      </p:sp>
      <p:sp>
        <p:nvSpPr>
          <p:cNvPr id="32" name="Rectangle 31"/>
          <p:cNvSpPr/>
          <p:nvPr/>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S6 2022</a:t>
            </a:r>
          </a:p>
        </p:txBody>
      </p:sp>
      <p:sp>
        <p:nvSpPr>
          <p:cNvPr id="11" name="ZoneTexte 10"/>
          <p:cNvSpPr txBox="1"/>
          <p:nvPr/>
        </p:nvSpPr>
        <p:spPr>
          <a:xfrm>
            <a:off x="736736" y="974670"/>
            <a:ext cx="10855042" cy="5262975"/>
          </a:xfrm>
          <a:prstGeom prst="rect">
            <a:avLst/>
          </a:prstGeom>
          <a:noFill/>
          <a:ln>
            <a:noFill/>
          </a:ln>
        </p:spPr>
        <p:txBody>
          <a:bodyPr wrap="square" lIns="91436" tIns="45718" rIns="91436" bIns="45718" rtlCol="0">
            <a:spAutoFit/>
          </a:bodyPr>
          <a:lstStyle/>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r>
              <a:rPr lang="fr-FR" sz="1600" u="sng" dirty="0">
                <a:latin typeface="Arial Narrow" panose="020B0606020202030204" pitchFamily="34" charset="0"/>
                <a:cs typeface="Calibri" panose="020F0502020204030204" pitchFamily="34" charset="0"/>
              </a:rPr>
              <a:t>Les généralités</a:t>
            </a:r>
            <a:r>
              <a:rPr lang="fr-FR" sz="1600" dirty="0">
                <a:latin typeface="Arial Narrow" panose="020B0606020202030204" pitchFamily="34" charset="0"/>
                <a:cs typeface="Calibri" panose="020F0502020204030204" pitchFamily="34" charset="0"/>
              </a:rPr>
              <a:t> :</a:t>
            </a: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800100" lvl="1" indent="-342900" algn="just">
              <a:buClr>
                <a:schemeClr val="tx2"/>
              </a:buClr>
              <a:buFont typeface="Wingdings" panose="05000000000000000000" pitchFamily="2" charset="2"/>
              <a:buChar char="§"/>
            </a:pPr>
            <a:r>
              <a:rPr lang="fr-FR" sz="1600" dirty="0">
                <a:latin typeface="+mj-lt"/>
              </a:rPr>
              <a:t>Dans tous les cas, dès lors que l’activité est éligible, proposer systématiquement l’assurance liée au local financé</a:t>
            </a:r>
          </a:p>
          <a:p>
            <a:pPr marL="800100" lvl="1" indent="-342900" algn="just">
              <a:buClr>
                <a:schemeClr val="tx2"/>
              </a:buClr>
              <a:buFont typeface="Wingdings" panose="05000000000000000000" pitchFamily="2" charset="2"/>
              <a:buChar char="§"/>
            </a:pPr>
            <a:r>
              <a:rPr lang="fr-FR" sz="1600" b="1" dirty="0">
                <a:latin typeface="+mj-lt"/>
              </a:rPr>
              <a:t>Un financement = une assurance MR Pro ou MNE</a:t>
            </a:r>
          </a:p>
          <a:p>
            <a:pPr marL="800100" lvl="1" indent="-342900" algn="just">
              <a:buClr>
                <a:schemeClr val="tx2"/>
              </a:buClr>
              <a:buFont typeface="Wingdings" panose="05000000000000000000" pitchFamily="2" charset="2"/>
              <a:buChar char="§"/>
            </a:pPr>
            <a:r>
              <a:rPr lang="fr-FR" sz="1600" b="1" dirty="0">
                <a:latin typeface="+mj-lt"/>
              </a:rPr>
              <a:t>Systématiser, avec chaque MNE, le Pack « Sécurité Financière », </a:t>
            </a:r>
            <a:r>
              <a:rPr lang="fr-FR" sz="1600" dirty="0">
                <a:latin typeface="+mj-lt"/>
              </a:rPr>
              <a:t>à l’appui de l’argument suivant :</a:t>
            </a:r>
          </a:p>
          <a:p>
            <a:pPr marL="1257300" lvl="2" indent="-342900" algn="just">
              <a:buClr>
                <a:schemeClr val="tx2"/>
              </a:buClr>
              <a:buFont typeface="Wingdings" panose="05000000000000000000" pitchFamily="2" charset="2"/>
              <a:buChar char="Ø"/>
            </a:pPr>
            <a:r>
              <a:rPr lang="fr-FR" sz="1600" b="1" dirty="0">
                <a:latin typeface="+mj-lt"/>
              </a:rPr>
              <a:t>« </a:t>
            </a:r>
            <a:r>
              <a:rPr lang="fr-FR" sz="1600" b="1" dirty="0">
                <a:solidFill>
                  <a:srgbClr val="DE6225"/>
                </a:solidFill>
                <a:latin typeface="+mj-lt"/>
              </a:rPr>
              <a:t>Nous vous garantissons la valeur à neuf et la prise en charges des mensualités du prêt. </a:t>
            </a:r>
            <a:r>
              <a:rPr lang="fr-FR" sz="1600" b="1" dirty="0">
                <a:latin typeface="+mj-lt"/>
              </a:rPr>
              <a:t>»</a:t>
            </a:r>
          </a:p>
          <a:p>
            <a:pPr marL="800100" lvl="1" indent="-342900" algn="just">
              <a:buClr>
                <a:schemeClr val="tx2"/>
              </a:buClr>
              <a:buFont typeface="Wingdings" panose="05000000000000000000" pitchFamily="2" charset="2"/>
              <a:buChar char="§"/>
            </a:pPr>
            <a:endParaRPr lang="fr-FR" sz="1600" b="1" dirty="0">
              <a:latin typeface="+mj-lt"/>
            </a:endParaRPr>
          </a:p>
          <a:p>
            <a:pPr algn="just">
              <a:buClr>
                <a:schemeClr val="tx2"/>
              </a:buClr>
            </a:pPr>
            <a:endParaRPr lang="fr-FR" sz="1600" dirty="0">
              <a:latin typeface="Arial Narrow" panose="020B0606020202030204" pitchFamily="34" charset="0"/>
              <a:cs typeface="Calibri" panose="020F0502020204030204" pitchFamily="34" charset="0"/>
            </a:endParaRPr>
          </a:p>
          <a:p>
            <a:pPr marL="342900" indent="-342900" algn="just">
              <a:buClr>
                <a:schemeClr val="tx2"/>
              </a:buClr>
              <a:buFont typeface="Wingdings" panose="05000000000000000000" pitchFamily="2" charset="2"/>
              <a:buChar char="q"/>
            </a:pPr>
            <a:r>
              <a:rPr lang="fr-FR" sz="1600" u="sng" dirty="0">
                <a:latin typeface="Arial Narrow" panose="020B0606020202030204" pitchFamily="34" charset="0"/>
                <a:cs typeface="Calibri" panose="020F0502020204030204" pitchFamily="34" charset="0"/>
              </a:rPr>
              <a:t>La possibilité de faire « coup double »</a:t>
            </a:r>
            <a:r>
              <a:rPr lang="fr-FR" sz="1600" dirty="0">
                <a:latin typeface="Arial Narrow" panose="020B0606020202030204" pitchFamily="34" charset="0"/>
                <a:cs typeface="Calibri" panose="020F0502020204030204" pitchFamily="34" charset="0"/>
              </a:rPr>
              <a:t> :</a:t>
            </a: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800100" lvl="1" indent="-342900" algn="just">
              <a:buClr>
                <a:schemeClr val="tx2"/>
              </a:buClr>
              <a:buFont typeface="Wingdings" panose="05000000000000000000" pitchFamily="2" charset="2"/>
              <a:buChar char="§"/>
            </a:pPr>
            <a:r>
              <a:rPr lang="fr-FR" sz="1600" b="1" dirty="0">
                <a:solidFill>
                  <a:srgbClr val="C00000"/>
                </a:solidFill>
                <a:effectLst/>
                <a:latin typeface="+mj-lt"/>
                <a:ea typeface="Calibri" panose="020F0502020204030204" pitchFamily="34" charset="0"/>
              </a:rPr>
              <a:t>Cas de la SCI propriétaire des murs d’une SCM, réunissant plusieurs infirmières :</a:t>
            </a:r>
            <a:endParaRPr lang="fr-FR" sz="1600" b="1" dirty="0">
              <a:solidFill>
                <a:srgbClr val="C00000"/>
              </a:solidFill>
              <a:latin typeface="+mj-lt"/>
            </a:endParaRPr>
          </a:p>
          <a:p>
            <a:pPr marL="1257300" lvl="2" indent="-342900" algn="just">
              <a:buClr>
                <a:schemeClr val="tx2"/>
              </a:buClr>
              <a:buFont typeface="Wingdings" panose="05000000000000000000" pitchFamily="2" charset="2"/>
              <a:buChar char="Ø"/>
            </a:pPr>
            <a:r>
              <a:rPr lang="fr-FR" sz="1600" dirty="0">
                <a:latin typeface="+mj-lt"/>
              </a:rPr>
              <a:t>La </a:t>
            </a:r>
            <a:r>
              <a:rPr lang="fr-FR" sz="1600" b="1" dirty="0">
                <a:latin typeface="+mj-lt"/>
              </a:rPr>
              <a:t>SCM</a:t>
            </a:r>
            <a:r>
              <a:rPr lang="fr-FR" sz="1600" dirty="0">
                <a:latin typeface="+mj-lt"/>
              </a:rPr>
              <a:t> est locataire de la SCI </a:t>
            </a:r>
            <a:r>
              <a:rPr lang="fr-FR" sz="1600" dirty="0">
                <a:latin typeface="+mj-lt"/>
                <a:sym typeface="Wingdings" panose="05000000000000000000" pitchFamily="2" charset="2"/>
              </a:rPr>
              <a:t> RC professionnelle et d’exploitation, assurance des murs et des espaces communs</a:t>
            </a:r>
          </a:p>
          <a:p>
            <a:pPr marL="1257300" lvl="2" indent="-342900" algn="just">
              <a:buClr>
                <a:schemeClr val="tx2"/>
              </a:buClr>
              <a:buFont typeface="Wingdings" panose="05000000000000000000" pitchFamily="2" charset="2"/>
              <a:buChar char="Ø"/>
            </a:pPr>
            <a:r>
              <a:rPr lang="fr-FR" sz="1600" baseline="0" dirty="0">
                <a:latin typeface="+mj-lt"/>
                <a:sym typeface="Wingdings" panose="05000000000000000000" pitchFamily="2" charset="2"/>
              </a:rPr>
              <a:t>Les </a:t>
            </a:r>
            <a:r>
              <a:rPr lang="fr-FR" sz="1600" b="1" baseline="0" dirty="0">
                <a:latin typeface="+mj-lt"/>
                <a:sym typeface="Wingdings" panose="05000000000000000000" pitchFamily="2" charset="2"/>
              </a:rPr>
              <a:t>infirmières</a:t>
            </a:r>
            <a:r>
              <a:rPr lang="fr-FR" sz="1600" baseline="0" dirty="0">
                <a:latin typeface="+mj-lt"/>
                <a:sym typeface="Wingdings" panose="05000000000000000000" pitchFamily="2" charset="2"/>
              </a:rPr>
              <a:t> sous-louent chacune une partie  RC professionnelle de leur activité et couverture du local qu’elles exploitent</a:t>
            </a:r>
          </a:p>
          <a:p>
            <a:pPr marL="1714500" lvl="3" indent="-342900" algn="just">
              <a:buClr>
                <a:schemeClr val="tx2"/>
              </a:buClr>
              <a:buFont typeface="Wingdings" panose="05000000000000000000" pitchFamily="2" charset="2"/>
              <a:buChar char="ü"/>
            </a:pPr>
            <a:r>
              <a:rPr lang="fr-FR" sz="1600" dirty="0">
                <a:effectLst/>
                <a:latin typeface="+mj-lt"/>
                <a:ea typeface="Calibri" panose="020F0502020204030204" pitchFamily="34" charset="0"/>
                <a:sym typeface="Wingdings" panose="05000000000000000000" pitchFamily="2" charset="2"/>
              </a:rPr>
              <a:t>S</a:t>
            </a:r>
            <a:r>
              <a:rPr lang="fr-FR" sz="1600" dirty="0">
                <a:latin typeface="+mj-lt"/>
                <a:ea typeface="Calibri" panose="020F0502020204030204" pitchFamily="34" charset="0"/>
                <a:sym typeface="Wingdings" panose="05000000000000000000" pitchFamily="2" charset="2"/>
              </a:rPr>
              <a:t>’il n’y a pas de montage en SCM  Nous nous situons dans le cadre de la sous-location, chaque infirmière doit souscrire sa propre assurance RC professionnelle + Local, soit la couverture totale du risque</a:t>
            </a:r>
          </a:p>
          <a:p>
            <a:pPr marL="1714500" lvl="3" indent="-342900" algn="just">
              <a:buClr>
                <a:schemeClr val="tx2"/>
              </a:buClr>
              <a:buFont typeface="Wingdings" panose="05000000000000000000" pitchFamily="2" charset="2"/>
              <a:buChar char="ü"/>
            </a:pPr>
            <a:endParaRPr lang="fr-FR" sz="1600" dirty="0">
              <a:latin typeface="+mj-lt"/>
              <a:ea typeface="Calibri" panose="020F0502020204030204" pitchFamily="34" charset="0"/>
              <a:sym typeface="Wingdings" panose="05000000000000000000" pitchFamily="2" charset="2"/>
            </a:endParaRPr>
          </a:p>
          <a:p>
            <a:pPr marL="800100" lvl="1" indent="-342900" algn="just">
              <a:buClr>
                <a:schemeClr val="tx2"/>
              </a:buClr>
              <a:buFont typeface="Wingdings" panose="05000000000000000000" pitchFamily="2" charset="2"/>
              <a:buChar char="§"/>
            </a:pPr>
            <a:r>
              <a:rPr lang="fr-FR" sz="1600" b="1" dirty="0">
                <a:solidFill>
                  <a:srgbClr val="C00000"/>
                </a:solidFill>
                <a:latin typeface="+mj-lt"/>
                <a:sym typeface="Wingdings" panose="05000000000000000000" pitchFamily="2" charset="2"/>
              </a:rPr>
              <a:t>Cas plus classique d’un client dont, par exemple, la SARL exploite son activité dans un bâtiment détenu par sa SCI :</a:t>
            </a:r>
          </a:p>
          <a:p>
            <a:pPr marL="1257300" lvl="2" indent="-342900" algn="just">
              <a:buClr>
                <a:schemeClr val="tx2"/>
              </a:buClr>
              <a:buFont typeface="Wingdings" panose="05000000000000000000" pitchFamily="2" charset="2"/>
              <a:buChar char="Ø"/>
            </a:pPr>
            <a:r>
              <a:rPr lang="fr-FR" sz="1600" dirty="0">
                <a:effectLst/>
                <a:latin typeface="+mj-lt"/>
                <a:ea typeface="Calibri" panose="020F0502020204030204" pitchFamily="34" charset="0"/>
                <a:sym typeface="Wingdings" panose="05000000000000000000" pitchFamily="2" charset="2"/>
              </a:rPr>
              <a:t>La </a:t>
            </a:r>
            <a:r>
              <a:rPr lang="fr-FR" sz="1600" b="1" dirty="0">
                <a:effectLst/>
                <a:latin typeface="+mj-lt"/>
                <a:ea typeface="Calibri" panose="020F0502020204030204" pitchFamily="34" charset="0"/>
                <a:sym typeface="Wingdings" panose="05000000000000000000" pitchFamily="2" charset="2"/>
              </a:rPr>
              <a:t>SCI </a:t>
            </a:r>
            <a:r>
              <a:rPr lang="fr-FR" sz="1600" dirty="0">
                <a:effectLst/>
                <a:latin typeface="+mj-lt"/>
                <a:ea typeface="Calibri" panose="020F0502020204030204" pitchFamily="34" charset="0"/>
                <a:sym typeface="Wingdings" panose="05000000000000000000" pitchFamily="2" charset="2"/>
              </a:rPr>
              <a:t>détient les murs  MNE</a:t>
            </a:r>
          </a:p>
          <a:p>
            <a:pPr marL="1257300" lvl="2" indent="-342900" algn="just">
              <a:buClr>
                <a:schemeClr val="tx2"/>
              </a:buClr>
              <a:buFont typeface="Wingdings" panose="05000000000000000000" pitchFamily="2" charset="2"/>
              <a:buChar char="Ø"/>
            </a:pPr>
            <a:r>
              <a:rPr lang="fr-FR" sz="1600" dirty="0">
                <a:latin typeface="+mj-lt"/>
                <a:ea typeface="Calibri" panose="020F0502020204030204" pitchFamily="34" charset="0"/>
                <a:sym typeface="Wingdings" panose="05000000000000000000" pitchFamily="2" charset="2"/>
              </a:rPr>
              <a:t>La </a:t>
            </a:r>
            <a:r>
              <a:rPr lang="fr-FR" sz="1600" b="1" dirty="0">
                <a:latin typeface="+mj-lt"/>
                <a:ea typeface="Calibri" panose="020F0502020204030204" pitchFamily="34" charset="0"/>
                <a:sym typeface="Wingdings" panose="05000000000000000000" pitchFamily="2" charset="2"/>
              </a:rPr>
              <a:t>SARL</a:t>
            </a:r>
            <a:r>
              <a:rPr lang="fr-FR" sz="1600" dirty="0">
                <a:latin typeface="+mj-lt"/>
                <a:ea typeface="Calibri" panose="020F0502020204030204" pitchFamily="34" charset="0"/>
                <a:sym typeface="Wingdings" panose="05000000000000000000" pitchFamily="2" charset="2"/>
              </a:rPr>
              <a:t> exploite une activité dans les murs détenus par la SCI  MR Pro</a:t>
            </a:r>
            <a:endParaRPr lang="fr-FR" sz="1600" dirty="0">
              <a:effectLst/>
              <a:latin typeface="+mj-lt"/>
              <a:ea typeface="Calibri" panose="020F0502020204030204" pitchFamily="34" charset="0"/>
              <a:sym typeface="Wingdings" panose="05000000000000000000" pitchFamily="2" charset="2"/>
            </a:endParaRPr>
          </a:p>
          <a:p>
            <a:pPr marL="1257300" lvl="2" indent="-342900" algn="just">
              <a:buClr>
                <a:schemeClr val="tx2"/>
              </a:buClr>
              <a:buFont typeface="Wingdings" panose="05000000000000000000" pitchFamily="2" charset="2"/>
              <a:buChar char="Ø"/>
            </a:pPr>
            <a:endParaRPr lang="fr-FR" sz="1600" dirty="0">
              <a:effectLst/>
              <a:latin typeface="+mj-lt"/>
              <a:ea typeface="Calibri" panose="020F0502020204030204" pitchFamily="34" charset="0"/>
            </a:endParaRPr>
          </a:p>
        </p:txBody>
      </p:sp>
    </p:spTree>
    <p:extLst>
      <p:ext uri="{BB962C8B-B14F-4D97-AF65-F5344CB8AC3E}">
        <p14:creationId xmlns:p14="http://schemas.microsoft.com/office/powerpoint/2010/main" val="4040877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2547" y="6363548"/>
            <a:ext cx="2862915" cy="440108"/>
          </a:xfrm>
          <a:prstGeom prst="rect">
            <a:avLst/>
          </a:prstGeom>
          <a:solidFill>
            <a:schemeClr val="bg1"/>
          </a:solidFill>
          <a:ln>
            <a:noFill/>
          </a:ln>
          <a:effectLst/>
        </p:spPr>
      </p:pic>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dirty="0">
                <a:latin typeface="Montserrat Black" panose="00000A00000000000000" pitchFamily="2" charset="0"/>
              </a:rPr>
              <a:t>BONNES </a:t>
            </a:r>
            <a:r>
              <a:rPr lang="fr-FR" sz="2000" spc="30" dirty="0" err="1">
                <a:latin typeface="Montserrat Black" panose="00000A00000000000000" pitchFamily="2" charset="0"/>
              </a:rPr>
              <a:t>PRATIQUEs</a:t>
            </a:r>
            <a:r>
              <a:rPr lang="fr-FR" sz="2000" spc="30" dirty="0">
                <a:latin typeface="Montserrat Black" panose="00000A00000000000000" pitchFamily="2" charset="0"/>
              </a:rPr>
              <a:t> </a:t>
            </a:r>
            <a:r>
              <a:rPr lang="fr-FR" sz="1600" i="1" spc="30" dirty="0">
                <a:latin typeface="Montserrat Black" panose="00000A00000000000000" pitchFamily="2" charset="0"/>
              </a:rPr>
              <a:t>(2/2)</a:t>
            </a:r>
            <a:endParaRPr lang="fr-FR" sz="2000" i="1" spc="30" dirty="0">
              <a:latin typeface="Montserrat Black" panose="00000A00000000000000" pitchFamily="2" charset="0"/>
            </a:endParaRPr>
          </a:p>
        </p:txBody>
      </p:sp>
      <p:sp>
        <p:nvSpPr>
          <p:cNvPr id="32" name="Rectangle 31"/>
          <p:cNvSpPr/>
          <p:nvPr/>
        </p:nvSpPr>
        <p:spPr>
          <a:xfrm>
            <a:off x="4998452" y="6389363"/>
            <a:ext cx="228171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S6 2022</a:t>
            </a:r>
          </a:p>
        </p:txBody>
      </p:sp>
      <p:sp>
        <p:nvSpPr>
          <p:cNvPr id="11" name="ZoneTexte 10"/>
          <p:cNvSpPr txBox="1"/>
          <p:nvPr/>
        </p:nvSpPr>
        <p:spPr>
          <a:xfrm>
            <a:off x="736736" y="1171614"/>
            <a:ext cx="10855042" cy="5016754"/>
          </a:xfrm>
          <a:prstGeom prst="rect">
            <a:avLst/>
          </a:prstGeom>
          <a:noFill/>
          <a:ln>
            <a:noFill/>
          </a:ln>
        </p:spPr>
        <p:txBody>
          <a:bodyPr wrap="square" lIns="91436" tIns="45718" rIns="91436" bIns="45718" rtlCol="0">
            <a:spAutoFit/>
          </a:bodyPr>
          <a:lstStyle/>
          <a:p>
            <a:pPr marL="342900" indent="-342900" algn="just">
              <a:buClr>
                <a:schemeClr val="tx2"/>
              </a:buClr>
              <a:buFont typeface="Wingdings" panose="05000000000000000000" pitchFamily="2" charset="2"/>
              <a:buChar char="q"/>
            </a:pPr>
            <a:r>
              <a:rPr lang="fr-FR" sz="1600" u="sng" dirty="0">
                <a:latin typeface="Arial Narrow" panose="020B0606020202030204" pitchFamily="34" charset="0"/>
                <a:cs typeface="Calibri" panose="020F0502020204030204" pitchFamily="34" charset="0"/>
              </a:rPr>
              <a:t>Les éligibilités</a:t>
            </a:r>
            <a:r>
              <a:rPr lang="fr-FR" sz="1600" dirty="0">
                <a:latin typeface="Arial Narrow" panose="020B0606020202030204" pitchFamily="34" charset="0"/>
                <a:cs typeface="Calibri" panose="020F0502020204030204" pitchFamily="34" charset="0"/>
              </a:rPr>
              <a:t> :</a:t>
            </a:r>
          </a:p>
          <a:p>
            <a:pPr marL="342900" indent="-342900" algn="just">
              <a:buClr>
                <a:schemeClr val="tx2"/>
              </a:buClr>
              <a:buFont typeface="Wingdings" panose="05000000000000000000" pitchFamily="2" charset="2"/>
              <a:buChar char="q"/>
            </a:pPr>
            <a:endParaRPr lang="fr-FR" sz="1600" dirty="0">
              <a:latin typeface="Arial Narrow" panose="020B0606020202030204" pitchFamily="34" charset="0"/>
              <a:cs typeface="Calibri" panose="020F0502020204030204" pitchFamily="34" charset="0"/>
            </a:endParaRPr>
          </a:p>
          <a:p>
            <a:pPr marL="800100" lvl="1" indent="-342900">
              <a:buClr>
                <a:schemeClr val="tx2"/>
              </a:buClr>
              <a:buFont typeface="Wingdings" panose="05000000000000000000" pitchFamily="2" charset="2"/>
              <a:buChar char="§"/>
            </a:pPr>
            <a:r>
              <a:rPr lang="fr-FR" sz="1600" dirty="0">
                <a:latin typeface="+mj-lt"/>
              </a:rPr>
              <a:t>Pour « dégrossir » le sujet,</a:t>
            </a:r>
            <a:br>
              <a:rPr lang="fr-FR" sz="1600" dirty="0">
                <a:latin typeface="+mj-lt"/>
              </a:rPr>
            </a:br>
            <a:r>
              <a:rPr lang="fr-FR" sz="1600" dirty="0">
                <a:latin typeface="+mj-lt"/>
              </a:rPr>
              <a:t>voici les principaux </a:t>
            </a:r>
            <a:r>
              <a:rPr lang="fr-FR" sz="1600" b="1" dirty="0">
                <a:latin typeface="+mj-lt"/>
              </a:rPr>
              <a:t>codes NAF </a:t>
            </a:r>
            <a:r>
              <a:rPr lang="fr-FR" sz="1600" dirty="0">
                <a:latin typeface="+mj-lt"/>
              </a:rPr>
              <a:t>des activités « a priori » éligibles</a:t>
            </a:r>
          </a:p>
          <a:p>
            <a:pPr marL="800100" lvl="1" indent="-342900" algn="just">
              <a:buClr>
                <a:schemeClr val="tx2"/>
              </a:buClr>
              <a:buFont typeface="Wingdings" panose="05000000000000000000" pitchFamily="2" charset="2"/>
              <a:buChar char="§"/>
            </a:pPr>
            <a:endParaRPr lang="fr-FR" sz="1600" dirty="0">
              <a:latin typeface="+mj-lt"/>
            </a:endParaRPr>
          </a:p>
          <a:p>
            <a:pPr marL="800100" lvl="1" indent="-342900" algn="just">
              <a:buClr>
                <a:schemeClr val="tx2"/>
              </a:buClr>
              <a:buFont typeface="Wingdings" panose="05000000000000000000" pitchFamily="2" charset="2"/>
              <a:buChar char="§"/>
            </a:pPr>
            <a:endParaRPr lang="fr-FR" sz="1600" dirty="0">
              <a:latin typeface="+mj-lt"/>
            </a:endParaRPr>
          </a:p>
          <a:p>
            <a:pPr marL="800100" lvl="1" indent="-342900" algn="just">
              <a:buClr>
                <a:schemeClr val="tx2"/>
              </a:buClr>
              <a:buFont typeface="Wingdings" panose="05000000000000000000" pitchFamily="2" charset="2"/>
              <a:buChar char="§"/>
            </a:pPr>
            <a:endParaRPr lang="fr-FR" sz="1600" dirty="0">
              <a:latin typeface="+mj-lt"/>
            </a:endParaRPr>
          </a:p>
          <a:p>
            <a:pPr marL="800100" lvl="1" indent="-342900" algn="just">
              <a:buClr>
                <a:schemeClr val="tx2"/>
              </a:buClr>
              <a:buFont typeface="Wingdings" panose="05000000000000000000" pitchFamily="2" charset="2"/>
              <a:buChar char="§"/>
            </a:pPr>
            <a:endParaRPr lang="fr-FR" sz="1600" dirty="0">
              <a:latin typeface="+mj-lt"/>
            </a:endParaRPr>
          </a:p>
          <a:p>
            <a:pPr lvl="1" algn="just">
              <a:buClr>
                <a:schemeClr val="tx2"/>
              </a:buClr>
            </a:pPr>
            <a:endParaRPr lang="fr-FR" sz="1600" dirty="0">
              <a:latin typeface="+mj-lt"/>
            </a:endParaRPr>
          </a:p>
          <a:p>
            <a:pPr marL="800100" lvl="1" indent="-342900" algn="just">
              <a:buClr>
                <a:schemeClr val="tx2"/>
              </a:buClr>
              <a:buFont typeface="Wingdings" panose="05000000000000000000" pitchFamily="2" charset="2"/>
              <a:buChar char="§"/>
            </a:pPr>
            <a:endParaRPr lang="fr-FR" sz="1600" dirty="0">
              <a:latin typeface="+mj-lt"/>
            </a:endParaRPr>
          </a:p>
          <a:p>
            <a:pPr marL="800100" lvl="1" indent="-342900" algn="just">
              <a:buClr>
                <a:schemeClr val="tx2"/>
              </a:buClr>
              <a:buFont typeface="Wingdings" panose="05000000000000000000" pitchFamily="2" charset="2"/>
              <a:buChar char="§"/>
            </a:pPr>
            <a:endParaRPr lang="fr-FR" sz="1600" dirty="0">
              <a:latin typeface="+mj-lt"/>
            </a:endParaRPr>
          </a:p>
          <a:p>
            <a:pPr marL="800100" lvl="1" indent="-342900" algn="just">
              <a:buClr>
                <a:schemeClr val="tx2"/>
              </a:buClr>
              <a:buFont typeface="Wingdings" panose="05000000000000000000" pitchFamily="2" charset="2"/>
              <a:buChar char="§"/>
            </a:pPr>
            <a:endParaRPr lang="fr-FR" sz="1600" dirty="0">
              <a:latin typeface="+mj-lt"/>
            </a:endParaRPr>
          </a:p>
          <a:p>
            <a:pPr marL="800100" lvl="1" indent="-342900" algn="just">
              <a:buClr>
                <a:schemeClr val="tx2"/>
              </a:buClr>
              <a:buFont typeface="Wingdings" panose="05000000000000000000" pitchFamily="2" charset="2"/>
              <a:buChar char="§"/>
            </a:pPr>
            <a:endParaRPr lang="fr-FR" sz="1600" dirty="0">
              <a:latin typeface="+mj-lt"/>
            </a:endParaRPr>
          </a:p>
          <a:p>
            <a:pPr marL="800100" lvl="1" indent="-342900" algn="just">
              <a:buClr>
                <a:schemeClr val="tx2"/>
              </a:buClr>
              <a:buFont typeface="Wingdings" panose="05000000000000000000" pitchFamily="2" charset="2"/>
              <a:buChar char="§"/>
            </a:pPr>
            <a:endParaRPr lang="fr-FR" sz="1600" dirty="0">
              <a:latin typeface="+mj-lt"/>
            </a:endParaRPr>
          </a:p>
          <a:p>
            <a:pPr marL="800100" lvl="1" indent="-342900">
              <a:buClr>
                <a:schemeClr val="tx2"/>
              </a:buClr>
              <a:buFont typeface="Wingdings" panose="05000000000000000000" pitchFamily="2" charset="2"/>
              <a:buChar char="§"/>
            </a:pPr>
            <a:r>
              <a:rPr lang="fr-FR" sz="1600" b="1" dirty="0">
                <a:latin typeface="+mj-lt"/>
              </a:rPr>
              <a:t>« </a:t>
            </a:r>
            <a:r>
              <a:rPr lang="fr-FR" sz="1600" b="1" dirty="0">
                <a:solidFill>
                  <a:srgbClr val="C00000"/>
                </a:solidFill>
                <a:latin typeface="+mj-lt"/>
              </a:rPr>
              <a:t>A priori </a:t>
            </a:r>
            <a:r>
              <a:rPr lang="fr-FR" sz="1600" b="1" dirty="0">
                <a:latin typeface="+mj-lt"/>
              </a:rPr>
              <a:t>» car un </a:t>
            </a:r>
            <a:r>
              <a:rPr lang="fr-FR" sz="1600" b="1" u="sng" dirty="0">
                <a:latin typeface="+mj-lt"/>
              </a:rPr>
              <a:t>point de vigilance</a:t>
            </a:r>
            <a:r>
              <a:rPr lang="fr-FR" sz="1600" b="1" dirty="0">
                <a:latin typeface="+mj-lt"/>
              </a:rPr>
              <a:t> :</a:t>
            </a:r>
            <a:br>
              <a:rPr lang="fr-FR" sz="1600" b="1" dirty="0">
                <a:latin typeface="+mj-lt"/>
              </a:rPr>
            </a:br>
            <a:r>
              <a:rPr lang="fr-FR" sz="1600" b="1" dirty="0">
                <a:latin typeface="+mj-lt"/>
              </a:rPr>
              <a:t>le code NAF n’est pas un critère suffisant ; il y a lieu de…</a:t>
            </a:r>
          </a:p>
          <a:p>
            <a:pPr lvl="1">
              <a:buClr>
                <a:schemeClr val="tx2"/>
              </a:buClr>
            </a:pPr>
            <a:endParaRPr lang="fr-FR" sz="500" b="1" dirty="0">
              <a:latin typeface="+mj-lt"/>
            </a:endParaRPr>
          </a:p>
          <a:p>
            <a:pPr marL="1257300" lvl="2" indent="-342900" algn="just">
              <a:buClr>
                <a:schemeClr val="tx2"/>
              </a:buClr>
              <a:buFont typeface="Wingdings" panose="05000000000000000000" pitchFamily="2" charset="2"/>
              <a:buChar char="Ø"/>
            </a:pPr>
            <a:r>
              <a:rPr lang="fr-FR" sz="1600" b="1" dirty="0">
                <a:latin typeface="+mj-lt"/>
              </a:rPr>
              <a:t>Découvrir l’activité </a:t>
            </a:r>
            <a:r>
              <a:rPr lang="fr-FR" sz="1600" dirty="0">
                <a:latin typeface="+mj-lt"/>
              </a:rPr>
              <a:t>du client de manière détaillée, afin de prendre en considération la réalité de ses prestations</a:t>
            </a:r>
          </a:p>
          <a:p>
            <a:pPr marL="1257300" lvl="2" indent="-342900" algn="just">
              <a:buClr>
                <a:schemeClr val="tx2"/>
              </a:buClr>
              <a:buFont typeface="Wingdings" panose="05000000000000000000" pitchFamily="2" charset="2"/>
              <a:buChar char="Ø"/>
            </a:pPr>
            <a:r>
              <a:rPr lang="fr-FR" sz="1600" b="1" dirty="0">
                <a:latin typeface="+mj-lt"/>
              </a:rPr>
              <a:t>Analyser la Fiche Métier</a:t>
            </a:r>
            <a:r>
              <a:rPr lang="fr-FR" sz="1600" dirty="0">
                <a:latin typeface="+mj-lt"/>
              </a:rPr>
              <a:t>, et tout particulièrement la colonne « </a:t>
            </a:r>
            <a:r>
              <a:rPr lang="fr-FR" sz="1600" i="1" dirty="0">
                <a:latin typeface="+mj-lt"/>
              </a:rPr>
              <a:t>Nous n’assurons pas </a:t>
            </a:r>
            <a:r>
              <a:rPr lang="fr-FR" sz="1600" dirty="0">
                <a:latin typeface="+mj-lt"/>
              </a:rPr>
              <a:t>»</a:t>
            </a:r>
          </a:p>
          <a:p>
            <a:pPr marL="1257300" lvl="2" indent="-342900" algn="just">
              <a:buClr>
                <a:schemeClr val="tx2"/>
              </a:buClr>
              <a:buFont typeface="Wingdings" panose="05000000000000000000" pitchFamily="2" charset="2"/>
              <a:buChar char="Ø"/>
            </a:pPr>
            <a:r>
              <a:rPr lang="fr-FR" sz="1600" dirty="0">
                <a:latin typeface="+mj-lt"/>
              </a:rPr>
              <a:t>Enfin, en cas de doute, </a:t>
            </a:r>
            <a:r>
              <a:rPr lang="fr-FR" sz="1600" b="1" dirty="0">
                <a:latin typeface="+mj-lt"/>
              </a:rPr>
              <a:t>solliciter APS</a:t>
            </a:r>
          </a:p>
        </p:txBody>
      </p:sp>
      <p:pic>
        <p:nvPicPr>
          <p:cNvPr id="12" name="Image 11">
            <a:extLst>
              <a:ext uri="{FF2B5EF4-FFF2-40B4-BE49-F238E27FC236}">
                <a16:creationId xmlns:a16="http://schemas.microsoft.com/office/drawing/2014/main" id="{333359FF-F1CB-4F29-A2CA-45CD2C0EDF90}"/>
              </a:ext>
            </a:extLst>
          </p:cNvPr>
          <p:cNvPicPr/>
          <p:nvPr/>
        </p:nvPicPr>
        <p:blipFill rotWithShape="1">
          <a:blip r:embed="rId4"/>
          <a:srcRect l="1757" t="35807" r="89166" b="11718"/>
          <a:stretch/>
        </p:blipFill>
        <p:spPr bwMode="auto">
          <a:xfrm>
            <a:off x="6738759" y="1270558"/>
            <a:ext cx="1181100" cy="3838575"/>
          </a:xfrm>
          <a:prstGeom prst="rect">
            <a:avLst/>
          </a:prstGeom>
          <a:ln>
            <a:noFill/>
          </a:ln>
          <a:extLst>
            <a:ext uri="{53640926-AAD7-44D8-BBD7-CCE9431645EC}">
              <a14:shadowObscured xmlns:a14="http://schemas.microsoft.com/office/drawing/2010/main"/>
            </a:ext>
          </a:extLst>
        </p:spPr>
      </p:pic>
      <p:pic>
        <p:nvPicPr>
          <p:cNvPr id="13" name="Image 12">
            <a:extLst>
              <a:ext uri="{FF2B5EF4-FFF2-40B4-BE49-F238E27FC236}">
                <a16:creationId xmlns:a16="http://schemas.microsoft.com/office/drawing/2014/main" id="{1B2AA1CD-6E73-44CE-8F83-2F65C2E384BF}"/>
              </a:ext>
            </a:extLst>
          </p:cNvPr>
          <p:cNvPicPr/>
          <p:nvPr/>
        </p:nvPicPr>
        <p:blipFill rotWithShape="1">
          <a:blip r:embed="rId5"/>
          <a:srcRect l="1610" t="35677" r="89313" b="24609"/>
          <a:stretch/>
        </p:blipFill>
        <p:spPr bwMode="auto">
          <a:xfrm>
            <a:off x="8026372" y="1270558"/>
            <a:ext cx="1181100" cy="29051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11260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5442" y="1319843"/>
            <a:ext cx="11378241" cy="4675516"/>
          </a:xfrm>
          <a:prstGeom prst="rect">
            <a:avLst/>
          </a:prstGeom>
          <a:solidFill>
            <a:srgbClr val="BFBF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33427" y="6289705"/>
            <a:ext cx="4185377" cy="478560"/>
          </a:xfrm>
          <a:prstGeom prst="rect">
            <a:avLst/>
          </a:prstGeom>
          <a:solidFill>
            <a:schemeClr val="bg1"/>
          </a:solidFill>
          <a:ln>
            <a:noFill/>
          </a:ln>
          <a:effectLst/>
        </p:spPr>
      </p:pic>
      <p:sp>
        <p:nvSpPr>
          <p:cNvPr id="3" name="Titre 2"/>
          <p:cNvSpPr>
            <a:spLocks noGrp="1"/>
          </p:cNvSpPr>
          <p:nvPr>
            <p:ph type="title" idx="4294967295"/>
          </p:nvPr>
        </p:nvSpPr>
        <p:spPr>
          <a:xfrm>
            <a:off x="821824" y="376255"/>
            <a:ext cx="10756800" cy="709200"/>
          </a:xfrm>
        </p:spPr>
        <p:txBody>
          <a:bodyPr/>
          <a:lstStyle/>
          <a:p>
            <a:pPr algn="r"/>
            <a:r>
              <a:rPr lang="fr-FR" dirty="0">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sommaire</a:t>
            </a:r>
          </a:p>
        </p:txBody>
      </p:sp>
      <p:sp>
        <p:nvSpPr>
          <p:cNvPr id="7" name="Rectangle 6"/>
          <p:cNvSpPr/>
          <p:nvPr/>
        </p:nvSpPr>
        <p:spPr>
          <a:xfrm>
            <a:off x="4998452" y="6389363"/>
            <a:ext cx="2246449"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S6 2022</a:t>
            </a:r>
          </a:p>
        </p:txBody>
      </p:sp>
      <p:sp>
        <p:nvSpPr>
          <p:cNvPr id="8" name="Rectangle 7"/>
          <p:cNvSpPr/>
          <p:nvPr/>
        </p:nvSpPr>
        <p:spPr>
          <a:xfrm>
            <a:off x="613632" y="1340552"/>
            <a:ext cx="10961859" cy="5047536"/>
          </a:xfrm>
          <a:prstGeom prst="rect">
            <a:avLst/>
          </a:prstGeom>
        </p:spPr>
        <p:txBody>
          <a:bodyPr wrap="square">
            <a:spAutoFit/>
          </a:bodyPr>
          <a:lstStyle/>
          <a:p>
            <a:r>
              <a:rPr lang="fr-FR" sz="3200" b="1" dirty="0">
                <a:solidFill>
                  <a:srgbClr val="FF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Votre actualité…</a:t>
            </a:r>
          </a:p>
          <a:p>
            <a:endParaRPr lang="fr-FR" sz="1200" b="1" dirty="0">
              <a:solidFill>
                <a:schemeClr val="bg1"/>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endParaRPr lang="fr-FR" sz="1200" b="1" dirty="0">
              <a:solidFill>
                <a:schemeClr val="bg1"/>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marL="1828800" lvl="3" indent="-457200">
              <a:buFont typeface="Wingdings" panose="05000000000000000000" pitchFamily="2" charset="2"/>
              <a:buChar char="Ø"/>
              <a:defRPr/>
            </a:pPr>
            <a:r>
              <a:rPr lang="fr-FR" sz="2800" b="1" dirty="0">
                <a:solidFill>
                  <a:schemeClr val="tx1">
                    <a:lumMod val="75000"/>
                    <a:lumOff val="25000"/>
                  </a:schemeClr>
                </a:solidFill>
                <a:latin typeface="Arial Black" panose="020B0A04020102020204" pitchFamily="34" charset="0"/>
                <a:cs typeface="Aharoni" panose="02010803020104030203" pitchFamily="2" charset="-79"/>
              </a:rPr>
              <a:t>L’optimisation de l’activité</a:t>
            </a:r>
          </a:p>
          <a:p>
            <a:pPr lvl="3">
              <a:defRPr/>
            </a:pPr>
            <a:br>
              <a:rPr lang="fr-FR" sz="1000" b="1" dirty="0">
                <a:solidFill>
                  <a:schemeClr val="tx1">
                    <a:lumMod val="75000"/>
                    <a:lumOff val="25000"/>
                  </a:schemeClr>
                </a:solidFill>
                <a:latin typeface="Arial Black" panose="020B0A04020102020204" pitchFamily="34" charset="0"/>
                <a:cs typeface="Aharoni" panose="02010803020104030203" pitchFamily="2" charset="-79"/>
              </a:rPr>
            </a:br>
            <a:endParaRPr lang="fr-FR" sz="1000" b="1" dirty="0">
              <a:solidFill>
                <a:schemeClr val="tx1">
                  <a:lumMod val="75000"/>
                  <a:lumOff val="25000"/>
                </a:schemeClr>
              </a:solidFill>
              <a:latin typeface="Arial Black" panose="020B0A04020102020204" pitchFamily="34" charset="0"/>
              <a:cs typeface="Aharoni" panose="02010803020104030203" pitchFamily="2" charset="-79"/>
            </a:endParaRPr>
          </a:p>
          <a:p>
            <a:pPr marL="2286000" lvl="4" indent="-457200">
              <a:buFont typeface="Wingdings" panose="05000000000000000000" pitchFamily="2" charset="2"/>
              <a:buChar char="Ø"/>
              <a:defRPr/>
            </a:pPr>
            <a:r>
              <a:rPr lang="fr-FR" sz="2400" b="1" dirty="0">
                <a:solidFill>
                  <a:schemeClr val="bg1"/>
                </a:solidFill>
                <a:latin typeface="Arial Black" panose="020B0A04020102020204" pitchFamily="34" charset="0"/>
                <a:cs typeface="Aharoni" panose="02010803020104030203" pitchFamily="2" charset="-79"/>
              </a:rPr>
              <a:t>Multirisque Professionnelle « MR Pro »</a:t>
            </a:r>
          </a:p>
          <a:p>
            <a:pPr marL="2286000" lvl="4" indent="-457200">
              <a:buFont typeface="Wingdings" panose="05000000000000000000" pitchFamily="2" charset="2"/>
              <a:buChar char="Ø"/>
              <a:defRPr/>
            </a:pPr>
            <a:r>
              <a:rPr lang="fr-FR" sz="2400" b="1" dirty="0">
                <a:solidFill>
                  <a:schemeClr val="bg1"/>
                </a:solidFill>
                <a:latin typeface="Arial Black" panose="020B0A04020102020204" pitchFamily="34" charset="0"/>
                <a:cs typeface="Aharoni" panose="02010803020104030203" pitchFamily="2" charset="-79"/>
              </a:rPr>
              <a:t>Multirisque Non Exploitant « MNE »</a:t>
            </a:r>
          </a:p>
          <a:p>
            <a:pPr marL="2286000" lvl="4" indent="-457200">
              <a:buFont typeface="Wingdings" panose="05000000000000000000" pitchFamily="2" charset="2"/>
              <a:buChar char="Ø"/>
              <a:defRPr/>
            </a:pPr>
            <a:endParaRPr lang="fr-FR" sz="2400" b="1" dirty="0">
              <a:solidFill>
                <a:schemeClr val="bg1"/>
              </a:solidFill>
              <a:latin typeface="Arial Black" panose="020B0A04020102020204" pitchFamily="34" charset="0"/>
              <a:cs typeface="Aharoni" panose="02010803020104030203" pitchFamily="2" charset="-79"/>
            </a:endParaRPr>
          </a:p>
          <a:p>
            <a:pPr marL="1828800" lvl="3" indent="-457200">
              <a:buFont typeface="Wingdings" panose="05000000000000000000" pitchFamily="2" charset="2"/>
              <a:buChar char="Ø"/>
              <a:defRPr/>
            </a:pPr>
            <a:r>
              <a:rPr lang="fr-FR" sz="2800" b="1" dirty="0">
                <a:solidFill>
                  <a:schemeClr val="tx1">
                    <a:lumMod val="75000"/>
                    <a:lumOff val="25000"/>
                  </a:schemeClr>
                </a:solidFill>
                <a:latin typeface="Arial Black" panose="020B0A04020102020204" pitchFamily="34" charset="0"/>
                <a:cs typeface="Aharoni" panose="02010803020104030203" pitchFamily="2" charset="-79"/>
              </a:rPr>
              <a:t>Les process IARD Pro</a:t>
            </a:r>
          </a:p>
          <a:p>
            <a:pPr lvl="3">
              <a:defRPr/>
            </a:pPr>
            <a:endParaRPr lang="fr-FR" sz="1000" b="1" dirty="0">
              <a:solidFill>
                <a:schemeClr val="tx1">
                  <a:lumMod val="75000"/>
                  <a:lumOff val="25000"/>
                </a:schemeClr>
              </a:solidFill>
              <a:latin typeface="Arial Black" panose="020B0A04020102020204" pitchFamily="34" charset="0"/>
              <a:cs typeface="Aharoni" panose="02010803020104030203" pitchFamily="2" charset="-79"/>
            </a:endParaRPr>
          </a:p>
          <a:p>
            <a:pPr marL="2286000" lvl="4" indent="-457200">
              <a:buFont typeface="Wingdings" panose="05000000000000000000" pitchFamily="2" charset="2"/>
              <a:buChar char="Ø"/>
              <a:defRPr/>
            </a:pPr>
            <a:r>
              <a:rPr lang="fr-FR" sz="2400" b="1" dirty="0">
                <a:solidFill>
                  <a:schemeClr val="bg1"/>
                </a:solidFill>
                <a:latin typeface="Arial Black" panose="020B0A04020102020204" pitchFamily="34" charset="0"/>
                <a:cs typeface="Aharoni" panose="02010803020104030203" pitchFamily="2" charset="-79"/>
              </a:rPr>
              <a:t>Evolutions vous impactant directement</a:t>
            </a:r>
          </a:p>
          <a:p>
            <a:pPr marL="2286000" lvl="4" indent="-457200">
              <a:buFont typeface="Wingdings" panose="05000000000000000000" pitchFamily="2" charset="2"/>
              <a:buChar char="Ø"/>
              <a:defRPr/>
            </a:pPr>
            <a:r>
              <a:rPr lang="fr-FR" sz="2400" b="1" dirty="0">
                <a:solidFill>
                  <a:schemeClr val="bg1"/>
                </a:solidFill>
                <a:latin typeface="Arial Black" panose="020B0A04020102020204" pitchFamily="34" charset="0"/>
                <a:cs typeface="Aharoni" panose="02010803020104030203" pitchFamily="2" charset="-79"/>
              </a:rPr>
              <a:t>Pour mémoire, à garder en tête</a:t>
            </a:r>
          </a:p>
          <a:p>
            <a:pPr marL="2286000" lvl="4" indent="-457200">
              <a:buFont typeface="Wingdings" panose="05000000000000000000" pitchFamily="2" charset="2"/>
              <a:buChar char="Ø"/>
              <a:defRPr/>
            </a:pPr>
            <a:r>
              <a:rPr lang="fr-FR" sz="2400" b="1" dirty="0">
                <a:solidFill>
                  <a:schemeClr val="bg1"/>
                </a:solidFill>
                <a:latin typeface="Arial Black" panose="020B0A04020102020204" pitchFamily="34" charset="0"/>
                <a:cs typeface="Aharoni" panose="02010803020104030203" pitchFamily="2" charset="-79"/>
              </a:rPr>
              <a:t>Bonnes pratiques</a:t>
            </a:r>
          </a:p>
          <a:p>
            <a:pPr lvl="4">
              <a:defRPr/>
            </a:pPr>
            <a:endParaRPr lang="fr-FR" sz="2400" b="1" dirty="0">
              <a:solidFill>
                <a:schemeClr val="bg1"/>
              </a:solidFill>
              <a:latin typeface="Arial Black" panose="020B0A04020102020204" pitchFamily="34" charset="0"/>
              <a:cs typeface="Aharoni" panose="02010803020104030203" pitchFamily="2" charset="-79"/>
            </a:endParaRPr>
          </a:p>
        </p:txBody>
      </p:sp>
      <p:sp>
        <p:nvSpPr>
          <p:cNvPr id="10" name="ZoneTexte 9"/>
          <p:cNvSpPr txBox="1"/>
          <p:nvPr/>
        </p:nvSpPr>
        <p:spPr>
          <a:xfrm>
            <a:off x="1028198" y="418975"/>
            <a:ext cx="1295547" cy="338554"/>
          </a:xfrm>
          <a:prstGeom prst="rect">
            <a:avLst/>
          </a:prstGeom>
          <a:noFill/>
        </p:spPr>
        <p:txBody>
          <a:bodyPr wrap="none" rtlCol="0">
            <a:spAutoFit/>
          </a:bodyPr>
          <a:lstStyle/>
          <a:p>
            <a:r>
              <a:rPr lang="fr-FR" sz="1600" b="1" dirty="0">
                <a:solidFill>
                  <a:schemeClr val="tx1">
                    <a:lumMod val="65000"/>
                    <a:lumOff val="35000"/>
                  </a:schemeClr>
                </a:solidFill>
                <a:effectLst>
                  <a:outerShdw blurRad="38100" dist="38100" dir="2700000" algn="tl">
                    <a:srgbClr val="000000">
                      <a:alpha val="43137"/>
                    </a:srgbClr>
                  </a:outerShdw>
                </a:effectLst>
                <a:latin typeface="Montserrat ExtraLight" panose="00000300000000000000" pitchFamily="2" charset="0"/>
                <a:cs typeface="Calibri" panose="020F0502020204030204" pitchFamily="34" charset="0"/>
              </a:rPr>
              <a:t>SEMAINE 6</a:t>
            </a:r>
          </a:p>
        </p:txBody>
      </p:sp>
      <p:sp>
        <p:nvSpPr>
          <p:cNvPr id="11" name="Rectangle 10">
            <a:extLst>
              <a:ext uri="{FF2B5EF4-FFF2-40B4-BE49-F238E27FC236}">
                <a16:creationId xmlns:a16="http://schemas.microsoft.com/office/drawing/2014/main" id="{857DAC4D-D7CF-4B6F-A764-6634774531E4}"/>
              </a:ext>
            </a:extLst>
          </p:cNvPr>
          <p:cNvSpPr/>
          <p:nvPr/>
        </p:nvSpPr>
        <p:spPr>
          <a:xfrm>
            <a:off x="1675971" y="3864320"/>
            <a:ext cx="9622971" cy="679269"/>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0455099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2547" y="6363548"/>
            <a:ext cx="2862915" cy="440108"/>
          </a:xfrm>
          <a:prstGeom prst="rect">
            <a:avLst/>
          </a:prstGeom>
          <a:solidFill>
            <a:schemeClr val="bg1"/>
          </a:solidFill>
          <a:ln>
            <a:noFill/>
          </a:ln>
          <a:effectLst/>
        </p:spPr>
      </p:pic>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all" spc="30" normalizeH="0" baseline="0" noProof="0" dirty="0">
                <a:ln>
                  <a:noFill/>
                </a:ln>
                <a:solidFill>
                  <a:prstClr val="white"/>
                </a:solidFill>
                <a:effectLst/>
                <a:uLnTx/>
                <a:uFillTx/>
                <a:latin typeface="Montserrat Black" panose="00000A00000000000000" pitchFamily="2" charset="0"/>
                <a:ea typeface="+mj-ea"/>
                <a:cs typeface="+mj-cs"/>
              </a:rPr>
              <a:t>Évolutions vous impactant directement</a:t>
            </a:r>
          </a:p>
        </p:txBody>
      </p:sp>
      <p:sp>
        <p:nvSpPr>
          <p:cNvPr id="32" name="Rectangle 31"/>
          <p:cNvSpPr/>
          <p:nvPr/>
        </p:nvSpPr>
        <p:spPr>
          <a:xfrm>
            <a:off x="4998452" y="6389363"/>
            <a:ext cx="2246449"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EEECE1">
                    <a:lumMod val="50000"/>
                  </a:srgbClr>
                </a:solidFill>
                <a:effectLst/>
                <a:uLnTx/>
                <a:uFillTx/>
                <a:latin typeface="Calibri" panose="020F0502020204030204" pitchFamily="34" charset="0"/>
                <a:ea typeface="+mn-ea"/>
                <a:cs typeface="Calibri" panose="020F0502020204030204" pitchFamily="34" charset="0"/>
              </a:rPr>
              <a:t>L’HEBDO PRO – Semaine S6 2022</a:t>
            </a:r>
          </a:p>
        </p:txBody>
      </p:sp>
      <p:graphicFrame>
        <p:nvGraphicFramePr>
          <p:cNvPr id="12" name="Tableau 11">
            <a:extLst>
              <a:ext uri="{FF2B5EF4-FFF2-40B4-BE49-F238E27FC236}">
                <a16:creationId xmlns:a16="http://schemas.microsoft.com/office/drawing/2014/main" id="{38077C3E-22FB-4E0F-B7E7-E0C0A91FDBBE}"/>
              </a:ext>
            </a:extLst>
          </p:cNvPr>
          <p:cNvGraphicFramePr>
            <a:graphicFrameLocks noGrp="1"/>
          </p:cNvGraphicFramePr>
          <p:nvPr/>
        </p:nvGraphicFramePr>
        <p:xfrm>
          <a:off x="408550" y="1279599"/>
          <a:ext cx="11337248" cy="4640433"/>
        </p:xfrm>
        <a:graphic>
          <a:graphicData uri="http://schemas.openxmlformats.org/drawingml/2006/table">
            <a:tbl>
              <a:tblPr firstRow="1" bandRow="1">
                <a:tableStyleId>{5C22544A-7EE6-4342-B048-85BDC9FD1C3A}</a:tableStyleId>
              </a:tblPr>
              <a:tblGrid>
                <a:gridCol w="2483865">
                  <a:extLst>
                    <a:ext uri="{9D8B030D-6E8A-4147-A177-3AD203B41FA5}">
                      <a16:colId xmlns:a16="http://schemas.microsoft.com/office/drawing/2014/main" val="20000"/>
                    </a:ext>
                  </a:extLst>
                </a:gridCol>
                <a:gridCol w="6862837">
                  <a:extLst>
                    <a:ext uri="{9D8B030D-6E8A-4147-A177-3AD203B41FA5}">
                      <a16:colId xmlns:a16="http://schemas.microsoft.com/office/drawing/2014/main" val="20001"/>
                    </a:ext>
                  </a:extLst>
                </a:gridCol>
                <a:gridCol w="1990546">
                  <a:extLst>
                    <a:ext uri="{9D8B030D-6E8A-4147-A177-3AD203B41FA5}">
                      <a16:colId xmlns:a16="http://schemas.microsoft.com/office/drawing/2014/main" val="784767431"/>
                    </a:ext>
                  </a:extLst>
                </a:gridCol>
              </a:tblGrid>
              <a:tr h="65068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1" i="0" u="none" strike="noStrike" dirty="0">
                          <a:solidFill>
                            <a:schemeClr val="bg1"/>
                          </a:solidFill>
                          <a:effectLst/>
                          <a:latin typeface="Calibri" panose="020F0502020204030204" pitchFamily="34" charset="0"/>
                          <a:cs typeface="Calibri" panose="020F0502020204030204" pitchFamily="34" charset="0"/>
                        </a:rPr>
                        <a:t>Thématiques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fr-FR" sz="1600" b="1" i="0" dirty="0">
                          <a:solidFill>
                            <a:schemeClr val="bg1"/>
                          </a:solidFill>
                          <a:latin typeface="Calibri" panose="020F0502020204030204" pitchFamily="34" charset="0"/>
                          <a:cs typeface="Calibri" panose="020F0502020204030204" pitchFamily="34" charset="0"/>
                        </a:rPr>
                        <a:t>Mise en place progressive </a:t>
                      </a:r>
                      <a:br>
                        <a:rPr lang="fr-FR" sz="1600" b="1" i="0" dirty="0">
                          <a:solidFill>
                            <a:schemeClr val="bg1"/>
                          </a:solidFill>
                          <a:latin typeface="Calibri" panose="020F0502020204030204" pitchFamily="34" charset="0"/>
                          <a:cs typeface="Calibri" panose="020F0502020204030204" pitchFamily="34" charset="0"/>
                        </a:rPr>
                      </a:br>
                      <a:r>
                        <a:rPr lang="fr-FR" sz="1600" b="1" i="0" dirty="0">
                          <a:solidFill>
                            <a:schemeClr val="bg1"/>
                          </a:solidFill>
                          <a:latin typeface="Calibri" panose="020F0502020204030204" pitchFamily="34" charset="0"/>
                          <a:cs typeface="Calibri" panose="020F0502020204030204" pitchFamily="34" charset="0"/>
                        </a:rPr>
                        <a:t>à compter de mi-janvier 2022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fr-FR" sz="1600" b="1" i="0" dirty="0">
                          <a:solidFill>
                            <a:schemeClr val="bg1"/>
                          </a:solidFill>
                          <a:latin typeface="Calibri" panose="020F0502020204030204" pitchFamily="34" charset="0"/>
                          <a:cs typeface="Calibri" panose="020F0502020204030204" pitchFamily="34" charset="0"/>
                        </a:rPr>
                        <a:t>Périmètre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0001"/>
                  </a:ext>
                </a:extLst>
              </a:tr>
              <a:tr h="14212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b="1" i="0" u="none" strike="noStrike" kern="1200" dirty="0">
                          <a:solidFill>
                            <a:schemeClr val="accent2"/>
                          </a:solidFill>
                          <a:effectLst/>
                          <a:latin typeface="+mn-lt"/>
                          <a:ea typeface="+mn-ea"/>
                          <a:cs typeface="+mn-cs"/>
                        </a:rPr>
                        <a:t>Découverte d’un risque </a:t>
                      </a:r>
                      <a:br>
                        <a:rPr lang="fr-FR" sz="1100" b="1" i="0" u="none" strike="noStrike" kern="1200" dirty="0">
                          <a:solidFill>
                            <a:schemeClr val="accent2"/>
                          </a:solidFill>
                          <a:effectLst/>
                          <a:latin typeface="+mn-lt"/>
                          <a:ea typeface="+mn-ea"/>
                          <a:cs typeface="+mn-cs"/>
                        </a:rPr>
                      </a:br>
                      <a:r>
                        <a:rPr lang="fr-FR" sz="1100" b="1" i="0" u="none" strike="noStrike" kern="1200" dirty="0">
                          <a:solidFill>
                            <a:schemeClr val="accent2"/>
                          </a:solidFill>
                          <a:effectLst/>
                          <a:latin typeface="+mn-lt"/>
                          <a:ea typeface="+mn-ea"/>
                          <a:cs typeface="+mn-cs"/>
                        </a:rPr>
                        <a:t>« hors critères » par BPCE APS</a:t>
                      </a:r>
                      <a:br>
                        <a:rPr lang="fr-FR" sz="1100" b="1" i="0" u="none" strike="noStrike" kern="1200" dirty="0">
                          <a:solidFill>
                            <a:schemeClr val="accent2"/>
                          </a:solidFill>
                          <a:effectLst/>
                          <a:latin typeface="+mn-lt"/>
                          <a:ea typeface="+mn-ea"/>
                          <a:cs typeface="+mn-cs"/>
                        </a:rPr>
                      </a:br>
                      <a:r>
                        <a:rPr lang="fr-FR" sz="1100" b="1" i="0" u="none" strike="noStrike" kern="1200" dirty="0">
                          <a:solidFill>
                            <a:schemeClr val="accent2"/>
                          </a:solidFill>
                          <a:effectLst/>
                          <a:latin typeface="+mn-lt"/>
                          <a:ea typeface="+mn-ea"/>
                          <a:cs typeface="+mn-cs"/>
                        </a:rPr>
                        <a:t>lors d’un contrôle sur pièces justificatives</a:t>
                      </a:r>
                      <a:br>
                        <a:rPr lang="fr-FR" sz="1100" b="0" i="1" u="none" strike="noStrike" kern="1200" dirty="0">
                          <a:solidFill>
                            <a:schemeClr val="accent2"/>
                          </a:solidFill>
                          <a:effectLst/>
                          <a:latin typeface="+mn-lt"/>
                          <a:ea typeface="+mn-ea"/>
                          <a:cs typeface="+mn-cs"/>
                        </a:rPr>
                      </a:br>
                      <a:br>
                        <a:rPr lang="fr-FR" sz="1100" b="0" i="1" u="none" strike="noStrike" kern="1200" dirty="0">
                          <a:solidFill>
                            <a:schemeClr val="accent2"/>
                          </a:solidFill>
                          <a:effectLst/>
                          <a:latin typeface="+mn-lt"/>
                          <a:ea typeface="+mn-ea"/>
                          <a:cs typeface="+mn-cs"/>
                        </a:rPr>
                      </a:br>
                      <a:r>
                        <a:rPr lang="fr-FR" sz="1100" b="0" i="1" u="none" strike="noStrike" kern="1200" dirty="0">
                          <a:solidFill>
                            <a:schemeClr val="accent2"/>
                          </a:solidFill>
                          <a:effectLst/>
                          <a:latin typeface="+mn-lt"/>
                          <a:ea typeface="+mn-ea"/>
                          <a:cs typeface="+mn-cs"/>
                        </a:rPr>
                        <a:t>Exemple : une activité déclarée non éligible en Multirisque Pro.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100" b="1" i="0" u="none" strike="noStrike" dirty="0">
                          <a:solidFill>
                            <a:srgbClr val="000000"/>
                          </a:solidFill>
                          <a:effectLst/>
                          <a:latin typeface="+mn-lt"/>
                        </a:rPr>
                        <a:t>2 cas de figure pour régulariser la situation : </a:t>
                      </a:r>
                      <a:br>
                        <a:rPr lang="fr-FR" sz="1100" b="1" i="0" u="none" strike="noStrike" dirty="0">
                          <a:solidFill>
                            <a:srgbClr val="000000"/>
                          </a:solidFill>
                          <a:effectLst/>
                          <a:latin typeface="+mn-lt"/>
                        </a:rPr>
                      </a:br>
                      <a:endParaRPr lang="fr-FR" sz="1100" b="1" i="0" u="none" strike="noStrike" dirty="0">
                        <a:solidFill>
                          <a:srgbClr val="000000"/>
                        </a:solidFill>
                        <a:effectLst/>
                        <a:latin typeface="+mn-lt"/>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100" b="1" i="0" u="none" strike="noStrike" dirty="0">
                          <a:solidFill>
                            <a:srgbClr val="000000"/>
                          </a:solidFill>
                          <a:effectLst/>
                          <a:latin typeface="+mn-lt"/>
                        </a:rPr>
                        <a:t>Si l’erreur incombe au conseiller </a:t>
                      </a:r>
                      <a:r>
                        <a:rPr lang="fr-FR" sz="1100" b="0" i="0" u="none" strike="noStrike" dirty="0">
                          <a:solidFill>
                            <a:srgbClr val="000000"/>
                          </a:solidFill>
                          <a:effectLst/>
                          <a:latin typeface="+mn-lt"/>
                        </a:rPr>
                        <a:t>: un engagement ayant été pris vis-à-vis du client, BPCE APS en informera le conseiller afin qu’il voit avec son client si une </a:t>
                      </a:r>
                      <a:r>
                        <a:rPr lang="fr-FR" sz="1100" b="0" i="0" u="none" strike="noStrike" kern="1200" dirty="0">
                          <a:solidFill>
                            <a:srgbClr val="000000"/>
                          </a:solidFill>
                          <a:effectLst/>
                          <a:latin typeface="+mn-lt"/>
                          <a:ea typeface="+mn-ea"/>
                          <a:cs typeface="+mn-cs"/>
                        </a:rPr>
                        <a:t>résiliation à l’amiable est possible avant l’exécution de la résiliation compagnie à échéance principale programmée.</a:t>
                      </a:r>
                      <a:br>
                        <a:rPr lang="fr-FR" sz="1100" b="0" i="0" u="none" strike="noStrike" kern="1200" dirty="0">
                          <a:solidFill>
                            <a:srgbClr val="000000"/>
                          </a:solidFill>
                          <a:effectLst/>
                          <a:latin typeface="+mn-lt"/>
                          <a:ea typeface="+mn-ea"/>
                          <a:cs typeface="+mn-cs"/>
                        </a:rPr>
                      </a:br>
                      <a:endParaRPr lang="fr-FR" sz="1100" b="0" i="0" u="none" strike="noStrike" kern="1200" dirty="0">
                        <a:solidFill>
                          <a:srgbClr val="000000"/>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100" b="1" i="0" u="none" strike="noStrike" dirty="0">
                          <a:solidFill>
                            <a:srgbClr val="000000"/>
                          </a:solidFill>
                          <a:effectLst/>
                          <a:latin typeface="+mn-lt"/>
                        </a:rPr>
                        <a:t>Si l’erreur incombe au client </a:t>
                      </a:r>
                      <a:r>
                        <a:rPr lang="fr-FR" sz="1100" b="0" i="0" u="none" strike="noStrike" dirty="0">
                          <a:solidFill>
                            <a:srgbClr val="000000"/>
                          </a:solidFill>
                          <a:effectLst/>
                          <a:latin typeface="+mn-lt"/>
                        </a:rPr>
                        <a:t>: </a:t>
                      </a:r>
                      <a:r>
                        <a:rPr lang="fr-FR" sz="1100" b="0" i="0" u="none" strike="noStrike" kern="1200" dirty="0">
                          <a:solidFill>
                            <a:srgbClr val="000000"/>
                          </a:solidFill>
                          <a:effectLst/>
                          <a:latin typeface="+mn-lt"/>
                          <a:ea typeface="+mn-ea"/>
                          <a:cs typeface="+mn-cs"/>
                        </a:rPr>
                        <a:t>une résiliation compagnie pour aggravation du risque sera alors effectuée </a:t>
                      </a:r>
                      <a:endParaRPr lang="fr-FR" sz="1100" b="0" i="0" u="none" strike="noStrike" dirty="0">
                        <a:solidFill>
                          <a:srgbClr val="000000"/>
                        </a:solidFill>
                        <a:effectLst/>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i="0" u="none" strike="noStrike" kern="1200" dirty="0">
                          <a:solidFill>
                            <a:schemeClr val="accent2">
                              <a:lumMod val="40000"/>
                              <a:lumOff val="60000"/>
                            </a:schemeClr>
                          </a:solidFill>
                          <a:effectLst/>
                          <a:latin typeface="+mn-lt"/>
                          <a:ea typeface="+mn-ea"/>
                          <a:cs typeface="+mn-cs"/>
                        </a:rPr>
                        <a:t>Contrats </a:t>
                      </a:r>
                      <a:br>
                        <a:rPr lang="fr-FR" sz="1100" b="1" i="0" u="none" strike="noStrike" kern="1200" dirty="0">
                          <a:solidFill>
                            <a:schemeClr val="accent2">
                              <a:lumMod val="40000"/>
                              <a:lumOff val="60000"/>
                            </a:schemeClr>
                          </a:solidFill>
                          <a:effectLst/>
                          <a:latin typeface="+mn-lt"/>
                          <a:ea typeface="+mn-ea"/>
                          <a:cs typeface="+mn-cs"/>
                        </a:rPr>
                      </a:br>
                      <a:r>
                        <a:rPr lang="fr-FR" sz="1100" b="1" i="0" u="none" strike="noStrike" kern="1200" dirty="0">
                          <a:solidFill>
                            <a:schemeClr val="accent2">
                              <a:lumMod val="40000"/>
                              <a:lumOff val="60000"/>
                            </a:schemeClr>
                          </a:solidFill>
                          <a:effectLst/>
                          <a:latin typeface="+mn-lt"/>
                          <a:ea typeface="+mn-ea"/>
                          <a:cs typeface="+mn-cs"/>
                        </a:rPr>
                        <a:t>Multirisque Pro </a:t>
                      </a:r>
                      <a:br>
                        <a:rPr lang="fr-FR" sz="1100" b="1" i="0" u="none" strike="noStrike" kern="1200" dirty="0">
                          <a:solidFill>
                            <a:schemeClr val="accent2">
                              <a:lumMod val="40000"/>
                              <a:lumOff val="60000"/>
                            </a:schemeClr>
                          </a:solidFill>
                          <a:effectLst/>
                          <a:latin typeface="+mn-lt"/>
                          <a:ea typeface="+mn-ea"/>
                          <a:cs typeface="+mn-cs"/>
                        </a:rPr>
                      </a:br>
                      <a:r>
                        <a:rPr lang="fr-FR" sz="1100" b="1" i="0" u="none" strike="noStrike" kern="1200" dirty="0">
                          <a:solidFill>
                            <a:schemeClr val="accent2">
                              <a:lumMod val="40000"/>
                              <a:lumOff val="60000"/>
                            </a:schemeClr>
                          </a:solidFill>
                          <a:effectLst/>
                          <a:latin typeface="+mn-lt"/>
                          <a:ea typeface="+mn-ea"/>
                          <a:cs typeface="+mn-cs"/>
                        </a:rPr>
                        <a:t>et Auto du Pro</a:t>
                      </a:r>
                      <a:br>
                        <a:rPr lang="fr-FR" sz="1100" b="1" i="0" u="none" strike="noStrike" kern="1200" dirty="0">
                          <a:solidFill>
                            <a:schemeClr val="accent2">
                              <a:lumMod val="40000"/>
                              <a:lumOff val="60000"/>
                            </a:schemeClr>
                          </a:solidFill>
                          <a:effectLst/>
                          <a:latin typeface="+mn-lt"/>
                          <a:ea typeface="+mn-ea"/>
                          <a:cs typeface="+mn-cs"/>
                        </a:rPr>
                      </a:br>
                      <a:r>
                        <a:rPr lang="fr-FR" sz="1100" b="1" i="0" u="none" strike="noStrike" kern="1200" dirty="0">
                          <a:solidFill>
                            <a:schemeClr val="accent2">
                              <a:lumMod val="40000"/>
                              <a:lumOff val="60000"/>
                            </a:schemeClr>
                          </a:solidFill>
                          <a:effectLst/>
                          <a:latin typeface="+mn-lt"/>
                          <a:ea typeface="+mn-ea"/>
                          <a:cs typeface="+mn-cs"/>
                        </a:rPr>
                        <a:t>BPCE IARD</a:t>
                      </a:r>
                      <a:br>
                        <a:rPr lang="fr-FR" sz="1100" b="0" i="0" u="none" strike="noStrike" kern="1200" dirty="0">
                          <a:solidFill>
                            <a:schemeClr val="accent2">
                              <a:lumMod val="40000"/>
                              <a:lumOff val="60000"/>
                            </a:schemeClr>
                          </a:solidFill>
                          <a:effectLst/>
                          <a:latin typeface="+mn-lt"/>
                          <a:ea typeface="+mn-ea"/>
                          <a:cs typeface="+mn-cs"/>
                        </a:rPr>
                      </a:br>
                      <a:endParaRPr lang="fr-FR" sz="1100" b="0" i="0" u="none" strike="noStrike" kern="1200" dirty="0">
                        <a:solidFill>
                          <a:schemeClr val="accent2">
                            <a:lumMod val="40000"/>
                            <a:lumOff val="60000"/>
                          </a:schemeClr>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2568505">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fr-FR" sz="1100" b="1" i="0" u="none" strike="noStrike" kern="1200" dirty="0">
                          <a:solidFill>
                            <a:schemeClr val="accent2"/>
                          </a:solidFill>
                          <a:effectLst/>
                          <a:latin typeface="+mn-lt"/>
                          <a:ea typeface="+mn-ea"/>
                          <a:cs typeface="+mn-cs"/>
                        </a:rPr>
                        <a:t>Demande de modification du risque par le centre de gestion des sinistres de BPCE IARD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000000"/>
                          </a:solidFill>
                          <a:effectLst/>
                          <a:uLnTx/>
                          <a:uFillTx/>
                          <a:latin typeface="+mn-lt"/>
                          <a:ea typeface="+mn-ea"/>
                          <a:cs typeface="+mn-cs"/>
                        </a:rPr>
                        <a:t>Suite à un sinistre, en cas de </a:t>
                      </a:r>
                      <a:r>
                        <a:rPr kumimoji="0" lang="fr-FR" sz="1100" b="1" i="0" u="none" strike="noStrike" kern="1200" cap="none" spc="0" normalizeH="0" baseline="0" noProof="0" dirty="0">
                          <a:ln>
                            <a:noFill/>
                          </a:ln>
                          <a:solidFill>
                            <a:srgbClr val="000000"/>
                          </a:solidFill>
                          <a:effectLst/>
                          <a:uLnTx/>
                          <a:uFillTx/>
                          <a:latin typeface="+mn-lt"/>
                          <a:ea typeface="+mn-ea"/>
                          <a:cs typeface="+mn-cs"/>
                        </a:rPr>
                        <a:t>constatation par les services Indemnisation d’un écart entre le risque réel et celui déclaré</a:t>
                      </a:r>
                      <a:r>
                        <a:rPr kumimoji="0" lang="fr-FR" sz="1100" b="0" i="0" u="none" strike="noStrike" kern="1200" cap="none" spc="0" normalizeH="0" baseline="0" noProof="0" dirty="0">
                          <a:ln>
                            <a:noFill/>
                          </a:ln>
                          <a:solidFill>
                            <a:srgbClr val="000000"/>
                          </a:solidFill>
                          <a:effectLst/>
                          <a:uLnTx/>
                          <a:uFillTx/>
                          <a:latin typeface="+mn-lt"/>
                          <a:ea typeface="+mn-ea"/>
                          <a:cs typeface="+mn-cs"/>
                        </a:rPr>
                        <a:t>, une régularisation est nécessaire. </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fr-FR" sz="1100" b="0" i="0" u="none" strike="noStrike" kern="1200" cap="none" spc="0" normalizeH="0" baseline="0" noProof="0" dirty="0">
                          <a:ln>
                            <a:noFill/>
                          </a:ln>
                          <a:solidFill>
                            <a:srgbClr val="000000"/>
                          </a:solidFill>
                          <a:effectLst/>
                          <a:uLnTx/>
                          <a:uFillTx/>
                          <a:latin typeface="+mn-lt"/>
                          <a:ea typeface="+mn-ea"/>
                          <a:cs typeface="+mn-cs"/>
                        </a:rPr>
                      </a:br>
                      <a:r>
                        <a:rPr kumimoji="0" lang="fr-FR" sz="1100" b="0" i="0" u="none" strike="noStrike" kern="1200" cap="none" spc="0" normalizeH="0" baseline="0" noProof="0" dirty="0">
                          <a:ln>
                            <a:noFill/>
                          </a:ln>
                          <a:solidFill>
                            <a:srgbClr val="000000"/>
                          </a:solidFill>
                          <a:effectLst/>
                          <a:uLnTx/>
                          <a:uFillTx/>
                          <a:latin typeface="+mn-lt"/>
                          <a:ea typeface="+mn-ea"/>
                          <a:cs typeface="+mn-cs"/>
                        </a:rPr>
                        <a:t>BPCE APS se charge de l’</a:t>
                      </a:r>
                      <a:r>
                        <a:rPr kumimoji="0" lang="fr-FR" sz="1100" b="1" i="0" u="none" strike="noStrike" kern="1200" cap="none" spc="0" normalizeH="0" baseline="0" noProof="0" dirty="0">
                          <a:ln>
                            <a:noFill/>
                          </a:ln>
                          <a:solidFill>
                            <a:srgbClr val="000000"/>
                          </a:solidFill>
                          <a:effectLst/>
                          <a:uLnTx/>
                          <a:uFillTx/>
                          <a:latin typeface="+mn-lt"/>
                          <a:ea typeface="+mn-ea"/>
                          <a:cs typeface="+mn-cs"/>
                        </a:rPr>
                        <a:t>établissement d’un devis et le transmet à un animateur commercial de Natixis Assurances.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dirty="0">
                          <a:ln>
                            <a:noFill/>
                          </a:ln>
                          <a:solidFill>
                            <a:srgbClr val="000000"/>
                          </a:solidFill>
                          <a:effectLst/>
                          <a:uLnTx/>
                          <a:uFillTx/>
                          <a:latin typeface="+mn-lt"/>
                          <a:ea typeface="+mn-ea"/>
                          <a:cs typeface="+mn-cs"/>
                        </a:rPr>
                        <a:t>L’animateur commercial de Natixis Assurances contacte alors le conseiller Pro concerné pour lui expliquer</a:t>
                      </a:r>
                      <a:r>
                        <a:rPr kumimoji="0" lang="fr-FR" sz="1100" b="0" i="0" u="none" strike="noStrike" kern="1200" cap="none" spc="0" normalizeH="0" baseline="0" noProof="0" dirty="0">
                          <a:ln>
                            <a:noFill/>
                          </a:ln>
                          <a:solidFill>
                            <a:srgbClr val="000000"/>
                          </a:solidFill>
                          <a:effectLst/>
                          <a:uLnTx/>
                          <a:uFillTx/>
                          <a:latin typeface="+mn-lt"/>
                          <a:ea typeface="+mn-ea"/>
                          <a:cs typeface="+mn-cs"/>
                        </a:rPr>
                        <a:t> </a:t>
                      </a:r>
                      <a:r>
                        <a:rPr kumimoji="0" lang="fr-FR" sz="1100" b="1" i="0" u="none" strike="noStrike" kern="1200" cap="none" spc="0" normalizeH="0" baseline="0" noProof="0" dirty="0">
                          <a:ln>
                            <a:noFill/>
                          </a:ln>
                          <a:solidFill>
                            <a:srgbClr val="000000"/>
                          </a:solidFill>
                          <a:effectLst/>
                          <a:uLnTx/>
                          <a:uFillTx/>
                          <a:latin typeface="+mn-lt"/>
                          <a:ea typeface="+mn-ea"/>
                          <a:cs typeface="+mn-cs"/>
                        </a:rPr>
                        <a:t>l’obligation de mise en conformité du risque. </a:t>
                      </a:r>
                      <a:r>
                        <a:rPr kumimoji="0" lang="fr-FR" sz="1100" b="0" i="0" u="none" strike="noStrike" kern="1200" cap="none" spc="0" normalizeH="0" baseline="0" noProof="0" dirty="0">
                          <a:ln>
                            <a:noFill/>
                          </a:ln>
                          <a:solidFill>
                            <a:srgbClr val="000000"/>
                          </a:solidFill>
                          <a:effectLst/>
                          <a:uLnTx/>
                          <a:uFillTx/>
                          <a:latin typeface="+mn-lt"/>
                          <a:ea typeface="+mn-ea"/>
                          <a:cs typeface="+mn-cs"/>
                        </a:rPr>
                        <a:t>Puis, il transmet au conseiller Pro </a:t>
                      </a:r>
                      <a:r>
                        <a:rPr kumimoji="0" lang="fr-FR" sz="1100" b="1" i="0" u="none" strike="noStrike" kern="1200" cap="none" spc="0" normalizeH="0" baseline="0" noProof="0" dirty="0">
                          <a:ln>
                            <a:noFill/>
                          </a:ln>
                          <a:solidFill>
                            <a:srgbClr val="000000"/>
                          </a:solidFill>
                          <a:effectLst/>
                          <a:uLnTx/>
                          <a:uFillTx/>
                          <a:latin typeface="+mn-lt"/>
                          <a:ea typeface="+mn-ea"/>
                          <a:cs typeface="+mn-cs"/>
                        </a:rPr>
                        <a:t>la nouvelle proposition valant avis de conseil (PVAC) </a:t>
                      </a:r>
                      <a:r>
                        <a:rPr kumimoji="0" lang="fr-FR" sz="1100" b="0" i="0" u="none" strike="noStrike" kern="1200" cap="none" spc="0" normalizeH="0" baseline="0" noProof="0" dirty="0">
                          <a:ln>
                            <a:noFill/>
                          </a:ln>
                          <a:solidFill>
                            <a:srgbClr val="000000"/>
                          </a:solidFill>
                          <a:effectLst/>
                          <a:uLnTx/>
                          <a:uFillTx/>
                          <a:latin typeface="+mn-lt"/>
                          <a:ea typeface="+mn-ea"/>
                          <a:cs typeface="+mn-cs"/>
                        </a:rPr>
                        <a:t>à cet effet pour que ce dernier </a:t>
                      </a:r>
                      <a:r>
                        <a:rPr kumimoji="0" lang="fr-FR" sz="1100" b="1" i="0" u="none" strike="noStrike" kern="1200" cap="none" spc="0" normalizeH="0" baseline="0" noProof="0" dirty="0">
                          <a:ln>
                            <a:noFill/>
                          </a:ln>
                          <a:solidFill>
                            <a:srgbClr val="000000"/>
                          </a:solidFill>
                          <a:effectLst/>
                          <a:uLnTx/>
                          <a:uFillTx/>
                          <a:latin typeface="+mn-lt"/>
                          <a:ea typeface="+mn-ea"/>
                          <a:cs typeface="+mn-cs"/>
                        </a:rPr>
                        <a:t>la fasse signer à son client</a:t>
                      </a:r>
                      <a:r>
                        <a:rPr kumimoji="0" lang="fr-FR" sz="1100" b="0" i="0" u="none" strike="noStrike" kern="1200" cap="none" spc="0" normalizeH="0" baseline="0" noProof="0" dirty="0">
                          <a:ln>
                            <a:noFill/>
                          </a:ln>
                          <a:solidFill>
                            <a:srgbClr val="000000"/>
                          </a:solidFill>
                          <a:effectLst/>
                          <a:uLnTx/>
                          <a:uFillTx/>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dirty="0">
                          <a:ln>
                            <a:noFill/>
                          </a:ln>
                          <a:solidFill>
                            <a:srgbClr val="000000"/>
                          </a:solidFill>
                          <a:effectLst/>
                          <a:uLnTx/>
                          <a:uFillTx/>
                          <a:latin typeface="+mn-lt"/>
                          <a:ea typeface="+mn-ea"/>
                          <a:cs typeface="+mn-cs"/>
                        </a:rPr>
                        <a:t>NB : Dès retour signé de la PVAC  par le client, le conseiller pro l’adresse à BPCE APS.</a:t>
                      </a:r>
                      <a:br>
                        <a:rPr kumimoji="0" lang="fr-FR" sz="1100" b="0" i="0" u="none" strike="noStrike" kern="1200" cap="none" spc="0" normalizeH="0" baseline="0" noProof="0" dirty="0">
                          <a:ln>
                            <a:noFill/>
                          </a:ln>
                          <a:solidFill>
                            <a:srgbClr val="000000"/>
                          </a:solidFill>
                          <a:effectLst/>
                          <a:uLnTx/>
                          <a:uFillTx/>
                          <a:latin typeface="+mn-lt"/>
                          <a:ea typeface="+mn-ea"/>
                          <a:cs typeface="+mn-cs"/>
                        </a:rPr>
                      </a:br>
                      <a:endParaRPr kumimoji="0" lang="fr-FR" sz="1400" b="0"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1" i="1" u="sng" strike="noStrike" kern="1200" cap="none" spc="0" normalizeH="0" baseline="0" noProof="0" dirty="0">
                          <a:ln>
                            <a:noFill/>
                          </a:ln>
                          <a:solidFill>
                            <a:srgbClr val="000000"/>
                          </a:solidFill>
                          <a:effectLst/>
                          <a:uLnTx/>
                          <a:uFillTx/>
                          <a:latin typeface="+mn-lt"/>
                          <a:ea typeface="+mn-ea"/>
                          <a:cs typeface="+mn-cs"/>
                        </a:rPr>
                        <a:t>BON À SAVOIR </a:t>
                      </a:r>
                      <a:r>
                        <a:rPr kumimoji="0" lang="fr-FR" sz="1000" b="0" i="1" u="none" strike="noStrike" kern="1200" cap="none" spc="0" normalizeH="0" baseline="0" noProof="0" dirty="0">
                          <a:ln>
                            <a:noFill/>
                          </a:ln>
                          <a:solidFill>
                            <a:srgbClr val="000000"/>
                          </a:solidFill>
                          <a:effectLst/>
                          <a:uLnTx/>
                          <a:uFillTx/>
                          <a:latin typeface="+mn-lt"/>
                          <a:ea typeface="+mn-ea"/>
                          <a:cs typeface="+mn-cs"/>
                        </a:rPr>
                        <a:t>: </a:t>
                      </a:r>
                      <a:r>
                        <a:rPr kumimoji="0" lang="fr-FR" sz="1000" b="1" i="1" u="none" strike="noStrike" kern="1200" cap="none" spc="0" normalizeH="0" baseline="0" noProof="0" dirty="0">
                          <a:ln>
                            <a:noFill/>
                          </a:ln>
                          <a:solidFill>
                            <a:srgbClr val="000000"/>
                          </a:solidFill>
                          <a:effectLst/>
                          <a:uLnTx/>
                          <a:uFillTx/>
                          <a:latin typeface="+mn-lt"/>
                          <a:ea typeface="+mn-ea"/>
                          <a:cs typeface="+mn-cs"/>
                        </a:rPr>
                        <a:t>A J+45</a:t>
                      </a:r>
                      <a:r>
                        <a:rPr kumimoji="0" lang="fr-FR" sz="1000" b="0" i="1" u="none" strike="noStrike" kern="1200" cap="none" spc="0" normalizeH="0" baseline="0" noProof="0" dirty="0">
                          <a:ln>
                            <a:noFill/>
                          </a:ln>
                          <a:solidFill>
                            <a:srgbClr val="000000"/>
                          </a:solidFill>
                          <a:effectLst/>
                          <a:uLnTx/>
                          <a:uFillTx/>
                          <a:latin typeface="+mn-lt"/>
                          <a:ea typeface="+mn-ea"/>
                          <a:cs typeface="+mn-cs"/>
                        </a:rPr>
                        <a:t>,</a:t>
                      </a:r>
                      <a:r>
                        <a:rPr kumimoji="0" lang="fr-FR" sz="1100" b="0" i="1" u="none" strike="noStrike" kern="1200" cap="none" spc="0" normalizeH="0" baseline="0" noProof="0" dirty="0">
                          <a:ln>
                            <a:noFill/>
                          </a:ln>
                          <a:solidFill>
                            <a:srgbClr val="000000"/>
                          </a:solidFill>
                          <a:effectLst/>
                          <a:uLnTx/>
                          <a:uFillTx/>
                          <a:latin typeface="+mn-lt"/>
                          <a:ea typeface="+mn-ea"/>
                          <a:cs typeface="+mn-cs"/>
                        </a:rPr>
                        <a:t> </a:t>
                      </a:r>
                      <a:r>
                        <a:rPr kumimoji="0" lang="fr-FR" sz="1000" b="0" i="1" u="none" strike="noStrike" kern="1200" cap="none" spc="0" normalizeH="0" baseline="0" noProof="0" dirty="0">
                          <a:ln>
                            <a:noFill/>
                          </a:ln>
                          <a:solidFill>
                            <a:srgbClr val="000000"/>
                          </a:solidFill>
                          <a:effectLst/>
                          <a:uLnTx/>
                          <a:uFillTx/>
                          <a:latin typeface="+mn-lt"/>
                          <a:ea typeface="+mn-ea"/>
                          <a:cs typeface="+mn-cs"/>
                        </a:rPr>
                        <a:t>BPCE APS contrôlera si la proposition a été signée. </a:t>
                      </a:r>
                      <a:r>
                        <a:rPr kumimoji="0" lang="fr-FR" sz="1000" b="1" i="1" u="none" strike="noStrike" kern="1200" cap="none" spc="0" normalizeH="0" baseline="0" noProof="0" dirty="0">
                          <a:ln>
                            <a:noFill/>
                          </a:ln>
                          <a:solidFill>
                            <a:srgbClr val="000000"/>
                          </a:solidFill>
                          <a:effectLst/>
                          <a:uLnTx/>
                          <a:uFillTx/>
                          <a:latin typeface="+mn-lt"/>
                          <a:ea typeface="+mn-ea"/>
                          <a:cs typeface="+mn-cs"/>
                        </a:rPr>
                        <a:t>Si le client a refusé de signer ou si la proposition n’a pas été signée</a:t>
                      </a:r>
                      <a:r>
                        <a:rPr kumimoji="0" lang="fr-FR" sz="1000" b="0" i="1" u="none" strike="noStrike" kern="1200" cap="none" spc="0" normalizeH="0" baseline="0" noProof="0" dirty="0">
                          <a:ln>
                            <a:noFill/>
                          </a:ln>
                          <a:solidFill>
                            <a:srgbClr val="000000"/>
                          </a:solidFill>
                          <a:effectLst/>
                          <a:uLnTx/>
                          <a:uFillTx/>
                          <a:latin typeface="+mn-lt"/>
                          <a:ea typeface="+mn-ea"/>
                          <a:cs typeface="+mn-cs"/>
                        </a:rPr>
                        <a:t>, </a:t>
                      </a:r>
                      <a:r>
                        <a:rPr kumimoji="0" lang="fr-FR" sz="1000" b="1" i="1" u="sng" strike="noStrike" kern="1200" cap="none" spc="0" normalizeH="0" baseline="0" noProof="0" dirty="0">
                          <a:ln>
                            <a:noFill/>
                          </a:ln>
                          <a:solidFill>
                            <a:srgbClr val="000000"/>
                          </a:solidFill>
                          <a:effectLst/>
                          <a:uLnTx/>
                          <a:uFillTx/>
                          <a:latin typeface="+mn-lt"/>
                          <a:ea typeface="+mn-ea"/>
                          <a:cs typeface="+mn-cs"/>
                        </a:rPr>
                        <a:t>le contrat sera résilié à l’échéance à l’initiative de l’assureur</a:t>
                      </a:r>
                      <a:r>
                        <a:rPr kumimoji="0" lang="fr-FR" sz="1000" b="0" i="1" u="none" strike="noStrike" kern="1200" cap="none" spc="0" normalizeH="0" baseline="0" noProof="0" dirty="0">
                          <a:ln>
                            <a:noFill/>
                          </a:ln>
                          <a:solidFill>
                            <a:srgbClr val="000000"/>
                          </a:solidFill>
                          <a:effectLst/>
                          <a:uLnTx/>
                          <a:uFillTx/>
                          <a:latin typeface="+mn-lt"/>
                          <a:ea typeface="+mn-ea"/>
                          <a:cs typeface="+mn-cs"/>
                        </a:rPr>
                        <a:t>. En suivant, un courrier en recommandé sera adressé au client ainsi qu’un mail au conseiller pour information. </a:t>
                      </a:r>
                      <a:endParaRPr lang="fr-FR" sz="1100" b="0" i="0" u="none" strike="noStrike" kern="1200" dirty="0">
                        <a:solidFill>
                          <a:srgbClr val="00000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i="0" u="none" strike="noStrike" kern="1200" dirty="0">
                          <a:solidFill>
                            <a:schemeClr val="accent2">
                              <a:lumMod val="40000"/>
                              <a:lumOff val="60000"/>
                            </a:schemeClr>
                          </a:solidFill>
                          <a:effectLst/>
                          <a:latin typeface="+mn-lt"/>
                          <a:ea typeface="+mn-ea"/>
                          <a:cs typeface="+mn-cs"/>
                        </a:rPr>
                        <a:t>Contrats </a:t>
                      </a:r>
                      <a:br>
                        <a:rPr lang="fr-FR" sz="1100" b="1" i="0" u="none" strike="noStrike" kern="1200" dirty="0">
                          <a:solidFill>
                            <a:schemeClr val="accent2">
                              <a:lumMod val="40000"/>
                              <a:lumOff val="60000"/>
                            </a:schemeClr>
                          </a:solidFill>
                          <a:effectLst/>
                          <a:latin typeface="+mn-lt"/>
                          <a:ea typeface="+mn-ea"/>
                          <a:cs typeface="+mn-cs"/>
                        </a:rPr>
                      </a:br>
                      <a:r>
                        <a:rPr lang="fr-FR" sz="1100" b="1" i="0" u="none" strike="noStrike" kern="1200" dirty="0">
                          <a:solidFill>
                            <a:schemeClr val="accent2">
                              <a:lumMod val="40000"/>
                              <a:lumOff val="60000"/>
                            </a:schemeClr>
                          </a:solidFill>
                          <a:effectLst/>
                          <a:latin typeface="+mn-lt"/>
                          <a:ea typeface="+mn-ea"/>
                          <a:cs typeface="+mn-cs"/>
                        </a:rPr>
                        <a:t>Multirisque Pro</a:t>
                      </a:r>
                      <a:br>
                        <a:rPr lang="fr-FR" sz="1100" b="1" i="0" u="none" strike="noStrike" kern="1200" dirty="0">
                          <a:solidFill>
                            <a:schemeClr val="accent2">
                              <a:lumMod val="40000"/>
                              <a:lumOff val="60000"/>
                            </a:schemeClr>
                          </a:solidFill>
                          <a:effectLst/>
                          <a:latin typeface="+mn-lt"/>
                          <a:ea typeface="+mn-ea"/>
                          <a:cs typeface="+mn-cs"/>
                        </a:rPr>
                      </a:br>
                      <a:r>
                        <a:rPr lang="fr-FR" sz="1100" b="1" i="0" u="none" strike="noStrike" kern="1200" dirty="0">
                          <a:solidFill>
                            <a:schemeClr val="accent2">
                              <a:lumMod val="40000"/>
                              <a:lumOff val="60000"/>
                            </a:schemeClr>
                          </a:solidFill>
                          <a:effectLst/>
                          <a:latin typeface="+mn-lt"/>
                          <a:ea typeface="+mn-ea"/>
                          <a:cs typeface="+mn-cs"/>
                        </a:rPr>
                        <a:t>BPCE IARD</a:t>
                      </a:r>
                      <a:br>
                        <a:rPr lang="fr-FR" sz="1100" b="1" i="0" u="none" strike="noStrike" kern="1200" noProof="0" dirty="0">
                          <a:solidFill>
                            <a:schemeClr val="accent2">
                              <a:lumMod val="40000"/>
                              <a:lumOff val="60000"/>
                            </a:schemeClr>
                          </a:solidFill>
                          <a:effectLst/>
                          <a:latin typeface="+mn-lt"/>
                          <a:ea typeface="+mn-ea"/>
                          <a:cs typeface="+mn-cs"/>
                        </a:rPr>
                      </a:br>
                      <a:endParaRPr lang="fr-FR" sz="1100" b="1" i="0" u="none" strike="noStrike" kern="1200" noProof="0" dirty="0">
                        <a:solidFill>
                          <a:schemeClr val="accent2">
                            <a:lumMod val="40000"/>
                            <a:lumOff val="60000"/>
                          </a:schemeClr>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06853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2547" y="6363548"/>
            <a:ext cx="2862915" cy="440108"/>
          </a:xfrm>
          <a:prstGeom prst="rect">
            <a:avLst/>
          </a:prstGeom>
          <a:solidFill>
            <a:schemeClr val="bg1"/>
          </a:solidFill>
          <a:ln>
            <a:noFill/>
          </a:ln>
          <a:effectLst/>
        </p:spPr>
      </p:pic>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all" spc="30" normalizeH="0" baseline="0" noProof="0" dirty="0">
                <a:ln>
                  <a:noFill/>
                </a:ln>
                <a:solidFill>
                  <a:prstClr val="white"/>
                </a:solidFill>
                <a:effectLst/>
                <a:uLnTx/>
                <a:uFillTx/>
                <a:latin typeface="Montserrat Black" panose="00000A00000000000000" pitchFamily="2" charset="0"/>
                <a:ea typeface="+mj-ea"/>
                <a:cs typeface="+mj-cs"/>
              </a:rPr>
              <a:t>Pour mémoire, à garder en tête</a:t>
            </a:r>
            <a:endParaRPr kumimoji="0" lang="fr-FR" sz="2000" b="1" i="1" u="none" strike="noStrike" kern="1200" cap="all" spc="30" normalizeH="0" baseline="0" noProof="0" dirty="0">
              <a:ln>
                <a:noFill/>
              </a:ln>
              <a:solidFill>
                <a:prstClr val="white"/>
              </a:solidFill>
              <a:effectLst/>
              <a:uLnTx/>
              <a:uFillTx/>
              <a:latin typeface="Montserrat Black" panose="00000A00000000000000" pitchFamily="2" charset="0"/>
              <a:ea typeface="+mj-ea"/>
              <a:cs typeface="+mj-cs"/>
            </a:endParaRPr>
          </a:p>
        </p:txBody>
      </p:sp>
      <p:sp>
        <p:nvSpPr>
          <p:cNvPr id="32" name="Rectangle 31"/>
          <p:cNvSpPr/>
          <p:nvPr/>
        </p:nvSpPr>
        <p:spPr>
          <a:xfrm>
            <a:off x="4998452" y="6389363"/>
            <a:ext cx="2246449"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EEECE1">
                    <a:lumMod val="50000"/>
                  </a:srgbClr>
                </a:solidFill>
                <a:effectLst/>
                <a:uLnTx/>
                <a:uFillTx/>
                <a:latin typeface="Calibri" panose="020F0502020204030204" pitchFamily="34" charset="0"/>
                <a:ea typeface="+mn-ea"/>
                <a:cs typeface="Calibri" panose="020F0502020204030204" pitchFamily="34" charset="0"/>
              </a:rPr>
              <a:t>L’HEBDO PRO – Semaine S6 2022</a:t>
            </a:r>
          </a:p>
        </p:txBody>
      </p:sp>
      <p:graphicFrame>
        <p:nvGraphicFramePr>
          <p:cNvPr id="12" name="Tableau 11">
            <a:extLst>
              <a:ext uri="{FF2B5EF4-FFF2-40B4-BE49-F238E27FC236}">
                <a16:creationId xmlns:a16="http://schemas.microsoft.com/office/drawing/2014/main" id="{1A1324C5-F78A-4E31-A88D-EA3BD6AAEF28}"/>
              </a:ext>
            </a:extLst>
          </p:cNvPr>
          <p:cNvGraphicFramePr>
            <a:graphicFrameLocks noGrp="1"/>
          </p:cNvGraphicFramePr>
          <p:nvPr/>
        </p:nvGraphicFramePr>
        <p:xfrm>
          <a:off x="404398" y="1280815"/>
          <a:ext cx="11341400" cy="4658072"/>
        </p:xfrm>
        <a:graphic>
          <a:graphicData uri="http://schemas.openxmlformats.org/drawingml/2006/table">
            <a:tbl>
              <a:tblPr firstRow="1" bandRow="1">
                <a:tableStyleId>{5C22544A-7EE6-4342-B048-85BDC9FD1C3A}</a:tableStyleId>
              </a:tblPr>
              <a:tblGrid>
                <a:gridCol w="3046435">
                  <a:extLst>
                    <a:ext uri="{9D8B030D-6E8A-4147-A177-3AD203B41FA5}">
                      <a16:colId xmlns:a16="http://schemas.microsoft.com/office/drawing/2014/main" val="20000"/>
                    </a:ext>
                  </a:extLst>
                </a:gridCol>
                <a:gridCol w="6395555">
                  <a:extLst>
                    <a:ext uri="{9D8B030D-6E8A-4147-A177-3AD203B41FA5}">
                      <a16:colId xmlns:a16="http://schemas.microsoft.com/office/drawing/2014/main" val="20001"/>
                    </a:ext>
                  </a:extLst>
                </a:gridCol>
                <a:gridCol w="1899410">
                  <a:extLst>
                    <a:ext uri="{9D8B030D-6E8A-4147-A177-3AD203B41FA5}">
                      <a16:colId xmlns:a16="http://schemas.microsoft.com/office/drawing/2014/main" val="1775433697"/>
                    </a:ext>
                  </a:extLst>
                </a:gridCol>
              </a:tblGrid>
              <a:tr h="3393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1" i="0" u="none" strike="noStrike" dirty="0">
                          <a:solidFill>
                            <a:schemeClr val="bg1"/>
                          </a:solidFill>
                          <a:effectLst/>
                          <a:latin typeface="Calibri" panose="020F0502020204030204" pitchFamily="34" charset="0"/>
                          <a:cs typeface="Calibri" panose="020F0502020204030204" pitchFamily="34" charset="0"/>
                        </a:rPr>
                        <a:t>Thématiques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fr-FR" sz="1400" b="1" i="0" dirty="0">
                          <a:solidFill>
                            <a:schemeClr val="bg1"/>
                          </a:solidFill>
                          <a:latin typeface="Calibri" panose="020F0502020204030204" pitchFamily="34" charset="0"/>
                          <a:cs typeface="Calibri" panose="020F0502020204030204" pitchFamily="34" charset="0"/>
                        </a:rPr>
                        <a:t>Mise en place progressive à compter de mi-janvier 2022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1" i="0" dirty="0">
                          <a:solidFill>
                            <a:schemeClr val="bg1"/>
                          </a:solidFill>
                          <a:latin typeface="Calibri" panose="020F0502020204030204" pitchFamily="34" charset="0"/>
                          <a:cs typeface="Calibri" panose="020F0502020204030204" pitchFamily="34" charset="0"/>
                        </a:rPr>
                        <a:t>Périmètre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10005"/>
                  </a:ext>
                </a:extLst>
              </a:tr>
              <a:tr h="17817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i="0" u="none" strike="noStrike" kern="1200" dirty="0">
                          <a:solidFill>
                            <a:schemeClr val="accent1">
                              <a:lumMod val="75000"/>
                            </a:schemeClr>
                          </a:solidFill>
                          <a:effectLst/>
                          <a:latin typeface="+mn-lt"/>
                          <a:ea typeface="+mn-ea"/>
                          <a:cs typeface="+mn-cs"/>
                        </a:rPr>
                        <a:t>Traitement par BPCE APS des CED (Contrats à Effet Différé) non activés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fr-FR" sz="1100" b="0" i="0" u="none" strike="noStrike" kern="1200" dirty="0">
                          <a:solidFill>
                            <a:srgbClr val="000000"/>
                          </a:solidFill>
                          <a:effectLst/>
                          <a:latin typeface="+mn-lt"/>
                          <a:ea typeface="+mn-ea"/>
                          <a:cs typeface="+mn-cs"/>
                        </a:rPr>
                        <a:t>En cas de contrats </a:t>
                      </a:r>
                      <a:r>
                        <a:rPr lang="fr-FR" sz="1100" b="1" i="0" u="none" strike="noStrike" kern="1200" dirty="0">
                          <a:solidFill>
                            <a:srgbClr val="000000"/>
                          </a:solidFill>
                          <a:effectLst/>
                          <a:latin typeface="+mn-lt"/>
                          <a:ea typeface="+mn-ea"/>
                          <a:cs typeface="+mn-cs"/>
                        </a:rPr>
                        <a:t>CED</a:t>
                      </a:r>
                      <a:r>
                        <a:rPr lang="fr-FR" sz="1100" b="0" i="0" u="none" strike="noStrike" kern="1200" dirty="0">
                          <a:solidFill>
                            <a:srgbClr val="000000"/>
                          </a:solidFill>
                          <a:effectLst/>
                          <a:latin typeface="+mn-lt"/>
                          <a:ea typeface="+mn-ea"/>
                          <a:cs typeface="+mn-cs"/>
                        </a:rPr>
                        <a:t> :</a:t>
                      </a:r>
                    </a:p>
                    <a:p>
                      <a:pPr marL="171450" indent="-171450" algn="l">
                        <a:buFont typeface="Arial" panose="020B0604020202020204" pitchFamily="34" charset="0"/>
                        <a:buChar char="•"/>
                      </a:pPr>
                      <a:r>
                        <a:rPr lang="fr-FR" sz="1100" b="1" i="0" u="none" strike="noStrike" kern="1200" dirty="0">
                          <a:solidFill>
                            <a:srgbClr val="000000"/>
                          </a:solidFill>
                          <a:effectLst/>
                          <a:latin typeface="+mn-lt"/>
                          <a:ea typeface="+mn-ea"/>
                          <a:cs typeface="+mn-cs"/>
                        </a:rPr>
                        <a:t>non activés</a:t>
                      </a:r>
                      <a:r>
                        <a:rPr lang="fr-FR" sz="1100" b="0" i="0" u="none" strike="noStrike" kern="1200" dirty="0">
                          <a:solidFill>
                            <a:srgbClr val="000000"/>
                          </a:solidFill>
                          <a:effectLst/>
                          <a:latin typeface="+mn-lt"/>
                          <a:ea typeface="+mn-ea"/>
                          <a:cs typeface="+mn-cs"/>
                        </a:rPr>
                        <a:t>,</a:t>
                      </a:r>
                    </a:p>
                    <a:p>
                      <a:pPr marL="171450" indent="-171450" algn="l">
                        <a:buFont typeface="Arial" panose="020B0604020202020204" pitchFamily="34" charset="0"/>
                        <a:buChar char="•"/>
                      </a:pPr>
                      <a:r>
                        <a:rPr lang="fr-FR" sz="1100" b="0" i="0" u="none" strike="noStrike" kern="1200" dirty="0">
                          <a:solidFill>
                            <a:srgbClr val="000000"/>
                          </a:solidFill>
                          <a:effectLst/>
                          <a:latin typeface="+mn-lt"/>
                          <a:ea typeface="+mn-ea"/>
                          <a:cs typeface="+mn-cs"/>
                        </a:rPr>
                        <a:t>et pour lequel le client n’ a </a:t>
                      </a:r>
                      <a:r>
                        <a:rPr lang="fr-FR" sz="1100" b="1" i="0" u="none" strike="noStrike" kern="1200" dirty="0">
                          <a:solidFill>
                            <a:srgbClr val="000000"/>
                          </a:solidFill>
                          <a:effectLst/>
                          <a:latin typeface="+mn-lt"/>
                          <a:ea typeface="+mn-ea"/>
                          <a:cs typeface="+mn-cs"/>
                        </a:rPr>
                        <a:t>pas depuis resouscrit de contrat chez BPCE IARD pour ce même risque</a:t>
                      </a:r>
                      <a:r>
                        <a:rPr lang="fr-FR" sz="1100" b="0" i="0" u="none" strike="noStrike" kern="1200" dirty="0">
                          <a:solidFill>
                            <a:srgbClr val="000000"/>
                          </a:solidFill>
                          <a:effectLst/>
                          <a:latin typeface="+mn-lt"/>
                          <a:ea typeface="+mn-ea"/>
                          <a:cs typeface="+mn-cs"/>
                        </a:rPr>
                        <a:t>,</a:t>
                      </a:r>
                    </a:p>
                    <a:p>
                      <a:pPr marL="0" indent="0" algn="l">
                        <a:buFont typeface="Arial" panose="020B0604020202020204" pitchFamily="34" charset="0"/>
                        <a:buNone/>
                      </a:pPr>
                      <a:r>
                        <a:rPr lang="fr-FR" sz="1100" b="0" i="0" u="none" strike="noStrike" kern="1200" dirty="0">
                          <a:solidFill>
                            <a:srgbClr val="000000"/>
                          </a:solidFill>
                          <a:effectLst/>
                          <a:latin typeface="+mn-lt"/>
                          <a:ea typeface="+mn-ea"/>
                          <a:cs typeface="+mn-cs"/>
                        </a:rPr>
                        <a:t>BPCE APS annulera le CED non activé et transmettra au client les conditions particulières d'annulation du contrat en lui précisant qu'il peut se rapprocher de son conseiller habituel pour faire le point.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i="0" u="none" strike="noStrike" kern="1200" dirty="0">
                          <a:solidFill>
                            <a:schemeClr val="accent1">
                              <a:lumMod val="50000"/>
                            </a:schemeClr>
                          </a:solidFill>
                          <a:effectLst/>
                          <a:latin typeface="+mn-lt"/>
                          <a:ea typeface="+mn-ea"/>
                          <a:cs typeface="+mn-cs"/>
                        </a:rPr>
                        <a:t>Contrats </a:t>
                      </a:r>
                      <a:br>
                        <a:rPr lang="fr-FR" sz="1100" b="1" i="0" u="none" strike="noStrike" kern="1200" dirty="0">
                          <a:solidFill>
                            <a:schemeClr val="accent1">
                              <a:lumMod val="50000"/>
                            </a:schemeClr>
                          </a:solidFill>
                          <a:effectLst/>
                          <a:latin typeface="+mn-lt"/>
                          <a:ea typeface="+mn-ea"/>
                          <a:cs typeface="+mn-cs"/>
                        </a:rPr>
                      </a:br>
                      <a:r>
                        <a:rPr lang="fr-FR" sz="1100" b="1" i="0" u="none" strike="noStrike" kern="1200" dirty="0">
                          <a:solidFill>
                            <a:schemeClr val="accent1">
                              <a:lumMod val="50000"/>
                            </a:schemeClr>
                          </a:solidFill>
                          <a:effectLst/>
                          <a:latin typeface="+mn-lt"/>
                          <a:ea typeface="+mn-ea"/>
                          <a:cs typeface="+mn-cs"/>
                        </a:rPr>
                        <a:t>Multirisque Pro </a:t>
                      </a:r>
                      <a:br>
                        <a:rPr lang="fr-FR" sz="1100" b="1" i="0" u="none" strike="noStrike" kern="1200" dirty="0">
                          <a:solidFill>
                            <a:schemeClr val="accent1">
                              <a:lumMod val="50000"/>
                            </a:schemeClr>
                          </a:solidFill>
                          <a:effectLst/>
                          <a:latin typeface="+mn-lt"/>
                          <a:ea typeface="+mn-ea"/>
                          <a:cs typeface="+mn-cs"/>
                        </a:rPr>
                      </a:br>
                      <a:r>
                        <a:rPr lang="fr-FR" sz="1100" b="1" i="0" u="none" strike="noStrike" kern="1200" dirty="0">
                          <a:solidFill>
                            <a:schemeClr val="accent1">
                              <a:lumMod val="50000"/>
                            </a:schemeClr>
                          </a:solidFill>
                          <a:effectLst/>
                          <a:latin typeface="+mn-lt"/>
                          <a:ea typeface="+mn-ea"/>
                          <a:cs typeface="+mn-cs"/>
                        </a:rPr>
                        <a:t>et Auto Pro </a:t>
                      </a:r>
                      <a:br>
                        <a:rPr lang="fr-FR" sz="1100" b="1" i="0" u="none" strike="noStrike" kern="1200" dirty="0">
                          <a:solidFill>
                            <a:schemeClr val="accent1">
                              <a:lumMod val="50000"/>
                            </a:schemeClr>
                          </a:solidFill>
                          <a:effectLst/>
                          <a:latin typeface="+mn-lt"/>
                          <a:ea typeface="+mn-ea"/>
                          <a:cs typeface="+mn-cs"/>
                        </a:rPr>
                      </a:br>
                      <a:r>
                        <a:rPr lang="fr-FR" sz="1100" b="1" i="0" u="none" strike="noStrike" kern="1200" dirty="0">
                          <a:solidFill>
                            <a:schemeClr val="accent1">
                              <a:lumMod val="50000"/>
                            </a:schemeClr>
                          </a:solidFill>
                          <a:effectLst/>
                          <a:latin typeface="+mn-lt"/>
                          <a:ea typeface="+mn-ea"/>
                          <a:cs typeface="+mn-cs"/>
                        </a:rPr>
                        <a:t>BPCE IARD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848454">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fr-FR" sz="1100" b="1" i="0" u="none" strike="noStrike" kern="1200" dirty="0">
                          <a:solidFill>
                            <a:schemeClr val="accent1">
                              <a:lumMod val="75000"/>
                            </a:schemeClr>
                          </a:solidFill>
                          <a:effectLst/>
                          <a:latin typeface="+mn-lt"/>
                          <a:ea typeface="+mn-ea"/>
                          <a:cs typeface="+mn-cs"/>
                        </a:rPr>
                        <a:t>Constatation de non conformité ou absence des pièces contractuelles </a:t>
                      </a:r>
                      <a:br>
                        <a:rPr lang="fr-FR" sz="1100" b="1" i="0" u="none" strike="noStrike" kern="1200" dirty="0">
                          <a:solidFill>
                            <a:schemeClr val="accent1">
                              <a:lumMod val="75000"/>
                            </a:schemeClr>
                          </a:solidFill>
                          <a:effectLst/>
                          <a:latin typeface="+mn-lt"/>
                          <a:ea typeface="+mn-ea"/>
                          <a:cs typeface="+mn-cs"/>
                        </a:rPr>
                      </a:br>
                      <a:r>
                        <a:rPr lang="fr-FR" sz="1100" b="1" i="0" u="none" strike="noStrike" kern="1200" dirty="0">
                          <a:solidFill>
                            <a:schemeClr val="accent1">
                              <a:lumMod val="75000"/>
                            </a:schemeClr>
                          </a:solidFill>
                          <a:effectLst/>
                          <a:latin typeface="+mn-lt"/>
                          <a:ea typeface="+mn-ea"/>
                          <a:cs typeface="+mn-cs"/>
                        </a:rPr>
                        <a:t>sur les contrats en CDI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b="1" i="0" u="none" strike="noStrike" dirty="0">
                          <a:solidFill>
                            <a:srgbClr val="000000"/>
                          </a:solidFill>
                          <a:effectLst/>
                          <a:latin typeface="+mn-lt"/>
                        </a:rPr>
                        <a:t>BPCE APS informera le conseiller qu’une </a:t>
                      </a:r>
                      <a:r>
                        <a:rPr lang="fr-FR" sz="1100" b="1" i="0" u="none" strike="noStrike" kern="1200" dirty="0">
                          <a:solidFill>
                            <a:srgbClr val="000000"/>
                          </a:solidFill>
                          <a:effectLst/>
                          <a:latin typeface="+mn-lt"/>
                          <a:ea typeface="+mn-ea"/>
                          <a:cs typeface="+mn-cs"/>
                        </a:rPr>
                        <a:t>résiliation compagnie à échéance principale sera programmée.</a:t>
                      </a:r>
                      <a:br>
                        <a:rPr lang="fr-FR" sz="1100" b="1" i="0" u="none" strike="noStrike" kern="1200" dirty="0">
                          <a:solidFill>
                            <a:srgbClr val="000000"/>
                          </a:solidFill>
                          <a:effectLst/>
                          <a:latin typeface="+mn-lt"/>
                          <a:ea typeface="+mn-ea"/>
                          <a:cs typeface="+mn-cs"/>
                        </a:rPr>
                      </a:br>
                      <a:br>
                        <a:rPr lang="fr-FR" sz="400" b="1" i="0" u="none" strike="noStrike" kern="1200" dirty="0">
                          <a:solidFill>
                            <a:srgbClr val="000000"/>
                          </a:solidFill>
                          <a:effectLst/>
                          <a:latin typeface="+mn-lt"/>
                          <a:ea typeface="+mn-ea"/>
                          <a:cs typeface="+mn-cs"/>
                        </a:rPr>
                      </a:br>
                      <a:r>
                        <a:rPr kumimoji="0" lang="fr-FR" sz="1000" b="1" i="1" u="sng" strike="noStrike" kern="1200" cap="none" spc="0" normalizeH="0" baseline="0" noProof="0" dirty="0">
                          <a:ln>
                            <a:noFill/>
                          </a:ln>
                          <a:solidFill>
                            <a:srgbClr val="000000"/>
                          </a:solidFill>
                          <a:effectLst/>
                          <a:uLnTx/>
                          <a:uFillTx/>
                          <a:latin typeface="+mn-lt"/>
                          <a:ea typeface="+mn-ea"/>
                          <a:cs typeface="+mn-cs"/>
                        </a:rPr>
                        <a:t>BON À SAVOIR </a:t>
                      </a:r>
                      <a:r>
                        <a:rPr kumimoji="0" lang="fr-FR" sz="1000" b="0" i="1" u="none" strike="noStrike" kern="1200" cap="none" spc="0" normalizeH="0" baseline="0" noProof="0" dirty="0">
                          <a:ln>
                            <a:noFill/>
                          </a:ln>
                          <a:solidFill>
                            <a:srgbClr val="000000"/>
                          </a:solidFill>
                          <a:effectLst/>
                          <a:uLnTx/>
                          <a:uFillTx/>
                          <a:latin typeface="+mn-lt"/>
                          <a:ea typeface="+mn-ea"/>
                          <a:cs typeface="+mn-cs"/>
                        </a:rPr>
                        <a:t>: Si </a:t>
                      </a:r>
                      <a:r>
                        <a:rPr kumimoji="0" lang="fr-FR" sz="1000" b="0" i="1" u="none" strike="noStrike" kern="1200" cap="none" spc="0" normalizeH="0" baseline="0" dirty="0">
                          <a:ln>
                            <a:noFill/>
                          </a:ln>
                          <a:solidFill>
                            <a:srgbClr val="000000"/>
                          </a:solidFill>
                          <a:effectLst/>
                          <a:uLnTx/>
                          <a:uFillTx/>
                          <a:latin typeface="+mn-lt"/>
                          <a:ea typeface="+mn-ea"/>
                          <a:cs typeface="+mn-cs"/>
                        </a:rPr>
                        <a:t>la non conformité est régularisée, la résiliation compagnie programmée sera annulée.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i="0" u="none" strike="noStrike" kern="1200" dirty="0">
                          <a:solidFill>
                            <a:schemeClr val="accent1">
                              <a:lumMod val="50000"/>
                            </a:schemeClr>
                          </a:solidFill>
                          <a:effectLst/>
                          <a:latin typeface="+mn-lt"/>
                          <a:ea typeface="+mn-ea"/>
                          <a:cs typeface="+mn-cs"/>
                        </a:rPr>
                        <a:t>Contrats </a:t>
                      </a:r>
                      <a:br>
                        <a:rPr lang="fr-FR" sz="1100" b="1" i="0" u="none" strike="noStrike" kern="1200" dirty="0">
                          <a:solidFill>
                            <a:schemeClr val="accent1">
                              <a:lumMod val="50000"/>
                            </a:schemeClr>
                          </a:solidFill>
                          <a:effectLst/>
                          <a:latin typeface="+mn-lt"/>
                          <a:ea typeface="+mn-ea"/>
                          <a:cs typeface="+mn-cs"/>
                        </a:rPr>
                      </a:br>
                      <a:r>
                        <a:rPr lang="fr-FR" sz="1100" b="1" i="0" u="none" strike="noStrike" kern="1200" dirty="0">
                          <a:solidFill>
                            <a:schemeClr val="accent1">
                              <a:lumMod val="50000"/>
                            </a:schemeClr>
                          </a:solidFill>
                          <a:effectLst/>
                          <a:latin typeface="+mn-lt"/>
                          <a:ea typeface="+mn-ea"/>
                          <a:cs typeface="+mn-cs"/>
                        </a:rPr>
                        <a:t>Multirisque pro </a:t>
                      </a:r>
                      <a:br>
                        <a:rPr lang="fr-FR" sz="1100" b="1" i="0" u="none" strike="noStrike" kern="1200" dirty="0">
                          <a:solidFill>
                            <a:schemeClr val="accent1">
                              <a:lumMod val="50000"/>
                            </a:schemeClr>
                          </a:solidFill>
                          <a:effectLst/>
                          <a:latin typeface="+mn-lt"/>
                          <a:ea typeface="+mn-ea"/>
                          <a:cs typeface="+mn-cs"/>
                        </a:rPr>
                      </a:br>
                      <a:r>
                        <a:rPr lang="fr-FR" sz="1100" b="1" i="0" u="none" strike="noStrike" kern="1200" dirty="0">
                          <a:solidFill>
                            <a:schemeClr val="accent1">
                              <a:lumMod val="50000"/>
                            </a:schemeClr>
                          </a:solidFill>
                          <a:effectLst/>
                          <a:latin typeface="+mn-lt"/>
                          <a:ea typeface="+mn-ea"/>
                          <a:cs typeface="+mn-cs"/>
                        </a:rPr>
                        <a:t>et Auto Pro </a:t>
                      </a:r>
                      <a:br>
                        <a:rPr lang="fr-FR" sz="1100" b="1" i="0" u="none" strike="noStrike" kern="1200" dirty="0">
                          <a:solidFill>
                            <a:schemeClr val="accent1">
                              <a:lumMod val="50000"/>
                            </a:schemeClr>
                          </a:solidFill>
                          <a:effectLst/>
                          <a:latin typeface="+mn-lt"/>
                          <a:ea typeface="+mn-ea"/>
                          <a:cs typeface="+mn-cs"/>
                        </a:rPr>
                      </a:br>
                      <a:r>
                        <a:rPr lang="fr-FR" sz="1100" b="1" i="0" u="none" strike="noStrike" kern="1200" dirty="0">
                          <a:solidFill>
                            <a:schemeClr val="accent1">
                              <a:lumMod val="50000"/>
                            </a:schemeClr>
                          </a:solidFill>
                          <a:effectLst/>
                          <a:latin typeface="+mn-lt"/>
                          <a:ea typeface="+mn-ea"/>
                          <a:cs typeface="+mn-cs"/>
                        </a:rPr>
                        <a:t>BPCE IARD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862332">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fr-FR" sz="1100" b="1" i="0" u="none" strike="noStrike" kern="1200" dirty="0">
                          <a:solidFill>
                            <a:schemeClr val="accent1">
                              <a:lumMod val="75000"/>
                            </a:schemeClr>
                          </a:solidFill>
                          <a:effectLst/>
                          <a:latin typeface="+mn-lt"/>
                          <a:ea typeface="+mn-ea"/>
                          <a:cs typeface="+mn-cs"/>
                        </a:rPr>
                        <a:t>Transformation d'un CED ou CDD </a:t>
                      </a:r>
                      <a:br>
                        <a:rPr lang="fr-FR" sz="1100" b="1" i="0" u="none" strike="noStrike" kern="1200" dirty="0">
                          <a:solidFill>
                            <a:schemeClr val="accent1">
                              <a:lumMod val="75000"/>
                            </a:schemeClr>
                          </a:solidFill>
                          <a:effectLst/>
                          <a:latin typeface="+mn-lt"/>
                          <a:ea typeface="+mn-ea"/>
                          <a:cs typeface="+mn-cs"/>
                        </a:rPr>
                      </a:br>
                      <a:r>
                        <a:rPr lang="fr-FR" sz="1100" b="1" i="0" u="none" strike="noStrike" kern="1200" dirty="0">
                          <a:solidFill>
                            <a:schemeClr val="accent1">
                              <a:lumMod val="75000"/>
                            </a:schemeClr>
                          </a:solidFill>
                          <a:effectLst/>
                          <a:latin typeface="+mn-lt"/>
                          <a:ea typeface="+mn-ea"/>
                          <a:cs typeface="+mn-cs"/>
                        </a:rPr>
                        <a:t>en CDI, avec une rectification du contrat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b="0" i="0" u="none" strike="noStrike" kern="1200" dirty="0">
                          <a:solidFill>
                            <a:srgbClr val="000000"/>
                          </a:solidFill>
                          <a:effectLst/>
                          <a:latin typeface="+mn-lt"/>
                          <a:ea typeface="+mn-ea"/>
                          <a:cs typeface="+mn-cs"/>
                        </a:rPr>
                        <a:t>Si une rectification du contrat est nécessaire, </a:t>
                      </a:r>
                      <a:r>
                        <a:rPr lang="fr-FR" sz="1100" b="1" i="0" u="none" strike="noStrike" kern="1200" dirty="0">
                          <a:solidFill>
                            <a:srgbClr val="000000"/>
                          </a:solidFill>
                          <a:effectLst/>
                          <a:latin typeface="+mn-lt"/>
                          <a:ea typeface="+mn-ea"/>
                          <a:cs typeface="+mn-cs"/>
                        </a:rPr>
                        <a:t>BPCE APS réalisera la modification et adressera la nouvelle proposition par courrier simple au client afin de l’informer </a:t>
                      </a:r>
                      <a:r>
                        <a:rPr lang="fr-FR" sz="1100" b="0" i="0" u="none" strike="noStrike" kern="1200" dirty="0">
                          <a:solidFill>
                            <a:srgbClr val="000000"/>
                          </a:solidFill>
                          <a:effectLst/>
                          <a:latin typeface="+mn-lt"/>
                          <a:ea typeface="+mn-ea"/>
                          <a:cs typeface="+mn-cs"/>
                        </a:rPr>
                        <a:t>de la modification réalisée.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i="0" u="none" strike="noStrike" kern="1200" dirty="0">
                          <a:solidFill>
                            <a:schemeClr val="accent1">
                              <a:lumMod val="50000"/>
                            </a:schemeClr>
                          </a:solidFill>
                          <a:effectLst/>
                          <a:latin typeface="+mn-lt"/>
                          <a:ea typeface="+mn-ea"/>
                          <a:cs typeface="+mn-cs"/>
                        </a:rPr>
                        <a:t>Contrats </a:t>
                      </a:r>
                      <a:br>
                        <a:rPr lang="fr-FR" sz="1100" b="1" i="0" u="none" strike="noStrike" kern="1200" dirty="0">
                          <a:solidFill>
                            <a:schemeClr val="accent1">
                              <a:lumMod val="50000"/>
                            </a:schemeClr>
                          </a:solidFill>
                          <a:effectLst/>
                          <a:latin typeface="+mn-lt"/>
                          <a:ea typeface="+mn-ea"/>
                          <a:cs typeface="+mn-cs"/>
                        </a:rPr>
                      </a:br>
                      <a:r>
                        <a:rPr lang="fr-FR" sz="1100" b="1" i="0" u="none" strike="noStrike" kern="1200" dirty="0">
                          <a:solidFill>
                            <a:schemeClr val="accent1">
                              <a:lumMod val="50000"/>
                            </a:schemeClr>
                          </a:solidFill>
                          <a:effectLst/>
                          <a:latin typeface="+mn-lt"/>
                          <a:ea typeface="+mn-ea"/>
                          <a:cs typeface="+mn-cs"/>
                        </a:rPr>
                        <a:t>Multirisque pro </a:t>
                      </a:r>
                      <a:br>
                        <a:rPr lang="fr-FR" sz="1100" b="1" i="0" u="none" strike="noStrike" kern="1200" dirty="0">
                          <a:solidFill>
                            <a:schemeClr val="accent1">
                              <a:lumMod val="50000"/>
                            </a:schemeClr>
                          </a:solidFill>
                          <a:effectLst/>
                          <a:latin typeface="+mn-lt"/>
                          <a:ea typeface="+mn-ea"/>
                          <a:cs typeface="+mn-cs"/>
                        </a:rPr>
                      </a:br>
                      <a:r>
                        <a:rPr lang="fr-FR" sz="1100" b="1" i="0" u="none" strike="noStrike" kern="1200" dirty="0">
                          <a:solidFill>
                            <a:schemeClr val="accent1">
                              <a:lumMod val="50000"/>
                            </a:schemeClr>
                          </a:solidFill>
                          <a:effectLst/>
                          <a:latin typeface="+mn-lt"/>
                          <a:ea typeface="+mn-ea"/>
                          <a:cs typeface="+mn-cs"/>
                        </a:rPr>
                        <a:t>et Auto Pro </a:t>
                      </a:r>
                      <a:br>
                        <a:rPr lang="fr-FR" sz="1100" b="1" i="0" u="none" strike="noStrike" kern="1200" dirty="0">
                          <a:solidFill>
                            <a:schemeClr val="accent1">
                              <a:lumMod val="50000"/>
                            </a:schemeClr>
                          </a:solidFill>
                          <a:effectLst/>
                          <a:latin typeface="+mn-lt"/>
                          <a:ea typeface="+mn-ea"/>
                          <a:cs typeface="+mn-cs"/>
                        </a:rPr>
                      </a:br>
                      <a:r>
                        <a:rPr lang="fr-FR" sz="1100" b="1" i="0" u="none" strike="noStrike" kern="1200" dirty="0">
                          <a:solidFill>
                            <a:schemeClr val="accent1">
                              <a:lumMod val="50000"/>
                            </a:schemeClr>
                          </a:solidFill>
                          <a:effectLst/>
                          <a:latin typeface="+mn-lt"/>
                          <a:ea typeface="+mn-ea"/>
                          <a:cs typeface="+mn-cs"/>
                        </a:rPr>
                        <a:t>BPCE IARD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58249692"/>
                  </a:ext>
                </a:extLst>
              </a:tr>
              <a:tr h="826151">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fr-FR" sz="1100" b="1" i="0" u="none" strike="noStrike" kern="1200" dirty="0">
                          <a:solidFill>
                            <a:schemeClr val="accent1">
                              <a:lumMod val="75000"/>
                            </a:schemeClr>
                          </a:solidFill>
                          <a:effectLst/>
                          <a:latin typeface="+mn-lt"/>
                          <a:ea typeface="+mn-ea"/>
                          <a:cs typeface="+mn-cs"/>
                        </a:rPr>
                        <a:t>Clause ELE2 sur les véhicules électriques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100" b="0" i="0" u="none" strike="noStrike" kern="1200" dirty="0">
                          <a:solidFill>
                            <a:srgbClr val="000000"/>
                          </a:solidFill>
                          <a:effectLst/>
                          <a:latin typeface="+mn-lt"/>
                          <a:ea typeface="+mn-ea"/>
                          <a:cs typeface="+mn-cs"/>
                        </a:rPr>
                        <a:t>Pour rappel, les conseillers Pros effectuant une souscription auto pro sur un véhicule électrique doivent positionner dans l’outil de souscription la clause ELE2, si le véhicule a été acquis après le 01/01/2021 ou si le certificat d’immatriculation est postérieur au 01/01/21.</a:t>
                      </a:r>
                    </a:p>
                    <a:p>
                      <a:pPr marL="0" marR="0" indent="0" algn="l" defTabSz="914400" rtl="0" eaLnBrk="1" fontAlgn="auto" latinLnBrk="0" hangingPunct="1">
                        <a:lnSpc>
                          <a:spcPct val="100000"/>
                        </a:lnSpc>
                        <a:spcBef>
                          <a:spcPts val="0"/>
                        </a:spcBef>
                        <a:spcAft>
                          <a:spcPts val="0"/>
                        </a:spcAft>
                        <a:buClrTx/>
                        <a:buSzTx/>
                        <a:buFontTx/>
                        <a:buNone/>
                        <a:tabLst/>
                        <a:defRPr/>
                      </a:pPr>
                      <a:r>
                        <a:rPr lang="fr-FR" sz="1100" b="1" i="0" u="none" strike="noStrike" kern="1200" dirty="0">
                          <a:solidFill>
                            <a:srgbClr val="000000"/>
                          </a:solidFill>
                          <a:effectLst/>
                          <a:latin typeface="+mn-lt"/>
                          <a:ea typeface="+mn-ea"/>
                          <a:cs typeface="+mn-cs"/>
                        </a:rPr>
                        <a:t>En cas d’oubli, BPCE APS effectue un contrôle a posteriori et régularise la situation.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i="0" u="none" strike="noStrike" kern="1200" dirty="0">
                          <a:solidFill>
                            <a:schemeClr val="accent1">
                              <a:lumMod val="50000"/>
                            </a:schemeClr>
                          </a:solidFill>
                          <a:effectLst/>
                          <a:latin typeface="+mn-lt"/>
                          <a:ea typeface="+mn-ea"/>
                          <a:cs typeface="+mn-cs"/>
                        </a:rPr>
                        <a:t>Contrats Auto Pro </a:t>
                      </a:r>
                      <a:br>
                        <a:rPr lang="fr-FR" sz="1100" b="1" i="0" u="none" strike="noStrike" kern="1200" dirty="0">
                          <a:solidFill>
                            <a:schemeClr val="accent1">
                              <a:lumMod val="50000"/>
                            </a:schemeClr>
                          </a:solidFill>
                          <a:effectLst/>
                          <a:latin typeface="+mn-lt"/>
                          <a:ea typeface="+mn-ea"/>
                          <a:cs typeface="+mn-cs"/>
                        </a:rPr>
                      </a:br>
                      <a:r>
                        <a:rPr lang="fr-FR" sz="1100" b="1" i="0" u="none" strike="noStrike" kern="1200" dirty="0">
                          <a:solidFill>
                            <a:schemeClr val="accent1">
                              <a:lumMod val="50000"/>
                            </a:schemeClr>
                          </a:solidFill>
                          <a:effectLst/>
                          <a:latin typeface="+mn-lt"/>
                          <a:ea typeface="+mn-ea"/>
                          <a:cs typeface="+mn-cs"/>
                        </a:rPr>
                        <a:t>BPCE IARD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49951840"/>
                  </a:ext>
                </a:extLst>
              </a:tr>
            </a:tbl>
          </a:graphicData>
        </a:graphic>
      </p:graphicFrame>
    </p:spTree>
    <p:extLst>
      <p:ext uri="{BB962C8B-B14F-4D97-AF65-F5344CB8AC3E}">
        <p14:creationId xmlns:p14="http://schemas.microsoft.com/office/powerpoint/2010/main" val="2333947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2547" y="6363548"/>
            <a:ext cx="2862915" cy="440108"/>
          </a:xfrm>
          <a:prstGeom prst="rect">
            <a:avLst/>
          </a:prstGeom>
          <a:solidFill>
            <a:schemeClr val="bg1"/>
          </a:solidFill>
          <a:ln>
            <a:noFill/>
          </a:ln>
          <a:effectLst/>
        </p:spPr>
      </p:pic>
      <p:sp>
        <p:nvSpPr>
          <p:cNvPr id="9"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all" spc="30" normalizeH="0" baseline="0" noProof="0" dirty="0">
                <a:ln>
                  <a:noFill/>
                </a:ln>
                <a:solidFill>
                  <a:prstClr val="white"/>
                </a:solidFill>
                <a:effectLst/>
                <a:uLnTx/>
                <a:uFillTx/>
                <a:latin typeface="Montserrat Black" panose="00000A00000000000000" pitchFamily="2" charset="0"/>
                <a:ea typeface="+mj-ea"/>
                <a:cs typeface="+mj-cs"/>
              </a:rPr>
              <a:t>Bonnes pratiques</a:t>
            </a:r>
            <a:endParaRPr kumimoji="0" lang="fr-FR" sz="2000" b="1" i="1" u="none" strike="noStrike" kern="1200" cap="all" spc="30" normalizeH="0" baseline="0" noProof="0" dirty="0">
              <a:ln>
                <a:noFill/>
              </a:ln>
              <a:solidFill>
                <a:prstClr val="white"/>
              </a:solidFill>
              <a:effectLst/>
              <a:uLnTx/>
              <a:uFillTx/>
              <a:latin typeface="Montserrat Black" panose="00000A00000000000000" pitchFamily="2" charset="0"/>
              <a:ea typeface="+mj-ea"/>
              <a:cs typeface="+mj-cs"/>
            </a:endParaRPr>
          </a:p>
        </p:txBody>
      </p:sp>
      <p:sp>
        <p:nvSpPr>
          <p:cNvPr id="32" name="Rectangle 31"/>
          <p:cNvSpPr/>
          <p:nvPr/>
        </p:nvSpPr>
        <p:spPr>
          <a:xfrm>
            <a:off x="4998452" y="6389363"/>
            <a:ext cx="2246449"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EEECE1">
                    <a:lumMod val="50000"/>
                  </a:srgbClr>
                </a:solidFill>
                <a:effectLst/>
                <a:uLnTx/>
                <a:uFillTx/>
                <a:latin typeface="Calibri" panose="020F0502020204030204" pitchFamily="34" charset="0"/>
                <a:ea typeface="+mn-ea"/>
                <a:cs typeface="Calibri" panose="020F0502020204030204" pitchFamily="34" charset="0"/>
              </a:rPr>
              <a:t>L’HEBDO PRO – Semaine S6 2022</a:t>
            </a:r>
          </a:p>
        </p:txBody>
      </p:sp>
      <p:graphicFrame>
        <p:nvGraphicFramePr>
          <p:cNvPr id="12" name="Tableau 11">
            <a:extLst>
              <a:ext uri="{FF2B5EF4-FFF2-40B4-BE49-F238E27FC236}">
                <a16:creationId xmlns:a16="http://schemas.microsoft.com/office/drawing/2014/main" id="{9A1EAAE5-E747-492F-8333-507FC9863634}"/>
              </a:ext>
            </a:extLst>
          </p:cNvPr>
          <p:cNvGraphicFramePr>
            <a:graphicFrameLocks noGrp="1"/>
          </p:cNvGraphicFramePr>
          <p:nvPr/>
        </p:nvGraphicFramePr>
        <p:xfrm>
          <a:off x="391575" y="1434328"/>
          <a:ext cx="11344796" cy="4268892"/>
        </p:xfrm>
        <a:graphic>
          <a:graphicData uri="http://schemas.openxmlformats.org/drawingml/2006/table">
            <a:tbl>
              <a:tblPr firstRow="1" bandRow="1">
                <a:tableStyleId>{5C22544A-7EE6-4342-B048-85BDC9FD1C3A}</a:tableStyleId>
              </a:tblPr>
              <a:tblGrid>
                <a:gridCol w="1646519">
                  <a:extLst>
                    <a:ext uri="{9D8B030D-6E8A-4147-A177-3AD203B41FA5}">
                      <a16:colId xmlns:a16="http://schemas.microsoft.com/office/drawing/2014/main" val="20000"/>
                    </a:ext>
                  </a:extLst>
                </a:gridCol>
                <a:gridCol w="6723853">
                  <a:extLst>
                    <a:ext uri="{9D8B030D-6E8A-4147-A177-3AD203B41FA5}">
                      <a16:colId xmlns:a16="http://schemas.microsoft.com/office/drawing/2014/main" val="20001"/>
                    </a:ext>
                  </a:extLst>
                </a:gridCol>
                <a:gridCol w="2974424">
                  <a:extLst>
                    <a:ext uri="{9D8B030D-6E8A-4147-A177-3AD203B41FA5}">
                      <a16:colId xmlns:a16="http://schemas.microsoft.com/office/drawing/2014/main" val="1940731365"/>
                    </a:ext>
                  </a:extLst>
                </a:gridCol>
              </a:tblGrid>
              <a:tr h="71861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1" i="0" u="none" strike="noStrike" dirty="0">
                          <a:solidFill>
                            <a:schemeClr val="bg1"/>
                          </a:solidFill>
                          <a:effectLst/>
                          <a:latin typeface="Calibri" panose="020F0502020204030204" pitchFamily="34" charset="0"/>
                          <a:cs typeface="Calibri" panose="020F0502020204030204" pitchFamily="34" charset="0"/>
                        </a:rPr>
                        <a:t>Thématique</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fr-FR" sz="1600" b="1" i="0" dirty="0">
                          <a:solidFill>
                            <a:schemeClr val="bg1"/>
                          </a:solidFill>
                          <a:latin typeface="Calibri" panose="020F0502020204030204" pitchFamily="34" charset="0"/>
                          <a:cs typeface="Calibri" panose="020F0502020204030204" pitchFamily="34" charset="0"/>
                        </a:rPr>
                        <a:t>Bon à savoir</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b="1" i="0" dirty="0">
                          <a:solidFill>
                            <a:schemeClr val="bg1"/>
                          </a:solidFill>
                          <a:latin typeface="Calibri" panose="020F0502020204030204" pitchFamily="34" charset="0"/>
                          <a:cs typeface="Calibri" panose="020F0502020204030204" pitchFamily="34" charset="0"/>
                        </a:rPr>
                        <a:t>Périmètre</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lumMod val="60000"/>
                        <a:lumOff val="40000"/>
                      </a:schemeClr>
                    </a:solidFill>
                  </a:tcPr>
                </a:tc>
                <a:extLst>
                  <a:ext uri="{0D108BD9-81ED-4DB2-BD59-A6C34878D82A}">
                    <a16:rowId xmlns:a16="http://schemas.microsoft.com/office/drawing/2014/main" val="10005"/>
                  </a:ext>
                </a:extLst>
              </a:tr>
              <a:tr h="35502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0" u="none" strike="noStrike" kern="1200" dirty="0">
                          <a:solidFill>
                            <a:schemeClr val="accent5">
                              <a:lumMod val="60000"/>
                              <a:lumOff val="40000"/>
                            </a:schemeClr>
                          </a:solidFill>
                          <a:effectLst/>
                          <a:latin typeface="+mn-lt"/>
                          <a:ea typeface="+mn-ea"/>
                          <a:cs typeface="+mn-cs"/>
                        </a:rPr>
                        <a:t>Souscription </a:t>
                      </a:r>
                      <a:br>
                        <a:rPr lang="fr-FR" sz="1200" b="1" i="0" u="none" strike="noStrike" kern="1200" dirty="0">
                          <a:solidFill>
                            <a:schemeClr val="accent5">
                              <a:lumMod val="60000"/>
                              <a:lumOff val="40000"/>
                            </a:schemeClr>
                          </a:solidFill>
                          <a:effectLst/>
                          <a:latin typeface="+mn-lt"/>
                          <a:ea typeface="+mn-ea"/>
                          <a:cs typeface="+mn-cs"/>
                        </a:rPr>
                      </a:br>
                      <a:r>
                        <a:rPr lang="fr-FR" sz="1200" b="1" i="0" u="none" strike="noStrike" kern="1200" dirty="0">
                          <a:solidFill>
                            <a:schemeClr val="accent5">
                              <a:lumMod val="60000"/>
                              <a:lumOff val="40000"/>
                            </a:schemeClr>
                          </a:solidFill>
                          <a:effectLst/>
                          <a:latin typeface="+mn-lt"/>
                          <a:ea typeface="+mn-ea"/>
                          <a:cs typeface="+mn-cs"/>
                        </a:rPr>
                        <a:t>de risques hors critères sur un contrat en CDI</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fr-FR" sz="1100" b="0" i="0" u="none" strike="noStrike" kern="1200" dirty="0">
                        <a:solidFill>
                          <a:srgbClr val="000000"/>
                        </a:solidFill>
                        <a:effectLst/>
                        <a:latin typeface="+mn-lt"/>
                        <a:ea typeface="+mn-ea"/>
                        <a:cs typeface="+mn-cs"/>
                      </a:endParaRPr>
                    </a:p>
                    <a:p>
                      <a:pPr algn="l"/>
                      <a:r>
                        <a:rPr lang="fr-FR" sz="1100" b="1" i="0" u="none" strike="noStrike" kern="1200" dirty="0">
                          <a:solidFill>
                            <a:srgbClr val="000000"/>
                          </a:solidFill>
                          <a:effectLst/>
                          <a:latin typeface="+mn-lt"/>
                          <a:ea typeface="+mn-ea"/>
                          <a:cs typeface="+mn-cs"/>
                        </a:rPr>
                        <a:t>Avant toute souscription, le conseiller pro doit s’assurer que son client remplit l’ensemble des critères d’éligibilité liés au contrat </a:t>
                      </a:r>
                      <a:r>
                        <a:rPr lang="fr-FR" sz="1100" b="0" i="0" u="none" strike="noStrike" kern="1200" dirty="0">
                          <a:solidFill>
                            <a:srgbClr val="000000"/>
                          </a:solidFill>
                          <a:effectLst/>
                          <a:latin typeface="+mn-lt"/>
                          <a:ea typeface="+mn-ea"/>
                          <a:cs typeface="+mn-cs"/>
                        </a:rPr>
                        <a:t>(exemple sur la Multirisque Pro avec les limites en termes de surface des locaux, d’effectif de la société ou encore d’activités assurables).</a:t>
                      </a:r>
                    </a:p>
                    <a:p>
                      <a:pPr algn="l"/>
                      <a:endParaRPr lang="fr-FR" sz="1100" b="0" i="0" u="none" strike="noStrike" kern="1200" dirty="0">
                        <a:solidFill>
                          <a:srgbClr val="000000"/>
                        </a:solidFill>
                        <a:effectLst/>
                        <a:latin typeface="+mn-lt"/>
                        <a:ea typeface="+mn-ea"/>
                        <a:cs typeface="+mn-cs"/>
                      </a:endParaRPr>
                    </a:p>
                    <a:p>
                      <a:pPr algn="l"/>
                      <a:r>
                        <a:rPr lang="fr-FR" sz="1100" b="1" i="0" u="none" strike="noStrike" kern="1200" dirty="0">
                          <a:solidFill>
                            <a:srgbClr val="000000"/>
                          </a:solidFill>
                          <a:effectLst/>
                          <a:latin typeface="+mn-lt"/>
                          <a:ea typeface="+mn-ea"/>
                          <a:cs typeface="+mn-cs"/>
                        </a:rPr>
                        <a:t>L’applicatif de souscription IARD Pro permet cette vérification</a:t>
                      </a:r>
                      <a:r>
                        <a:rPr lang="fr-FR" sz="1100" b="0" i="0" u="none" strike="noStrike" kern="1200" dirty="0">
                          <a:solidFill>
                            <a:srgbClr val="000000"/>
                          </a:solidFill>
                          <a:effectLst/>
                          <a:latin typeface="+mn-lt"/>
                          <a:ea typeface="+mn-ea"/>
                          <a:cs typeface="+mn-cs"/>
                        </a:rPr>
                        <a:t>. Il est également indispensable de </a:t>
                      </a:r>
                      <a:r>
                        <a:rPr lang="fr-FR" sz="1100" b="1" i="0" u="none" strike="noStrike" kern="1200" dirty="0">
                          <a:solidFill>
                            <a:srgbClr val="000000"/>
                          </a:solidFill>
                          <a:effectLst/>
                          <a:latin typeface="+mn-lt"/>
                          <a:ea typeface="+mn-ea"/>
                          <a:cs typeface="+mn-cs"/>
                        </a:rPr>
                        <a:t>consulter systématiquement les fiches métiers </a:t>
                      </a:r>
                      <a:r>
                        <a:rPr lang="fr-FR" sz="1100" b="0" i="0" u="none" strike="noStrike" kern="1200" dirty="0">
                          <a:solidFill>
                            <a:srgbClr val="000000"/>
                          </a:solidFill>
                          <a:effectLst/>
                          <a:latin typeface="+mn-lt"/>
                          <a:ea typeface="+mn-ea"/>
                          <a:cs typeface="+mn-cs"/>
                        </a:rPr>
                        <a:t>disponibles dans cet outil car il y figure des indications importantes sur des activités spécifiques ou des garanties </a:t>
                      </a:r>
                      <a:br>
                        <a:rPr lang="fr-FR" sz="1100" b="0" i="0" u="none" strike="noStrike" kern="1200" dirty="0">
                          <a:solidFill>
                            <a:srgbClr val="000000"/>
                          </a:solidFill>
                          <a:effectLst/>
                          <a:latin typeface="+mn-lt"/>
                          <a:ea typeface="+mn-ea"/>
                          <a:cs typeface="+mn-cs"/>
                        </a:rPr>
                      </a:br>
                      <a:r>
                        <a:rPr lang="fr-FR" sz="1100" b="0" i="0" u="none" strike="noStrike" kern="1200" dirty="0">
                          <a:solidFill>
                            <a:srgbClr val="000000"/>
                          </a:solidFill>
                          <a:effectLst/>
                          <a:latin typeface="+mn-lt"/>
                          <a:ea typeface="+mn-ea"/>
                          <a:cs typeface="+mn-cs"/>
                        </a:rPr>
                        <a:t>« hors cible », </a:t>
                      </a:r>
                    </a:p>
                    <a:p>
                      <a:pPr algn="l"/>
                      <a:endParaRPr lang="fr-FR" sz="1100" b="0" i="0" u="none" strike="noStrike" kern="1200" dirty="0">
                        <a:solidFill>
                          <a:srgbClr val="000000"/>
                        </a:solidFill>
                        <a:effectLst/>
                        <a:latin typeface="+mn-lt"/>
                        <a:ea typeface="+mn-ea"/>
                        <a:cs typeface="+mn-cs"/>
                      </a:endParaRPr>
                    </a:p>
                    <a:p>
                      <a:pPr algn="l"/>
                      <a:r>
                        <a:rPr lang="fr-FR" sz="1100" b="1" i="0" u="none" strike="noStrike" kern="1200" dirty="0">
                          <a:solidFill>
                            <a:srgbClr val="000000"/>
                          </a:solidFill>
                          <a:effectLst/>
                          <a:latin typeface="+mn-lt"/>
                          <a:ea typeface="+mn-ea"/>
                          <a:cs typeface="+mn-cs"/>
                        </a:rPr>
                        <a:t>Un risque bien souscrit est indispensable </a:t>
                      </a:r>
                      <a:r>
                        <a:rPr lang="fr-FR" sz="1100" b="0" i="0" u="none" strike="noStrike" kern="1200" dirty="0">
                          <a:solidFill>
                            <a:srgbClr val="000000"/>
                          </a:solidFill>
                          <a:effectLst/>
                          <a:latin typeface="+mn-lt"/>
                          <a:ea typeface="+mn-ea"/>
                          <a:cs typeface="+mn-cs"/>
                        </a:rPr>
                        <a:t>car il permet :</a:t>
                      </a:r>
                    </a:p>
                    <a:p>
                      <a:pPr marL="171450" indent="-171450" algn="l">
                        <a:buFont typeface="Arial" panose="020B0604020202020204" pitchFamily="34" charset="0"/>
                        <a:buChar char="•"/>
                      </a:pPr>
                      <a:r>
                        <a:rPr lang="fr-FR" sz="1100" b="1" i="0" u="none" strike="noStrike" kern="1200" dirty="0">
                          <a:solidFill>
                            <a:srgbClr val="000000"/>
                          </a:solidFill>
                          <a:effectLst/>
                          <a:latin typeface="+mn-lt"/>
                          <a:ea typeface="+mn-ea"/>
                          <a:cs typeface="+mn-cs"/>
                        </a:rPr>
                        <a:t>le respect du bon devoir de conseil du conseiller à son client,</a:t>
                      </a:r>
                    </a:p>
                    <a:p>
                      <a:pPr marL="171450" indent="-171450" algn="l">
                        <a:buFont typeface="Arial" panose="020B0604020202020204" pitchFamily="34" charset="0"/>
                        <a:buChar char="•"/>
                      </a:pPr>
                      <a:r>
                        <a:rPr lang="fr-FR" sz="1100" b="1" i="0" u="none" strike="noStrike" kern="1200" dirty="0">
                          <a:solidFill>
                            <a:srgbClr val="000000"/>
                          </a:solidFill>
                          <a:effectLst/>
                          <a:latin typeface="+mn-lt"/>
                          <a:ea typeface="+mn-ea"/>
                          <a:cs typeface="+mn-cs"/>
                        </a:rPr>
                        <a:t>d’éviter les insatisfactions du client en cas de sinistre,</a:t>
                      </a:r>
                    </a:p>
                    <a:p>
                      <a:pPr marL="171450" indent="-171450" algn="l">
                        <a:buFont typeface="Arial" panose="020B0604020202020204" pitchFamily="34" charset="0"/>
                        <a:buChar char="•"/>
                      </a:pPr>
                      <a:r>
                        <a:rPr lang="fr-FR" sz="1100" b="1" i="0" u="none" strike="noStrike" kern="1200" dirty="0">
                          <a:solidFill>
                            <a:srgbClr val="000000"/>
                          </a:solidFill>
                          <a:effectLst/>
                          <a:latin typeface="+mn-lt"/>
                          <a:ea typeface="+mn-ea"/>
                          <a:cs typeface="+mn-cs"/>
                        </a:rPr>
                        <a:t>la sécurisation du portefeuille.</a:t>
                      </a:r>
                    </a:p>
                    <a:p>
                      <a:pPr marL="0" indent="0" algn="l">
                        <a:buFont typeface="Arial" panose="020B0604020202020204" pitchFamily="34" charset="0"/>
                        <a:buNone/>
                      </a:pPr>
                      <a:endParaRPr lang="fr-FR" sz="1200" b="0" i="0" u="none" strike="noStrike" kern="1200" dirty="0">
                        <a:solidFill>
                          <a:srgbClr val="000000"/>
                        </a:solidFill>
                        <a:effectLst/>
                        <a:latin typeface="+mn-lt"/>
                        <a:ea typeface="+mn-ea"/>
                        <a:cs typeface="+mn-cs"/>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i="0" u="none" strike="noStrike" kern="1200" dirty="0">
                          <a:solidFill>
                            <a:schemeClr val="accent5">
                              <a:lumMod val="50000"/>
                            </a:schemeClr>
                          </a:solidFill>
                          <a:effectLst/>
                          <a:latin typeface="+mn-lt"/>
                          <a:ea typeface="+mn-ea"/>
                          <a:cs typeface="+mn-cs"/>
                        </a:rPr>
                        <a:t>Contrats </a:t>
                      </a:r>
                      <a:br>
                        <a:rPr lang="fr-FR" sz="1200" b="1" i="0" u="none" strike="noStrike" kern="1200" dirty="0">
                          <a:solidFill>
                            <a:schemeClr val="accent5">
                              <a:lumMod val="50000"/>
                            </a:schemeClr>
                          </a:solidFill>
                          <a:effectLst/>
                          <a:latin typeface="+mn-lt"/>
                          <a:ea typeface="+mn-ea"/>
                          <a:cs typeface="+mn-cs"/>
                        </a:rPr>
                      </a:br>
                      <a:r>
                        <a:rPr lang="fr-FR" sz="1200" b="1" i="0" u="none" strike="noStrike" kern="1200" dirty="0">
                          <a:solidFill>
                            <a:schemeClr val="accent5">
                              <a:lumMod val="50000"/>
                            </a:schemeClr>
                          </a:solidFill>
                          <a:effectLst/>
                          <a:latin typeface="+mn-lt"/>
                          <a:ea typeface="+mn-ea"/>
                          <a:cs typeface="+mn-cs"/>
                        </a:rPr>
                        <a:t>Multirisque Pro</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i="0" u="none" strike="noStrike" kern="1200" dirty="0">
                          <a:solidFill>
                            <a:schemeClr val="accent5">
                              <a:lumMod val="50000"/>
                            </a:schemeClr>
                          </a:solidFill>
                          <a:effectLst/>
                          <a:latin typeface="+mn-lt"/>
                          <a:ea typeface="+mn-ea"/>
                          <a:cs typeface="+mn-cs"/>
                        </a:rPr>
                        <a:t>BPCE IARD</a:t>
                      </a:r>
                      <a:br>
                        <a:rPr lang="fr-FR" sz="1200" b="1" i="0" u="none" strike="noStrike" kern="1200" dirty="0">
                          <a:solidFill>
                            <a:schemeClr val="accent5">
                              <a:lumMod val="50000"/>
                            </a:schemeClr>
                          </a:solidFill>
                          <a:effectLst/>
                          <a:latin typeface="+mn-lt"/>
                          <a:ea typeface="+mn-ea"/>
                          <a:cs typeface="+mn-cs"/>
                        </a:rPr>
                      </a:br>
                      <a:endParaRPr lang="fr-FR" sz="1200" b="1" i="0" u="none" strike="noStrike" kern="1200" dirty="0">
                        <a:solidFill>
                          <a:schemeClr val="accent5">
                            <a:lumMod val="50000"/>
                          </a:schemeClr>
                        </a:solidFill>
                        <a:effectLst/>
                        <a:latin typeface="+mn-lt"/>
                        <a:ea typeface="+mn-ea"/>
                        <a:cs typeface="+mn-cs"/>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268273842"/>
      </p:ext>
    </p:extLst>
  </p:cSld>
  <p:clrMapOvr>
    <a:masterClrMapping/>
  </p:clrMapOvr>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CF08BC8829F314590D703EC1C666923" ma:contentTypeVersion="10" ma:contentTypeDescription="Create a new document." ma:contentTypeScope="" ma:versionID="61637efcb182c232f40fd863b85bc18c">
  <xsd:schema xmlns:xsd="http://www.w3.org/2001/XMLSchema" xmlns:xs="http://www.w3.org/2001/XMLSchema" xmlns:p="http://schemas.microsoft.com/office/2006/metadata/properties" xmlns:ns3="df2096ab-7d57-4ad3-817e-19c322fe2331" xmlns:ns4="a6eaa20e-8785-4f6a-ad54-680d61602c43" targetNamespace="http://schemas.microsoft.com/office/2006/metadata/properties" ma:root="true" ma:fieldsID="fe4997e14e96a559dee44ffbe762b7e7" ns3:_="" ns4:_="">
    <xsd:import namespace="df2096ab-7d57-4ad3-817e-19c322fe2331"/>
    <xsd:import namespace="a6eaa20e-8785-4f6a-ad54-680d61602c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096ab-7d57-4ad3-817e-19c322fe23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aa20e-8785-4f6a-ad54-680d61602c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9F601B4-FA69-42AE-AEA4-6F042A765DA6}">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E258EC8D-5E25-4A95-9FEF-01C07A68AC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096ab-7d57-4ad3-817e-19c322fe2331"/>
    <ds:schemaRef ds:uri="a6eaa20e-8785-4f6a-ad54-680d616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9DE2169-109F-4C19-AA36-BF31E4481C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13984</TotalTime>
  <Words>1542</Words>
  <Application>Microsoft Office PowerPoint</Application>
  <PresentationFormat>Grand écran</PresentationFormat>
  <Paragraphs>217</Paragraphs>
  <Slides>14</Slides>
  <Notes>13</Notes>
  <HiddenSlides>0</HiddenSlides>
  <MMClips>0</MMClips>
  <ScaleCrop>false</ScaleCrop>
  <HeadingPairs>
    <vt:vector size="6" baseType="variant">
      <vt:variant>
        <vt:lpstr>Polices utilisées</vt:lpstr>
      </vt:variant>
      <vt:variant>
        <vt:i4>9</vt:i4>
      </vt:variant>
      <vt:variant>
        <vt:lpstr>Thème</vt:lpstr>
      </vt:variant>
      <vt:variant>
        <vt:i4>9</vt:i4>
      </vt:variant>
      <vt:variant>
        <vt:lpstr>Titres des diapositives</vt:lpstr>
      </vt:variant>
      <vt:variant>
        <vt:i4>14</vt:i4>
      </vt:variant>
    </vt:vector>
  </HeadingPairs>
  <TitlesOfParts>
    <vt:vector size="32" baseType="lpstr">
      <vt:lpstr>Aharoni</vt:lpstr>
      <vt:lpstr>Arial</vt:lpstr>
      <vt:lpstr>Arial Black</vt:lpstr>
      <vt:lpstr>Arial Narrow</vt:lpstr>
      <vt:lpstr>Calibri</vt:lpstr>
      <vt:lpstr>Montserrat Black</vt:lpstr>
      <vt:lpstr>Montserrat ExtraLight</vt:lpstr>
      <vt:lpstr>Segoe Print</vt:lpstr>
      <vt:lpstr>Wingdings</vt:lpstr>
      <vt:lpstr>1-MODELE PART</vt:lpstr>
      <vt:lpstr>2-MODELE GP</vt:lpstr>
      <vt:lpstr>3-MODELE PRO</vt:lpstr>
      <vt:lpstr>MODELE BDR</vt:lpstr>
      <vt:lpstr>BDR ENTREPRISES</vt:lpstr>
      <vt:lpstr>BDR ESI</vt:lpstr>
      <vt:lpstr>BDR PP</vt:lpstr>
      <vt:lpstr>BDR IMMO PRO</vt:lpstr>
      <vt:lpstr>BDR SECTEUR PUBLIC</vt:lpstr>
      <vt:lpstr>Présentation PowerPoint</vt:lpstr>
      <vt:lpstr>sommaire</vt:lpstr>
      <vt:lpstr>sommaire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sommaire</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POIGNANT Anne [CEGEE]</cp:lastModifiedBy>
  <cp:revision>638</cp:revision>
  <cp:lastPrinted>2020-01-23T16:40:35Z</cp:lastPrinted>
  <dcterms:created xsi:type="dcterms:W3CDTF">2016-06-03T08:10:53Z</dcterms:created>
  <dcterms:modified xsi:type="dcterms:W3CDTF">2022-02-11T14:25:34Z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valerie.parisse@cegee.caisse-epargne.fr</vt:lpwstr>
  </property>
  <property fmtid="{D5CDD505-2E9C-101B-9397-08002B2CF9AE}" pid="5" name="MSIP_Label_48a19f0c-bea1-442e-a475-ed109d9ec508_SetDate">
    <vt:lpwstr>2020-11-16T06:58:12.7732160Z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0x0101007CF08BC8829F314590D703EC1C666923</vt:lpwstr>
  </property>
</Properties>
</file>