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pptx" ContentType="application/vnd.openxmlformats-officedocument.presentationml.presentation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19"/>
  </p:notesMasterIdLst>
  <p:handoutMasterIdLst>
    <p:handoutMasterId r:id="rId20"/>
  </p:handoutMasterIdLst>
  <p:sldIdLst>
    <p:sldId id="286" r:id="rId13"/>
    <p:sldId id="289" r:id="rId14"/>
    <p:sldId id="436" r:id="rId15"/>
    <p:sldId id="448" r:id="rId16"/>
    <p:sldId id="450" r:id="rId17"/>
    <p:sldId id="449" r:id="rId18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3" userDrawn="1">
          <p15:clr>
            <a:srgbClr val="A4A3A4"/>
          </p15:clr>
        </p15:guide>
        <p15:guide id="2" orient="horz" pos="4005" userDrawn="1">
          <p15:clr>
            <a:srgbClr val="A4A3A4"/>
          </p15:clr>
        </p15:guide>
        <p15:guide id="3" orient="horz" pos="4319" userDrawn="1">
          <p15:clr>
            <a:srgbClr val="A4A3A4"/>
          </p15:clr>
        </p15:guide>
        <p15:guide id="4" orient="horz" pos="167" userDrawn="1">
          <p15:clr>
            <a:srgbClr val="A4A3A4"/>
          </p15:clr>
        </p15:guide>
        <p15:guide id="5" orient="horz" pos="853" userDrawn="1">
          <p15:clr>
            <a:srgbClr val="A4A3A4"/>
          </p15:clr>
        </p15:guide>
        <p15:guide id="6" pos="251" userDrawn="1">
          <p15:clr>
            <a:srgbClr val="A4A3A4"/>
          </p15:clr>
        </p15:guide>
        <p15:guide id="7" pos="7469" userDrawn="1">
          <p15:clr>
            <a:srgbClr val="A4A3A4"/>
          </p15:clr>
        </p15:guide>
        <p15:guide id="8" pos="6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6225"/>
    <a:srgbClr val="8D8D8D"/>
    <a:srgbClr val="BFBFBF"/>
    <a:srgbClr val="581D41"/>
    <a:srgbClr val="F7DAAF"/>
    <a:srgbClr val="A79C86"/>
    <a:srgbClr val="EB0F2D"/>
    <a:srgbClr val="EA9922"/>
    <a:srgbClr val="FFDDED"/>
    <a:srgbClr val="FF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41" autoAdjust="0"/>
    <p:restoredTop sz="94629" autoAdjust="0"/>
  </p:normalViewPr>
  <p:slideViewPr>
    <p:cSldViewPr snapToGrid="0">
      <p:cViewPr varScale="1">
        <p:scale>
          <a:sx n="102" d="100"/>
          <a:sy n="102" d="100"/>
        </p:scale>
        <p:origin x="642" y="96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251"/>
        <p:guide pos="7469"/>
        <p:guide pos="6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theme" Target="theme/theme1.xml"/><Relationship Id="rId10" Type="http://schemas.openxmlformats.org/officeDocument/2006/relationships/slideMaster" Target="slideMasters/slideMaster7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10/06/2022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10/06/2022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496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2792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46760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57935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052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jp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jp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jp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7640" y="6268551"/>
            <a:ext cx="280381" cy="306554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3725" y="6201437"/>
            <a:ext cx="1357807" cy="44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1"/>
            <a:ext cx="12192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2"/>
            <a:ext cx="9357756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10733" y="1321481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41476" y="162197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5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6.jpg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image" Target="../media/image9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3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6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6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6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6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8610" y="6360547"/>
            <a:ext cx="1153004" cy="378932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865760" y="6343712"/>
            <a:ext cx="1616712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59621" y="6405773"/>
            <a:ext cx="1857873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854480" y="6334332"/>
            <a:ext cx="1892393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1022651" y="357374"/>
            <a:ext cx="10745875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TITRE DE LA partie</a:t>
            </a:r>
            <a:endParaRPr lang="fr-FR" sz="2800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839606" y="6394320"/>
            <a:ext cx="2436075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  <a:endParaRPr lang="fr-FR" sz="3200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839606" y="6328218"/>
            <a:ext cx="2436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844010" y="6390640"/>
            <a:ext cx="24360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sz="900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1022651" y="357376"/>
            <a:ext cx="10745875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TITRE DE LA partie</a:t>
            </a:r>
            <a:endParaRPr lang="fr-FR" sz="2800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  <a:endParaRPr lang="fr-FR" sz="3200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839606" y="6394320"/>
            <a:ext cx="24360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839607" y="6394320"/>
            <a:ext cx="15547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  <a:endParaRPr lang="fr-FR" sz="3200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8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Microsoft_PowerPoint_Presentation.pptx"/><Relationship Id="rId5" Type="http://schemas.openxmlformats.org/officeDocument/2006/relationships/hyperlink" Target="https://oora-ce.d.bbg/home" TargetMode="Externa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1409893" y="260890"/>
            <a:ext cx="9002429" cy="5849456"/>
          </a:xfrm>
        </p:spPr>
      </p:pic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3569559" y="6325516"/>
            <a:ext cx="4683096" cy="346075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Edition du 10</a:t>
            </a:r>
            <a:r>
              <a:rPr lang="fr-FR" sz="2000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/06/2022</a:t>
            </a: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– Semaine 23</a:t>
            </a:r>
          </a:p>
          <a:p>
            <a:endParaRPr lang="fr-FR" dirty="0"/>
          </a:p>
        </p:txBody>
      </p:sp>
      <p:pic>
        <p:nvPicPr>
          <p:cNvPr id="68" name="Image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796" y="69536"/>
            <a:ext cx="2333625" cy="2447925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2554094" y="2741660"/>
            <a:ext cx="7186607" cy="1103086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L’Hebdo pro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906247" y="4774033"/>
            <a:ext cx="80097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L’ESSENTIEL DE VOS INFOS </a:t>
            </a:r>
            <a:r>
              <a:rPr lang="fr-F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MARCHÉ</a:t>
            </a:r>
          </a:p>
        </p:txBody>
      </p:sp>
      <p:pic>
        <p:nvPicPr>
          <p:cNvPr id="27" name="Picture 4" descr="https://www.hebdo.ch/sites/www.hebdo.ch/themes/hebdo/img/logo_hebdo_squar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1956" y="432928"/>
            <a:ext cx="1669142" cy="166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389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5442" y="1319843"/>
            <a:ext cx="11378241" cy="4675516"/>
          </a:xfrm>
          <a:prstGeom prst="rect">
            <a:avLst/>
          </a:prstGeom>
          <a:solidFill>
            <a:srgbClr val="BFBF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427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3" name="Titre 2"/>
          <p:cNvSpPr>
            <a:spLocks noGrp="1"/>
          </p:cNvSpPr>
          <p:nvPr>
            <p:ph type="title" idx="4294967295"/>
          </p:nvPr>
        </p:nvSpPr>
        <p:spPr>
          <a:xfrm>
            <a:off x="821824" y="376255"/>
            <a:ext cx="10756800" cy="709200"/>
          </a:xfrm>
        </p:spPr>
        <p:txBody>
          <a:bodyPr/>
          <a:lstStyle/>
          <a:p>
            <a:pPr algn="r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sommaire</a:t>
            </a:r>
          </a:p>
        </p:txBody>
      </p:sp>
      <p:sp>
        <p:nvSpPr>
          <p:cNvPr id="7" name="Rectangle 6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S23 2022</a:t>
            </a:r>
          </a:p>
        </p:txBody>
      </p:sp>
      <p:sp>
        <p:nvSpPr>
          <p:cNvPr id="8" name="Rectangle 7"/>
          <p:cNvSpPr/>
          <p:nvPr/>
        </p:nvSpPr>
        <p:spPr>
          <a:xfrm>
            <a:off x="572435" y="1445954"/>
            <a:ext cx="10961859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Votre actualité…</a:t>
            </a:r>
          </a:p>
          <a:p>
            <a:endParaRPr lang="fr-FR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endParaRPr lang="fr-FR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endParaRPr lang="fr-FR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endParaRPr lang="fr-FR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endParaRPr lang="fr-FR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marL="1828800" lvl="3" indent="-457200">
              <a:buFont typeface="Wingdings" panose="05000000000000000000" pitchFamily="2" charset="2"/>
              <a:buChar char="Ø"/>
              <a:defRPr/>
            </a:pPr>
            <a:r>
              <a:rPr lang="fr-F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Evolution de l’outil OORA</a:t>
            </a:r>
          </a:p>
          <a:p>
            <a:pPr lvl="3">
              <a:defRPr/>
            </a:pPr>
            <a:br>
              <a:rPr lang="fr-FR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fr-FR" sz="1000" b="1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marL="2286000" lvl="4" indent="-457200">
              <a:buFont typeface="Wingdings" panose="05000000000000000000" pitchFamily="2" charset="2"/>
              <a:buChar char="Ø"/>
              <a:defRPr/>
            </a:pPr>
            <a:r>
              <a:rPr lang="fr-FR" sz="2400" b="1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Contexte &amp; vocation de l’outil</a:t>
            </a:r>
          </a:p>
          <a:p>
            <a:pPr marL="2286000" lvl="4" indent="-457200">
              <a:buFont typeface="Wingdings" panose="05000000000000000000" pitchFamily="2" charset="2"/>
              <a:buChar char="Ø"/>
              <a:defRPr/>
            </a:pPr>
            <a:r>
              <a:rPr lang="fr-FR" sz="2400" b="1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Ambitions</a:t>
            </a:r>
          </a:p>
          <a:p>
            <a:pPr marL="2286000" lvl="4" indent="-457200">
              <a:buFont typeface="Wingdings" panose="05000000000000000000" pitchFamily="2" charset="2"/>
              <a:buChar char="Ø"/>
              <a:defRPr/>
            </a:pPr>
            <a:r>
              <a:rPr lang="fr-FR" sz="2400" b="1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Fonctionnalités</a:t>
            </a:r>
          </a:p>
          <a:p>
            <a:pPr marL="2286000" lvl="4" indent="-457200">
              <a:buFont typeface="Wingdings" panose="05000000000000000000" pitchFamily="2" charset="2"/>
              <a:buChar char="Ø"/>
              <a:defRPr/>
            </a:pPr>
            <a:endParaRPr lang="fr-FR" sz="2400" b="1" dirty="0">
              <a:solidFill>
                <a:schemeClr val="bg1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028198" y="418975"/>
            <a:ext cx="14590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ExtraLight" panose="00000300000000000000" pitchFamily="2" charset="0"/>
                <a:cs typeface="Calibri" panose="020F0502020204030204" pitchFamily="34" charset="0"/>
              </a:rPr>
              <a:t>SEMAINE 23 </a:t>
            </a:r>
          </a:p>
        </p:txBody>
      </p:sp>
    </p:spTree>
    <p:extLst>
      <p:ext uri="{BB962C8B-B14F-4D97-AF65-F5344CB8AC3E}">
        <p14:creationId xmlns:p14="http://schemas.microsoft.com/office/powerpoint/2010/main" val="3300486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547" y="6363548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Contexte &amp; vocation de l’outil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S23 2022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736736" y="2045408"/>
            <a:ext cx="10697882" cy="3785648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fr-FR" sz="1600" dirty="0"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fr-FR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Lancement de l’outil OORA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En 2015, Natixis Assurances Métier Non Vie lance l’application OORA : « 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Outil d’Optimisation des Recommandations d’Assurances 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Cet outil est destiné à vous permettre de préparer vos entretiens en vérifiant l’éligibilité de vos clients aux solutions de « Protection du Pro »</a:t>
            </a: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Toutefois, il a été constaté certaines limites, notamment une mauvaise appréciation de l’éligibilité des offres</a:t>
            </a: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Ainsi, il a été décidé de refonder l’outil, et d’en faire un vrai outil d’approche globale « Assurances »</a:t>
            </a: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L’objectif principal étant de faire d’OORA un vrai outil de simplification de l’entretien commercial dédié « Protection du Pro »</a:t>
            </a: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endParaRPr lang="fr-FR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endParaRPr lang="fr-FR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fr-FR" sz="1600" dirty="0"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endParaRPr lang="fr-FR" sz="1600" dirty="0"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3353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547" y="6363548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AMBITIONS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S23 2022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736736" y="1347823"/>
            <a:ext cx="10697882" cy="5016754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fr-FR" sz="1600" dirty="0"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fr-FR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Outil de diagnostic complet pour la préparation des rendez-vous avec une vision globale « Assurances »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Il couvre toutes les offres d’assurances : 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IARD, Prévoyance, Santé et Retraite</a:t>
            </a: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Avec une 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définition certaine de l’éligibilité 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des offres :</a:t>
            </a: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En particulier, pour la MR Pro, avec une dissociation de l’éligibilité au local et à la RC Pro, et un accès aux Fiches Métiers BPCE IARD pour identifier les spécificités éventuelles non couvertes</a:t>
            </a: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fr-FR" sz="1600" dirty="0"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fr-FR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Centralisation des principales informations utiles sur les offres d’Assurances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Fiches produits</a:t>
            </a: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Conditions Générales / IPID</a:t>
            </a: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Contacts utiles : lignes en appui au Réseau et numéros dédiés clients</a:t>
            </a: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Outils d’aide à la vente</a:t>
            </a: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fr-FR" sz="1600" dirty="0"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Accès à une calculette Madelin</a:t>
            </a: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fr-FR" sz="1600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Accès au « Mémo Pro »</a:t>
            </a: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endParaRPr lang="fr-FR" sz="1600" dirty="0"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786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547" y="6363548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 err="1">
                <a:latin typeface="Montserrat Black" panose="00000A00000000000000" pitchFamily="2" charset="0"/>
              </a:rPr>
              <a:t>FONCTIONNALITés</a:t>
            </a:r>
            <a:endParaRPr lang="fr-FR" sz="2000" spc="30" dirty="0">
              <a:latin typeface="Montserrat Black" panose="00000A00000000000000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S23 2022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736736" y="1008451"/>
            <a:ext cx="10697882" cy="584771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fr-FR" sz="1600" dirty="0"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fr-FR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Sur la page d’accueil de l’outil, vous pouvez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E00E0B2-0093-44EA-95F7-086CCFF4B6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7938"/>
          <a:stretch/>
        </p:blipFill>
        <p:spPr>
          <a:xfrm>
            <a:off x="1145789" y="1696927"/>
            <a:ext cx="4581670" cy="125129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8C8059-F258-4393-8DC9-585B4261FFA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7810"/>
          <a:stretch/>
        </p:blipFill>
        <p:spPr>
          <a:xfrm>
            <a:off x="6012328" y="2762054"/>
            <a:ext cx="5196146" cy="344183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66D2D6FD-FF92-4BFB-B5BA-1E6EA5F7DF6F}"/>
              </a:ext>
            </a:extLst>
          </p:cNvPr>
          <p:cNvSpPr txBox="1"/>
          <p:nvPr/>
        </p:nvSpPr>
        <p:spPr>
          <a:xfrm>
            <a:off x="720461" y="3574319"/>
            <a:ext cx="5095877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fr-FR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La phase de diagnostic se décompose en 3 étapes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A la fin du diagnostic, vous disposez des solutions</a:t>
            </a:r>
            <a:b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éligibles ou non</a:t>
            </a: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fr-FR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7755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547" y="6363548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 err="1">
                <a:latin typeface="Montserrat Black" panose="00000A00000000000000" pitchFamily="2" charset="0"/>
              </a:rPr>
              <a:t>ACCès</a:t>
            </a:r>
            <a:r>
              <a:rPr lang="fr-FR" sz="2000" spc="30" dirty="0">
                <a:latin typeface="Montserrat Black" panose="00000A00000000000000" pitchFamily="2" charset="0"/>
              </a:rPr>
              <a:t> &amp; présentation de l’outil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S23 2022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736736" y="1649482"/>
            <a:ext cx="10697882" cy="2554541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fr-FR" sz="1600" dirty="0"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fr-FR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Lien actualisé vers le nouvel outil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Clic ici : </a:t>
            </a:r>
            <a:r>
              <a:rPr lang="fr-FR" sz="1600" b="1" dirty="0">
                <a:solidFill>
                  <a:srgbClr val="484F55"/>
                </a:solidFill>
                <a:latin typeface="Calibri" panose="020F0502020204030204" pitchFamily="34" charset="0"/>
                <a:hlinkClick r:id="rId5"/>
              </a:rPr>
              <a:t>OORA</a:t>
            </a:r>
            <a:endParaRPr lang="fr-FR" sz="1600" dirty="0"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fr-FR" sz="1600" dirty="0"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fr-FR" sz="1600" dirty="0"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fr-FR" sz="1600" dirty="0"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fr-FR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Mode opératoire OORA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endParaRPr lang="fr-FR" sz="1600" dirty="0"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8" name="Objet 7">
            <a:hlinkClick r:id="" action="ppaction://ole?verb=0"/>
            <a:extLst>
              <a:ext uri="{FF2B5EF4-FFF2-40B4-BE49-F238E27FC236}">
                <a16:creationId xmlns:a16="http://schemas.microsoft.com/office/drawing/2014/main" id="{13995819-BCE7-4064-B5FD-155CF78BED0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7111937"/>
              </p:ext>
            </p:extLst>
          </p:nvPr>
        </p:nvGraphicFramePr>
        <p:xfrm>
          <a:off x="4013853" y="3429000"/>
          <a:ext cx="743714" cy="6275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Presentation" showAsIcon="1" r:id="rId6" imgW="914400" imgH="771525" progId="PowerPoint.Show.12">
                  <p:embed/>
                </p:oleObj>
              </mc:Choice>
              <mc:Fallback>
                <p:oleObj name="Presentation" showAsIcon="1" r:id="rId6" imgW="914400" imgH="771525" progId="PowerPoint.Show.12">
                  <p:embed/>
                  <p:pic>
                    <p:nvPicPr>
                      <p:cNvPr id="2" name="Objet 1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507BD44F-C732-490B-9EDD-2BD39F24BC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013853" y="3429000"/>
                        <a:ext cx="743714" cy="62750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55682410"/>
      </p:ext>
    </p:extLst>
  </p:cSld>
  <p:clrMapOvr>
    <a:masterClrMapping/>
  </p:clrMapOvr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F08BC8829F314590D703EC1C666923" ma:contentTypeVersion="10" ma:contentTypeDescription="Create a new document." ma:contentTypeScope="" ma:versionID="61637efcb182c232f40fd863b85bc18c">
  <xsd:schema xmlns:xsd="http://www.w3.org/2001/XMLSchema" xmlns:xs="http://www.w3.org/2001/XMLSchema" xmlns:p="http://schemas.microsoft.com/office/2006/metadata/properties" xmlns:ns3="df2096ab-7d57-4ad3-817e-19c322fe2331" xmlns:ns4="a6eaa20e-8785-4f6a-ad54-680d61602c43" targetNamespace="http://schemas.microsoft.com/office/2006/metadata/properties" ma:root="true" ma:fieldsID="fe4997e14e96a559dee44ffbe762b7e7" ns3:_="" ns4:_="">
    <xsd:import namespace="df2096ab-7d57-4ad3-817e-19c322fe2331"/>
    <xsd:import namespace="a6eaa20e-8785-4f6a-ad54-680d61602c4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2096ab-7d57-4ad3-817e-19c322fe233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eaa20e-8785-4f6a-ad54-680d61602c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258EC8D-5E25-4A95-9FEF-01C07A68AC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2096ab-7d57-4ad3-817e-19c322fe2331"/>
    <ds:schemaRef ds:uri="a6eaa20e-8785-4f6a-ad54-680d616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9F601B4-FA69-42AE-AEA4-6F042A765DA6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14035</TotalTime>
  <Words>354</Words>
  <Application>Microsoft Office PowerPoint</Application>
  <PresentationFormat>Grand écran</PresentationFormat>
  <Paragraphs>71</Paragraphs>
  <Slides>6</Slides>
  <Notes>5</Notes>
  <HiddenSlides>0</HiddenSlides>
  <MMClips>0</MMClips>
  <ScaleCrop>false</ScaleCrop>
  <HeadingPairs>
    <vt:vector size="8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9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25" baseType="lpstr">
      <vt:lpstr>Aharoni</vt:lpstr>
      <vt:lpstr>Arial</vt:lpstr>
      <vt:lpstr>Arial Black</vt:lpstr>
      <vt:lpstr>Arial Narrow</vt:lpstr>
      <vt:lpstr>Calibri</vt:lpstr>
      <vt:lpstr>Montserrat Black</vt:lpstr>
      <vt:lpstr>Montserrat ExtraLight</vt:lpstr>
      <vt:lpstr>Segoe Print</vt:lpstr>
      <vt:lpstr>Wingdings</vt:lpstr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Presentation</vt:lpstr>
      <vt:lpstr>Présentation PowerPoint</vt:lpstr>
      <vt:lpstr>sommaire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POIGNANT Anne [CEGEE]</cp:lastModifiedBy>
  <cp:revision>644</cp:revision>
  <cp:lastPrinted>2020-01-23T16:40:35Z</cp:lastPrinted>
  <dcterms:created xsi:type="dcterms:W3CDTF">2016-06-03T08:10:53Z</dcterms:created>
  <dcterms:modified xsi:type="dcterms:W3CDTF">2022-06-10T12:06:23Z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valerie.parisse@cegee.caisse-epargne.fr</vt:lpwstr>
  </property>
  <property fmtid="{D5CDD505-2E9C-101B-9397-08002B2CF9AE}" pid="5" name="MSIP_Label_48a19f0c-bea1-442e-a475-ed109d9ec508_SetDate">
    <vt:lpwstr>2020-11-16T06:58:12.7732160Z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0x0101007CF08BC8829F314590D703EC1C666923</vt:lpwstr>
  </property>
</Properties>
</file>