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0"/>
  </p:notesMasterIdLst>
  <p:handoutMasterIdLst>
    <p:handoutMasterId r:id="rId21"/>
  </p:handoutMasterIdLst>
  <p:sldIdLst>
    <p:sldId id="286" r:id="rId13"/>
    <p:sldId id="289" r:id="rId14"/>
    <p:sldId id="448" r:id="rId15"/>
    <p:sldId id="449" r:id="rId16"/>
    <p:sldId id="450" r:id="rId17"/>
    <p:sldId id="451" r:id="rId18"/>
    <p:sldId id="452" r:id="rId19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25"/>
    <a:srgbClr val="8D8D8D"/>
    <a:srgbClr val="BFBFBF"/>
    <a:srgbClr val="581D41"/>
    <a:srgbClr val="F7DAAF"/>
    <a:srgbClr val="A79C86"/>
    <a:srgbClr val="EB0F2D"/>
    <a:srgbClr val="EA9922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102" d="100"/>
          <a:sy n="102" d="100"/>
        </p:scale>
        <p:origin x="642" y="96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676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054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638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965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19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/07/2022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S39 2022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027" y="1530797"/>
            <a:ext cx="1072987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 algn="just">
              <a:buFont typeface="Wingdings" panose="05000000000000000000" pitchFamily="2" charset="2"/>
              <a:buChar char="Ø"/>
              <a:defRPr/>
            </a:pP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« Prévoyance Pro » : évolution de l’information « IJ » en indemnités mensuelles pour les Professions Libérales concernées par la réforme de leur Régime Obligatoire</a:t>
            </a:r>
          </a:p>
          <a:p>
            <a:pPr lvl="3">
              <a:defRPr/>
            </a:pPr>
            <a:br>
              <a: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fr-FR" sz="5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Contexte réglementaire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Règle de calcul</a:t>
            </a:r>
          </a:p>
          <a:p>
            <a:pPr marL="2286000" lvl="4" indent="-457200">
              <a:buFont typeface="Wingdings" panose="05000000000000000000" pitchFamily="2" charset="2"/>
              <a:buChar char="Ø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Zoom sur…</a:t>
            </a:r>
          </a:p>
          <a:p>
            <a:pPr marL="2743200" lvl="5" indent="-457200">
              <a:buFont typeface="Wingdings" panose="05000000000000000000" pitchFamily="2" charset="2"/>
              <a:buChar char="§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Simulation</a:t>
            </a:r>
          </a:p>
          <a:p>
            <a:pPr marL="2743200" lvl="5" indent="-457200">
              <a:buFont typeface="Wingdings" panose="05000000000000000000" pitchFamily="2" charset="2"/>
              <a:buChar char="§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Adhésion via </a:t>
            </a:r>
            <a:r>
              <a:rPr lang="fr-FR" sz="2000" b="1" dirty="0" err="1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MyAssur</a:t>
            </a: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: automatique</a:t>
            </a:r>
          </a:p>
          <a:p>
            <a:pPr marL="2743200" lvl="5" indent="-457200">
              <a:buFont typeface="Wingdings" panose="05000000000000000000" pitchFamily="2" charset="2"/>
              <a:buChar char="§"/>
              <a:defRPr/>
            </a:pP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Adhésion via </a:t>
            </a:r>
            <a:r>
              <a:rPr lang="fr-FR" sz="2000" b="1" dirty="0" err="1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WebAssur</a:t>
            </a:r>
            <a:r>
              <a:rPr lang="fr-FR" sz="20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: double saisie à opérer</a:t>
            </a:r>
            <a:endParaRPr lang="fr-FR" sz="2400" b="1" dirty="0">
              <a:solidFill>
                <a:schemeClr val="bg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467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Light" panose="00000300000000000000" pitchFamily="2" charset="0"/>
                <a:cs typeface="Calibri" panose="020F0502020204030204" pitchFamily="34" charset="0"/>
              </a:rPr>
              <a:t>SEMAINE 39 </a:t>
            </a: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CONTEXTE Réglementaire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2464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39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347823"/>
            <a:ext cx="10697882" cy="4955199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Rappel du périmètre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Notre solution « Prévoyance Pro » a évolué, comme vous le savez, pour s’adapter à la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réforme des Régimes Obligatoires des Professions Libérales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avec la mise en place de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deux paliers d’indemnisation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Un 1</a:t>
            </a:r>
            <a:r>
              <a:rPr lang="fr-F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palier jusqu’au 90</a:t>
            </a:r>
            <a:r>
              <a:rPr lang="fr-F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ème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jour,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Un second, au-delà.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Les clients concernés sont ceux affiliés aux Caisses suivantes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CAVEC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CARMF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CARCDSF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CARPIMKO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CAVOM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CAVAMAC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CPRN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CAVP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CARPV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CIPAV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786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règle de calcul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S39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474100"/>
            <a:ext cx="10697882" cy="2585319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Conversion des indemnités « journalières » en « mensuelles »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Principe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montant journalier x 30 et arrondi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Pour respecter les « mini/maxi » de 500 € à 20.000 €, et le principe par tranche de 100 €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Exemple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cas d’une « IJ » de 66,67 €/jour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66,67 x 30 = </a:t>
            </a:r>
            <a:r>
              <a:rPr lang="fr-FR" sz="1600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2.000,10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€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Arrondis à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2.000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€/mois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70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SIMULATION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S39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162500"/>
            <a:ext cx="10697882" cy="830993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Simulation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une garantie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ITT avec deux montants d’indemnisation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est obligatoirement proposée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6B93E4-36D7-4C8A-B968-74386ABBD7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582" t="19932" r="15026" b="33058"/>
          <a:stretch/>
        </p:blipFill>
        <p:spPr>
          <a:xfrm>
            <a:off x="914399" y="1882965"/>
            <a:ext cx="7395587" cy="421548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D23704-00D9-4884-9F0B-0925679A7179}"/>
              </a:ext>
            </a:extLst>
          </p:cNvPr>
          <p:cNvSpPr txBox="1"/>
          <p:nvPr/>
        </p:nvSpPr>
        <p:spPr>
          <a:xfrm>
            <a:off x="914400" y="2705493"/>
            <a:ext cx="311085" cy="369332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 de texte 7">
            <a:extLst>
              <a:ext uri="{FF2B5EF4-FFF2-40B4-BE49-F238E27FC236}">
                <a16:creationId xmlns:a16="http://schemas.microsoft.com/office/drawing/2014/main" id="{259AEE77-2C83-446D-A378-71135A78417F}"/>
              </a:ext>
            </a:extLst>
          </p:cNvPr>
          <p:cNvSpPr txBox="1"/>
          <p:nvPr/>
        </p:nvSpPr>
        <p:spPr>
          <a:xfrm flipV="1">
            <a:off x="801121" y="2796516"/>
            <a:ext cx="396240" cy="39020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32690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SOUSCRIPTION VIA MYASSUR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60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S39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162500"/>
            <a:ext cx="10697882" cy="830993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Adhésion via </a:t>
            </a:r>
            <a:r>
              <a:rPr lang="fr-FR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MyAssur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les 2 montants d’indemnisation de la garantie ITT sont affichés automatiquement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7D23704-00D9-4884-9F0B-0925679A7179}"/>
              </a:ext>
            </a:extLst>
          </p:cNvPr>
          <p:cNvSpPr txBox="1"/>
          <p:nvPr/>
        </p:nvSpPr>
        <p:spPr>
          <a:xfrm>
            <a:off x="914400" y="2705493"/>
            <a:ext cx="311085" cy="369332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 de texte 7">
            <a:extLst>
              <a:ext uri="{FF2B5EF4-FFF2-40B4-BE49-F238E27FC236}">
                <a16:creationId xmlns:a16="http://schemas.microsoft.com/office/drawing/2014/main" id="{259AEE77-2C83-446D-A378-71135A78417F}"/>
              </a:ext>
            </a:extLst>
          </p:cNvPr>
          <p:cNvSpPr txBox="1"/>
          <p:nvPr/>
        </p:nvSpPr>
        <p:spPr>
          <a:xfrm flipV="1">
            <a:off x="801121" y="2796516"/>
            <a:ext cx="396240" cy="39020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B076F8-605A-46C7-B03C-543366B6B5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87" t="44836" r="60357" b="15018"/>
          <a:stretch/>
        </p:blipFill>
        <p:spPr>
          <a:xfrm>
            <a:off x="1069942" y="1908281"/>
            <a:ext cx="4580406" cy="390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468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3203575" y="390665"/>
            <a:ext cx="791007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SOUSCRIPTION VIA WEBASSUR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S39 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6" y="1112260"/>
            <a:ext cx="10697882" cy="2308320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Adhésion via </a:t>
            </a:r>
            <a:r>
              <a:rPr lang="fr-FR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WebAssur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Nouveau champ « 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Régime obligatoire 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» :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 renseigner à l’étape « 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Assuré 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»,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Caisse d’assurance est indiquée dans le résultat de la simulation.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2 montants d’indemnisation sont à renseigner  :</a:t>
            </a:r>
          </a:p>
          <a:p>
            <a:pPr marL="1257300" lvl="2" indent="-34290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 l’étape « 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Garanties 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7D23704-00D9-4884-9F0B-0925679A7179}"/>
              </a:ext>
            </a:extLst>
          </p:cNvPr>
          <p:cNvSpPr txBox="1"/>
          <p:nvPr/>
        </p:nvSpPr>
        <p:spPr>
          <a:xfrm>
            <a:off x="914400" y="2705493"/>
            <a:ext cx="311085" cy="369332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 de texte 7">
            <a:extLst>
              <a:ext uri="{FF2B5EF4-FFF2-40B4-BE49-F238E27FC236}">
                <a16:creationId xmlns:a16="http://schemas.microsoft.com/office/drawing/2014/main" id="{259AEE77-2C83-446D-A378-71135A78417F}"/>
              </a:ext>
            </a:extLst>
          </p:cNvPr>
          <p:cNvSpPr txBox="1"/>
          <p:nvPr/>
        </p:nvSpPr>
        <p:spPr>
          <a:xfrm flipV="1">
            <a:off x="801121" y="2796516"/>
            <a:ext cx="396240" cy="39020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CB839E-F344-4FC1-AB34-3F5E3090B6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09" t="52980" r="46594" b="16951"/>
          <a:stretch/>
        </p:blipFill>
        <p:spPr>
          <a:xfrm>
            <a:off x="2019716" y="3504189"/>
            <a:ext cx="4871548" cy="24745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E06C28-ADCD-4E14-A9B8-64400CF284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280" t="22125" r="13132" b="16951"/>
          <a:stretch/>
        </p:blipFill>
        <p:spPr>
          <a:xfrm>
            <a:off x="7727179" y="1899128"/>
            <a:ext cx="3607359" cy="417819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11DB494-5B44-49FB-B0A8-B2FA48C71BE9}"/>
              </a:ext>
            </a:extLst>
          </p:cNvPr>
          <p:cNvSpPr txBox="1"/>
          <p:nvPr/>
        </p:nvSpPr>
        <p:spPr>
          <a:xfrm>
            <a:off x="7676941" y="2512088"/>
            <a:ext cx="3110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9399282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F601B4-FA69-42AE-AEA4-6F042A765DA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14122</TotalTime>
  <Words>336</Words>
  <Application>Microsoft Office PowerPoint</Application>
  <PresentationFormat>Grand écran</PresentationFormat>
  <Paragraphs>75</Paragraphs>
  <Slides>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7</vt:i4>
      </vt:variant>
    </vt:vector>
  </HeadingPairs>
  <TitlesOfParts>
    <vt:vector size="25" baseType="lpstr">
      <vt:lpstr>Aharoni</vt:lpstr>
      <vt:lpstr>Arial</vt:lpstr>
      <vt:lpstr>Arial Black</vt:lpstr>
      <vt:lpstr>Arial Narrow</vt:lpstr>
      <vt:lpstr>Calibri</vt:lpstr>
      <vt:lpstr>Montserrat Black</vt:lpstr>
      <vt:lpstr>Montserrat ExtraLight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653</cp:revision>
  <cp:lastPrinted>2020-01-23T16:40:35Z</cp:lastPrinted>
  <dcterms:created xsi:type="dcterms:W3CDTF">2016-06-03T08:10:53Z</dcterms:created>
  <dcterms:modified xsi:type="dcterms:W3CDTF">2022-09-28T15:39:12Z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2020-11-16T06:58:12.7732160Z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