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  <p:sldMasterId id="2147483883" r:id="rId13"/>
  </p:sldMasterIdLst>
  <p:notesMasterIdLst>
    <p:notesMasterId r:id="rId29"/>
  </p:notesMasterIdLst>
  <p:handoutMasterIdLst>
    <p:handoutMasterId r:id="rId30"/>
  </p:handoutMasterIdLst>
  <p:sldIdLst>
    <p:sldId id="286" r:id="rId14"/>
    <p:sldId id="289" r:id="rId15"/>
    <p:sldId id="448" r:id="rId16"/>
    <p:sldId id="453" r:id="rId17"/>
    <p:sldId id="449" r:id="rId18"/>
    <p:sldId id="459" r:id="rId19"/>
    <p:sldId id="450" r:id="rId20"/>
    <p:sldId id="460" r:id="rId21"/>
    <p:sldId id="455" r:id="rId22"/>
    <p:sldId id="461" r:id="rId23"/>
    <p:sldId id="454" r:id="rId24"/>
    <p:sldId id="462" r:id="rId25"/>
    <p:sldId id="457" r:id="rId26"/>
    <p:sldId id="458" r:id="rId27"/>
    <p:sldId id="417" r:id="rId2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454A"/>
    <a:srgbClr val="DE6225"/>
    <a:srgbClr val="8D8D8D"/>
    <a:srgbClr val="BFBFBF"/>
    <a:srgbClr val="581D41"/>
    <a:srgbClr val="F7DAAF"/>
    <a:srgbClr val="A79C86"/>
    <a:srgbClr val="EB0F2D"/>
    <a:srgbClr val="EA9922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402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676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673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054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7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638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257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989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031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085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387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037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411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0466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5233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61ADC-E883-4A5A-AAAA-586EBADB87E7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S35 2022</a:t>
            </a:r>
          </a:p>
        </p:txBody>
      </p:sp>
    </p:spTree>
    <p:extLst>
      <p:ext uri="{BB962C8B-B14F-4D97-AF65-F5344CB8AC3E}">
        <p14:creationId xmlns:p14="http://schemas.microsoft.com/office/powerpoint/2010/main" val="36735535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403B66-7739-496F-8AE4-A6694EC50320}"/>
              </a:ext>
            </a:extLst>
          </p:cNvPr>
          <p:cNvSpPr/>
          <p:nvPr userDrawn="1"/>
        </p:nvSpPr>
        <p:spPr>
          <a:xfrm>
            <a:off x="4998452" y="6389363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35 2022</a:t>
            </a:r>
          </a:p>
        </p:txBody>
      </p:sp>
    </p:spTree>
    <p:extLst>
      <p:ext uri="{BB962C8B-B14F-4D97-AF65-F5344CB8AC3E}">
        <p14:creationId xmlns:p14="http://schemas.microsoft.com/office/powerpoint/2010/main" val="12051918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D30220-0456-485A-9231-6D406891235B}"/>
              </a:ext>
            </a:extLst>
          </p:cNvPr>
          <p:cNvSpPr/>
          <p:nvPr userDrawn="1"/>
        </p:nvSpPr>
        <p:spPr>
          <a:xfrm>
            <a:off x="4998452" y="6389363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35 2022</a:t>
            </a:r>
          </a:p>
        </p:txBody>
      </p:sp>
    </p:spTree>
    <p:extLst>
      <p:ext uri="{BB962C8B-B14F-4D97-AF65-F5344CB8AC3E}">
        <p14:creationId xmlns:p14="http://schemas.microsoft.com/office/powerpoint/2010/main" val="38042328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E4E301-44F8-4083-9395-E34D25ABA50F}"/>
              </a:ext>
            </a:extLst>
          </p:cNvPr>
          <p:cNvSpPr/>
          <p:nvPr userDrawn="1"/>
        </p:nvSpPr>
        <p:spPr>
          <a:xfrm>
            <a:off x="4998452" y="6389363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35 2022</a:t>
            </a:r>
          </a:p>
        </p:txBody>
      </p:sp>
    </p:spTree>
    <p:extLst>
      <p:ext uri="{BB962C8B-B14F-4D97-AF65-F5344CB8AC3E}">
        <p14:creationId xmlns:p14="http://schemas.microsoft.com/office/powerpoint/2010/main" val="13099852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901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4698235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93933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E1224D-BA50-4079-A5FC-527948637702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S35 2022</a:t>
            </a:r>
          </a:p>
        </p:txBody>
      </p:sp>
    </p:spTree>
    <p:extLst>
      <p:ext uri="{BB962C8B-B14F-4D97-AF65-F5344CB8AC3E}">
        <p14:creationId xmlns:p14="http://schemas.microsoft.com/office/powerpoint/2010/main" val="298760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131/homme-cle/28138/mode-op-process-archivage-protection-homme-cle.pdf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mailto:na-map-cep-assistancereseau@natixis.com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31/homme-cle/28146/fiche-produit-9.pdf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commerciaux.celca.caisse-epargne.fr/download/2131/homme-cle/28148/note-dinformation-mise-en-marche-protection-homme-cle-v2.doc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2.xml"/><Relationship Id="rId6" Type="http://schemas.openxmlformats.org/officeDocument/2006/relationships/hyperlink" Target="http://commerciaux.celca.caisse-epargne.fr/download/2131/homme-cle/28139/bon-a-savoir-au-lancement-de-loffre-protection-homme-cle-oct-2022.pdf" TargetMode="External"/><Relationship Id="rId5" Type="http://schemas.openxmlformats.org/officeDocument/2006/relationships/hyperlink" Target="http://commerciaux.celca.caisse-epargne.fr/download/2131/homme-cle/28138/mode-op-process-archivage-protection-homme-cle.pdf" TargetMode="External"/><Relationship Id="rId10" Type="http://schemas.openxmlformats.org/officeDocument/2006/relationships/hyperlink" Target="http://commerciaux.celca.caisse-epargne.fr/download/2131/homme-cle/28144/comment-souscrire-protection-homme-cle.pptx" TargetMode="External"/><Relationship Id="rId4" Type="http://schemas.openxmlformats.org/officeDocument/2006/relationships/hyperlink" Target="http://commerciaux.celca.caisse-epargne.fr/download/2131/homme-cle/28140/nouvelle-offre-protection-homme-cle-octobre-2022.pdf" TargetMode="External"/><Relationship Id="rId9" Type="http://schemas.openxmlformats.org/officeDocument/2006/relationships/hyperlink" Target="http://commerciaux.celca.caisse-epargne.fr/download/2131/homme-cle/28145/oav-protection-homme-cl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14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/10/2022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</a:t>
            </a:r>
            <a:r>
              <a:rPr lang="fr-FR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41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S41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1530797"/>
            <a:ext cx="10729870" cy="3753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Mise en marché de l’offre « Protection Homme Clé »</a:t>
            </a: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171700" lvl="4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Présentation de l’offre</a:t>
            </a:r>
          </a:p>
          <a:p>
            <a:pPr marL="2171700" lvl="4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Positionnement gamme et tarif</a:t>
            </a:r>
          </a:p>
          <a:p>
            <a:pPr marL="2171700" lvl="4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Règles de sélection médicale</a:t>
            </a:r>
          </a:p>
          <a:p>
            <a:pPr marL="2171700" lvl="4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Parcours d’avant-vente / vente</a:t>
            </a:r>
          </a:p>
          <a:p>
            <a:pPr marL="2171700" lvl="4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Assistance</a:t>
            </a:r>
            <a:endParaRPr lang="fr-FR" sz="2400" b="1" dirty="0">
              <a:solidFill>
                <a:schemeClr val="bg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3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xx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Présentation de l’offre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2544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41 2022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A447988-1E76-4514-BCDE-5126D2FD3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5CD910F-0CD5-4ECC-BB51-763E189B2B23}"/>
              </a:ext>
            </a:extLst>
          </p:cNvPr>
          <p:cNvSpPr txBox="1"/>
          <p:nvPr/>
        </p:nvSpPr>
        <p:spPr>
          <a:xfrm>
            <a:off x="486344" y="1360722"/>
            <a:ext cx="112681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404040"/>
                </a:solidFill>
                <a:latin typeface="Berlin Sans FB Demi" panose="020E0802020502020306" pitchFamily="34" charset="0"/>
              </a:rPr>
              <a:t>Que couvre-t-elle ?</a:t>
            </a:r>
          </a:p>
          <a:p>
            <a:pPr lvl="2" algn="just"/>
            <a:endParaRPr lang="fr-FR" sz="800" dirty="0">
              <a:latin typeface="Berlin Sans FB Demi" panose="020E0802020502020306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protection contre les conséquences d’une maladie ou d’un accident</a:t>
            </a:r>
            <a:r>
              <a:rPr lang="fr-FR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d’une personne essentielle à l’activité ou à la gouvernance de l’entreprise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couverture des engagements CT ou MLT, lorsque l’ADE n’est pas éligible, y compris pour les Entrepreneurs Individuels.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fr-FR" sz="1500" b="1" dirty="0">
                <a:latin typeface="Berlin Sans FB Demi" panose="020E0802020502020306" pitchFamily="34" charset="0"/>
              </a:rPr>
              <a:t>Pour Qui ?</a:t>
            </a:r>
          </a:p>
          <a:p>
            <a:pPr marL="1200150" lvl="2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800" b="1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  <a:p>
            <a:pPr marL="285750" lvl="0" indent="-285750" algn="just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concerne clients Entreprises, Professionnels et Gestion Privée/Premium</a:t>
            </a: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destinée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aux professionnels, aux dirigeants qui exercent en société, et aux associés d’entreprise souhaitant se protéger financièrement contre les conséquences d’une maladie ou d’un accident d’une personne essentielle à l’activité ou à la gouvernance de l’entreprise.</a:t>
            </a:r>
            <a:endParaRPr lang="fr-FR"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 l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 assurés sont des personnes physiques capables : dirigeants, collaborateurs, associés, âgés de 18 à 64 ans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500" b="1" dirty="0">
              <a:solidFill>
                <a:schemeClr val="accent3"/>
              </a:solidFill>
            </a:endParaRPr>
          </a:p>
          <a:p>
            <a:pPr marL="1257300" lvl="2" indent="-342900" algn="just">
              <a:buFont typeface="Wingdings" panose="05000000000000000000" pitchFamily="2" charset="2"/>
              <a:buChar char="§"/>
            </a:pPr>
            <a:r>
              <a:rPr lang="fr-FR" sz="1500" b="1" dirty="0">
                <a:latin typeface="Berlin Sans FB Demi" panose="020E0802020502020306" pitchFamily="34" charset="0"/>
              </a:rPr>
              <a:t>Pourquoi ?</a:t>
            </a:r>
          </a:p>
          <a:p>
            <a:pPr marL="1200150" lvl="2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800" b="1" dirty="0">
              <a:solidFill>
                <a:srgbClr val="8A5599"/>
              </a:solidFill>
              <a:latin typeface="Berlin Sans FB Demi" panose="020E0802020502020306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Versement d’un capital à l’entreprise en cas de disparition d’une personne clé. Fonds destinés à permettre à l’entreprise de poursuivre son activité </a:t>
            </a:r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(recruter et former un remplaçant, recourir à la sous-traitance, consolider la trésorerie, …)</a:t>
            </a:r>
            <a:endParaRPr lang="fr-FR" sz="1500" i="1" dirty="0">
              <a:solidFill>
                <a:schemeClr val="tx1">
                  <a:lumMod val="75000"/>
                  <a:lumOff val="25000"/>
                </a:schemeClr>
              </a:solidFill>
              <a:sym typeface="Wingdings" panose="05000000000000000000" pitchFamily="2" charset="2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Face à la disparition d’un associé, versement d’un capital destiné aux associés survivants afin de faciliter le rachat des parts de l’associé décédé à ses héritiers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Suite à décès/PTIA du dirigeant ou de l’entrepreneur individuel, remboursement direct des engagements de l’adhérent PM ou EI auprès de la CEGEE </a:t>
            </a:r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(le reliquat est versé à l’adhérent)</a:t>
            </a:r>
            <a:endParaRPr lang="fr-FR" sz="15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ACAF03-D351-4DD7-9C12-745BBF006FEB}"/>
              </a:ext>
            </a:extLst>
          </p:cNvPr>
          <p:cNvSpPr/>
          <p:nvPr/>
        </p:nvSpPr>
        <p:spPr>
          <a:xfrm>
            <a:off x="245942" y="4491609"/>
            <a:ext cx="58911" cy="1656000"/>
          </a:xfrm>
          <a:prstGeom prst="rect">
            <a:avLst/>
          </a:prstGeom>
          <a:solidFill>
            <a:srgbClr val="B34A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49D404-DC06-4FB3-9ED2-253289E61BB7}"/>
              </a:ext>
            </a:extLst>
          </p:cNvPr>
          <p:cNvSpPr/>
          <p:nvPr/>
        </p:nvSpPr>
        <p:spPr>
          <a:xfrm flipH="1">
            <a:off x="245942" y="2804146"/>
            <a:ext cx="58911" cy="144000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694C29-A54A-4E4E-8124-B4A5F8933AEC}"/>
              </a:ext>
            </a:extLst>
          </p:cNvPr>
          <p:cNvSpPr/>
          <p:nvPr/>
        </p:nvSpPr>
        <p:spPr>
          <a:xfrm>
            <a:off x="245941" y="1515783"/>
            <a:ext cx="58911" cy="1080000"/>
          </a:xfrm>
          <a:prstGeom prst="rect">
            <a:avLst/>
          </a:pr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78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445623" y="390665"/>
            <a:ext cx="966803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Vision synthétique de l’offre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6A433-2F15-453D-B7E7-0D9C0C795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8EC9E0-DB9C-4492-9B51-6505F7AA8B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845" y="1140136"/>
            <a:ext cx="9006310" cy="4974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7530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804161" y="390665"/>
            <a:ext cx="830949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Récapitulatif des garanties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S41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6A433-2F15-453D-B7E7-0D9C0C795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16E5AA-94A0-4BA4-BCC0-5F3A72865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09" y="1229792"/>
            <a:ext cx="10779279" cy="4824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570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1530797"/>
            <a:ext cx="10729870" cy="3753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Mise en marché de l’offre « Protection Homme Clé »</a:t>
            </a:r>
            <a:br>
              <a:rPr kumimoji="0" lang="fr-FR" sz="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</a:br>
            <a:endParaRPr kumimoji="0" lang="fr-FR" sz="5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Présentation de l’offre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Positionnement gamme et tarif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Règles de sélection médicale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Parcours d’avant-vente / vente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Assistance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3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SEMAINE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xx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9322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3BAB4A65-6558-404B-A848-0A55E7A2D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481" y="1124346"/>
            <a:ext cx="2250077" cy="1776377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072641" y="390665"/>
            <a:ext cx="904101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Positionnement gamme et tarif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S41 2022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D23704-00D9-4884-9F0B-0925679A7179}"/>
              </a:ext>
            </a:extLst>
          </p:cNvPr>
          <p:cNvSpPr txBox="1"/>
          <p:nvPr/>
        </p:nvSpPr>
        <p:spPr>
          <a:xfrm>
            <a:off x="914400" y="2705493"/>
            <a:ext cx="311085" cy="369332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 de texte 7">
            <a:extLst>
              <a:ext uri="{FF2B5EF4-FFF2-40B4-BE49-F238E27FC236}">
                <a16:creationId xmlns:a16="http://schemas.microsoft.com/office/drawing/2014/main" id="{259AEE77-2C83-446D-A378-71135A78417F}"/>
              </a:ext>
            </a:extLst>
          </p:cNvPr>
          <p:cNvSpPr txBox="1"/>
          <p:nvPr/>
        </p:nvSpPr>
        <p:spPr>
          <a:xfrm flipV="1">
            <a:off x="801121" y="2796516"/>
            <a:ext cx="396240" cy="39020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616F2B-DED9-4C48-A939-26CF469B9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2D6F85-193B-4488-ABE2-0953AD1B9F0D}"/>
              </a:ext>
            </a:extLst>
          </p:cNvPr>
          <p:cNvSpPr txBox="1"/>
          <p:nvPr/>
        </p:nvSpPr>
        <p:spPr>
          <a:xfrm>
            <a:off x="407963" y="1473941"/>
            <a:ext cx="112681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404040"/>
                </a:solidFill>
                <a:latin typeface="Berlin Sans FB Demi" panose="020E0802020502020306" pitchFamily="34" charset="0"/>
              </a:rPr>
              <a:t>Positionnement dans la gamme</a:t>
            </a:r>
            <a:endParaRPr lang="fr-FR" sz="1500" dirty="0">
              <a:latin typeface="Berlin Sans FB Demi" panose="020E0802020502020306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030BEA-4289-4EA1-9BE5-AF9E82C16BC9}"/>
              </a:ext>
            </a:extLst>
          </p:cNvPr>
          <p:cNvSpPr txBox="1"/>
          <p:nvPr/>
        </p:nvSpPr>
        <p:spPr>
          <a:xfrm>
            <a:off x="801121" y="1797106"/>
            <a:ext cx="8550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896938"/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contrat </a:t>
            </a:r>
            <a:r>
              <a:rPr lang="fr-FR" sz="1500" b="1" dirty="0">
                <a:solidFill>
                  <a:srgbClr val="D91B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Protection Homme Clé </a:t>
            </a:r>
            <a:r>
              <a:rPr lang="fr-F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prolonge naturellement le contrat </a:t>
            </a:r>
            <a:r>
              <a:rPr lang="fr-FR" sz="1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Prévoyance Pro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434CD-8AAA-4ED9-BE18-E913EE59A0C3}"/>
              </a:ext>
            </a:extLst>
          </p:cNvPr>
          <p:cNvSpPr txBox="1"/>
          <p:nvPr/>
        </p:nvSpPr>
        <p:spPr>
          <a:xfrm>
            <a:off x="545359" y="2240107"/>
            <a:ext cx="378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>
                <a:solidFill>
                  <a:srgbClr val="D91B24"/>
                </a:solidFill>
              </a:rPr>
              <a:t>Préserver la continuité de l’entreprise</a:t>
            </a:r>
            <a:endParaRPr lang="fr-FR" sz="1400" b="1" i="1" dirty="0">
              <a:solidFill>
                <a:srgbClr val="D91B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FF9E1F8-0DCC-48CA-9F15-0453CC90ACE7}"/>
              </a:ext>
            </a:extLst>
          </p:cNvPr>
          <p:cNvSpPr txBox="1"/>
          <p:nvPr/>
        </p:nvSpPr>
        <p:spPr>
          <a:xfrm>
            <a:off x="4416306" y="2245981"/>
            <a:ext cx="378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>
                <a:solidFill>
                  <a:srgbClr val="7030A0"/>
                </a:solidFill>
              </a:rPr>
              <a:t>Protéger le dirigeant et ses proches</a:t>
            </a:r>
            <a:endParaRPr lang="fr-FR" sz="1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4856DB30-2466-4BED-976B-BBB2924F9889}"/>
              </a:ext>
            </a:extLst>
          </p:cNvPr>
          <p:cNvSpPr/>
          <p:nvPr/>
        </p:nvSpPr>
        <p:spPr>
          <a:xfrm flipV="1">
            <a:off x="1916424" y="2100724"/>
            <a:ext cx="1045029" cy="15893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riangle isocèle 18">
            <a:extLst>
              <a:ext uri="{FF2B5EF4-FFF2-40B4-BE49-F238E27FC236}">
                <a16:creationId xmlns:a16="http://schemas.microsoft.com/office/drawing/2014/main" id="{DF5E7DF7-5D78-41A1-96F2-65C81FDFD235}"/>
              </a:ext>
            </a:extLst>
          </p:cNvPr>
          <p:cNvSpPr/>
          <p:nvPr/>
        </p:nvSpPr>
        <p:spPr>
          <a:xfrm flipV="1">
            <a:off x="5761269" y="2100642"/>
            <a:ext cx="1045029" cy="158930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0DC83B-144A-4B9A-A4C3-D113EA687E06}"/>
              </a:ext>
            </a:extLst>
          </p:cNvPr>
          <p:cNvSpPr/>
          <p:nvPr/>
        </p:nvSpPr>
        <p:spPr>
          <a:xfrm>
            <a:off x="741019" y="2968799"/>
            <a:ext cx="112681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7030A0"/>
                </a:solidFill>
                <a:latin typeface="Berlin Sans FB Demi" panose="020E0802020502020306" pitchFamily="34" charset="0"/>
              </a:rPr>
              <a:t>Tarification client</a:t>
            </a:r>
          </a:p>
          <a:p>
            <a:pPr marL="0" lvl="1" algn="just"/>
            <a:r>
              <a:rPr lang="fr-FR" sz="15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Le tarif est identique dans les 3 besoins. La profession exercée par l’assuré(e) n’impacte pas le tarif (</a:t>
            </a:r>
            <a:r>
              <a:rPr lang="fr-FR" sz="1500" i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attention toutefois au fait que certaines professions sont exclues de l’éligibilité au produit</a:t>
            </a:r>
            <a:r>
              <a:rPr lang="fr-FR" sz="15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)</a:t>
            </a:r>
          </a:p>
          <a:p>
            <a:pPr marL="0" lvl="1" algn="just"/>
            <a:endParaRPr lang="fr-FR" sz="400" kern="0" dirty="0">
              <a:solidFill>
                <a:schemeClr val="tx1">
                  <a:lumMod val="75000"/>
                  <a:lumOff val="25000"/>
                </a:schemeClr>
              </a:solidFill>
              <a:cs typeface="Arial"/>
              <a:sym typeface="Arial"/>
            </a:endParaRPr>
          </a:p>
          <a:p>
            <a:pPr algn="just"/>
            <a:r>
              <a:rPr lang="fr-FR" sz="15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Le tarif est calculé en fonction :</a:t>
            </a:r>
          </a:p>
          <a:p>
            <a:pPr lvl="0" algn="just"/>
            <a:endParaRPr lang="fr-FR" sz="1500" b="1" dirty="0">
              <a:solidFill>
                <a:srgbClr val="09B2AF"/>
              </a:solidFill>
            </a:endParaRPr>
          </a:p>
          <a:p>
            <a:pPr lvl="0" algn="just"/>
            <a:endParaRPr lang="fr-FR" sz="1500" b="1" dirty="0">
              <a:solidFill>
                <a:srgbClr val="09B2AF"/>
              </a:solidFill>
            </a:endParaRPr>
          </a:p>
          <a:p>
            <a:pPr lvl="0" algn="just"/>
            <a:endParaRPr lang="fr-FR" sz="1500" b="1" dirty="0">
              <a:solidFill>
                <a:srgbClr val="09B2AF"/>
              </a:solidFill>
            </a:endParaRP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8A5599"/>
                </a:solidFill>
                <a:latin typeface="Berlin Sans FB Demi" panose="020E0802020502020306" pitchFamily="34" charset="0"/>
              </a:rPr>
              <a:t>Commissionnement </a:t>
            </a:r>
          </a:p>
          <a:p>
            <a:pPr lvl="0" algn="just"/>
            <a:r>
              <a:rPr lang="fr-FR" sz="1500" dirty="0">
                <a:solidFill>
                  <a:srgbClr val="3E454A"/>
                </a:solidFill>
              </a:rPr>
              <a:t>Le commissionnement est ventilé par garanties et est identique à celui pratiqué sur le contrat Prévoyance Pro, à savoir :</a:t>
            </a:r>
          </a:p>
          <a:p>
            <a:pPr lvl="1" algn="just"/>
            <a:r>
              <a:rPr lang="fr-FR" sz="1500" dirty="0">
                <a:solidFill>
                  <a:srgbClr val="3E454A"/>
                </a:solidFill>
              </a:rPr>
              <a:t>	</a:t>
            </a:r>
            <a:r>
              <a:rPr lang="fr-FR" sz="1500" dirty="0">
                <a:solidFill>
                  <a:srgbClr val="3E454A"/>
                </a:solidFill>
                <a:latin typeface="Arial Narrow" panose="020B0606020202030204" pitchFamily="34" charset="0"/>
              </a:rPr>
              <a:t>► </a:t>
            </a:r>
            <a:r>
              <a:rPr lang="fr-FR" sz="1500" dirty="0">
                <a:solidFill>
                  <a:srgbClr val="3E454A"/>
                </a:solidFill>
              </a:rPr>
              <a:t>Sur les primes acquittées par les clients :</a:t>
            </a:r>
          </a:p>
          <a:p>
            <a:pPr lvl="0" algn="just"/>
            <a:r>
              <a:rPr lang="fr-FR" sz="1500" dirty="0">
                <a:solidFill>
                  <a:srgbClr val="3E454A"/>
                </a:solidFill>
              </a:rPr>
              <a:t>		</a:t>
            </a:r>
            <a:r>
              <a:rPr lang="fr-FR" sz="1500" dirty="0">
                <a:solidFill>
                  <a:srgbClr val="3E454A"/>
                </a:solidFill>
                <a:sym typeface="Wingdings" panose="05000000000000000000" pitchFamily="2" charset="2"/>
              </a:rPr>
              <a:t> </a:t>
            </a:r>
            <a:r>
              <a:rPr lang="fr-FR" sz="1500" dirty="0">
                <a:solidFill>
                  <a:srgbClr val="3E454A"/>
                </a:solidFill>
              </a:rPr>
              <a:t>15% au titre de la garantie Décès/PTIA</a:t>
            </a:r>
          </a:p>
          <a:p>
            <a:pPr lvl="0" algn="just"/>
            <a:r>
              <a:rPr lang="fr-FR" sz="1500" dirty="0">
                <a:solidFill>
                  <a:srgbClr val="3E454A"/>
                </a:solidFill>
              </a:rPr>
              <a:t>		</a:t>
            </a:r>
            <a:r>
              <a:rPr lang="fr-FR" sz="1500" dirty="0">
                <a:solidFill>
                  <a:srgbClr val="3E454A"/>
                </a:solidFill>
                <a:sym typeface="Wingdings" panose="05000000000000000000" pitchFamily="2" charset="2"/>
              </a:rPr>
              <a:t> </a:t>
            </a:r>
            <a:r>
              <a:rPr lang="fr-FR" sz="1500" dirty="0">
                <a:solidFill>
                  <a:srgbClr val="3E454A"/>
                </a:solidFill>
              </a:rPr>
              <a:t>10% au titre de la garantie ITT</a:t>
            </a:r>
          </a:p>
          <a:p>
            <a:pPr lvl="0" algn="just"/>
            <a:r>
              <a:rPr lang="fr-FR" sz="1500" dirty="0">
                <a:solidFill>
                  <a:srgbClr val="3E454A"/>
                </a:solidFill>
              </a:rPr>
              <a:t>	</a:t>
            </a:r>
            <a:r>
              <a:rPr lang="fr-FR" sz="1500" dirty="0">
                <a:solidFill>
                  <a:srgbClr val="3E454A"/>
                </a:solidFill>
                <a:latin typeface="Arial Narrow" panose="020B0606020202030204" pitchFamily="34" charset="0"/>
              </a:rPr>
              <a:t>► </a:t>
            </a:r>
            <a:r>
              <a:rPr lang="fr-FR" sz="1500" dirty="0">
                <a:solidFill>
                  <a:srgbClr val="3E454A"/>
                </a:solidFill>
              </a:rPr>
              <a:t>Et 50% du solde créditeur du résultat technique </a:t>
            </a:r>
            <a:r>
              <a:rPr lang="fr-FR" sz="1400" i="1" dirty="0">
                <a:solidFill>
                  <a:srgbClr val="3E454A"/>
                </a:solidFill>
              </a:rPr>
              <a:t>(ratio sinistres/prime)</a:t>
            </a:r>
            <a:endParaRPr lang="fr-FR" sz="1500" i="1" dirty="0">
              <a:solidFill>
                <a:srgbClr val="3E454A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850831-641E-4B05-807A-39FAFC276B77}"/>
              </a:ext>
            </a:extLst>
          </p:cNvPr>
          <p:cNvSpPr/>
          <p:nvPr/>
        </p:nvSpPr>
        <p:spPr>
          <a:xfrm>
            <a:off x="3264940" y="3754413"/>
            <a:ext cx="2430469" cy="251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l’âge de l’assuré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AB7C47-7877-448F-9413-A983C8A9E6AA}"/>
              </a:ext>
            </a:extLst>
          </p:cNvPr>
          <p:cNvSpPr/>
          <p:nvPr/>
        </p:nvSpPr>
        <p:spPr>
          <a:xfrm>
            <a:off x="5856325" y="3766191"/>
            <a:ext cx="2430469" cy="251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montant du capital choisi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11AA13-3E9C-4C9B-8D66-EBEC3AEEE395}"/>
              </a:ext>
            </a:extLst>
          </p:cNvPr>
          <p:cNvSpPr/>
          <p:nvPr/>
        </p:nvSpPr>
        <p:spPr>
          <a:xfrm>
            <a:off x="8447709" y="3766191"/>
            <a:ext cx="3143399" cy="251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l’éventuelle souscription d’options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B0034F-A21C-400D-8D18-4F8EFE32FA38}"/>
              </a:ext>
            </a:extLst>
          </p:cNvPr>
          <p:cNvSpPr/>
          <p:nvPr/>
        </p:nvSpPr>
        <p:spPr>
          <a:xfrm>
            <a:off x="3264940" y="4085905"/>
            <a:ext cx="6364166" cy="251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la qualité de fumeur à partir de 150 K€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(pas d’incidence tarifaire avant ce seuil)</a:t>
            </a:r>
            <a:endParaRPr lang="fr-FR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63F912-EDBE-4B97-B790-BB44C42BE1E0}"/>
              </a:ext>
            </a:extLst>
          </p:cNvPr>
          <p:cNvSpPr/>
          <p:nvPr/>
        </p:nvSpPr>
        <p:spPr>
          <a:xfrm>
            <a:off x="167561" y="4674487"/>
            <a:ext cx="58911" cy="1440000"/>
          </a:xfrm>
          <a:prstGeom prst="rect">
            <a:avLst/>
          </a:prstGeom>
          <a:solidFill>
            <a:srgbClr val="B34A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590077-5307-485B-91A9-28160126FDA0}"/>
              </a:ext>
            </a:extLst>
          </p:cNvPr>
          <p:cNvSpPr/>
          <p:nvPr/>
        </p:nvSpPr>
        <p:spPr>
          <a:xfrm flipH="1">
            <a:off x="167561" y="3004455"/>
            <a:ext cx="58911" cy="144000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B01304-0864-465C-98AE-52D948E223EE}"/>
              </a:ext>
            </a:extLst>
          </p:cNvPr>
          <p:cNvSpPr/>
          <p:nvPr/>
        </p:nvSpPr>
        <p:spPr>
          <a:xfrm>
            <a:off x="167560" y="1472241"/>
            <a:ext cx="58911" cy="1296000"/>
          </a:xfrm>
          <a:prstGeom prst="rect">
            <a:avLst/>
          </a:prstGeom>
          <a:solidFill>
            <a:srgbClr val="4040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2690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1530797"/>
            <a:ext cx="10729870" cy="3753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Mise en marché de l’offre « Protection Homme Clé »</a:t>
            </a:r>
            <a:br>
              <a:rPr kumimoji="0" lang="fr-FR" sz="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</a:br>
            <a:endParaRPr kumimoji="0" lang="fr-FR" sz="5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Présentation de l’offre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Positionnement gamme et tarif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Règles de sélection médicale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Parcours d’avant-vente / vente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Assistance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3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SEMAINE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xx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1743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629989" y="390665"/>
            <a:ext cx="848366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Règles de sélection médicale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S41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6A433-2F15-453D-B7E7-0D9C0C795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D3450E9-A399-40BF-A1CE-295B19B6A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046789"/>
              </p:ext>
            </p:extLst>
          </p:nvPr>
        </p:nvGraphicFramePr>
        <p:xfrm>
          <a:off x="400594" y="1274250"/>
          <a:ext cx="11211920" cy="4811148"/>
        </p:xfrm>
        <a:graphic>
          <a:graphicData uri="http://schemas.openxmlformats.org/drawingml/2006/table">
            <a:tbl>
              <a:tblPr firstRow="1" firstCol="1" bandRow="1"/>
              <a:tblGrid>
                <a:gridCol w="1618293">
                  <a:extLst>
                    <a:ext uri="{9D8B030D-6E8A-4147-A177-3AD203B41FA5}">
                      <a16:colId xmlns:a16="http://schemas.microsoft.com/office/drawing/2014/main" val="1516759724"/>
                    </a:ext>
                  </a:extLst>
                </a:gridCol>
                <a:gridCol w="1618293">
                  <a:extLst>
                    <a:ext uri="{9D8B030D-6E8A-4147-A177-3AD203B41FA5}">
                      <a16:colId xmlns:a16="http://schemas.microsoft.com/office/drawing/2014/main" val="141263467"/>
                    </a:ext>
                  </a:extLst>
                </a:gridCol>
                <a:gridCol w="1149990">
                  <a:extLst>
                    <a:ext uri="{9D8B030D-6E8A-4147-A177-3AD203B41FA5}">
                      <a16:colId xmlns:a16="http://schemas.microsoft.com/office/drawing/2014/main" val="3086093971"/>
                    </a:ext>
                  </a:extLst>
                </a:gridCol>
                <a:gridCol w="1973251">
                  <a:extLst>
                    <a:ext uri="{9D8B030D-6E8A-4147-A177-3AD203B41FA5}">
                      <a16:colId xmlns:a16="http://schemas.microsoft.com/office/drawing/2014/main" val="1718932343"/>
                    </a:ext>
                  </a:extLst>
                </a:gridCol>
                <a:gridCol w="1372858">
                  <a:extLst>
                    <a:ext uri="{9D8B030D-6E8A-4147-A177-3AD203B41FA5}">
                      <a16:colId xmlns:a16="http://schemas.microsoft.com/office/drawing/2014/main" val="2298640116"/>
                    </a:ext>
                  </a:extLst>
                </a:gridCol>
                <a:gridCol w="2007287">
                  <a:extLst>
                    <a:ext uri="{9D8B030D-6E8A-4147-A177-3AD203B41FA5}">
                      <a16:colId xmlns:a16="http://schemas.microsoft.com/office/drawing/2014/main" val="1547941270"/>
                    </a:ext>
                  </a:extLst>
                </a:gridCol>
                <a:gridCol w="1471948">
                  <a:extLst>
                    <a:ext uri="{9D8B030D-6E8A-4147-A177-3AD203B41FA5}">
                      <a16:colId xmlns:a16="http://schemas.microsoft.com/office/drawing/2014/main" val="3551813206"/>
                    </a:ext>
                  </a:extLst>
                </a:gridCol>
              </a:tblGrid>
              <a:tr h="213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Capital Décès/ PTIA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659362"/>
                  </a:ext>
                </a:extLst>
              </a:tr>
              <a:tr h="213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i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009399"/>
                  </a:ext>
                </a:extLst>
              </a:tr>
              <a:tr h="324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150000€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≥150000€  et ≤1M€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&gt;1M€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864282"/>
                  </a:ext>
                </a:extLst>
              </a:tr>
              <a:tr h="213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i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i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i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062585"/>
                  </a:ext>
                </a:extLst>
              </a:tr>
              <a:tr h="2014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815625"/>
                  </a:ext>
                </a:extLst>
              </a:tr>
              <a:tr h="29132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Age de l'assuré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 – 54 ans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55 - 65 ans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18 - 65 ans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18 - 65 ans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027626"/>
                  </a:ext>
                </a:extLst>
              </a:tr>
              <a:tr h="23680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Montant des IJ (pour l'option ITT)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≤2000€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QSS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 + QFT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92153"/>
                  </a:ext>
                </a:extLst>
              </a:tr>
              <a:tr h="3541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&gt;2000€ et &lt;6000€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 + QFT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469565"/>
                  </a:ext>
                </a:extLst>
              </a:tr>
              <a:tr h="23680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≥6000€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 + QFT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 + QFT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 + QFT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 + QFT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71066"/>
                  </a:ext>
                </a:extLst>
              </a:tr>
              <a:tr h="2414518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QSS: Questionnaire simplifié de santé</a:t>
                      </a:r>
                      <a:b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FS: Fiche de santé</a:t>
                      </a:r>
                      <a:b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QFT: Questionnaire et financier et technique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Exemples: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L’assuré à 57 ans et souhaite un capital décès/PTIA de 80 000€ , il doit compléter une fiche de santé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L’assuré à 40 ans et souhaite un capital décès de 100 000€, il répond au questionnaire simplifié : s’il répond négativement, il est assurable immédiatement, s’il répond positivement il doit compléter la fiche de santé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L’assuré a 40 ans, il souhaite un capital décès/PTIA de 10 000€ et en option des indemnités mensuelles de 3000€, il doit alors compléter la fiche de santé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73" marR="3517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564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676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1530797"/>
            <a:ext cx="10729870" cy="3753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Mise en marché de l’offre « Protection Homme Clé »</a:t>
            </a:r>
            <a:br>
              <a:rPr kumimoji="0" lang="fr-FR" sz="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</a:br>
            <a:endParaRPr kumimoji="0" lang="fr-FR" sz="5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Présentation de l’offre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Positionnement gamme et tarif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Règles de sélection médicale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Parcours d’avant-vente / vente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Assistance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3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SEMAINE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xx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955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394857" y="390665"/>
            <a:ext cx="8718796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Parcours d’avant-vente/vente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6A433-2F15-453D-B7E7-0D9C0C795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39B753-5107-4239-89DA-DED7FC1DE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349" y="1140136"/>
            <a:ext cx="8060206" cy="508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Bouton En Savoir Plus&quot; Images – Parcourir 59 le catalogue de photos,  vecteurs et vidéos | Adobe Stock">
            <a:hlinkClick r:id="rId6"/>
            <a:extLst>
              <a:ext uri="{FF2B5EF4-FFF2-40B4-BE49-F238E27FC236}">
                <a16:creationId xmlns:a16="http://schemas.microsoft.com/office/drawing/2014/main" id="{A2503DD1-DDFA-43F5-9194-BE7B991D0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5098" r="96421">
                        <a14:foregroundMark x1="9653" y1="22778" x2="5965" y2="33889"/>
                        <a14:foregroundMark x1="5965" y1="33889" x2="4338" y2="48889"/>
                        <a14:foregroundMark x1="4338" y1="48889" x2="5098" y2="63611"/>
                        <a14:foregroundMark x1="5098" y1="63611" x2="11063" y2="81944"/>
                        <a14:foregroundMark x1="18438" y1="30833" x2="17570" y2="70000"/>
                        <a14:foregroundMark x1="27115" y1="31389" x2="31345" y2="45833"/>
                        <a14:foregroundMark x1="31345" y1="45833" x2="68330" y2="61944"/>
                        <a14:foregroundMark x1="68330" y1="61944" x2="73861" y2="61667"/>
                        <a14:foregroundMark x1="73861" y1="61667" x2="96421" y2="45833"/>
                        <a14:foregroundMark x1="69197" y1="49722" x2="68655" y2="56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653" y="3643019"/>
            <a:ext cx="2057128" cy="803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hlinkClick r:id="rId6"/>
            <a:extLst>
              <a:ext uri="{FF2B5EF4-FFF2-40B4-BE49-F238E27FC236}">
                <a16:creationId xmlns:a16="http://schemas.microsoft.com/office/drawing/2014/main" id="{8D6E43B5-8BED-4501-8755-2CA52A6A1D8D}"/>
              </a:ext>
            </a:extLst>
          </p:cNvPr>
          <p:cNvSpPr txBox="1"/>
          <p:nvPr/>
        </p:nvSpPr>
        <p:spPr>
          <a:xfrm>
            <a:off x="9760519" y="4336338"/>
            <a:ext cx="2057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/>
              <a:t>Lien vers le support « règles d’archivages » contrats protection Homme Clé associées</a:t>
            </a:r>
          </a:p>
        </p:txBody>
      </p:sp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F8EC9A17-EC27-44C9-AA26-101AB800C674}"/>
              </a:ext>
            </a:extLst>
          </p:cNvPr>
          <p:cNvSpPr/>
          <p:nvPr/>
        </p:nvSpPr>
        <p:spPr>
          <a:xfrm>
            <a:off x="9028555" y="1994263"/>
            <a:ext cx="461220" cy="4127863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43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1530797"/>
            <a:ext cx="10729870" cy="3734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Mise en marché de l’offre « Protection Homme Clé »</a:t>
            </a:r>
            <a:br>
              <a:rPr kumimoji="0" lang="fr-FR" sz="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</a:br>
            <a:endParaRPr kumimoji="0" lang="fr-FR" sz="5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Présentation de l’offre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Positionnement gamme et tarif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Règles de sélection médicale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Parcours d’avant-vente / vente</a:t>
            </a:r>
          </a:p>
          <a:p>
            <a:pPr marL="2171700" marR="0" lvl="4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Assistance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3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SEMAINE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xx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2977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394857" y="390665"/>
            <a:ext cx="8718796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Assistance </a:t>
            </a:r>
            <a:r>
              <a:rPr kumimoji="0" lang="fr-FR" sz="2000" b="1" i="0" u="none" strike="noStrike" kern="1200" cap="all" spc="3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avant-vente / vente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6A433-2F15-453D-B7E7-0D9C0C795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6A032CA-E119-4B84-9E64-64501836EC0E}"/>
              </a:ext>
            </a:extLst>
          </p:cNvPr>
          <p:cNvSpPr/>
          <p:nvPr/>
        </p:nvSpPr>
        <p:spPr>
          <a:xfrm>
            <a:off x="636087" y="1432481"/>
            <a:ext cx="1745102" cy="4425303"/>
          </a:xfrm>
          <a:prstGeom prst="rect">
            <a:avLst/>
          </a:prstGeom>
          <a:solidFill>
            <a:srgbClr val="EAE5EB"/>
          </a:solidFill>
          <a:ln w="63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 pitchFamily="2" charset="-79"/>
                <a:ea typeface="+mn-ea"/>
                <a:cs typeface="Assistant" pitchFamily="2" charset="-79"/>
              </a:rPr>
              <a:t>AVANT –VENTE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ssistant" pitchFamily="2" charset="-79"/>
              <a:ea typeface="+mn-ea"/>
              <a:cs typeface="Assistant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 pitchFamily="2" charset="-79"/>
                <a:ea typeface="+mn-ea"/>
                <a:cs typeface="Assistant" pitchFamily="2" charset="-79"/>
              </a:rPr>
              <a:t>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ssistant" pitchFamily="2" charset="-79"/>
              <a:ea typeface="+mn-ea"/>
              <a:cs typeface="Assistant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 pitchFamily="2" charset="-79"/>
                <a:ea typeface="+mn-ea"/>
                <a:cs typeface="Assistant" pitchFamily="2" charset="-79"/>
              </a:rPr>
              <a:t>VENTE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5B5047-16D3-4837-98B7-A12B02AB8FF8}"/>
              </a:ext>
            </a:extLst>
          </p:cNvPr>
          <p:cNvSpPr/>
          <p:nvPr/>
        </p:nvSpPr>
        <p:spPr>
          <a:xfrm>
            <a:off x="2793446" y="1427633"/>
            <a:ext cx="8691790" cy="4425304"/>
          </a:xfrm>
          <a:prstGeom prst="rect">
            <a:avLst/>
          </a:prstGeom>
          <a:solidFill>
            <a:schemeClr val="bg1"/>
          </a:solidFill>
          <a:ln w="63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LE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/>
                <a:ea typeface="+mn-ea"/>
                <a:cs typeface="Assistant"/>
              </a:rPr>
              <a:t>C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ENTRE D’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/>
                <a:ea typeface="+mn-ea"/>
                <a:cs typeface="Assistant"/>
              </a:rPr>
              <a:t>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XPERTISE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/>
                <a:ea typeface="+mn-ea"/>
                <a:cs typeface="Assistant"/>
              </a:rPr>
              <a:t>P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RO – [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/>
                <a:ea typeface="+mn-ea"/>
                <a:cs typeface="Assistant"/>
              </a:rPr>
              <a:t>CEP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]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Dispo du lundi au vendredi de 9H à 18H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(avec permanence assurée par le CERC pendant midi et le samedi de 8h30 à 12H30)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 pitchFamily="2" charset="-79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tél : 01-58-55-55-56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 pitchFamily="2" charset="-79"/>
            </a:endParaRPr>
          </a:p>
          <a:p>
            <a:pPr marL="1543050" marR="0" lvl="3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 pitchFamily="2" charset="-79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mail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/>
                <a:ea typeface="+mn-ea"/>
                <a:cs typeface="Assistant"/>
              </a:rPr>
              <a:t> :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ssistant"/>
                <a:ea typeface="+mn-ea"/>
                <a:cs typeface="Assistan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na-map-cep-assistancereseau@natixis.com</a:t>
            </a:r>
            <a:endParaRPr kumimoji="0" lang="fr-FR" sz="18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ssistant"/>
              <a:ea typeface="+mn-ea"/>
              <a:cs typeface="Assistant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 pitchFamily="2" charset="-79"/>
                <a:ea typeface="+mn-ea"/>
                <a:cs typeface="Assistant"/>
              </a:rPr>
              <a:t>Ou directement depuis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 pitchFamily="2" charset="-79"/>
                <a:ea typeface="+mn-ea"/>
                <a:cs typeface="Assistant"/>
              </a:rPr>
              <a:t>myAssur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ssistant" pitchFamily="2" charset="-79"/>
                <a:ea typeface="+mn-ea"/>
                <a:cs typeface="Assistant"/>
              </a:rPr>
              <a:t> via le bouton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ssistant" pitchFamily="2" charset="-79"/>
              <a:ea typeface="+mn-ea"/>
              <a:cs typeface="Assistant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96E403B-A804-4816-9980-3654ED0A3F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565" b="89130" l="5645" r="89516">
                        <a14:foregroundMark x1="5645" y1="32609" x2="26613" y2="34783"/>
                        <a14:foregroundMark x1="26613" y1="34783" x2="50806" y2="30435"/>
                        <a14:foregroundMark x1="50806" y1="30435" x2="80645" y2="34783"/>
                        <a14:foregroundMark x1="80645" y1="34783" x2="89516" y2="45652"/>
                        <a14:foregroundMark x1="89516" y1="45652" x2="89516" y2="71739"/>
                        <a14:foregroundMark x1="89516" y1="71739" x2="80645" y2="84783"/>
                        <a14:foregroundMark x1="80645" y1="84783" x2="11290" y2="73913"/>
                        <a14:foregroundMark x1="11290" y1="73913" x2="5645" y2="52174"/>
                        <a14:foregroundMark x1="5645" y1="52174" x2="8065" y2="32609"/>
                        <a14:foregroundMark x1="30645" y1="60870" x2="41129" y2="63043"/>
                        <a14:foregroundMark x1="41129" y1="63043" x2="82258" y2="58696"/>
                      </a14:backgroundRemoval>
                    </a14:imgEffect>
                  </a14:imgLayer>
                </a14:imgProps>
              </a:ext>
            </a:extLst>
          </a:blip>
          <a:srcRect t="10946"/>
          <a:stretch/>
        </p:blipFill>
        <p:spPr>
          <a:xfrm>
            <a:off x="9659144" y="3063431"/>
            <a:ext cx="1424609" cy="470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5BF63B-9907-4215-8EAA-3E05C182C7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1735" y="3637071"/>
            <a:ext cx="5398181" cy="2080537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E9CDF7F4-8102-4613-8CA1-E103CA3360A2}"/>
              </a:ext>
            </a:extLst>
          </p:cNvPr>
          <p:cNvSpPr/>
          <p:nvPr/>
        </p:nvSpPr>
        <p:spPr>
          <a:xfrm>
            <a:off x="3917460" y="2347522"/>
            <a:ext cx="217714" cy="1140823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Flèche : courbe vers la droite 15">
            <a:extLst>
              <a:ext uri="{FF2B5EF4-FFF2-40B4-BE49-F238E27FC236}">
                <a16:creationId xmlns:a16="http://schemas.microsoft.com/office/drawing/2014/main" id="{BA537C8A-D1E6-451F-A87F-1787F0CCC2E7}"/>
              </a:ext>
            </a:extLst>
          </p:cNvPr>
          <p:cNvSpPr/>
          <p:nvPr/>
        </p:nvSpPr>
        <p:spPr>
          <a:xfrm>
            <a:off x="3013168" y="2821580"/>
            <a:ext cx="914009" cy="1950720"/>
          </a:xfrm>
          <a:prstGeom prst="curv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87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394857" y="390665"/>
            <a:ext cx="8718796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Assistance </a:t>
            </a:r>
            <a:r>
              <a:rPr kumimoji="0" lang="fr-FR" sz="2000" b="1" i="0" u="none" strike="noStrike" kern="1200" cap="all" spc="3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après-vente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6A433-2F15-453D-B7E7-0D9C0C795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668" y="430936"/>
            <a:ext cx="3907971" cy="53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1200C90-663A-4534-964C-C253993FA7D3}"/>
              </a:ext>
            </a:extLst>
          </p:cNvPr>
          <p:cNvSpPr/>
          <p:nvPr/>
        </p:nvSpPr>
        <p:spPr>
          <a:xfrm>
            <a:off x="374827" y="2163999"/>
            <a:ext cx="1745102" cy="3828838"/>
          </a:xfrm>
          <a:prstGeom prst="rect">
            <a:avLst/>
          </a:prstGeom>
          <a:solidFill>
            <a:srgbClr val="EAE5EB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 pitchFamily="2" charset="-79"/>
                <a:ea typeface="+mn-ea"/>
                <a:cs typeface="Assistant" pitchFamily="2" charset="-79"/>
              </a:rPr>
              <a:t>APRES-VENTE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ssistant" pitchFamily="2" charset="-79"/>
                <a:ea typeface="+mn-ea"/>
                <a:cs typeface="Assistant" pitchFamily="2" charset="-79"/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1C27C5-71B3-4AE3-A0F4-81DBE68E901E}"/>
              </a:ext>
            </a:extLst>
          </p:cNvPr>
          <p:cNvSpPr/>
          <p:nvPr/>
        </p:nvSpPr>
        <p:spPr>
          <a:xfrm>
            <a:off x="2404560" y="2163999"/>
            <a:ext cx="8691790" cy="382883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1200150" marR="0" lvl="2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ssistant" pitchFamily="2" charset="-79"/>
              <a:ea typeface="+mn-ea"/>
              <a:cs typeface="Assistant" pitchFamily="2" charset="-79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31F039-0CFB-49FB-A5D5-A9A4CF5C7F6E}"/>
              </a:ext>
            </a:extLst>
          </p:cNvPr>
          <p:cNvSpPr txBox="1"/>
          <p:nvPr/>
        </p:nvSpPr>
        <p:spPr>
          <a:xfrm>
            <a:off x="2480414" y="2203547"/>
            <a:ext cx="86159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prstClr val="black"/>
                </a:solidFill>
                <a:latin typeface="Arial"/>
              </a:rPr>
              <a:t>Pour toute question relative à un contrat déjà souscrit, vous trouverez votre interlocuteur au sein de la </a:t>
            </a:r>
            <a:r>
              <a:rPr lang="fr-FR" sz="1600" b="1" dirty="0">
                <a:solidFill>
                  <a:srgbClr val="C00000"/>
                </a:solidFill>
                <a:latin typeface="Arial"/>
              </a:rPr>
              <a:t>SOLUTION LOCALE </a:t>
            </a:r>
            <a:r>
              <a:rPr lang="fr-FR" sz="1600" b="1" dirty="0">
                <a:solidFill>
                  <a:prstClr val="black"/>
                </a:solidFill>
                <a:latin typeface="Arial"/>
              </a:rPr>
              <a:t>de votre territoire</a:t>
            </a: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pPr algn="ctr"/>
            <a:endParaRPr lang="fr-FR" sz="1600" b="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7ACCC94-63FB-4297-BEAD-A4B2611A4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845" y="2799492"/>
            <a:ext cx="6079147" cy="2376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4074CE-A655-44EE-804A-4E2D1B82FFF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4577" b="1"/>
          <a:stretch/>
        </p:blipFill>
        <p:spPr>
          <a:xfrm>
            <a:off x="9826279" y="5127535"/>
            <a:ext cx="2312223" cy="846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0BB672A-7F39-4727-9149-97129B8858C8}"/>
              </a:ext>
            </a:extLst>
          </p:cNvPr>
          <p:cNvSpPr txBox="1"/>
          <p:nvPr/>
        </p:nvSpPr>
        <p:spPr>
          <a:xfrm>
            <a:off x="2480415" y="5376340"/>
            <a:ext cx="721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solidFill>
                  <a:prstClr val="black"/>
                </a:solidFill>
                <a:latin typeface="+mj-lt"/>
              </a:rPr>
              <a:t>NB : vous disposez désormais d’un accès </a:t>
            </a:r>
            <a:r>
              <a:rPr lang="fr-FR" sz="1500" b="1" dirty="0" err="1">
                <a:solidFill>
                  <a:prstClr val="black"/>
                </a:solidFill>
                <a:latin typeface="+mj-lt"/>
              </a:rPr>
              <a:t>MyFlow</a:t>
            </a:r>
            <a:r>
              <a:rPr lang="fr-FR" sz="1500" b="1" dirty="0">
                <a:solidFill>
                  <a:prstClr val="black"/>
                </a:solidFill>
                <a:latin typeface="+mj-lt"/>
              </a:rPr>
              <a:t> dédié, notamment pour vos demandes « après-vente » concernant le contrat Protection Homme Clé</a:t>
            </a:r>
          </a:p>
          <a:p>
            <a:endParaRPr lang="fr-FR" sz="1600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0CC1656-E272-48B4-A961-7332E92B7D4D}"/>
              </a:ext>
            </a:extLst>
          </p:cNvPr>
          <p:cNvSpPr/>
          <p:nvPr/>
        </p:nvSpPr>
        <p:spPr>
          <a:xfrm>
            <a:off x="10238537" y="5677674"/>
            <a:ext cx="1899965" cy="2958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17420A6F-BE2D-4AA7-9EAB-193A79ABF357}"/>
              </a:ext>
            </a:extLst>
          </p:cNvPr>
          <p:cNvSpPr/>
          <p:nvPr/>
        </p:nvSpPr>
        <p:spPr>
          <a:xfrm rot="5400000">
            <a:off x="9415923" y="5500540"/>
            <a:ext cx="422188" cy="3027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00DAD0-1972-4380-8D83-854D34E35F0E}"/>
              </a:ext>
            </a:extLst>
          </p:cNvPr>
          <p:cNvSpPr/>
          <p:nvPr/>
        </p:nvSpPr>
        <p:spPr>
          <a:xfrm>
            <a:off x="3716636" y="2802091"/>
            <a:ext cx="5887563" cy="248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Faire Choix 2 « Assistance bancaire Part. », </a:t>
            </a:r>
            <a:r>
              <a:rPr lang="fr-FR" sz="1200" b="1" dirty="0">
                <a:solidFill>
                  <a:srgbClr val="C00000"/>
                </a:solidFill>
              </a:rPr>
              <a:t>puis</a:t>
            </a:r>
            <a:r>
              <a:rPr lang="fr-FR" sz="1200" b="1" dirty="0">
                <a:solidFill>
                  <a:schemeClr val="tx1"/>
                </a:solidFill>
              </a:rPr>
              <a:t> choix 3 « Assurance »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015D31A-889B-4899-AB43-A0C56E358E01}"/>
              </a:ext>
            </a:extLst>
          </p:cNvPr>
          <p:cNvSpPr/>
          <p:nvPr/>
        </p:nvSpPr>
        <p:spPr>
          <a:xfrm>
            <a:off x="7462569" y="2806445"/>
            <a:ext cx="440456" cy="24898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23410F2-CEB4-476F-9F57-AFF247ECA836}"/>
              </a:ext>
            </a:extLst>
          </p:cNvPr>
          <p:cNvSpPr/>
          <p:nvPr/>
        </p:nvSpPr>
        <p:spPr>
          <a:xfrm>
            <a:off x="4859381" y="2807887"/>
            <a:ext cx="496387" cy="24898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space réservé du texte 7">
            <a:extLst>
              <a:ext uri="{FF2B5EF4-FFF2-40B4-BE49-F238E27FC236}">
                <a16:creationId xmlns:a16="http://schemas.microsoft.com/office/drawing/2014/main" id="{3CBD0BDB-02AF-4595-93DB-6664DA57753A}"/>
              </a:ext>
            </a:extLst>
          </p:cNvPr>
          <p:cNvSpPr txBox="1">
            <a:spLocks/>
          </p:cNvSpPr>
          <p:nvPr/>
        </p:nvSpPr>
        <p:spPr>
          <a:xfrm>
            <a:off x="2404560" y="1449143"/>
            <a:ext cx="7382880" cy="487929"/>
          </a:xfrm>
          <a:prstGeom prst="rect">
            <a:avLst/>
          </a:prstGeom>
          <a:solidFill>
            <a:srgbClr val="C7C3C0"/>
          </a:solidFill>
        </p:spPr>
        <p:txBody>
          <a:bodyPr vert="horz" lIns="135000" tIns="81000" rIns="135000" bIns="8100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 ExtraBold" pitchFamily="2" charset="0"/>
                <a:ea typeface="+mn-ea"/>
                <a:cs typeface="+mn-cs"/>
              </a:rPr>
              <a:t>VOS INTERLOCUTEURS POUR LA GESTION DU CONTRAT HOMME CLÉ + </a:t>
            </a:r>
          </a:p>
        </p:txBody>
      </p:sp>
    </p:spTree>
    <p:extLst>
      <p:ext uri="{BB962C8B-B14F-4D97-AF65-F5344CB8AC3E}">
        <p14:creationId xmlns:p14="http://schemas.microsoft.com/office/powerpoint/2010/main" val="1053869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61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846" y="1417066"/>
            <a:ext cx="6518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Retrouvez la documentation sous la RDC  et les liens concernant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8741" y="1939993"/>
            <a:ext cx="1027276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présentation complète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mode op process d’archivage: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bon à savoir au lancement de l’offre: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note d’information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Produit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OAV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comment souscrire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Documentation</a:t>
            </a:r>
            <a:endParaRPr kumimoji="0" lang="fr-FR" sz="2000" b="1" i="1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2A5896-128B-4418-AF2F-8B5C59ABE9BB}"/>
              </a:ext>
            </a:extLst>
          </p:cNvPr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S41 2022</a:t>
            </a: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15405</TotalTime>
  <Words>1116</Words>
  <Application>Microsoft Office PowerPoint</Application>
  <PresentationFormat>Grand écran</PresentationFormat>
  <Paragraphs>211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15</vt:i4>
      </vt:variant>
    </vt:vector>
  </HeadingPairs>
  <TitlesOfParts>
    <vt:vector size="37" baseType="lpstr">
      <vt:lpstr>Aharoni</vt:lpstr>
      <vt:lpstr>Arial</vt:lpstr>
      <vt:lpstr>Arial Black</vt:lpstr>
      <vt:lpstr>Arial Narrow</vt:lpstr>
      <vt:lpstr>Assistant</vt:lpstr>
      <vt:lpstr>Berlin Sans FB Demi</vt:lpstr>
      <vt:lpstr>Calibri</vt:lpstr>
      <vt:lpstr>Montserrat Black</vt:lpstr>
      <vt:lpstr>Montserrat ExtraLight</vt:lpstr>
      <vt:lpstr>Nunito Sans ExtraBold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1_1-MODELE PART</vt:lpstr>
      <vt:lpstr>Présentation PowerPoint</vt:lpstr>
      <vt:lpstr>sommaire</vt:lpstr>
      <vt:lpstr>Présentation PowerPoint</vt:lpstr>
      <vt:lpstr>Présentation PowerPoint</vt:lpstr>
      <vt:lpstr>Présentation PowerPoint</vt:lpstr>
      <vt:lpstr>sommaire</vt:lpstr>
      <vt:lpstr>Présentation PowerPoint</vt:lpstr>
      <vt:lpstr>sommaire</vt:lpstr>
      <vt:lpstr>Présentation PowerPoint</vt:lpstr>
      <vt:lpstr>sommaire</vt:lpstr>
      <vt:lpstr>Présentation PowerPoint</vt:lpstr>
      <vt:lpstr>sommaire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BOHN Stephane [CEGEE]</cp:lastModifiedBy>
  <cp:revision>680</cp:revision>
  <cp:lastPrinted>2020-01-23T16:40:35Z</cp:lastPrinted>
  <dcterms:created xsi:type="dcterms:W3CDTF">2016-06-03T08:10:53Z</dcterms:created>
  <dcterms:modified xsi:type="dcterms:W3CDTF">2022-11-08T13:19:57Z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