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3"/>
  </p:notesMasterIdLst>
  <p:handoutMasterIdLst>
    <p:handoutMasterId r:id="rId24"/>
  </p:handoutMasterIdLst>
  <p:sldIdLst>
    <p:sldId id="286" r:id="rId13"/>
    <p:sldId id="289" r:id="rId14"/>
    <p:sldId id="453" r:id="rId15"/>
    <p:sldId id="449" r:id="rId16"/>
    <p:sldId id="452" r:id="rId17"/>
    <p:sldId id="454" r:id="rId18"/>
    <p:sldId id="451" r:id="rId19"/>
    <p:sldId id="455" r:id="rId20"/>
    <p:sldId id="456" r:id="rId21"/>
    <p:sldId id="457" r:id="rId2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8D8D8D"/>
    <a:srgbClr val="BFBFBF"/>
    <a:srgbClr val="581D41"/>
    <a:srgbClr val="F7DAAF"/>
    <a:srgbClr val="A79C86"/>
    <a:srgbClr val="EB0F2D"/>
    <a:srgbClr val="EA9922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102" d="100"/>
          <a:sy n="102" d="100"/>
        </p:scale>
        <p:origin x="642" y="9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28/10/2022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28/10/2022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167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348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4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3201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10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123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694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621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28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/10/2022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027" y="1738191"/>
            <a:ext cx="1070985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 « Prévoyance Pro »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Evolutions RC Pro &amp; RC d’Exploitation de certaines professions du domaine de la santé</a:t>
            </a: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Liste des professions concernées par…</a:t>
            </a: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Une offre enrichie </a:t>
            </a:r>
            <a:r>
              <a:rPr lang="fr-FR" sz="2000" b="1" u="sng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avec</a:t>
            </a: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la couverture </a:t>
            </a: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RC Pro </a:t>
            </a: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Une offre </a:t>
            </a:r>
            <a:r>
              <a:rPr lang="fr-FR" sz="2000" b="1" u="sng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fermée</a:t>
            </a: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à la </a:t>
            </a: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RC d’Exploitation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Evolutions du simulateur</a:t>
            </a: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Intégrées à l’outil depuis le 17 octobre</a:t>
            </a: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78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SEMAINE  43</a:t>
            </a: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1</a:t>
            </a:r>
            <a:r>
              <a:rPr lang="fr-FR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er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 sujet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027" y="2237816"/>
            <a:ext cx="1070985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Evolutions RC Pro &amp; RC d’Exploitation de certaines professions du domaine de la santé</a:t>
            </a: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Liste des professions concernées par…</a:t>
            </a: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Une offre enrichie </a:t>
            </a:r>
            <a:r>
              <a:rPr lang="fr-FR" sz="2000" b="1" u="sng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avec</a:t>
            </a: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la couverture </a:t>
            </a: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RC Pro </a:t>
            </a: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Une offre </a:t>
            </a:r>
            <a:r>
              <a:rPr lang="fr-FR" sz="2000" b="1" u="sng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fermée</a:t>
            </a: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à la </a:t>
            </a: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RC d’Exploitation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6929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Offre </a:t>
            </a:r>
            <a:r>
              <a:rPr lang="fr-FR" sz="2000" spc="30" dirty="0">
                <a:solidFill>
                  <a:srgbClr val="C00000"/>
                </a:solidFill>
                <a:latin typeface="Montserrat Black" panose="00000A00000000000000" pitchFamily="2" charset="0"/>
              </a:rPr>
              <a:t>enrichie</a:t>
            </a:r>
            <a:r>
              <a:rPr lang="fr-FR" sz="2000" spc="30" dirty="0">
                <a:latin typeface="Montserrat Black" panose="00000A00000000000000" pitchFamily="2" charset="0"/>
              </a:rPr>
              <a:t> avec la couverture </a:t>
            </a:r>
            <a:r>
              <a:rPr lang="fr-FR" sz="2000" spc="30" dirty="0" err="1">
                <a:latin typeface="Montserrat Black" panose="00000A00000000000000" pitchFamily="2" charset="0"/>
              </a:rPr>
              <a:t>rc</a:t>
            </a:r>
            <a:r>
              <a:rPr lang="fr-FR" sz="2000" spc="30" dirty="0">
                <a:latin typeface="Montserrat Black" panose="00000A00000000000000" pitchFamily="2" charset="0"/>
              </a:rPr>
              <a:t> pro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423239"/>
            <a:ext cx="10697882" cy="378564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Pour les activités ci-dessous, la couverture proposée est désormais complète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le Local et la RC Exploitation + la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RC Pro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16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Ergothérapeuthes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Pychomotriciens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et Puéricultrices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b="1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Activité </a:t>
            </a:r>
            <a:r>
              <a:rPr lang="fr-F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para-médicale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: Fiche Métiers 1411 « Métiers des divers santé » </a:t>
            </a:r>
            <a:endParaRPr lang="fr-FR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Codes NAF concernés 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chemeClr val="tx2"/>
              </a:buClr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5B740F-5021-4A6E-A93A-A714796A8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104" y="2796973"/>
            <a:ext cx="2375798" cy="295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97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Offre </a:t>
            </a:r>
            <a:r>
              <a:rPr lang="fr-FR" sz="2000" spc="30" dirty="0" err="1">
                <a:solidFill>
                  <a:srgbClr val="C00000"/>
                </a:solidFill>
                <a:latin typeface="Montserrat Black" panose="00000A00000000000000" pitchFamily="2" charset="0"/>
              </a:rPr>
              <a:t>FERMée</a:t>
            </a:r>
            <a:r>
              <a:rPr lang="fr-FR" sz="2000" spc="30" dirty="0">
                <a:latin typeface="Montserrat Black" panose="00000A00000000000000" pitchFamily="2" charset="0"/>
              </a:rPr>
              <a:t> à la </a:t>
            </a:r>
            <a:r>
              <a:rPr lang="fr-FR" sz="2000" spc="30" dirty="0" err="1">
                <a:latin typeface="Montserrat Black" panose="00000A00000000000000" pitchFamily="2" charset="0"/>
              </a:rPr>
              <a:t>rc</a:t>
            </a:r>
            <a:r>
              <a:rPr lang="fr-FR" sz="2000" spc="30" dirty="0">
                <a:latin typeface="Montserrat Black" panose="00000A00000000000000" pitchFamily="2" charset="0"/>
              </a:rPr>
              <a:t> D’exploitation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545790"/>
            <a:ext cx="10697882" cy="433964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Pour les activités ci-dessous, la souscription de la RC d’Exploitation est fermée pour les avenants ou affaires nouvelles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uniquement le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Local</a:t>
            </a:r>
          </a:p>
          <a:p>
            <a:pPr marL="0" indent="0">
              <a:buNone/>
            </a:pPr>
            <a:endParaRPr lang="fr-FR" sz="16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Fiches Métiers 1417 « Métiers de la médecine » &amp; 1415 « Métiers des dentistes »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Ainsi, les professions médicales qui ne sont pas éligibles à la RC Pro n’ont désormais plus accès au socle RC qui comprend également la RC d’exploitation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b="1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Liste des professions concernées 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chemeClr val="tx2"/>
              </a:buClr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6625D9E-8C10-41A3-A141-E9005616B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1294" y="3362598"/>
            <a:ext cx="119062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04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2</a:t>
            </a:r>
            <a:r>
              <a:rPr lang="fr-FR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ème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 sujet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1402427" y="2674947"/>
            <a:ext cx="1070985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Evolutions du simulateur</a:t>
            </a: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Intégrées à l’outil depuis le 17 octobre</a:t>
            </a: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44550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Éditique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460942"/>
            <a:ext cx="5359264" cy="2062099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Ajout d’un échéancier de cotisations sur 5 ans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0" indent="0">
              <a:buNone/>
            </a:pPr>
            <a:endParaRPr lang="fr-FR" sz="16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Afin d’informer le client sur l’évolution de ses cotisations annuelles, et d’éviter ainsi des résiliations au bout d’un an, un tableau présentant l’évolution des cotisations sur cinq ans a été rajouté dans le résultat éditique de la simulation, au niveau de la partie « Votre cotisation ».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E9B2F8-1F35-4592-839A-37492B7261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39" t="2208" r="4372" b="7924"/>
          <a:stretch/>
        </p:blipFill>
        <p:spPr>
          <a:xfrm>
            <a:off x="6363091" y="1623767"/>
            <a:ext cx="5071621" cy="419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91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Garantie Frais d’exploitation permanents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460942"/>
            <a:ext cx="4975907" cy="181587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Ajout des honoraires comptables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0" indent="0">
              <a:buNone/>
            </a:pPr>
            <a:endParaRPr lang="fr-FR" sz="16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Une nouvelle ligne pour les honoraires comptables a été rajoutée sur la calculette générée via le lien « </a:t>
            </a:r>
            <a:r>
              <a:rPr lang="fr-FR" sz="1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Estimez vos Frais d’Exploitation Permanents 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», positionné sous le champ « Charges fixes annuelles ».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C962CD5-CCCD-4F44-997C-EAF7466ACD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0" t="-59" r="5449"/>
          <a:stretch/>
        </p:blipFill>
        <p:spPr>
          <a:xfrm>
            <a:off x="6161531" y="3293890"/>
            <a:ext cx="4952121" cy="205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3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RÉGIME OBLIGATOIRE DES PROFESSIONS </a:t>
            </a:r>
            <a:r>
              <a:rPr lang="fr-FR" sz="2000" spc="30" dirty="0" err="1">
                <a:latin typeface="Montserrat Black" panose="00000A00000000000000" pitchFamily="2" charset="0"/>
              </a:rPr>
              <a:t>LIBéRALES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460942"/>
            <a:ext cx="5359264" cy="4342210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Ajout d’un message informatif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0" indent="0">
              <a:buNone/>
            </a:pPr>
            <a:endParaRPr lang="fr-FR" sz="16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 l’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étape « Besoins », rubrique « Votre régime obligatoire », ajout d’un message informatif pour les professions libérales, précisant que les prestations calculées tiennent compte d’une affiliation du client à son régime obligatoire depuis plus d’un 1 an. Dans le cas contraire, le client doit s’informer de ses droits auprès de sa Caisse pour connaître le montant réel de son indemnisation totale.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Ce message existait déjà pour les artisans &amp; commerçants, il a donc été étendu aux caisses suivantes : CARPIMKO, CARCDSF, CARMF, CAVP, CARPV, CAVAMAC, CAVOM, CAVEC, CPRN, CIPAV.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 contenu de ce message est reporté dans le résultat éditique, dans la partie « Votre situation au titre de votre régime obligatoire ».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4B85270-54CD-4609-9877-D594B611E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579" y="2146075"/>
            <a:ext cx="3368600" cy="2913215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06C58B84-BC64-4CAC-8D5C-C7364101E9D0}"/>
              </a:ext>
            </a:extLst>
          </p:cNvPr>
          <p:cNvSpPr/>
          <p:nvPr/>
        </p:nvSpPr>
        <p:spPr>
          <a:xfrm rot="1859587" flipV="1">
            <a:off x="6470515" y="3540773"/>
            <a:ext cx="576064" cy="41347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845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CONJOINT COLLABORATEUR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5" y="1574066"/>
            <a:ext cx="9331091" cy="335732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Suppression du contrôle bloquant du concubin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0" indent="0">
              <a:buNone/>
            </a:pPr>
            <a:endParaRPr lang="fr-FR" sz="16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Cette évolution fait suite à une mise à jour réglementaire, autorisant désormais le conjoint concubin à pouvoir bénéficier du statut de conjoint collaborateur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Impact sur le simulateur : si la situation familiale = « Concubin », il y a suppression du contrôle bloquant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(item « avec un conjoint collaborateur », au niveau du champ « Activité/Catégorie »)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 titre de rappel, les cas non concernés par la simulation conjoint collaborateur sont 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Dirigeant salarié,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Dirigeant rétribué uniquement sous la forme de dividendes,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Micro-entrepreneur.</a:t>
            </a:r>
          </a:p>
          <a:p>
            <a:pPr marL="450215">
              <a:spcBef>
                <a:spcPts val="500"/>
              </a:spcBef>
              <a:spcAft>
                <a:spcPts val="300"/>
              </a:spcAft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687479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F601B4-FA69-42AE-AEA4-6F042A765DA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14651</TotalTime>
  <Words>656</Words>
  <Application>Microsoft Office PowerPoint</Application>
  <PresentationFormat>Grand écran</PresentationFormat>
  <Paragraphs>99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10</vt:i4>
      </vt:variant>
    </vt:vector>
  </HeadingPairs>
  <TitlesOfParts>
    <vt:vector size="29" baseType="lpstr">
      <vt:lpstr>Aharoni</vt:lpstr>
      <vt:lpstr>Arial</vt:lpstr>
      <vt:lpstr>Arial Black</vt:lpstr>
      <vt:lpstr>Arial Narrow</vt:lpstr>
      <vt:lpstr>Calibri</vt:lpstr>
      <vt:lpstr>Montserrat Black</vt:lpstr>
      <vt:lpstr>Montserrat ExtraLight</vt:lpstr>
      <vt:lpstr>Segoe Print</vt:lpstr>
      <vt:lpstr>Verdana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1er sujet</vt:lpstr>
      <vt:lpstr>Présentation PowerPoint</vt:lpstr>
      <vt:lpstr>Présentation PowerPoint</vt:lpstr>
      <vt:lpstr>2ème sujet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675</cp:revision>
  <cp:lastPrinted>2020-01-23T16:40:35Z</cp:lastPrinted>
  <dcterms:created xsi:type="dcterms:W3CDTF">2016-06-03T08:10:53Z</dcterms:created>
  <dcterms:modified xsi:type="dcterms:W3CDTF">2022-10-28T08:10:14Z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