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0"/>
  </p:notesMasterIdLst>
  <p:handoutMasterIdLst>
    <p:handoutMasterId r:id="rId21"/>
  </p:handoutMasterIdLst>
  <p:sldIdLst>
    <p:sldId id="286" r:id="rId13"/>
    <p:sldId id="289" r:id="rId14"/>
    <p:sldId id="457" r:id="rId15"/>
    <p:sldId id="458" r:id="rId16"/>
    <p:sldId id="459" r:id="rId17"/>
    <p:sldId id="460" r:id="rId18"/>
    <p:sldId id="461" r:id="rId19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225"/>
    <a:srgbClr val="8D8D8D"/>
    <a:srgbClr val="BFBFBF"/>
    <a:srgbClr val="581D41"/>
    <a:srgbClr val="F7DAAF"/>
    <a:srgbClr val="A79C86"/>
    <a:srgbClr val="EB0F2D"/>
    <a:srgbClr val="EA9922"/>
    <a:srgbClr val="FFDDED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1" autoAdjust="0"/>
    <p:restoredTop sz="94629" autoAdjust="0"/>
  </p:normalViewPr>
  <p:slideViewPr>
    <p:cSldViewPr snapToGrid="0">
      <p:cViewPr>
        <p:scale>
          <a:sx n="80" d="100"/>
          <a:sy n="80" d="100"/>
        </p:scale>
        <p:origin x="132" y="-798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25/11/2022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25/11/2022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621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679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1085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019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0124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8.emf"/><Relationship Id="rId4" Type="http://schemas.openxmlformats.org/officeDocument/2006/relationships/image" Target="../media/image7.png"/><Relationship Id="rId9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569559" y="6325516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25</a:t>
            </a:r>
            <a:r>
              <a:rPr lang="fr-FR" sz="20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/11/2022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– Semaine 47 </a:t>
            </a: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96" y="6953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L’ESSENTIEL DE VOS INFOS 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956" y="432928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S47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638952" y="1871361"/>
            <a:ext cx="10981923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 les évolutions tarifaires 2023</a:t>
            </a: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IARD Pro</a:t>
            </a: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endParaRPr lang="fr-FR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Garanties Santé Côté Pro &amp; Complémentaire Santé Salariés</a:t>
            </a: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endParaRPr lang="fr-FR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Prévoyance Pro</a:t>
            </a:r>
          </a:p>
          <a:p>
            <a:pPr marL="1828800" lvl="3" indent="-457200" algn="just">
              <a:buFont typeface="Wingdings" panose="05000000000000000000" pitchFamily="2" charset="2"/>
              <a:buChar char="Ø"/>
              <a:defRPr/>
            </a:pPr>
            <a:br>
              <a:rPr lang="fr-FR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fr-FR" sz="5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5">
              <a:defRPr/>
            </a:pPr>
            <a:endParaRPr lang="fr-F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28198" y="418975"/>
            <a:ext cx="14814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Light" panose="00000300000000000000" pitchFamily="2" charset="0"/>
                <a:cs typeface="Calibri" panose="020F0502020204030204" pitchFamily="34" charset="0"/>
              </a:rPr>
              <a:t>SEMAINE 47 </a:t>
            </a: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 CONTEXTE général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S47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5" y="1378756"/>
            <a:ext cx="10848624" cy="4339645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Une année marquée par des hausses records des coûts des sinistres et des évènements climatiques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fr-FR" sz="1600" dirty="0"/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Des coûts de sinistres matériels qui explosent, tant en Auto Pro qu’en MR Pro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: une augmentation des charges de sinistres de 12,7 %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(selon France Assureurs)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Un contexte inflationniste rarement observé : augmentation du coût de remplacement d’un pare-brise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(+ 40 %)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rétroviseur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(+ 7,7 %)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pare-chocs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(+ 6,8 %)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charpentes bois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(+ 11,7 %)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vitrerie-miroiterie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(+ 10 %)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ainsi qu’une hausse du coût des matériaux et des tensions d’approvisionnement,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Une augmentation des immatriculations de SUV, véhicules hybrides ou électriques, qui entraine des coûts de réparations plus importants,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Une intégration croissante de composants électroniques avec des pièces qui valent plus cher, des temps de pose plus longs et une main-d’œuvre davantage qualifiée et ainsi un coût horaire en très forte hausse. 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Une sinistralité en augmentation du fait notamment des évènements climatiques records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(inondations, incendies…)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Entre janvier et juillet, on a dénombré pas moins de 1,4 million de sinistres pour un total de 5,2 milliards d’Euros de dommages. Le total de ces sinistres sur les 8 premiers mois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(Corse incluse)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est déjà bien supérieur au coût annuel des catastrophes naturelles constaté en moyenne sur les 5 dernières années.</a:t>
            </a:r>
          </a:p>
        </p:txBody>
      </p:sp>
    </p:spTree>
    <p:extLst>
      <p:ext uri="{BB962C8B-B14F-4D97-AF65-F5344CB8AC3E}">
        <p14:creationId xmlns:p14="http://schemas.microsoft.com/office/powerpoint/2010/main" val="1538687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 auto pro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S47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5" y="1636205"/>
            <a:ext cx="10848624" cy="2062099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Une augmentation limitée pour notre contrat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fr-FR" sz="1600" dirty="0"/>
          </a:p>
          <a:p>
            <a:pPr lvl="1" algn="just">
              <a:buClr>
                <a:schemeClr val="tx2"/>
              </a:buClr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Malgré un contexte inflationniste et une hausse des fréquences des sinistres, la prime Auto Pro augmentera en moyenne de 2,9 %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(portefeuille et affaires nouvelles)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 Cette hausse reste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inférieure, tant aux augmentations prévues par les acteurs de la place en 2023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(entre 3 et 5 %)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qu’à l’inflation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au 3">
            <a:extLst>
              <a:ext uri="{FF2B5EF4-FFF2-40B4-BE49-F238E27FC236}">
                <a16:creationId xmlns:a16="http://schemas.microsoft.com/office/drawing/2014/main" id="{7542BE71-9274-43F3-9CF2-F9A5E946A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167523"/>
              </p:ext>
            </p:extLst>
          </p:nvPr>
        </p:nvGraphicFramePr>
        <p:xfrm>
          <a:off x="1588116" y="3235515"/>
          <a:ext cx="8128000" cy="1280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35046135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879268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Affaire nouvelle et avenant à partir du</a:t>
                      </a:r>
                    </a:p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fr-FR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</a:t>
                      </a:r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janvier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Portefeuille renouvelé à partir du</a:t>
                      </a:r>
                    </a:p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fr-FR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</a:t>
                      </a:r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janvier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33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2,9 % en moyenne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2,9 % en moyenne</a:t>
                      </a:r>
                    </a:p>
                    <a:p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Soit </a:t>
                      </a:r>
                      <a:r>
                        <a:rPr lang="fr-FR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2,41 €/mois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328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2296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1100831" y="390665"/>
            <a:ext cx="1001282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 Multirisque professionnelle &amp; multirisque non exploitant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S47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5" y="1600693"/>
            <a:ext cx="10848624" cy="1815878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Des hausses limitées pour nos contrats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fr-FR" sz="1600" dirty="0"/>
          </a:p>
          <a:p>
            <a:pPr lvl="1" algn="just">
              <a:buClr>
                <a:schemeClr val="tx2"/>
              </a:buClr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Des évolutions tarifaires nettement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inférieures à l’augmentation moyenne prévue sur le marché et à l’inflation prévue en 2023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026B7DF-E5A3-4A64-882F-9AD60A764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809104"/>
              </p:ext>
            </p:extLst>
          </p:nvPr>
        </p:nvGraphicFramePr>
        <p:xfrm>
          <a:off x="1588116" y="3058160"/>
          <a:ext cx="8127999" cy="2103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34340324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96352938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983296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Affaire nouvelle et avenant à partir du 1</a:t>
                      </a:r>
                      <a:r>
                        <a:rPr lang="fr-FR" sz="1600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</a:t>
                      </a: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janvier 2023</a:t>
                      </a:r>
                    </a:p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Portefeuille renouvelé à partir du 1</a:t>
                      </a:r>
                      <a:r>
                        <a:rPr lang="fr-FR" sz="1600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</a:t>
                      </a: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janvier 2023</a:t>
                      </a:r>
                    </a:p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132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MR 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3,5 % en moyenne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3,5 % en moyenne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Soit </a:t>
                      </a:r>
                      <a:r>
                        <a:rPr lang="fr-FR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0,74 €/mois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9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3,5 % en moyenne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3,4 % en moyenne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Soit </a:t>
                      </a:r>
                      <a:r>
                        <a:rPr lang="fr-FR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0,51 €/mois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751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3925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1225118" y="390665"/>
            <a:ext cx="10040645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 Garanties </a:t>
            </a:r>
            <a:r>
              <a:rPr lang="fr-FR" sz="2000" spc="30" dirty="0" err="1">
                <a:latin typeface="Montserrat Black" panose="00000A00000000000000" pitchFamily="2" charset="0"/>
              </a:rPr>
              <a:t>SANTé</a:t>
            </a:r>
            <a:r>
              <a:rPr lang="fr-FR" sz="2000" spc="30" dirty="0">
                <a:latin typeface="Montserrat Black" panose="00000A00000000000000" pitchFamily="2" charset="0"/>
              </a:rPr>
              <a:t> côté pro &amp; complémentaire santé salariés</a:t>
            </a:r>
          </a:p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Et Prévoyance pro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S47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5" y="1325484"/>
            <a:ext cx="10848624" cy="1323435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Une hausse des coûts et une dégradation de la rentabilité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fr-FR" sz="1600" dirty="0"/>
          </a:p>
          <a:p>
            <a:pPr lvl="1" algn="just">
              <a:buClr>
                <a:schemeClr val="tx2"/>
              </a:buClr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Entrée en vigueur du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100 % Santé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(janvier 2020 et 2021)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qui prend pleinement effet en 2022 après les confinements,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Importance du coût de l’assistance, et ainsi surcoût lié à la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prise en charge de séances chez le psychologue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Coût moyen plus élevé en dentaire, et augmentation de la fréquence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(effet d’aubaine)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en dentaire et optique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026B7DF-E5A3-4A64-882F-9AD60A764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622967"/>
              </p:ext>
            </p:extLst>
          </p:nvPr>
        </p:nvGraphicFramePr>
        <p:xfrm>
          <a:off x="1863323" y="3024069"/>
          <a:ext cx="9113484" cy="2575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32920">
                  <a:extLst>
                    <a:ext uri="{9D8B030D-6E8A-4147-A177-3AD203B41FA5}">
                      <a16:colId xmlns:a16="http://schemas.microsoft.com/office/drawing/2014/main" val="3343403243"/>
                    </a:ext>
                  </a:extLst>
                </a:gridCol>
                <a:gridCol w="2901853">
                  <a:extLst>
                    <a:ext uri="{9D8B030D-6E8A-4147-A177-3AD203B41FA5}">
                      <a16:colId xmlns:a16="http://schemas.microsoft.com/office/drawing/2014/main" val="963529385"/>
                    </a:ext>
                  </a:extLst>
                </a:gridCol>
                <a:gridCol w="2778711">
                  <a:extLst>
                    <a:ext uri="{9D8B030D-6E8A-4147-A177-3AD203B41FA5}">
                      <a16:colId xmlns:a16="http://schemas.microsoft.com/office/drawing/2014/main" val="2983296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Affaire nouvelle et avenant à partir du 1</a:t>
                      </a:r>
                      <a:r>
                        <a:rPr lang="fr-FR" sz="1600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</a:t>
                      </a: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janvier 2023</a:t>
                      </a:r>
                    </a:p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Portefeuille renouvelé à partir du 1</a:t>
                      </a:r>
                      <a:r>
                        <a:rPr lang="fr-FR" sz="1600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</a:t>
                      </a:r>
                      <a:r>
                        <a:rPr lang="fr-F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janvier 2023</a:t>
                      </a:r>
                    </a:p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132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Garantie Santé 1 Côté 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 d’augmentation</a:t>
                      </a:r>
                      <a:endParaRPr lang="fr-FR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9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Garantie Santé 2 Côté 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1,5 % en moyenne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1,5 % en moyenne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Soit </a:t>
                      </a:r>
                      <a:r>
                        <a:rPr lang="fr-FR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0,90 €/mois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75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Complémentaire Santé Salariés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 d’augmentation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65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Prévoyance 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 d’augmentation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826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850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 Communication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S47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5" y="1378757"/>
            <a:ext cx="10848624" cy="2062099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Côté Clients… Avis d’échéance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fr-FR" sz="1600" dirty="0"/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Les avis d’échéance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BPCE IARD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ont commencé à être adressés par courrier à vos clients depuis le 21 novembre,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Les lettres Santé relatives à l’offre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Garanties Santé Côté Pro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pour les évolutions de tarifs au 1</a:t>
            </a:r>
            <a:r>
              <a:rPr lang="fr-FR" sz="1600" baseline="30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er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janvier 2023 seront envoyées fin novembre,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Concernant la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Complémentaire Santé Salariés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, les lettres d’actualités Employeurs et Salariés pour les évolutions de tarifs au 1</a:t>
            </a:r>
            <a:r>
              <a:rPr lang="fr-FR" sz="1600" baseline="30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er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janvier 2023 seront envoyées fin novembre, accompagnées des échéanciers applicables en janvier.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EE0F6FC-D5FA-426A-A790-2DDD7B6F6BF7}"/>
              </a:ext>
            </a:extLst>
          </p:cNvPr>
          <p:cNvSpPr txBox="1"/>
          <p:nvPr/>
        </p:nvSpPr>
        <p:spPr>
          <a:xfrm>
            <a:off x="738212" y="3448748"/>
            <a:ext cx="8823038" cy="1815878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Côté Chargés d’Affaires Professionnels… Outils d’Aide à la Vente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fr-FR" sz="1600" dirty="0"/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Pour vous accompagner dans vos rendez-vous, retrouvez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3 OAV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(Auto Pro, MR Pro &amp; Santé)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vous permettant en quelques lignes…</a:t>
            </a:r>
            <a:endParaRPr lang="fr-FR" sz="16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d’expliquer les évènements qui conduisent aux augmentations tarifaires,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de vous appuyer sur les « Plus » de nos offres et les avantages tarifaires.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à coins arrondis 56">
            <a:extLst>
              <a:ext uri="{FF2B5EF4-FFF2-40B4-BE49-F238E27FC236}">
                <a16:creationId xmlns:a16="http://schemas.microsoft.com/office/drawing/2014/main" id="{BE05DECC-5A78-4D2A-9AA6-311DE99D13D2}"/>
              </a:ext>
            </a:extLst>
          </p:cNvPr>
          <p:cNvSpPr/>
          <p:nvPr/>
        </p:nvSpPr>
        <p:spPr bwMode="auto">
          <a:xfrm>
            <a:off x="8408003" y="4426186"/>
            <a:ext cx="2590204" cy="977514"/>
          </a:xfrm>
          <a:prstGeom prst="round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endParaRPr lang="fr-FR" sz="1050">
              <a:solidFill>
                <a:srgbClr val="FFFFFF">
                  <a:lumMod val="50000"/>
                </a:srgbClr>
              </a:solidFill>
              <a:latin typeface="Verdana" pitchFamily="34" charset="0"/>
            </a:endParaRPr>
          </a:p>
        </p:txBody>
      </p:sp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9DA7EEF6-1D49-4007-B48F-D01C8668BF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9270671"/>
              </p:ext>
            </p:extLst>
          </p:nvPr>
        </p:nvGraphicFramePr>
        <p:xfrm>
          <a:off x="9377744" y="4823143"/>
          <a:ext cx="528638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Acrobat Document" showAsIcon="1" r:id="rId5" imgW="529200" imgH="445680" progId="AcroExch.Document.DC">
                  <p:embed/>
                </p:oleObj>
              </mc:Choice>
              <mc:Fallback>
                <p:oleObj name="Acrobat Document" showAsIcon="1" r:id="rId5" imgW="529200" imgH="445680" progId="AcroExch.Document.DC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CBD895B7-A4CE-4E62-BC58-7436E2A151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77744" y="4823143"/>
                        <a:ext cx="528638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059A7B01-54F0-4ABD-9E7D-617C8B53CF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8685411"/>
              </p:ext>
            </p:extLst>
          </p:nvPr>
        </p:nvGraphicFramePr>
        <p:xfrm>
          <a:off x="8585582" y="4839018"/>
          <a:ext cx="528637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Acrobat Document" showAsIcon="1" r:id="rId7" imgW="529200" imgH="445680" progId="AcroExch.Document.DC">
                  <p:embed/>
                </p:oleObj>
              </mc:Choice>
              <mc:Fallback>
                <p:oleObj name="Acrobat Document" showAsIcon="1" r:id="rId7" imgW="529200" imgH="445680" progId="AcroExch.Document.DC">
                  <p:embed/>
                  <p:pic>
                    <p:nvPicPr>
                      <p:cNvPr id="12" name="Objet 11">
                        <a:extLst>
                          <a:ext uri="{FF2B5EF4-FFF2-40B4-BE49-F238E27FC236}">
                            <a16:creationId xmlns:a16="http://schemas.microsoft.com/office/drawing/2014/main" id="{F16935D5-ACEE-4513-BB9A-DAC9BBD70C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585582" y="4839018"/>
                        <a:ext cx="528637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>
            <a:extLst>
              <a:ext uri="{FF2B5EF4-FFF2-40B4-BE49-F238E27FC236}">
                <a16:creationId xmlns:a16="http://schemas.microsoft.com/office/drawing/2014/main" id="{91791023-882C-4552-A781-CFBE892908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7664683"/>
              </p:ext>
            </p:extLst>
          </p:nvPr>
        </p:nvGraphicFramePr>
        <p:xfrm>
          <a:off x="9912732" y="464851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Acrobat Document" showAsIcon="1" r:id="rId9" imgW="529200" imgH="445680" progId="AcroExch.Document.DC">
                  <p:embed/>
                </p:oleObj>
              </mc:Choice>
              <mc:Fallback>
                <p:oleObj name="Acrobat Document" showAsIcon="1" r:id="rId9" imgW="529200" imgH="445680" progId="AcroExch.Document.DC">
                  <p:embed/>
                  <p:pic>
                    <p:nvPicPr>
                      <p:cNvPr id="16" name="Objet 15">
                        <a:extLst>
                          <a:ext uri="{FF2B5EF4-FFF2-40B4-BE49-F238E27FC236}">
                            <a16:creationId xmlns:a16="http://schemas.microsoft.com/office/drawing/2014/main" id="{A8447D86-BA50-4FB4-A8B8-AD99A48899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912732" y="464851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5850092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F601B4-FA69-42AE-AEA4-6F042A765DA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258EC8D-5E25-4A95-9FEF-01C07A68A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14968</TotalTime>
  <Words>767</Words>
  <Application>Microsoft Office PowerPoint</Application>
  <PresentationFormat>Grand écran</PresentationFormat>
  <Paragraphs>97</Paragraphs>
  <Slides>7</Slides>
  <Notes>6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27" baseType="lpstr">
      <vt:lpstr>Aharoni</vt:lpstr>
      <vt:lpstr>Arial</vt:lpstr>
      <vt:lpstr>Arial Black</vt:lpstr>
      <vt:lpstr>Arial Narrow</vt:lpstr>
      <vt:lpstr>Calibri</vt:lpstr>
      <vt:lpstr>Montserrat Black</vt:lpstr>
      <vt:lpstr>Montserrat ExtraLight</vt:lpstr>
      <vt:lpstr>Segoe Print</vt:lpstr>
      <vt:lpstr>Verdana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Acrobat Document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686</cp:revision>
  <cp:lastPrinted>2020-01-23T16:40:35Z</cp:lastPrinted>
  <dcterms:created xsi:type="dcterms:W3CDTF">2016-06-03T08:10:53Z</dcterms:created>
  <dcterms:modified xsi:type="dcterms:W3CDTF">2022-11-25T10:13:02Z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0x0101007CF08BC8829F314590D703EC1C666923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2022-11-17T14:02:28Z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