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2"/>
  </p:notesMasterIdLst>
  <p:sldIdLst>
    <p:sldId id="268" r:id="rId6"/>
    <p:sldId id="269" r:id="rId7"/>
    <p:sldId id="622" r:id="rId8"/>
    <p:sldId id="274" r:id="rId9"/>
    <p:sldId id="644" r:id="rId10"/>
    <p:sldId id="645" r:id="rId11"/>
    <p:sldId id="624" r:id="rId12"/>
    <p:sldId id="646" r:id="rId13"/>
    <p:sldId id="647" r:id="rId14"/>
    <p:sldId id="650" r:id="rId15"/>
    <p:sldId id="648" r:id="rId16"/>
    <p:sldId id="652" r:id="rId17"/>
    <p:sldId id="649" r:id="rId18"/>
    <p:sldId id="651" r:id="rId19"/>
    <p:sldId id="600" r:id="rId20"/>
    <p:sldId id="295" r:id="rId21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242F"/>
    <a:srgbClr val="006600"/>
    <a:srgbClr val="3EAB36"/>
    <a:srgbClr val="005FAB"/>
    <a:srgbClr val="0057A6"/>
    <a:srgbClr val="558C0E"/>
    <a:srgbClr val="2010D3"/>
    <a:srgbClr val="1D9DD9"/>
    <a:srgbClr val="FFD817"/>
    <a:srgbClr val="E60B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8" autoAdjust="0"/>
    <p:restoredTop sz="96265" autoAdjust="0"/>
  </p:normalViewPr>
  <p:slideViewPr>
    <p:cSldViewPr snapToGrid="0">
      <p:cViewPr>
        <p:scale>
          <a:sx n="70" d="100"/>
          <a:sy n="70" d="100"/>
        </p:scale>
        <p:origin x="800" y="-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2ADFC-EDD7-4E36-BDAC-EB5A83F7D702}" type="datetimeFigureOut">
              <a:rPr lang="fr-FR" smtClean="0"/>
              <a:t>05/01/2024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B6E3E-140C-411A-87D3-856606D25F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822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42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A4440-8984-420A-82EA-536835DC729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3E454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3E454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88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434480"/>
            <a:ext cx="12191999" cy="5989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230015" y="4617691"/>
            <a:ext cx="7893700" cy="282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 titre</a:t>
            </a:r>
          </a:p>
        </p:txBody>
      </p:sp>
      <p:sp>
        <p:nvSpPr>
          <p:cNvPr id="13" name="Espace réservé du texte 1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230015" y="4987266"/>
            <a:ext cx="7893700" cy="3048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2230017" y="1882370"/>
            <a:ext cx="7893698" cy="18173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MA PRESENTATION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2230015" y="3699689"/>
            <a:ext cx="888206" cy="1011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1091821" y="72985"/>
            <a:ext cx="10686197" cy="30367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/>
            </a:lvl1pPr>
          </a:lstStyle>
          <a:p>
            <a:pPr lvl="0"/>
            <a:r>
              <a:rPr lang="fr-FR" dirty="0"/>
              <a:t>Direction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3EAD4A0-2180-412D-8C6B-8E4E90454959}"/>
              </a:ext>
            </a:extLst>
          </p:cNvPr>
          <p:cNvSpPr/>
          <p:nvPr userDrawn="1"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E98BA9-3B12-4FA4-83E2-85398C696A8A}"/>
              </a:ext>
            </a:extLst>
          </p:cNvPr>
          <p:cNvSpPr/>
          <p:nvPr userDrawn="1"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B1457B1-221F-4B20-852F-EB947BE37890}"/>
              </a:ext>
            </a:extLst>
          </p:cNvPr>
          <p:cNvGrpSpPr/>
          <p:nvPr userDrawn="1"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8F90B40-98C7-4F9E-A2DC-4AE011DC99C4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A70908C-B223-4961-A559-8566463872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30E49C8-F821-434A-842D-6D436699A0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F699937-0E72-4A09-A8FC-171DB0174F1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D0B12-22C2-4B6F-A21B-3AB89B5561B7}"/>
              </a:ext>
            </a:extLst>
          </p:cNvPr>
          <p:cNvSpPr/>
          <p:nvPr userDrawn="1"/>
        </p:nvSpPr>
        <p:spPr>
          <a:xfrm>
            <a:off x="449943" y="0"/>
            <a:ext cx="881708" cy="1712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066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74869F0-E1A0-4B70-8416-041E59133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9832"/>
          <a:stretch/>
        </p:blipFill>
        <p:spPr>
          <a:xfrm>
            <a:off x="505912" y="0"/>
            <a:ext cx="2680189" cy="6858000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3716163" y="1779052"/>
            <a:ext cx="7620201" cy="4023689"/>
          </a:xfrm>
          <a:prstGeom prst="rect">
            <a:avLst/>
          </a:prstGeom>
        </p:spPr>
        <p:txBody>
          <a:bodyPr/>
          <a:lstStyle>
            <a:lvl1pPr marL="514350" indent="-514350">
              <a:spcAft>
                <a:spcPts val="600"/>
              </a:spcAft>
              <a:buAutoNum type="arabicPeriod"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r-FR" dirty="0"/>
              <a:t>Première partie</a:t>
            </a:r>
          </a:p>
          <a:p>
            <a:pPr lvl="0"/>
            <a:r>
              <a:rPr lang="fr-FR" dirty="0"/>
              <a:t>Deuxième partie</a:t>
            </a:r>
          </a:p>
          <a:p>
            <a:pPr lvl="0"/>
            <a:r>
              <a:rPr lang="fr-FR" dirty="0"/>
              <a:t>Troisième partie</a:t>
            </a:r>
          </a:p>
          <a:p>
            <a:pPr lvl="0"/>
            <a:r>
              <a:rPr lang="fr-FR" dirty="0"/>
              <a:t>Quatrième partie</a:t>
            </a:r>
          </a:p>
          <a:p>
            <a:pPr lvl="0"/>
            <a:endParaRPr lang="fr-FR" dirty="0"/>
          </a:p>
        </p:txBody>
      </p:sp>
      <p:sp>
        <p:nvSpPr>
          <p:cNvPr id="8" name="ZoneTexte 7"/>
          <p:cNvSpPr txBox="1"/>
          <p:nvPr userDrawn="1"/>
        </p:nvSpPr>
        <p:spPr>
          <a:xfrm>
            <a:off x="1020752" y="1779052"/>
            <a:ext cx="177392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fr-FR" sz="4400" b="1" baseline="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SOM MAI 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157487" y="4163981"/>
            <a:ext cx="888206" cy="101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95325" y="1388669"/>
            <a:ext cx="10980738" cy="484862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270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Première idée</a:t>
            </a:r>
          </a:p>
          <a:p>
            <a:pPr lvl="0"/>
            <a:r>
              <a:rPr lang="fr-FR" dirty="0"/>
              <a:t>Deuxième idée </a:t>
            </a:r>
          </a:p>
          <a:p>
            <a:pPr lvl="0"/>
            <a:r>
              <a:rPr lang="fr-FR" dirty="0"/>
              <a:t>Troisième idée </a:t>
            </a:r>
          </a:p>
          <a:p>
            <a:pPr lvl="0"/>
            <a:r>
              <a:rPr lang="fr-FR" dirty="0"/>
              <a:t>Quatrième idée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8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partie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95325" y="1113809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F471ED7-C30E-45D9-9A34-35E5515C7271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Evolution du Référentiel de Dérogations Commerciales - Semaine S36 2023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94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464147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7" hasCustomPrompt="1"/>
          </p:nvPr>
        </p:nvSpPr>
        <p:spPr>
          <a:xfrm>
            <a:off x="695325" y="1388669"/>
            <a:ext cx="10980738" cy="4860000"/>
          </a:xfrm>
          <a:prstGeom prst="rect">
            <a:avLst/>
          </a:prstGeo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64147"/>
            <a:ext cx="10980738" cy="72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Titre de la slide</a:t>
            </a:r>
          </a:p>
        </p:txBody>
      </p:sp>
      <p:sp>
        <p:nvSpPr>
          <p:cNvPr id="15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4376057" y="137054"/>
            <a:ext cx="7300006" cy="231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fr-FR" dirty="0"/>
              <a:t>Titre de la slide</a:t>
            </a:r>
          </a:p>
        </p:txBody>
      </p:sp>
      <p:sp>
        <p:nvSpPr>
          <p:cNvPr id="8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334912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40D612-077C-47F4-8972-64506457B2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783" y="68517"/>
            <a:ext cx="883217" cy="88321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2D3C9BB-DDC7-8804-E786-3D1B157C2F98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Mesures tarifaires Assurances - Semaine S01  2024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913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8461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/>
            </a:lvl1pPr>
          </a:lstStyle>
          <a:p>
            <a:r>
              <a:rPr lang="fr-FR" dirty="0"/>
              <a:t>Insérez ici une image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568287" y="1388669"/>
            <a:ext cx="6107776" cy="4860000"/>
          </a:xfrm>
          <a:prstGeom prst="rect">
            <a:avLst/>
          </a:prstGeom>
        </p:spPr>
        <p:txBody>
          <a:bodyPr/>
          <a:lstStyle>
            <a:lvl1pPr marL="14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■"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4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□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▫"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16000">
              <a:lnSpc>
                <a:spcPct val="100000"/>
              </a:lnSpc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▪"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Modifier le texte</a:t>
            </a:r>
          </a:p>
          <a:p>
            <a:pPr lvl="1"/>
            <a:r>
              <a:rPr lang="fr-FR" dirty="0"/>
              <a:t>Deuxième niveau </a:t>
            </a:r>
          </a:p>
          <a:p>
            <a:pPr lvl="2"/>
            <a:r>
              <a:rPr lang="fr-FR" dirty="0"/>
              <a:t>Troisième niveau 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 </a:t>
            </a:r>
          </a:p>
          <a:p>
            <a:pPr lvl="2"/>
            <a:endParaRPr lang="fr-FR" dirty="0"/>
          </a:p>
        </p:txBody>
      </p:sp>
      <p:sp>
        <p:nvSpPr>
          <p:cNvPr id="8" name="Espace réservé du numéro de diapositive 1"/>
          <p:cNvSpPr txBox="1">
            <a:spLocks/>
          </p:cNvSpPr>
          <p:nvPr userDrawn="1"/>
        </p:nvSpPr>
        <p:spPr>
          <a:xfrm>
            <a:off x="11172092" y="6541477"/>
            <a:ext cx="489611" cy="2449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5568287" y="464148"/>
            <a:ext cx="6107776" cy="7199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5568287" y="1113808"/>
            <a:ext cx="888206" cy="703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6" hasCustomPrompt="1"/>
          </p:nvPr>
        </p:nvSpPr>
        <p:spPr>
          <a:xfrm>
            <a:off x="5207874" y="716147"/>
            <a:ext cx="216000" cy="216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N</a:t>
            </a:r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4" hasCustomPrompt="1"/>
          </p:nvPr>
        </p:nvSpPr>
        <p:spPr>
          <a:xfrm>
            <a:off x="5568287" y="137054"/>
            <a:ext cx="6107776" cy="231246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877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o climat vier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434480"/>
            <a:ext cx="12192000" cy="5989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A78AEF-1694-4C9B-B3E4-D69BEA27D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8" y="7557"/>
            <a:ext cx="883217" cy="88321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170B13C-8739-C6B5-C899-3A75B46D5EE0}"/>
              </a:ext>
            </a:extLst>
          </p:cNvPr>
          <p:cNvSpPr txBox="1"/>
          <p:nvPr userDrawn="1"/>
        </p:nvSpPr>
        <p:spPr>
          <a:xfrm>
            <a:off x="3266907" y="6519209"/>
            <a:ext cx="6818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L’HEBDO PRO – Mesures tarifaires - Semaine S01 2024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46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2">
          <p15:clr>
            <a:srgbClr val="FBAE40"/>
          </p15:clr>
        </p15:guide>
        <p15:guide id="5" orient="horz" pos="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89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76" y="2164081"/>
            <a:ext cx="6033248" cy="24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953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 J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B0D2F4E0-5B37-427A-870D-E9C5DE6E9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2420891"/>
            <a:ext cx="1682750" cy="2119359"/>
          </a:xfrm>
          <a:prstGeom prst="rect">
            <a:avLst/>
          </a:prstGeom>
        </p:spPr>
      </p:pic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F2D43F4-F96E-44A9-AE46-46B7F1AF2705}"/>
              </a:ext>
            </a:extLst>
          </p:cNvPr>
          <p:cNvCxnSpPr/>
          <p:nvPr userDrawn="1"/>
        </p:nvCxnSpPr>
        <p:spPr>
          <a:xfrm>
            <a:off x="4530120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D0C038E-2247-4135-83AC-D1F887924847}"/>
              </a:ext>
            </a:extLst>
          </p:cNvPr>
          <p:cNvCxnSpPr/>
          <p:nvPr userDrawn="1"/>
        </p:nvCxnSpPr>
        <p:spPr>
          <a:xfrm>
            <a:off x="7661464" y="2420891"/>
            <a:ext cx="0" cy="19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61F6D58A-5260-4526-BD49-0818C739E9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6300" y="2420891"/>
            <a:ext cx="2813838" cy="211935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74B0C7C-BA17-4852-969C-DA2FC6D96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9538" y="2420891"/>
            <a:ext cx="1681161" cy="21193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35" y="2902774"/>
            <a:ext cx="2508086" cy="8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141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96173" y="365126"/>
            <a:ext cx="10979890" cy="600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numéro de diapositive 1"/>
          <p:cNvSpPr txBox="1">
            <a:spLocks/>
          </p:cNvSpPr>
          <p:nvPr userDrawn="1"/>
        </p:nvSpPr>
        <p:spPr>
          <a:xfrm>
            <a:off x="10849800" y="6526131"/>
            <a:ext cx="1123980" cy="2616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7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73CE273-56D8-4DF5-AF26-13F824466A73}" type="slidenum">
              <a:rPr lang="fr-FR" sz="10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Helvetica Neue Medium"/>
              </a:rPr>
              <a:pPr algn="r"/>
              <a:t>‹N°›</a:t>
            </a:fld>
            <a:endParaRPr lang="fr-FR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Helvetica Neue Medium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6" y="6470103"/>
            <a:ext cx="1153004" cy="3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82" r:id="rId3"/>
    <p:sldLayoutId id="2147483683" r:id="rId4"/>
    <p:sldLayoutId id="2147483656" r:id="rId5"/>
    <p:sldLayoutId id="2147483675" r:id="rId6"/>
    <p:sldLayoutId id="2147483681" r:id="rId7"/>
    <p:sldLayoutId id="2147483708" r:id="rId8"/>
    <p:sldLayoutId id="214748370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>
              <a:lumMod val="75000"/>
              <a:lumOff val="25000"/>
            </a:schemeClr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None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□"/>
        <a:tabLst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Wingdings" panose="05000000000000000000" pitchFamily="2" charset="2"/>
        <a:buChar char="§"/>
        <a:tabLst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▫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4"/>
        </a:buClr>
        <a:buSzTx/>
        <a:buFont typeface="Arial" panose="020B0604020202020204" pitchFamily="34" charset="0"/>
        <a:buChar char="▪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55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oora-ce.d.bbg/home" TargetMode="External"/><Relationship Id="rId3" Type="http://schemas.openxmlformats.org/officeDocument/2006/relationships/image" Target="../media/image24.emf"/><Relationship Id="rId7" Type="http://schemas.openxmlformats.org/officeDocument/2006/relationships/image" Target="../media/image26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5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CC1AF9AB-AAFF-4382-B4E1-6C04CF307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055" y="4295474"/>
            <a:ext cx="7893700" cy="282887"/>
          </a:xfrm>
        </p:spPr>
        <p:txBody>
          <a:bodyPr/>
          <a:lstStyle/>
          <a:p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L’ESSENTIEL DE VOS INFOS MARCHÉ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89D46D-81BD-4B0D-8959-EFD6B3C25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Date /2024    Semaine 01 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C8D92A-3695-4E4B-9C2F-E26E1F29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L’HEBDO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FE230B-79F5-4562-B6FA-303E1466E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8956" y="147125"/>
            <a:ext cx="10686197" cy="303679"/>
          </a:xfrm>
        </p:spPr>
        <p:txBody>
          <a:bodyPr/>
          <a:lstStyle/>
          <a:p>
            <a:r>
              <a:rPr lang="fr-FR" dirty="0"/>
              <a:t>Direction du Marché des Professionnels, Agriculture, Viticulture et Associations de Proximité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AF53C6-EF25-404B-B9B9-9A5419E2E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09" b="94083" l="5317" r="95501">
                        <a14:foregroundMark x1="26585" y1="25148" x2="26585" y2="25148"/>
                        <a14:foregroundMark x1="6953" y1="31953" x2="6953" y2="31953"/>
                        <a14:foregroundMark x1="5521" y1="39645" x2="5521" y2="39645"/>
                        <a14:foregroundMark x1="12474" y1="87278" x2="12474" y2="87278"/>
                        <a14:foregroundMark x1="19223" y1="94083" x2="19223" y2="94083"/>
                        <a14:foregroundMark x1="21881" y1="64497" x2="21881" y2="64497"/>
                        <a14:foregroundMark x1="41922" y1="33432" x2="41922" y2="33432"/>
                        <a14:foregroundMark x1="68303" y1="34615" x2="68303" y2="34615"/>
                        <a14:foregroundMark x1="85276" y1="6509" x2="85276" y2="6509"/>
                        <a14:foregroundMark x1="95501" y1="70118" x2="95501" y2="70118"/>
                        <a14:foregroundMark x1="13497" y1="32249" x2="13497" y2="32249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3694" y="1969433"/>
            <a:ext cx="1832798" cy="126684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B9D90C-9A3F-4105-9E3E-D2E50A11E3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810" y="354035"/>
            <a:ext cx="1825030" cy="182503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91E530A-86DC-4726-918A-039A29E8DFC7}"/>
              </a:ext>
            </a:extLst>
          </p:cNvPr>
          <p:cNvSpPr/>
          <p:nvPr/>
        </p:nvSpPr>
        <p:spPr>
          <a:xfrm>
            <a:off x="0" y="6301358"/>
            <a:ext cx="121920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algn="ctr">
              <a:defRPr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Evolutions des mesures tarifaires Assurances - 2024</a:t>
            </a:r>
          </a:p>
          <a:p>
            <a:pPr lvl="1" algn="ctr">
              <a:defRPr/>
            </a:pPr>
            <a:r>
              <a:rPr lang="fr-FR" sz="1100" b="1" dirty="0">
                <a:ln>
                  <a:solidFill>
                    <a:prstClr val="white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endParaRPr lang="fr-FR" sz="1100" dirty="0">
              <a:ln w="0"/>
              <a:solidFill>
                <a:srgbClr val="C0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186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492DFAC-1091-4A05-B9EB-8A2EE60B2EF4}"/>
              </a:ext>
            </a:extLst>
          </p:cNvPr>
          <p:cNvSpPr/>
          <p:nvPr/>
        </p:nvSpPr>
        <p:spPr>
          <a:xfrm>
            <a:off x="876693" y="741391"/>
            <a:ext cx="3455821" cy="16162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Votre actualité…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95FFD4-4ACF-B12F-763F-8DC2F7339DF8}"/>
              </a:ext>
            </a:extLst>
          </p:cNvPr>
          <p:cNvSpPr/>
          <p:nvPr/>
        </p:nvSpPr>
        <p:spPr>
          <a:xfrm>
            <a:off x="876693" y="2533476"/>
            <a:ext cx="3664485" cy="34478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000" b="1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000" b="1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000" b="1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chemeClr val="bg1"/>
                </a:solidFill>
              </a:rPr>
              <a:t>Evolutions </a:t>
            </a:r>
            <a:r>
              <a:rPr lang="en-US" sz="2800" b="1" dirty="0" err="1">
                <a:solidFill>
                  <a:schemeClr val="bg1"/>
                </a:solidFill>
              </a:rPr>
              <a:t>tarifaires</a:t>
            </a:r>
            <a:endParaRPr lang="en-US" sz="2800" b="1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chemeClr val="bg1"/>
                </a:solidFill>
              </a:rPr>
              <a:t>Assurances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chemeClr val="bg1"/>
                </a:solidFill>
              </a:rPr>
              <a:t>2024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6204235-6E58-4621-F9F8-D59A1B2B47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46" t="42286" r="33987" b="32740"/>
          <a:stretch/>
        </p:blipFill>
        <p:spPr bwMode="auto">
          <a:xfrm>
            <a:off x="4987672" y="2025355"/>
            <a:ext cx="6389346" cy="2816600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11532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1779052"/>
            <a:ext cx="7914183" cy="4023689"/>
          </a:xfrm>
        </p:spPr>
        <p:txBody>
          <a:bodyPr/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Contexte du marché et des évolutions tarifaires</a:t>
            </a:r>
          </a:p>
          <a:p>
            <a:r>
              <a:rPr lang="fr-FR" dirty="0"/>
              <a:t>Evolutions tarifaires : IARD Pro </a:t>
            </a:r>
            <a:r>
              <a:rPr lang="fr-FR" i="1" dirty="0"/>
              <a:t>(Auto Pro &amp; MR Pro)</a:t>
            </a:r>
          </a:p>
          <a:p>
            <a:r>
              <a:rPr lang="fr-FR" dirty="0"/>
              <a:t>Evolutions tarifaires : Santé et Prévoyance</a:t>
            </a:r>
          </a:p>
          <a:p>
            <a:r>
              <a:rPr lang="fr-FR" dirty="0"/>
              <a:t>Outils de communication</a:t>
            </a:r>
          </a:p>
          <a:p>
            <a:r>
              <a:rPr lang="fr-FR" dirty="0"/>
              <a:t>Synthèse des évolutions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5977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Contexte du marché et des évolutions tarifaires </a:t>
            </a:r>
            <a:r>
              <a:rPr lang="fr-FR" i="1" dirty="0"/>
              <a:t>[1/2]</a:t>
            </a:r>
            <a:endParaRPr lang="fr-FR" dirty="0"/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D870102-23BA-49DE-9211-DB7AF649A4F0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/>
              <a:t>1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B23106A-18C2-666D-B823-39A9F6387335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746923"/>
            <a:ext cx="10832279" cy="390102"/>
          </a:xfrm>
        </p:spPr>
        <p:txBody>
          <a:bodyPr/>
          <a:lstStyle/>
          <a:p>
            <a:pPr algn="just"/>
            <a:r>
              <a:rPr lang="fr-FR" sz="1600" dirty="0">
                <a:latin typeface="Arial"/>
                <a:cs typeface="Arial"/>
              </a:rPr>
              <a:t>Une année marquée à nouveau par des évènements climatiques d’ampleur </a:t>
            </a:r>
            <a:r>
              <a:rPr lang="fr-FR" sz="1600" b="0" i="1" dirty="0">
                <a:latin typeface="Arial"/>
                <a:cs typeface="Arial"/>
              </a:rPr>
              <a:t>(intensité et fréquence) </a:t>
            </a:r>
            <a:r>
              <a:rPr lang="fr-FR" sz="1600" dirty="0">
                <a:latin typeface="Arial"/>
                <a:cs typeface="Arial"/>
              </a:rPr>
              <a:t>associés à une hausse record des coûts de réparation.</a:t>
            </a:r>
          </a:p>
          <a:p>
            <a:pPr algn="just"/>
            <a:endParaRPr lang="fr-FR" sz="1600" dirty="0">
              <a:latin typeface="Arial"/>
              <a:cs typeface="Arial"/>
            </a:endParaRPr>
          </a:p>
          <a:p>
            <a:pPr algn="just"/>
            <a:endParaRPr lang="fr-FR" sz="1600" dirty="0">
              <a:latin typeface="Arial"/>
              <a:cs typeface="Arial"/>
            </a:endParaRPr>
          </a:p>
          <a:p>
            <a:pPr algn="just"/>
            <a:r>
              <a:rPr lang="fr-FR" dirty="0">
                <a:latin typeface="Arial"/>
                <a:cs typeface="Arial"/>
              </a:rPr>
              <a:t>Des évènements climatiques et sociaux records :</a:t>
            </a:r>
          </a:p>
          <a:p>
            <a:pPr lvl="1" algn="just"/>
            <a:r>
              <a:rPr lang="fr-FR" dirty="0">
                <a:latin typeface="Arial"/>
                <a:cs typeface="Arial"/>
              </a:rPr>
              <a:t>L’année 2023 s’est caractérisée dès l’hiver par une </a:t>
            </a:r>
            <a:r>
              <a:rPr lang="fr-FR" b="1" dirty="0">
                <a:latin typeface="Arial"/>
                <a:cs typeface="Arial"/>
              </a:rPr>
              <a:t>sècheresse persistante</a:t>
            </a:r>
            <a:r>
              <a:rPr lang="fr-FR" dirty="0">
                <a:latin typeface="Arial"/>
                <a:cs typeface="Arial"/>
              </a:rPr>
              <a:t>, puis par des </a:t>
            </a:r>
            <a:r>
              <a:rPr lang="fr-FR" b="1" dirty="0">
                <a:latin typeface="Arial"/>
                <a:cs typeface="Arial"/>
              </a:rPr>
              <a:t>épisodes de forte chaleur jusqu’à la fin de l’été</a:t>
            </a:r>
            <a:r>
              <a:rPr lang="fr-FR" dirty="0">
                <a:latin typeface="Arial"/>
                <a:cs typeface="Arial"/>
              </a:rPr>
              <a:t>, le plus chaud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jamais enregistré, et marqué par une litanie d’événements climatiques extrêmes. </a:t>
            </a:r>
          </a:p>
          <a:p>
            <a:pPr lvl="1" algn="just"/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Les Assureurs estiment que plus de </a:t>
            </a:r>
            <a:r>
              <a:rPr lang="fr-FR" b="1" dirty="0">
                <a:latin typeface="Arial"/>
                <a:cs typeface="Arial"/>
                <a:sym typeface="Arial"/>
              </a:rPr>
              <a:t>la moitié des maisons individuelles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en France seraient potentiellement concernées par le phénomène du </a:t>
            </a:r>
            <a:r>
              <a:rPr lang="fr-FR" b="1" dirty="0">
                <a:latin typeface="Arial"/>
                <a:cs typeface="Arial"/>
                <a:sym typeface="Arial"/>
              </a:rPr>
              <a:t>retrait-gonflement des sols argileux</a:t>
            </a:r>
            <a:r>
              <a:rPr lang="fr-FR" dirty="0">
                <a:latin typeface="Arial"/>
                <a:cs typeface="Arial"/>
                <a:sym typeface="Arial"/>
              </a:rPr>
              <a:t>.</a:t>
            </a:r>
          </a:p>
          <a:p>
            <a:pPr lvl="1" algn="just"/>
            <a:r>
              <a:rPr lang="fr-FR" dirty="0">
                <a:latin typeface="Arial"/>
                <a:cs typeface="Arial"/>
                <a:sym typeface="Arial"/>
              </a:rPr>
              <a:t>Plusieurs évènements notables de </a:t>
            </a:r>
            <a:r>
              <a:rPr lang="fr-FR" b="1" dirty="0">
                <a:latin typeface="Arial"/>
                <a:cs typeface="Arial"/>
                <a:sym typeface="Arial"/>
              </a:rPr>
              <a:t>grêle</a:t>
            </a:r>
            <a:r>
              <a:rPr lang="fr-FR" dirty="0">
                <a:latin typeface="Arial"/>
                <a:cs typeface="Arial"/>
                <a:sym typeface="Arial"/>
              </a:rPr>
              <a:t> sont survenus.</a:t>
            </a:r>
          </a:p>
          <a:p>
            <a:pPr lvl="1" algn="just"/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Le coût des sinistres déclarés à la suite des </a:t>
            </a:r>
            <a:r>
              <a:rPr lang="fr-FR" b="1" dirty="0">
                <a:latin typeface="Arial"/>
                <a:cs typeface="Arial"/>
                <a:sym typeface="Arial"/>
              </a:rPr>
              <a:t>violences urbaines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de fin juin est évalué à </a:t>
            </a:r>
            <a:r>
              <a:rPr lang="fr-FR" b="1" dirty="0">
                <a:latin typeface="Arial"/>
                <a:cs typeface="Arial"/>
                <a:sym typeface="Arial"/>
              </a:rPr>
              <a:t>730 M€</a:t>
            </a:r>
            <a:r>
              <a:rPr lang="fr-FR" sz="1400" b="1" kern="0" dirty="0">
                <a:solidFill>
                  <a:srgbClr val="B34A8C"/>
                </a:solidFill>
                <a:latin typeface="Arial"/>
                <a:sym typeface="Arial"/>
              </a:rPr>
              <a:t> 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pour 15.600 sinistres </a:t>
            </a:r>
            <a:r>
              <a: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(dont </a:t>
            </a:r>
            <a:r>
              <a:rPr lang="fr-FR" b="1" i="1" dirty="0">
                <a:latin typeface="Arial"/>
                <a:cs typeface="Arial"/>
                <a:sym typeface="Arial"/>
              </a:rPr>
              <a:t>5,3 M€ </a:t>
            </a:r>
            <a:r>
              <a: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au cumul à fin juillet pour BPCE AI et BPCE IARD pour près de 400 sinistres)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.</a:t>
            </a:r>
          </a:p>
          <a:p>
            <a:pPr lvl="1" algn="just"/>
            <a:endParaRPr lang="fr-FR" kern="0" dirty="0">
              <a:solidFill>
                <a:srgbClr val="000000"/>
              </a:solidFill>
              <a:latin typeface="Arial"/>
              <a:sym typeface="Arial"/>
            </a:endParaRPr>
          </a:p>
          <a:p>
            <a:pPr lvl="1" algn="just"/>
            <a:endParaRPr lang="fr-FR" dirty="0">
              <a:latin typeface="Arial"/>
              <a:cs typeface="Arial"/>
              <a:sym typeface="Arial"/>
            </a:endParaRPr>
          </a:p>
          <a:p>
            <a:pPr lvl="1" algn="just"/>
            <a:endParaRPr lang="fr-FR" dirty="0">
              <a:latin typeface="Arial"/>
              <a:cs typeface="Arial"/>
            </a:endParaRPr>
          </a:p>
          <a:p>
            <a:pPr lvl="1" algn="just"/>
            <a:endParaRPr lang="fr-FR" dirty="0">
              <a:latin typeface="Arial"/>
              <a:cs typeface="Arial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6203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Contexte du marché et des évolutions tarifaires </a:t>
            </a:r>
            <a:r>
              <a:rPr lang="fr-FR" i="1" dirty="0"/>
              <a:t>[2/2]</a:t>
            </a:r>
            <a:endParaRPr lang="fr-FR" dirty="0"/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D870102-23BA-49DE-9211-DB7AF649A4F0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/>
              <a:t>1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B23106A-18C2-666D-B823-39A9F6387335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1233221"/>
            <a:ext cx="10698715" cy="348999"/>
          </a:xfrm>
        </p:spPr>
        <p:txBody>
          <a:bodyPr/>
          <a:lstStyle/>
          <a:p>
            <a:pPr algn="just"/>
            <a:endParaRPr lang="fr-FR" dirty="0">
              <a:latin typeface="Arial"/>
              <a:cs typeface="Arial"/>
            </a:endParaRPr>
          </a:p>
          <a:p>
            <a:pPr algn="just"/>
            <a:r>
              <a:rPr lang="fr-FR" dirty="0">
                <a:latin typeface="Arial"/>
                <a:cs typeface="Arial"/>
              </a:rPr>
              <a:t>Des coûts de sinistres matériels qui explosent :</a:t>
            </a:r>
          </a:p>
          <a:p>
            <a:pPr algn="just"/>
            <a:endParaRPr lang="fr-FR" dirty="0">
              <a:latin typeface="Arial"/>
              <a:cs typeface="Arial"/>
            </a:endParaRPr>
          </a:p>
          <a:p>
            <a:pPr lvl="1" algn="just"/>
            <a:r>
              <a:rPr lang="fr-FR" b="1" dirty="0">
                <a:latin typeface="Arial"/>
                <a:cs typeface="Arial"/>
                <a:sym typeface="Arial"/>
              </a:rPr>
              <a:t>Auto Pro : ↑ coûts de la main-d’œuvre / ↑ coûts des pièces :</a:t>
            </a:r>
          </a:p>
          <a:p>
            <a:pPr lvl="2" algn="just"/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Augmentation du coût des 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réparations automobiles, </a:t>
            </a: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supérieur à l’inflation </a:t>
            </a:r>
            <a:r>
              <a:rPr kumimoji="0" lang="fr-FR" b="0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(</a:t>
            </a:r>
            <a:r>
              <a:rPr kumimoji="0" lang="fr-FR" b="1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+ 8,4 %</a:t>
            </a:r>
            <a:r>
              <a:rPr kumimoji="0" lang="fr-FR" b="0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en France de 2022 à 2023)</a:t>
            </a: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, du prix moyen des 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pièces de rechange </a:t>
            </a:r>
            <a:r>
              <a:rPr kumimoji="0" lang="fr-FR" b="0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(en moyenne </a:t>
            </a:r>
            <a:r>
              <a:rPr kumimoji="0" lang="fr-FR" b="1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+ 9,7 %</a:t>
            </a:r>
            <a:r>
              <a:rPr kumimoji="0" lang="fr-FR" b="0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) </a:t>
            </a: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et de la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peinture</a:t>
            </a: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fr-FR" b="0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(</a:t>
            </a:r>
            <a:r>
              <a:rPr kumimoji="0" lang="fr-FR" b="1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+ 8,1 %</a:t>
            </a:r>
            <a:r>
              <a:rPr kumimoji="0" lang="fr-FR" b="0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)</a:t>
            </a: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. Une hausse du coût de la main-d’œuvre notamment de carrosserie. </a:t>
            </a:r>
          </a:p>
          <a:p>
            <a:pPr lvl="2" algn="just"/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Sur un modèle de véhicule équivalent, les réparations des 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véhicules électriques à batterie </a:t>
            </a: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sont en moyenne 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25 % plus chères</a:t>
            </a: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que les thermiques, et prennent 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14 % de temps en plus</a:t>
            </a: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. Les véhicules électriques et hybrides rechargeables 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représentent un peu plus de 1 % du parc automobile mais 21 % des immatriculations à juillet 2023.</a:t>
            </a:r>
            <a:endParaRPr lang="fr-FR" dirty="0">
              <a:latin typeface="Arial"/>
              <a:cs typeface="Arial"/>
            </a:endParaRPr>
          </a:p>
          <a:p>
            <a:pPr lvl="1" algn="just"/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lvl="1" algn="just"/>
            <a:r>
              <a:rPr lang="fr-FR" b="1" dirty="0">
                <a:latin typeface="Arial"/>
                <a:cs typeface="Arial"/>
                <a:sym typeface="Arial"/>
              </a:rPr>
              <a:t>MR Pro : ↑ coûts des matériaux dans le bâtiment :</a:t>
            </a:r>
          </a:p>
          <a:p>
            <a:pPr lvl="2" algn="just"/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Dans le secteur du 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bâtiment</a:t>
            </a: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, la hausse moyenne du coût des matériaux s’élève à 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+ 40 % depuis 2019</a:t>
            </a: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. </a:t>
            </a:r>
          </a:p>
          <a:p>
            <a:pPr lvl="2" algn="just"/>
            <a:endParaRPr kumimoji="0" lang="fr-FR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lvl="1" algn="just"/>
            <a:r>
              <a:rPr lang="fr-FR" b="1" dirty="0">
                <a:latin typeface="Arial"/>
                <a:cs typeface="Arial"/>
                <a:sym typeface="Arial"/>
              </a:rPr>
              <a:t>Santé : ↑ charges complémentaires / ↑ tarifs :</a:t>
            </a:r>
          </a:p>
          <a:p>
            <a:pPr lvl="2" algn="just"/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Un 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transfert de charge de la Sécurité Sociale vers les Complémentaires </a:t>
            </a:r>
            <a:r>
              <a:rPr kumimoji="0" lang="fr-FR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(baisse du remboursement sur les soins bucco-dentaires)</a:t>
            </a: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, des 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revalorisations de tarifs des Professionnels de Santé </a:t>
            </a:r>
            <a:r>
              <a:rPr kumimoji="0" lang="fr-FR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(Médecins et paramédicaux)</a:t>
            </a: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, et une 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hausse des prix de certains médicaments</a:t>
            </a: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.</a:t>
            </a:r>
          </a:p>
          <a:p>
            <a:pPr marL="927000" lvl="2" indent="0" algn="just">
              <a:buNone/>
            </a:pPr>
            <a:endParaRPr kumimoji="0" lang="fr-FR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lvl="2" algn="just"/>
            <a:endParaRPr kumimoji="0" lang="fr-FR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lvl="1" algn="just"/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lvl="1" algn="just"/>
            <a:endParaRPr lang="fr-FR" dirty="0">
              <a:latin typeface="Arial"/>
              <a:cs typeface="Arial"/>
              <a:sym typeface="Arial"/>
            </a:endParaRPr>
          </a:p>
          <a:p>
            <a:pPr lvl="1" algn="just"/>
            <a:endParaRPr lang="fr-FR" dirty="0">
              <a:latin typeface="Arial"/>
              <a:cs typeface="Arial"/>
            </a:endParaRPr>
          </a:p>
          <a:p>
            <a:pPr lvl="1" algn="just"/>
            <a:endParaRPr lang="fr-FR" dirty="0">
              <a:latin typeface="Arial"/>
              <a:cs typeface="Arial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60230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1779052"/>
            <a:ext cx="7914183" cy="4023689"/>
          </a:xfrm>
        </p:spPr>
        <p:txBody>
          <a:bodyPr/>
          <a:lstStyle/>
          <a:p>
            <a:r>
              <a:rPr lang="fr-FR" dirty="0"/>
              <a:t>Contexte du marché et des évolutions tarifaires</a:t>
            </a:r>
          </a:p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Evolutions tarifaires : IARD Pro </a:t>
            </a:r>
            <a:r>
              <a:rPr lang="fr-F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(Auto Pro &amp; MR Pro)</a:t>
            </a:r>
          </a:p>
          <a:p>
            <a:r>
              <a:rPr lang="fr-FR" dirty="0"/>
              <a:t>Evolutions tarifaires : Santé et Prévoyance</a:t>
            </a:r>
          </a:p>
          <a:p>
            <a:r>
              <a:rPr lang="fr-FR" dirty="0"/>
              <a:t>Outils de communication</a:t>
            </a:r>
          </a:p>
          <a:p>
            <a:r>
              <a:rPr lang="fr-FR" dirty="0"/>
              <a:t>Synthèse des évolutions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7343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Evolutions tarifaires : IARD Pro </a:t>
            </a:r>
            <a:r>
              <a:rPr lang="fr-FR" i="1" dirty="0"/>
              <a:t>[1/2]</a:t>
            </a:r>
            <a:endParaRPr lang="fr-FR" sz="2400" i="1" dirty="0"/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D870102-23BA-49DE-9211-DB7AF649A4F0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2</a:t>
            </a:r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2E0C4306-EE1D-1D21-AF02-464D8563149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98401" y="1087942"/>
            <a:ext cx="10980738" cy="4968675"/>
          </a:xfrm>
        </p:spPr>
        <p:txBody>
          <a:bodyPr/>
          <a:lstStyle/>
          <a:p>
            <a:endParaRPr lang="fr-FR" sz="800" b="1" dirty="0"/>
          </a:p>
          <a:p>
            <a:r>
              <a:rPr lang="fr-F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 Pro</a:t>
            </a:r>
          </a:p>
          <a:p>
            <a:endParaRPr lang="fr-FR" sz="1400" b="1" dirty="0"/>
          </a:p>
          <a:p>
            <a:pPr marL="0" indent="0">
              <a:buNone/>
            </a:pPr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0BA69A25-F884-9959-CFFB-3548A2A3BEFB}"/>
              </a:ext>
            </a:extLst>
          </p:cNvPr>
          <p:cNvCxnSpPr>
            <a:cxnSpLocks/>
          </p:cNvCxnSpPr>
          <p:nvPr/>
        </p:nvCxnSpPr>
        <p:spPr>
          <a:xfrm>
            <a:off x="1279165" y="3416979"/>
            <a:ext cx="809208" cy="532467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71293F07-9742-CAE5-7E21-4BA8F256396E}"/>
              </a:ext>
            </a:extLst>
          </p:cNvPr>
          <p:cNvCxnSpPr>
            <a:cxnSpLocks/>
          </p:cNvCxnSpPr>
          <p:nvPr/>
        </p:nvCxnSpPr>
        <p:spPr>
          <a:xfrm>
            <a:off x="2012533" y="2771649"/>
            <a:ext cx="42633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9586534-FED5-3D4C-7BF0-9C7C217F893E}"/>
              </a:ext>
            </a:extLst>
          </p:cNvPr>
          <p:cNvCxnSpPr>
            <a:cxnSpLocks/>
          </p:cNvCxnSpPr>
          <p:nvPr/>
        </p:nvCxnSpPr>
        <p:spPr>
          <a:xfrm flipV="1">
            <a:off x="832757" y="1867829"/>
            <a:ext cx="809208" cy="532467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rde 6">
            <a:extLst>
              <a:ext uri="{FF2B5EF4-FFF2-40B4-BE49-F238E27FC236}">
                <a16:creationId xmlns:a16="http://schemas.microsoft.com/office/drawing/2014/main" id="{F2CB6DEA-D188-6561-386B-5351BD715E81}"/>
              </a:ext>
            </a:extLst>
          </p:cNvPr>
          <p:cNvSpPr/>
          <p:nvPr/>
        </p:nvSpPr>
        <p:spPr>
          <a:xfrm flipH="1">
            <a:off x="-2070983" y="1554747"/>
            <a:ext cx="4134255" cy="4364958"/>
          </a:xfrm>
          <a:prstGeom prst="chord">
            <a:avLst>
              <a:gd name="adj1" fmla="val 5409741"/>
              <a:gd name="adj2" fmla="val 1618607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4" descr="Voiture Rouge Vectores, Ilustraciones y Gráficos - 123RF">
            <a:extLst>
              <a:ext uri="{FF2B5EF4-FFF2-40B4-BE49-F238E27FC236}">
                <a16:creationId xmlns:a16="http://schemas.microsoft.com/office/drawing/2014/main" id="{495B41F9-1903-969B-225E-D0D769CC17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2" t="27569" r="11445" b="18606"/>
          <a:stretch/>
        </p:blipFill>
        <p:spPr bwMode="auto">
          <a:xfrm flipH="1">
            <a:off x="98649" y="3294044"/>
            <a:ext cx="1871063" cy="908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277D708-5DCF-8268-F688-C41166568484}"/>
              </a:ext>
            </a:extLst>
          </p:cNvPr>
          <p:cNvSpPr txBox="1"/>
          <p:nvPr/>
        </p:nvSpPr>
        <p:spPr>
          <a:xfrm>
            <a:off x="2920161" y="1509863"/>
            <a:ext cx="12025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kern="0" cap="small">
                <a:solidFill>
                  <a:schemeClr val="accent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Marché de l’auto</a:t>
            </a:r>
            <a:endParaRPr lang="fr-FR" b="1" kern="0" cap="small">
              <a:solidFill>
                <a:schemeClr val="accent1"/>
              </a:solidFill>
              <a:latin typeface="+mj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D8547B0-0809-871F-83C6-AC84B9448345}"/>
              </a:ext>
            </a:extLst>
          </p:cNvPr>
          <p:cNvSpPr txBox="1"/>
          <p:nvPr/>
        </p:nvSpPr>
        <p:spPr>
          <a:xfrm>
            <a:off x="3307133" y="2435517"/>
            <a:ext cx="16135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b="1" i="0" u="none" strike="noStrike" kern="0" cap="small" spc="0" normalizeH="0" baseline="0" noProof="0" dirty="0">
                <a:ln>
                  <a:noFill/>
                </a:ln>
                <a:solidFill>
                  <a:srgbClr val="30B3A7"/>
                </a:solidFill>
                <a:effectLst/>
                <a:uLnTx/>
                <a:uFillTx/>
                <a:latin typeface="+mj-lt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Fréquence des sinistres</a:t>
            </a:r>
            <a:endParaRPr lang="fr-FR" dirty="0">
              <a:solidFill>
                <a:srgbClr val="30B3A7"/>
              </a:solidFill>
              <a:latin typeface="+mj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270642F-7B6A-FF9C-1D6F-25D1A81C647C}"/>
              </a:ext>
            </a:extLst>
          </p:cNvPr>
          <p:cNvCxnSpPr>
            <a:cxnSpLocks/>
          </p:cNvCxnSpPr>
          <p:nvPr/>
        </p:nvCxnSpPr>
        <p:spPr>
          <a:xfrm>
            <a:off x="2081766" y="3677357"/>
            <a:ext cx="42633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A6ACCC01-2FBD-BBF1-129C-33AADC45716D}"/>
              </a:ext>
            </a:extLst>
          </p:cNvPr>
          <p:cNvSpPr txBox="1"/>
          <p:nvPr/>
        </p:nvSpPr>
        <p:spPr>
          <a:xfrm>
            <a:off x="3313885" y="3349956"/>
            <a:ext cx="13111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b="1" i="0" u="none" strike="noStrike" kern="0" cap="small" spc="0" normalizeH="0" baseline="0" noProof="0">
                <a:ln>
                  <a:noFill/>
                </a:ln>
                <a:solidFill>
                  <a:srgbClr val="B34A8C"/>
                </a:solidFill>
                <a:effectLst/>
                <a:uLnTx/>
                <a:uFillTx/>
                <a:latin typeface="+mj-lt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Coût des sinistres</a:t>
            </a:r>
            <a:endParaRPr lang="fr-FR">
              <a:solidFill>
                <a:srgbClr val="B34A8C"/>
              </a:solidFill>
              <a:latin typeface="+mj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4" name="Picture 2" descr="icone-collecte-data - Agence Deux">
            <a:extLst>
              <a:ext uri="{FF2B5EF4-FFF2-40B4-BE49-F238E27FC236}">
                <a16:creationId xmlns:a16="http://schemas.microsoft.com/office/drawing/2014/main" id="{91382727-7B38-EDD3-D56D-713E0F2ED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24" b="91270" l="7937" r="91270">
                        <a14:foregroundMark x1="19048" y1="64286" x2="38095" y2="76190"/>
                        <a14:foregroundMark x1="38095" y1="76190" x2="42857" y2="59524"/>
                        <a14:foregroundMark x1="38889" y1="82540" x2="51587" y2="50000"/>
                        <a14:foregroundMark x1="51587" y1="50000" x2="46825" y2="61905"/>
                        <a14:foregroundMark x1="15873" y1="48413" x2="29365" y2="18254"/>
                        <a14:foregroundMark x1="29365" y1="18254" x2="59524" y2="14286"/>
                        <a14:foregroundMark x1="59524" y1="14286" x2="89683" y2="37302"/>
                        <a14:foregroundMark x1="89683" y1="37302" x2="89683" y2="65873"/>
                        <a14:foregroundMark x1="89683" y1="65873" x2="64286" y2="84127"/>
                        <a14:foregroundMark x1="64286" y1="84127" x2="38889" y2="87302"/>
                        <a14:foregroundMark x1="38889" y1="87302" x2="19048" y2="79365"/>
                        <a14:foregroundMark x1="42063" y1="88095" x2="53175" y2="92063"/>
                        <a14:foregroundMark x1="91270" y1="57937" x2="91270" y2="43651"/>
                        <a14:foregroundMark x1="87302" y1="38095" x2="56349" y2="14286"/>
                        <a14:foregroundMark x1="56349" y1="14286" x2="37302" y2="12698"/>
                        <a14:foregroundMark x1="19841" y1="30952" x2="13492" y2="50000"/>
                        <a14:foregroundMark x1="7937" y1="52381" x2="13492" y2="29365"/>
                        <a14:foregroundMark x1="13492" y1="29365" x2="14286" y2="29365"/>
                        <a14:foregroundMark x1="77778" y1="23016" x2="89683" y2="349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510" y="1519399"/>
            <a:ext cx="717123" cy="71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FC91391A-A928-4815-D428-A474EA37A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521" y="2416776"/>
            <a:ext cx="700455" cy="700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Barre graphique - Icônes entreprise gratuites">
            <a:extLst>
              <a:ext uri="{FF2B5EF4-FFF2-40B4-BE49-F238E27FC236}">
                <a16:creationId xmlns:a16="http://schemas.microsoft.com/office/drawing/2014/main" id="{1D13CD60-7B28-EDEC-928D-E8E0CD77E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790" y="3443672"/>
            <a:ext cx="455198" cy="455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58667532-020A-EE25-98DE-03E07CC4C7A1}"/>
              </a:ext>
            </a:extLst>
          </p:cNvPr>
          <p:cNvCxnSpPr>
            <a:cxnSpLocks/>
          </p:cNvCxnSpPr>
          <p:nvPr/>
        </p:nvCxnSpPr>
        <p:spPr>
          <a:xfrm>
            <a:off x="1651769" y="1867829"/>
            <a:ext cx="42633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24D34C75-EFAD-E075-A338-62C5D7BA2B19}"/>
              </a:ext>
            </a:extLst>
          </p:cNvPr>
          <p:cNvCxnSpPr>
            <a:cxnSpLocks/>
          </p:cNvCxnSpPr>
          <p:nvPr/>
        </p:nvCxnSpPr>
        <p:spPr>
          <a:xfrm flipV="1">
            <a:off x="1906440" y="2762180"/>
            <a:ext cx="140129" cy="56456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BF6DE6E6-FD6B-1F4B-7F6C-034A1B7BFBED}"/>
              </a:ext>
            </a:extLst>
          </p:cNvPr>
          <p:cNvSpPr txBox="1"/>
          <p:nvPr/>
        </p:nvSpPr>
        <p:spPr>
          <a:xfrm>
            <a:off x="4992591" y="1244966"/>
            <a:ext cx="6380900" cy="2217429"/>
          </a:xfrm>
          <a:prstGeom prst="rect">
            <a:avLst/>
          </a:prstGeom>
          <a:noFill/>
          <a:effectLst/>
        </p:spPr>
        <p:txBody>
          <a:bodyPr wrap="square" anchor="ctr">
            <a:noAutofit/>
          </a:bodyPr>
          <a:lstStyle/>
          <a:p>
            <a:pPr marL="0" marR="0" lvl="1" indent="0" algn="just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kern="0" dirty="0">
                <a:cs typeface="Arial"/>
                <a:sym typeface="Arial"/>
              </a:rPr>
              <a:t>Forte augmentation </a:t>
            </a:r>
            <a:r>
              <a:rPr lang="fr-FR" sz="1200" b="1" i="1" kern="0" dirty="0">
                <a:cs typeface="Arial"/>
                <a:sym typeface="Arial"/>
              </a:rPr>
              <a:t>(+ 16 %) </a:t>
            </a:r>
            <a:r>
              <a:rPr lang="fr-FR" sz="1200" b="1" kern="0" dirty="0">
                <a:cs typeface="Arial"/>
                <a:sym typeface="Arial"/>
              </a:rPr>
              <a:t>des ventes de véhicules électriques/hybrides</a:t>
            </a:r>
            <a:r>
              <a:rPr lang="fr-FR" sz="1200" kern="0" dirty="0">
                <a:cs typeface="Arial"/>
                <a:sym typeface="Arial"/>
              </a:rPr>
              <a:t>, tant </a:t>
            </a:r>
            <a:r>
              <a:rPr lang="fr-FR" sz="1200" kern="0" dirty="0">
                <a:solidFill>
                  <a:srgbClr val="000000"/>
                </a:solidFill>
                <a:cs typeface="Arial"/>
                <a:sym typeface="Arial"/>
              </a:rPr>
              <a:t>sur les véhicules particuliers mais aussi sur les véhicules à usage commercial et utilitaires légers.</a:t>
            </a:r>
          </a:p>
          <a:p>
            <a:pPr marL="0" marR="0" lvl="1" indent="0" algn="just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1" indent="0" algn="just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marL="0" marR="0" lvl="1" indent="0" algn="just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0" dirty="0">
                <a:solidFill>
                  <a:srgbClr val="000000"/>
                </a:solidFill>
                <a:cs typeface="Arial"/>
              </a:rPr>
              <a:t>La fréquence de sinistres 2022 a augmenté par rapport à 2021 de </a:t>
            </a:r>
            <a:r>
              <a:rPr lang="fr-FR" sz="1400" b="1" kern="0" cap="small" dirty="0"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+ 2 %</a:t>
            </a:r>
            <a:r>
              <a:rPr lang="fr-FR" sz="1200" kern="0" dirty="0">
                <a:solidFill>
                  <a:srgbClr val="000000"/>
                </a:solidFill>
                <a:cs typeface="Arial"/>
              </a:rPr>
              <a:t>, hors événements climatiques.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B3E2BD4-F106-97DF-4804-F717D71E1D40}"/>
              </a:ext>
            </a:extLst>
          </p:cNvPr>
          <p:cNvSpPr txBox="1"/>
          <p:nvPr/>
        </p:nvSpPr>
        <p:spPr>
          <a:xfrm>
            <a:off x="4992592" y="3117231"/>
            <a:ext cx="6380900" cy="1834917"/>
          </a:xfrm>
          <a:prstGeom prst="rect">
            <a:avLst/>
          </a:prstGeom>
          <a:solidFill>
            <a:srgbClr val="FFFFFF"/>
          </a:solidFill>
          <a:effectLst/>
        </p:spPr>
        <p:txBody>
          <a:bodyPr wrap="square" anchor="ctr">
            <a:noAutofit/>
          </a:bodyPr>
          <a:lstStyle/>
          <a:p>
            <a:pPr marL="0" marR="0" lvl="1" indent="0" algn="just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Entre 2019 et 2023, le coût moyen </a:t>
            </a: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d’un sinistre Auto</a:t>
            </a: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B34A8C"/>
                </a:solidFill>
                <a:effectLst/>
                <a:uLnTx/>
                <a:uFillTx/>
                <a:cs typeface="Arial"/>
                <a:sym typeface="Arial"/>
              </a:rPr>
              <a:t> </a:t>
            </a: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Arial"/>
                <a:sym typeface="Arial"/>
              </a:rPr>
              <a:t>en dommages 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a augmenté de </a:t>
            </a:r>
            <a:b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</a:br>
            <a:r>
              <a:rPr lang="fr-FR" sz="1200" b="1" kern="0" dirty="0">
                <a:cs typeface="Arial"/>
                <a:sym typeface="Arial"/>
              </a:rPr>
              <a:t>26 % soit + 428 €. 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En cause notamment, </a:t>
            </a: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des coûts de réparation automobile en hausse et supérieurs à l’inflation </a:t>
            </a:r>
            <a:r>
              <a:rPr kumimoji="0" lang="fr-FR" sz="1200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Arial"/>
                <a:sym typeface="Arial"/>
              </a:rPr>
              <a:t>(</a:t>
            </a:r>
            <a:r>
              <a:rPr kumimoji="0" lang="fr-FR" sz="1200" b="1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Arial"/>
                <a:sym typeface="Arial"/>
              </a:rPr>
              <a:t>+ </a:t>
            </a:r>
            <a:r>
              <a:rPr kumimoji="0" lang="fr-FR" sz="1400" b="1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Arial"/>
                <a:sym typeface="Arial"/>
              </a:rPr>
              <a:t>8,4 %</a:t>
            </a:r>
            <a:r>
              <a:rPr kumimoji="0" lang="fr-FR" sz="1400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Arial"/>
                <a:sym typeface="Arial"/>
              </a:rPr>
              <a:t> </a:t>
            </a:r>
            <a:r>
              <a:rPr kumimoji="0" lang="fr-FR" sz="1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en France à fin juin 2023 versus 2022)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. </a:t>
            </a:r>
            <a:r>
              <a:rPr lang="fr-FR" sz="1200" kern="0" dirty="0">
                <a:solidFill>
                  <a:srgbClr val="000000"/>
                </a:solidFill>
                <a:cs typeface="Arial"/>
                <a:sym typeface="Arial"/>
              </a:rPr>
              <a:t>A</a:t>
            </a:r>
            <a:r>
              <a:rPr kumimoji="0" lang="fr-FR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u-delà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 du prix des matières premières, ces augmentations sont également dues à </a:t>
            </a: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l’explosion des immatriculations de SUV, de véhicules hybrides ou électriques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, avec des coûts de réparation toujours plus importants </a:t>
            </a:r>
            <a:r>
              <a:rPr kumimoji="0" lang="fr-FR" sz="1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(</a:t>
            </a:r>
            <a:r>
              <a:rPr kumimoji="0" lang="fr-FR" sz="12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rPr>
              <a:t>80 % </a:t>
            </a:r>
            <a:r>
              <a:rPr lang="fr-FR" sz="1200" i="1" kern="0" dirty="0">
                <a:solidFill>
                  <a:srgbClr val="000000"/>
                </a:solidFill>
                <a:cs typeface="Arial"/>
                <a:sym typeface="Arial"/>
              </a:rPr>
              <a:t>du portefeuille étant en </a:t>
            </a:r>
            <a:r>
              <a:rPr lang="fr-FR" sz="1200" b="1" i="1" kern="0" dirty="0">
                <a:solidFill>
                  <a:srgbClr val="000000"/>
                </a:solidFill>
                <a:cs typeface="Arial"/>
                <a:sym typeface="Arial"/>
              </a:rPr>
              <a:t>Tous Risques</a:t>
            </a:r>
            <a:r>
              <a:rPr lang="fr-FR" sz="1200" i="1" kern="0" dirty="0">
                <a:cs typeface="Arial"/>
                <a:sym typeface="Arial"/>
              </a:rPr>
              <a:t>)</a:t>
            </a:r>
            <a:r>
              <a:rPr lang="fr-FR" sz="1400" b="1" kern="0" dirty="0">
                <a:cs typeface="Arial"/>
                <a:sym typeface="Arial"/>
              </a:rPr>
              <a:t>.</a:t>
            </a: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8757ACA4-7695-FEF3-D0DD-0B008EFE6E4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2620" t="48274" r="22445" b="34515"/>
          <a:stretch/>
        </p:blipFill>
        <p:spPr bwMode="auto">
          <a:xfrm>
            <a:off x="5070240" y="4733753"/>
            <a:ext cx="3897620" cy="15129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07136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Evolutions tarifaires : IARD Pro </a:t>
            </a:r>
            <a:r>
              <a:rPr lang="fr-FR" i="1" dirty="0"/>
              <a:t>[2/2]</a:t>
            </a:r>
            <a:endParaRPr lang="fr-FR" sz="2400" i="1" dirty="0"/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D870102-23BA-49DE-9211-DB7AF649A4F0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2</a:t>
            </a:r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2E0C4306-EE1D-1D21-AF02-464D8563149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98401" y="1087942"/>
            <a:ext cx="10980738" cy="4968675"/>
          </a:xfrm>
        </p:spPr>
        <p:txBody>
          <a:bodyPr/>
          <a:lstStyle/>
          <a:p>
            <a:endParaRPr lang="fr-FR" sz="800" b="1" dirty="0"/>
          </a:p>
          <a:p>
            <a:r>
              <a:rPr lang="fr-F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 Pro</a:t>
            </a:r>
          </a:p>
          <a:p>
            <a:endParaRPr lang="fr-FR" sz="1400" b="1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0" name="Corde 39">
            <a:extLst>
              <a:ext uri="{FF2B5EF4-FFF2-40B4-BE49-F238E27FC236}">
                <a16:creationId xmlns:a16="http://schemas.microsoft.com/office/drawing/2014/main" id="{83CC67DE-CBFE-48BE-F505-EE02F1CD9876}"/>
              </a:ext>
            </a:extLst>
          </p:cNvPr>
          <p:cNvSpPr/>
          <p:nvPr/>
        </p:nvSpPr>
        <p:spPr>
          <a:xfrm flipH="1">
            <a:off x="-1757473" y="1575289"/>
            <a:ext cx="4134255" cy="4364958"/>
          </a:xfrm>
          <a:prstGeom prst="chord">
            <a:avLst>
              <a:gd name="adj1" fmla="val 5409741"/>
              <a:gd name="adj2" fmla="val 1618607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06E825F6-9DBD-5818-FE6E-BEBB182145FA}"/>
              </a:ext>
            </a:extLst>
          </p:cNvPr>
          <p:cNvCxnSpPr>
            <a:cxnSpLocks/>
          </p:cNvCxnSpPr>
          <p:nvPr/>
        </p:nvCxnSpPr>
        <p:spPr>
          <a:xfrm flipV="1">
            <a:off x="1845869" y="2167388"/>
            <a:ext cx="774212" cy="858317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34D0F22D-8F87-C772-B387-3E644317E093}"/>
              </a:ext>
            </a:extLst>
          </p:cNvPr>
          <p:cNvCxnSpPr>
            <a:cxnSpLocks/>
          </p:cNvCxnSpPr>
          <p:nvPr/>
        </p:nvCxnSpPr>
        <p:spPr>
          <a:xfrm>
            <a:off x="2616906" y="2170563"/>
            <a:ext cx="42633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ZoneTexte 42">
            <a:extLst>
              <a:ext uri="{FF2B5EF4-FFF2-40B4-BE49-F238E27FC236}">
                <a16:creationId xmlns:a16="http://schemas.microsoft.com/office/drawing/2014/main" id="{7A2E4C59-2E46-1111-8F94-2CCFF1335195}"/>
              </a:ext>
            </a:extLst>
          </p:cNvPr>
          <p:cNvSpPr txBox="1"/>
          <p:nvPr/>
        </p:nvSpPr>
        <p:spPr>
          <a:xfrm>
            <a:off x="3922487" y="1834431"/>
            <a:ext cx="15348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kumimoji="0" b="1" i="0" u="none" strike="noStrike" kern="0" cap="small" spc="0" normalizeH="0" baseline="0">
                <a:ln>
                  <a:noFill/>
                </a:ln>
                <a:solidFill>
                  <a:srgbClr val="30B3A7"/>
                </a:solidFill>
                <a:effectLst/>
                <a:uLnTx/>
                <a:uFillTx/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fr-FR" dirty="0">
                <a:sym typeface="Arial"/>
              </a:rPr>
              <a:t>Evènements urbains</a:t>
            </a:r>
            <a:endParaRPr lang="fr-FR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83BACF72-F1C0-CA93-9FD2-8CAA3FD0E8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b="10253"/>
          <a:stretch/>
        </p:blipFill>
        <p:spPr>
          <a:xfrm>
            <a:off x="3228391" y="1992273"/>
            <a:ext cx="503234" cy="369686"/>
          </a:xfrm>
          <a:prstGeom prst="rect">
            <a:avLst/>
          </a:prstGeom>
        </p:spPr>
      </p:pic>
      <p:sp>
        <p:nvSpPr>
          <p:cNvPr id="45" name="ZoneTexte 44">
            <a:extLst>
              <a:ext uri="{FF2B5EF4-FFF2-40B4-BE49-F238E27FC236}">
                <a16:creationId xmlns:a16="http://schemas.microsoft.com/office/drawing/2014/main" id="{6A18B116-A1E9-795A-F3A7-720B8F960FCC}"/>
              </a:ext>
            </a:extLst>
          </p:cNvPr>
          <p:cNvSpPr txBox="1"/>
          <p:nvPr/>
        </p:nvSpPr>
        <p:spPr>
          <a:xfrm>
            <a:off x="5775004" y="1850442"/>
            <a:ext cx="5886618" cy="653347"/>
          </a:xfrm>
          <a:prstGeom prst="rect">
            <a:avLst/>
          </a:prstGeom>
          <a:noFill/>
          <a:effectLst/>
        </p:spPr>
        <p:txBody>
          <a:bodyPr wrap="square" anchor="ctr">
            <a:noAutofit/>
          </a:bodyPr>
          <a:lstStyle/>
          <a:p>
            <a:pPr marL="0" marR="0" lvl="1" indent="0" algn="just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Prise en compte du coût des sinistres à la suite des </a:t>
            </a:r>
            <a:r>
              <a:rPr lang="fr-FR" sz="1200" b="1" kern="0" dirty="0">
                <a:cs typeface="Arial"/>
                <a:sym typeface="Arial"/>
              </a:rPr>
              <a:t>violences urbaines </a:t>
            </a:r>
            <a:br>
              <a:rPr lang="fr-FR" sz="1200" b="1" kern="0" dirty="0">
                <a:cs typeface="Arial"/>
                <a:sym typeface="Arial"/>
              </a:rPr>
            </a:br>
            <a:r>
              <a:rPr lang="fr-FR" sz="1200" b="1" i="1" kern="0" dirty="0">
                <a:cs typeface="Arial"/>
                <a:sym typeface="Arial"/>
              </a:rPr>
              <a:t>(400 sinistres déclarés)</a:t>
            </a:r>
            <a:r>
              <a:rPr lang="fr-FR" sz="1200" b="1" kern="0" dirty="0">
                <a:cs typeface="Arial"/>
                <a:sym typeface="Arial"/>
              </a:rPr>
              <a:t>.</a:t>
            </a:r>
          </a:p>
        </p:txBody>
      </p: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5532E042-DA0F-859B-5CA1-6DBCA25963A0}"/>
              </a:ext>
            </a:extLst>
          </p:cNvPr>
          <p:cNvCxnSpPr>
            <a:cxnSpLocks/>
          </p:cNvCxnSpPr>
          <p:nvPr/>
        </p:nvCxnSpPr>
        <p:spPr>
          <a:xfrm flipV="1">
            <a:off x="1810873" y="2942594"/>
            <a:ext cx="809208" cy="532467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A059E81F-951B-DE89-85D2-EA3ECDE1A84D}"/>
              </a:ext>
            </a:extLst>
          </p:cNvPr>
          <p:cNvCxnSpPr>
            <a:cxnSpLocks/>
          </p:cNvCxnSpPr>
          <p:nvPr/>
        </p:nvCxnSpPr>
        <p:spPr>
          <a:xfrm>
            <a:off x="2616369" y="2945596"/>
            <a:ext cx="42633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ZoneTexte 47">
            <a:extLst>
              <a:ext uri="{FF2B5EF4-FFF2-40B4-BE49-F238E27FC236}">
                <a16:creationId xmlns:a16="http://schemas.microsoft.com/office/drawing/2014/main" id="{75334B29-C47E-BA84-A2B4-71A7FE8B6D97}"/>
              </a:ext>
            </a:extLst>
          </p:cNvPr>
          <p:cNvSpPr txBox="1"/>
          <p:nvPr/>
        </p:nvSpPr>
        <p:spPr>
          <a:xfrm>
            <a:off x="5775004" y="2764007"/>
            <a:ext cx="5886618" cy="491135"/>
          </a:xfrm>
          <a:prstGeom prst="rect">
            <a:avLst/>
          </a:prstGeom>
          <a:noFill/>
          <a:effectLst/>
        </p:spPr>
        <p:txBody>
          <a:bodyPr wrap="square" anchor="ctr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fr-FR" sz="1200" b="1" kern="0" dirty="0">
                <a:latin typeface="Arial"/>
              </a:rPr>
              <a:t>Augmentation des sinistres graves </a:t>
            </a:r>
            <a:r>
              <a:rPr lang="fr-FR" sz="1200" kern="0" dirty="0">
                <a:solidFill>
                  <a:srgbClr val="000000"/>
                </a:solidFill>
                <a:latin typeface="Arial"/>
              </a:rPr>
              <a:t>en nombres et en charges, essentiellement due à des sinistres Incendie.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7D885C0A-E9CA-1B3B-A82F-63F96FAA788F}"/>
              </a:ext>
            </a:extLst>
          </p:cNvPr>
          <p:cNvSpPr txBox="1"/>
          <p:nvPr/>
        </p:nvSpPr>
        <p:spPr>
          <a:xfrm>
            <a:off x="3908445" y="2666991"/>
            <a:ext cx="13675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kern="0" cap="small">
                <a:solidFill>
                  <a:srgbClr val="B34A8C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Sur-sinistralité</a:t>
            </a:r>
            <a:endParaRPr lang="fr-FR" b="1" kern="0" cap="small">
              <a:solidFill>
                <a:srgbClr val="B34A8C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50" name="Picture 8" descr="Barre graphique - Icônes entreprise gratuites">
            <a:extLst>
              <a:ext uri="{FF2B5EF4-FFF2-40B4-BE49-F238E27FC236}">
                <a16:creationId xmlns:a16="http://schemas.microsoft.com/office/drawing/2014/main" id="{52162480-AF25-1B7C-0513-6CA044269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081" y="2702617"/>
            <a:ext cx="455198" cy="455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6CD11E6C-35FD-06E7-D28D-92FCAF19CB2B}"/>
              </a:ext>
            </a:extLst>
          </p:cNvPr>
          <p:cNvSpPr txBox="1"/>
          <p:nvPr/>
        </p:nvSpPr>
        <p:spPr>
          <a:xfrm>
            <a:off x="5775004" y="3823582"/>
            <a:ext cx="61047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sz="1200" kern="0" dirty="0">
                <a:solidFill>
                  <a:srgbClr val="000000"/>
                </a:solidFill>
                <a:latin typeface="Arial"/>
              </a:rPr>
              <a:t>Evolution du taux de la  </a:t>
            </a:r>
            <a:r>
              <a:rPr lang="fr-FR" sz="1200" b="1" kern="0" dirty="0">
                <a:latin typeface="Arial"/>
              </a:rPr>
              <a:t>taxe incendie</a:t>
            </a:r>
            <a:r>
              <a:rPr lang="fr-FR" sz="1200" kern="0" dirty="0">
                <a:latin typeface="Arial"/>
              </a:rPr>
              <a:t> </a:t>
            </a:r>
            <a:r>
              <a:rPr lang="fr-FR" sz="1200" i="1" kern="0" dirty="0">
                <a:solidFill>
                  <a:srgbClr val="000000"/>
                </a:solidFill>
                <a:latin typeface="Arial"/>
              </a:rPr>
              <a:t>(de 7 % à 30 %)</a:t>
            </a:r>
            <a:r>
              <a:rPr lang="fr-FR" sz="1200" kern="0" dirty="0">
                <a:solidFill>
                  <a:srgbClr val="000000"/>
                </a:solidFill>
                <a:latin typeface="Arial"/>
              </a:rPr>
              <a:t>. </a:t>
            </a:r>
          </a:p>
        </p:txBody>
      </p: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9BD08DB8-8309-595C-E299-CC6953552C45}"/>
              </a:ext>
            </a:extLst>
          </p:cNvPr>
          <p:cNvCxnSpPr>
            <a:cxnSpLocks/>
          </p:cNvCxnSpPr>
          <p:nvPr/>
        </p:nvCxnSpPr>
        <p:spPr>
          <a:xfrm>
            <a:off x="1940740" y="3441548"/>
            <a:ext cx="741212" cy="481938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7B43AF07-A736-34FC-46D1-3D3541001599}"/>
              </a:ext>
            </a:extLst>
          </p:cNvPr>
          <p:cNvCxnSpPr>
            <a:cxnSpLocks/>
          </p:cNvCxnSpPr>
          <p:nvPr/>
        </p:nvCxnSpPr>
        <p:spPr>
          <a:xfrm>
            <a:off x="2678240" y="3926488"/>
            <a:ext cx="42633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ZoneTexte 53">
            <a:extLst>
              <a:ext uri="{FF2B5EF4-FFF2-40B4-BE49-F238E27FC236}">
                <a16:creationId xmlns:a16="http://schemas.microsoft.com/office/drawing/2014/main" id="{82BBD290-BF47-62DA-4CB1-60306F81920A}"/>
              </a:ext>
            </a:extLst>
          </p:cNvPr>
          <p:cNvSpPr txBox="1"/>
          <p:nvPr/>
        </p:nvSpPr>
        <p:spPr>
          <a:xfrm>
            <a:off x="3970316" y="3647883"/>
            <a:ext cx="13675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kern="0" cap="small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Taux de taxe</a:t>
            </a:r>
            <a:endParaRPr lang="fr-FR" b="1" kern="0" cap="small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55" name="Image 54">
            <a:extLst>
              <a:ext uri="{FF2B5EF4-FFF2-40B4-BE49-F238E27FC236}">
                <a16:creationId xmlns:a16="http://schemas.microsoft.com/office/drawing/2014/main" id="{69656FB5-2DEA-0B83-9648-E9F3A98D4F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</a:blip>
          <a:stretch>
            <a:fillRect/>
          </a:stretch>
        </p:blipFill>
        <p:spPr>
          <a:xfrm>
            <a:off x="3312985" y="3708579"/>
            <a:ext cx="418640" cy="418640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904624AE-3C72-772A-D1D5-F1D474B80A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698" y="3068498"/>
            <a:ext cx="1641373" cy="1378539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F1BA189C-ADC3-78DA-A935-29A8906566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1457" t="43719" r="21643" b="28945"/>
          <a:stretch/>
        </p:blipFill>
        <p:spPr bwMode="auto">
          <a:xfrm>
            <a:off x="5871791" y="4180013"/>
            <a:ext cx="4669413" cy="19453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73923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1779052"/>
            <a:ext cx="7914183" cy="4023689"/>
          </a:xfrm>
        </p:spPr>
        <p:txBody>
          <a:bodyPr/>
          <a:lstStyle/>
          <a:p>
            <a:r>
              <a:rPr lang="fr-FR" dirty="0"/>
              <a:t>Contexte du marché et des évolutions tarifaires</a:t>
            </a:r>
          </a:p>
          <a:p>
            <a:r>
              <a:rPr lang="fr-FR" dirty="0"/>
              <a:t>Evolutions tarifaires : IARD Pro </a:t>
            </a:r>
            <a:r>
              <a:rPr lang="fr-FR" i="1" dirty="0"/>
              <a:t>(Auto Pro &amp; MR Pro)</a:t>
            </a:r>
          </a:p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Evolutions tarifaires : Santé et Prévoyance</a:t>
            </a:r>
          </a:p>
          <a:p>
            <a:r>
              <a:rPr lang="fr-FR" dirty="0"/>
              <a:t>Outils de communication</a:t>
            </a:r>
          </a:p>
          <a:p>
            <a:r>
              <a:rPr lang="fr-FR" dirty="0"/>
              <a:t>Synthèse des évolutions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3231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Evolutions tarifaires : Santé &amp; Prévoyance</a:t>
            </a:r>
            <a:endParaRPr lang="fr-FR" sz="2400" i="1" dirty="0"/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D870102-23BA-49DE-9211-DB7AF649A4F0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3</a:t>
            </a:r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2E0C4306-EE1D-1D21-AF02-464D8563149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98401" y="1087942"/>
            <a:ext cx="10980738" cy="4968675"/>
          </a:xfrm>
        </p:spPr>
        <p:txBody>
          <a:bodyPr/>
          <a:lstStyle/>
          <a:p>
            <a:pPr marL="0" indent="0">
              <a:buNone/>
            </a:pPr>
            <a:endParaRPr lang="fr-FR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r-FR" sz="1400" b="1" dirty="0"/>
          </a:p>
          <a:p>
            <a:pPr marL="0" indent="0">
              <a:buNone/>
            </a:pPr>
            <a:endParaRPr lang="fr-FR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E167350-05A0-FB62-2729-256826C5ECC1}"/>
              </a:ext>
            </a:extLst>
          </p:cNvPr>
          <p:cNvCxnSpPr>
            <a:cxnSpLocks/>
          </p:cNvCxnSpPr>
          <p:nvPr/>
        </p:nvCxnSpPr>
        <p:spPr>
          <a:xfrm>
            <a:off x="1922687" y="3079710"/>
            <a:ext cx="42633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rde 19">
            <a:extLst>
              <a:ext uri="{FF2B5EF4-FFF2-40B4-BE49-F238E27FC236}">
                <a16:creationId xmlns:a16="http://schemas.microsoft.com/office/drawing/2014/main" id="{81BF9E8B-DC45-11ED-F064-2967E6E89117}"/>
              </a:ext>
            </a:extLst>
          </p:cNvPr>
          <p:cNvSpPr/>
          <p:nvPr/>
        </p:nvSpPr>
        <p:spPr>
          <a:xfrm flipH="1">
            <a:off x="-2070983" y="1154055"/>
            <a:ext cx="4134255" cy="4364958"/>
          </a:xfrm>
          <a:prstGeom prst="chord">
            <a:avLst>
              <a:gd name="adj1" fmla="val 5409741"/>
              <a:gd name="adj2" fmla="val 1618607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A94802B-48FE-4873-C698-BBBC65B2DAF7}"/>
              </a:ext>
            </a:extLst>
          </p:cNvPr>
          <p:cNvSpPr txBox="1"/>
          <p:nvPr/>
        </p:nvSpPr>
        <p:spPr>
          <a:xfrm>
            <a:off x="3260870" y="2819757"/>
            <a:ext cx="19699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800" b="1" i="0" u="none" strike="noStrike" kern="0" cap="small" spc="0" normalizeH="0" baseline="0" noProof="0" dirty="0">
                <a:ln>
                  <a:noFill/>
                </a:ln>
                <a:solidFill>
                  <a:srgbClr val="B34A8C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Complémentaire santé</a:t>
            </a:r>
            <a:endParaRPr lang="fr-FR" dirty="0">
              <a:solidFill>
                <a:srgbClr val="B34A8C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F901CC2-5583-68C7-01D8-59751660531B}"/>
              </a:ext>
            </a:extLst>
          </p:cNvPr>
          <p:cNvSpPr txBox="1"/>
          <p:nvPr/>
        </p:nvSpPr>
        <p:spPr>
          <a:xfrm>
            <a:off x="5230809" y="1308366"/>
            <a:ext cx="6135311" cy="2494734"/>
          </a:xfrm>
          <a:prstGeom prst="rect">
            <a:avLst/>
          </a:prstGeom>
          <a:noFill/>
          <a:effectLst/>
        </p:spPr>
        <p:txBody>
          <a:bodyPr wrap="square" anchor="ctr">
            <a:noAutofit/>
          </a:bodyPr>
          <a:lstStyle/>
          <a:p>
            <a:pPr marL="171450" lvl="1" indent="-17145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bg2">
                  <a:lumMod val="10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200" dirty="0"/>
              <a:t>Surcoûts liés à la baisse de prise en charge des </a:t>
            </a:r>
            <a:r>
              <a:rPr lang="fr-FR" sz="1200" b="1" dirty="0"/>
              <a:t>actes des chirurgiens-dentistes par la Sécurité Sociale </a:t>
            </a:r>
            <a:r>
              <a:rPr lang="fr-FR" sz="1200" i="1" dirty="0"/>
              <a:t>(de 70 % à 60 % de la base de remboursement)</a:t>
            </a:r>
            <a:r>
              <a:rPr lang="fr-FR" sz="1200" dirty="0"/>
              <a:t>.</a:t>
            </a:r>
          </a:p>
          <a:p>
            <a:pPr marL="171450" lvl="1" indent="-17145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bg2">
                  <a:lumMod val="10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200" dirty="0"/>
              <a:t>Hausse de la </a:t>
            </a:r>
            <a:r>
              <a:rPr lang="fr-FR" sz="1200" b="1" dirty="0"/>
              <a:t>consultation de base chez un Généraliste </a:t>
            </a:r>
            <a:r>
              <a:rPr lang="fr-FR" sz="1200" dirty="0"/>
              <a:t>qui passera notamment à 26,50 €, et celle chez un Spécialiste à 31,50 €.</a:t>
            </a:r>
          </a:p>
          <a:p>
            <a:pPr marL="171450" lvl="1" indent="-17145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bg2">
                  <a:lumMod val="10000"/>
                </a:schemeClr>
              </a:buClr>
              <a:buSzPct val="90000"/>
              <a:buFont typeface="Arial" panose="020B0604020202020204" pitchFamily="34" charset="0"/>
              <a:buChar char="•"/>
            </a:pPr>
            <a:r>
              <a:rPr lang="fr-FR" sz="1200" b="1" dirty="0"/>
              <a:t>Revalorisation de la rémunération des professions paramédicales </a:t>
            </a:r>
            <a:r>
              <a:rPr lang="fr-FR" sz="1200" dirty="0"/>
              <a:t>: Kinésithérapeutes </a:t>
            </a:r>
            <a:r>
              <a:rPr lang="fr-FR" sz="1200" i="1" dirty="0"/>
              <a:t>(+ 3 %)</a:t>
            </a:r>
            <a:r>
              <a:rPr lang="fr-FR" sz="1200" dirty="0"/>
              <a:t>, Infirmiers </a:t>
            </a:r>
            <a:r>
              <a:rPr lang="fr-FR" sz="1200" i="1" dirty="0"/>
              <a:t>(+ 6 %)</a:t>
            </a:r>
            <a:r>
              <a:rPr lang="fr-FR" sz="1200" dirty="0"/>
              <a:t>, Orthophonistes </a:t>
            </a:r>
            <a:r>
              <a:rPr lang="fr-FR" sz="1200" i="1" dirty="0"/>
              <a:t>(+ 4 %)</a:t>
            </a:r>
            <a:r>
              <a:rPr lang="fr-FR" sz="1200" dirty="0"/>
              <a:t>, Podologues   </a:t>
            </a:r>
            <a:r>
              <a:rPr lang="fr-FR" sz="1200" i="1" dirty="0"/>
              <a:t>(+ 6 %)</a:t>
            </a:r>
            <a:r>
              <a:rPr lang="fr-FR" sz="1200" dirty="0"/>
              <a:t>.</a:t>
            </a:r>
          </a:p>
          <a:p>
            <a:pPr marL="171450" lvl="1" indent="-17145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bg2">
                  <a:lumMod val="10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200" dirty="0"/>
              <a:t>Le Ministre de la Santé souhaiterait passer une sorte de contrat avec les industriels, en augmentant le prix de </a:t>
            </a:r>
            <a:r>
              <a:rPr lang="fr-FR" sz="1200" b="1" dirty="0"/>
              <a:t>10 % de certains médicaments </a:t>
            </a:r>
            <a:r>
              <a:rPr lang="fr-FR" sz="1200" dirty="0"/>
              <a:t>pour éviter les ruptures.</a:t>
            </a:r>
          </a:p>
        </p:txBody>
      </p:sp>
      <p:pic>
        <p:nvPicPr>
          <p:cNvPr id="27" name="Picture 4" descr="Illustration De Personnes âgées Avec Assurance Vie | Vecteur Gratuite">
            <a:extLst>
              <a:ext uri="{FF2B5EF4-FFF2-40B4-BE49-F238E27FC236}">
                <a16:creationId xmlns:a16="http://schemas.microsoft.com/office/drawing/2014/main" id="{8DA8B088-4676-118E-1836-A05C65AD5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95" b="89776" l="9585" r="91374">
                        <a14:foregroundMark x1="47284" y1="8626" x2="57668" y2="8626"/>
                        <a14:foregroundMark x1="51757" y1="4633" x2="51438" y2="3195"/>
                        <a14:foregroundMark x1="43930" y1="85623" x2="53994" y2="84345"/>
                        <a14:foregroundMark x1="45208" y1="76358" x2="54313" y2="87700"/>
                        <a14:foregroundMark x1="54313" y1="87700" x2="45847" y2="82907"/>
                        <a14:foregroundMark x1="45847" y1="82907" x2="65495" y2="83227"/>
                        <a14:foregroundMark x1="65495" y1="83227" x2="60543" y2="84026"/>
                        <a14:foregroundMark x1="49840" y1="84505" x2="73802" y2="89936"/>
                        <a14:foregroundMark x1="73802" y1="89936" x2="28914" y2="86262"/>
                        <a14:foregroundMark x1="28914" y1="86262" x2="21406" y2="81789"/>
                        <a14:foregroundMark x1="19649" y1="84026" x2="16613" y2="85942"/>
                        <a14:foregroundMark x1="14856" y1="83706" x2="18530" y2="82907"/>
                        <a14:foregroundMark x1="16294" y1="84505" x2="11821" y2="83387"/>
                        <a14:foregroundMark x1="72045" y1="88818" x2="82907" y2="79233"/>
                        <a14:foregroundMark x1="81789" y1="79712" x2="87220" y2="79712"/>
                        <a14:foregroundMark x1="75719" y1="88818" x2="81789" y2="88818"/>
                        <a14:foregroundMark x1="82109" y1="88818" x2="84345" y2="88179"/>
                        <a14:foregroundMark x1="86102" y1="79712" x2="86901" y2="78115"/>
                        <a14:foregroundMark x1="86262" y1="81310" x2="85783" y2="77316"/>
                        <a14:foregroundMark x1="85783" y1="77316" x2="91374" y2="797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9452" y="2054594"/>
            <a:ext cx="2185299" cy="2185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Ellipse 29">
            <a:extLst>
              <a:ext uri="{FF2B5EF4-FFF2-40B4-BE49-F238E27FC236}">
                <a16:creationId xmlns:a16="http://schemas.microsoft.com/office/drawing/2014/main" id="{2AEF1820-C649-2BEA-1626-739A25A5540E}"/>
              </a:ext>
            </a:extLst>
          </p:cNvPr>
          <p:cNvSpPr/>
          <p:nvPr/>
        </p:nvSpPr>
        <p:spPr>
          <a:xfrm>
            <a:off x="2410222" y="2786652"/>
            <a:ext cx="720000" cy="72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1" name="Picture 8" descr="Icônes Santé - Icônes gratuites 652,051">
            <a:extLst>
              <a:ext uri="{FF2B5EF4-FFF2-40B4-BE49-F238E27FC236}">
                <a16:creationId xmlns:a16="http://schemas.microsoft.com/office/drawing/2014/main" id="{32F8E4E2-8137-E56C-2AD5-8F7D25519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217" y="2886638"/>
            <a:ext cx="517061" cy="51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EF42EB15-AFB0-9ECA-0533-9512FF2BA36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705" t="38313" r="21279" b="29114"/>
          <a:stretch/>
        </p:blipFill>
        <p:spPr bwMode="auto">
          <a:xfrm>
            <a:off x="4777984" y="3645657"/>
            <a:ext cx="6701155" cy="22313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89405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1779052"/>
            <a:ext cx="7914183" cy="4023689"/>
          </a:xfrm>
        </p:spPr>
        <p:txBody>
          <a:bodyPr/>
          <a:lstStyle/>
          <a:p>
            <a:r>
              <a:rPr lang="fr-FR" dirty="0"/>
              <a:t>Contexte du marché et des évolutions tarifaires</a:t>
            </a:r>
          </a:p>
          <a:p>
            <a:r>
              <a:rPr lang="fr-FR" dirty="0"/>
              <a:t>Evolutions tarifaires : IARD Pro </a:t>
            </a:r>
            <a:r>
              <a:rPr lang="fr-FR" i="1" dirty="0"/>
              <a:t>(Auto Pro &amp; MR Pro)</a:t>
            </a:r>
          </a:p>
          <a:p>
            <a:r>
              <a:rPr lang="fr-FR" dirty="0"/>
              <a:t>Evolutions tarifaires : Santé et Prévoyance</a:t>
            </a:r>
          </a:p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Outils de communication</a:t>
            </a:r>
          </a:p>
          <a:p>
            <a:r>
              <a:rPr lang="fr-FR" dirty="0"/>
              <a:t>Synthèse des évolutions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5934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i="1" dirty="0"/>
              <a:t>Outils de communication </a:t>
            </a:r>
            <a:r>
              <a:rPr lang="fr-FR" i="1" dirty="0"/>
              <a:t>[1/2]</a:t>
            </a:r>
            <a:endParaRPr lang="fr-FR" dirty="0"/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D870102-23BA-49DE-9211-DB7AF649A4F0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4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B23106A-18C2-666D-B823-39A9F6387335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5325" y="945549"/>
            <a:ext cx="10980738" cy="369332"/>
          </a:xfrm>
        </p:spPr>
        <p:txBody>
          <a:bodyPr/>
          <a:lstStyle/>
          <a:p>
            <a:pPr algn="just"/>
            <a:endParaRPr lang="fr-FR" dirty="0">
              <a:latin typeface="Arial"/>
              <a:cs typeface="Arial"/>
            </a:endParaRPr>
          </a:p>
          <a:p>
            <a:pPr algn="just"/>
            <a:r>
              <a:rPr lang="fr-FR" dirty="0">
                <a:latin typeface="Arial"/>
                <a:cs typeface="Arial"/>
              </a:rPr>
              <a:t>Outils d’aide à la vente :</a:t>
            </a:r>
          </a:p>
          <a:p>
            <a:pPr algn="just"/>
            <a:endParaRPr lang="fr-FR" dirty="0">
              <a:latin typeface="Arial"/>
              <a:cs typeface="Arial"/>
            </a:endParaRPr>
          </a:p>
          <a:p>
            <a:pPr lvl="2" algn="just"/>
            <a:endParaRPr kumimoji="0" lang="fr-FR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lvl="1" algn="just"/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lvl="1" algn="just"/>
            <a:endParaRPr lang="fr-FR" dirty="0">
              <a:latin typeface="Arial"/>
              <a:cs typeface="Arial"/>
              <a:sym typeface="Arial"/>
            </a:endParaRPr>
          </a:p>
          <a:p>
            <a:pPr lvl="1" algn="just"/>
            <a:endParaRPr lang="fr-FR" dirty="0">
              <a:latin typeface="Arial"/>
              <a:cs typeface="Arial"/>
            </a:endParaRPr>
          </a:p>
          <a:p>
            <a:pPr lvl="1" algn="just"/>
            <a:endParaRPr lang="fr-FR" dirty="0">
              <a:latin typeface="Arial"/>
              <a:cs typeface="Arial"/>
            </a:endParaRPr>
          </a:p>
          <a:p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6A1D730-5014-1018-625B-3970243E3FC5}"/>
              </a:ext>
            </a:extLst>
          </p:cNvPr>
          <p:cNvSpPr txBox="1"/>
          <p:nvPr/>
        </p:nvSpPr>
        <p:spPr>
          <a:xfrm>
            <a:off x="695325" y="1829547"/>
            <a:ext cx="10002883" cy="1903782"/>
          </a:xfrm>
          <a:prstGeom prst="rect">
            <a:avLst/>
          </a:prstGeo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0" cap="none" spc="0" normalizeH="0" baseline="0" noProof="0" dirty="0">
              <a:ln>
                <a:noFill/>
              </a:ln>
              <a:solidFill>
                <a:srgbClr val="FF5C3E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A193"/>
                </a:solidFill>
                <a:effectLst/>
                <a:uLnTx/>
                <a:uFillTx/>
                <a:cs typeface="Arial"/>
                <a:sym typeface="Arial"/>
              </a:rPr>
              <a:t>             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2432381-F6B4-FDE7-FFA4-112E918176FE}"/>
              </a:ext>
            </a:extLst>
          </p:cNvPr>
          <p:cNvSpPr txBox="1"/>
          <p:nvPr/>
        </p:nvSpPr>
        <p:spPr>
          <a:xfrm>
            <a:off x="847995" y="2291726"/>
            <a:ext cx="505131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dirty="0">
                <a:solidFill>
                  <a:schemeClr val="tx1">
                    <a:lumMod val="50000"/>
                  </a:schemeClr>
                </a:solidFill>
              </a:rPr>
              <a:t>Pour vous accompagner dans vos rendez-vous, retrouvez en un clic !</a:t>
            </a:r>
            <a:br>
              <a:rPr lang="fr-FR" sz="1200" dirty="0">
                <a:solidFill>
                  <a:schemeClr val="tx1">
                    <a:lumMod val="50000"/>
                  </a:schemeClr>
                </a:solidFill>
              </a:rPr>
            </a:br>
            <a:r>
              <a:rPr lang="fr-FR" sz="1200" b="1" dirty="0">
                <a:solidFill>
                  <a:srgbClr val="C00000"/>
                </a:solidFill>
              </a:rPr>
              <a:t>3 OAV </a:t>
            </a:r>
            <a:r>
              <a:rPr lang="fr-FR" sz="1200" b="1" i="1" dirty="0">
                <a:solidFill>
                  <a:srgbClr val="C00000"/>
                </a:solidFill>
              </a:rPr>
              <a:t>(Auto Pro, MR Pro, Santé Pro)</a:t>
            </a:r>
            <a:r>
              <a:rPr lang="fr-FR" sz="1200" dirty="0">
                <a:solidFill>
                  <a:schemeClr val="tx1">
                    <a:lumMod val="50000"/>
                  </a:schemeClr>
                </a:solidFill>
              </a:rPr>
              <a:t>, qui vous permettront en quelques lignes de mettre en avant les « </a:t>
            </a:r>
            <a:r>
              <a:rPr lang="fr-FR" sz="1600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fr-FR" sz="1200" dirty="0">
                <a:solidFill>
                  <a:schemeClr val="tx1">
                    <a:lumMod val="50000"/>
                  </a:schemeClr>
                </a:solidFill>
              </a:rPr>
              <a:t> » de nos offres et les avantages tarifaires.</a:t>
            </a:r>
          </a:p>
        </p:txBody>
      </p:sp>
      <p:sp>
        <p:nvSpPr>
          <p:cNvPr id="5" name="Chevron 51">
            <a:extLst>
              <a:ext uri="{FF2B5EF4-FFF2-40B4-BE49-F238E27FC236}">
                <a16:creationId xmlns:a16="http://schemas.microsoft.com/office/drawing/2014/main" id="{2F4C3650-F794-9CC8-0E42-B97F21927B35}"/>
              </a:ext>
            </a:extLst>
          </p:cNvPr>
          <p:cNvSpPr/>
          <p:nvPr/>
        </p:nvSpPr>
        <p:spPr bwMode="auto">
          <a:xfrm>
            <a:off x="6338987" y="2390058"/>
            <a:ext cx="237779" cy="483913"/>
          </a:xfrm>
          <a:prstGeom prst="chevron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solidFill>
                <a:srgbClr val="FFFFFF">
                  <a:lumMod val="50000"/>
                </a:srgbClr>
              </a:solidFill>
              <a:latin typeface="Verdana" pitchFamily="34" charset="0"/>
            </a:endParaRPr>
          </a:p>
        </p:txBody>
      </p:sp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EB6920E4-3EC3-8F9A-65BF-1702A9E95A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4426604"/>
              </p:ext>
            </p:extLst>
          </p:nvPr>
        </p:nvGraphicFramePr>
        <p:xfrm>
          <a:off x="6913707" y="2519385"/>
          <a:ext cx="6096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2" imgW="609600" imgH="514558" progId="AcroExch.Document.DC">
                  <p:embed/>
                </p:oleObj>
              </mc:Choice>
              <mc:Fallback>
                <p:oleObj name="Acrobat Document" showAsIcon="1" r:id="rId2" imgW="609600" imgH="514558" progId="AcroExch.Document.DC">
                  <p:embed/>
                  <p:pic>
                    <p:nvPicPr>
                      <p:cNvPr id="28" name="Objet 27">
                        <a:extLst>
                          <a:ext uri="{FF2B5EF4-FFF2-40B4-BE49-F238E27FC236}">
                            <a16:creationId xmlns:a16="http://schemas.microsoft.com/office/drawing/2014/main" id="{FCA97A49-2194-6020-096E-659BC272BF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913707" y="2519385"/>
                        <a:ext cx="609600" cy="51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84600BC7-5D73-F1EF-A1E5-26E5137AD4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421493"/>
              </p:ext>
            </p:extLst>
          </p:nvPr>
        </p:nvGraphicFramePr>
        <p:xfrm>
          <a:off x="7828107" y="2505098"/>
          <a:ext cx="6096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4" imgW="609600" imgH="514558" progId="AcroExch.Document.DC">
                  <p:embed/>
                </p:oleObj>
              </mc:Choice>
              <mc:Fallback>
                <p:oleObj name="Acrobat Document" showAsIcon="1" r:id="rId4" imgW="609600" imgH="514558" progId="AcroExch.Document.DC">
                  <p:embed/>
                  <p:pic>
                    <p:nvPicPr>
                      <p:cNvPr id="29" name="Objet 28">
                        <a:extLst>
                          <a:ext uri="{FF2B5EF4-FFF2-40B4-BE49-F238E27FC236}">
                            <a16:creationId xmlns:a16="http://schemas.microsoft.com/office/drawing/2014/main" id="{71D224F8-4A37-9906-E2DC-DDFC8E2852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828107" y="2505098"/>
                        <a:ext cx="609600" cy="51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5714F650-D8EC-C194-893B-873EDA22FAB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4687871"/>
              </p:ext>
            </p:extLst>
          </p:nvPr>
        </p:nvGraphicFramePr>
        <p:xfrm>
          <a:off x="8882207" y="2495573"/>
          <a:ext cx="6096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6" imgW="609600" imgH="514558" progId="AcroExch.Document.DC">
                  <p:embed/>
                </p:oleObj>
              </mc:Choice>
              <mc:Fallback>
                <p:oleObj name="Acrobat Document" showAsIcon="1" r:id="rId6" imgW="609600" imgH="514558" progId="AcroExch.Document.DC">
                  <p:embed/>
                  <p:pic>
                    <p:nvPicPr>
                      <p:cNvPr id="33" name="Objet 32">
                        <a:extLst>
                          <a:ext uri="{FF2B5EF4-FFF2-40B4-BE49-F238E27FC236}">
                            <a16:creationId xmlns:a16="http://schemas.microsoft.com/office/drawing/2014/main" id="{B3879D55-3ACA-9F2C-EC64-44CF27A52C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882207" y="2495573"/>
                        <a:ext cx="609600" cy="51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E9B8B778-1F2E-9E0E-7850-71D531570EF6}"/>
              </a:ext>
            </a:extLst>
          </p:cNvPr>
          <p:cNvSpPr txBox="1"/>
          <p:nvPr/>
        </p:nvSpPr>
        <p:spPr>
          <a:xfrm>
            <a:off x="677685" y="3957825"/>
            <a:ext cx="10002883" cy="2172238"/>
          </a:xfrm>
          <a:prstGeom prst="rect">
            <a:avLst/>
          </a:prstGeo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0" cap="none" spc="0" normalizeH="0" baseline="0" noProof="0">
              <a:ln>
                <a:noFill/>
              </a:ln>
              <a:solidFill>
                <a:srgbClr val="FF5C3E"/>
              </a:solidFill>
              <a:effectLst/>
              <a:uLnTx/>
              <a:uFillTx/>
              <a:cs typeface="Arial"/>
              <a:sym typeface="Arial"/>
            </a:endParaRP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srgbClr val="00A193"/>
                </a:solidFill>
                <a:effectLst/>
                <a:uLnTx/>
                <a:uFillTx/>
                <a:cs typeface="Arial"/>
                <a:sym typeface="Arial"/>
              </a:rPr>
              <a:t>              </a:t>
            </a:r>
          </a:p>
        </p:txBody>
      </p:sp>
      <p:sp>
        <p:nvSpPr>
          <p:cNvPr id="10" name="Rectangle à coins arrondis 54">
            <a:extLst>
              <a:ext uri="{FF2B5EF4-FFF2-40B4-BE49-F238E27FC236}">
                <a16:creationId xmlns:a16="http://schemas.microsoft.com/office/drawing/2014/main" id="{BBF3CB09-2D1B-96F9-00FE-FC998A1F936C}"/>
              </a:ext>
            </a:extLst>
          </p:cNvPr>
          <p:cNvSpPr/>
          <p:nvPr/>
        </p:nvSpPr>
        <p:spPr>
          <a:xfrm>
            <a:off x="834708" y="4296464"/>
            <a:ext cx="11336778" cy="315119"/>
          </a:xfrm>
          <a:prstGeom prst="roundRect">
            <a:avLst>
              <a:gd name="adj" fmla="val 8103"/>
            </a:avLst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b="1" cap="all" dirty="0">
                <a:solidFill>
                  <a:srgbClr val="C00000"/>
                </a:solidFill>
              </a:rPr>
              <a:t>OORA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4EF9002-A9CB-C18F-AE97-85B445D84A06}"/>
              </a:ext>
            </a:extLst>
          </p:cNvPr>
          <p:cNvSpPr txBox="1"/>
          <p:nvPr/>
        </p:nvSpPr>
        <p:spPr>
          <a:xfrm>
            <a:off x="836784" y="4729490"/>
            <a:ext cx="49809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dirty="0">
                <a:solidFill>
                  <a:schemeClr val="tx1">
                    <a:lumMod val="50000"/>
                  </a:schemeClr>
                </a:solidFill>
              </a:rPr>
              <a:t>Retrouvez, sur </a:t>
            </a:r>
            <a:r>
              <a:rPr lang="fr-FR" sz="1200" b="1" dirty="0">
                <a:solidFill>
                  <a:srgbClr val="C00000"/>
                </a:solidFill>
              </a:rPr>
              <a:t>OORA</a:t>
            </a:r>
            <a:r>
              <a:rPr lang="fr-FR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fr-FR" sz="1200" i="1" dirty="0">
                <a:solidFill>
                  <a:schemeClr val="tx1">
                    <a:lumMod val="50000"/>
                  </a:schemeClr>
                </a:solidFill>
              </a:rPr>
              <a:t>(ctrl clic sur l’image ci-contre)</a:t>
            </a:r>
            <a:r>
              <a:rPr lang="fr-FR" sz="1200" dirty="0">
                <a:solidFill>
                  <a:schemeClr val="tx1">
                    <a:lumMod val="50000"/>
                  </a:schemeClr>
                </a:solidFill>
              </a:rPr>
              <a:t>, l’ensemble des informations relatives à toutes nos solutions d’Assurances </a:t>
            </a:r>
            <a:r>
              <a:rPr lang="fr-FR" sz="1200" i="1" dirty="0">
                <a:solidFill>
                  <a:schemeClr val="tx1">
                    <a:lumMod val="50000"/>
                  </a:schemeClr>
                </a:solidFill>
              </a:rPr>
              <a:t>(OAV, fiche produit, documents contractuels, pièces justificatives à produire, contacts, etc…).</a:t>
            </a:r>
          </a:p>
        </p:txBody>
      </p:sp>
      <p:pic>
        <p:nvPicPr>
          <p:cNvPr id="13" name="Image 12">
            <a:hlinkClick r:id="rId8"/>
            <a:extLst>
              <a:ext uri="{FF2B5EF4-FFF2-40B4-BE49-F238E27FC236}">
                <a16:creationId xmlns:a16="http://schemas.microsoft.com/office/drawing/2014/main" id="{36BF6E10-D4E4-717A-296F-2FC0F6596A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64851" y="4716790"/>
            <a:ext cx="2410691" cy="904009"/>
          </a:xfrm>
          <a:prstGeom prst="rect">
            <a:avLst/>
          </a:prstGeom>
        </p:spPr>
      </p:pic>
      <p:sp>
        <p:nvSpPr>
          <p:cNvPr id="14" name="Chevron 51">
            <a:extLst>
              <a:ext uri="{FF2B5EF4-FFF2-40B4-BE49-F238E27FC236}">
                <a16:creationId xmlns:a16="http://schemas.microsoft.com/office/drawing/2014/main" id="{BB90527F-F4C0-AB2A-D5D1-EEF0168FEC98}"/>
              </a:ext>
            </a:extLst>
          </p:cNvPr>
          <p:cNvSpPr/>
          <p:nvPr/>
        </p:nvSpPr>
        <p:spPr bwMode="auto">
          <a:xfrm>
            <a:off x="6322727" y="4855468"/>
            <a:ext cx="237779" cy="483913"/>
          </a:xfrm>
          <a:prstGeom prst="chevron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solidFill>
                <a:srgbClr val="FFFFFF">
                  <a:lumMod val="50000"/>
                </a:srgbClr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031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184BBA0-D874-4088-9322-89D4D1A17B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6163" y="1779052"/>
            <a:ext cx="7914183" cy="4023689"/>
          </a:xfrm>
        </p:spPr>
        <p:txBody>
          <a:bodyPr/>
          <a:lstStyle/>
          <a:p>
            <a:r>
              <a:rPr lang="fr-FR" dirty="0"/>
              <a:t>Contexte du marché et des évolutions tarifaires</a:t>
            </a:r>
          </a:p>
          <a:p>
            <a:r>
              <a:rPr lang="fr-FR" dirty="0"/>
              <a:t>Evolutions tarifaires : IARD Pro </a:t>
            </a:r>
            <a:r>
              <a:rPr lang="fr-FR" i="1" dirty="0"/>
              <a:t>(Auto Pro &amp; MR Pro)</a:t>
            </a:r>
          </a:p>
          <a:p>
            <a:r>
              <a:rPr lang="fr-FR" dirty="0"/>
              <a:t>Evolutions tarifaires : Santé et Prévoyance</a:t>
            </a:r>
          </a:p>
          <a:p>
            <a:r>
              <a:rPr lang="fr-FR" dirty="0"/>
              <a:t>Outils de communication internes &amp; dédiés clients</a:t>
            </a:r>
          </a:p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Synthèse des évolutions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7301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9051AD1-422B-4CEA-A80B-535CD2A5E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464147"/>
            <a:ext cx="10980738" cy="720000"/>
          </a:xfrm>
        </p:spPr>
        <p:txBody>
          <a:bodyPr>
            <a:normAutofit/>
          </a:bodyPr>
          <a:lstStyle/>
          <a:p>
            <a:r>
              <a:rPr lang="fr-FR" sz="2400" dirty="0"/>
              <a:t>Synthèse des évolutions</a:t>
            </a:r>
            <a:endParaRPr lang="fr-FR" sz="2400" i="1" dirty="0"/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D870102-23BA-49DE-9211-DB7AF649A4F0}"/>
              </a:ext>
            </a:extLst>
          </p:cNvPr>
          <p:cNvSpPr txBox="1">
            <a:spLocks/>
          </p:cNvSpPr>
          <p:nvPr/>
        </p:nvSpPr>
        <p:spPr>
          <a:xfrm>
            <a:off x="193579" y="627016"/>
            <a:ext cx="376741" cy="392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000" b="1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□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▫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▪"/>
              <a:tabLst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5</a:t>
            </a:r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2E0C4306-EE1D-1D21-AF02-464D8563149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98401" y="1087942"/>
            <a:ext cx="10980738" cy="4968675"/>
          </a:xfrm>
        </p:spPr>
        <p:txBody>
          <a:bodyPr/>
          <a:lstStyle/>
          <a:p>
            <a:pPr marL="0" indent="0">
              <a:buNone/>
            </a:pPr>
            <a:endParaRPr lang="fr-FR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r-FR" sz="1400" b="1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14DE562-9204-09E6-C8DF-4864177AE8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83" t="38398" r="21331" b="28934"/>
          <a:stretch/>
        </p:blipFill>
        <p:spPr bwMode="auto">
          <a:xfrm>
            <a:off x="618876" y="1848759"/>
            <a:ext cx="10954247" cy="37346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960498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CF1864B0-3D4E-4B65-B7FC-819A385FB87B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27A869F-3AE8-479E-8594-E06AB283FBCE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E056450-088D-4FC9-84F4-787DC1DE508A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F03EC4B-CEC8-4680-ADA2-1844576FD0AF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4E19F3B7-8B0F-417A-888F-C9D97FA5DEBB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7779AC40-68FD-451C-A581-9CC95E880FA3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D0092C64-F9EC-4643-90C4-F3522E66D739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371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F1B93D31-E97C-4757-816B-1C2F6C0AAF71}"/>
              </a:ext>
            </a:extLst>
          </p:cNvPr>
          <p:cNvSpPr/>
          <p:nvPr/>
        </p:nvSpPr>
        <p:spPr>
          <a:xfrm>
            <a:off x="-1752463" y="4413104"/>
            <a:ext cx="3084114" cy="3097745"/>
          </a:xfrm>
          <a:prstGeom prst="ellipse">
            <a:avLst/>
          </a:prstGeom>
          <a:noFill/>
          <a:ln w="47625">
            <a:solidFill>
              <a:srgbClr val="3EAB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19DF98A-4E16-48D1-BA40-A4833E521EEB}"/>
              </a:ext>
            </a:extLst>
          </p:cNvPr>
          <p:cNvSpPr/>
          <p:nvPr/>
        </p:nvSpPr>
        <p:spPr>
          <a:xfrm>
            <a:off x="-249645" y="6322538"/>
            <a:ext cx="3084114" cy="3097745"/>
          </a:xfrm>
          <a:prstGeom prst="ellipse">
            <a:avLst/>
          </a:prstGeom>
          <a:noFill/>
          <a:ln w="47625">
            <a:solidFill>
              <a:srgbClr val="FFD8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6F23D84-A91B-4349-9125-E60CB3A0E7EE}"/>
              </a:ext>
            </a:extLst>
          </p:cNvPr>
          <p:cNvGrpSpPr/>
          <p:nvPr/>
        </p:nvGrpSpPr>
        <p:grpSpPr>
          <a:xfrm>
            <a:off x="9626600" y="4661677"/>
            <a:ext cx="3534904" cy="3269163"/>
            <a:chOff x="10157374" y="5152550"/>
            <a:chExt cx="3004130" cy="277829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63A0EC83-6A64-46C7-A2F5-526EBE17882D}"/>
                </a:ext>
              </a:extLst>
            </p:cNvPr>
            <p:cNvSpPr/>
            <p:nvPr userDrawn="1"/>
          </p:nvSpPr>
          <p:spPr>
            <a:xfrm>
              <a:off x="11154167" y="5681881"/>
              <a:ext cx="2007337" cy="2007337"/>
            </a:xfrm>
            <a:prstGeom prst="ellipse">
              <a:avLst/>
            </a:prstGeom>
            <a:noFill/>
            <a:ln w="47625">
              <a:solidFill>
                <a:srgbClr val="E60B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C77FFB29-8749-4CAB-9EBF-CEF9E938588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033119" y="5152550"/>
              <a:ext cx="1304454" cy="2007337"/>
            </a:xfrm>
            <a:prstGeom prst="line">
              <a:avLst/>
            </a:prstGeom>
            <a:ln w="38100">
              <a:solidFill>
                <a:srgbClr val="1D9DD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D04684C2-7125-4BF8-9231-4D76228BF75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154168" y="5246329"/>
              <a:ext cx="1290358" cy="1990245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2A0DA5C2-2FC4-4035-90E9-0CBA4082399C}"/>
                </a:ext>
              </a:extLst>
            </p:cNvPr>
            <p:cNvSpPr/>
            <p:nvPr userDrawn="1"/>
          </p:nvSpPr>
          <p:spPr>
            <a:xfrm>
              <a:off x="10157374" y="6542308"/>
              <a:ext cx="1388533" cy="1388533"/>
            </a:xfrm>
            <a:prstGeom prst="ellipse">
              <a:avLst/>
            </a:prstGeom>
            <a:noFill/>
            <a:ln w="47625">
              <a:solidFill>
                <a:srgbClr val="3EAB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93409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_CEGEE">
      <a:dk1>
        <a:sysClr val="windowText" lastClr="000000"/>
      </a:dk1>
      <a:lt1>
        <a:sysClr val="window" lastClr="FFFFFF"/>
      </a:lt1>
      <a:dk2>
        <a:srgbClr val="FCBE04"/>
      </a:dk2>
      <a:lt2>
        <a:srgbClr val="722E53"/>
      </a:lt2>
      <a:accent1>
        <a:srgbClr val="C31632"/>
      </a:accent1>
      <a:accent2>
        <a:srgbClr val="F49D63"/>
      </a:accent2>
      <a:accent3>
        <a:srgbClr val="09B2AF"/>
      </a:accent3>
      <a:accent4>
        <a:srgbClr val="EA4E55"/>
      </a:accent4>
      <a:accent5>
        <a:srgbClr val="A89C86"/>
      </a:accent5>
      <a:accent6>
        <a:srgbClr val="A5CC74"/>
      </a:accent6>
      <a:hlink>
        <a:srgbClr val="0000FF"/>
      </a:hlink>
      <a:folHlink>
        <a:srgbClr val="800080"/>
      </a:folHlink>
    </a:clrScheme>
    <a:fontScheme name="Template BD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c52eb4dc-0ef3-4aa8-8e03-025dbf6c8637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85a251b-a9eb-4960-a579-a2f6573062c1" xsi:nil="true"/>
    <lcf76f155ced4ddcb4097134ff3c332f xmlns="9c2a82c5-7382-469d-9a70-51880d8bc67c">
      <Terms xmlns="http://schemas.microsoft.com/office/infopath/2007/PartnerControls"/>
    </lcf76f155ced4ddcb4097134ff3c332f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5D50FC222545853BED558FEC142C" ma:contentTypeVersion="14" ma:contentTypeDescription="Crée un document." ma:contentTypeScope="" ma:versionID="a1a00701321c2eacd05476243acbd794">
  <xsd:schema xmlns:xsd="http://www.w3.org/2001/XMLSchema" xmlns:xs="http://www.w3.org/2001/XMLSchema" xmlns:p="http://schemas.microsoft.com/office/2006/metadata/properties" xmlns:ns2="e85a251b-a9eb-4960-a579-a2f6573062c1" xmlns:ns3="9c2a82c5-7382-469d-9a70-51880d8bc67c" targetNamespace="http://schemas.microsoft.com/office/2006/metadata/properties" ma:root="true" ma:fieldsID="edba5b487621e8f541a418dcbd05b42d" ns2:_="" ns3:_="">
    <xsd:import namespace="e85a251b-a9eb-4960-a579-a2f6573062c1"/>
    <xsd:import namespace="9c2a82c5-7382-469d-9a70-51880d8bc67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5a251b-a9eb-4960-a579-a2f6573062c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6a2abaa-9f04-47b4-b3e8-4ef882d4f22d}" ma:internalName="TaxCatchAll" ma:showField="CatchAllData" ma:web="e85a251b-a9eb-4960-a579-a2f6573062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2a82c5-7382-469d-9a70-51880d8bc6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c52eb4dc-0ef3-4aa8-8e03-025dbf6c86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6315C2-90E4-4EB1-BDE2-0DFEE55D7B9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6DCBF3AC-1CE8-4CBE-A8E8-6C05D0153D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1515AA-57AE-4459-BE05-37022DA03708}">
  <ds:schemaRefs>
    <ds:schemaRef ds:uri="e85a251b-a9eb-4960-a579-a2f6573062c1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c2a82c5-7382-469d-9a70-51880d8bc67c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4675BA54-3298-404B-8A0B-A30998C5A2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5a251b-a9eb-4960-a579-a2f6573062c1"/>
    <ds:schemaRef ds:uri="9c2a82c5-7382-469d-9a70-51880d8bc6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12065</TotalTime>
  <Words>1039</Words>
  <Application>Microsoft Office PowerPoint</Application>
  <PresentationFormat>Grand écran</PresentationFormat>
  <Paragraphs>122</Paragraphs>
  <Slides>16</Slides>
  <Notes>2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16</vt:i4>
      </vt:variant>
    </vt:vector>
  </HeadingPairs>
  <TitlesOfParts>
    <vt:vector size="26" baseType="lpstr">
      <vt:lpstr>Arial</vt:lpstr>
      <vt:lpstr>Arial Black</vt:lpstr>
      <vt:lpstr>Calibri</vt:lpstr>
      <vt:lpstr>Montserrat Black</vt:lpstr>
      <vt:lpstr>Roboto</vt:lpstr>
      <vt:lpstr>Verdana</vt:lpstr>
      <vt:lpstr>Wingdings</vt:lpstr>
      <vt:lpstr>Thème Office</vt:lpstr>
      <vt:lpstr>Acrobat Document</vt:lpstr>
      <vt:lpstr>Adobe Acrobat Document</vt:lpstr>
      <vt:lpstr>L’HEBDO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JUNG Lucie [CEGEE]</dc:creator>
  <cp:lastModifiedBy>POIGNANT Anne [CEGEE]</cp:lastModifiedBy>
  <cp:revision>453</cp:revision>
  <cp:lastPrinted>2023-04-03T15:31:05Z</cp:lastPrinted>
  <dcterms:created xsi:type="dcterms:W3CDTF">2020-06-24T09:20:11Z</dcterms:created>
  <dcterms:modified xsi:type="dcterms:W3CDTF">2024-01-05T08:24:27Z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0x010100D7685D50FC222545853BED558FEC142C</vt:lpwstr>
  </property>
  <property fmtid="{D5CDD505-2E9C-101B-9397-08002B2CF9AE}" pid="3" name="MSIP_Label_48a19f0c-bea1-442e-a475-ed109d9ec508_Enabled">
    <vt:lpwstr>true</vt:lpwstr>
  </property>
  <property fmtid="{D5CDD505-2E9C-101B-9397-08002B2CF9AE}" pid="4" name="MSIP_Label_48a19f0c-bea1-442e-a475-ed109d9ec508_SetDate">
    <vt:lpwstr>2023-01-02T11:06:39Z</vt:lpwstr>
  </property>
  <property fmtid="{D5CDD505-2E9C-101B-9397-08002B2CF9AE}" pid="5" name="MSIP_Label_48a19f0c-bea1-442e-a475-ed109d9ec508_Method">
    <vt:lpwstr>Standard</vt:lpwstr>
  </property>
  <property fmtid="{D5CDD505-2E9C-101B-9397-08002B2CF9AE}" pid="6" name="MSIP_Label_48a19f0c-bea1-442e-a475-ed109d9ec508_Name">
    <vt:lpwstr>48a19f0c-bea1-442e-a475-ed109d9ec508</vt:lpwstr>
  </property>
  <property fmtid="{D5CDD505-2E9C-101B-9397-08002B2CF9AE}" pid="7" name="MSIP_Label_48a19f0c-bea1-442e-a475-ed109d9ec508_SiteId">
    <vt:lpwstr>d5bb6d35-8a82-4329-b49a-5030bd6497ab</vt:lpwstr>
  </property>
  <property fmtid="{D5CDD505-2E9C-101B-9397-08002B2CF9AE}" pid="8" name="MSIP_Label_48a19f0c-bea1-442e-a475-ed109d9ec508_ContentBits">
    <vt:lpwstr>0</vt:lpwstr>
  </property>
  <property fmtid="{D5CDD505-2E9C-101B-9397-08002B2CF9AE}" pid="9" name="MediaServiceImageTags">
    <vt:lpwstr/>
  </property>
</Properties>
</file>