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sldIdLst>
    <p:sldId id="268" r:id="rId6"/>
    <p:sldId id="269" r:id="rId7"/>
    <p:sldId id="644" r:id="rId8"/>
    <p:sldId id="600" r:id="rId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242F"/>
    <a:srgbClr val="006600"/>
    <a:srgbClr val="3EAB36"/>
    <a:srgbClr val="005FAB"/>
    <a:srgbClr val="0057A6"/>
    <a:srgbClr val="558C0E"/>
    <a:srgbClr val="2010D3"/>
    <a:srgbClr val="1D9DD9"/>
    <a:srgbClr val="FFD817"/>
    <a:srgbClr val="E60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129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17/01/2024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Prévoyance- Semaine S 03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Prévoyance - Semaine S 03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17/01/2024    S 03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Impayés contrats Prévoyance Pro et Protection Homme Clé</a:t>
            </a: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B6C47-CF17-47D3-B7F7-D22C3B5FCD16}"/>
              </a:ext>
            </a:extLst>
          </p:cNvPr>
          <p:cNvSpPr/>
          <p:nvPr/>
        </p:nvSpPr>
        <p:spPr>
          <a:xfrm>
            <a:off x="4202131" y="1426530"/>
            <a:ext cx="7695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Prévoyance…</a:t>
            </a:r>
          </a:p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défense des contrats existants</a:t>
            </a:r>
            <a:endParaRPr lang="fr-FR" sz="3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731A4A-D066-9246-DBBF-22B52A3F54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3" t="57475" r="62664" b="16878"/>
          <a:stretch/>
        </p:blipFill>
        <p:spPr bwMode="auto">
          <a:xfrm>
            <a:off x="1150573" y="3125830"/>
            <a:ext cx="3767455" cy="17570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Process « Impayés » Prévoyance Pro &amp; Protection Homme Clé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184147"/>
            <a:ext cx="10980738" cy="369332"/>
          </a:xfrm>
        </p:spPr>
        <p:txBody>
          <a:bodyPr/>
          <a:lstStyle/>
          <a:p>
            <a:r>
              <a:rPr lang="fr-FR" u="sng" dirty="0"/>
              <a:t>Enjeux</a:t>
            </a:r>
            <a:r>
              <a:rPr lang="fr-FR" dirty="0"/>
              <a:t> : en situation d’impayés, sans régularisation de paiement sous 40 jours, le contrat est clôturé </a:t>
            </a:r>
          </a:p>
          <a:p>
            <a:pPr lvl="1"/>
            <a:r>
              <a:rPr lang="fr-FR" dirty="0"/>
              <a:t>Prenons l’exemple des contrats « Protection Homme Clé/Volet Crédits » : cela conduit à une perte de garantie pour la CEGEE !</a:t>
            </a:r>
          </a:p>
          <a:p>
            <a:pPr marL="0" indent="0">
              <a:buNone/>
            </a:pPr>
            <a:endParaRPr lang="fr-FR" sz="1000" u="sng" dirty="0"/>
          </a:p>
          <a:p>
            <a:r>
              <a:rPr lang="fr-FR" u="sng" dirty="0"/>
              <a:t>Quelques définitions</a:t>
            </a:r>
            <a:r>
              <a:rPr lang="fr-FR" dirty="0"/>
              <a:t> :</a:t>
            </a:r>
          </a:p>
          <a:p>
            <a:endParaRPr lang="fr-FR" sz="1000" dirty="0"/>
          </a:p>
          <a:p>
            <a:pPr lvl="1" algn="just"/>
            <a:r>
              <a:rPr lang="fr-FR" dirty="0"/>
              <a:t>« </a:t>
            </a:r>
            <a:r>
              <a:rPr lang="fr-FR" b="1" dirty="0"/>
              <a:t>Mise en demeure </a:t>
            </a:r>
            <a:r>
              <a:rPr lang="fr-FR" dirty="0"/>
              <a:t>»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information de l’impayé de cotisation, la mise en demeure étant effective après le rejet effectué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  <a:t>Action à mener sur les contrats « mis en demeure » pour éviter la résiliation !</a:t>
            </a:r>
          </a:p>
          <a:p>
            <a:pPr lvl="1" algn="just"/>
            <a:endParaRPr lang="fr-FR" sz="1000" dirty="0"/>
          </a:p>
          <a:p>
            <a:pPr lvl="1" algn="just"/>
            <a:r>
              <a:rPr lang="fr-FR" dirty="0"/>
              <a:t>« </a:t>
            </a:r>
            <a:r>
              <a:rPr lang="fr-FR" b="1" dirty="0"/>
              <a:t>Sortie de mise en demeure </a:t>
            </a:r>
            <a:r>
              <a:rPr lang="fr-FR" dirty="0"/>
              <a:t>»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régularisation de l’impayé dans le délai de 40 jours</a:t>
            </a:r>
          </a:p>
          <a:p>
            <a:pPr lvl="1" algn="just"/>
            <a:endParaRPr lang="fr-FR" sz="1000" dirty="0"/>
          </a:p>
          <a:p>
            <a:pPr lvl="1" algn="just"/>
            <a:r>
              <a:rPr lang="fr-FR" dirty="0"/>
              <a:t>« </a:t>
            </a:r>
            <a:r>
              <a:rPr lang="fr-FR" b="1" dirty="0"/>
              <a:t>Reprise impayés </a:t>
            </a:r>
            <a:r>
              <a:rPr lang="fr-FR" dirty="0"/>
              <a:t>» : 1 ou 2 </a:t>
            </a:r>
            <a:r>
              <a:rPr lang="fr-FR" dirty="0" err="1"/>
              <a:t>re-présentation</a:t>
            </a:r>
            <a:r>
              <a:rPr lang="fr-FR" dirty="0"/>
              <a:t>(s) automatique(s) du prélèvement entre la mise en demeure initiale et la résiliation automatique du contrat, le cas échéant, 40 jours après la mise en demeure</a:t>
            </a:r>
          </a:p>
          <a:p>
            <a:pPr lvl="1" algn="just"/>
            <a:endParaRPr lang="fr-FR" sz="1000" dirty="0"/>
          </a:p>
          <a:p>
            <a:pPr lvl="1" algn="just"/>
            <a:r>
              <a:rPr lang="fr-FR" dirty="0"/>
              <a:t>« </a:t>
            </a:r>
            <a:r>
              <a:rPr lang="fr-FR" b="1" dirty="0"/>
              <a:t>Résiliation impayé </a:t>
            </a:r>
            <a:r>
              <a:rPr lang="fr-FR" dirty="0"/>
              <a:t>»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information de la clôture automatique du contrat post 40 jours après la date de la mise en demeure</a:t>
            </a:r>
          </a:p>
          <a:p>
            <a:pPr lvl="1" algn="just"/>
            <a:endParaRPr lang="fr-FR" sz="1000" dirty="0"/>
          </a:p>
          <a:p>
            <a:pPr lvl="1" algn="just"/>
            <a:r>
              <a:rPr lang="fr-FR" dirty="0"/>
              <a:t>« </a:t>
            </a:r>
            <a:r>
              <a:rPr lang="fr-FR" b="1" dirty="0"/>
              <a:t>Résiliation impayé 1</a:t>
            </a:r>
            <a:r>
              <a:rPr lang="fr-FR" b="1" baseline="30000" dirty="0"/>
              <a:t>ère</a:t>
            </a:r>
            <a:r>
              <a:rPr lang="fr-FR" b="1" dirty="0"/>
              <a:t> cotisation </a:t>
            </a:r>
            <a:r>
              <a:rPr lang="fr-FR" dirty="0"/>
              <a:t>»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information de la clôture automatique du contrat post 40 jours après la date d’évènement de la mise en demeure de la 1</a:t>
            </a:r>
            <a:r>
              <a:rPr lang="fr-FR" baseline="30000" dirty="0"/>
              <a:t>ère</a:t>
            </a:r>
            <a:r>
              <a:rPr lang="fr-FR" dirty="0"/>
              <a:t> cotisation du contrat, et ainsi les cas concernés portent-ils sur la première cotisation post adhésion objet du rejet</a:t>
            </a:r>
          </a:p>
          <a:p>
            <a:pPr lvl="1" algn="just"/>
            <a:endParaRPr lang="fr-FR" sz="1000" b="1" dirty="0">
              <a:solidFill>
                <a:schemeClr val="accent1"/>
              </a:solidFill>
            </a:endParaRPr>
          </a:p>
          <a:p>
            <a:pPr marL="927000" lvl="2" indent="0" algn="just">
              <a:buNone/>
            </a:pPr>
            <a:r>
              <a:rPr lang="fr-FR" b="1" dirty="0">
                <a:solidFill>
                  <a:srgbClr val="C00000"/>
                </a:solidFill>
              </a:rPr>
              <a:t>		Possibilité d’une nouvelle adhésion post clôture automatique</a:t>
            </a:r>
          </a:p>
          <a:p>
            <a:pPr lvl="1" algn="just"/>
            <a:endParaRPr lang="fr-FR" dirty="0"/>
          </a:p>
          <a:p>
            <a:pPr lvl="1"/>
            <a:r>
              <a:rPr lang="fr-FR" dirty="0"/>
              <a:t>03</a:t>
            </a:r>
          </a:p>
          <a:p>
            <a:pPr lvl="1"/>
            <a:endParaRPr lang="fr-FR" dirty="0"/>
          </a:p>
        </p:txBody>
      </p:sp>
      <p:pic>
        <p:nvPicPr>
          <p:cNvPr id="3" name="Image 2" descr="Une image contenant rouge, conception&#10;&#10;Description générée automatiquement">
            <a:extLst>
              <a:ext uri="{FF2B5EF4-FFF2-40B4-BE49-F238E27FC236}">
                <a16:creationId xmlns:a16="http://schemas.microsoft.com/office/drawing/2014/main" id="{18E59202-092F-BC7B-DE52-641C1DBAD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35" b="89971" l="9823" r="92534">
                        <a14:foregroundMark x1="13163" y1="33038" x2="13163" y2="33038"/>
                        <a14:foregroundMark x1="13163" y1="31858" x2="32024" y2="30383"/>
                        <a14:foregroundMark x1="72692" y1="56047" x2="72692" y2="56047"/>
                        <a14:foregroundMark x1="92534" y1="48673" x2="92534" y2="48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52" y="6073637"/>
            <a:ext cx="670940" cy="44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0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11969</TotalTime>
  <Words>277</Words>
  <Application>Microsoft Office PowerPoint</Application>
  <PresentationFormat>Grand écran</PresentationFormat>
  <Paragraphs>33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Montserrat Black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446</cp:revision>
  <cp:lastPrinted>2023-04-03T15:31:05Z</cp:lastPrinted>
  <dcterms:created xsi:type="dcterms:W3CDTF">2020-06-24T09:20:11Z</dcterms:created>
  <dcterms:modified xsi:type="dcterms:W3CDTF">2024-01-17T09:58:38Z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