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1"/>
  </p:notesMasterIdLst>
  <p:sldIdLst>
    <p:sldId id="268" r:id="rId6"/>
    <p:sldId id="269" r:id="rId7"/>
    <p:sldId id="622" r:id="rId8"/>
    <p:sldId id="274" r:id="rId9"/>
    <p:sldId id="627" r:id="rId10"/>
    <p:sldId id="624" r:id="rId11"/>
    <p:sldId id="629" r:id="rId12"/>
    <p:sldId id="630" r:id="rId13"/>
    <p:sldId id="628" r:id="rId14"/>
    <p:sldId id="625" r:id="rId15"/>
    <p:sldId id="631" r:id="rId16"/>
    <p:sldId id="610" r:id="rId17"/>
    <p:sldId id="632" r:id="rId18"/>
    <p:sldId id="633" r:id="rId19"/>
    <p:sldId id="634" r:id="rId20"/>
    <p:sldId id="635" r:id="rId21"/>
    <p:sldId id="636" r:id="rId22"/>
    <p:sldId id="637" r:id="rId23"/>
    <p:sldId id="638" r:id="rId24"/>
    <p:sldId id="639" r:id="rId25"/>
    <p:sldId id="640" r:id="rId26"/>
    <p:sldId id="641" r:id="rId27"/>
    <p:sldId id="642" r:id="rId28"/>
    <p:sldId id="600" r:id="rId29"/>
    <p:sldId id="295" r:id="rId3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42F"/>
    <a:srgbClr val="006600"/>
    <a:srgbClr val="3EAB36"/>
    <a:srgbClr val="005FAB"/>
    <a:srgbClr val="0057A6"/>
    <a:srgbClr val="558C0E"/>
    <a:srgbClr val="2010D3"/>
    <a:srgbClr val="1D9DD9"/>
    <a:srgbClr val="FFD817"/>
    <a:srgbClr val="E60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07:37:08.705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1 130,'40'-9,"-17"2,157-38,47-7,-117 41,2 5,-2 6,160 22,-53 14,5 2,7-4,-57-7,-153-23,0 1,-1 2,1-1,-1 2,22 13,-24-12,0-2,1 1,0-1,1-1,-1-1,20 3,54 3,-36-4,58 1,-93-8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07:37:08.706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0 363,'12'-1,"-1"-2,0 2,1-3,-2 2,1-4,-1 3,21-14,-4 2,385-145,11 38,-381 111,2 3,69-2,87 11,-87 2,-30-2,471 24,250 75,-706-87,-2 4,140 45,-151-24,-18-7,-49-24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07:37:08.707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1 286,'91'-5,"166"-32,-51 3,237-4,-221 21,-11-3,-56 1,239 9,-346 15,61 16,-76-12,1-2,-1-2,1-1,47-3,-69-2,0-2,-1 1,0-2,1 0,16-8,54-35,-65 37,-11 6,0-1,0 1,-1-1,0 0,1-1,-1 0,-1 1,1-2,3-6,-1-1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07:40:32.084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1457 1620,'-17'-2,"0"0,-1 0,1-2,0 1,1-1,-2 0,3-3,-27-9,10 3,-622-219,575 204,2-2,-79-39,128 55,2-2,1 1,-1-2,3-1,0 2,2-5,1 2,-25-32,37 39,1-1,0 1,1 0,2-1,0 1,1-2,-2-16,6-95,1 75,0 33,0 1,0 1,2 0,1 0,0-2,2 2,0 1,2-2,0 2,2 0,-1 0,3 1,-2-1,24-16,-9 9,2 0,1 2,1 1,2 0,0 0,2 3,0 1,2 1,39-12,48-14,442-124,-466 139,1 5,1 1,195-12,-99 23,0 7,1 6,309 38,329 37,-695-68,-1 7,157 33,-247-39,0 1,63 22,5 5,-70-27,152 50,-159-50,-1 1,63 35,-102-50,18 9,0 1,-2 0,27 22,-40-27,1-1,0-1,-1 2,0 1,-1-3,1 1,-2 2,-1-1,1 1,0-3,0 3,-1-2,-1 12,0-5,0 2,-1-1,-3 0,2 1,-7 12,5-19,1 0,-2-2,1 2,-1-2,1 2,-2-1,0-1,0 1,-1-1,-15 9,-27 14,-3-2,-1-2,-1 0,-89 25,84-32,-3-2,2-3,-2-1,-103 9,-248 0,408-20,-122 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07:43:58.340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0 179,'1'-3,"0"1,0-2,-1 2,1-1,0 1,1 0,-1-1,0 1,0 0,0 0,1 1,-1-1,1 0,-1 0,1 1,-1 1,1-2,2 0,-1-2,13-8,0-1,0 5,1-1,20-7,75-13,-80 24,94-20,154 7,-266 20,0 1,0 3,0 1,-1 0,0 0,1 2,-2 2,1 1,12 13,36 29,-42-38,1-2,0-3,0-1,39 13,-10-12,59 10,-91-21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8T14:02:07.775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150 408,'24'-1,"32"-5,-6 0,548-52,-239 28,-283 28,-1 3,133 20,-64-1,1-5,201-7,164-10,-286 3,-101 9,-13-1,-69-8,160-3,-197 2,1-1,-1 0,0 0,0 0,0 0,0-1,0 0,0 0,0 0,6-4,29-31,-19 16,-10 11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8T14:02:07.776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150 320,'370'-9,"-84"0,-233 8,580 0,-570 4,124 24,56 31,-201-47,12 1,-40-10,0 1,0 0,0 1,0 0,0 2,-1-1,0 2,23 14,-11-5,0-1,1-1,1-1,32 11,-23-10,63 35,-82-39,1 0,0-1,1-1,0-1,38 9,-46-13,0-1,0-1,0 0,0-1,1 0,-1 0,0-1,0-1,0 0,0 0,-1-1,15-6,-8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30T08:37:31.786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0 332,'5'-7,"-4"4,4-3,-5 2,5-3,0 5,1-2,-1-2,0 2,-2 1,2-1,3 1,-4 1,3-2,-2 0,4 0,-7 4,7-2,7-1,-4-5,55-14,-4-1,3 7,2-2,84-11,300-24,-321 42,381-34,623 11,-1078 38,1 2,-3 5,1 2,-3 0,0 0,4 4,-9 2,6 4,47 23,146 53,-169-69,2-3,3-7,-3 1,159 22,-38-23,237 19,-370-39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30T08:47:12.477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1,'1833'0,"-1820"0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30T08:49:09.149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1 440,'0'-12,"-1"-11,2 0,0 0,7-28,-7 44,2-1,-1 1,1 0,0 0,0 0,1 0,-1 0,2 1,-1 0,1 0,0 0,0 0,10-7,24-16,2 1,0 2,2 2,72-29,-87 43,1 1,-1 1,1 2,0 1,29-2,5 4,81 7,-123-2,-2 1,1 1,0 0,27 11,75 38,-48-19,176 59,-211-81,0-3,1 0,1-3,62 2,-49-8,218-5,-218-5,-42 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30T08:51:31.294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0 269,'1'-2,"-1"1,0-1,0 1,0-2,1 1,-1 1,2-1,-2 1,1-1,-1 1,1-1,0 1,-1-1,2 1,-1-1,0 1,0-1,-1 1,2 1,-1-2,0 1,0 1,3-3,38-17,-33 17,70-23,154-28,93 14,-259 32,67-5,669-55,-792 68,11-1,-1 1,42 7,-56-5,0-1,-1 1,0 1,0 0,0 0,1 0,-1 1,0 1,-1-1,1 1,-1-1,0 2,7 8,27 36,0 0,2-6,2 1,2-3,2-3,0-3,1-2,74 37,-105-63,0-2,0 0,2-2,-2 1,32-1,92-7,-51 0,-34 2,54-10,-73 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30T08:54:32.636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334 754,'-1'-1,"0"1,1 0,-1 0,0-1,1 1,-1 0,0-1,0 1,1-1,-1 1,1-1,-1 1,0-1,1 0,-1 1,1-1,0 0,-1 1,1-1,-1 0,1 1,0-1,0 0,-1 0,1 1,0-1,0 0,0-1,-4-26,4 23,-4-40,3 0,5-61,-2 96,0 0,1 0,0 0,1 0,0 1,1-1,0 1,0 0,1 1,0-1,0 1,1 0,0 1,0 0,16-12,5-1,0 0,2 2,44-20,184-65,8 21,-191 61,1 4,119-12,-137 25,-1 3,1 2,0 2,64 13,150 37,86 16,-347-66,1 0,-1 1,0 1,0 0,-1 1,1 0,-1 0,17 15,10 5,135 74,-89-54,-63-34,0 2,-2 1,1 1,-2 0,0 1,-1 1,20 27,-34-42,1 1,-1-1,1 1,-1 0,0 0,0 0,-1 0,1 0,-1 0,0 0,0 1,-1-1,1 0,-1 1,0-1,0 1,0-1,0 0,-1 1,0-1,0 0,0 0,0 1,-1-1,0 0,0 0,0-1,0 1,0 0,-1-1,0 1,0-1,0 0,0 0,-4 3,-20 18,22-18,-2 0,1-1,-1 1,1-1,-1-1,-1 1,1-1,-1-1,-13 6,-137 36,-229 63,155-40,163-50,-76 11,-218 12,109-14,63-9,-321-13,313-24,-47-2,238 22,1 0,-1 0,0 0,1 1,-1 0,1 1,0 0,0 0,0 0,-13 9,4-2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16/02/2024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71ED7-C30E-45D9-9A34-35E5515C7271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D3C9BB-DDC7-8804-E786-3D1B157C2F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Nouvel espace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AssurNet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S7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70B13C-8739-C6B5-C899-3A75B46D5EE0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Nouvel espace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AssurNet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S7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groupebpce.sharepoint.com/sites/assurnet-ce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5.png"/><Relationship Id="rId7" Type="http://schemas.openxmlformats.org/officeDocument/2006/relationships/image" Target="../media/image28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270.png"/><Relationship Id="rId4" Type="http://schemas.openxmlformats.org/officeDocument/2006/relationships/customXml" Target="../ink/ink1.xml"/><Relationship Id="rId9" Type="http://schemas.openxmlformats.org/officeDocument/2006/relationships/image" Target="../media/image2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customXml" Target="../ink/ink6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customXml" Target="../ink/ink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4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16/02/2024   S7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Espace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AssurNet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: nouvelle plateforme d’information et de documentation des métiers de l’assurance </a:t>
            </a: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4545907" y="1426530"/>
            <a:ext cx="60426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Nouvel espace </a:t>
            </a:r>
            <a:r>
              <a:rPr 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AssurNet</a:t>
            </a:r>
            <a:endParaRPr lang="fr-FR" sz="3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E7ABBC-0E10-DA8A-B030-560FB0FE93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931" y="3304830"/>
            <a:ext cx="1996635" cy="1996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625DE6-622E-4407-368F-45293DAF54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09" y="2243754"/>
            <a:ext cx="1849030" cy="1849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Plateforme unique d’information et de documentation du Groupe</a:t>
            </a:r>
          </a:p>
          <a:p>
            <a:r>
              <a:rPr lang="fr-FR" dirty="0"/>
              <a:t>Fonctionnalités  </a:t>
            </a:r>
          </a:p>
          <a:p>
            <a:r>
              <a:rPr lang="fr-FR" dirty="0"/>
              <a:t>Intégration dans l’écosystème des outils du Groupe</a:t>
            </a:r>
          </a:p>
          <a:p>
            <a:r>
              <a:rPr lang="fr-FR" dirty="0"/>
              <a:t>Déroulé des écrans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59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 fontScale="92500"/>
          </a:bodyPr>
          <a:lstStyle/>
          <a:p>
            <a:r>
              <a:rPr lang="fr-FR" sz="2400" dirty="0"/>
              <a:t>Plateforme unique d’information et de documentation du Groupe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233221"/>
            <a:ext cx="10980738" cy="369332"/>
          </a:xfrm>
        </p:spPr>
        <p:txBody>
          <a:bodyPr/>
          <a:lstStyle/>
          <a:p>
            <a:r>
              <a:rPr lang="fr-FR" dirty="0"/>
              <a:t>Une plateforme intuitive, facilitant l’accès à l’information 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70592F-42BA-E108-59D2-CDB692DA6BAB}"/>
              </a:ext>
            </a:extLst>
          </p:cNvPr>
          <p:cNvSpPr/>
          <p:nvPr/>
        </p:nvSpPr>
        <p:spPr>
          <a:xfrm rot="16200000">
            <a:off x="-331687" y="3798425"/>
            <a:ext cx="3018623" cy="68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0ADBAA-5260-65DD-253B-D57DBE20CBAE}"/>
              </a:ext>
            </a:extLst>
          </p:cNvPr>
          <p:cNvSpPr/>
          <p:nvPr/>
        </p:nvSpPr>
        <p:spPr>
          <a:xfrm rot="16200000">
            <a:off x="5300298" y="3798423"/>
            <a:ext cx="3018621" cy="68468"/>
          </a:xfrm>
          <a:prstGeom prst="rect">
            <a:avLst/>
          </a:prstGeom>
          <a:solidFill>
            <a:srgbClr val="0070C0"/>
          </a:solidFill>
          <a:ln>
            <a:solidFill>
              <a:srgbClr val="1D9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5B303-9E95-E862-E529-5669AE48C648}"/>
              </a:ext>
            </a:extLst>
          </p:cNvPr>
          <p:cNvSpPr txBox="1"/>
          <p:nvPr/>
        </p:nvSpPr>
        <p:spPr>
          <a:xfrm>
            <a:off x="2335576" y="1751402"/>
            <a:ext cx="1300356" cy="369332"/>
          </a:xfrm>
          <a:custGeom>
            <a:avLst/>
            <a:gdLst>
              <a:gd name="connsiteX0" fmla="*/ 0 w 1300356"/>
              <a:gd name="connsiteY0" fmla="*/ 0 h 369332"/>
              <a:gd name="connsiteX1" fmla="*/ 420448 w 1300356"/>
              <a:gd name="connsiteY1" fmla="*/ 0 h 369332"/>
              <a:gd name="connsiteX2" fmla="*/ 814890 w 1300356"/>
              <a:gd name="connsiteY2" fmla="*/ 0 h 369332"/>
              <a:gd name="connsiteX3" fmla="*/ 1300356 w 1300356"/>
              <a:gd name="connsiteY3" fmla="*/ 0 h 369332"/>
              <a:gd name="connsiteX4" fmla="*/ 1300356 w 1300356"/>
              <a:gd name="connsiteY4" fmla="*/ 369332 h 369332"/>
              <a:gd name="connsiteX5" fmla="*/ 892911 w 1300356"/>
              <a:gd name="connsiteY5" fmla="*/ 369332 h 369332"/>
              <a:gd name="connsiteX6" fmla="*/ 433452 w 1300356"/>
              <a:gd name="connsiteY6" fmla="*/ 369332 h 369332"/>
              <a:gd name="connsiteX7" fmla="*/ 0 w 1300356"/>
              <a:gd name="connsiteY7" fmla="*/ 369332 h 369332"/>
              <a:gd name="connsiteX8" fmla="*/ 0 w 1300356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0356" h="369332" extrusionOk="0">
                <a:moveTo>
                  <a:pt x="0" y="0"/>
                </a:moveTo>
                <a:cubicBezTo>
                  <a:pt x="101358" y="-31426"/>
                  <a:pt x="239054" y="39115"/>
                  <a:pt x="420448" y="0"/>
                </a:cubicBezTo>
                <a:cubicBezTo>
                  <a:pt x="601842" y="-39115"/>
                  <a:pt x="675666" y="5725"/>
                  <a:pt x="814890" y="0"/>
                </a:cubicBezTo>
                <a:cubicBezTo>
                  <a:pt x="954114" y="-5725"/>
                  <a:pt x="1088215" y="38427"/>
                  <a:pt x="1300356" y="0"/>
                </a:cubicBezTo>
                <a:cubicBezTo>
                  <a:pt x="1335944" y="113493"/>
                  <a:pt x="1273549" y="197069"/>
                  <a:pt x="1300356" y="369332"/>
                </a:cubicBezTo>
                <a:cubicBezTo>
                  <a:pt x="1164100" y="394718"/>
                  <a:pt x="1057718" y="348753"/>
                  <a:pt x="892911" y="369332"/>
                </a:cubicBezTo>
                <a:cubicBezTo>
                  <a:pt x="728105" y="389911"/>
                  <a:pt x="550497" y="353429"/>
                  <a:pt x="433452" y="369332"/>
                </a:cubicBezTo>
                <a:cubicBezTo>
                  <a:pt x="316407" y="385235"/>
                  <a:pt x="128963" y="354734"/>
                  <a:pt x="0" y="369332"/>
                </a:cubicBezTo>
                <a:cubicBezTo>
                  <a:pt x="-22716" y="225711"/>
                  <a:pt x="27200" y="15834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Périmètres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E7914A-4E72-8AB9-CE3A-1AA5DEB9953F}"/>
              </a:ext>
            </a:extLst>
          </p:cNvPr>
          <p:cNvSpPr txBox="1"/>
          <p:nvPr/>
        </p:nvSpPr>
        <p:spPr>
          <a:xfrm>
            <a:off x="8227763" y="1754406"/>
            <a:ext cx="1710725" cy="369332"/>
          </a:xfrm>
          <a:custGeom>
            <a:avLst/>
            <a:gdLst>
              <a:gd name="connsiteX0" fmla="*/ 0 w 1710725"/>
              <a:gd name="connsiteY0" fmla="*/ 0 h 369332"/>
              <a:gd name="connsiteX1" fmla="*/ 604456 w 1710725"/>
              <a:gd name="connsiteY1" fmla="*/ 0 h 369332"/>
              <a:gd name="connsiteX2" fmla="*/ 1174698 w 1710725"/>
              <a:gd name="connsiteY2" fmla="*/ 0 h 369332"/>
              <a:gd name="connsiteX3" fmla="*/ 1710725 w 1710725"/>
              <a:gd name="connsiteY3" fmla="*/ 0 h 369332"/>
              <a:gd name="connsiteX4" fmla="*/ 1710725 w 1710725"/>
              <a:gd name="connsiteY4" fmla="*/ 369332 h 369332"/>
              <a:gd name="connsiteX5" fmla="*/ 1140483 w 1710725"/>
              <a:gd name="connsiteY5" fmla="*/ 369332 h 369332"/>
              <a:gd name="connsiteX6" fmla="*/ 604456 w 1710725"/>
              <a:gd name="connsiteY6" fmla="*/ 369332 h 369332"/>
              <a:gd name="connsiteX7" fmla="*/ 0 w 1710725"/>
              <a:gd name="connsiteY7" fmla="*/ 369332 h 369332"/>
              <a:gd name="connsiteX8" fmla="*/ 0 w 1710725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0725" h="369332" extrusionOk="0">
                <a:moveTo>
                  <a:pt x="0" y="0"/>
                </a:moveTo>
                <a:cubicBezTo>
                  <a:pt x="170569" y="-18826"/>
                  <a:pt x="333977" y="64561"/>
                  <a:pt x="604456" y="0"/>
                </a:cubicBezTo>
                <a:cubicBezTo>
                  <a:pt x="874935" y="-64561"/>
                  <a:pt x="904888" y="49788"/>
                  <a:pt x="1174698" y="0"/>
                </a:cubicBezTo>
                <a:cubicBezTo>
                  <a:pt x="1444508" y="-49788"/>
                  <a:pt x="1536619" y="8804"/>
                  <a:pt x="1710725" y="0"/>
                </a:cubicBezTo>
                <a:cubicBezTo>
                  <a:pt x="1733233" y="116131"/>
                  <a:pt x="1689640" y="239632"/>
                  <a:pt x="1710725" y="369332"/>
                </a:cubicBezTo>
                <a:cubicBezTo>
                  <a:pt x="1447208" y="416319"/>
                  <a:pt x="1366531" y="309417"/>
                  <a:pt x="1140483" y="369332"/>
                </a:cubicBezTo>
                <a:cubicBezTo>
                  <a:pt x="914435" y="429247"/>
                  <a:pt x="817591" y="328266"/>
                  <a:pt x="604456" y="369332"/>
                </a:cubicBezTo>
                <a:cubicBezTo>
                  <a:pt x="391321" y="410398"/>
                  <a:pt x="201658" y="329327"/>
                  <a:pt x="0" y="369332"/>
                </a:cubicBezTo>
                <a:cubicBezTo>
                  <a:pt x="-269" y="205599"/>
                  <a:pt x="40317" y="16331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Regroupement</a:t>
            </a: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1FB06576-16A1-6FEC-E6EC-C7878C21F576}"/>
              </a:ext>
            </a:extLst>
          </p:cNvPr>
          <p:cNvSpPr/>
          <p:nvPr/>
        </p:nvSpPr>
        <p:spPr>
          <a:xfrm>
            <a:off x="1640776" y="2392142"/>
            <a:ext cx="4796439" cy="1311677"/>
          </a:xfrm>
          <a:custGeom>
            <a:avLst/>
            <a:gdLst>
              <a:gd name="connsiteX0" fmla="*/ 0 w 2539999"/>
              <a:gd name="connsiteY0" fmla="*/ 0 h 1524000"/>
              <a:gd name="connsiteX1" fmla="*/ 2539999 w 2539999"/>
              <a:gd name="connsiteY1" fmla="*/ 0 h 1524000"/>
              <a:gd name="connsiteX2" fmla="*/ 2539999 w 2539999"/>
              <a:gd name="connsiteY2" fmla="*/ 1524000 h 1524000"/>
              <a:gd name="connsiteX3" fmla="*/ 0 w 2539999"/>
              <a:gd name="connsiteY3" fmla="*/ 1524000 h 1524000"/>
              <a:gd name="connsiteX4" fmla="*/ 0 w 2539999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999" h="1524000">
                <a:moveTo>
                  <a:pt x="0" y="0"/>
                </a:moveTo>
                <a:lnTo>
                  <a:pt x="2539999" y="0"/>
                </a:lnTo>
                <a:lnTo>
                  <a:pt x="2539999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b" anchorCtr="0">
            <a:noAutofit/>
          </a:bodyPr>
          <a:lstStyle/>
          <a:p>
            <a:pPr algn="ctr" defTabSz="577835">
              <a:lnSpc>
                <a:spcPct val="90000"/>
              </a:lnSpc>
              <a:spcAft>
                <a:spcPct val="35000"/>
              </a:spcAft>
            </a:pPr>
            <a:r>
              <a:rPr lang="fr-FR" sz="1050" kern="1200" dirty="0"/>
              <a:t>Assurance Vie, Capitalisation, Retraite, Prévoyance, IARD, Santé …</a:t>
            </a:r>
            <a:br>
              <a:rPr lang="fr-FR" sz="1050" kern="1200" dirty="0"/>
            </a:br>
            <a:r>
              <a:rPr lang="fr-FR" sz="1050" kern="1200" dirty="0"/>
              <a:t>… de BPCE Assurances IARD, BPCE IARD, BPCE Life, BPCE Vie , CNP Assurances</a:t>
            </a: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EB882E0C-943A-F4B4-767F-A8BACF4AA623}"/>
              </a:ext>
            </a:extLst>
          </p:cNvPr>
          <p:cNvSpPr/>
          <p:nvPr/>
        </p:nvSpPr>
        <p:spPr>
          <a:xfrm>
            <a:off x="1640775" y="3893103"/>
            <a:ext cx="4788024" cy="1311678"/>
          </a:xfrm>
          <a:custGeom>
            <a:avLst/>
            <a:gdLst>
              <a:gd name="connsiteX0" fmla="*/ 0 w 2539999"/>
              <a:gd name="connsiteY0" fmla="*/ 0 h 1524000"/>
              <a:gd name="connsiteX1" fmla="*/ 2539999 w 2539999"/>
              <a:gd name="connsiteY1" fmla="*/ 0 h 1524000"/>
              <a:gd name="connsiteX2" fmla="*/ 2539999 w 2539999"/>
              <a:gd name="connsiteY2" fmla="*/ 1524000 h 1524000"/>
              <a:gd name="connsiteX3" fmla="*/ 0 w 2539999"/>
              <a:gd name="connsiteY3" fmla="*/ 1524000 h 1524000"/>
              <a:gd name="connsiteX4" fmla="*/ 0 w 2539999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999" h="1524000">
                <a:moveTo>
                  <a:pt x="0" y="0"/>
                </a:moveTo>
                <a:lnTo>
                  <a:pt x="2539999" y="0"/>
                </a:lnTo>
                <a:lnTo>
                  <a:pt x="2539999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03614"/>
              <a:satOff val="14864"/>
              <a:lumOff val="25825"/>
              <a:alphaOff val="0"/>
            </a:schemeClr>
          </a:fillRef>
          <a:effectRef idx="2">
            <a:schemeClr val="accent3">
              <a:shade val="50000"/>
              <a:hueOff val="103614"/>
              <a:satOff val="14864"/>
              <a:lumOff val="2582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b" anchorCtr="0">
            <a:noAutofit/>
          </a:bodyPr>
          <a:lstStyle/>
          <a:p>
            <a:pPr algn="ctr" defTabSz="577835">
              <a:lnSpc>
                <a:spcPct val="90000"/>
              </a:lnSpc>
              <a:spcAft>
                <a:spcPct val="35000"/>
              </a:spcAft>
            </a:pPr>
            <a:r>
              <a:rPr lang="fr-FR" sz="1050" kern="1200" dirty="0"/>
              <a:t>Fiches produit, conditions générales, procédures de vente, modes opératoires sur les outils conseiller, argumentaires commerciaux, documents publicitaires… </a:t>
            </a:r>
          </a:p>
        </p:txBody>
      </p:sp>
      <p:sp>
        <p:nvSpPr>
          <p:cNvPr id="17" name="Espace réservé du contenu 40">
            <a:extLst>
              <a:ext uri="{FF2B5EF4-FFF2-40B4-BE49-F238E27FC236}">
                <a16:creationId xmlns:a16="http://schemas.microsoft.com/office/drawing/2014/main" id="{1B194425-92E7-0417-252D-3BAC2A4555C3}"/>
              </a:ext>
            </a:extLst>
          </p:cNvPr>
          <p:cNvSpPr txBox="1">
            <a:spLocks/>
          </p:cNvSpPr>
          <p:nvPr/>
        </p:nvSpPr>
        <p:spPr>
          <a:xfrm>
            <a:off x="1722257" y="2485375"/>
            <a:ext cx="2618311" cy="36257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0800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1pPr>
            <a:lvl2pPr marL="541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n-US" sz="24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2pPr>
            <a:lvl3pPr marL="80645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lang="en-US" sz="20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3pPr>
            <a:lvl4pPr marL="10715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en-US" sz="18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4pPr>
            <a:lvl5pPr marL="13477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b="1" dirty="0">
                <a:latin typeface="+mn-lt"/>
              </a:rPr>
              <a:t>Périmètre métier</a:t>
            </a:r>
          </a:p>
        </p:txBody>
      </p:sp>
      <p:sp>
        <p:nvSpPr>
          <p:cNvPr id="18" name="Espace réservé du contenu 40">
            <a:extLst>
              <a:ext uri="{FF2B5EF4-FFF2-40B4-BE49-F238E27FC236}">
                <a16:creationId xmlns:a16="http://schemas.microsoft.com/office/drawing/2014/main" id="{E1D65FD8-1944-D063-1085-C3E1ED83E678}"/>
              </a:ext>
            </a:extLst>
          </p:cNvPr>
          <p:cNvSpPr txBox="1">
            <a:spLocks/>
          </p:cNvSpPr>
          <p:nvPr/>
        </p:nvSpPr>
        <p:spPr>
          <a:xfrm>
            <a:off x="1722257" y="3995789"/>
            <a:ext cx="2618311" cy="36257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0800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1pPr>
            <a:lvl2pPr marL="541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n-US" sz="24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2pPr>
            <a:lvl3pPr marL="80645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lang="en-US" sz="20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3pPr>
            <a:lvl4pPr marL="10715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en-US" sz="18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4pPr>
            <a:lvl5pPr marL="13477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>
                <a:solidFill>
                  <a:srgbClr val="384D4E"/>
                </a:solidFill>
                <a:latin typeface="Bahnschrift SemiLight Condensed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b="1" dirty="0">
                <a:latin typeface="+mn-lt"/>
              </a:rPr>
              <a:t>Périmètre informationnel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338BAD7-741F-48FA-6AE1-B8F3E2157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311" y="2200238"/>
            <a:ext cx="3823348" cy="2587519"/>
          </a:xfrm>
          <a:prstGeom prst="rect">
            <a:avLst/>
          </a:prstGeom>
        </p:spPr>
      </p:pic>
      <p:sp>
        <p:nvSpPr>
          <p:cNvPr id="22" name="Espace réservé du contenu 30">
            <a:extLst>
              <a:ext uri="{FF2B5EF4-FFF2-40B4-BE49-F238E27FC236}">
                <a16:creationId xmlns:a16="http://schemas.microsoft.com/office/drawing/2014/main" id="{863DB301-D94C-0C03-19F2-2DCD7270F786}"/>
              </a:ext>
            </a:extLst>
          </p:cNvPr>
          <p:cNvSpPr txBox="1">
            <a:spLocks/>
          </p:cNvSpPr>
          <p:nvPr/>
        </p:nvSpPr>
        <p:spPr>
          <a:xfrm>
            <a:off x="7643003" y="4652259"/>
            <a:ext cx="3049338" cy="819929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rgbClr val="384D4E"/>
                </a:solidFill>
                <a:latin typeface="Bahnschrift SemiLight Condensed" panose="020B0502040204020203" pitchFamily="34" charset="0"/>
              </a:defRPr>
            </a:lvl1pPr>
            <a:lvl2pPr marL="541338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>
                <a:solidFill>
                  <a:srgbClr val="384D4E"/>
                </a:solidFill>
                <a:latin typeface="Bahnschrift SemiLight Condensed" panose="020B0502040204020203" pitchFamily="34" charset="0"/>
              </a:defRPr>
            </a:lvl2pPr>
            <a:lvl3pPr marL="806450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>
                <a:solidFill>
                  <a:srgbClr val="384D4E"/>
                </a:solidFill>
                <a:latin typeface="Bahnschrift SemiLight Condensed" panose="020B0502040204020203" pitchFamily="34" charset="0"/>
              </a:defRPr>
            </a:lvl3pPr>
            <a:lvl4pPr marL="1071563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>
                <a:solidFill>
                  <a:srgbClr val="384D4E"/>
                </a:solidFill>
                <a:latin typeface="Bahnschrift SemiLight Condensed" panose="020B0502040204020203" pitchFamily="34" charset="0"/>
              </a:defRPr>
            </a:lvl4pPr>
            <a:lvl5pPr marL="1347788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384D4E"/>
                </a:solidFill>
                <a:latin typeface="Bahnschrift SemiLight Condensed" panose="020B0502040204020203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MyEAV &amp; Mon intranet Métier Assurances non vie</a:t>
            </a:r>
          </a:p>
        </p:txBody>
      </p:sp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Plateforme unique d’information et de documentation du Groupe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Fonctionnalités </a:t>
            </a:r>
            <a:r>
              <a:rPr lang="fr-FR" dirty="0"/>
              <a:t> </a:t>
            </a:r>
          </a:p>
          <a:p>
            <a:r>
              <a:rPr lang="fr-FR" dirty="0"/>
              <a:t>Intégration dans l’écosystème des outils du Groupe</a:t>
            </a:r>
          </a:p>
          <a:p>
            <a:r>
              <a:rPr lang="fr-FR" dirty="0"/>
              <a:t>Déroulé des écrans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0460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Fonctionnalités </a:t>
            </a:r>
            <a:r>
              <a:rPr lang="fr-FR" i="1" dirty="0"/>
              <a:t>[1/3]</a:t>
            </a:r>
            <a:endParaRPr lang="fr-FR" sz="2400" i="1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E0C4306-EE1D-1D21-AF02-464D8563149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8401" y="1889325"/>
            <a:ext cx="10980738" cy="4968675"/>
          </a:xfrm>
        </p:spPr>
        <p:txBody>
          <a:bodyPr/>
          <a:lstStyle/>
          <a:p>
            <a:endParaRPr lang="fr-FR" sz="1400" dirty="0"/>
          </a:p>
          <a:p>
            <a:r>
              <a:rPr lang="fr-FR" sz="1400" dirty="0"/>
              <a:t>Un site plus actuel et </a:t>
            </a:r>
            <a:r>
              <a:rPr lang="fr-FR" sz="1400" b="1" dirty="0"/>
              <a:t>intuitif</a:t>
            </a:r>
          </a:p>
          <a:p>
            <a:endParaRPr lang="fr-FR" sz="1400" b="1" dirty="0"/>
          </a:p>
          <a:p>
            <a:r>
              <a:rPr lang="fr-FR" sz="1400" dirty="0"/>
              <a:t>Un alignement des points d’entrée à l’image du réseau de distribution</a:t>
            </a:r>
            <a:br>
              <a:rPr lang="fr-FR" sz="1400" dirty="0"/>
            </a:br>
            <a:r>
              <a:rPr lang="fr-FR" sz="1400" dirty="0">
                <a:sym typeface="Wingdings" panose="05000000000000000000" pitchFamily="2" charset="2"/>
              </a:rPr>
              <a:t></a:t>
            </a:r>
            <a:r>
              <a:rPr lang="fr-FR" sz="1400" dirty="0"/>
              <a:t> Accès par univers Marché et Produits</a:t>
            </a:r>
          </a:p>
          <a:p>
            <a:endParaRPr lang="fr-FR" sz="14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8C9477-65A1-1523-B19A-295CDA426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211" y="823124"/>
            <a:ext cx="6372266" cy="8963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9EEEB5-4C49-82FF-EEC1-04A2A4238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504" y="3561265"/>
            <a:ext cx="5474023" cy="217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36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Fonctionnalités </a:t>
            </a:r>
            <a:r>
              <a:rPr lang="fr-FR" i="1" dirty="0"/>
              <a:t>[2/3]</a:t>
            </a:r>
            <a:endParaRPr lang="fr-FR" sz="2400" i="1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E0C4306-EE1D-1D21-AF02-464D8563149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8401" y="1889326"/>
            <a:ext cx="5090652" cy="974758"/>
          </a:xfrm>
        </p:spPr>
        <p:txBody>
          <a:bodyPr/>
          <a:lstStyle/>
          <a:p>
            <a:r>
              <a:rPr lang="fr-FR" sz="1400" dirty="0"/>
              <a:t>Des espaces </a:t>
            </a:r>
            <a:r>
              <a:rPr lang="fr-FR" sz="1400" b="1" dirty="0"/>
              <a:t>simplifiés</a:t>
            </a:r>
            <a:br>
              <a:rPr lang="fr-FR" sz="1400" dirty="0"/>
            </a:br>
            <a:r>
              <a:rPr lang="fr-FR" sz="1400" dirty="0">
                <a:sym typeface="Wingdings" panose="05000000000000000000" pitchFamily="2" charset="2"/>
              </a:rPr>
              <a:t></a:t>
            </a:r>
            <a:r>
              <a:rPr lang="fr-FR" sz="1400" dirty="0"/>
              <a:t> Accès directs vers les outils et les produits du quotidien</a:t>
            </a:r>
          </a:p>
          <a:p>
            <a:endParaRPr lang="fr-FR" sz="14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8C9477-65A1-1523-B19A-295CDA426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211" y="905316"/>
            <a:ext cx="6372266" cy="8963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BBCC29-042E-63FB-52A2-E7703B3A7A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26" t="36000" r="18500" b="34897"/>
          <a:stretch/>
        </p:blipFill>
        <p:spPr>
          <a:xfrm>
            <a:off x="3910560" y="2453120"/>
            <a:ext cx="7142252" cy="18106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FD3D22-E4E6-15FA-B97D-965EE20830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13" t="36000" r="35825" b="34267"/>
          <a:stretch/>
        </p:blipFill>
        <p:spPr>
          <a:xfrm>
            <a:off x="695325" y="4233183"/>
            <a:ext cx="5030064" cy="1810658"/>
          </a:xfrm>
          <a:prstGeom prst="rect">
            <a:avLst/>
          </a:prstGeom>
        </p:spPr>
      </p:pic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200BDA1C-03EB-3206-868A-D6BD548A9B0B}"/>
              </a:ext>
            </a:extLst>
          </p:cNvPr>
          <p:cNvSpPr txBox="1">
            <a:spLocks/>
          </p:cNvSpPr>
          <p:nvPr/>
        </p:nvSpPr>
        <p:spPr>
          <a:xfrm>
            <a:off x="6073719" y="4509060"/>
            <a:ext cx="5883991" cy="97475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Des espaces </a:t>
            </a:r>
            <a:r>
              <a:rPr lang="fr-FR" sz="1400" b="1" dirty="0"/>
              <a:t>mieux ciblés</a:t>
            </a:r>
            <a:br>
              <a:rPr lang="fr-FR" sz="1400" dirty="0"/>
            </a:br>
            <a:r>
              <a:rPr lang="fr-FR" sz="1400" dirty="0">
                <a:sym typeface="Wingdings" panose="05000000000000000000" pitchFamily="2" charset="2"/>
              </a:rPr>
              <a:t></a:t>
            </a:r>
            <a:r>
              <a:rPr lang="fr-FR" sz="1400" dirty="0"/>
              <a:t> Répartition et découpage de la documentation selon vos besoins</a:t>
            </a:r>
          </a:p>
          <a:p>
            <a:pPr lvl="1"/>
            <a:r>
              <a:rPr lang="fr-FR" dirty="0"/>
              <a:t>Démarche commerciale</a:t>
            </a:r>
          </a:p>
          <a:p>
            <a:pPr lvl="1"/>
            <a:r>
              <a:rPr lang="fr-FR" dirty="0"/>
              <a:t>Procédures et outils</a:t>
            </a:r>
          </a:p>
          <a:p>
            <a:pPr lvl="1"/>
            <a:r>
              <a:rPr lang="fr-FR" dirty="0"/>
              <a:t>Marketing, pilotage, formation</a:t>
            </a:r>
            <a:endParaRPr lang="fr-FR" sz="1400" dirty="0"/>
          </a:p>
          <a:p>
            <a:endParaRPr lang="fr-FR" sz="1400" dirty="0"/>
          </a:p>
          <a:p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252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Fonctionnalités </a:t>
            </a:r>
            <a:r>
              <a:rPr lang="fr-FR" i="1" dirty="0"/>
              <a:t>[3/3]</a:t>
            </a:r>
            <a:endParaRPr lang="fr-FR" sz="2400" i="1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441085-ADDD-B0CE-6A9A-15AE51EC0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946" y="1544303"/>
            <a:ext cx="3718939" cy="2153990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79D535-5D8A-7656-4A53-56CCD4768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954" y="3317932"/>
            <a:ext cx="4536874" cy="2445867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sp>
        <p:nvSpPr>
          <p:cNvPr id="11" name="Légende : encadrée à une bordure 10">
            <a:extLst>
              <a:ext uri="{FF2B5EF4-FFF2-40B4-BE49-F238E27FC236}">
                <a16:creationId xmlns:a16="http://schemas.microsoft.com/office/drawing/2014/main" id="{669C94CE-5A92-E791-8A1B-82392E39BB26}"/>
              </a:ext>
            </a:extLst>
          </p:cNvPr>
          <p:cNvSpPr/>
          <p:nvPr/>
        </p:nvSpPr>
        <p:spPr>
          <a:xfrm>
            <a:off x="5467107" y="1863088"/>
            <a:ext cx="5068172" cy="890384"/>
          </a:xfrm>
          <a:prstGeom prst="accentCallout1">
            <a:avLst>
              <a:gd name="adj1" fmla="val 26831"/>
              <a:gd name="adj2" fmla="val -3966"/>
              <a:gd name="adj3" fmla="val 64239"/>
              <a:gd name="adj4" fmla="val -33159"/>
            </a:avLst>
          </a:prstGeom>
          <a:ln w="38100">
            <a:solidFill>
              <a:schemeClr val="bg2"/>
            </a:solidFill>
          </a:ln>
        </p:spPr>
        <p:txBody>
          <a:bodyPr vert="horz" wrap="square" lIns="68580" tIns="34290" rIns="68580" bIns="34290" rtlCol="0">
            <a:noAutofit/>
          </a:bodyPr>
          <a:lstStyle/>
          <a:p>
            <a:pPr algn="just" eaLnBrk="1" hangingPunct="1">
              <a:lnSpc>
                <a:spcPct val="90000"/>
              </a:lnSpc>
              <a:buClr>
                <a:srgbClr val="D7C378"/>
              </a:buClr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Une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page d’accueil transverse,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à destination de tous les métiers des marchés Grand Public et Professionnels, sur l’ensemble de nos gammes de produits</a:t>
            </a:r>
          </a:p>
        </p:txBody>
      </p:sp>
      <p:sp>
        <p:nvSpPr>
          <p:cNvPr id="12" name="Légende : encadrée à une bordure 11">
            <a:extLst>
              <a:ext uri="{FF2B5EF4-FFF2-40B4-BE49-F238E27FC236}">
                <a16:creationId xmlns:a16="http://schemas.microsoft.com/office/drawing/2014/main" id="{374EB19A-17AC-FE21-220D-3EF1F14171A9}"/>
              </a:ext>
            </a:extLst>
          </p:cNvPr>
          <p:cNvSpPr/>
          <p:nvPr/>
        </p:nvSpPr>
        <p:spPr>
          <a:xfrm flipH="1">
            <a:off x="695324" y="4014019"/>
            <a:ext cx="4210530" cy="1132469"/>
          </a:xfrm>
          <a:prstGeom prst="accentCallout1">
            <a:avLst>
              <a:gd name="adj1" fmla="val 20549"/>
              <a:gd name="adj2" fmla="val -2223"/>
              <a:gd name="adj3" fmla="val 29335"/>
              <a:gd name="adj4" fmla="val -18569"/>
            </a:avLst>
          </a:prstGeom>
          <a:ln w="38100">
            <a:solidFill>
              <a:schemeClr val="bg2"/>
            </a:solidFill>
          </a:ln>
        </p:spPr>
        <p:txBody>
          <a:bodyPr vert="horz" wrap="square" lIns="68580" tIns="34290" rIns="68580" bIns="3429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750"/>
              </a:spcBef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page d’accueil pour chaque univers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Marché et Produit, avec une navigation simplifiée grâce à des accès plus lisibles et un design plus épuré </a:t>
            </a:r>
          </a:p>
        </p:txBody>
      </p:sp>
    </p:spTree>
    <p:extLst>
      <p:ext uri="{BB962C8B-B14F-4D97-AF65-F5344CB8AC3E}">
        <p14:creationId xmlns:p14="http://schemas.microsoft.com/office/powerpoint/2010/main" val="131965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Plateforme unique d’information et de documentation du Groupe</a:t>
            </a:r>
          </a:p>
          <a:p>
            <a:r>
              <a:rPr lang="fr-FR" dirty="0"/>
              <a:t>Fonctionnalités  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Intégration dans l’écosystème des outils du Groupe</a:t>
            </a:r>
          </a:p>
          <a:p>
            <a:r>
              <a:rPr lang="fr-FR" dirty="0"/>
              <a:t>Déroulé des écrans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0006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Intégration dans l’écosystème des outils du Groupe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3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D36F2BFD-7DA7-AE8E-FB5A-EC9B7F44246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720000"/>
          </a:xfrm>
        </p:spPr>
        <p:txBody>
          <a:bodyPr/>
          <a:lstStyle/>
          <a:p>
            <a:r>
              <a:rPr lang="fr-FR" dirty="0"/>
              <a:t>Impacts pris en charge au niveau national </a:t>
            </a:r>
            <a:r>
              <a:rPr lang="fr-FR" i="1" dirty="0"/>
              <a:t>(équipes BPCE SI &amp; Métiers du Pôle Assurances) </a:t>
            </a:r>
            <a:r>
              <a:rPr lang="fr-FR" dirty="0"/>
              <a:t>: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36D8E91B-BA0B-5CFC-988B-7F0418544688}"/>
              </a:ext>
            </a:extLst>
          </p:cNvPr>
          <p:cNvSpPr txBox="1">
            <a:spLocks/>
          </p:cNvSpPr>
          <p:nvPr/>
        </p:nvSpPr>
        <p:spPr>
          <a:xfrm>
            <a:off x="6792978" y="2009406"/>
            <a:ext cx="4883086" cy="11336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/>
              <a:t>Ouverture de l’accès vers </a:t>
            </a:r>
            <a:r>
              <a:rPr lang="fr-FR" dirty="0" err="1"/>
              <a:t>AssurNet</a:t>
            </a:r>
            <a:r>
              <a:rPr lang="fr-FR" dirty="0"/>
              <a:t> depuis une nouvelle tuile dans le poste de travail </a:t>
            </a:r>
            <a:r>
              <a:rPr lang="fr-FR" dirty="0" err="1"/>
              <a:t>MySys</a:t>
            </a:r>
            <a:endParaRPr lang="fr-FR" dirty="0"/>
          </a:p>
          <a:p>
            <a:pPr algn="just"/>
            <a:r>
              <a:rPr lang="fr-FR" dirty="0"/>
              <a:t>Mise à jour des connaissances dans le </a:t>
            </a:r>
            <a:r>
              <a:rPr lang="fr-FR" dirty="0" err="1"/>
              <a:t>chatbot</a:t>
            </a:r>
            <a:r>
              <a:rPr lang="fr-FR" dirty="0"/>
              <a:t> </a:t>
            </a:r>
            <a:r>
              <a:rPr lang="fr-FR" dirty="0" err="1"/>
              <a:t>CloE</a:t>
            </a:r>
            <a:endParaRPr lang="fr-FR" dirty="0"/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		</a:t>
            </a:r>
            <a:r>
              <a:rPr lang="fr-FR" b="1" dirty="0">
                <a:solidFill>
                  <a:srgbClr val="C00000"/>
                </a:solidFill>
                <a:sym typeface="Wingdings" panose="05000000000000000000" pitchFamily="2" charset="2"/>
              </a:rPr>
              <a:t>     </a:t>
            </a:r>
            <a:endParaRPr lang="fr-FR" b="1" dirty="0">
              <a:solidFill>
                <a:srgbClr val="C00000"/>
              </a:solidFill>
            </a:endParaRP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1" name="Image 10" descr="Une image contenant rouge, conception&#10;&#10;Description générée automatiquement">
            <a:extLst>
              <a:ext uri="{FF2B5EF4-FFF2-40B4-BE49-F238E27FC236}">
                <a16:creationId xmlns:a16="http://schemas.microsoft.com/office/drawing/2014/main" id="{3919A667-8222-D7CE-7C7D-BBBA6090B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35" b="89971" l="9823" r="92534">
                        <a14:foregroundMark x1="13163" y1="33038" x2="13163" y2="33038"/>
                        <a14:foregroundMark x1="13163" y1="31858" x2="32024" y2="30383"/>
                        <a14:foregroundMark x1="72692" y1="56047" x2="72692" y2="56047"/>
                        <a14:foregroundMark x1="92534" y1="48673" x2="92534" y2="486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03" y="2256322"/>
            <a:ext cx="1163793" cy="7751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1C3B8DD-A074-1611-B94E-4E99F691A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20" y="1904317"/>
            <a:ext cx="4828705" cy="26240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E54ABE-4A9B-5D0B-D6A4-97A1BE6DB3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140" t="28213" r="6092" b="28848"/>
          <a:stretch/>
        </p:blipFill>
        <p:spPr bwMode="auto">
          <a:xfrm>
            <a:off x="6692024" y="3457254"/>
            <a:ext cx="5084993" cy="23727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7CC8E3D8-7931-2BF6-7BCE-AEE553EF0AE5}"/>
              </a:ext>
            </a:extLst>
          </p:cNvPr>
          <p:cNvSpPr txBox="1">
            <a:spLocks/>
          </p:cNvSpPr>
          <p:nvPr/>
        </p:nvSpPr>
        <p:spPr>
          <a:xfrm>
            <a:off x="651648" y="5042243"/>
            <a:ext cx="5369006" cy="8213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C00000"/>
                </a:solidFill>
              </a:rPr>
              <a:t>Lien d’accès… à mettre en « Favoris » ! </a:t>
            </a:r>
            <a:r>
              <a:rPr lang="fr-FR" dirty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fr-FR" dirty="0">
              <a:solidFill>
                <a:srgbClr val="C00000"/>
              </a:solidFill>
            </a:endParaRPr>
          </a:p>
          <a:p>
            <a:endParaRPr lang="fr-FR" sz="1300" dirty="0">
              <a:solidFill>
                <a:srgbClr val="C00000"/>
              </a:solidFill>
            </a:endParaRPr>
          </a:p>
          <a:p>
            <a:r>
              <a:rPr lang="fr-FR" sz="1300" dirty="0">
                <a:solidFill>
                  <a:srgbClr val="C0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https://groupebpce.sharepoint.com/sites/assurnet-ce</a:t>
            </a:r>
            <a:endParaRPr lang="fr-FR" sz="1300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2D6760-43DA-93E7-0ED5-B92B630058DE}"/>
              </a:ext>
            </a:extLst>
          </p:cNvPr>
          <p:cNvSpPr/>
          <p:nvPr/>
        </p:nvSpPr>
        <p:spPr>
          <a:xfrm>
            <a:off x="547530" y="4909415"/>
            <a:ext cx="5369007" cy="10804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2358961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Plateforme unique d’information et de documentation du Groupe</a:t>
            </a:r>
          </a:p>
          <a:p>
            <a:r>
              <a:rPr lang="fr-FR" dirty="0"/>
              <a:t>Fonctionnalités  </a:t>
            </a:r>
          </a:p>
          <a:p>
            <a:r>
              <a:rPr lang="fr-FR" dirty="0"/>
              <a:t>Intégration dans l’écosystème des outils du Groupe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Déroulé des écrans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262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[1/12]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0164B6-737F-2B8A-2C0F-AEEE52C20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74" y="1184147"/>
            <a:ext cx="8512013" cy="4930112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0120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[2/12]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9D7241-091B-B1A1-1117-8F381136B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91" t="36215" r="18770" b="771"/>
          <a:stretch/>
        </p:blipFill>
        <p:spPr>
          <a:xfrm>
            <a:off x="683568" y="1347418"/>
            <a:ext cx="7737495" cy="4231443"/>
          </a:xfrm>
          <a:prstGeom prst="rect">
            <a:avLst/>
          </a:prstGeom>
        </p:spPr>
      </p:pic>
      <p:sp>
        <p:nvSpPr>
          <p:cNvPr id="5" name="Légende : encadrée à une bordure 4">
            <a:extLst>
              <a:ext uri="{FF2B5EF4-FFF2-40B4-BE49-F238E27FC236}">
                <a16:creationId xmlns:a16="http://schemas.microsoft.com/office/drawing/2014/main" id="{3074313E-05D9-118D-9F69-389AE5B2D249}"/>
              </a:ext>
            </a:extLst>
          </p:cNvPr>
          <p:cNvSpPr/>
          <p:nvPr/>
        </p:nvSpPr>
        <p:spPr>
          <a:xfrm>
            <a:off x="8421063" y="3860509"/>
            <a:ext cx="2839413" cy="1368152"/>
          </a:xfrm>
          <a:prstGeom prst="accentCallout1">
            <a:avLst>
              <a:gd name="adj1" fmla="val 18750"/>
              <a:gd name="adj2" fmla="val -2811"/>
              <a:gd name="adj3" fmla="val 3044"/>
              <a:gd name="adj4" fmla="val -47325"/>
            </a:avLst>
          </a:prstGeom>
          <a:ln w="38100">
            <a:solidFill>
              <a:schemeClr val="bg2"/>
            </a:solidFill>
          </a:ln>
        </p:spPr>
        <p:txBody>
          <a:bodyPr vert="horz" wrap="square" lIns="68580" tIns="34290" rIns="68580" bIns="3429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750"/>
              </a:spcBef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actualités à destination des Marchés Grand Public, Professionnels et Entreprises, et sur l’ensemble de nos gammes de produits</a:t>
            </a:r>
          </a:p>
        </p:txBody>
      </p:sp>
    </p:spTree>
    <p:extLst>
      <p:ext uri="{BB962C8B-B14F-4D97-AF65-F5344CB8AC3E}">
        <p14:creationId xmlns:p14="http://schemas.microsoft.com/office/powerpoint/2010/main" val="4048556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[3/12]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109CA3-540A-BFD1-0DBA-5C936AE089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" r="57354" b="90792"/>
          <a:stretch/>
        </p:blipFill>
        <p:spPr>
          <a:xfrm>
            <a:off x="798065" y="1602087"/>
            <a:ext cx="7891736" cy="99509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E3CFCBF-F2CE-E036-6E14-DB5C1CC29866}"/>
              </a:ext>
            </a:extLst>
          </p:cNvPr>
          <p:cNvGrpSpPr/>
          <p:nvPr/>
        </p:nvGrpSpPr>
        <p:grpSpPr>
          <a:xfrm>
            <a:off x="2306586" y="1846409"/>
            <a:ext cx="8810050" cy="3869657"/>
            <a:chOff x="1751145" y="2078318"/>
            <a:chExt cx="10037268" cy="397623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8F7086A-4D48-81FF-FC93-D3F5FC8E4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04512" y="3680553"/>
              <a:ext cx="5983901" cy="2373999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D8D2F6C-D634-443F-2D2B-B6FBFB564D6B}"/>
                </a:ext>
              </a:extLst>
            </p:cNvPr>
            <p:cNvGrpSpPr/>
            <p:nvPr/>
          </p:nvGrpSpPr>
          <p:grpSpPr>
            <a:xfrm>
              <a:off x="1751145" y="2078318"/>
              <a:ext cx="5112000" cy="3371869"/>
              <a:chOff x="1367679" y="1579108"/>
              <a:chExt cx="3834000" cy="2528901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3DD537F3-D154-3A0B-B45F-32C13AD5468C}"/>
                  </a:ext>
                </a:extLst>
              </p:cNvPr>
              <p:cNvGrpSpPr/>
              <p:nvPr/>
            </p:nvGrpSpPr>
            <p:grpSpPr>
              <a:xfrm>
                <a:off x="1367679" y="1579108"/>
                <a:ext cx="3834000" cy="129600"/>
                <a:chOff x="1367679" y="1579108"/>
                <a:chExt cx="3834000" cy="1296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12" name="Encre 11">
                      <a:extLst>
                        <a:ext uri="{FF2B5EF4-FFF2-40B4-BE49-F238E27FC236}">
                          <a16:creationId xmlns:a16="http://schemas.microsoft.com/office/drawing/2014/main" id="{F462E013-CB04-FD65-B1E6-B5357DE6A93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367679" y="1629508"/>
                    <a:ext cx="757800" cy="79200"/>
                  </p14:xfrm>
                </p:contentPart>
              </mc:Choice>
              <mc:Fallback xmlns="">
                <p:pic>
                  <p:nvPicPr>
                    <p:cNvPr id="16" name="Encre 15">
                      <a:extLst>
                        <a:ext uri="{FF2B5EF4-FFF2-40B4-BE49-F238E27FC236}">
                          <a16:creationId xmlns:a16="http://schemas.microsoft.com/office/drawing/2014/main" id="{E41A9BE9-50AA-ACFD-96B1-A73B35C964D8}"/>
                        </a:ext>
                      </a:extLst>
                    </p:cNvPr>
                    <p:cNvPicPr/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1314039" y="1521508"/>
                      <a:ext cx="865440" cy="2948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">
                  <p14:nvContentPartPr>
                    <p14:cNvPr id="13" name="Encre 12">
                      <a:extLst>
                        <a:ext uri="{FF2B5EF4-FFF2-40B4-BE49-F238E27FC236}">
                          <a16:creationId xmlns:a16="http://schemas.microsoft.com/office/drawing/2014/main" id="{A447A43F-26EF-A4C9-2F28-853EBB6B4BC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93559" y="1579108"/>
                    <a:ext cx="1083960" cy="101160"/>
                  </p14:xfrm>
                </p:contentPart>
              </mc:Choice>
              <mc:Fallback xmlns="">
                <p:pic>
                  <p:nvPicPr>
                    <p:cNvPr id="17" name="Encre 16">
                      <a:extLst>
                        <a:ext uri="{FF2B5EF4-FFF2-40B4-BE49-F238E27FC236}">
                          <a16:creationId xmlns:a16="http://schemas.microsoft.com/office/drawing/2014/main" id="{3A0CCCB4-7BDA-4FED-3489-755C5D03A75D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2639559" y="1471108"/>
                      <a:ext cx="1191600" cy="316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">
                  <p14:nvContentPartPr>
                    <p14:cNvPr id="14" name="Encre 13">
                      <a:extLst>
                        <a:ext uri="{FF2B5EF4-FFF2-40B4-BE49-F238E27FC236}">
                          <a16:creationId xmlns:a16="http://schemas.microsoft.com/office/drawing/2014/main" id="{29035195-6537-E5D4-8290-A9EF98110C3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01399" y="1621588"/>
                    <a:ext cx="800280" cy="79920"/>
                  </p14:xfrm>
                </p:contentPart>
              </mc:Choice>
              <mc:Fallback xmlns="">
                <p:pic>
                  <p:nvPicPr>
                    <p:cNvPr id="18" name="Encre 17">
                      <a:extLst>
                        <a:ext uri="{FF2B5EF4-FFF2-40B4-BE49-F238E27FC236}">
                          <a16:creationId xmlns:a16="http://schemas.microsoft.com/office/drawing/2014/main" id="{6DC3DF24-30D0-B5C0-7A48-EE3138BB30AF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4347759" y="1513948"/>
                      <a:ext cx="907920" cy="2955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sp>
            <p:nvSpPr>
              <p:cNvPr id="11" name="Légende : encadrée à une bordure 10">
                <a:extLst>
                  <a:ext uri="{FF2B5EF4-FFF2-40B4-BE49-F238E27FC236}">
                    <a16:creationId xmlns:a16="http://schemas.microsoft.com/office/drawing/2014/main" id="{27833C9D-5FFB-FDFE-491C-4CB57BAC024C}"/>
                  </a:ext>
                </a:extLst>
              </p:cNvPr>
              <p:cNvSpPr/>
              <p:nvPr/>
            </p:nvSpPr>
            <p:spPr>
              <a:xfrm flipH="1">
                <a:off x="1521276" y="3363148"/>
                <a:ext cx="2659383" cy="744861"/>
              </a:xfrm>
              <a:prstGeom prst="accentCallout1">
                <a:avLst>
                  <a:gd name="adj1" fmla="val 23937"/>
                  <a:gd name="adj2" fmla="val -1712"/>
                  <a:gd name="adj3" fmla="val 46745"/>
                  <a:gd name="adj4" fmla="val -35981"/>
                </a:avLst>
              </a:prstGeom>
              <a:ln w="38100">
                <a:solidFill>
                  <a:schemeClr val="bg2"/>
                </a:solidFill>
              </a:ln>
            </p:spPr>
            <p:txBody>
              <a:bodyPr vert="horz" wrap="square" lIns="68580" tIns="34290" rIns="68580" bIns="34290" rtlCol="0">
                <a:noAutofit/>
              </a:bodyPr>
              <a:lstStyle/>
              <a:p>
                <a:pPr algn="just">
                  <a:lnSpc>
                    <a:spcPct val="90000"/>
                  </a:lnSpc>
                  <a:spcBef>
                    <a:spcPts val="750"/>
                  </a:spcBef>
                </a:pP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La possibilité à tout moment d’accéder à un univers dédié Marché et Gamme de produits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8964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[4/12]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EB7E75-D081-0E0E-FDE3-7FCFCFA31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574" y="1245083"/>
            <a:ext cx="9538385" cy="4715086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F2CB6207-9893-49F0-5D13-1DF351966228}"/>
                  </a:ext>
                </a:extLst>
              </p14:cNvPr>
              <p14:cNvContentPartPr/>
              <p14:nvPr/>
            </p14:nvContentPartPr>
            <p14:xfrm rot="9995178" flipV="1">
              <a:off x="1255817" y="1299965"/>
              <a:ext cx="1868789" cy="582499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F2CB6207-9893-49F0-5D13-1DF35196622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9995178" flipV="1">
                <a:off x="1201816" y="1191961"/>
                <a:ext cx="1976431" cy="79814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843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[5/12]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8AA254-4B62-DD05-C105-7064B01F0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17" t="15750" r="32240" b="47395"/>
          <a:stretch/>
        </p:blipFill>
        <p:spPr>
          <a:xfrm>
            <a:off x="858852" y="2540806"/>
            <a:ext cx="7685619" cy="2534620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E13B45E-3782-E488-E7F4-B496239D7FF8}"/>
              </a:ext>
            </a:extLst>
          </p:cNvPr>
          <p:cNvGrpSpPr/>
          <p:nvPr/>
        </p:nvGrpSpPr>
        <p:grpSpPr>
          <a:xfrm>
            <a:off x="1118552" y="1726931"/>
            <a:ext cx="4470589" cy="954429"/>
            <a:chOff x="984988" y="1048845"/>
            <a:chExt cx="4470589" cy="954429"/>
          </a:xfrm>
        </p:grpSpPr>
        <p:sp>
          <p:nvSpPr>
            <p:cNvPr id="7" name="Légende : encadrée à une bordure 6">
              <a:extLst>
                <a:ext uri="{FF2B5EF4-FFF2-40B4-BE49-F238E27FC236}">
                  <a16:creationId xmlns:a16="http://schemas.microsoft.com/office/drawing/2014/main" id="{8D737399-55A3-01DF-2734-757C4C094885}"/>
                </a:ext>
              </a:extLst>
            </p:cNvPr>
            <p:cNvSpPr/>
            <p:nvPr/>
          </p:nvSpPr>
          <p:spPr>
            <a:xfrm flipH="1">
              <a:off x="1663380" y="1048845"/>
              <a:ext cx="3792197" cy="514793"/>
            </a:xfrm>
            <a:prstGeom prst="accentCallout1">
              <a:avLst>
                <a:gd name="adj1" fmla="val 20992"/>
                <a:gd name="adj2" fmla="val 102196"/>
                <a:gd name="adj3" fmla="val 126384"/>
                <a:gd name="adj4" fmla="val 113946"/>
              </a:avLst>
            </a:prstGeom>
            <a:ln w="38100">
              <a:solidFill>
                <a:schemeClr val="bg2"/>
              </a:solidFill>
            </a:ln>
          </p:spPr>
          <p:txBody>
            <a:bodyPr vert="horz" wrap="square" lIns="68580" tIns="34290" rIns="68580" bIns="3429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750"/>
                </a:spcBef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L’accès aux fiches Produits, Services &amp; Options, et Support financier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95E17D05-EAC6-F22B-0C2A-909368000543}"/>
                    </a:ext>
                  </a:extLst>
                </p14:cNvPr>
                <p14:cNvContentPartPr/>
                <p14:nvPr/>
              </p14:nvContentPartPr>
              <p14:xfrm>
                <a:off x="984988" y="1912827"/>
                <a:ext cx="432360" cy="90447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95E17D05-EAC6-F22B-0C2A-90936800054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30988" y="1804291"/>
                  <a:ext cx="540000" cy="307158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3" name="Légende : encadrée à une bordure 12">
            <a:extLst>
              <a:ext uri="{FF2B5EF4-FFF2-40B4-BE49-F238E27FC236}">
                <a16:creationId xmlns:a16="http://schemas.microsoft.com/office/drawing/2014/main" id="{AC2BCAEE-9A1C-61F5-C801-079E87769AB5}"/>
              </a:ext>
            </a:extLst>
          </p:cNvPr>
          <p:cNvSpPr/>
          <p:nvPr/>
        </p:nvSpPr>
        <p:spPr>
          <a:xfrm>
            <a:off x="8404260" y="2966156"/>
            <a:ext cx="3051425" cy="925688"/>
          </a:xfrm>
          <a:prstGeom prst="accentCallout1">
            <a:avLst>
              <a:gd name="adj1" fmla="val 19207"/>
              <a:gd name="adj2" fmla="val -893"/>
              <a:gd name="adj3" fmla="val -10552"/>
              <a:gd name="adj4" fmla="val -97929"/>
            </a:avLst>
          </a:prstGeom>
          <a:ln w="38100">
            <a:solidFill>
              <a:schemeClr val="bg2"/>
            </a:solidFill>
          </a:ln>
        </p:spPr>
        <p:txBody>
          <a:bodyPr vert="horz" wrap="square" lIns="68580" tIns="34290" rIns="68580" bIns="3429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750"/>
              </a:spcBef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L’accès aux informations sur les argumentaires commerciaux, les procédures et les outils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75D95BFA-6489-6791-D89D-109D5F6C54DA}"/>
                  </a:ext>
                </a:extLst>
              </p14:cNvPr>
              <p14:cNvContentPartPr/>
              <p14:nvPr/>
            </p14:nvContentPartPr>
            <p14:xfrm>
              <a:off x="2104790" y="2682769"/>
              <a:ext cx="1228725" cy="39687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75D95BFA-6489-6791-D89D-109D5F6C54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50756" y="2573539"/>
                <a:ext cx="1336432" cy="257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FE2C5CB8-3EA2-B7A1-40EF-2A050461C091}"/>
                  </a:ext>
                </a:extLst>
              </p14:cNvPr>
              <p14:cNvContentPartPr/>
              <p14:nvPr/>
            </p14:nvContentPartPr>
            <p14:xfrm>
              <a:off x="4076141" y="2722456"/>
              <a:ext cx="971550" cy="136525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FE2C5CB8-3EA2-B7A1-40EF-2A050461C09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22106" y="2614389"/>
                <a:ext cx="1079260" cy="3522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1797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[6/12]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7514F0-1AC3-3F86-2609-DF478FAF54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17" t="15750" r="32240" b="47395"/>
          <a:stretch/>
        </p:blipFill>
        <p:spPr>
          <a:xfrm>
            <a:off x="765526" y="1737342"/>
            <a:ext cx="9202002" cy="3034704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07D6F52-8AD5-C0C7-49D5-360BC57DD688}"/>
              </a:ext>
            </a:extLst>
          </p:cNvPr>
          <p:cNvGrpSpPr/>
          <p:nvPr/>
        </p:nvGrpSpPr>
        <p:grpSpPr>
          <a:xfrm>
            <a:off x="3153780" y="2539206"/>
            <a:ext cx="6565571" cy="2581084"/>
            <a:chOff x="3152678" y="3050382"/>
            <a:chExt cx="5485179" cy="264128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9B31574-D28E-138A-8805-D1F36C5CA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52678" y="3050382"/>
              <a:ext cx="2225421" cy="264128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FB54005-ED88-C4A5-5849-85A7F8D8ACD9}"/>
                </a:ext>
              </a:extLst>
            </p:cNvPr>
            <p:cNvGrpSpPr/>
            <p:nvPr/>
          </p:nvGrpSpPr>
          <p:grpSpPr>
            <a:xfrm>
              <a:off x="3366655" y="3822608"/>
              <a:ext cx="5271202" cy="1208736"/>
              <a:chOff x="-2134778" y="760109"/>
              <a:chExt cx="3953401" cy="906554"/>
            </a:xfrm>
          </p:grpSpPr>
          <p:sp>
            <p:nvSpPr>
              <p:cNvPr id="7" name="Légende : encadrée à une bordure 6">
                <a:extLst>
                  <a:ext uri="{FF2B5EF4-FFF2-40B4-BE49-F238E27FC236}">
                    <a16:creationId xmlns:a16="http://schemas.microsoft.com/office/drawing/2014/main" id="{6BD13961-D564-603E-07DE-3BD4397319CA}"/>
                  </a:ext>
                </a:extLst>
              </p:cNvPr>
              <p:cNvSpPr/>
              <p:nvPr/>
            </p:nvSpPr>
            <p:spPr>
              <a:xfrm flipH="1">
                <a:off x="293014" y="1194560"/>
                <a:ext cx="1525609" cy="472103"/>
              </a:xfrm>
              <a:prstGeom prst="accentCallout1">
                <a:avLst>
                  <a:gd name="adj1" fmla="val 20992"/>
                  <a:gd name="adj2" fmla="val 102196"/>
                  <a:gd name="adj3" fmla="val -71263"/>
                  <a:gd name="adj4" fmla="val 149995"/>
                </a:avLst>
              </a:prstGeom>
              <a:solidFill>
                <a:schemeClr val="bg1"/>
              </a:solidFill>
              <a:ln w="38100">
                <a:solidFill>
                  <a:schemeClr val="bg2"/>
                </a:solidFill>
              </a:ln>
            </p:spPr>
            <p:txBody>
              <a:bodyPr vert="horz" wrap="square" lIns="68580" tIns="34290" rIns="68580" bIns="34290" rtlCol="0">
                <a:noAutofit/>
              </a:bodyPr>
              <a:lstStyle/>
              <a:p>
                <a:pPr>
                  <a:lnSpc>
                    <a:spcPct val="90000"/>
                  </a:lnSpc>
                  <a:spcBef>
                    <a:spcPts val="750"/>
                  </a:spcBef>
                </a:pP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La consultation d’une fiche Produit</a:t>
                </a: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8" name="Encre 7">
                    <a:extLst>
                      <a:ext uri="{FF2B5EF4-FFF2-40B4-BE49-F238E27FC236}">
                        <a16:creationId xmlns:a16="http://schemas.microsoft.com/office/drawing/2014/main" id="{770305FC-A050-FA13-E67B-C15752222B39}"/>
                      </a:ext>
                    </a:extLst>
                  </p14:cNvPr>
                  <p14:cNvContentPartPr/>
                  <p14:nvPr/>
                </p14:nvContentPartPr>
                <p14:xfrm>
                  <a:off x="-2134778" y="760109"/>
                  <a:ext cx="1099312" cy="129062"/>
                </p14:xfrm>
              </p:contentPart>
            </mc:Choice>
            <mc:Fallback xmlns="">
              <p:pic>
                <p:nvPicPr>
                  <p:cNvPr id="16" name="Encre 15">
                    <a:extLst>
                      <a:ext uri="{FF2B5EF4-FFF2-40B4-BE49-F238E27FC236}">
                        <a16:creationId xmlns:a16="http://schemas.microsoft.com/office/drawing/2014/main" id="{0C58E6A7-0832-A5CD-1450-91FD72D80468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-2175303" y="678596"/>
                    <a:ext cx="1180092" cy="291816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4280992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[7/12]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0E9652-AC68-138B-F316-E88CBC3CD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89" y="1329390"/>
            <a:ext cx="6475856" cy="4474801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sp>
        <p:nvSpPr>
          <p:cNvPr id="10" name="Légende : encadrée à une bordure 9">
            <a:extLst>
              <a:ext uri="{FF2B5EF4-FFF2-40B4-BE49-F238E27FC236}">
                <a16:creationId xmlns:a16="http://schemas.microsoft.com/office/drawing/2014/main" id="{A224359D-1C8A-EC38-3C37-62C49888A1A8}"/>
              </a:ext>
            </a:extLst>
          </p:cNvPr>
          <p:cNvSpPr/>
          <p:nvPr/>
        </p:nvSpPr>
        <p:spPr>
          <a:xfrm flipH="1">
            <a:off x="6722244" y="3109481"/>
            <a:ext cx="3936261" cy="1234939"/>
          </a:xfrm>
          <a:prstGeom prst="accentCallout1">
            <a:avLst>
              <a:gd name="adj1" fmla="val 24256"/>
              <a:gd name="adj2" fmla="val 99099"/>
              <a:gd name="adj3" fmla="val 49548"/>
              <a:gd name="adj4" fmla="val 172967"/>
            </a:avLst>
          </a:prstGeom>
          <a:solidFill>
            <a:schemeClr val="bg1"/>
          </a:solidFill>
          <a:ln w="38100">
            <a:solidFill>
              <a:schemeClr val="bg2"/>
            </a:solidFill>
          </a:ln>
        </p:spPr>
        <p:txBody>
          <a:bodyPr vert="horz" wrap="square" lIns="68580" tIns="34290" rIns="68580" bIns="3429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750"/>
              </a:spcBef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approche avec les informations utiles en interne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(descriptif produit, argumentaire…)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celles disponibles pour le client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(conditions générales, dépliant…)</a:t>
            </a:r>
          </a:p>
        </p:txBody>
      </p:sp>
    </p:spTree>
    <p:extLst>
      <p:ext uri="{BB962C8B-B14F-4D97-AF65-F5344CB8AC3E}">
        <p14:creationId xmlns:p14="http://schemas.microsoft.com/office/powerpoint/2010/main" val="1726498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[8/12]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52415D-6DA7-D693-3D6F-78ED91BF4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911" y="1367214"/>
            <a:ext cx="9122703" cy="4509603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3182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[9/12]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4128F4-D9A0-54DC-AA58-3778057EEC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45" t="16359" r="13119" b="53849"/>
          <a:stretch/>
        </p:blipFill>
        <p:spPr>
          <a:xfrm>
            <a:off x="1396406" y="2202032"/>
            <a:ext cx="3617379" cy="2755095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5217130-3177-1CB9-4AA1-18A6672E5444}"/>
              </a:ext>
            </a:extLst>
          </p:cNvPr>
          <p:cNvGrpSpPr/>
          <p:nvPr/>
        </p:nvGrpSpPr>
        <p:grpSpPr>
          <a:xfrm>
            <a:off x="1777333" y="2383603"/>
            <a:ext cx="7662957" cy="2260314"/>
            <a:chOff x="1368028" y="1481188"/>
            <a:chExt cx="6596903" cy="1531344"/>
          </a:xfrm>
        </p:grpSpPr>
        <p:sp>
          <p:nvSpPr>
            <p:cNvPr id="9" name="Légende : encadrée à une bordure 8">
              <a:extLst>
                <a:ext uri="{FF2B5EF4-FFF2-40B4-BE49-F238E27FC236}">
                  <a16:creationId xmlns:a16="http://schemas.microsoft.com/office/drawing/2014/main" id="{CFBD7FDF-4E85-EEAD-AF76-1A66A7B86F81}"/>
                </a:ext>
              </a:extLst>
            </p:cNvPr>
            <p:cNvSpPr/>
            <p:nvPr/>
          </p:nvSpPr>
          <p:spPr>
            <a:xfrm>
              <a:off x="4199472" y="2436468"/>
              <a:ext cx="3765459" cy="576064"/>
            </a:xfrm>
            <a:prstGeom prst="accentCallout1">
              <a:avLst>
                <a:gd name="adj1" fmla="val 16312"/>
                <a:gd name="adj2" fmla="val -3054"/>
                <a:gd name="adj3" fmla="val -44777"/>
                <a:gd name="adj4" fmla="val -39734"/>
              </a:avLst>
            </a:prstGeom>
            <a:ln w="38100">
              <a:solidFill>
                <a:schemeClr val="bg2"/>
              </a:solidFill>
            </a:ln>
          </p:spPr>
          <p:txBody>
            <a:bodyPr vert="horz" wrap="square" lIns="68580" tIns="34290" rIns="68580" bIns="3429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750"/>
                </a:spcBef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Des raccourcis et liens utiles vers des outils du quotidien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41C663FF-709D-787E-6B96-E79B97387967}"/>
                    </a:ext>
                  </a:extLst>
                </p14:cNvPr>
                <p14:cNvContentPartPr/>
                <p14:nvPr/>
              </p14:nvContentPartPr>
              <p14:xfrm>
                <a:off x="1368028" y="1481188"/>
                <a:ext cx="572474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05F567D4-2265-FE41-ABDB-B73CF9E6BD0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27523" y="1373188"/>
                  <a:ext cx="653214" cy="21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5211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[10/12]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2C0588-9ED1-FD5B-5096-049E6AFA3F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95" t="54196" r="38692" b="2399"/>
          <a:stretch/>
        </p:blipFill>
        <p:spPr>
          <a:xfrm>
            <a:off x="930600" y="2256246"/>
            <a:ext cx="3415368" cy="2929980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569FB53-0D9B-75ED-882B-7880B925D629}"/>
              </a:ext>
            </a:extLst>
          </p:cNvPr>
          <p:cNvGrpSpPr/>
          <p:nvPr/>
        </p:nvGrpSpPr>
        <p:grpSpPr>
          <a:xfrm>
            <a:off x="977774" y="1824246"/>
            <a:ext cx="8823771" cy="1627870"/>
            <a:chOff x="1248904" y="1350126"/>
            <a:chExt cx="11765028" cy="2170493"/>
          </a:xfrm>
        </p:grpSpPr>
        <p:sp>
          <p:nvSpPr>
            <p:cNvPr id="5" name="Légende : encadrée à une bordure 4">
              <a:extLst>
                <a:ext uri="{FF2B5EF4-FFF2-40B4-BE49-F238E27FC236}">
                  <a16:creationId xmlns:a16="http://schemas.microsoft.com/office/drawing/2014/main" id="{322A37C9-68F4-8384-B3AD-51941B817743}"/>
                </a:ext>
              </a:extLst>
            </p:cNvPr>
            <p:cNvSpPr/>
            <p:nvPr/>
          </p:nvSpPr>
          <p:spPr>
            <a:xfrm flipH="1">
              <a:off x="6946751" y="1350126"/>
              <a:ext cx="6067181" cy="2170493"/>
            </a:xfrm>
            <a:prstGeom prst="accentCallout1">
              <a:avLst>
                <a:gd name="adj1" fmla="val 20992"/>
                <a:gd name="adj2" fmla="val 102196"/>
                <a:gd name="adj3" fmla="val 43886"/>
                <a:gd name="adj4" fmla="val 120399"/>
              </a:avLst>
            </a:prstGeom>
            <a:ln w="38100">
              <a:solidFill>
                <a:schemeClr val="bg2"/>
              </a:solidFill>
            </a:ln>
          </p:spPr>
          <p:txBody>
            <a:bodyPr vert="horz" wrap="square" lIns="68580" tIns="34290" rIns="68580" bIns="3429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750"/>
                </a:spcBef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 zones sur les nouveautés :</a:t>
              </a:r>
            </a:p>
            <a:p>
              <a:pPr marL="257175" indent="-25717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Un Fil d’info, pour les communications sur des mises à jour de contenus </a:t>
              </a:r>
              <a:r>
                <a:rPr lang="fr-FR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(nouveau parcours digital…)</a:t>
              </a:r>
            </a:p>
            <a:p>
              <a:pPr marL="257175" indent="-25717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Les actualités dédiées à cet univers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D934A809-1381-C57B-55C8-6350DC15637E}"/>
                    </a:ext>
                  </a:extLst>
                </p14:cNvPr>
                <p14:cNvContentPartPr/>
                <p14:nvPr/>
              </p14:nvContentPartPr>
              <p14:xfrm>
                <a:off x="1248904" y="1979398"/>
                <a:ext cx="953280" cy="211680"/>
              </p14:xfrm>
            </p:contentPart>
          </mc:Choice>
          <mc:Fallback xmlns="">
            <p:pic>
              <p:nvPicPr>
                <p:cNvPr id="4" name="Encre 3">
                  <a:extLst>
                    <a:ext uri="{FF2B5EF4-FFF2-40B4-BE49-F238E27FC236}">
                      <a16:creationId xmlns:a16="http://schemas.microsoft.com/office/drawing/2014/main" id="{A4D5A82D-B040-AE2E-13D2-5DD6EE1D2BA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94904" y="1871398"/>
                  <a:ext cx="1060920" cy="427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95029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[11/12]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8E26119-149D-1280-D40D-38EF11BE39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179" t="54196" r="12645" b="2399"/>
          <a:stretch/>
        </p:blipFill>
        <p:spPr>
          <a:xfrm>
            <a:off x="1282708" y="1691170"/>
            <a:ext cx="4103324" cy="3363712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12C0FE-EC76-25E6-0EB9-DA2305DA27BB}"/>
              </a:ext>
            </a:extLst>
          </p:cNvPr>
          <p:cNvGrpSpPr/>
          <p:nvPr/>
        </p:nvGrpSpPr>
        <p:grpSpPr>
          <a:xfrm>
            <a:off x="1528356" y="1848975"/>
            <a:ext cx="9330497" cy="2116844"/>
            <a:chOff x="1282708" y="1551028"/>
            <a:chExt cx="7541578" cy="1418679"/>
          </a:xfrm>
        </p:grpSpPr>
        <p:sp>
          <p:nvSpPr>
            <p:cNvPr id="9" name="Légende : encadrée à une bordure 8">
              <a:extLst>
                <a:ext uri="{FF2B5EF4-FFF2-40B4-BE49-F238E27FC236}">
                  <a16:creationId xmlns:a16="http://schemas.microsoft.com/office/drawing/2014/main" id="{F276AE63-ACE1-C8B0-1482-37DAB4E1070E}"/>
                </a:ext>
              </a:extLst>
            </p:cNvPr>
            <p:cNvSpPr/>
            <p:nvPr/>
          </p:nvSpPr>
          <p:spPr>
            <a:xfrm>
              <a:off x="5152473" y="1743593"/>
              <a:ext cx="3671813" cy="1226114"/>
            </a:xfrm>
            <a:prstGeom prst="accentCallout1">
              <a:avLst>
                <a:gd name="adj1" fmla="val 19325"/>
                <a:gd name="adj2" fmla="val -2173"/>
                <a:gd name="adj3" fmla="val 35359"/>
                <a:gd name="adj4" fmla="val -23790"/>
              </a:avLst>
            </a:prstGeom>
            <a:ln w="38100">
              <a:solidFill>
                <a:schemeClr val="bg2"/>
              </a:solidFill>
            </a:ln>
          </p:spPr>
          <p:txBody>
            <a:bodyPr vert="horz" wrap="square" lIns="68580" tIns="34290" rIns="68580" bIns="34290" rtlCol="0">
              <a:noAutofit/>
            </a:bodyPr>
            <a:lstStyle/>
            <a:p>
              <a:pPr algn="just">
                <a:lnSpc>
                  <a:spcPct val="90000"/>
                </a:lnSpc>
                <a:spcBef>
                  <a:spcPts val="750"/>
                </a:spcBef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L’accès aux informations sur des sujets de marketing </a:t>
              </a:r>
              <a:r>
                <a:rPr lang="fr-FR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(dossier de mise en marché, actions commerciales...)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de pilotage commercial, de suivi de la qualité ou encore relatifs à la formation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D870174C-648B-9D35-ADA8-7FF93A33ACED}"/>
                    </a:ext>
                  </a:extLst>
                </p14:cNvPr>
                <p14:cNvContentPartPr/>
                <p14:nvPr/>
              </p14:nvContentPartPr>
              <p14:xfrm>
                <a:off x="1282708" y="1551028"/>
                <a:ext cx="861840" cy="12348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4E5C54A5-48D8-AD0C-FC31-3D2210677A1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28708" y="1443028"/>
                  <a:ext cx="969480" cy="339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86721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Déroulé des écrans </a:t>
            </a:r>
            <a:r>
              <a:rPr lang="fr-FR" i="1" dirty="0"/>
              <a:t>[12/12]</a:t>
            </a:r>
            <a:r>
              <a:rPr lang="fr-FR" dirty="0"/>
              <a:t> </a:t>
            </a:r>
            <a:endParaRPr lang="fr-FR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E47CE4-31A4-7B0E-3C27-53EB0B355B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444" t="7266" r="465" b="84413"/>
          <a:stretch/>
        </p:blipFill>
        <p:spPr>
          <a:xfrm>
            <a:off x="1609302" y="1491859"/>
            <a:ext cx="3419869" cy="609285"/>
          </a:xfrm>
          <a:prstGeom prst="rect">
            <a:avLst/>
          </a:prstGeom>
          <a:effectLst>
            <a:outerShdw blurRad="139700" sx="99000" sy="99000" algn="ctr" rotWithShape="0">
              <a:schemeClr val="accent4">
                <a:lumMod val="10000"/>
                <a:alpha val="28000"/>
              </a:schemeClr>
            </a:outerShdw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F57576C-5086-BBB9-734B-025839834706}"/>
              </a:ext>
            </a:extLst>
          </p:cNvPr>
          <p:cNvGrpSpPr/>
          <p:nvPr/>
        </p:nvGrpSpPr>
        <p:grpSpPr>
          <a:xfrm>
            <a:off x="797020" y="1596701"/>
            <a:ext cx="3419869" cy="1529853"/>
            <a:chOff x="-65067" y="1308028"/>
            <a:chExt cx="3419869" cy="1529853"/>
          </a:xfrm>
        </p:grpSpPr>
        <p:sp>
          <p:nvSpPr>
            <p:cNvPr id="5" name="Légende : encadrée à une bordure 4">
              <a:extLst>
                <a:ext uri="{FF2B5EF4-FFF2-40B4-BE49-F238E27FC236}">
                  <a16:creationId xmlns:a16="http://schemas.microsoft.com/office/drawing/2014/main" id="{2F7FCE26-AC6E-F184-0CE1-14FFDAF296BE}"/>
                </a:ext>
              </a:extLst>
            </p:cNvPr>
            <p:cNvSpPr/>
            <p:nvPr/>
          </p:nvSpPr>
          <p:spPr>
            <a:xfrm flipH="1">
              <a:off x="-65067" y="2113724"/>
              <a:ext cx="3419869" cy="724157"/>
            </a:xfrm>
            <a:prstGeom prst="accentCallout1">
              <a:avLst>
                <a:gd name="adj1" fmla="val 19411"/>
                <a:gd name="adj2" fmla="val 2585"/>
                <a:gd name="adj3" fmla="val -47949"/>
                <a:gd name="adj4" fmla="val -7865"/>
              </a:avLst>
            </a:prstGeom>
            <a:ln w="38100">
              <a:solidFill>
                <a:schemeClr val="bg2"/>
              </a:solidFill>
            </a:ln>
          </p:spPr>
          <p:txBody>
            <a:bodyPr vert="horz" wrap="square" lIns="68580" tIns="34290" rIns="68580" bIns="34290" rtlCol="0">
              <a:noAutofit/>
            </a:bodyPr>
            <a:lstStyle/>
            <a:p>
              <a:pPr algn="just">
                <a:lnSpc>
                  <a:spcPct val="90000"/>
                </a:lnSpc>
                <a:spcBef>
                  <a:spcPts val="750"/>
                </a:spcBef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Un moteur de recherche transverse depuis la page d’accueil, et dédié dans chaque univers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4F48D3D5-5A92-7A97-7780-048B638EFA7D}"/>
                    </a:ext>
                  </a:extLst>
                </p14:cNvPr>
                <p14:cNvContentPartPr/>
                <p14:nvPr/>
              </p14:nvContentPartPr>
              <p14:xfrm>
                <a:off x="1102167" y="1308028"/>
                <a:ext cx="1085400" cy="39960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5CF35071-CBB5-3F99-54AB-2890AA59C62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61667" y="1226918"/>
                  <a:ext cx="1166130" cy="56154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37CCFC-E6C0-592E-835D-CA36A67EF2D2}"/>
              </a:ext>
            </a:extLst>
          </p:cNvPr>
          <p:cNvGrpSpPr/>
          <p:nvPr/>
        </p:nvGrpSpPr>
        <p:grpSpPr>
          <a:xfrm>
            <a:off x="2834261" y="2779667"/>
            <a:ext cx="7552912" cy="2768378"/>
            <a:chOff x="2820634" y="2966484"/>
            <a:chExt cx="9070173" cy="314771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652812D-0F39-659A-0829-EDEE44223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4435"/>
            <a:stretch/>
          </p:blipFill>
          <p:spPr>
            <a:xfrm>
              <a:off x="5861975" y="2966484"/>
              <a:ext cx="6028832" cy="3147713"/>
            </a:xfrm>
            <a:prstGeom prst="rect">
              <a:avLst/>
            </a:prstGeom>
          </p:spPr>
        </p:pic>
        <p:sp>
          <p:nvSpPr>
            <p:cNvPr id="13" name="Légende : encadrée à une bordure 12">
              <a:extLst>
                <a:ext uri="{FF2B5EF4-FFF2-40B4-BE49-F238E27FC236}">
                  <a16:creationId xmlns:a16="http://schemas.microsoft.com/office/drawing/2014/main" id="{7F1EDAF7-E0EF-A334-A979-3CF28307D9C0}"/>
                </a:ext>
              </a:extLst>
            </p:cNvPr>
            <p:cNvSpPr/>
            <p:nvPr/>
          </p:nvSpPr>
          <p:spPr>
            <a:xfrm flipH="1">
              <a:off x="2820634" y="4540340"/>
              <a:ext cx="2689139" cy="896091"/>
            </a:xfrm>
            <a:prstGeom prst="accentCallout1">
              <a:avLst>
                <a:gd name="adj1" fmla="val 27813"/>
                <a:gd name="adj2" fmla="val -145"/>
                <a:gd name="adj3" fmla="val 5040"/>
                <a:gd name="adj4" fmla="val -42644"/>
              </a:avLst>
            </a:prstGeom>
            <a:ln w="38100">
              <a:solidFill>
                <a:schemeClr val="bg2"/>
              </a:solidFill>
            </a:ln>
          </p:spPr>
          <p:txBody>
            <a:bodyPr vert="horz" wrap="square" lIns="68580" tIns="34290" rIns="68580" bIns="34290" rtlCol="0">
              <a:noAutofit/>
            </a:bodyPr>
            <a:lstStyle/>
            <a:p>
              <a:pPr algn="just">
                <a:lnSpc>
                  <a:spcPct val="90000"/>
                </a:lnSpc>
                <a:spcBef>
                  <a:spcPts val="750"/>
                </a:spcBef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Des filtres avancés pour affiner le résultat de la recherche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379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11725</TotalTime>
  <Words>688</Words>
  <Application>Microsoft Office PowerPoint</Application>
  <PresentationFormat>Grand écran</PresentationFormat>
  <Paragraphs>106</Paragraphs>
  <Slides>25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Montserrat Black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439</cp:revision>
  <cp:lastPrinted>2023-04-03T15:31:05Z</cp:lastPrinted>
  <dcterms:created xsi:type="dcterms:W3CDTF">2020-06-24T09:20:11Z</dcterms:created>
  <dcterms:modified xsi:type="dcterms:W3CDTF">2024-02-16T14:25:38Z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