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16"/>
  </p:notesMasterIdLst>
  <p:handoutMasterIdLst>
    <p:handoutMasterId r:id="rId17"/>
  </p:handoutMasterIdLst>
  <p:sldIdLst>
    <p:sldId id="268" r:id="rId6"/>
    <p:sldId id="269" r:id="rId7"/>
    <p:sldId id="622" r:id="rId8"/>
    <p:sldId id="644" r:id="rId9"/>
    <p:sldId id="656" r:id="rId10"/>
    <p:sldId id="658" r:id="rId11"/>
    <p:sldId id="647" r:id="rId12"/>
    <p:sldId id="659" r:id="rId13"/>
    <p:sldId id="600" r:id="rId14"/>
    <p:sldId id="295" r:id="rId15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C242F"/>
    <a:srgbClr val="006600"/>
    <a:srgbClr val="3EAB36"/>
    <a:srgbClr val="005FAB"/>
    <a:srgbClr val="0057A6"/>
    <a:srgbClr val="558C0E"/>
    <a:srgbClr val="2010D3"/>
    <a:srgbClr val="1D9DD9"/>
    <a:srgbClr val="FFD817"/>
    <a:srgbClr val="E60B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098" autoAdjust="0"/>
    <p:restoredTop sz="96265" autoAdjust="0"/>
  </p:normalViewPr>
  <p:slideViewPr>
    <p:cSldViewPr snapToGrid="0">
      <p:cViewPr varScale="1">
        <p:scale>
          <a:sx n="67" d="100"/>
          <a:sy n="67" d="100"/>
        </p:scale>
        <p:origin x="90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47" d="100"/>
          <a:sy n="47" d="100"/>
        </p:scale>
        <p:origin x="2792" y="4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517103DA-F330-69ED-B4D0-28247E2EC20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EFD88B00-1DB6-F84C-4488-084745DA701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C218A8-7F51-4840-877E-B5B66E270BA3}" type="datetimeFigureOut">
              <a:rPr lang="fr-FR" smtClean="0"/>
              <a:t>05/04/2024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B586168-06ED-3A7F-9B7F-F516848956C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401BFF5-3E7C-482B-99DC-6A6E70E8FEE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E492CE-A07B-4C84-B665-A4BEA93623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32483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62ADFC-EDD7-4E36-BDAC-EB5A83F7D702}" type="datetimeFigureOut">
              <a:rPr lang="fr-FR" smtClean="0"/>
              <a:t>05/04/2024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EB6E3E-140C-411A-87D3-856606D25FE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08220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1A4440-8984-420A-82EA-536835DC729E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5426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1A4440-8984-420A-82EA-536835DC729E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18830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43448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230015" y="4617691"/>
            <a:ext cx="7893700" cy="28288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Sous titre</a:t>
            </a:r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230015" y="4987266"/>
            <a:ext cx="7893700" cy="30488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2230017" y="1882370"/>
            <a:ext cx="7893698" cy="18173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TITRE DE MA PRESENTATION</a:t>
            </a:r>
          </a:p>
        </p:txBody>
      </p:sp>
      <p:sp>
        <p:nvSpPr>
          <p:cNvPr id="27" name="Rectangle 26"/>
          <p:cNvSpPr/>
          <p:nvPr userDrawn="1"/>
        </p:nvSpPr>
        <p:spPr>
          <a:xfrm>
            <a:off x="2230015" y="3699689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 dirty="0"/>
              <a:t>Direction</a:t>
            </a:r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53EAD4A0-2180-412D-8C6B-8E4E90454959}"/>
              </a:ext>
            </a:extLst>
          </p:cNvPr>
          <p:cNvSpPr/>
          <p:nvPr userDrawn="1"/>
        </p:nvSpPr>
        <p:spPr>
          <a:xfrm>
            <a:off x="-1752463" y="4413104"/>
            <a:ext cx="3084114" cy="3097745"/>
          </a:xfrm>
          <a:prstGeom prst="ellipse">
            <a:avLst/>
          </a:prstGeom>
          <a:noFill/>
          <a:ln w="47625">
            <a:solidFill>
              <a:srgbClr val="3EAB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F5E98BA9-3B12-4FA4-83E2-85398C696A8A}"/>
              </a:ext>
            </a:extLst>
          </p:cNvPr>
          <p:cNvSpPr/>
          <p:nvPr userDrawn="1"/>
        </p:nvSpPr>
        <p:spPr>
          <a:xfrm>
            <a:off x="-249645" y="6322538"/>
            <a:ext cx="3084114" cy="3097745"/>
          </a:xfrm>
          <a:prstGeom prst="ellipse">
            <a:avLst/>
          </a:prstGeom>
          <a:noFill/>
          <a:ln w="47625">
            <a:solidFill>
              <a:srgbClr val="FFD8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B1457B1-221F-4B20-852F-EB947BE37890}"/>
              </a:ext>
            </a:extLst>
          </p:cNvPr>
          <p:cNvGrpSpPr/>
          <p:nvPr userDrawn="1"/>
        </p:nvGrpSpPr>
        <p:grpSpPr>
          <a:xfrm>
            <a:off x="9626600" y="4661677"/>
            <a:ext cx="3534904" cy="3269163"/>
            <a:chOff x="10157374" y="5152550"/>
            <a:chExt cx="3004130" cy="2778291"/>
          </a:xfrm>
        </p:grpSpPr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88F90B40-98C7-4F9E-A2DC-4AE011DC99C4}"/>
                </a:ext>
              </a:extLst>
            </p:cNvPr>
            <p:cNvSpPr/>
            <p:nvPr userDrawn="1"/>
          </p:nvSpPr>
          <p:spPr>
            <a:xfrm>
              <a:off x="11154167" y="5681881"/>
              <a:ext cx="2007337" cy="2007337"/>
            </a:xfrm>
            <a:prstGeom prst="ellipse">
              <a:avLst/>
            </a:prstGeom>
            <a:noFill/>
            <a:ln w="47625">
              <a:solidFill>
                <a:srgbClr val="E60B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cxnSp>
          <p:nvCxnSpPr>
            <p:cNvPr id="19" name="Connecteur droit 18">
              <a:extLst>
                <a:ext uri="{FF2B5EF4-FFF2-40B4-BE49-F238E27FC236}">
                  <a16:creationId xmlns:a16="http://schemas.microsoft.com/office/drawing/2014/main" id="{EA70908C-B223-4961-A559-8566463872B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033119" y="5152550"/>
              <a:ext cx="1304454" cy="2007337"/>
            </a:xfrm>
            <a:prstGeom prst="line">
              <a:avLst/>
            </a:prstGeom>
            <a:ln w="38100">
              <a:solidFill>
                <a:srgbClr val="1D9DD9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630E49C8-F821-434A-842D-6D436699A006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154168" y="5246329"/>
              <a:ext cx="1290358" cy="1990245"/>
            </a:xfrm>
            <a:prstGeom prst="line">
              <a:avLst/>
            </a:pr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8F699937-0E72-4A09-A8FC-171DB0174F1C}"/>
                </a:ext>
              </a:extLst>
            </p:cNvPr>
            <p:cNvSpPr/>
            <p:nvPr userDrawn="1"/>
          </p:nvSpPr>
          <p:spPr>
            <a:xfrm>
              <a:off x="10157374" y="6542308"/>
              <a:ext cx="1388533" cy="1388533"/>
            </a:xfrm>
            <a:prstGeom prst="ellipse">
              <a:avLst/>
            </a:prstGeom>
            <a:noFill/>
            <a:ln w="47625">
              <a:solidFill>
                <a:srgbClr val="3EAB3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DB2D0B12-22C2-4B6F-A21B-3AB89B5561B7}"/>
              </a:ext>
            </a:extLst>
          </p:cNvPr>
          <p:cNvSpPr/>
          <p:nvPr userDrawn="1"/>
        </p:nvSpPr>
        <p:spPr>
          <a:xfrm>
            <a:off x="449943" y="0"/>
            <a:ext cx="881708" cy="17126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10665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>
            <a:extLst>
              <a:ext uri="{FF2B5EF4-FFF2-40B4-BE49-F238E27FC236}">
                <a16:creationId xmlns:a16="http://schemas.microsoft.com/office/drawing/2014/main" id="{E74869F0-E1A0-4B70-8416-041E591334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r="49832"/>
          <a:stretch/>
        </p:blipFill>
        <p:spPr>
          <a:xfrm>
            <a:off x="505912" y="0"/>
            <a:ext cx="2680189" cy="6858000"/>
          </a:xfrm>
          <a:prstGeom prst="rect">
            <a:avLst/>
          </a:prstGeom>
        </p:spPr>
      </p:pic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  <a:prstGeom prst="rect">
            <a:avLst/>
          </a:prstGeom>
        </p:spPr>
        <p:txBody>
          <a:bodyPr/>
          <a:lstStyle>
            <a:lvl1pPr marL="514350" indent="-514350">
              <a:spcAft>
                <a:spcPts val="600"/>
              </a:spcAft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1779052"/>
            <a:ext cx="1773925" cy="212365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 MAI 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1286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388669"/>
            <a:ext cx="10980738" cy="484862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270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Première idée</a:t>
            </a:r>
          </a:p>
          <a:p>
            <a:pPr lvl="0"/>
            <a:r>
              <a:rPr lang="fr-FR" dirty="0"/>
              <a:t>Deuxième idée </a:t>
            </a:r>
          </a:p>
          <a:p>
            <a:pPr lvl="0"/>
            <a:r>
              <a:rPr lang="fr-FR" dirty="0"/>
              <a:t>Troisième idée </a:t>
            </a:r>
          </a:p>
          <a:p>
            <a:pPr lvl="0"/>
            <a:r>
              <a:rPr lang="fr-FR" dirty="0"/>
              <a:t>Quatrième idée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8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partie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695325" y="1113809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F471ED7-C30E-45D9-9A34-35E5515C7271}"/>
              </a:ext>
            </a:extLst>
          </p:cNvPr>
          <p:cNvSpPr txBox="1"/>
          <p:nvPr userDrawn="1"/>
        </p:nvSpPr>
        <p:spPr>
          <a:xfrm>
            <a:off x="3266907" y="6519209"/>
            <a:ext cx="68181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Evolution du Référentiel de Dérogations Commerciales - Semaine S36 2023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89438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contenu 2"/>
          <p:cNvSpPr>
            <a:spLocks noGrp="1"/>
          </p:cNvSpPr>
          <p:nvPr>
            <p:ph idx="17" hasCustomPrompt="1"/>
          </p:nvPr>
        </p:nvSpPr>
        <p:spPr>
          <a:xfrm>
            <a:off x="695325" y="1388669"/>
            <a:ext cx="10980738" cy="486000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fr-F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 algn="r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fr-FR" dirty="0"/>
              <a:t>Titre de la slide</a:t>
            </a:r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334912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B40D612-077C-47F4-8972-64506457B2B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8783" y="68517"/>
            <a:ext cx="883217" cy="883217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2D3C9BB-DDC7-8804-E786-3D1B157C2F98}"/>
              </a:ext>
            </a:extLst>
          </p:cNvPr>
          <p:cNvSpPr txBox="1"/>
          <p:nvPr userDrawn="1"/>
        </p:nvSpPr>
        <p:spPr>
          <a:xfrm>
            <a:off x="3266907" y="6519209"/>
            <a:ext cx="68181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–Suppression carte verte &amp; Taxes sur les véhicules électriques - Semaine S 14 2024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69132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E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pour une image  1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8461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 dirty="0"/>
              <a:t>Insérez ici une image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568287" y="1388669"/>
            <a:ext cx="6107776" cy="4860000"/>
          </a:xfrm>
          <a:prstGeom prst="rect">
            <a:avLst/>
          </a:prstGeo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8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3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5568287" y="464148"/>
            <a:ext cx="6107776" cy="71999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spcBef>
                <a:spcPts val="0"/>
              </a:spcBef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5568287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5207874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  <p:sp>
        <p:nvSpPr>
          <p:cNvPr id="12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5568287" y="137054"/>
            <a:ext cx="6107776" cy="231246"/>
          </a:xfrm>
          <a:prstGeom prst="rect">
            <a:avLst/>
          </a:prstGeom>
        </p:spPr>
        <p:txBody>
          <a:bodyPr anchor="ctr"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8877353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06" userDrawn="1">
          <p15:clr>
            <a:srgbClr val="FBAE40"/>
          </p15:clr>
        </p15:guide>
        <p15:guide id="2" pos="7378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so climat vierg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8A78AEF-1694-4C9B-B3E4-D69BEA27DFD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08" y="7557"/>
            <a:ext cx="883217" cy="883217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170B13C-8739-C6B5-C899-3A75B46D5EE0}"/>
              </a:ext>
            </a:extLst>
          </p:cNvPr>
          <p:cNvSpPr txBox="1"/>
          <p:nvPr userDrawn="1"/>
        </p:nvSpPr>
        <p:spPr>
          <a:xfrm>
            <a:off x="3266907" y="6519209"/>
            <a:ext cx="68181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Suppression carte verte &amp; Taxes sur les véhicules électriques - Semaine S14  2024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34650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48932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Fin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376" y="2164081"/>
            <a:ext cx="6033248" cy="2495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953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Fin J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Image 26">
            <a:extLst>
              <a:ext uri="{FF2B5EF4-FFF2-40B4-BE49-F238E27FC236}">
                <a16:creationId xmlns:a16="http://schemas.microsoft.com/office/drawing/2014/main" id="{B0D2F4E0-5B37-427A-870D-E9C5DE6E9C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81300" y="2420891"/>
            <a:ext cx="1682750" cy="2119359"/>
          </a:xfrm>
          <a:prstGeom prst="rect">
            <a:avLst/>
          </a:prstGeom>
        </p:spPr>
      </p:pic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FF2D43F4-F96E-44A9-AE46-46B7F1AF2705}"/>
              </a:ext>
            </a:extLst>
          </p:cNvPr>
          <p:cNvCxnSpPr/>
          <p:nvPr userDrawn="1"/>
        </p:nvCxnSpPr>
        <p:spPr>
          <a:xfrm>
            <a:off x="4530120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DD0C038E-2247-4135-83AC-D1F887924847}"/>
              </a:ext>
            </a:extLst>
          </p:cNvPr>
          <p:cNvCxnSpPr/>
          <p:nvPr userDrawn="1"/>
        </p:nvCxnSpPr>
        <p:spPr>
          <a:xfrm>
            <a:off x="7661464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age 29">
            <a:extLst>
              <a:ext uri="{FF2B5EF4-FFF2-40B4-BE49-F238E27FC236}">
                <a16:creationId xmlns:a16="http://schemas.microsoft.com/office/drawing/2014/main" id="{61F6D58A-5260-4526-BD49-0818C739E9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86300" y="2420891"/>
            <a:ext cx="2813838" cy="2119359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74B0C7C-BA17-4852-969C-DA2FC6D961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29538" y="2420891"/>
            <a:ext cx="1681161" cy="2119359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835" y="2902774"/>
            <a:ext cx="2508086" cy="824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141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6173" y="365126"/>
            <a:ext cx="10979890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0849800" y="6526131"/>
            <a:ext cx="1123980" cy="26162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536" y="6470103"/>
            <a:ext cx="1153004" cy="37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69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6" r:id="rId2"/>
    <p:sldLayoutId id="2147483682" r:id="rId3"/>
    <p:sldLayoutId id="2147483683" r:id="rId4"/>
    <p:sldLayoutId id="2147483656" r:id="rId5"/>
    <p:sldLayoutId id="2147483675" r:id="rId6"/>
    <p:sldLayoutId id="2147483681" r:id="rId7"/>
    <p:sldLayoutId id="2147483708" r:id="rId8"/>
    <p:sldLayoutId id="2147483709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55" userDrawn="1">
          <p15:clr>
            <a:srgbClr val="F26B43"/>
          </p15:clr>
        </p15:guide>
        <p15:guide id="2" pos="325" userDrawn="1">
          <p15:clr>
            <a:srgbClr val="F26B43"/>
          </p15:clr>
        </p15:guide>
        <p15:guide id="3" pos="438" userDrawn="1">
          <p15:clr>
            <a:srgbClr val="F26B43"/>
          </p15:clr>
        </p15:guide>
        <p15:guide id="4" pos="506" userDrawn="1">
          <p15:clr>
            <a:srgbClr val="F26B43"/>
          </p15:clr>
        </p15:guide>
        <p15:guide id="5" orient="horz" pos="935" userDrawn="1">
          <p15:clr>
            <a:srgbClr val="F26B43"/>
          </p15:clr>
        </p15:guide>
        <p15:guide id="6" orient="horz" pos="3929" userDrawn="1">
          <p15:clr>
            <a:srgbClr val="F26B43"/>
          </p15:clr>
        </p15:guide>
        <p15:guide id="7" orient="horz" pos="411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microsoft.com/office/2007/relationships/hdphoto" Target="../media/hdphoto3.wdp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>
            <a:extLst>
              <a:ext uri="{FF2B5EF4-FFF2-40B4-BE49-F238E27FC236}">
                <a16:creationId xmlns:a16="http://schemas.microsoft.com/office/drawing/2014/main" id="{CC1AF9AB-AAFF-4382-B4E1-6C04CF3072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055" y="4295474"/>
            <a:ext cx="7893700" cy="282887"/>
          </a:xfrm>
        </p:spPr>
        <p:txBody>
          <a:bodyPr/>
          <a:lstStyle/>
          <a:p>
            <a:r>
              <a:rPr lang="fr-FR" sz="2400" dirty="0">
                <a:solidFill>
                  <a:schemeClr val="bg1">
                    <a:lumMod val="50000"/>
                  </a:schemeClr>
                </a:solidFill>
              </a:rPr>
              <a:t>L’ESSENTIEL DE VOS INFOS MARCHÉ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889D46D-81BD-4B0D-8959-EFD6B3C2537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Date 05/2024    S 2024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F3C8D92A-3695-4E4B-9C2F-E26E1F29E8F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L’HEBDO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CFE230B-79F5-4562-B6FA-303E1466E7C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38956" y="147125"/>
            <a:ext cx="10686197" cy="303679"/>
          </a:xfrm>
        </p:spPr>
        <p:txBody>
          <a:bodyPr/>
          <a:lstStyle/>
          <a:p>
            <a:r>
              <a:rPr lang="fr-FR" dirty="0"/>
              <a:t>Direction du Marché des Professionnels, Agriculture, Viticulture et Associations de Proximité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0AF53C6-EF25-404B-B9B9-9A5419E2E7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509" b="94083" l="5317" r="95501">
                        <a14:foregroundMark x1="26585" y1="25148" x2="26585" y2="25148"/>
                        <a14:foregroundMark x1="6953" y1="31953" x2="6953" y2="31953"/>
                        <a14:foregroundMark x1="5521" y1="39645" x2="5521" y2="39645"/>
                        <a14:foregroundMark x1="12474" y1="87278" x2="12474" y2="87278"/>
                        <a14:foregroundMark x1="19223" y1="94083" x2="19223" y2="94083"/>
                        <a14:foregroundMark x1="21881" y1="64497" x2="21881" y2="64497"/>
                        <a14:foregroundMark x1="41922" y1="33432" x2="41922" y2="33432"/>
                        <a14:foregroundMark x1="68303" y1="34615" x2="68303" y2="34615"/>
                        <a14:foregroundMark x1="85276" y1="6509" x2="85276" y2="6509"/>
                        <a14:foregroundMark x1="95501" y1="70118" x2="95501" y2="70118"/>
                        <a14:foregroundMark x1="13497" y1="32249" x2="13497" y2="32249"/>
                      </a14:backgroundRemoval>
                    </a14:imgEffect>
                    <a14:imgEffect>
                      <a14:colorTemperature colorTemp="4700"/>
                    </a14:imgEffect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473694" y="1969433"/>
            <a:ext cx="1832798" cy="1266842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BB9D90C-9A3F-4105-9E3E-D2E50A11E3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4810" y="354035"/>
            <a:ext cx="1825030" cy="182503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91E530A-86DC-4726-918A-039A29E8DFC7}"/>
              </a:ext>
            </a:extLst>
          </p:cNvPr>
          <p:cNvSpPr/>
          <p:nvPr/>
        </p:nvSpPr>
        <p:spPr>
          <a:xfrm>
            <a:off x="0" y="6301358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fr-FR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haroni" panose="02010803020104030203" pitchFamily="2" charset="-79"/>
            </a:endParaRPr>
          </a:p>
          <a:p>
            <a:pPr algn="ctr">
              <a:defRPr/>
            </a:pP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Auto Pro - Suppression de la carte verte &amp; Exonération de taxes sur les véhicules électriques </a:t>
            </a:r>
          </a:p>
        </p:txBody>
      </p:sp>
    </p:spTree>
    <p:extLst>
      <p:ext uri="{BB962C8B-B14F-4D97-AF65-F5344CB8AC3E}">
        <p14:creationId xmlns:p14="http://schemas.microsoft.com/office/powerpoint/2010/main" val="40186914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492DFAC-1091-4A05-B9EB-8A2EE60B2EF4}"/>
              </a:ext>
            </a:extLst>
          </p:cNvPr>
          <p:cNvSpPr/>
          <p:nvPr/>
        </p:nvSpPr>
        <p:spPr>
          <a:xfrm>
            <a:off x="1420664" y="503772"/>
            <a:ext cx="395832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32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Votre actualité…</a:t>
            </a:r>
            <a:endParaRPr lang="fr-FR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CCB6C47-CF17-47D3-B7F7-D22C3B5FCD16}"/>
              </a:ext>
            </a:extLst>
          </p:cNvPr>
          <p:cNvSpPr/>
          <p:nvPr/>
        </p:nvSpPr>
        <p:spPr>
          <a:xfrm>
            <a:off x="6366124" y="1865281"/>
            <a:ext cx="494187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fr-FR" sz="32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haroni" panose="02010803020104030203" pitchFamily="2" charset="-79"/>
            </a:endParaRPr>
          </a:p>
          <a:p>
            <a:pPr>
              <a:defRPr/>
            </a:pPr>
            <a:r>
              <a:rPr lang="fr-FR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sym typeface="Cabin Condensed"/>
              </a:rPr>
              <a:t>Auto Pro</a:t>
            </a:r>
            <a:endParaRPr lang="fr-FR" sz="4000" dirty="0">
              <a:ln w="0"/>
              <a:solidFill>
                <a:schemeClr val="tx1">
                  <a:lumMod val="75000"/>
                  <a:lumOff val="25000"/>
                </a:schemeClr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977C096-0C6D-22C2-4190-6C0770BBCC6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473" t="17026" r="68371" b="28245"/>
          <a:stretch/>
        </p:blipFill>
        <p:spPr bwMode="auto">
          <a:xfrm>
            <a:off x="2013848" y="1251561"/>
            <a:ext cx="3598228" cy="274757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A583024-1924-8545-345D-C9E433D93E5E}"/>
              </a:ext>
            </a:extLst>
          </p:cNvPr>
          <p:cNvSpPr/>
          <p:nvPr/>
        </p:nvSpPr>
        <p:spPr>
          <a:xfrm>
            <a:off x="838200" y="4162149"/>
            <a:ext cx="10753725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fr-FR" sz="32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haroni" panose="02010803020104030203" pitchFamily="2" charset="-79"/>
            </a:endParaRPr>
          </a:p>
          <a:p>
            <a:pPr marL="457200" indent="-457200">
              <a:buFont typeface="Wingdings" panose="05000000000000000000" pitchFamily="2" charset="2"/>
              <a:buChar char="ü"/>
              <a:defRPr/>
            </a:pPr>
            <a:r>
              <a:rPr lang="fr-FR" sz="2800" dirty="0">
                <a:solidFill>
                  <a:schemeClr val="accent1"/>
                </a:solidFill>
                <a:latin typeface="Arial Black" panose="020B0A04020102020204" pitchFamily="34" charset="0"/>
                <a:sym typeface="Cabin Condensed"/>
              </a:rPr>
              <a:t>Suppression de la carte verte</a:t>
            </a:r>
          </a:p>
          <a:p>
            <a:pPr marL="457200" indent="-457200">
              <a:buFont typeface="Wingdings" panose="05000000000000000000" pitchFamily="2" charset="2"/>
              <a:buChar char="ü"/>
              <a:defRPr/>
            </a:pPr>
            <a:r>
              <a:rPr lang="fr-FR" sz="2800" dirty="0">
                <a:ln w="0"/>
                <a:solidFill>
                  <a:schemeClr val="accent1"/>
                </a:solidFill>
                <a:latin typeface="Arial Black" panose="020B0A04020102020204" pitchFamily="34" charset="0"/>
                <a:cs typeface="Aharoni" panose="02010803020104030203" pitchFamily="2" charset="-79"/>
                <a:sym typeface="Cabin Condensed"/>
              </a:rPr>
              <a:t>Exonération de taxes sur les véhicules électriques</a:t>
            </a:r>
            <a:endParaRPr lang="fr-FR" sz="2800" dirty="0">
              <a:ln w="0"/>
              <a:solidFill>
                <a:schemeClr val="accent1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1115325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7184BBA0-D874-4088-9322-89D4D1A17B8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16163" y="2207677"/>
            <a:ext cx="6780387" cy="1754723"/>
          </a:xfrm>
        </p:spPr>
        <p:txBody>
          <a:bodyPr/>
          <a:lstStyle/>
          <a:p>
            <a:r>
              <a: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Fin de la carte verte… on vous explique !</a:t>
            </a:r>
          </a:p>
          <a:p>
            <a:r>
              <a:rPr lang="fr-FR" dirty="0"/>
              <a:t>Exonération de taxes sur les véhicules électriques : contexte réglementaire et nouvelles modalités</a:t>
            </a:r>
          </a:p>
        </p:txBody>
      </p:sp>
    </p:spTree>
    <p:extLst>
      <p:ext uri="{BB962C8B-B14F-4D97-AF65-F5344CB8AC3E}">
        <p14:creationId xmlns:p14="http://schemas.microsoft.com/office/powerpoint/2010/main" val="39259774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29051AD1-422B-4CEA-A80B-535CD2A5E10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>
            <a:normAutofit/>
          </a:bodyPr>
          <a:lstStyle/>
          <a:p>
            <a:r>
              <a:rPr lang="fr-FR" sz="2400" dirty="0"/>
              <a:t>Suppression de la carte verte… ce qui change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3D870102-23BA-49DE-9211-DB7AF649A4F0}"/>
              </a:ext>
            </a:extLst>
          </p:cNvPr>
          <p:cNvSpPr txBox="1">
            <a:spLocks/>
          </p:cNvSpPr>
          <p:nvPr/>
        </p:nvSpPr>
        <p:spPr>
          <a:xfrm>
            <a:off x="193579" y="627016"/>
            <a:ext cx="376741" cy="392216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000" b="1" kern="120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800"/>
              <a:t>1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4162C78-6788-9C96-E230-7829F332543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096" t="33441" r="15765" b="16007"/>
          <a:stretch/>
        </p:blipFill>
        <p:spPr bwMode="auto">
          <a:xfrm>
            <a:off x="695325" y="1438909"/>
            <a:ext cx="10484695" cy="464756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5173019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29051AD1-422B-4CEA-A80B-535CD2A5E10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>
            <a:normAutofit/>
          </a:bodyPr>
          <a:lstStyle/>
          <a:p>
            <a:r>
              <a:rPr lang="fr-FR" sz="2400" dirty="0"/>
              <a:t>Modalités pour nos clients BPCE IARD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3D870102-23BA-49DE-9211-DB7AF649A4F0}"/>
              </a:ext>
            </a:extLst>
          </p:cNvPr>
          <p:cNvSpPr txBox="1">
            <a:spLocks/>
          </p:cNvSpPr>
          <p:nvPr/>
        </p:nvSpPr>
        <p:spPr>
          <a:xfrm>
            <a:off x="193579" y="627016"/>
            <a:ext cx="376741" cy="392216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000" b="1" kern="120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800"/>
              <a:t>1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A4461B9-E80F-2AF6-F731-F54ABA4D6E9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894" t="39367" r="16975" b="29839"/>
          <a:stretch/>
        </p:blipFill>
        <p:spPr bwMode="auto">
          <a:xfrm>
            <a:off x="260254" y="1916429"/>
            <a:ext cx="11659496" cy="319849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4367858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7184BBA0-D874-4088-9322-89D4D1A17B8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16163" y="2207677"/>
            <a:ext cx="6780387" cy="1754723"/>
          </a:xfrm>
        </p:spPr>
        <p:txBody>
          <a:bodyPr/>
          <a:lstStyle/>
          <a:p>
            <a:r>
              <a:rPr lang="fr-FR" dirty="0"/>
              <a:t>Fin de la carte verte… on vous explique !</a:t>
            </a:r>
          </a:p>
          <a:p>
            <a:r>
              <a: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Exonération de taxes sur les véhicules électriques : contexte réglementaire et nouvelles modalités</a:t>
            </a:r>
          </a:p>
        </p:txBody>
      </p:sp>
    </p:spTree>
    <p:extLst>
      <p:ext uri="{BB962C8B-B14F-4D97-AF65-F5344CB8AC3E}">
        <p14:creationId xmlns:p14="http://schemas.microsoft.com/office/powerpoint/2010/main" val="5198070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29051AD1-422B-4CEA-A80B-535CD2A5E10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8829675" cy="720000"/>
          </a:xfrm>
        </p:spPr>
        <p:txBody>
          <a:bodyPr>
            <a:normAutofit fontScale="92500" lnSpcReduction="10000"/>
          </a:bodyPr>
          <a:lstStyle/>
          <a:p>
            <a:r>
              <a:rPr lang="fr-FR" sz="2400" dirty="0"/>
              <a:t>Exonération de taxes sur les véhicules électriques : contexte réglementaire 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3D870102-23BA-49DE-9211-DB7AF649A4F0}"/>
              </a:ext>
            </a:extLst>
          </p:cNvPr>
          <p:cNvSpPr txBox="1">
            <a:spLocks/>
          </p:cNvSpPr>
          <p:nvPr/>
        </p:nvSpPr>
        <p:spPr>
          <a:xfrm>
            <a:off x="193579" y="627016"/>
            <a:ext cx="376741" cy="392216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000" b="1" kern="120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800" dirty="0"/>
              <a:t>2</a:t>
            </a:r>
          </a:p>
        </p:txBody>
      </p:sp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EB23106A-18C2-666D-B823-39A9F6387335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695325" y="1140385"/>
            <a:ext cx="10582275" cy="488390"/>
          </a:xfrm>
        </p:spPr>
        <p:txBody>
          <a:bodyPr/>
          <a:lstStyle/>
          <a:p>
            <a:pPr marL="0" indent="0">
              <a:buNone/>
            </a:pPr>
            <a:endParaRPr lang="fr-FR" sz="1000" u="sng" dirty="0"/>
          </a:p>
          <a:p>
            <a:pPr marL="0" indent="0">
              <a:buNone/>
            </a:pPr>
            <a:endParaRPr lang="fr-FR" sz="1000" u="sng" dirty="0"/>
          </a:p>
          <a:p>
            <a:pPr marL="0" indent="0">
              <a:buNone/>
            </a:pPr>
            <a:endParaRPr lang="fr-FR" sz="1000" u="sng" dirty="0"/>
          </a:p>
          <a:p>
            <a:pPr algn="just"/>
            <a:r>
              <a:rPr lang="fr-FR" b="1" dirty="0"/>
              <a:t>L’exonération sur les véhicules électriques, instaurée en janvier 2021, devait prendre fin le 31/12/2023. La Loi de Finances 2024 vient d’être adoptée par le Gouvernement. Elle prévoit deux dispositifs permettant l’exonération de 75 % des taxes sur les véhicules électriques immatriculés entre le 1</a:t>
            </a:r>
            <a:r>
              <a:rPr lang="fr-FR" b="1" baseline="30000" dirty="0"/>
              <a:t>er</a:t>
            </a:r>
            <a:r>
              <a:rPr lang="fr-FR" b="1" dirty="0"/>
              <a:t> janvier 2023 et le 31 décembre 2024  :</a:t>
            </a:r>
          </a:p>
          <a:p>
            <a:pPr algn="just"/>
            <a:endParaRPr lang="fr-FR" b="1" dirty="0"/>
          </a:p>
          <a:p>
            <a:pPr lvl="1"/>
            <a:r>
              <a:rPr lang="fr-FR" dirty="0"/>
              <a:t>Pour les véhicules électriques </a:t>
            </a:r>
            <a:r>
              <a:rPr lang="fr-FR" b="1" dirty="0"/>
              <a:t>immatriculés en 2023 </a:t>
            </a:r>
            <a:r>
              <a:rPr lang="fr-FR" b="1" dirty="0">
                <a:sym typeface="Wingdings" panose="05000000000000000000" pitchFamily="2" charset="2"/>
              </a:rPr>
              <a:t></a:t>
            </a:r>
            <a:r>
              <a:rPr lang="fr-FR" dirty="0"/>
              <a:t> exonération jusqu’au 31 décembre 2024</a:t>
            </a:r>
          </a:p>
          <a:p>
            <a:pPr lvl="1"/>
            <a:endParaRPr lang="fr-FR" dirty="0"/>
          </a:p>
          <a:p>
            <a:pPr lvl="1" algn="just"/>
            <a:r>
              <a:rPr lang="fr-FR" dirty="0"/>
              <a:t>Pour les véhicules électriques </a:t>
            </a:r>
            <a:r>
              <a:rPr lang="fr-FR" b="1" dirty="0"/>
              <a:t>immatriculés en 2024 </a:t>
            </a:r>
            <a:r>
              <a:rPr lang="fr-FR" b="1" dirty="0">
                <a:sym typeface="Wingdings" panose="05000000000000000000" pitchFamily="2" charset="2"/>
              </a:rPr>
              <a:t></a:t>
            </a:r>
            <a:r>
              <a:rPr lang="fr-FR" dirty="0"/>
              <a:t> exonération pendant 24 mois à compter de la date de prise d’effet des garanties en 2024</a:t>
            </a:r>
          </a:p>
          <a:p>
            <a:pPr lvl="2" algn="just"/>
            <a:r>
              <a:rPr lang="fr-FR" dirty="0">
                <a:solidFill>
                  <a:srgbClr val="FF0000"/>
                </a:solidFill>
              </a:rPr>
              <a:t>Cette exonération s’applique uniquement au </a:t>
            </a:r>
            <a:r>
              <a:rPr lang="fr-FR" b="1" dirty="0">
                <a:solidFill>
                  <a:srgbClr val="FF0000"/>
                </a:solidFill>
              </a:rPr>
              <a:t>premier contrat souscrit après l’acquisition du véhicule </a:t>
            </a:r>
            <a:r>
              <a:rPr lang="fr-FR" dirty="0">
                <a:solidFill>
                  <a:srgbClr val="FF0000"/>
                </a:solidFill>
                <a:sym typeface="Wingdings" panose="05000000000000000000" pitchFamily="2" charset="2"/>
              </a:rPr>
              <a:t> </a:t>
            </a:r>
            <a:r>
              <a:rPr lang="fr-FR" b="1" u="sng" dirty="0">
                <a:solidFill>
                  <a:srgbClr val="FF0000"/>
                </a:solidFill>
                <a:sym typeface="Wingdings" panose="05000000000000000000" pitchFamily="2" charset="2"/>
              </a:rPr>
              <a:t>Pas d’exonération </a:t>
            </a:r>
            <a:r>
              <a:rPr lang="fr-FR" b="1" dirty="0">
                <a:solidFill>
                  <a:srgbClr val="FF0000"/>
                </a:solidFill>
                <a:sym typeface="Wingdings" panose="05000000000000000000" pitchFamily="2" charset="2"/>
              </a:rPr>
              <a:t>possible sur les reprises concurrence</a:t>
            </a:r>
            <a:endParaRPr lang="fr-FR" b="1" dirty="0">
              <a:solidFill>
                <a:srgbClr val="FF0000"/>
              </a:solidFill>
            </a:endParaRPr>
          </a:p>
          <a:p>
            <a:pPr algn="l"/>
            <a:endParaRPr lang="fr-FR" dirty="0"/>
          </a:p>
          <a:p>
            <a:pPr algn="l"/>
            <a:endParaRPr lang="fr-FR" dirty="0"/>
          </a:p>
          <a:p>
            <a:pPr lvl="1"/>
            <a:endParaRPr lang="fr-FR" dirty="0"/>
          </a:p>
          <a:p>
            <a:endParaRPr lang="fr-FR" dirty="0"/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39465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29051AD1-422B-4CEA-A80B-535CD2A5E10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8829675" cy="720000"/>
          </a:xfrm>
        </p:spPr>
        <p:txBody>
          <a:bodyPr>
            <a:normAutofit fontScale="92500" lnSpcReduction="10000"/>
          </a:bodyPr>
          <a:lstStyle/>
          <a:p>
            <a:r>
              <a:rPr lang="fr-FR" sz="2400" dirty="0"/>
              <a:t>Exonération de taxes sur les véhicules électriques : nouvelles modalités 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3D870102-23BA-49DE-9211-DB7AF649A4F0}"/>
              </a:ext>
            </a:extLst>
          </p:cNvPr>
          <p:cNvSpPr txBox="1">
            <a:spLocks/>
          </p:cNvSpPr>
          <p:nvPr/>
        </p:nvSpPr>
        <p:spPr>
          <a:xfrm>
            <a:off x="193579" y="627016"/>
            <a:ext cx="376741" cy="392216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000" b="1" kern="120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800" dirty="0"/>
              <a:t>2</a:t>
            </a:r>
          </a:p>
        </p:txBody>
      </p:sp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EB23106A-18C2-666D-B823-39A9F6387335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695325" y="816535"/>
            <a:ext cx="10582275" cy="488390"/>
          </a:xfrm>
        </p:spPr>
        <p:txBody>
          <a:bodyPr/>
          <a:lstStyle/>
          <a:p>
            <a:pPr marL="0" indent="0">
              <a:buNone/>
            </a:pPr>
            <a:endParaRPr lang="fr-FR" sz="1000" u="sng" dirty="0"/>
          </a:p>
          <a:p>
            <a:pPr marL="0" indent="0">
              <a:buNone/>
            </a:pPr>
            <a:endParaRPr lang="fr-FR" sz="1000" u="sng" dirty="0"/>
          </a:p>
          <a:p>
            <a:pPr marL="0" indent="0">
              <a:buNone/>
            </a:pPr>
            <a:endParaRPr lang="fr-FR" sz="1000" u="sng" dirty="0"/>
          </a:p>
          <a:p>
            <a:pPr algn="just"/>
            <a:r>
              <a:rPr lang="fr-FR" b="1" dirty="0"/>
              <a:t>Concrètement, depuis le 04 mars, pour toute nouvelle proposition, vous devez vérifier la date d’immatriculation sur le Certificat d’Immatriculation :</a:t>
            </a:r>
          </a:p>
          <a:p>
            <a:pPr algn="just"/>
            <a:endParaRPr lang="fr-FR" b="1" dirty="0"/>
          </a:p>
          <a:p>
            <a:pPr lvl="1"/>
            <a:r>
              <a:rPr lang="fr-FR" dirty="0"/>
              <a:t>Si entre le 1</a:t>
            </a:r>
            <a:r>
              <a:rPr lang="fr-FR" baseline="30000" dirty="0"/>
              <a:t>er</a:t>
            </a:r>
            <a:r>
              <a:rPr lang="fr-FR" dirty="0"/>
              <a:t> janvier 2023 et le 31 décembre 2023 </a:t>
            </a:r>
            <a:r>
              <a:rPr lang="fr-FR" dirty="0">
                <a:sym typeface="Wingdings" panose="05000000000000000000" pitchFamily="2" charset="2"/>
              </a:rPr>
              <a:t> il y a lieu d’</a:t>
            </a:r>
            <a:r>
              <a:rPr lang="fr-FR" dirty="0"/>
              <a:t>insérer la clause « </a:t>
            </a:r>
            <a:r>
              <a: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EL23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fr-FR" dirty="0"/>
              <a:t>»</a:t>
            </a:r>
          </a:p>
          <a:p>
            <a:pPr lvl="1"/>
            <a:endParaRPr lang="fr-FR" dirty="0"/>
          </a:p>
          <a:p>
            <a:pPr lvl="1" algn="just"/>
            <a:r>
              <a:rPr lang="fr-FR" dirty="0"/>
              <a:t>Si postérieure au 1</a:t>
            </a:r>
            <a:r>
              <a:rPr lang="fr-FR" baseline="30000" dirty="0"/>
              <a:t>er</a:t>
            </a:r>
            <a:r>
              <a:rPr lang="fr-FR" dirty="0"/>
              <a:t> janvier 2024 </a:t>
            </a:r>
            <a:r>
              <a:rPr lang="fr-FR" dirty="0">
                <a:sym typeface="Wingdings" panose="05000000000000000000" pitchFamily="2" charset="2"/>
              </a:rPr>
              <a:t> Insérer la clause « </a:t>
            </a:r>
            <a:r>
              <a: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EL24</a:t>
            </a:r>
            <a:r>
              <a:rPr lang="fr-FR" dirty="0">
                <a:sym typeface="Wingdings" panose="05000000000000000000" pitchFamily="2" charset="2"/>
              </a:rPr>
              <a:t> »</a:t>
            </a:r>
          </a:p>
          <a:p>
            <a:pPr lvl="1" algn="just"/>
            <a:endParaRPr lang="fr-FR" dirty="0">
              <a:sym typeface="Wingdings" panose="05000000000000000000" pitchFamily="2" charset="2"/>
            </a:endParaRPr>
          </a:p>
          <a:p>
            <a:pPr lvl="1" algn="just"/>
            <a:endParaRPr lang="fr-FR" dirty="0"/>
          </a:p>
          <a:p>
            <a:pPr lvl="1" algn="just"/>
            <a:endParaRPr lang="fr-FR" dirty="0"/>
          </a:p>
          <a:p>
            <a:pPr lvl="1" algn="just"/>
            <a:endParaRPr lang="fr-FR" dirty="0"/>
          </a:p>
          <a:p>
            <a:pPr lvl="1" algn="just"/>
            <a:endParaRPr lang="fr-FR" dirty="0"/>
          </a:p>
          <a:p>
            <a:pPr lvl="1" algn="just"/>
            <a:endParaRPr lang="fr-FR" dirty="0"/>
          </a:p>
          <a:p>
            <a:pPr lvl="1" algn="just"/>
            <a:endParaRPr lang="fr-FR" dirty="0"/>
          </a:p>
          <a:p>
            <a:pPr lvl="1" algn="just"/>
            <a:endParaRPr lang="fr-FR" dirty="0"/>
          </a:p>
          <a:p>
            <a:pPr lvl="2" algn="just">
              <a:buFont typeface="Wingdings" panose="05000000000000000000" pitchFamily="2" charset="2"/>
              <a:buChar char="Ø"/>
            </a:pPr>
            <a:r>
              <a:rPr lang="fr-FR" sz="1400" dirty="0">
                <a:solidFill>
                  <a:srgbClr val="FF0000"/>
                </a:solidFill>
              </a:rPr>
              <a:t>Pas de panique, APS opère des contrôles ! </a:t>
            </a:r>
            <a:r>
              <a:rPr lang="fr-FR" sz="1400" b="1" dirty="0">
                <a:solidFill>
                  <a:srgbClr val="FF0000"/>
                </a:solidFill>
                <a:sym typeface="Wingdings" panose="05000000000000000000" pitchFamily="2" charset="2"/>
              </a:rPr>
              <a:t></a:t>
            </a:r>
            <a:r>
              <a:rPr lang="fr-FR" sz="1400" dirty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fr-FR" sz="1400" dirty="0">
                <a:solidFill>
                  <a:srgbClr val="FF0000"/>
                </a:solidFill>
              </a:rPr>
              <a:t>Et, en cas d’oubli, APS applique la clause a posteriori </a:t>
            </a:r>
            <a:r>
              <a:rPr lang="fr-FR" sz="1400" dirty="0">
                <a:solidFill>
                  <a:srgbClr val="FF0000"/>
                </a:solidFill>
                <a:sym typeface="Wingdings" panose="05000000000000000000" pitchFamily="2" charset="2"/>
              </a:rPr>
              <a:t> Pour les clients ayant déjà réglé l’intégralité de leur cotisation, il y aura remboursement </a:t>
            </a:r>
            <a:r>
              <a:rPr lang="fr-FR" sz="1400" i="1" dirty="0">
                <a:solidFill>
                  <a:srgbClr val="FF0000"/>
                </a:solidFill>
                <a:sym typeface="Wingdings" panose="05000000000000000000" pitchFamily="2" charset="2"/>
              </a:rPr>
              <a:t>(ajustement pour ceux réglant en plusieurs fois)</a:t>
            </a:r>
            <a:endParaRPr lang="fr-FR" sz="1400" b="1" i="1" dirty="0">
              <a:solidFill>
                <a:srgbClr val="FF0000"/>
              </a:solidFill>
            </a:endParaRPr>
          </a:p>
          <a:p>
            <a:pPr algn="l"/>
            <a:endParaRPr lang="fr-FR" dirty="0"/>
          </a:p>
          <a:p>
            <a:pPr algn="l"/>
            <a:endParaRPr lang="fr-FR" dirty="0"/>
          </a:p>
          <a:p>
            <a:pPr lvl="1"/>
            <a:endParaRPr lang="fr-FR" dirty="0"/>
          </a:p>
          <a:p>
            <a:endParaRPr lang="fr-FR" dirty="0"/>
          </a:p>
          <a:p>
            <a:pPr lvl="1"/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E95D74C-2B99-0D6F-6080-4053E073ECE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785" t="44640" r="9247" b="26346"/>
          <a:stretch/>
        </p:blipFill>
        <p:spPr bwMode="auto">
          <a:xfrm>
            <a:off x="1280160" y="3415665"/>
            <a:ext cx="8932188" cy="175641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5108521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lipse 1">
            <a:extLst>
              <a:ext uri="{FF2B5EF4-FFF2-40B4-BE49-F238E27FC236}">
                <a16:creationId xmlns:a16="http://schemas.microsoft.com/office/drawing/2014/main" id="{CF1864B0-3D4E-4B65-B7FC-819A385FB87B}"/>
              </a:ext>
            </a:extLst>
          </p:cNvPr>
          <p:cNvSpPr/>
          <p:nvPr/>
        </p:nvSpPr>
        <p:spPr>
          <a:xfrm>
            <a:off x="-1752463" y="4413104"/>
            <a:ext cx="3084114" cy="3097745"/>
          </a:xfrm>
          <a:prstGeom prst="ellipse">
            <a:avLst/>
          </a:prstGeom>
          <a:noFill/>
          <a:ln w="47625">
            <a:solidFill>
              <a:srgbClr val="3EAB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927A869F-3AE8-479E-8594-E06AB283FBCE}"/>
              </a:ext>
            </a:extLst>
          </p:cNvPr>
          <p:cNvSpPr/>
          <p:nvPr/>
        </p:nvSpPr>
        <p:spPr>
          <a:xfrm>
            <a:off x="-249645" y="6322538"/>
            <a:ext cx="3084114" cy="3097745"/>
          </a:xfrm>
          <a:prstGeom prst="ellipse">
            <a:avLst/>
          </a:prstGeom>
          <a:noFill/>
          <a:ln w="47625">
            <a:solidFill>
              <a:srgbClr val="FFD8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9E056450-088D-4FC9-84F4-787DC1DE508A}"/>
              </a:ext>
            </a:extLst>
          </p:cNvPr>
          <p:cNvGrpSpPr/>
          <p:nvPr/>
        </p:nvGrpSpPr>
        <p:grpSpPr>
          <a:xfrm>
            <a:off x="9626600" y="4661677"/>
            <a:ext cx="3534904" cy="3269163"/>
            <a:chOff x="10157374" y="5152550"/>
            <a:chExt cx="3004130" cy="2778291"/>
          </a:xfrm>
        </p:grpSpPr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AF03EC4B-CEC8-4680-ADA2-1844576FD0AF}"/>
                </a:ext>
              </a:extLst>
            </p:cNvPr>
            <p:cNvSpPr/>
            <p:nvPr userDrawn="1"/>
          </p:nvSpPr>
          <p:spPr>
            <a:xfrm>
              <a:off x="11154167" y="5681881"/>
              <a:ext cx="2007337" cy="2007337"/>
            </a:xfrm>
            <a:prstGeom prst="ellipse">
              <a:avLst/>
            </a:prstGeom>
            <a:noFill/>
            <a:ln w="47625">
              <a:solidFill>
                <a:srgbClr val="E60B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cxnSp>
          <p:nvCxnSpPr>
            <p:cNvPr id="6" name="Connecteur droit 5">
              <a:extLst>
                <a:ext uri="{FF2B5EF4-FFF2-40B4-BE49-F238E27FC236}">
                  <a16:creationId xmlns:a16="http://schemas.microsoft.com/office/drawing/2014/main" id="{4E19F3B7-8B0F-417A-888F-C9D97FA5DEBB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033119" y="5152550"/>
              <a:ext cx="1304454" cy="2007337"/>
            </a:xfrm>
            <a:prstGeom prst="line">
              <a:avLst/>
            </a:prstGeom>
            <a:ln w="38100">
              <a:solidFill>
                <a:srgbClr val="1D9DD9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necteur droit 6">
              <a:extLst>
                <a:ext uri="{FF2B5EF4-FFF2-40B4-BE49-F238E27FC236}">
                  <a16:creationId xmlns:a16="http://schemas.microsoft.com/office/drawing/2014/main" id="{7779AC40-68FD-451C-A581-9CC95E880FA3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154168" y="5246329"/>
              <a:ext cx="1290358" cy="1990245"/>
            </a:xfrm>
            <a:prstGeom prst="line">
              <a:avLst/>
            </a:pr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D0092C64-F9EC-4643-90C4-F3522E66D739}"/>
                </a:ext>
              </a:extLst>
            </p:cNvPr>
            <p:cNvSpPr/>
            <p:nvPr userDrawn="1"/>
          </p:nvSpPr>
          <p:spPr>
            <a:xfrm>
              <a:off x="10157374" y="6542308"/>
              <a:ext cx="1388533" cy="1388533"/>
            </a:xfrm>
            <a:prstGeom prst="ellipse">
              <a:avLst/>
            </a:prstGeom>
            <a:noFill/>
            <a:ln w="47625">
              <a:solidFill>
                <a:srgbClr val="3EAB3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803713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lipse 1">
            <a:extLst>
              <a:ext uri="{FF2B5EF4-FFF2-40B4-BE49-F238E27FC236}">
                <a16:creationId xmlns:a16="http://schemas.microsoft.com/office/drawing/2014/main" id="{F1B93D31-E97C-4757-816B-1C2F6C0AAF71}"/>
              </a:ext>
            </a:extLst>
          </p:cNvPr>
          <p:cNvSpPr/>
          <p:nvPr/>
        </p:nvSpPr>
        <p:spPr>
          <a:xfrm>
            <a:off x="-1752463" y="4413104"/>
            <a:ext cx="3084114" cy="3097745"/>
          </a:xfrm>
          <a:prstGeom prst="ellipse">
            <a:avLst/>
          </a:prstGeom>
          <a:noFill/>
          <a:ln w="47625">
            <a:solidFill>
              <a:srgbClr val="3EAB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719DF98A-4E16-48D1-BA40-A4833E521EEB}"/>
              </a:ext>
            </a:extLst>
          </p:cNvPr>
          <p:cNvSpPr/>
          <p:nvPr/>
        </p:nvSpPr>
        <p:spPr>
          <a:xfrm>
            <a:off x="-249645" y="6322538"/>
            <a:ext cx="3084114" cy="3097745"/>
          </a:xfrm>
          <a:prstGeom prst="ellipse">
            <a:avLst/>
          </a:prstGeom>
          <a:noFill/>
          <a:ln w="47625">
            <a:solidFill>
              <a:srgbClr val="FFD8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6F23D84-A91B-4349-9125-E60CB3A0E7EE}"/>
              </a:ext>
            </a:extLst>
          </p:cNvPr>
          <p:cNvGrpSpPr/>
          <p:nvPr/>
        </p:nvGrpSpPr>
        <p:grpSpPr>
          <a:xfrm>
            <a:off x="9626600" y="4661677"/>
            <a:ext cx="3534904" cy="3269163"/>
            <a:chOff x="10157374" y="5152550"/>
            <a:chExt cx="3004130" cy="2778291"/>
          </a:xfrm>
        </p:grpSpPr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63A0EC83-6A64-46C7-A2F5-526EBE17882D}"/>
                </a:ext>
              </a:extLst>
            </p:cNvPr>
            <p:cNvSpPr/>
            <p:nvPr userDrawn="1"/>
          </p:nvSpPr>
          <p:spPr>
            <a:xfrm>
              <a:off x="11154167" y="5681881"/>
              <a:ext cx="2007337" cy="2007337"/>
            </a:xfrm>
            <a:prstGeom prst="ellipse">
              <a:avLst/>
            </a:prstGeom>
            <a:noFill/>
            <a:ln w="47625">
              <a:solidFill>
                <a:srgbClr val="E60B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cxnSp>
          <p:nvCxnSpPr>
            <p:cNvPr id="6" name="Connecteur droit 5">
              <a:extLst>
                <a:ext uri="{FF2B5EF4-FFF2-40B4-BE49-F238E27FC236}">
                  <a16:creationId xmlns:a16="http://schemas.microsoft.com/office/drawing/2014/main" id="{C77FFB29-8749-4CAB-9EBF-CEF9E9385880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033119" y="5152550"/>
              <a:ext cx="1304454" cy="2007337"/>
            </a:xfrm>
            <a:prstGeom prst="line">
              <a:avLst/>
            </a:prstGeom>
            <a:ln w="38100">
              <a:solidFill>
                <a:srgbClr val="1D9DD9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necteur droit 6">
              <a:extLst>
                <a:ext uri="{FF2B5EF4-FFF2-40B4-BE49-F238E27FC236}">
                  <a16:creationId xmlns:a16="http://schemas.microsoft.com/office/drawing/2014/main" id="{D04684C2-7125-4BF8-9231-4D76228BF754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154168" y="5246329"/>
              <a:ext cx="1290358" cy="1990245"/>
            </a:xfrm>
            <a:prstGeom prst="line">
              <a:avLst/>
            </a:pr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2A0DA5C2-2FC4-4035-90E9-0CBA4082399C}"/>
                </a:ext>
              </a:extLst>
            </p:cNvPr>
            <p:cNvSpPr/>
            <p:nvPr userDrawn="1"/>
          </p:nvSpPr>
          <p:spPr>
            <a:xfrm>
              <a:off x="10157374" y="6542308"/>
              <a:ext cx="1388533" cy="1388533"/>
            </a:xfrm>
            <a:prstGeom prst="ellipse">
              <a:avLst/>
            </a:prstGeom>
            <a:noFill/>
            <a:ln w="47625">
              <a:solidFill>
                <a:srgbClr val="3EAB3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093409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SharedContentType xmlns="Microsoft.SharePoint.Taxonomy.ContentTypeSync" SourceId="c52eb4dc-0ef3-4aa8-8e03-025dbf6c8637" ContentTypeId="0x0101" PreviousValue="false"/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7685D50FC222545853BED558FEC142C" ma:contentTypeVersion="14" ma:contentTypeDescription="Crée un document." ma:contentTypeScope="" ma:versionID="a1a00701321c2eacd05476243acbd794">
  <xsd:schema xmlns:xsd="http://www.w3.org/2001/XMLSchema" xmlns:xs="http://www.w3.org/2001/XMLSchema" xmlns:p="http://schemas.microsoft.com/office/2006/metadata/properties" xmlns:ns2="e85a251b-a9eb-4960-a579-a2f6573062c1" xmlns:ns3="9c2a82c5-7382-469d-9a70-51880d8bc67c" targetNamespace="http://schemas.microsoft.com/office/2006/metadata/properties" ma:root="true" ma:fieldsID="edba5b487621e8f541a418dcbd05b42d" ns2:_="" ns3:_="">
    <xsd:import namespace="e85a251b-a9eb-4960-a579-a2f6573062c1"/>
    <xsd:import namespace="9c2a82c5-7382-469d-9a70-51880d8bc67c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GenerationTime" minOccurs="0"/>
                <xsd:element ref="ns3:MediaServiceEventHashCode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85a251b-a9eb-4960-a579-a2f6573062c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b6a2abaa-9f04-47b4-b3e8-4ef882d4f22d}" ma:internalName="TaxCatchAll" ma:showField="CatchAllData" ma:web="e85a251b-a9eb-4960-a579-a2f6573062c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2a82c5-7382-469d-9a70-51880d8bc67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Balises d’images" ma:readOnly="false" ma:fieldId="{5cf76f15-5ced-4ddc-b409-7134ff3c332f}" ma:taxonomyMulti="true" ma:sspId="c52eb4dc-0ef3-4aa8-8e03-025dbf6c863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85a251b-a9eb-4960-a579-a2f6573062c1" xsi:nil="true"/>
    <lcf76f155ced4ddcb4097134ff3c332f xmlns="9c2a82c5-7382-469d-9a70-51880d8bc67c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4675BA54-3298-404B-8A0B-A30998C5A28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85a251b-a9eb-4960-a579-a2f6573062c1"/>
    <ds:schemaRef ds:uri="9c2a82c5-7382-469d-9a70-51880d8bc67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AB1515AA-57AE-4459-BE05-37022DA03708}">
  <ds:schemaRefs>
    <ds:schemaRef ds:uri="e85a251b-a9eb-4960-a579-a2f6573062c1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9c2a82c5-7382-469d-9a70-51880d8bc67c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12394</TotalTime>
  <Words>361</Words>
  <Application>Microsoft Office PowerPoint</Application>
  <PresentationFormat>Grand écran</PresentationFormat>
  <Paragraphs>58</Paragraphs>
  <Slides>10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6" baseType="lpstr">
      <vt:lpstr>Arial</vt:lpstr>
      <vt:lpstr>Arial Black</vt:lpstr>
      <vt:lpstr>Calibri</vt:lpstr>
      <vt:lpstr>Montserrat Black</vt:lpstr>
      <vt:lpstr>Wingdings</vt:lpstr>
      <vt:lpstr>Thème Office</vt:lpstr>
      <vt:lpstr>L’HEBDO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POIGNANT Anne [CEGEE]</cp:lastModifiedBy>
  <cp:revision>455</cp:revision>
  <cp:lastPrinted>2023-04-03T15:31:05Z</cp:lastPrinted>
  <dcterms:created xsi:type="dcterms:W3CDTF">2020-06-24T09:20:11Z</dcterms:created>
  <dcterms:modified xsi:type="dcterms:W3CDTF">2024-04-05T13:44:59Z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0x010100D7685D50FC222545853BED558FEC142C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2023-01-02T11:06:39Z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  <property fmtid="{D5CDD505-2E9C-101B-9397-08002B2CF9AE}" pid="9" name="MediaServiceImageTags">
    <vt:lpwstr/>
  </property>
</Properties>
</file>