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0"/>
  </p:notesMasterIdLst>
  <p:handoutMasterIdLst>
    <p:handoutMasterId r:id="rId21"/>
  </p:handoutMasterIdLst>
  <p:sldIdLst>
    <p:sldId id="286" r:id="rId13"/>
    <p:sldId id="289" r:id="rId14"/>
    <p:sldId id="303" r:id="rId15"/>
    <p:sldId id="330" r:id="rId16"/>
    <p:sldId id="331" r:id="rId17"/>
    <p:sldId id="332" r:id="rId18"/>
    <p:sldId id="333" r:id="rId19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9C86"/>
    <a:srgbClr val="EB0F2D"/>
    <a:srgbClr val="EA9922"/>
    <a:srgbClr val="581D41"/>
    <a:srgbClr val="DE6225"/>
    <a:srgbClr val="BFBFBF"/>
    <a:srgbClr val="FFDDED"/>
    <a:srgbClr val="FFDDDD"/>
    <a:srgbClr val="D3CEC3"/>
    <a:srgbClr val="F7D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717" autoAdjust="0"/>
    <p:restoredTop sz="94629" autoAdjust="0"/>
  </p:normalViewPr>
  <p:slideViewPr>
    <p:cSldViewPr snapToGrid="0">
      <p:cViewPr>
        <p:scale>
          <a:sx n="120" d="100"/>
          <a:sy n="120" d="100"/>
        </p:scale>
        <p:origin x="-1374" y="72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08/03/2019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08/03/2019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6692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6692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mailto:guillaume.bollaert@factor.natixis.fr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://commerciaux.celca.caisse-epargne.fr/download/393/financement-poste-client-facturea/12458/ce_fiche_produit_pro_facturea-pro-zen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393/financement-poste-client-facturea/12460/note-dinfo-facturea-pro-zen-2019_.doc" TargetMode="External"/><Relationship Id="rId5" Type="http://schemas.openxmlformats.org/officeDocument/2006/relationships/hyperlink" Target="http://commerciaux.celca.caisse-epargne.fr/download/393/financement-poste-client-facturea/12459/presentation-pro-zen.pptx" TargetMode="Externa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08/03/2019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10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285" y="1191060"/>
            <a:ext cx="8519885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</a:p>
          <a:p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Mis En Marché de l’offre d’Affacturage </a:t>
            </a:r>
          </a:p>
          <a:p>
            <a:pPr lvl="3"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Pro Ze</a:t>
            </a:r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n</a:t>
            </a: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3"/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ü"/>
            </a:pPr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74497" y="6390485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S10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2019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</a:t>
            </a:r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SIMPLIFIONS </a:t>
            </a:r>
            <a:r>
              <a:rPr lang="fr-FR" dirty="0"/>
              <a:t>L’AFFACTURAGE AVEC PRO ZEN</a:t>
            </a:r>
            <a:r>
              <a:rPr lang="fr-FR" sz="2400" dirty="0"/>
              <a:t/>
            </a:r>
            <a:br>
              <a:rPr lang="fr-FR" sz="2400" dirty="0"/>
            </a:b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S10 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958444" y="4701633"/>
            <a:ext cx="68931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>
                <a:solidFill>
                  <a:schemeClr val="bg1"/>
                </a:solidFill>
              </a:rPr>
              <a:t>RAPPEL</a:t>
            </a:r>
            <a:r>
              <a:rPr lang="fr-FR" sz="1200" dirty="0">
                <a:solidFill>
                  <a:schemeClr val="bg1"/>
                </a:solidFill>
              </a:rPr>
              <a:t> : le document « Pièces Crédit » est </a:t>
            </a:r>
            <a:r>
              <a:rPr lang="fr-FR" b="1" dirty="0">
                <a:solidFill>
                  <a:schemeClr val="bg1"/>
                </a:solidFill>
              </a:rPr>
              <a:t>obligatoire</a:t>
            </a:r>
            <a:r>
              <a:rPr lang="fr-FR" sz="1200" b="1" dirty="0">
                <a:solidFill>
                  <a:schemeClr val="bg1"/>
                </a:solidFill>
              </a:rPr>
              <a:t>, </a:t>
            </a:r>
            <a:r>
              <a:rPr lang="fr-FR" sz="1200" dirty="0">
                <a:solidFill>
                  <a:schemeClr val="bg1"/>
                </a:solidFill>
              </a:rPr>
              <a:t>il doit être déposé dans les pièces jointes du dossier sous DEFI.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est le document de base de contrôle du dosser par le Département Réalisation Pro BDR.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ne pourra être réclamé une pièce supplémentaire ne faisant pas partie de la liste. </a:t>
            </a:r>
          </a:p>
          <a:p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5638" y="1267052"/>
            <a:ext cx="83766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/>
              <a:t>Natixis</a:t>
            </a:r>
            <a:r>
              <a:rPr lang="fr-FR" dirty="0"/>
              <a:t> Factor intègre désormais dans ses offres d’affacturage une solution </a:t>
            </a:r>
            <a:r>
              <a:rPr lang="fr-FR" dirty="0" smtClean="0"/>
              <a:t>permettant à nos clients de disposer de cash en ne payant que ce qu’ils consomment : 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556344" y="2217196"/>
            <a:ext cx="5271962" cy="3046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public visé </a:t>
            </a:r>
          </a:p>
          <a:p>
            <a:pPr>
              <a:defRPr/>
            </a:pPr>
            <a:endParaRPr lang="fr-FR" sz="1600" b="1" dirty="0" smtClean="0">
              <a:solidFill>
                <a:srgbClr val="7030A0"/>
              </a:solidFill>
            </a:endParaRPr>
          </a:p>
          <a:p>
            <a:pPr marL="432000" indent="-180000">
              <a:buFont typeface="Wingdings" panose="05000000000000000000" pitchFamily="2" charset="2"/>
              <a:buChar char="ü"/>
              <a:defRPr/>
            </a:pPr>
            <a:r>
              <a:rPr lang="fr-FR" sz="1600" dirty="0" smtClean="0">
                <a:cs typeface="Browallia New" panose="020B0604020202020204" pitchFamily="34" charset="-34"/>
                <a:sym typeface="Wingdings" panose="05000000000000000000" pitchFamily="2" charset="2"/>
              </a:rPr>
              <a:t>Professionnels ayant une activité B2B, avec besoin de trésorerie</a:t>
            </a:r>
          </a:p>
          <a:p>
            <a:pPr marL="432000" indent="-180000">
              <a:buFont typeface="Wingdings" panose="05000000000000000000" pitchFamily="2" charset="2"/>
              <a:buChar char="ü"/>
              <a:defRPr/>
            </a:pPr>
            <a:endParaRPr lang="fr-FR" sz="1600" dirty="0" smtClean="0">
              <a:cs typeface="Browallia New" panose="020B0604020202020204" pitchFamily="34" charset="-34"/>
              <a:sym typeface="Wingdings" panose="05000000000000000000" pitchFamily="2" charset="2"/>
            </a:endParaRPr>
          </a:p>
          <a:p>
            <a:pPr marL="432000" indent="-180000">
              <a:buFont typeface="Wingdings" panose="05000000000000000000" pitchFamily="2" charset="2"/>
              <a:buChar char="ü"/>
              <a:defRPr/>
            </a:pPr>
            <a:r>
              <a:rPr lang="fr-FR" sz="1600" dirty="0" smtClean="0">
                <a:cs typeface="Browallia New" panose="020B0604020202020204" pitchFamily="34" charset="-34"/>
                <a:sym typeface="Wingdings" panose="05000000000000000000" pitchFamily="2" charset="2"/>
              </a:rPr>
              <a:t>CA HT entre 60K€ et 1,5 M€ (hors créateur &lt;  à 12 mois )</a:t>
            </a:r>
          </a:p>
          <a:p>
            <a:pPr marL="432000" indent="-180000">
              <a:buFont typeface="Wingdings" panose="05000000000000000000" pitchFamily="2" charset="2"/>
              <a:buChar char="ü"/>
              <a:defRPr/>
            </a:pPr>
            <a:endParaRPr lang="fr-FR" sz="1600" dirty="0" smtClean="0">
              <a:cs typeface="Browallia New" panose="020B0604020202020204" pitchFamily="34" charset="-34"/>
              <a:sym typeface="Wingdings" panose="05000000000000000000" pitchFamily="2" charset="2"/>
            </a:endParaRPr>
          </a:p>
          <a:p>
            <a:pPr marL="432000" indent="-180000">
              <a:buFont typeface="Wingdings" panose="05000000000000000000" pitchFamily="2" charset="2"/>
              <a:buChar char="ü"/>
              <a:defRPr/>
            </a:pPr>
            <a:r>
              <a:rPr lang="fr-FR" sz="1600" dirty="0" smtClean="0">
                <a:cs typeface="Browallia New" panose="020B0604020202020204" pitchFamily="34" charset="-34"/>
                <a:sym typeface="Wingdings" panose="05000000000000000000" pitchFamily="2" charset="2"/>
              </a:rPr>
              <a:t>Taille moyenne de facture &gt; à 1000€</a:t>
            </a:r>
          </a:p>
          <a:p>
            <a:pPr marL="432000" indent="-180000">
              <a:buFont typeface="Wingdings" panose="05000000000000000000" pitchFamily="2" charset="2"/>
              <a:buChar char="ü"/>
              <a:defRPr/>
            </a:pPr>
            <a:endParaRPr lang="fr-FR" sz="1600" dirty="0" smtClean="0">
              <a:cs typeface="Browallia New" panose="020B0604020202020204" pitchFamily="34" charset="-34"/>
              <a:sym typeface="Wingdings" panose="05000000000000000000" pitchFamily="2" charset="2"/>
            </a:endParaRPr>
          </a:p>
          <a:p>
            <a:pPr marL="432000" indent="-180000">
              <a:buFont typeface="Wingdings" panose="05000000000000000000" pitchFamily="2" charset="2"/>
              <a:buChar char="ü"/>
              <a:defRPr/>
            </a:pPr>
            <a:r>
              <a:rPr lang="fr-FR" sz="1600" dirty="0" smtClean="0">
                <a:cs typeface="Browallia New" panose="020B0604020202020204" pitchFamily="34" charset="-34"/>
                <a:sym typeface="Wingdings" panose="05000000000000000000" pitchFamily="2" charset="2"/>
              </a:rPr>
              <a:t>Cotation BDF &lt; à  7 et dirigeant  000</a:t>
            </a:r>
          </a:p>
          <a:p>
            <a:pPr marL="432000" indent="-180000">
              <a:buFont typeface="Wingdings" panose="05000000000000000000" pitchFamily="2" charset="2"/>
              <a:buChar char="ü"/>
              <a:defRPr/>
            </a:pPr>
            <a:endParaRPr lang="fr-FR" sz="1600" dirty="0" smtClean="0">
              <a:cs typeface="Browallia New" panose="020B0604020202020204" pitchFamily="34" charset="-34"/>
              <a:sym typeface="Wingdings" panose="05000000000000000000" pitchFamily="2" charset="2"/>
            </a:endParaRPr>
          </a:p>
          <a:p>
            <a:pPr marL="432000" indent="-180000">
              <a:buFont typeface="Wingdings" panose="05000000000000000000" pitchFamily="2" charset="2"/>
              <a:buChar char="ü"/>
              <a:defRPr/>
            </a:pPr>
            <a:r>
              <a:rPr lang="fr-FR" sz="1600" dirty="0" smtClean="0">
                <a:cs typeface="Browallia New" panose="020B0604020202020204" pitchFamily="34" charset="-34"/>
                <a:sym typeface="Wingdings" panose="05000000000000000000" pitchFamily="2" charset="2"/>
              </a:rPr>
              <a:t>Pas d’impayé , privilège ou moratoire non régularisé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050E5AA2-EF27-4688-9B37-357FEC2391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3194" y="2799873"/>
            <a:ext cx="1796994" cy="125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66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SIMPLIFIONS </a:t>
            </a:r>
            <a:r>
              <a:rPr lang="fr-FR" dirty="0"/>
              <a:t>L’AFFACTURAGE AVEC PRO ZEN</a:t>
            </a:r>
            <a:r>
              <a:rPr lang="fr-FR" sz="2400" dirty="0"/>
              <a:t/>
            </a:r>
            <a:br>
              <a:rPr lang="fr-FR" sz="2400" dirty="0"/>
            </a:b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S10 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958444" y="4701633"/>
            <a:ext cx="68931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>
                <a:solidFill>
                  <a:schemeClr val="bg1"/>
                </a:solidFill>
              </a:rPr>
              <a:t>RAPPEL</a:t>
            </a:r>
            <a:r>
              <a:rPr lang="fr-FR" sz="1200" dirty="0">
                <a:solidFill>
                  <a:schemeClr val="bg1"/>
                </a:solidFill>
              </a:rPr>
              <a:t> : le document « Pièces Crédit » est </a:t>
            </a:r>
            <a:r>
              <a:rPr lang="fr-FR" b="1" dirty="0">
                <a:solidFill>
                  <a:schemeClr val="bg1"/>
                </a:solidFill>
              </a:rPr>
              <a:t>obligatoire</a:t>
            </a:r>
            <a:r>
              <a:rPr lang="fr-FR" sz="1200" b="1" dirty="0">
                <a:solidFill>
                  <a:schemeClr val="bg1"/>
                </a:solidFill>
              </a:rPr>
              <a:t>, </a:t>
            </a:r>
            <a:r>
              <a:rPr lang="fr-FR" sz="1200" dirty="0">
                <a:solidFill>
                  <a:schemeClr val="bg1"/>
                </a:solidFill>
              </a:rPr>
              <a:t>il doit être déposé dans les pièces jointes du dossier sous DEFI.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est le document de base de contrôle du dosser par le Département Réalisation Pro BDR.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ne pourra être réclamé une pièce supplémentaire ne faisant pas partie de la liste. </a:t>
            </a:r>
          </a:p>
          <a:p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17161" y="1038144"/>
            <a:ext cx="2342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Caractéristique de l’offre  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4382" y="1407476"/>
            <a:ext cx="8588299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fr-FR" sz="1600" dirty="0"/>
              <a:t>Full Factoring 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Financement des créances en France  (métropole &amp; DOM) 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Sous 24h avec la télétransmission des factures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A hauteur des approbations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Par virement </a:t>
            </a:r>
            <a:r>
              <a:rPr lang="fr-FR" sz="1600" dirty="0">
                <a:solidFill>
                  <a:schemeClr val="bg2">
                    <a:lumMod val="50000"/>
                  </a:schemeClr>
                </a:solidFill>
              </a:rPr>
              <a:t>et non plus par billet à ordre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Exclusions : créances à l’export, situations de travaux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Assurance-crédit  </a:t>
            </a:r>
            <a:r>
              <a:rPr lang="fr-FR" sz="1600" dirty="0" err="1"/>
              <a:t>Natixis</a:t>
            </a:r>
            <a:r>
              <a:rPr lang="fr-FR" sz="1600" dirty="0"/>
              <a:t> Factor obligatoire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Relance et recouvrement  </a:t>
            </a:r>
            <a:r>
              <a:rPr lang="fr-FR" sz="1600" dirty="0" err="1"/>
              <a:t>Natixis</a:t>
            </a:r>
            <a:r>
              <a:rPr lang="fr-FR" sz="1600" dirty="0"/>
              <a:t> Factor</a:t>
            </a:r>
          </a:p>
          <a:p>
            <a:r>
              <a:rPr lang="fr-FR" sz="1600" dirty="0"/>
              <a:t> 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fr-FR" sz="1600" dirty="0"/>
              <a:t> Fonctionnement 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Sans engagement de durée, ni de chiffre d’affaires avec encours déplafonné</a:t>
            </a:r>
            <a:r>
              <a:rPr lang="fr-FR" sz="1600" strike="sngStrike" dirty="0"/>
              <a:t>s </a:t>
            </a:r>
            <a:endParaRPr lang="fr-FR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Unicité du débiteur (le client cède l’intégralité des factures émises sur l’acheteur confié)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Fonctionnement en dématérialisé : remise de factures en ligne, factures et justificatifs sous format PDF  et demande de décaissement en ligne</a:t>
            </a:r>
          </a:p>
          <a:p>
            <a:r>
              <a:rPr lang="fr-FR" sz="1600" dirty="0"/>
              <a:t> 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fr-FR" sz="1600" dirty="0"/>
              <a:t> Garanties 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Fonds de garantie de 10% minimum de l’encours cédé, indexé sur les débits et le niveau de sous-traitance, sans plancher en termes de montant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Caution du dirigeant systématiquement exigée à la signature du contrat d’affacturage ou garantie BPI </a:t>
            </a:r>
          </a:p>
        </p:txBody>
      </p:sp>
    </p:spTree>
    <p:extLst>
      <p:ext uri="{BB962C8B-B14F-4D97-AF65-F5344CB8AC3E}">
        <p14:creationId xmlns:p14="http://schemas.microsoft.com/office/powerpoint/2010/main" val="176136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SIMPLIFIONS </a:t>
            </a:r>
            <a:r>
              <a:rPr lang="fr-FR" dirty="0"/>
              <a:t>L’AFFACTURAGE AVEC PRO ZEN</a:t>
            </a:r>
            <a:r>
              <a:rPr lang="fr-FR" sz="2400" dirty="0"/>
              <a:t/>
            </a:r>
            <a:br>
              <a:rPr lang="fr-FR" sz="2400" dirty="0"/>
            </a:b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S10 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958444" y="4701633"/>
            <a:ext cx="68931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>
                <a:solidFill>
                  <a:schemeClr val="bg1"/>
                </a:solidFill>
              </a:rPr>
              <a:t>RAPPEL</a:t>
            </a:r>
            <a:r>
              <a:rPr lang="fr-FR" sz="1200" dirty="0">
                <a:solidFill>
                  <a:schemeClr val="bg1"/>
                </a:solidFill>
              </a:rPr>
              <a:t> : le document « Pièces Crédit » est </a:t>
            </a:r>
            <a:r>
              <a:rPr lang="fr-FR" b="1" dirty="0">
                <a:solidFill>
                  <a:schemeClr val="bg1"/>
                </a:solidFill>
              </a:rPr>
              <a:t>obligatoire</a:t>
            </a:r>
            <a:r>
              <a:rPr lang="fr-FR" sz="1200" b="1" dirty="0">
                <a:solidFill>
                  <a:schemeClr val="bg1"/>
                </a:solidFill>
              </a:rPr>
              <a:t>, </a:t>
            </a:r>
            <a:r>
              <a:rPr lang="fr-FR" sz="1200" dirty="0">
                <a:solidFill>
                  <a:schemeClr val="bg1"/>
                </a:solidFill>
              </a:rPr>
              <a:t>il doit être déposé dans les pièces jointes du dossier sous DEFI.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est le document de base de contrôle du dosser par le Département Réalisation Pro BDR.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ne pourra être réclamé une pièce supplémentaire ne faisant pas partie de la liste. </a:t>
            </a:r>
          </a:p>
          <a:p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9A915732-A422-4031-8BF6-FCB4E7F673A5}"/>
              </a:ext>
            </a:extLst>
          </p:cNvPr>
          <p:cNvSpPr/>
          <p:nvPr/>
        </p:nvSpPr>
        <p:spPr>
          <a:xfrm>
            <a:off x="1299119" y="1363742"/>
            <a:ext cx="74234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Une </a:t>
            </a:r>
            <a:r>
              <a:rPr lang="fr-FR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tarification </a:t>
            </a:r>
            <a:r>
              <a:rPr lang="fr-FR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de service transparente, simplifiée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 </a:t>
            </a:r>
            <a:r>
              <a:rPr lang="fr-FR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et tout inclus, hors frais de dossier :</a:t>
            </a:r>
            <a:endParaRPr lang="fr-F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="" xmlns:a16="http://schemas.microsoft.com/office/drawing/2014/main" id="{B0D7BD1E-5C94-4942-B6D2-94D4947ED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31" y="1175214"/>
            <a:ext cx="782502" cy="74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561405" y="1809235"/>
            <a:ext cx="768720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fr-FR" dirty="0" smtClean="0"/>
          </a:p>
          <a:p>
            <a:pPr marL="742950" lvl="1" indent="-285750" hangingPunct="0">
              <a:buFont typeface="Wingdings" panose="05000000000000000000" pitchFamily="2" charset="2"/>
              <a:buChar char="v"/>
            </a:pPr>
            <a:r>
              <a:rPr lang="fr-FR" dirty="0"/>
              <a:t>Frais de dossier </a:t>
            </a:r>
          </a:p>
          <a:p>
            <a:pPr marL="1200150" lvl="2" indent="-285750" hangingPunct="0">
              <a:buFont typeface="Arial" panose="020B0604020202020204" pitchFamily="34" charset="0"/>
              <a:buChar char="•"/>
            </a:pPr>
            <a:r>
              <a:rPr lang="fr-FR" dirty="0" smtClean="0"/>
              <a:t>500</a:t>
            </a:r>
            <a:r>
              <a:rPr lang="fr-FR" dirty="0"/>
              <a:t>€ HT minimum, fixés après négociation par le commerciale de </a:t>
            </a:r>
            <a:r>
              <a:rPr lang="fr-FR" dirty="0" err="1"/>
              <a:t>Natixis</a:t>
            </a:r>
            <a:r>
              <a:rPr lang="fr-FR" dirty="0"/>
              <a:t> Factor, </a:t>
            </a:r>
            <a:r>
              <a:rPr lang="fr-FR" dirty="0" smtClean="0"/>
              <a:t>prélevés </a:t>
            </a:r>
            <a:r>
              <a:rPr lang="fr-FR" dirty="0"/>
              <a:t>au </a:t>
            </a:r>
            <a:r>
              <a:rPr lang="fr-FR" dirty="0" smtClean="0"/>
              <a:t>démarrage </a:t>
            </a:r>
            <a:r>
              <a:rPr lang="fr-FR" dirty="0"/>
              <a:t>du contrat, en déduction du financement de la 1</a:t>
            </a:r>
            <a:r>
              <a:rPr lang="fr-FR" baseline="30000" dirty="0"/>
              <a:t>ère</a:t>
            </a:r>
            <a:r>
              <a:rPr lang="fr-FR" dirty="0"/>
              <a:t> remise </a:t>
            </a:r>
            <a:endParaRPr lang="fr-FR" dirty="0" smtClean="0"/>
          </a:p>
          <a:p>
            <a:pPr hangingPunct="0"/>
            <a:endParaRPr lang="fr-FR" dirty="0"/>
          </a:p>
          <a:p>
            <a:pPr marL="742950" lvl="1" indent="-285750" hangingPunct="0">
              <a:buFont typeface="Wingdings" panose="05000000000000000000" pitchFamily="2" charset="2"/>
              <a:buChar char="v"/>
            </a:pPr>
            <a:r>
              <a:rPr lang="fr-FR" dirty="0"/>
              <a:t>Commission d’affacturage : (payée uniquement en cas de cession de CA) </a:t>
            </a:r>
            <a:endParaRPr lang="fr-FR" dirty="0" smtClean="0"/>
          </a:p>
          <a:p>
            <a:pPr marL="1200150" lvl="2" indent="-285750" hangingPunct="0">
              <a:buFont typeface="Arial" panose="020B0604020202020204" pitchFamily="34" charset="0"/>
              <a:buChar char="•"/>
            </a:pPr>
            <a:r>
              <a:rPr lang="fr-FR" dirty="0" smtClean="0"/>
              <a:t>Taux </a:t>
            </a:r>
            <a:r>
              <a:rPr lang="fr-FR" dirty="0"/>
              <a:t>de 2.95% HT prélevé à la remise, sur base du chiffre d’affaires cédé TTC</a:t>
            </a:r>
          </a:p>
          <a:p>
            <a:pPr marL="1200150" lvl="2" indent="-285750" hangingPunct="0">
              <a:buFont typeface="Arial" panose="020B0604020202020204" pitchFamily="34" charset="0"/>
              <a:buChar char="•"/>
            </a:pPr>
            <a:r>
              <a:rPr lang="fr-FR" dirty="0"/>
              <a:t>15€ HT par remise prélevés à chaque remise.</a:t>
            </a:r>
          </a:p>
          <a:p>
            <a:pPr>
              <a:defRPr/>
            </a:pPr>
            <a:endParaRPr lang="fr-FR" dirty="0"/>
          </a:p>
          <a:p>
            <a:pPr>
              <a:defRPr/>
            </a:pPr>
            <a:endParaRPr lang="fr-FR" dirty="0"/>
          </a:p>
          <a:p>
            <a:pPr>
              <a:defRPr/>
            </a:pPr>
            <a:r>
              <a:rPr lang="fr-FR" dirty="0" smtClean="0"/>
              <a:t>Pas de surcout , un paiement à la consommation facile à anticiper pour le client </a:t>
            </a:r>
          </a:p>
        </p:txBody>
      </p:sp>
    </p:spTree>
    <p:extLst>
      <p:ext uri="{BB962C8B-B14F-4D97-AF65-F5344CB8AC3E}">
        <p14:creationId xmlns:p14="http://schemas.microsoft.com/office/powerpoint/2010/main" val="345217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/>
              <a:t>SIMPLIFIONS L’AFFACTURAGE AVEC PRO ZEN</a:t>
            </a:r>
            <a:r>
              <a:rPr lang="fr-FR" dirty="0"/>
              <a:t/>
            </a:r>
            <a:br>
              <a:rPr lang="fr-FR" dirty="0"/>
            </a:br>
            <a:r>
              <a:rPr lang="fr-FR" sz="2400" dirty="0"/>
              <a:t/>
            </a:r>
            <a:br>
              <a:rPr lang="fr-FR" sz="2400" dirty="0"/>
            </a:b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S10 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958444" y="4701633"/>
            <a:ext cx="68931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>
                <a:solidFill>
                  <a:schemeClr val="bg1"/>
                </a:solidFill>
              </a:rPr>
              <a:t>RAPPEL</a:t>
            </a:r>
            <a:r>
              <a:rPr lang="fr-FR" sz="1200" dirty="0">
                <a:solidFill>
                  <a:schemeClr val="bg1"/>
                </a:solidFill>
              </a:rPr>
              <a:t> : le document « Pièces Crédit » est </a:t>
            </a:r>
            <a:r>
              <a:rPr lang="fr-FR" b="1" dirty="0">
                <a:solidFill>
                  <a:schemeClr val="bg1"/>
                </a:solidFill>
              </a:rPr>
              <a:t>obligatoire</a:t>
            </a:r>
            <a:r>
              <a:rPr lang="fr-FR" sz="1200" b="1" dirty="0">
                <a:solidFill>
                  <a:schemeClr val="bg1"/>
                </a:solidFill>
              </a:rPr>
              <a:t>, </a:t>
            </a:r>
            <a:r>
              <a:rPr lang="fr-FR" sz="1200" dirty="0">
                <a:solidFill>
                  <a:schemeClr val="bg1"/>
                </a:solidFill>
              </a:rPr>
              <a:t>il doit être déposé dans les pièces jointes du dossier sous DEFI.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est le document de base de contrôle du dosser par le Département Réalisation Pro BDR.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ne pourra être réclamé une pièce supplémentaire ne faisant pas partie de la liste. </a:t>
            </a:r>
          </a:p>
          <a:p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13" name="ZoneTexte 6"/>
          <p:cNvSpPr txBox="1"/>
          <p:nvPr/>
        </p:nvSpPr>
        <p:spPr>
          <a:xfrm>
            <a:off x="505218" y="1583049"/>
            <a:ext cx="4656440" cy="3416320"/>
          </a:xfrm>
          <a:prstGeom prst="rect">
            <a:avLst/>
          </a:prstGeom>
          <a:noFill/>
          <a:ln>
            <a:solidFill>
              <a:schemeClr val="bg2">
                <a:lumMod val="10000"/>
                <a:alpha val="98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Pour en savoir plus, </a:t>
            </a:r>
            <a:endParaRPr lang="fr-F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b="1" dirty="0" smtClean="0">
              <a:solidFill>
                <a:srgbClr val="A79C86"/>
              </a:solidFill>
            </a:endParaRPr>
          </a:p>
          <a:p>
            <a:r>
              <a:rPr lang="fr-FR" dirty="0" smtClean="0"/>
              <a:t>vous trouverez sous La Rubrique des commerciaux :</a:t>
            </a:r>
          </a:p>
          <a:p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smtClean="0"/>
              <a:t>Une présentation de l’offre ou cliquer </a:t>
            </a:r>
            <a:r>
              <a:rPr lang="fr-FR" dirty="0" smtClean="0">
                <a:hlinkClick r:id="rId5"/>
              </a:rPr>
              <a:t>ici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smtClean="0"/>
              <a:t>la note de lancement </a:t>
            </a:r>
            <a:r>
              <a:rPr lang="fr-FR" dirty="0"/>
              <a:t>ou cliquer </a:t>
            </a:r>
            <a:r>
              <a:rPr lang="fr-FR" dirty="0">
                <a:hlinkClick r:id="rId6"/>
              </a:rPr>
              <a:t>ici</a:t>
            </a:r>
            <a:r>
              <a:rPr lang="fr-FR" dirty="0"/>
              <a:t>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smtClean="0"/>
              <a:t>la fiche produit </a:t>
            </a:r>
            <a:r>
              <a:rPr lang="fr-FR" dirty="0"/>
              <a:t>ou cliquer </a:t>
            </a:r>
            <a:r>
              <a:rPr lang="fr-FR" dirty="0" smtClean="0">
                <a:hlinkClick r:id="rId7"/>
              </a:rPr>
              <a:t>ici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smtClean="0"/>
              <a:t>la procédure </a:t>
            </a:r>
            <a:r>
              <a:rPr lang="fr-FR" dirty="0"/>
              <a:t>ou cliquer ici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>
              <a:latin typeface="Trebuchet MS" panose="020B0603020202020204" pitchFamily="34" charset="0"/>
            </a:endParaRPr>
          </a:p>
        </p:txBody>
      </p:sp>
      <p:sp>
        <p:nvSpPr>
          <p:cNvPr id="14" name="ZoneTexte 7"/>
          <p:cNvSpPr txBox="1"/>
          <p:nvPr/>
        </p:nvSpPr>
        <p:spPr>
          <a:xfrm>
            <a:off x="5836939" y="2852845"/>
            <a:ext cx="2990850" cy="2462213"/>
          </a:xfrm>
          <a:prstGeom prst="rect">
            <a:avLst/>
          </a:prstGeom>
          <a:noFill/>
          <a:ln>
            <a:solidFill>
              <a:schemeClr val="bg2">
                <a:lumMod val="10000"/>
                <a:alpha val="97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Pour rappel :  </a:t>
            </a:r>
            <a:endParaRPr lang="fr-FR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sz="1600" b="1" dirty="0" smtClean="0">
              <a:solidFill>
                <a:srgbClr val="A79C86"/>
              </a:solidFill>
            </a:endParaRPr>
          </a:p>
          <a:p>
            <a:r>
              <a:rPr lang="fr-FR" sz="1600" dirty="0" smtClean="0"/>
              <a:t>Votre rôle est d’identifier </a:t>
            </a:r>
            <a:r>
              <a:rPr lang="fr-FR" sz="1600" dirty="0"/>
              <a:t>le besoin </a:t>
            </a:r>
            <a:r>
              <a:rPr lang="fr-FR" sz="1600" dirty="0" smtClean="0"/>
              <a:t>du client puis passer </a:t>
            </a:r>
            <a:r>
              <a:rPr lang="fr-FR" sz="1600" dirty="0"/>
              <a:t>le relais au correspondant de </a:t>
            </a:r>
            <a:r>
              <a:rPr lang="fr-FR" sz="1600" dirty="0" err="1"/>
              <a:t>Natixis</a:t>
            </a:r>
            <a:r>
              <a:rPr lang="fr-FR" sz="1600" dirty="0"/>
              <a:t> Factor, au sein de la </a:t>
            </a:r>
            <a:r>
              <a:rPr lang="fr-FR" sz="1600" dirty="0" smtClean="0"/>
              <a:t>Caisse, c’est à dire à </a:t>
            </a:r>
            <a:endParaRPr lang="fr-FR" sz="1600" dirty="0" smtClean="0"/>
          </a:p>
          <a:p>
            <a:endParaRPr lang="fr-FR" sz="1600" dirty="0"/>
          </a:p>
          <a:p>
            <a:r>
              <a:rPr lang="fr-FR" sz="1600" i="1" dirty="0" smtClean="0"/>
              <a:t>Guillaume </a:t>
            </a:r>
            <a:r>
              <a:rPr lang="fr-FR" sz="1600" i="1" dirty="0" smtClean="0"/>
              <a:t>BOLLAERT </a:t>
            </a:r>
            <a:endParaRPr lang="fr-FR" sz="1600" i="1" dirty="0" smtClean="0"/>
          </a:p>
          <a:p>
            <a:r>
              <a:rPr lang="fr-FR" sz="1400" dirty="0"/>
              <a:t>Tél. : +33 07 88 70 32 30</a:t>
            </a:r>
          </a:p>
          <a:p>
            <a:r>
              <a:rPr lang="fr-FR" sz="1200" u="sng" dirty="0" smtClean="0">
                <a:hlinkClick r:id="rId8"/>
              </a:rPr>
              <a:t>guillaume.bollaert@factor.natixis.fr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97887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ADAPTONS </a:t>
            </a:r>
            <a:r>
              <a:rPr lang="fr-FR" dirty="0"/>
              <a:t>l’offre à chaque profil de client</a:t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sz="2400" dirty="0"/>
              <a:t/>
            </a:r>
            <a:br>
              <a:rPr lang="fr-FR" sz="2400" dirty="0"/>
            </a:b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S10 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958444" y="4701633"/>
            <a:ext cx="68931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>
                <a:solidFill>
                  <a:schemeClr val="bg1"/>
                </a:solidFill>
              </a:rPr>
              <a:t>RAPPEL</a:t>
            </a:r>
            <a:r>
              <a:rPr lang="fr-FR" sz="1200" dirty="0">
                <a:solidFill>
                  <a:schemeClr val="bg1"/>
                </a:solidFill>
              </a:rPr>
              <a:t> : le document « Pièces Crédit » est </a:t>
            </a:r>
            <a:r>
              <a:rPr lang="fr-FR" b="1" dirty="0">
                <a:solidFill>
                  <a:schemeClr val="bg1"/>
                </a:solidFill>
              </a:rPr>
              <a:t>obligatoire</a:t>
            </a:r>
            <a:r>
              <a:rPr lang="fr-FR" sz="1200" b="1" dirty="0">
                <a:solidFill>
                  <a:schemeClr val="bg1"/>
                </a:solidFill>
              </a:rPr>
              <a:t>, </a:t>
            </a:r>
            <a:r>
              <a:rPr lang="fr-FR" sz="1200" dirty="0">
                <a:solidFill>
                  <a:schemeClr val="bg1"/>
                </a:solidFill>
              </a:rPr>
              <a:t>il doit être déposé dans les pièces jointes du dossier sous DEFI.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est le document de base de contrôle du dosser par le Département Réalisation Pro BDR.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ne pourra être réclamé une pièce supplémentaire ne faisant pas partie de la liste. </a:t>
            </a:r>
          </a:p>
          <a:p>
            <a:endParaRPr lang="fr-FR" sz="1200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83" y="1234247"/>
            <a:ext cx="8469030" cy="480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953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elements/1.1/"/>
    <ds:schemaRef ds:uri="http://purl.org/dc/terms/"/>
    <ds:schemaRef ds:uri="02ea4b1b-5614-43b2-acce-6a9ef10fff4e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5188</TotalTime>
  <Words>243</Words>
  <Application>Microsoft Office PowerPoint</Application>
  <PresentationFormat>Affichage à l'écran (4:3)</PresentationFormat>
  <Paragraphs>106</Paragraphs>
  <Slides>7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 SIMPLIFIONS L’AFFACTURAGE AVEC PRO ZEN </vt:lpstr>
      <vt:lpstr> SIMPLIFIONS L’AFFACTURAGE AVEC PRO ZEN </vt:lpstr>
      <vt:lpstr> SIMPLIFIONS L’AFFACTURAGE AVEC PRO ZEN </vt:lpstr>
      <vt:lpstr>  SIMPLIFIONS L’AFFACTURAGE AVEC PRO ZEN  </vt:lpstr>
      <vt:lpstr>   ADAPTONS l’offre à chaque profil de client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A6702354</cp:lastModifiedBy>
  <cp:revision>330</cp:revision>
  <cp:lastPrinted>2019-02-26T14:54:25Z</cp:lastPrinted>
  <dcterms:created xsi:type="dcterms:W3CDTF">2016-06-03T08:10:53Z</dcterms:created>
  <dcterms:modified xsi:type="dcterms:W3CDTF">2019-03-08T10:59:07Z</dcterms:modified>
</cp:coreProperties>
</file>