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  <p:sldMasterId id="2147483776" r:id="rId5"/>
    <p:sldMasterId id="2147483795" r:id="rId6"/>
    <p:sldMasterId id="2147483785" r:id="rId7"/>
    <p:sldMasterId id="2147483818" r:id="rId8"/>
    <p:sldMasterId id="2147483826" r:id="rId9"/>
    <p:sldMasterId id="2147483834" r:id="rId10"/>
    <p:sldMasterId id="2147483842" r:id="rId11"/>
    <p:sldMasterId id="2147483858" r:id="rId12"/>
  </p:sldMasterIdLst>
  <p:notesMasterIdLst>
    <p:notesMasterId r:id="rId18"/>
  </p:notesMasterIdLst>
  <p:handoutMasterIdLst>
    <p:handoutMasterId r:id="rId19"/>
  </p:handoutMasterIdLst>
  <p:sldIdLst>
    <p:sldId id="286" r:id="rId13"/>
    <p:sldId id="289" r:id="rId14"/>
    <p:sldId id="303" r:id="rId15"/>
    <p:sldId id="364" r:id="rId16"/>
    <p:sldId id="365" r:id="rId1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3" userDrawn="1">
          <p15:clr>
            <a:srgbClr val="A4A3A4"/>
          </p15:clr>
        </p15:guide>
        <p15:guide id="2" orient="horz" pos="4005" userDrawn="1">
          <p15:clr>
            <a:srgbClr val="A4A3A4"/>
          </p15:clr>
        </p15:guide>
        <p15:guide id="3" orient="horz" pos="4319" userDrawn="1">
          <p15:clr>
            <a:srgbClr val="A4A3A4"/>
          </p15:clr>
        </p15:guide>
        <p15:guide id="4" orient="horz" pos="167" userDrawn="1">
          <p15:clr>
            <a:srgbClr val="A4A3A4"/>
          </p15:clr>
        </p15:guide>
        <p15:guide id="5" orient="horz" pos="853" userDrawn="1">
          <p15:clr>
            <a:srgbClr val="A4A3A4"/>
          </p15:clr>
        </p15:guide>
        <p15:guide id="6" pos="188" userDrawn="1">
          <p15:clr>
            <a:srgbClr val="A4A3A4"/>
          </p15:clr>
        </p15:guide>
        <p15:guide id="7" pos="5602" userDrawn="1">
          <p15:clr>
            <a:srgbClr val="A4A3A4"/>
          </p15:clr>
        </p15:guide>
        <p15:guide id="8" pos="4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AAF"/>
    <a:srgbClr val="A79C86"/>
    <a:srgbClr val="EB0F2D"/>
    <a:srgbClr val="EA9922"/>
    <a:srgbClr val="581D41"/>
    <a:srgbClr val="DE6225"/>
    <a:srgbClr val="BFBFBF"/>
    <a:srgbClr val="FFDDED"/>
    <a:srgbClr val="FFDDDD"/>
    <a:srgbClr val="D3C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94629" autoAdjust="0"/>
  </p:normalViewPr>
  <p:slideViewPr>
    <p:cSldViewPr snapToGrid="0">
      <p:cViewPr varScale="1">
        <p:scale>
          <a:sx n="101" d="100"/>
          <a:sy n="101" d="100"/>
        </p:scale>
        <p:origin x="1458" y="114"/>
      </p:cViewPr>
      <p:guideLst>
        <p:guide orient="horz" pos="693"/>
        <p:guide orient="horz" pos="4005"/>
        <p:guide orient="horz" pos="4319"/>
        <p:guide orient="horz" pos="167"/>
        <p:guide orient="horz" pos="853"/>
        <p:guide pos="188"/>
        <p:guide pos="5602"/>
        <p:guide pos="4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26" d="100"/>
          <a:sy n="26" d="100"/>
        </p:scale>
        <p:origin x="-1116" y="-11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F77A0AB4-7775-4FC7-B8A1-46CFA9F0F0E9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964C3968-A1B5-4F38-B712-C964C7D4F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970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138" tIns="46069" rIns="92138" bIns="46069" rtlCol="0"/>
          <a:lstStyle>
            <a:lvl1pPr algn="r">
              <a:defRPr sz="1300"/>
            </a:lvl1pPr>
          </a:lstStyle>
          <a:p>
            <a:fld id="{11D46B69-4552-46CB-8059-651E9FE79FD0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8" tIns="46069" rIns="92138" bIns="4606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38" tIns="46069" rIns="92138" bIns="46069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2138" tIns="46069" rIns="92138" bIns="46069" rtlCol="0" anchor="b"/>
          <a:lstStyle>
            <a:lvl1pPr algn="r">
              <a:defRPr sz="1300"/>
            </a:lvl1pPr>
          </a:lstStyle>
          <a:p>
            <a:fld id="{5E6C0AB7-84EE-46A7-ACC8-EBAB79331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C0AB7-84EE-46A7-ACC8-EBAB79331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35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242" y="6130658"/>
            <a:ext cx="2287622" cy="51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08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17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rgbClr val="FFDDDD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82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2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7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"/>
            <a:ext cx="9144000" cy="6121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" name="Rectangle 1"/>
          <p:cNvSpPr/>
          <p:nvPr userDrawn="1"/>
        </p:nvSpPr>
        <p:spPr>
          <a:xfrm>
            <a:off x="-1" y="6260953"/>
            <a:ext cx="7018317" cy="597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2391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1250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0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38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0672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9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9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8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401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4339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614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50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41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8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92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35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rgbClr val="F7DAAF"/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02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6" y="6404446"/>
            <a:ext cx="1393405" cy="1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36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1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62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6911"/>
            <a:ext cx="1393405" cy="18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646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34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44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8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158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5" y="6417084"/>
            <a:ext cx="1393405" cy="1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82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6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1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601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79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4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49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20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33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309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268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0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74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5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8050" y="1321481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5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388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19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2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10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316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018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05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88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8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31107" y="162197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1281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57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84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42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5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21"/>
          </p:nvPr>
        </p:nvSpPr>
        <p:spPr>
          <a:xfrm>
            <a:off x="298449" y="265113"/>
            <a:ext cx="8575200" cy="5554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308785" y="6407621"/>
            <a:ext cx="773256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CONTACTS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298450" y="5961381"/>
            <a:ext cx="962851" cy="1269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825" dirty="0" smtClean="0">
                <a:latin typeface="Arial Narrow" panose="020B0606020202030204" pitchFamily="34" charset="0"/>
              </a:rPr>
              <a:t>ATTENDUS :</a:t>
            </a:r>
            <a:endParaRPr lang="fr-FR" sz="825" dirty="0">
              <a:latin typeface="Arial Narrow" panose="020B0606020202030204" pitchFamily="34" charset="0"/>
            </a:endParaRPr>
          </a:p>
        </p:txBody>
      </p:sp>
      <p:sp>
        <p:nvSpPr>
          <p:cNvPr id="15" name="Espace réservé du texte 4"/>
          <p:cNvSpPr>
            <a:spLocks noGrp="1"/>
          </p:cNvSpPr>
          <p:nvPr>
            <p:ph type="body" sz="quarter" idx="19" hasCustomPrompt="1"/>
          </p:nvPr>
        </p:nvSpPr>
        <p:spPr>
          <a:xfrm>
            <a:off x="1261301" y="5961382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8450" y="3174242"/>
            <a:ext cx="8575675" cy="6553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8450" y="3902158"/>
            <a:ext cx="8575675" cy="641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8" name="Espace réservé du texte 52" title="DATE"/>
          <p:cNvSpPr>
            <a:spLocks noGrp="1"/>
          </p:cNvSpPr>
          <p:nvPr>
            <p:ph type="body" sz="quarter" idx="10" hasCustomPrompt="1"/>
          </p:nvPr>
        </p:nvSpPr>
        <p:spPr>
          <a:xfrm>
            <a:off x="298449" y="4708957"/>
            <a:ext cx="8575675" cy="34607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900" b="0">
                <a:solidFill>
                  <a:schemeClr val="bg1"/>
                </a:solidFill>
              </a:defRPr>
            </a:lvl2pPr>
            <a:lvl3pPr marL="685800" indent="0">
              <a:buNone/>
              <a:defRPr sz="900" b="0">
                <a:solidFill>
                  <a:schemeClr val="bg1"/>
                </a:solidFill>
              </a:defRPr>
            </a:lvl3pPr>
            <a:lvl4pPr marL="1028700" indent="0">
              <a:buNone/>
              <a:defRPr sz="900" b="0">
                <a:solidFill>
                  <a:schemeClr val="bg1"/>
                </a:solidFill>
              </a:defRPr>
            </a:lvl4pPr>
            <a:lvl5pPr marL="1371600" indent="0">
              <a:buNone/>
              <a:defRPr sz="9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1261301" y="6424558"/>
            <a:ext cx="4786317" cy="3071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825" baseline="0"/>
            </a:lvl1pPr>
          </a:lstStyle>
          <a:p>
            <a:pPr lvl="0"/>
            <a:r>
              <a:rPr lang="fr-FR" dirty="0" smtClean="0"/>
              <a:t>-</a:t>
            </a:r>
            <a:endParaRPr lang="fr-FR" dirty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8" y="5438586"/>
            <a:ext cx="1825289" cy="30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"/>
            <a:ext cx="2333625" cy="2447925"/>
          </a:xfrm>
          <a:prstGeom prst="rect">
            <a:avLst/>
          </a:prstGeom>
        </p:spPr>
      </p:pic>
      <p:pic>
        <p:nvPicPr>
          <p:cNvPr id="14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6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450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802188" y="1600202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1" y="1354138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451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9014" y="1354138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99014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6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298595" y="1336341"/>
            <a:ext cx="4128263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7"/>
          </p:nvPr>
        </p:nvSpPr>
        <p:spPr>
          <a:xfrm>
            <a:off x="4760686" y="1336341"/>
            <a:ext cx="4065709" cy="16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14313" indent="-214313" algn="l">
              <a:buClr>
                <a:srgbClr val="EA0000"/>
              </a:buClr>
              <a:buFont typeface="Arial Narrow" panose="020B0606020202030204" pitchFamily="34" charset="0"/>
              <a:buChar char="■"/>
              <a:defRPr/>
            </a:lvl1pPr>
          </a:lstStyle>
          <a:p>
            <a:pPr marL="285750" indent="-285750" algn="l">
              <a:buClr>
                <a:srgbClr val="EA0000"/>
              </a:buClr>
              <a:buFont typeface="Arial Narrow" panose="020B0606020202030204" pitchFamily="34" charset="0"/>
              <a:buChar char="■"/>
            </a:pPr>
            <a:r>
              <a:rPr lang="fr-FR" dirty="0" smtClean="0">
                <a:latin typeface="Arial Narrow" panose="020B0606020202030204" pitchFamily="34" charset="0"/>
              </a:rPr>
              <a:t>Contenu</a:t>
            </a:r>
          </a:p>
          <a:p>
            <a:pPr marL="557213" lvl="1" indent="-214313" algn="l">
              <a:buClr>
                <a:schemeClr val="bg1">
                  <a:lumMod val="65000"/>
                </a:schemeClr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  <a:p>
            <a:pPr marL="900113" lvl="2" indent="-214313" algn="l">
              <a:buClr>
                <a:srgbClr val="FF0000"/>
              </a:buClr>
              <a:buFont typeface="Arial Narrow" panose="020B0606020202030204" pitchFamily="34" charset="0"/>
              <a:buChar char="■"/>
            </a:pPr>
            <a:r>
              <a:rPr lang="fr-FR" sz="1200" dirty="0" smtClean="0">
                <a:latin typeface="Arial Narrow" panose="020B0606020202030204" pitchFamily="34" charset="0"/>
              </a:rPr>
              <a:t>Contenu</a:t>
            </a:r>
          </a:p>
        </p:txBody>
      </p:sp>
      <p:sp>
        <p:nvSpPr>
          <p:cNvPr id="7" name="Espace réservé du contenu 4"/>
          <p:cNvSpPr>
            <a:spLocks noGrp="1"/>
          </p:cNvSpPr>
          <p:nvPr>
            <p:ph idx="18"/>
          </p:nvPr>
        </p:nvSpPr>
        <p:spPr>
          <a:xfrm>
            <a:off x="298595" y="3941645"/>
            <a:ext cx="4128263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contenu 5"/>
          <p:cNvSpPr>
            <a:spLocks noGrp="1"/>
          </p:cNvSpPr>
          <p:nvPr>
            <p:ph idx="19"/>
          </p:nvPr>
        </p:nvSpPr>
        <p:spPr>
          <a:xfrm>
            <a:off x="4798362" y="3941645"/>
            <a:ext cx="4065709" cy="16390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82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98451" y="1343026"/>
            <a:ext cx="8542338" cy="549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graphique 4"/>
          <p:cNvSpPr>
            <a:spLocks noGrp="1"/>
          </p:cNvSpPr>
          <p:nvPr>
            <p:ph type="chart" sz="quarter" idx="18"/>
          </p:nvPr>
        </p:nvSpPr>
        <p:spPr>
          <a:xfrm>
            <a:off x="437073" y="2126106"/>
            <a:ext cx="3669323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graphique 4"/>
          <p:cNvSpPr>
            <a:spLocks noGrp="1"/>
          </p:cNvSpPr>
          <p:nvPr>
            <p:ph type="chart" sz="quarter" idx="19"/>
          </p:nvPr>
        </p:nvSpPr>
        <p:spPr>
          <a:xfrm>
            <a:off x="4757038" y="2140283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Espace réservé du graphique 4"/>
          <p:cNvSpPr>
            <a:spLocks noGrp="1"/>
          </p:cNvSpPr>
          <p:nvPr>
            <p:ph type="chart" sz="quarter" idx="20"/>
          </p:nvPr>
        </p:nvSpPr>
        <p:spPr>
          <a:xfrm>
            <a:off x="437073" y="4141788"/>
            <a:ext cx="3698993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graphique 4"/>
          <p:cNvSpPr>
            <a:spLocks noGrp="1"/>
          </p:cNvSpPr>
          <p:nvPr>
            <p:ph type="chart" sz="quarter" idx="21"/>
          </p:nvPr>
        </p:nvSpPr>
        <p:spPr>
          <a:xfrm>
            <a:off x="4749950" y="4141788"/>
            <a:ext cx="3323707" cy="171291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4-03-18 à 16.56.3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66" y="2755386"/>
            <a:ext cx="5684325" cy="13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2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jpg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Relationship Id="rId9" Type="http://schemas.openxmlformats.org/officeDocument/2006/relationships/image" Target="../media/image7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7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BFBF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rgbClr val="EA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Imag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1" y="6297051"/>
            <a:ext cx="2098049" cy="47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525" smtClean="0"/>
              <a:pPr>
                <a:defRPr/>
              </a:pPr>
              <a:t>‹N°›</a:t>
            </a:fld>
            <a:endParaRPr lang="fr-FR" sz="525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75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91805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882" r:id="rId8"/>
    <p:sldLayoutId id="214748388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525" smtClean="0"/>
              <a:pPr>
                <a:defRPr/>
              </a:pPr>
              <a:t>‹N°›</a:t>
            </a:fld>
            <a:endParaRPr lang="fr-FR" sz="525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75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6" name="Image 15" descr="Griffetaupe.pdf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18838" r="13858" b="13592"/>
          <a:stretch/>
        </p:blipFill>
        <p:spPr>
          <a:xfrm>
            <a:off x="649320" y="6343712"/>
            <a:ext cx="1212534" cy="311074"/>
          </a:xfrm>
          <a:prstGeom prst="rect">
            <a:avLst/>
          </a:prstGeom>
        </p:spPr>
      </p:pic>
      <p:pic>
        <p:nvPicPr>
          <p:cNvPr id="17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3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525" smtClean="0"/>
              <a:pPr>
                <a:defRPr/>
              </a:pPr>
              <a:t>‹N°›</a:t>
            </a:fld>
            <a:endParaRPr lang="fr-FR" sz="525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75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GRIFFE_PRO 2.pdf"/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31060" r="9107" b="31740"/>
          <a:stretch/>
        </p:blipFill>
        <p:spPr>
          <a:xfrm>
            <a:off x="644716" y="6405774"/>
            <a:ext cx="1393405" cy="154101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0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3" name="Rectangle 1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13"/>
          <p:cNvSpPr txBox="1">
            <a:spLocks noChangeAspect="1" noChangeArrowheads="1"/>
          </p:cNvSpPr>
          <p:nvPr userDrawn="1"/>
        </p:nvSpPr>
        <p:spPr bwMode="auto">
          <a:xfrm>
            <a:off x="283184" y="6358677"/>
            <a:ext cx="277813" cy="2778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tIns="0" rIns="0" bIns="0" anchor="ctr" anchorCtr="1"/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E08334B-91D7-46DA-837A-2A85F7B647E5}" type="slidenum">
              <a:rPr lang="fr-FR" sz="525" smtClean="0"/>
              <a:pPr>
                <a:defRPr/>
              </a:pPr>
              <a:t>‹N°›</a:t>
            </a:fld>
            <a:endParaRPr lang="fr-FR" sz="525" dirty="0"/>
          </a:p>
        </p:txBody>
      </p:sp>
      <p:sp>
        <p:nvSpPr>
          <p:cNvPr id="43" name="Espace réservé de la date 3"/>
          <p:cNvSpPr txBox="1">
            <a:spLocks noGrp="1"/>
          </p:cNvSpPr>
          <p:nvPr userDrawn="1"/>
        </p:nvSpPr>
        <p:spPr bwMode="auto">
          <a:xfrm>
            <a:off x="766988" y="6357938"/>
            <a:ext cx="6463152" cy="346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fr-FR" sz="675" baseline="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TITRE DE LA PRÉSENTATION</a:t>
            </a:r>
          </a:p>
        </p:txBody>
      </p:sp>
      <p:pic>
        <p:nvPicPr>
          <p:cNvPr id="17" name="Image 16" descr="Capture d’écran 2014-02-18 à 17.45.05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6" b="6648"/>
          <a:stretch/>
        </p:blipFill>
        <p:spPr>
          <a:xfrm>
            <a:off x="640860" y="6334332"/>
            <a:ext cx="1419295" cy="349920"/>
          </a:xfrm>
          <a:prstGeom prst="rect">
            <a:avLst/>
          </a:prstGeom>
        </p:spPr>
      </p:pic>
      <p:pic>
        <p:nvPicPr>
          <p:cNvPr id="16" name="Imag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5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upe 25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7" name="Rectangle 26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9E082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</p:grpSp>
      <p:sp>
        <p:nvSpPr>
          <p:cNvPr id="31" name="Espace réservé du texte 22"/>
          <p:cNvSpPr txBox="1">
            <a:spLocks/>
          </p:cNvSpPr>
          <p:nvPr userDrawn="1"/>
        </p:nvSpPr>
        <p:spPr>
          <a:xfrm>
            <a:off x="766989" y="357374"/>
            <a:ext cx="8059406" cy="70942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smtClean="0"/>
              <a:t>TITRE DE LA partie</a:t>
            </a:r>
            <a:endParaRPr lang="fr-FR" sz="2100" dirty="0"/>
          </a:p>
        </p:txBody>
      </p:sp>
      <p:sp>
        <p:nvSpPr>
          <p:cNvPr id="32" name="ZoneTexte 31"/>
          <p:cNvSpPr txBox="1"/>
          <p:nvPr userDrawn="1"/>
        </p:nvSpPr>
        <p:spPr>
          <a:xfrm>
            <a:off x="629705" y="6411632"/>
            <a:ext cx="1827056" cy="1962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fr-FR" sz="675" b="1" dirty="0" smtClean="0">
                <a:solidFill>
                  <a:srgbClr val="9E0827"/>
                </a:solidFill>
                <a:latin typeface="Arial Narrow" panose="020B0606020202030204" pitchFamily="34" charset="0"/>
              </a:rPr>
              <a:t>ENTREPRISES</a:t>
            </a:r>
            <a:endParaRPr lang="fr-FR" sz="675" b="1" dirty="0">
              <a:solidFill>
                <a:srgbClr val="9E0827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9E08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525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525" smtClean="0"/>
              <a:pPr/>
              <a:t>‹N°›</a:t>
            </a:fld>
            <a:endParaRPr lang="fr-FR" sz="525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525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smtClean="0"/>
              <a:t>TITRE DE LA partie</a:t>
            </a:r>
            <a:endParaRPr lang="fr-FR" sz="24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28218"/>
            <a:ext cx="18270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675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ECONOMIE SOCIALE</a:t>
            </a:r>
            <a:br>
              <a:rPr lang="fr-FR" sz="675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</a:br>
            <a:r>
              <a:rPr lang="fr-FR" sz="675" b="1" dirty="0" smtClean="0">
                <a:solidFill>
                  <a:srgbClr val="DE6225"/>
                </a:solidFill>
                <a:latin typeface="Arial Narrow" panose="020B0606020202030204" pitchFamily="34" charset="0"/>
              </a:rPr>
              <a:t>ET INSTITUIONNELS</a:t>
            </a:r>
            <a:endParaRPr lang="fr-FR" sz="675" b="1" dirty="0">
              <a:solidFill>
                <a:srgbClr val="DE622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525" smtClean="0"/>
              <a:pPr/>
              <a:t>‹N°›</a:t>
            </a:fld>
            <a:endParaRPr lang="fr-FR" sz="525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DE622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/>
            </a:p>
          </p:txBody>
        </p:sp>
      </p:grpSp>
      <p:sp>
        <p:nvSpPr>
          <p:cNvPr id="26" name="ZoneTexte 25"/>
          <p:cNvSpPr txBox="1"/>
          <p:nvPr userDrawn="1"/>
        </p:nvSpPr>
        <p:spPr>
          <a:xfrm>
            <a:off x="633008" y="6390640"/>
            <a:ext cx="182705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>
              <a:defRPr sz="900" b="1">
                <a:solidFill>
                  <a:srgbClr val="DE6225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 sz="675" dirty="0"/>
              <a:t>PERSONNES PROTEGEES</a:t>
            </a:r>
          </a:p>
        </p:txBody>
      </p:sp>
      <p:sp>
        <p:nvSpPr>
          <p:cNvPr id="28" name="Espace réservé du texte 22"/>
          <p:cNvSpPr txBox="1">
            <a:spLocks/>
          </p:cNvSpPr>
          <p:nvPr userDrawn="1"/>
        </p:nvSpPr>
        <p:spPr>
          <a:xfrm>
            <a:off x="766989" y="357376"/>
            <a:ext cx="8059406" cy="70942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smtClean="0"/>
              <a:t>TITRE DE LA partie</a:t>
            </a:r>
            <a:endParaRPr lang="fr-FR" sz="2100" dirty="0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DE622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525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525" smtClean="0"/>
              <a:pPr/>
              <a:t>‹N°›</a:t>
            </a:fld>
            <a:endParaRPr lang="fr-FR" sz="525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7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DE6225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e 12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14" name="Rectangle 13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581D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/>
            </a:p>
          </p:txBody>
        </p:sp>
      </p:grpSp>
      <p:sp>
        <p:nvSpPr>
          <p:cNvPr id="17" name="Rectangle 16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581D4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525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smtClean="0"/>
              <a:t>TITRE DE LA partie</a:t>
            </a:r>
            <a:endParaRPr lang="fr-FR" sz="2400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629705" y="6394320"/>
            <a:ext cx="182705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675" b="1" dirty="0" smtClean="0">
                <a:solidFill>
                  <a:srgbClr val="581D41"/>
                </a:solidFill>
                <a:latin typeface="Arial Narrow" panose="020B0606020202030204" pitchFamily="34" charset="0"/>
              </a:rPr>
              <a:t>IMMOBILIER PROFESSIONNEL</a:t>
            </a:r>
            <a:endParaRPr lang="fr-FR" sz="675" b="1" dirty="0">
              <a:solidFill>
                <a:srgbClr val="581D4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525" smtClean="0"/>
              <a:pPr/>
              <a:t>‹N°›</a:t>
            </a:fld>
            <a:endParaRPr lang="fr-FR" sz="525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8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0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rgbClr val="581D41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 bwMode="auto">
          <a:xfrm>
            <a:off x="298068" y="6205710"/>
            <a:ext cx="8528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e 21"/>
          <p:cNvGrpSpPr/>
          <p:nvPr userDrawn="1"/>
        </p:nvGrpSpPr>
        <p:grpSpPr>
          <a:xfrm>
            <a:off x="231382" y="357376"/>
            <a:ext cx="8595012" cy="709424"/>
            <a:chOff x="231382" y="357376"/>
            <a:chExt cx="8595012" cy="709424"/>
          </a:xfrm>
        </p:grpSpPr>
        <p:sp>
          <p:nvSpPr>
            <p:cNvPr id="23" name="Rectangle 22"/>
            <p:cNvSpPr/>
            <p:nvPr userDrawn="1"/>
          </p:nvSpPr>
          <p:spPr bwMode="auto">
            <a:xfrm>
              <a:off x="298594" y="363557"/>
              <a:ext cx="8527800" cy="703243"/>
            </a:xfrm>
            <a:prstGeom prst="rect">
              <a:avLst/>
            </a:prstGeom>
            <a:solidFill>
              <a:srgbClr val="EA992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 bwMode="auto">
            <a:xfrm>
              <a:off x="231382" y="357376"/>
              <a:ext cx="535606" cy="4655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35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 bwMode="auto">
            <a:xfrm>
              <a:off x="336270" y="397985"/>
              <a:ext cx="311151" cy="317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1350" b="1"/>
            </a:p>
          </p:txBody>
        </p:sp>
      </p:grpSp>
      <p:sp>
        <p:nvSpPr>
          <p:cNvPr id="26" name="Rectangle 25"/>
          <p:cNvSpPr/>
          <p:nvPr userDrawn="1"/>
        </p:nvSpPr>
        <p:spPr bwMode="auto">
          <a:xfrm>
            <a:off x="298595" y="6372222"/>
            <a:ext cx="274809" cy="264474"/>
          </a:xfrm>
          <a:prstGeom prst="rect">
            <a:avLst/>
          </a:prstGeom>
          <a:solidFill>
            <a:srgbClr val="EA992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525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7" name="ZoneTexte 26"/>
          <p:cNvSpPr txBox="1"/>
          <p:nvPr userDrawn="1"/>
        </p:nvSpPr>
        <p:spPr>
          <a:xfrm>
            <a:off x="629706" y="6394320"/>
            <a:ext cx="116604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675" b="1" dirty="0" smtClean="0">
                <a:solidFill>
                  <a:srgbClr val="EA9922"/>
                </a:solidFill>
                <a:latin typeface="Arial Narrow" panose="020B0606020202030204" pitchFamily="34" charset="0"/>
              </a:rPr>
              <a:t>SECTEUR PUBLIC</a:t>
            </a:r>
            <a:endParaRPr lang="fr-FR" sz="675" b="1" dirty="0">
              <a:solidFill>
                <a:srgbClr val="EA992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Espace réservé du texte 22"/>
          <p:cNvSpPr txBox="1">
            <a:spLocks/>
          </p:cNvSpPr>
          <p:nvPr userDrawn="1"/>
        </p:nvSpPr>
        <p:spPr>
          <a:xfrm>
            <a:off x="943231" y="415636"/>
            <a:ext cx="7785134" cy="58656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32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2788" indent="-255588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smtClean="0"/>
              <a:t>TITRE DE LA partie</a:t>
            </a:r>
            <a:endParaRPr lang="fr-FR" sz="2400" dirty="0"/>
          </a:p>
        </p:txBody>
      </p:sp>
      <p:sp>
        <p:nvSpPr>
          <p:cNvPr id="30" name="Espace réservé du numéro de diapositive 1"/>
          <p:cNvSpPr txBox="1">
            <a:spLocks/>
          </p:cNvSpPr>
          <p:nvPr userDrawn="1"/>
        </p:nvSpPr>
        <p:spPr>
          <a:xfrm>
            <a:off x="107156" y="6365079"/>
            <a:ext cx="659832" cy="26447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525" smtClean="0"/>
              <a:pPr/>
              <a:t>‹N°›</a:t>
            </a:fld>
            <a:endParaRPr lang="fr-FR" sz="525" dirty="0"/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450" y="1354138"/>
            <a:ext cx="8542338" cy="4515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4" name="Imag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52" y="6357940"/>
            <a:ext cx="1683728" cy="28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06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21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spcBef>
          <a:spcPct val="20000"/>
        </a:spcBef>
        <a:buClr>
          <a:srgbClr val="EA9922"/>
        </a:buClr>
        <a:buFont typeface="Wingdings" panose="05000000000000000000" pitchFamily="2" charset="2"/>
        <a:buChar char="n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534591" indent="-191691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n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Clr>
          <a:schemeClr val="bg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9faa5d7-3902-4ff7-bd92-ac9a1f96bc8b/ReportSect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erciaux.celca.caisse-epargne.fr/download/379/risques/21234/preventis-_outil-daide-a-la-decision-02-2021.pptx" TargetMode="External"/><Relationship Id="rId5" Type="http://schemas.openxmlformats.org/officeDocument/2006/relationships/hyperlink" Target="http://commerciaux.celca.caisse-epargne.fr/download/379/risques/21233/guide-dutilisation-preventis-02-2021.pptx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/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>
            <a:fillRect/>
          </a:stretch>
        </p:blipFill>
        <p:spPr>
          <a:xfrm>
            <a:off x="298449" y="343262"/>
            <a:ext cx="8478851" cy="5509255"/>
          </a:xfr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13" y="340808"/>
            <a:ext cx="2246610" cy="2356648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498033" y="2908834"/>
            <a:ext cx="6274375" cy="109015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5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L’Hebdo pro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8449" y="4595213"/>
            <a:ext cx="84788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L’ESSENTIEL DE VOS INFOS MARCHE</a:t>
            </a:r>
          </a:p>
        </p:txBody>
      </p:sp>
      <p:pic>
        <p:nvPicPr>
          <p:cNvPr id="27" name="Picture 4" descr="https://www.hebdo.ch/sites/www.hebdo.ch/themes/hebdo/img/logo_hebdo_squa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490" y="326559"/>
            <a:ext cx="1830810" cy="183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1" y="3499049"/>
            <a:ext cx="1094702" cy="109616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883780"/>
            <a:ext cx="6312307" cy="880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13" name="Espace réservé du texte 11"/>
          <p:cNvSpPr>
            <a:spLocks noGrp="1"/>
          </p:cNvSpPr>
          <p:nvPr>
            <p:ph type="body" sz="quarter" idx="10"/>
          </p:nvPr>
        </p:nvSpPr>
        <p:spPr>
          <a:xfrm>
            <a:off x="814608" y="6202494"/>
            <a:ext cx="4683096" cy="346075"/>
          </a:xfrm>
        </p:spPr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Edition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du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22/02/2021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–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Semaine </a:t>
            </a:r>
            <a:r>
              <a:rPr lang="fr-FR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08</a:t>
            </a:r>
            <a:endParaRPr lang="fr-FR" dirty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53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71" y="5574529"/>
            <a:ext cx="3139033" cy="3589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sommaire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9456" y="1143543"/>
            <a:ext cx="8601332" cy="496228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</a:p>
          <a:p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Votre actualité…</a:t>
            </a:r>
          </a:p>
          <a:p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685800" lvl="1" indent="-342900">
              <a:buFont typeface="Wingdings" panose="05000000000000000000" pitchFamily="2" charset="2"/>
              <a:buChar char="Ø"/>
              <a:defRPr/>
            </a:pP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Déploiement Outil PREVENTIS </a:t>
            </a:r>
            <a:endParaRPr lang="fr-FR" sz="2800" b="1" spc="23" dirty="0">
              <a:solidFill>
                <a:schemeClr val="bg1"/>
              </a:solidFill>
            </a:endParaRPr>
          </a:p>
          <a:p>
            <a:pPr lvl="1">
              <a:defRPr/>
            </a:pPr>
            <a:endParaRPr lang="fr-FR" sz="2100" b="1" spc="23" dirty="0">
              <a:solidFill>
                <a:schemeClr val="bg1"/>
              </a:solidFill>
            </a:endParaRPr>
          </a:p>
          <a:p>
            <a:pPr lvl="3" indent="-342900">
              <a:buFont typeface="Wingdings" panose="05000000000000000000" pitchFamily="2" charset="2"/>
              <a:buChar char="ü"/>
            </a:pP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				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09121" y="434343"/>
            <a:ext cx="11031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SEMAINE  </a:t>
            </a:r>
            <a:r>
              <a:rPr lang="fr-FR" sz="135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08</a:t>
            </a:r>
            <a:endParaRPr lang="fr-FR" sz="1350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935" y="1326761"/>
            <a:ext cx="1100680" cy="1102150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2309428" y="6289705"/>
            <a:ext cx="4185377" cy="478560"/>
            <a:chOff x="2309428" y="6289705"/>
            <a:chExt cx="4185377" cy="47856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9428" y="6289705"/>
              <a:ext cx="4185377" cy="478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5" name="Rectangle 14"/>
            <p:cNvSpPr/>
            <p:nvPr/>
          </p:nvSpPr>
          <p:spPr>
            <a:xfrm>
              <a:off x="3038525" y="6346220"/>
              <a:ext cx="236026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L’HEBDO PRO – Semaine </a:t>
              </a:r>
              <a:r>
                <a:rPr lang="fr-FR" sz="1200" dirty="0" smtClean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S08  </a:t>
              </a:r>
              <a:r>
                <a:rPr lang="fr-FR" sz="1200" dirty="0" smtClean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2021</a:t>
              </a:r>
              <a:endPara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04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fr-FR" sz="1800" dirty="0">
                <a:latin typeface="Arial Narrow" panose="020B0606020202030204" pitchFamily="34" charset="0"/>
              </a:rPr>
              <a:t>Revue de portefeuille et Déploiement Outil PREVENTIS</a:t>
            </a:r>
            <a:endParaRPr lang="fr-FR" sz="1800" dirty="0"/>
          </a:p>
        </p:txBody>
      </p:sp>
      <p:grpSp>
        <p:nvGrpSpPr>
          <p:cNvPr id="2" name="Groupe 1"/>
          <p:cNvGrpSpPr/>
          <p:nvPr/>
        </p:nvGrpSpPr>
        <p:grpSpPr>
          <a:xfrm>
            <a:off x="3000876" y="6314413"/>
            <a:ext cx="2567061" cy="338166"/>
            <a:chOff x="2943971" y="5568746"/>
            <a:chExt cx="2567061" cy="33816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971" y="5568746"/>
              <a:ext cx="2147186" cy="3300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</p:pic>
        <p:sp>
          <p:nvSpPr>
            <p:cNvPr id="5" name="Rectangle 4"/>
            <p:cNvSpPr/>
            <p:nvPr/>
          </p:nvSpPr>
          <p:spPr>
            <a:xfrm>
              <a:off x="3186037" y="5629913"/>
              <a:ext cx="23249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L’HEBDO PRO – Semaine </a:t>
              </a:r>
              <a:r>
                <a:rPr lang="fr-FR" sz="1200" dirty="0" smtClean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S08 </a:t>
              </a:r>
              <a:r>
                <a:rPr lang="fr-FR" sz="1200" dirty="0">
                  <a:solidFill>
                    <a:srgbClr val="EEECE1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2021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6560193" y="3499377"/>
            <a:ext cx="1047901" cy="935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43613" y="3356502"/>
            <a:ext cx="914400" cy="935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19278317">
            <a:off x="-24248" y="2032824"/>
            <a:ext cx="1283661" cy="32316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914378"/>
            <a:r>
              <a:rPr lang="fr-FR" sz="15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Contexte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BD64351-197E-4D04-A617-8553976ABCA1}"/>
              </a:ext>
            </a:extLst>
          </p:cNvPr>
          <p:cNvSpPr txBox="1"/>
          <p:nvPr/>
        </p:nvSpPr>
        <p:spPr>
          <a:xfrm>
            <a:off x="1276262" y="1674019"/>
            <a:ext cx="7679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un contexte conjoncturel très dégradé, la CEGEE, dans le cadre d’une démarche Groupe BPCE, a décidé de réaliser une revue de portefeuilles Profs en traitant prioritairement les clients PRO repérés dégradés sur la base d’un ensemble de critères prédéfinis au niveau national.</a:t>
            </a:r>
            <a:endParaRPr lang="fr-FR" sz="135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19278317">
            <a:off x="-17650" y="3194920"/>
            <a:ext cx="1283661" cy="32316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914378"/>
            <a:r>
              <a:rPr lang="fr-FR" sz="15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Actions</a:t>
            </a:r>
            <a:endParaRPr lang="fr-FR" sz="1350" b="1" kern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76261" y="2416752"/>
            <a:ext cx="7743602" cy="277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35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 </a:t>
            </a: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Revue devra être réalisée à dire d’expert par chaque chargé de clientèle PRO via un Outil dédié PREVENTIS. </a:t>
            </a:r>
          </a:p>
          <a:p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clients suivis hors portefeuille de </a:t>
            </a:r>
            <a:r>
              <a:rPr lang="fr-FR" sz="13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CAPro</a:t>
            </a:r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seront traités via une cellule de soutien dédiée.</a:t>
            </a:r>
          </a:p>
          <a:p>
            <a:endParaRPr lang="fr-FR" sz="13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revue portera sur 4 sujets :</a:t>
            </a:r>
          </a:p>
          <a:p>
            <a:endParaRPr lang="fr-FR" sz="13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4387" lvl="1" indent="-285750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Analyser la situation du client</a:t>
            </a:r>
          </a:p>
          <a:p>
            <a:pPr marL="814387" lvl="1" indent="-285750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Qualifier le niveau de risque à dire d’expert (4 niveaux de risques)</a:t>
            </a:r>
          </a:p>
          <a:p>
            <a:pPr marL="814387" lvl="1" indent="-285750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Proposer un plan d’actions adapté à la situation</a:t>
            </a:r>
          </a:p>
          <a:p>
            <a:pPr marL="814387" lvl="1" indent="-285750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Déterminer une échéance de ce plan, échéance à partir de laquelle une nouvelle évaluation devra être réalisée si le risque est toujours présent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76261" y="5038573"/>
            <a:ext cx="774360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35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3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CAPro</a:t>
            </a:r>
            <a:r>
              <a:rPr lang="fr-FR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soumet toujours ses plans d’action et le DCP valide prioritairement les dossiers de plus de 50 K€ et ceux qualifiés en niveau de risques fort ou important quelque soit le montant. </a:t>
            </a:r>
          </a:p>
        </p:txBody>
      </p:sp>
    </p:spTree>
    <p:extLst>
      <p:ext uri="{BB962C8B-B14F-4D97-AF65-F5344CB8AC3E}">
        <p14:creationId xmlns:p14="http://schemas.microsoft.com/office/powerpoint/2010/main" val="3515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676312" y="1161503"/>
            <a:ext cx="6050700" cy="5319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1800" spc="23" dirty="0"/>
              <a:t>A qui s’adresse BOOSTFID ?  </a:t>
            </a:r>
            <a:r>
              <a:rPr lang="fr-FR" sz="1800" dirty="0"/>
              <a:t/>
            </a:r>
            <a:br>
              <a:rPr lang="fr-FR" sz="1800" dirty="0"/>
            </a:br>
            <a:endParaRPr lang="fr-FR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725" y="6335662"/>
            <a:ext cx="2147186" cy="3300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3141790" y="6396829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60193" y="3499377"/>
            <a:ext cx="1047901" cy="935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43613" y="3356502"/>
            <a:ext cx="914400" cy="935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19278317">
            <a:off x="-33004" y="1825591"/>
            <a:ext cx="1406811" cy="32316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914378"/>
            <a:r>
              <a:rPr lang="fr-FR" sz="15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Déploiement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D64351-197E-4D04-A617-8553976ABCA1}"/>
              </a:ext>
            </a:extLst>
          </p:cNvPr>
          <p:cNvSpPr txBox="1"/>
          <p:nvPr/>
        </p:nvSpPr>
        <p:spPr>
          <a:xfrm>
            <a:off x="1318511" y="1672385"/>
            <a:ext cx="7679666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liste des lignes à traiter a été chargée dans les bases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Mysys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(outil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Préventis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et est accessible par chaque chargé d’affaire Prof via le portail d’entrée du </a:t>
            </a: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PCM.</a:t>
            </a:r>
          </a:p>
          <a:p>
            <a:pPr>
              <a:buClr>
                <a:srgbClr val="C00000"/>
              </a:buClr>
            </a:pP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listes injectées en 02 2021 devront être traitées d’ici le 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31/03/2021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portent sur environ 1150 clients.</a:t>
            </a:r>
          </a:p>
          <a:p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mise à jour de l’outil sera réalisée tous les 10 du mois.</a:t>
            </a:r>
            <a:endParaRPr lang="fr-FR" sz="1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endParaRPr lang="fr-FR" sz="135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19278317">
            <a:off x="-19488" y="4048357"/>
            <a:ext cx="1283661" cy="32316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914378"/>
            <a:r>
              <a:rPr lang="fr-FR" sz="15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Les aides</a:t>
            </a:r>
            <a:endParaRPr lang="fr-FR" sz="1350" b="1" kern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43667" y="2947298"/>
            <a:ext cx="7712777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déploiement de l’action reste à la main des Directions Régionales avec soutien du marché Pro (Direction de la Maîtrise des Risques Pros) et de la Direction des Risques (service Surveillance des Risques) sur simple demande.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18511" y="3674528"/>
            <a:ext cx="7743602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permettre de réaliser la revue dans les meilleures conditions, nous mettons à votre disposition différents supports d’accompagnement :</a:t>
            </a:r>
          </a:p>
          <a:p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14313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d’utilisation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Préventis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14313" algn="just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Outil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d’aide à la décision et à la formalisation des plans d’action (mettre lien)</a:t>
            </a:r>
          </a:p>
          <a:p>
            <a:pPr marL="742950" lvl="1" indent="-214313" fontAlgn="base">
              <a:spcAft>
                <a:spcPts val="450"/>
              </a:spcAft>
              <a:buClr>
                <a:srgbClr val="C00000"/>
              </a:buClr>
              <a:buFont typeface="Arial Narrow" panose="020B0606020202030204" pitchFamily="34" charset="0"/>
              <a:buChar char="◘"/>
            </a:pPr>
            <a:r>
              <a:rPr lang="fr-FR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Le rapport Power BI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détaillant les marqueurs de l’indicateur afin de cibler les éléments identifiés comme défavorables. (accessible uniquement au niveau des DCP, RR et promoteurs d’excellence Pro à ce stade)</a:t>
            </a:r>
          </a:p>
        </p:txBody>
      </p:sp>
      <p:sp>
        <p:nvSpPr>
          <p:cNvPr id="18" name="Titre 2"/>
          <p:cNvSpPr txBox="1">
            <a:spLocks/>
          </p:cNvSpPr>
          <p:nvPr/>
        </p:nvSpPr>
        <p:spPr>
          <a:xfrm>
            <a:off x="765174" y="379825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21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endParaRPr lang="fr-FR" sz="1800" dirty="0"/>
          </a:p>
        </p:txBody>
      </p:sp>
      <p:sp>
        <p:nvSpPr>
          <p:cNvPr id="20" name="Titre 2"/>
          <p:cNvSpPr txBox="1">
            <a:spLocks/>
          </p:cNvSpPr>
          <p:nvPr/>
        </p:nvSpPr>
        <p:spPr>
          <a:xfrm>
            <a:off x="765174" y="339903"/>
            <a:ext cx="8067600" cy="70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21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fr-FR" sz="1800" dirty="0" smtClean="0">
                <a:latin typeface="Arial Narrow" panose="020B0606020202030204" pitchFamily="34" charset="0"/>
              </a:rPr>
              <a:t>Déploiement outil </a:t>
            </a:r>
            <a:r>
              <a:rPr lang="fr-FR" sz="1800" dirty="0" err="1" smtClean="0">
                <a:latin typeface="Arial Narrow" panose="020B0606020202030204" pitchFamily="34" charset="0"/>
              </a:rPr>
              <a:t>preventis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72884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11082" y="405670"/>
            <a:ext cx="8067600" cy="709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fr-FR" sz="2400" spc="30" dirty="0" smtClean="0"/>
              <a:t>Pour en savoir Plus  </a:t>
            </a:r>
            <a:endParaRPr lang="fr-FR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649" y="6281994"/>
            <a:ext cx="2862915" cy="440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5" name="Rectangle 4"/>
          <p:cNvSpPr/>
          <p:nvPr/>
        </p:nvSpPr>
        <p:spPr>
          <a:xfrm>
            <a:off x="3211403" y="6363549"/>
            <a:ext cx="2324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Semaine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S08 </a:t>
            </a:r>
            <a:r>
              <a:rPr lang="fr-FR" sz="1200" dirty="0" smtClean="0">
                <a:solidFill>
                  <a:srgbClr val="EEECE1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endParaRPr lang="fr-FR" sz="1200" dirty="0">
              <a:solidFill>
                <a:srgbClr val="EEECE1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2" y="238659"/>
            <a:ext cx="533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22923" y="3522835"/>
            <a:ext cx="1397201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96968" y="3332335"/>
            <a:ext cx="1219200" cy="124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44382" y="1509049"/>
            <a:ext cx="6543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Vous </a:t>
            </a:r>
            <a:r>
              <a:rPr lang="fr-FR" dirty="0"/>
              <a:t>trouverez sous La Rubrique des commerciaux :</a:t>
            </a:r>
          </a:p>
          <a:p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95640" y="2459646"/>
            <a:ext cx="5231525" cy="1200329"/>
          </a:xfrm>
          <a:prstGeom prst="rect">
            <a:avLst/>
          </a:prstGeom>
          <a:ln>
            <a:solidFill>
              <a:schemeClr val="tx1">
                <a:alpha val="97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Guide d’utilisation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Préventis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r-FR" dirty="0"/>
              <a:t> : </a:t>
            </a:r>
            <a:r>
              <a:rPr lang="fr-FR" dirty="0" smtClean="0"/>
              <a:t>cliquer </a:t>
            </a:r>
            <a:r>
              <a:rPr lang="fr-FR" dirty="0" smtClean="0">
                <a:hlinkClick r:id="rId5"/>
              </a:rPr>
              <a:t>ici</a:t>
            </a:r>
            <a:r>
              <a:rPr lang="fr-FR" u="sng" dirty="0" smtClean="0">
                <a:hlinkClick r:id="rId5"/>
              </a:rPr>
              <a:t> </a:t>
            </a: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u="sng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Outil d’aide à la décision </a:t>
            </a:r>
            <a:r>
              <a:rPr lang="fr-FR" dirty="0" smtClean="0"/>
              <a:t>: </a:t>
            </a:r>
            <a:r>
              <a:rPr lang="fr-FR" dirty="0" smtClean="0"/>
              <a:t>cliquer </a:t>
            </a:r>
            <a:r>
              <a:rPr lang="fr-FR" dirty="0" smtClean="0">
                <a:hlinkClick r:id="rId6"/>
              </a:rPr>
              <a:t>ici</a:t>
            </a:r>
            <a:endParaRPr lang="fr-FR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7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MODELE PART">
  <a:themeElements>
    <a:clrScheme name="Personnalisé 22">
      <a:dk1>
        <a:srgbClr val="000000"/>
      </a:dk1>
      <a:lt1>
        <a:sysClr val="window" lastClr="FFFFFF"/>
      </a:lt1>
      <a:dk2>
        <a:srgbClr val="FF0000"/>
      </a:dk2>
      <a:lt2>
        <a:srgbClr val="BFBFBF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-MODELE G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-MODELE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DELE BDR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DR ENTREPRISES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DR ESI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DR PP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DR IMMO PRO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DR SECTEUR PUBLIC">
  <a:themeElements>
    <a:clrScheme name="CE-Gestion privee">
      <a:dk1>
        <a:srgbClr val="000000"/>
      </a:dk1>
      <a:lt1>
        <a:sysClr val="window" lastClr="FFFFFF"/>
      </a:lt1>
      <a:dk2>
        <a:srgbClr val="FF0000"/>
      </a:dk2>
      <a:lt2>
        <a:srgbClr val="A79C86"/>
      </a:lt2>
      <a:accent1>
        <a:srgbClr val="FF66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7F7F7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F08BC8829F314590D703EC1C666923" ma:contentTypeVersion="10" ma:contentTypeDescription="Create a new document." ma:contentTypeScope="" ma:versionID="61637efcb182c232f40fd863b85bc18c">
  <xsd:schema xmlns:xsd="http://www.w3.org/2001/XMLSchema" xmlns:xs="http://www.w3.org/2001/XMLSchema" xmlns:p="http://schemas.microsoft.com/office/2006/metadata/properties" xmlns:ns3="df2096ab-7d57-4ad3-817e-19c322fe2331" xmlns:ns4="a6eaa20e-8785-4f6a-ad54-680d61602c43" targetNamespace="http://schemas.microsoft.com/office/2006/metadata/properties" ma:root="true" ma:fieldsID="fe4997e14e96a559dee44ffbe762b7e7" ns3:_="" ns4:_="">
    <xsd:import namespace="df2096ab-7d57-4ad3-817e-19c322fe2331"/>
    <xsd:import namespace="a6eaa20e-8785-4f6a-ad54-680d61602c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096ab-7d57-4ad3-817e-19c322fe23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eaa20e-8785-4f6a-ad54-680d61602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E2169-109F-4C19-AA36-BF31E4481C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5DB7-CCE4-48F1-BF80-9981159D6B98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df2096ab-7d57-4ad3-817e-19c322fe2331"/>
    <ds:schemaRef ds:uri="http://schemas.microsoft.com/office/2006/documentManagement/types"/>
    <ds:schemaRef ds:uri="http://schemas.microsoft.com/office/infopath/2007/PartnerControls"/>
    <ds:schemaRef ds:uri="a6eaa20e-8785-4f6a-ad54-680d61602c4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D2DF12B-E6F0-4051-97A1-F18C02919E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2096ab-7d57-4ad3-817e-19c322fe2331"/>
    <ds:schemaRef ds:uri="a6eaa20e-8785-4f6a-ad54-680d616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8113</TotalTime>
  <Words>460</Words>
  <Application>Microsoft Office PowerPoint</Application>
  <PresentationFormat>Affichage à l'écran (4:3)</PresentationFormat>
  <Paragraphs>57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</vt:i4>
      </vt:variant>
    </vt:vector>
  </HeadingPairs>
  <TitlesOfParts>
    <vt:vector size="20" baseType="lpstr">
      <vt:lpstr>Aharoni</vt:lpstr>
      <vt:lpstr>Arial</vt:lpstr>
      <vt:lpstr>Arial Narrow</vt:lpstr>
      <vt:lpstr>Calibri</vt:lpstr>
      <vt:lpstr>Segoe Print</vt:lpstr>
      <vt:lpstr>Wingdings</vt:lpstr>
      <vt:lpstr>1-MODELE PART</vt:lpstr>
      <vt:lpstr>2-MODELE GP</vt:lpstr>
      <vt:lpstr>3-MODELE PRO</vt:lpstr>
      <vt:lpstr>MODELE BDR</vt:lpstr>
      <vt:lpstr>BDR ENTREPRISES</vt:lpstr>
      <vt:lpstr>BDR ESI</vt:lpstr>
      <vt:lpstr>BDR PP</vt:lpstr>
      <vt:lpstr>BDR IMMO PRO</vt:lpstr>
      <vt:lpstr>BDR SECTEUR PUBLIC</vt:lpstr>
      <vt:lpstr>Présentation PowerPoint</vt:lpstr>
      <vt:lpstr>sommaire</vt:lpstr>
      <vt:lpstr>Revue de portefeuille et Déploiement Outil PREVENTIS</vt:lpstr>
      <vt:lpstr>A qui s’adresse BOOSTFID ?   </vt:lpstr>
      <vt:lpstr>Pour en savoir Plus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Grégory Gallais</dc:creator>
  <cp:lastModifiedBy>POIGNANT Anne [CEGEE]</cp:lastModifiedBy>
  <cp:revision>385</cp:revision>
  <cp:lastPrinted>2019-05-21T15:43:18Z</cp:lastPrinted>
  <dcterms:created xsi:type="dcterms:W3CDTF">2016-06-03T08:10:53Z</dcterms:created>
  <dcterms:modified xsi:type="dcterms:W3CDTF">2021-02-22T09:36:21Z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yves.zinck@cegee.caisse-epargne.fr</vt:lpwstr>
  </property>
  <property fmtid="{D5CDD505-2E9C-101B-9397-08002B2CF9AE}" pid="5" name="MSIP_Label_48a19f0c-bea1-442e-a475-ed109d9ec508_SetDate">
    <vt:lpwstr>2020-11-23T14:25:30.4980985Z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0x0101007CF08BC8829F314590D703EC1C666923</vt:lpwstr>
  </property>
</Properties>
</file>