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19"/>
  </p:notesMasterIdLst>
  <p:handoutMasterIdLst>
    <p:handoutMasterId r:id="rId20"/>
  </p:handoutMasterIdLst>
  <p:sldIdLst>
    <p:sldId id="286" r:id="rId13"/>
    <p:sldId id="289" r:id="rId14"/>
    <p:sldId id="303" r:id="rId15"/>
    <p:sldId id="358" r:id="rId16"/>
    <p:sldId id="360" r:id="rId17"/>
    <p:sldId id="357" r:id="rId18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3">
          <p15:clr>
            <a:srgbClr val="A4A3A4"/>
          </p15:clr>
        </p15:guide>
        <p15:guide id="2" orient="horz" pos="4005">
          <p15:clr>
            <a:srgbClr val="A4A3A4"/>
          </p15:clr>
        </p15:guide>
        <p15:guide id="3" orient="horz" pos="4319">
          <p15:clr>
            <a:srgbClr val="A4A3A4"/>
          </p15:clr>
        </p15:guide>
        <p15:guide id="4" orient="horz" pos="167">
          <p15:clr>
            <a:srgbClr val="A4A3A4"/>
          </p15:clr>
        </p15:guide>
        <p15:guide id="5" orient="horz" pos="853">
          <p15:clr>
            <a:srgbClr val="A4A3A4"/>
          </p15:clr>
        </p15:guide>
        <p15:guide id="6" pos="188">
          <p15:clr>
            <a:srgbClr val="A4A3A4"/>
          </p15:clr>
        </p15:guide>
        <p15:guide id="7" pos="5602">
          <p15:clr>
            <a:srgbClr val="A4A3A4"/>
          </p15:clr>
        </p15:guide>
        <p15:guide id="8" pos="4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DAAF"/>
    <a:srgbClr val="A79C86"/>
    <a:srgbClr val="EB0F2D"/>
    <a:srgbClr val="EA9922"/>
    <a:srgbClr val="581D41"/>
    <a:srgbClr val="DE6225"/>
    <a:srgbClr val="BFBFBF"/>
    <a:srgbClr val="FFDDED"/>
    <a:srgbClr val="FFDDDD"/>
    <a:srgbClr val="D3CE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7717" autoAdjust="0"/>
    <p:restoredTop sz="94629" autoAdjust="0"/>
  </p:normalViewPr>
  <p:slideViewPr>
    <p:cSldViewPr snapToGrid="0">
      <p:cViewPr varScale="1">
        <p:scale>
          <a:sx n="97" d="100"/>
          <a:sy n="97" d="100"/>
        </p:scale>
        <p:origin x="1548" y="84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02"/>
        <p:guide pos="4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27/08/2021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27/08/2021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496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5661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3242" y="6130658"/>
            <a:ext cx="2287622" cy="513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6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7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6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6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6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6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1800" y="6297049"/>
            <a:ext cx="2098049" cy="470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ommerciaux.celca.caisse-epargne.fr/download/379/risques/23451/mo-revision-annuelle-07-2021.pptx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hyperlink" Target="http://service-portail-intranet-cegee.sigce.caisse-epargne.fr/Intranet/IntranetCEGEE_PROD/suiviBilan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183380" y="261852"/>
            <a:ext cx="8575200" cy="5571858"/>
          </a:xfr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1307507" y="6341202"/>
            <a:ext cx="4683096" cy="346075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 27/08/2021</a:t>
            </a:r>
            <a:endParaRPr lang="fr-FR" dirty="0"/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883780"/>
            <a:ext cx="1235223" cy="8802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1495919" y="2715781"/>
            <a:ext cx="7186607" cy="110308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2246" y="4774032"/>
            <a:ext cx="80097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L’ESSENTIEL DE VOS INFOS MARCHE</a:t>
            </a:r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142" y="252264"/>
            <a:ext cx="1669142" cy="16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426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solidFill>
                  <a:srgbClr val="EEECE1">
                    <a:lumMod val="50000"/>
                  </a:srgbClr>
                </a:solidFill>
              </a:rPr>
              <a:t>L’HEBDO PRO – Semaine S17 2018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sommaire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0285" y="1191060"/>
            <a:ext cx="8519885" cy="491844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</a:p>
          <a:p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</a:p>
          <a:p>
            <a:r>
              <a:rPr lang="fr-F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Votre actualité…</a:t>
            </a:r>
          </a:p>
          <a:p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Révision annuelle du dossier client </a:t>
            </a:r>
          </a:p>
          <a:p>
            <a:pPr lvl="1">
              <a:defRPr/>
            </a:pPr>
            <a:endParaRPr lang="fr-FR" sz="2800" b="1" spc="30" dirty="0" smtClean="0">
              <a:solidFill>
                <a:schemeClr val="bg1"/>
              </a:solidFill>
            </a:endParaRPr>
          </a:p>
          <a:p>
            <a:pPr marL="1828800" lvl="3" indent="-457200">
              <a:buFont typeface="Wingdings" panose="05000000000000000000" pitchFamily="2" charset="2"/>
              <a:buChar char="ü"/>
            </a:pPr>
            <a:endParaRPr lang="fr-F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/>
            <a:r>
              <a:rPr lang="fr-F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			</a:t>
            </a:r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274497" y="6390485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S34 2021</a:t>
            </a:r>
            <a:endParaRPr lang="fr-FR" sz="1200" dirty="0">
              <a:solidFill>
                <a:srgbClr val="EEECE1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97291" y="372795"/>
            <a:ext cx="1358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SEMAINE 34</a:t>
            </a:r>
            <a:endParaRPr lang="fr-FR" b="1" i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48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Les révisions annuelles</a:t>
            </a:r>
            <a:r>
              <a:rPr lang="fr-FR" sz="2400" dirty="0" smtClean="0"/>
              <a:t/>
            </a:r>
            <a:br>
              <a:rPr lang="fr-FR" sz="2400" dirty="0" smtClean="0"/>
            </a:br>
            <a:endParaRPr lang="fr-FR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904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S34  2021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1"/>
          <p:cNvSpPr txBox="1"/>
          <p:nvPr/>
        </p:nvSpPr>
        <p:spPr>
          <a:xfrm>
            <a:off x="711082" y="5626035"/>
            <a:ext cx="68931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-   </a:t>
            </a:r>
            <a:r>
              <a:rPr lang="fr-FR" sz="1400" dirty="0" smtClean="0"/>
              <a:t>toute contrepartie quelque soit le niveau d’encours au fil de l’eau</a:t>
            </a:r>
            <a:endParaRPr lang="fr-FR" sz="1400" dirty="0"/>
          </a:p>
        </p:txBody>
      </p:sp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34150" y="3332335"/>
            <a:ext cx="1219200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228600" y="1022845"/>
            <a:ext cx="833766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Wingdings 2" panose="05020102010507070707" pitchFamily="18" charset="2"/>
              <a:buChar char="¥"/>
            </a:pPr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Pour </a:t>
            </a:r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Rappel :</a:t>
            </a:r>
          </a:p>
          <a:p>
            <a:r>
              <a:rPr lang="fr-FR" sz="1400" dirty="0" smtClean="0"/>
              <a:t>La </a:t>
            </a:r>
            <a:r>
              <a:rPr lang="fr-FR" sz="1400" dirty="0" smtClean="0"/>
              <a:t>révision annuelle est un </a:t>
            </a:r>
            <a:r>
              <a:rPr lang="fr-FR" sz="1400" dirty="0" err="1" smtClean="0"/>
              <a:t>process</a:t>
            </a:r>
            <a:r>
              <a:rPr lang="fr-FR" sz="1400" dirty="0" smtClean="0"/>
              <a:t> qui vise à :</a:t>
            </a:r>
          </a:p>
          <a:p>
            <a:pPr marL="742950" lvl="1" indent="-285750"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sz="1400" dirty="0"/>
              <a:t>mieux connaitre son client et ainsi permettre le rebond commercial</a:t>
            </a:r>
          </a:p>
          <a:p>
            <a:pPr marL="742950" lvl="1" indent="-285750"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sz="1400" dirty="0"/>
              <a:t>mettre à jour les données client et ainsi que le top CC</a:t>
            </a:r>
          </a:p>
          <a:p>
            <a:pPr marL="742950" lvl="1" indent="-285750"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sz="1400" dirty="0" smtClean="0"/>
              <a:t>maitriser </a:t>
            </a:r>
            <a:r>
              <a:rPr lang="fr-FR" sz="1400" dirty="0" smtClean="0"/>
              <a:t>le risque, 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862320" y="2281816"/>
            <a:ext cx="786412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Périmètre des révisions : </a:t>
            </a:r>
          </a:p>
          <a:p>
            <a:endParaRPr lang="fr-FR" sz="1000" dirty="0" smtClean="0"/>
          </a:p>
          <a:p>
            <a:endParaRPr lang="fr-FR" sz="1000" dirty="0"/>
          </a:p>
          <a:p>
            <a:endParaRPr lang="fr-FR" sz="1000" dirty="0" smtClean="0"/>
          </a:p>
          <a:p>
            <a:pPr marL="285750" indent="-285750">
              <a:buFontTx/>
              <a:buChar char="-"/>
            </a:pPr>
            <a:r>
              <a:rPr lang="fr-FR" sz="1400" dirty="0" smtClean="0"/>
              <a:t>client ayant à minima un produit CT quelque soit le montant </a:t>
            </a:r>
          </a:p>
          <a:p>
            <a:endParaRPr lang="fr-FR" sz="1400" dirty="0" smtClean="0"/>
          </a:p>
          <a:p>
            <a:pPr marL="285750" indent="-285750">
              <a:buFontTx/>
              <a:buChar char="-"/>
            </a:pPr>
            <a:r>
              <a:rPr lang="fr-FR" sz="1400" dirty="0" smtClean="0"/>
              <a:t>client </a:t>
            </a:r>
            <a:r>
              <a:rPr lang="fr-FR" sz="1400" dirty="0"/>
              <a:t>possédant uniquement un produit  MLT</a:t>
            </a:r>
            <a:r>
              <a:rPr lang="fr-FR" sz="1400" dirty="0" smtClean="0"/>
              <a:t> (encours global &gt; 200K€), </a:t>
            </a:r>
          </a:p>
          <a:p>
            <a:pPr marL="285750" indent="-285750">
              <a:buFontTx/>
              <a:buChar char="-"/>
            </a:pPr>
            <a:endParaRPr lang="fr-FR" sz="1400" dirty="0" smtClean="0"/>
          </a:p>
          <a:p>
            <a:pPr marL="285750" indent="-285750">
              <a:buFontTx/>
              <a:buChar char="-"/>
            </a:pPr>
            <a:endParaRPr lang="fr-FR" sz="1400" dirty="0"/>
          </a:p>
          <a:p>
            <a:r>
              <a:rPr lang="fr-FR" sz="1400" dirty="0" smtClean="0"/>
              <a:t> </a:t>
            </a:r>
          </a:p>
          <a:p>
            <a:pPr marL="285750" indent="-285750">
              <a:buFontTx/>
              <a:buChar char="-"/>
            </a:pPr>
            <a:r>
              <a:rPr lang="fr-FR" sz="1400" dirty="0" smtClean="0"/>
              <a:t>client </a:t>
            </a:r>
            <a:r>
              <a:rPr lang="fr-FR" sz="1400" dirty="0"/>
              <a:t>possédant uniquement un produit  MLT </a:t>
            </a:r>
            <a:r>
              <a:rPr lang="fr-FR" sz="1400" dirty="0" smtClean="0"/>
              <a:t>(encours </a:t>
            </a:r>
            <a:r>
              <a:rPr lang="fr-FR" sz="1400" dirty="0"/>
              <a:t>global &lt; </a:t>
            </a:r>
            <a:r>
              <a:rPr lang="fr-FR" sz="1400" dirty="0" smtClean="0"/>
              <a:t>200k€) </a:t>
            </a:r>
            <a:endParaRPr lang="fr-FR" sz="1400" dirty="0"/>
          </a:p>
        </p:txBody>
      </p:sp>
      <p:sp>
        <p:nvSpPr>
          <p:cNvPr id="10" name="Accolade ouvrante 9"/>
          <p:cNvSpPr/>
          <p:nvPr/>
        </p:nvSpPr>
        <p:spPr>
          <a:xfrm>
            <a:off x="689181" y="2937646"/>
            <a:ext cx="173139" cy="930265"/>
          </a:xfrm>
          <a:prstGeom prst="leftBrace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Accolade ouvrante 15"/>
          <p:cNvSpPr/>
          <p:nvPr/>
        </p:nvSpPr>
        <p:spPr>
          <a:xfrm>
            <a:off x="711082" y="4018752"/>
            <a:ext cx="141038" cy="1084592"/>
          </a:xfrm>
          <a:prstGeom prst="leftBrace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>
            <a:off x="228600" y="4018752"/>
            <a:ext cx="369332" cy="1084592"/>
          </a:xfrm>
          <a:prstGeom prst="rect">
            <a:avLst/>
          </a:prstGeom>
          <a:solidFill>
            <a:srgbClr val="F7DAAF"/>
          </a:solidFill>
          <a:ln>
            <a:solidFill>
              <a:schemeClr val="tx1"/>
            </a:solidFill>
          </a:ln>
        </p:spPr>
        <p:txBody>
          <a:bodyPr vert="vert270" wrap="none" rtlCol="0">
            <a:spAutoFit/>
          </a:bodyPr>
          <a:lstStyle/>
          <a:p>
            <a:r>
              <a:rPr lang="fr-FR" sz="1200" b="1" dirty="0" smtClean="0"/>
              <a:t>Révision allégée</a:t>
            </a:r>
            <a:endParaRPr lang="fr-FR" sz="1200" b="1" dirty="0"/>
          </a:p>
        </p:txBody>
      </p:sp>
      <p:sp>
        <p:nvSpPr>
          <p:cNvPr id="19" name="ZoneTexte 18"/>
          <p:cNvSpPr txBox="1"/>
          <p:nvPr/>
        </p:nvSpPr>
        <p:spPr>
          <a:xfrm>
            <a:off x="228600" y="2802100"/>
            <a:ext cx="369332" cy="118878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vert270" wrap="none" rtlCol="0">
            <a:spAutoFit/>
          </a:bodyPr>
          <a:lstStyle/>
          <a:p>
            <a:r>
              <a:rPr lang="fr-FR" sz="1200" b="1" dirty="0" smtClean="0"/>
              <a:t>Révision standard</a:t>
            </a:r>
            <a:endParaRPr lang="fr-FR" sz="1200" b="1" dirty="0"/>
          </a:p>
        </p:txBody>
      </p:sp>
      <p:sp>
        <p:nvSpPr>
          <p:cNvPr id="15" name="ZoneTexte 14"/>
          <p:cNvSpPr txBox="1"/>
          <p:nvPr/>
        </p:nvSpPr>
        <p:spPr>
          <a:xfrm>
            <a:off x="232024" y="5285232"/>
            <a:ext cx="353943" cy="107831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vert270" wrap="square" rtlCol="0">
            <a:spAutoFit/>
          </a:bodyPr>
          <a:lstStyle/>
          <a:p>
            <a:r>
              <a:rPr lang="fr-FR" sz="1100" b="1" dirty="0" smtClean="0"/>
              <a:t>Révision Top CC</a:t>
            </a:r>
            <a:endParaRPr lang="fr-FR" sz="1100" b="1" dirty="0"/>
          </a:p>
        </p:txBody>
      </p:sp>
      <p:sp>
        <p:nvSpPr>
          <p:cNvPr id="17" name="ZoneTexte 16"/>
          <p:cNvSpPr txBox="1"/>
          <p:nvPr/>
        </p:nvSpPr>
        <p:spPr>
          <a:xfrm>
            <a:off x="5364775" y="2493220"/>
            <a:ext cx="3361674" cy="830997"/>
          </a:xfrm>
          <a:prstGeom prst="rect">
            <a:avLst/>
          </a:prstGeom>
          <a:solidFill>
            <a:srgbClr val="FFC000"/>
          </a:solidFill>
          <a:ln w="25400"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sz="1200" i="1" u="sng" dirty="0" smtClean="0"/>
              <a:t>Sont exclus du périmètre des révisions </a:t>
            </a:r>
            <a:r>
              <a:rPr lang="fr-FR" sz="1200" i="1" dirty="0" smtClean="0"/>
              <a:t>: les SCI,  les Auto-Entrepreneurs, Associations, Copropriétés, Société Etrangères,  les clients ayant une date de création juridique inférieure à 18 mois </a:t>
            </a:r>
            <a:endParaRPr lang="fr-FR" sz="1200" i="1" dirty="0"/>
          </a:p>
        </p:txBody>
      </p:sp>
      <p:sp>
        <p:nvSpPr>
          <p:cNvPr id="14" name="ZoneTexte 13"/>
          <p:cNvSpPr txBox="1"/>
          <p:nvPr/>
        </p:nvSpPr>
        <p:spPr>
          <a:xfrm>
            <a:off x="177682" y="2340825"/>
            <a:ext cx="8762237" cy="2944407"/>
          </a:xfrm>
          <a:prstGeom prst="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1566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Les révisions annuelles</a:t>
            </a:r>
            <a:endParaRPr lang="fr-FR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904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S34  2021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34150" y="3332335"/>
            <a:ext cx="1219200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251520" y="1109593"/>
            <a:ext cx="8695003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Clr>
                <a:srgbClr val="C00000"/>
              </a:buClr>
              <a:buFont typeface="Wingdings 2" panose="05020102010507070707" pitchFamily="18" charset="2"/>
              <a:buChar char="¥"/>
            </a:pPr>
            <a:r>
              <a:rPr lang="fr-FR" sz="1600" dirty="0" smtClean="0"/>
              <a:t>En synthèse les actions à mener en fonction du type de révision :</a:t>
            </a:r>
            <a:endParaRPr lang="fr-FR" sz="1600" dirty="0"/>
          </a:p>
          <a:p>
            <a:endParaRPr lang="fr-FR" sz="1600" dirty="0" smtClean="0"/>
          </a:p>
          <a:p>
            <a:endParaRPr lang="fr-FR" sz="1600" dirty="0"/>
          </a:p>
          <a:p>
            <a:endParaRPr lang="fr-FR" sz="1600" dirty="0"/>
          </a:p>
          <a:p>
            <a:endParaRPr lang="fr-FR" sz="1600" dirty="0"/>
          </a:p>
          <a:p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fontAlgn="base">
              <a:buClr>
                <a:srgbClr val="C00000"/>
              </a:buClr>
            </a:pPr>
            <a:r>
              <a:rPr lang="fr-FR" sz="1600" dirty="0" smtClean="0"/>
              <a:t>	</a:t>
            </a:r>
            <a:r>
              <a:rPr lang="fr-FR" dirty="0"/>
              <a:t> </a:t>
            </a:r>
            <a:endParaRPr lang="fr-FR" dirty="0" smtClean="0"/>
          </a:p>
          <a:p>
            <a:pPr algn="just" fontAlgn="base"/>
            <a:r>
              <a:rPr lang="fr-FR" dirty="0"/>
              <a:t>	</a:t>
            </a:r>
          </a:p>
          <a:p>
            <a:pPr fontAlgn="base"/>
            <a:endParaRPr lang="fr-FR" sz="1600" dirty="0"/>
          </a:p>
          <a:p>
            <a:pPr algn="just">
              <a:buClr>
                <a:srgbClr val="FF0000"/>
              </a:buClr>
            </a:pPr>
            <a:r>
              <a:rPr lang="fr-FR" dirty="0">
                <a:solidFill>
                  <a:srgbClr val="581D74"/>
                </a:solidFill>
              </a:rPr>
              <a:t>	</a:t>
            </a:r>
            <a:r>
              <a:rPr lang="fr-FR" dirty="0" smtClean="0">
                <a:solidFill>
                  <a:srgbClr val="581D74"/>
                </a:solidFill>
              </a:rPr>
              <a:t>					      	</a:t>
            </a:r>
            <a:r>
              <a:rPr lang="fr-FR" sz="1200" dirty="0" smtClean="0">
                <a:solidFill>
                  <a:srgbClr val="C00000"/>
                </a:solidFill>
              </a:rPr>
              <a:t>								</a:t>
            </a:r>
            <a:r>
              <a:rPr lang="fr-FR" sz="1200" dirty="0">
                <a:solidFill>
                  <a:srgbClr val="C00000"/>
                </a:solidFill>
              </a:rPr>
              <a:t>	</a:t>
            </a:r>
            <a:r>
              <a:rPr lang="fr-FR" sz="1200" dirty="0" smtClean="0">
                <a:solidFill>
                  <a:srgbClr val="C00000"/>
                </a:solidFill>
              </a:rPr>
              <a:t>					         </a:t>
            </a:r>
            <a:endParaRPr lang="fr-FR" dirty="0">
              <a:solidFill>
                <a:srgbClr val="581D74"/>
              </a:solidFill>
            </a:endParaRPr>
          </a:p>
          <a:p>
            <a:pPr algn="just">
              <a:buClr>
                <a:srgbClr val="FF0000"/>
              </a:buClr>
            </a:pPr>
            <a:endParaRPr lang="fr-FR" dirty="0">
              <a:solidFill>
                <a:sysClr val="windowText" lastClr="000000"/>
              </a:solidFill>
            </a:endParaRPr>
          </a:p>
          <a:p>
            <a:pPr algn="just">
              <a:buClr>
                <a:srgbClr val="FF0000"/>
              </a:buClr>
            </a:pPr>
            <a:endParaRPr lang="fr-FR" dirty="0" smtClean="0">
              <a:solidFill>
                <a:sysClr val="windowText" lastClr="000000"/>
              </a:solidFill>
            </a:endParaRPr>
          </a:p>
          <a:p>
            <a:pPr algn="just">
              <a:buClr>
                <a:srgbClr val="FF0000"/>
              </a:buClr>
            </a:pPr>
            <a:endParaRPr lang="fr-FR" dirty="0">
              <a:solidFill>
                <a:sysClr val="windowText" lastClr="000000"/>
              </a:solidFill>
            </a:endParaRPr>
          </a:p>
          <a:p>
            <a:pPr algn="just">
              <a:buClr>
                <a:srgbClr val="FF0000"/>
              </a:buClr>
            </a:pPr>
            <a:endParaRPr lang="fr-FR" dirty="0" smtClean="0">
              <a:solidFill>
                <a:sysClr val="windowText" lastClr="000000"/>
              </a:solidFill>
            </a:endParaRPr>
          </a:p>
        </p:txBody>
      </p:sp>
      <p:graphicFrame>
        <p:nvGraphicFramePr>
          <p:cNvPr id="13" name="Obje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0197691"/>
              </p:ext>
            </p:extLst>
          </p:nvPr>
        </p:nvGraphicFramePr>
        <p:xfrm>
          <a:off x="1169886" y="1482104"/>
          <a:ext cx="6751637" cy="3700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Feuille de calcul" r:id="rId6" imgW="5562472" imgH="3048100" progId="Excel.Sheet.12">
                  <p:embed/>
                </p:oleObj>
              </mc:Choice>
              <mc:Fallback>
                <p:oleObj name="Feuille de calcul" r:id="rId6" imgW="5562472" imgH="3048100" progId="Excel.Sheet.12">
                  <p:embed/>
                  <p:pic>
                    <p:nvPicPr>
                      <p:cNvPr id="25" name="Objet 24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69886" y="1482104"/>
                        <a:ext cx="6751637" cy="3700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ZoneTexte 1"/>
          <p:cNvSpPr txBox="1"/>
          <p:nvPr/>
        </p:nvSpPr>
        <p:spPr>
          <a:xfrm rot="20484196">
            <a:off x="7710244" y="4026521"/>
            <a:ext cx="868680" cy="2308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fr-FR" sz="900" b="1" dirty="0" smtClean="0">
                <a:solidFill>
                  <a:srgbClr val="FFFF00"/>
                </a:solidFill>
                <a:latin typeface="Castellar" panose="020A0402060406010301" pitchFamily="18" charset="0"/>
              </a:rPr>
              <a:t>NOUVEAU</a:t>
            </a:r>
            <a:endParaRPr lang="fr-FR" sz="900" b="1" dirty="0">
              <a:solidFill>
                <a:srgbClr val="FFFF00"/>
              </a:solidFill>
              <a:latin typeface="Castellar" panose="020A0402060406010301" pitchFamily="18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 rot="20484196">
            <a:off x="7767478" y="4629753"/>
            <a:ext cx="868680" cy="2308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fr-FR" sz="900" b="1" dirty="0" smtClean="0">
                <a:solidFill>
                  <a:srgbClr val="FFFF00"/>
                </a:solidFill>
                <a:latin typeface="Castellar" panose="020A0402060406010301" pitchFamily="18" charset="0"/>
              </a:rPr>
              <a:t>NOUVEAU</a:t>
            </a:r>
            <a:endParaRPr lang="fr-FR" sz="900" b="1" dirty="0">
              <a:solidFill>
                <a:srgbClr val="FFFF00"/>
              </a:solidFill>
              <a:latin typeface="Castellar" panose="020A040206040601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737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715125" y="3134079"/>
            <a:ext cx="1219200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Les révisions annuelles</a:t>
            </a:r>
            <a:endParaRPr lang="fr-FR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904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S34  2021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177682" y="1586931"/>
            <a:ext cx="845925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 algn="just">
              <a:buClr>
                <a:srgbClr val="C00000"/>
              </a:buClr>
              <a:buFont typeface="Wingdings 2" panose="05020102010507070707" pitchFamily="18" charset="2"/>
              <a:buChar char="¥"/>
            </a:pPr>
            <a:r>
              <a:rPr lang="fr-FR" sz="1600" b="1" dirty="0" smtClean="0"/>
              <a:t>Le TOP </a:t>
            </a:r>
            <a:r>
              <a:rPr lang="fr-FR" sz="1600" b="1" dirty="0"/>
              <a:t>CC est un préalable bloquant à la révision (il faut que le </a:t>
            </a:r>
            <a:r>
              <a:rPr lang="fr-FR" sz="1600" b="1" dirty="0" smtClean="0"/>
              <a:t>TOP </a:t>
            </a:r>
            <a:r>
              <a:rPr lang="fr-FR" sz="1600" b="1" dirty="0"/>
              <a:t>CC soit vert pour pouvoir effectuer la révision</a:t>
            </a:r>
            <a:r>
              <a:rPr lang="fr-FR" sz="1600" b="1" dirty="0" smtClean="0"/>
              <a:t>). </a:t>
            </a:r>
            <a:endParaRPr lang="fr-FR" sz="1600" b="1" dirty="0"/>
          </a:p>
          <a:p>
            <a:pPr lvl="1" algn="just"/>
            <a:endParaRPr lang="fr-FR" sz="1600" b="1" dirty="0"/>
          </a:p>
          <a:p>
            <a:pPr marL="742950" lvl="1" indent="-285750" algn="just">
              <a:buClr>
                <a:srgbClr val="C00000"/>
              </a:buClr>
              <a:buFont typeface="Wingdings 2" panose="05020102010507070707" pitchFamily="18" charset="2"/>
              <a:buChar char="¥"/>
            </a:pPr>
            <a:r>
              <a:rPr lang="fr-FR" sz="1600" b="1" dirty="0" smtClean="0"/>
              <a:t>Bonne pratique : Vérifier, mettre à jour les données si nécessaire et valider le TOP CC systématiquement (</a:t>
            </a:r>
            <a:r>
              <a:rPr lang="fr-FR" sz="1600" b="1" dirty="0" err="1" smtClean="0"/>
              <a:t>cf</a:t>
            </a:r>
            <a:r>
              <a:rPr lang="fr-FR" sz="1600" b="1" dirty="0" smtClean="0"/>
              <a:t> p13 du guide opératoire)</a:t>
            </a:r>
          </a:p>
          <a:p>
            <a:pPr lvl="1" algn="just"/>
            <a:endParaRPr lang="fr-FR" sz="1400" b="1" dirty="0"/>
          </a:p>
          <a:p>
            <a:pPr lvl="1" algn="just"/>
            <a:endParaRPr lang="fr-FR" sz="1400" b="1" dirty="0" smtClean="0"/>
          </a:p>
          <a:p>
            <a:pPr lvl="1" algn="just"/>
            <a:endParaRPr lang="fr-FR" sz="1400" b="1" dirty="0"/>
          </a:p>
          <a:p>
            <a:pPr lvl="1" algn="just"/>
            <a:r>
              <a:rPr lang="fr-FR" sz="1400" b="1" i="1" dirty="0" smtClean="0"/>
              <a:t>Lien sur le guide opératoire détaillé des révisions annuelles qui reprend toutes les </a:t>
            </a:r>
            <a:r>
              <a:rPr lang="fr-FR" sz="1400" b="1" i="1" dirty="0" smtClean="0"/>
              <a:t>étapes : </a:t>
            </a:r>
            <a:r>
              <a:rPr lang="fr-FR" sz="1400" b="1" i="1" dirty="0" smtClean="0">
                <a:solidFill>
                  <a:srgbClr val="C00000"/>
                </a:solidFill>
                <a:hlinkClick r:id="rId4"/>
              </a:rPr>
              <a:t>cliquer ci </a:t>
            </a:r>
            <a:endParaRPr lang="fr-FR" sz="1400" b="1" i="1" dirty="0" smtClean="0">
              <a:solidFill>
                <a:srgbClr val="C00000"/>
              </a:solidFill>
            </a:endParaRPr>
          </a:p>
          <a:p>
            <a:pPr lvl="1" algn="just"/>
            <a:r>
              <a:rPr lang="fr-FR" sz="1200" b="1" i="1" dirty="0" smtClean="0"/>
              <a:t>(disponible également sous la Rubrique des Commerciaux /Marché des Pros/ Connaissance client/ gestion du risque/ Risques)  </a:t>
            </a:r>
            <a:endParaRPr lang="fr-FR" sz="1200" b="1" i="1" dirty="0" smtClean="0"/>
          </a:p>
          <a:p>
            <a:pPr lvl="1" algn="just"/>
            <a:endParaRPr lang="fr-FR" sz="1400" b="1" i="1" dirty="0"/>
          </a:p>
          <a:p>
            <a:pPr lvl="1" algn="just"/>
            <a:endParaRPr lang="fr-FR" sz="1400" b="1" dirty="0"/>
          </a:p>
          <a:p>
            <a:pPr lvl="1" algn="just"/>
            <a:endParaRPr lang="fr-FR" sz="1400" b="1" dirty="0" smtClean="0"/>
          </a:p>
          <a:p>
            <a:pPr lvl="1" algn="just"/>
            <a:endParaRPr lang="fr-FR" sz="1400" b="1" dirty="0"/>
          </a:p>
        </p:txBody>
      </p:sp>
    </p:spTree>
    <p:extLst>
      <p:ext uri="{BB962C8B-B14F-4D97-AF65-F5344CB8AC3E}">
        <p14:creationId xmlns:p14="http://schemas.microsoft.com/office/powerpoint/2010/main" val="59961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/>
            </a:r>
            <a:br>
              <a:rPr lang="fr-FR" sz="2400" spc="30" dirty="0" smtClean="0"/>
            </a:br>
            <a:r>
              <a:rPr lang="fr-FR" sz="2400" spc="30" dirty="0" smtClean="0"/>
              <a:t>l’outil de </a:t>
            </a:r>
            <a:r>
              <a:rPr lang="fr-FR" sz="2400" spc="30" dirty="0" err="1" smtClean="0"/>
              <a:t>revision</a:t>
            </a:r>
            <a:r>
              <a:rPr lang="fr-FR" sz="2400" spc="30" dirty="0" smtClean="0"/>
              <a:t> et collecte des bilans</a:t>
            </a:r>
            <a:r>
              <a:rPr lang="fr-FR" sz="2400" spc="30" dirty="0"/>
              <a:t/>
            </a:r>
            <a:br>
              <a:rPr lang="fr-FR" sz="2400" spc="30" dirty="0"/>
            </a:br>
            <a:r>
              <a:rPr lang="fr-FR" sz="2400" dirty="0" smtClean="0"/>
              <a:t/>
            </a:r>
            <a:br>
              <a:rPr lang="fr-FR" sz="2400" dirty="0" smtClean="0"/>
            </a:br>
            <a:endParaRPr lang="fr-FR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S34 2021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1"/>
          <p:cNvSpPr txBox="1"/>
          <p:nvPr/>
        </p:nvSpPr>
        <p:spPr>
          <a:xfrm>
            <a:off x="958444" y="4701633"/>
            <a:ext cx="689313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>
                <a:solidFill>
                  <a:schemeClr val="bg1"/>
                </a:solidFill>
              </a:rPr>
              <a:t>RAPPEL</a:t>
            </a:r>
            <a:r>
              <a:rPr lang="fr-FR" sz="1200" dirty="0">
                <a:solidFill>
                  <a:schemeClr val="bg1"/>
                </a:solidFill>
              </a:rPr>
              <a:t> : le document « Pièces Crédit » est </a:t>
            </a:r>
            <a:r>
              <a:rPr lang="fr-FR" b="1" dirty="0">
                <a:solidFill>
                  <a:schemeClr val="bg1"/>
                </a:solidFill>
              </a:rPr>
              <a:t>obligatoire</a:t>
            </a:r>
            <a:r>
              <a:rPr lang="fr-FR" sz="1200" b="1" dirty="0">
                <a:solidFill>
                  <a:schemeClr val="bg1"/>
                </a:solidFill>
              </a:rPr>
              <a:t>, </a:t>
            </a:r>
            <a:r>
              <a:rPr lang="fr-FR" sz="1200" dirty="0">
                <a:solidFill>
                  <a:schemeClr val="bg1"/>
                </a:solidFill>
              </a:rPr>
              <a:t>il doit être déposé dans les pièces jointes du dossier sous DEFI. </a:t>
            </a:r>
          </a:p>
          <a:p>
            <a:pPr algn="just"/>
            <a:r>
              <a:rPr lang="fr-FR" sz="1200" dirty="0">
                <a:solidFill>
                  <a:schemeClr val="bg1"/>
                </a:solidFill>
              </a:rPr>
              <a:t>Il est le document de base de contrôle du dosser par le Département Réalisation Pro BDR. </a:t>
            </a:r>
          </a:p>
          <a:p>
            <a:pPr algn="just"/>
            <a:r>
              <a:rPr lang="fr-FR" sz="1200" dirty="0">
                <a:solidFill>
                  <a:schemeClr val="bg1"/>
                </a:solidFill>
              </a:rPr>
              <a:t>Il ne pourra être réclamé une pièce supplémentaire ne faisant pas partie de la liste. </a:t>
            </a:r>
          </a:p>
          <a:p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34150" y="3332335"/>
            <a:ext cx="1219200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3"/>
          <p:cNvSpPr txBox="1"/>
          <p:nvPr/>
        </p:nvSpPr>
        <p:spPr>
          <a:xfrm>
            <a:off x="177682" y="1179038"/>
            <a:ext cx="8867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rgbClr val="C00000"/>
              </a:buClr>
              <a:buFont typeface="Wingdings 2" panose="05020102010507070707" pitchFamily="18" charset="2"/>
              <a:buChar char="¥"/>
            </a:pPr>
            <a:r>
              <a:rPr lang="fr-FR" sz="1600" dirty="0" smtClean="0"/>
              <a:t>Rappel : un outil est à disposition sous Culture Net / mon Espace Métier / Expertise/ Application (</a:t>
            </a:r>
            <a:r>
              <a:rPr lang="fr-FR" sz="1600" dirty="0" smtClean="0">
                <a:solidFill>
                  <a:srgbClr val="C00000"/>
                </a:solidFill>
              </a:rPr>
              <a:t>cliquer </a:t>
            </a:r>
            <a:r>
              <a:rPr lang="fr-FR" sz="1600" dirty="0" smtClean="0">
                <a:solidFill>
                  <a:srgbClr val="C00000"/>
                </a:solidFill>
                <a:hlinkClick r:id="rId4"/>
              </a:rPr>
              <a:t>ici </a:t>
            </a:r>
            <a:r>
              <a:rPr lang="fr-FR" sz="1600" dirty="0" smtClean="0"/>
              <a:t>puis faite F5) qui comprend les rubriques suivantes :</a:t>
            </a:r>
          </a:p>
        </p:txBody>
      </p:sp>
      <p:sp>
        <p:nvSpPr>
          <p:cNvPr id="16" name="ZoneTexte 8"/>
          <p:cNvSpPr txBox="1"/>
          <p:nvPr/>
        </p:nvSpPr>
        <p:spPr>
          <a:xfrm>
            <a:off x="1096709" y="2109629"/>
            <a:ext cx="61262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400" dirty="0" smtClean="0"/>
              <a:t>Présentation de l’outil et Mode opératoire </a:t>
            </a:r>
            <a:r>
              <a:rPr lang="fr-FR" sz="1200" i="1" dirty="0" smtClean="0"/>
              <a:t>(à lire pour mieux comprendre le fonctionnement )  </a:t>
            </a:r>
            <a:endParaRPr lang="fr-FR" sz="1200" i="1" dirty="0"/>
          </a:p>
        </p:txBody>
      </p:sp>
      <p:sp>
        <p:nvSpPr>
          <p:cNvPr id="17" name="ZoneTexte 16"/>
          <p:cNvSpPr txBox="1"/>
          <p:nvPr/>
        </p:nvSpPr>
        <p:spPr>
          <a:xfrm>
            <a:off x="1096708" y="2785249"/>
            <a:ext cx="44262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400" dirty="0" smtClean="0"/>
              <a:t>Vue macro de la collecte des bilans et des révisions.</a:t>
            </a:r>
            <a:endParaRPr lang="fr-FR" sz="1400" dirty="0"/>
          </a:p>
        </p:txBody>
      </p:sp>
      <p:sp>
        <p:nvSpPr>
          <p:cNvPr id="18" name="ZoneTexte 9"/>
          <p:cNvSpPr txBox="1"/>
          <p:nvPr/>
        </p:nvSpPr>
        <p:spPr>
          <a:xfrm>
            <a:off x="1061788" y="3466964"/>
            <a:ext cx="75583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Liste des bilans à collecter permettant d’assurer </a:t>
            </a:r>
            <a:r>
              <a:rPr lang="fr-FR" sz="1400" dirty="0" smtClean="0"/>
              <a:t>un </a:t>
            </a:r>
            <a:r>
              <a:rPr lang="fr-FR" sz="1400" dirty="0"/>
              <a:t>suivi mensuel des actions </a:t>
            </a:r>
            <a:r>
              <a:rPr lang="fr-FR" sz="1400" dirty="0" smtClean="0"/>
              <a:t>réalisées par les gestionnaires</a:t>
            </a:r>
            <a:r>
              <a:rPr lang="fr-FR" sz="1400" dirty="0"/>
              <a:t>.</a:t>
            </a:r>
          </a:p>
        </p:txBody>
      </p:sp>
      <p:sp>
        <p:nvSpPr>
          <p:cNvPr id="19" name="ZoneTexte 12"/>
          <p:cNvSpPr txBox="1"/>
          <p:nvPr/>
        </p:nvSpPr>
        <p:spPr>
          <a:xfrm>
            <a:off x="1096708" y="4201013"/>
            <a:ext cx="3987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just"/>
            <a:r>
              <a:rPr lang="fr-FR" sz="1400" dirty="0"/>
              <a:t>E</a:t>
            </a:r>
            <a:r>
              <a:rPr lang="fr-FR" sz="1400" dirty="0" smtClean="0"/>
              <a:t>tat </a:t>
            </a:r>
            <a:r>
              <a:rPr lang="fr-FR" sz="1400" dirty="0"/>
              <a:t>des révisions des clients avec du </a:t>
            </a:r>
            <a:r>
              <a:rPr lang="fr-FR" sz="1400" dirty="0" smtClean="0"/>
              <a:t>CT et MLT. </a:t>
            </a:r>
            <a:endParaRPr lang="fr-FR" sz="14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575" y="2010035"/>
            <a:ext cx="635869" cy="3327350"/>
          </a:xfrm>
          <a:prstGeom prst="rect">
            <a:avLst/>
          </a:prstGeom>
        </p:spPr>
      </p:pic>
      <p:sp>
        <p:nvSpPr>
          <p:cNvPr id="20" name="ZoneTexte 12"/>
          <p:cNvSpPr txBox="1"/>
          <p:nvPr/>
        </p:nvSpPr>
        <p:spPr>
          <a:xfrm>
            <a:off x="1061788" y="4918339"/>
            <a:ext cx="3987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just"/>
            <a:r>
              <a:rPr lang="fr-FR" sz="1400" dirty="0"/>
              <a:t>E</a:t>
            </a:r>
            <a:r>
              <a:rPr lang="fr-FR" sz="1400" dirty="0" smtClean="0"/>
              <a:t>tat </a:t>
            </a:r>
            <a:r>
              <a:rPr lang="fr-FR" sz="1400" dirty="0"/>
              <a:t>des </a:t>
            </a:r>
            <a:r>
              <a:rPr lang="fr-FR" sz="1400" dirty="0" smtClean="0"/>
              <a:t>TOP CC </a:t>
            </a:r>
            <a:r>
              <a:rPr lang="fr-FR" sz="1400" dirty="0"/>
              <a:t>des clients avec du </a:t>
            </a:r>
            <a:r>
              <a:rPr lang="fr-FR" sz="1400" dirty="0" smtClean="0"/>
              <a:t>CT et MLT. 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2805561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1C925DB7-CCE4-48F1-BF80-9981159D6B98}">
  <ds:schemaRefs>
    <ds:schemaRef ds:uri="http://schemas.microsoft.com/office/2006/documentManagement/types"/>
    <ds:schemaRef ds:uri="02ea4b1b-5614-43b2-acce-6a9ef10fff4e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6923</TotalTime>
  <Words>505</Words>
  <Application>Microsoft Office PowerPoint</Application>
  <PresentationFormat>Affichage à l'écran (4:3)</PresentationFormat>
  <Paragraphs>80</Paragraphs>
  <Slides>6</Slides>
  <Notes>2</Notes>
  <HiddenSlides>0</HiddenSlides>
  <MMClips>0</MMClips>
  <ScaleCrop>false</ScaleCrop>
  <HeadingPairs>
    <vt:vector size="8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9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24" baseType="lpstr">
      <vt:lpstr>Aharoni</vt:lpstr>
      <vt:lpstr>Arial</vt:lpstr>
      <vt:lpstr>Arial Narrow</vt:lpstr>
      <vt:lpstr>Calibri</vt:lpstr>
      <vt:lpstr>Castellar</vt:lpstr>
      <vt:lpstr>Segoe Print</vt:lpstr>
      <vt:lpstr>Wingdings</vt:lpstr>
      <vt:lpstr>Wingdings 2</vt:lpstr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Feuille de calcul</vt:lpstr>
      <vt:lpstr>Présentation PowerPoint</vt:lpstr>
      <vt:lpstr>sommaire</vt:lpstr>
      <vt:lpstr>Les révisions annuelles </vt:lpstr>
      <vt:lpstr>Les révisions annuelles</vt:lpstr>
      <vt:lpstr>Les révisions annuelles</vt:lpstr>
      <vt:lpstr>  l’outil de revision et collecte des bilans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POIGNANT Anne [CEGEE]</cp:lastModifiedBy>
  <cp:revision>370</cp:revision>
  <cp:lastPrinted>2019-05-21T15:43:18Z</cp:lastPrinted>
  <dcterms:created xsi:type="dcterms:W3CDTF">2016-06-03T08:10:53Z</dcterms:created>
  <dcterms:modified xsi:type="dcterms:W3CDTF">2021-08-27T13:53:21Z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pascale.arnold@cegee.caisse-epargne.fr</vt:lpwstr>
  </property>
  <property fmtid="{D5CDD505-2E9C-101B-9397-08002B2CF9AE}" pid="5" name="MSIP_Label_48a19f0c-bea1-442e-a475-ed109d9ec508_SetDate">
    <vt:lpwstr>2021-08-26T13:50:14.5264287Z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