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86" r:id="rId2"/>
    <p:sldId id="429" r:id="rId3"/>
    <p:sldId id="430" r:id="rId4"/>
    <p:sldId id="433" r:id="rId5"/>
    <p:sldId id="431" r:id="rId6"/>
    <p:sldId id="432" r:id="rId7"/>
    <p:sldId id="434" r:id="rId8"/>
    <p:sldId id="437" r:id="rId9"/>
    <p:sldId id="435" r:id="rId10"/>
    <p:sldId id="436" r:id="rId1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9901"/>
    <a:srgbClr val="FF1C00"/>
    <a:srgbClr val="948A54"/>
    <a:srgbClr val="DB0029"/>
    <a:srgbClr val="404040"/>
    <a:srgbClr val="006600"/>
    <a:srgbClr val="FF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BBFE38B-81B3-473C-9A5A-CE85D12000FC}" type="datetimeFigureOut">
              <a:rPr lang="fr-FR" smtClean="0"/>
              <a:t>17/02/2022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490A7AC-09C2-4494-8218-A082B5EE2BDE}" type="slidenum">
              <a:rPr lang="fr-FR" smtClean="0"/>
              <a:t>‹N°›</a:t>
            </a:fld>
            <a:endParaRPr lang="fr-FR"/>
          </a:p>
        </p:txBody>
      </p:sp>
    </p:spTree>
    <p:extLst>
      <p:ext uri="{BB962C8B-B14F-4D97-AF65-F5344CB8AC3E}">
        <p14:creationId xmlns:p14="http://schemas.microsoft.com/office/powerpoint/2010/main" val="525893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39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104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321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98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783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5119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6041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304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8113" y="1347788"/>
            <a:ext cx="6462712" cy="363696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7742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 9">
            <a:extLst>
              <a:ext uri="{FF2B5EF4-FFF2-40B4-BE49-F238E27FC236}">
                <a16:creationId xmlns:a16="http://schemas.microsoft.com/office/drawing/2014/main" id="{B509E781-E360-48CD-926F-6572BD76F9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25891" y="6116324"/>
            <a:ext cx="2122182" cy="697451"/>
          </a:xfrm>
          <a:prstGeom prst="rect">
            <a:avLst/>
          </a:prstGeom>
        </p:spPr>
      </p:pic>
    </p:spTree>
    <p:extLst>
      <p:ext uri="{BB962C8B-B14F-4D97-AF65-F5344CB8AC3E}">
        <p14:creationId xmlns:p14="http://schemas.microsoft.com/office/powerpoint/2010/main" val="3028028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pic>
        <p:nvPicPr>
          <p:cNvPr id="8" name="Picture 2">
            <a:extLst>
              <a:ext uri="{FF2B5EF4-FFF2-40B4-BE49-F238E27FC236}">
                <a16:creationId xmlns:a16="http://schemas.microsoft.com/office/drawing/2014/main" id="{80BDD532-4DC2-479A-BB72-06C22282048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9" name="Rectangle 8">
            <a:extLst>
              <a:ext uri="{FF2B5EF4-FFF2-40B4-BE49-F238E27FC236}">
                <a16:creationId xmlns:a16="http://schemas.microsoft.com/office/drawing/2014/main" id="{56182A01-509D-434A-86F4-7F965A071131}"/>
              </a:ext>
            </a:extLst>
          </p:cNvPr>
          <p:cNvSpPr/>
          <p:nvPr userDrawn="1"/>
        </p:nvSpPr>
        <p:spPr>
          <a:xfrm>
            <a:off x="4798498" y="6390486"/>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dirty="0">
                <a:solidFill>
                  <a:srgbClr val="948A54"/>
                </a:solidFill>
                <a:latin typeface="Calibri" panose="020F0502020204030204" pitchFamily="34" charset="0"/>
                <a:cs typeface="Calibri" panose="020F0502020204030204" pitchFamily="34" charset="0"/>
              </a:rPr>
              <a:t>Semaine S7 2022</a:t>
            </a:r>
          </a:p>
        </p:txBody>
      </p:sp>
      <p:sp>
        <p:nvSpPr>
          <p:cNvPr id="7" name="Rectangle 6">
            <a:extLst>
              <a:ext uri="{FF2B5EF4-FFF2-40B4-BE49-F238E27FC236}">
                <a16:creationId xmlns:a16="http://schemas.microsoft.com/office/drawing/2014/main" id="{9BB87A9F-876B-4BE8-952F-3484C2456F43}"/>
              </a:ext>
            </a:extLst>
          </p:cNvPr>
          <p:cNvSpPr/>
          <p:nvPr userDrawn="1"/>
        </p:nvSpPr>
        <p:spPr>
          <a:xfrm>
            <a:off x="11653070" y="6326627"/>
            <a:ext cx="442750" cy="276999"/>
          </a:xfrm>
          <a:prstGeom prst="rect">
            <a:avLst/>
          </a:prstGeom>
        </p:spPr>
        <p:txBody>
          <a:bodyPr wrap="none">
            <a:spAutoFit/>
          </a:bodyPr>
          <a:lstStyle/>
          <a:p>
            <a:fld id="{AB000BC9-C3D8-4ABB-A0B8-4A0147E08E6F}" type="slidenum">
              <a:rPr lang="fr-FR" sz="1200" smtClean="0">
                <a:solidFill>
                  <a:srgbClr val="948A54"/>
                </a:solidFill>
                <a:latin typeface="Calibri" panose="020F0502020204030204" pitchFamily="34" charset="0"/>
                <a:cs typeface="Calibri" panose="020F0502020204030204" pitchFamily="34" charset="0"/>
              </a:rPr>
              <a:pPr/>
              <a:t>‹N°›</a:t>
            </a:fld>
            <a:endParaRPr lang="fr-FR" sz="1200" dirty="0">
              <a:solidFill>
                <a:srgbClr val="948A5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543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257079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8928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1935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5953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542613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2512315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4144355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2278195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hyperlink" Target="https://mfb.li/signitcollabce?d:etablissement=CEGE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0.png"/><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commerciaux.celca.caisse-epargne.fr/download/362/iard-pro/25628/iard-pro_signit_mode-op-hebdo-07-2022-2.pdf" TargetMode="External"/><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20.jpeg"/><Relationship Id="rId12" Type="http://schemas.microsoft.com/office/2007/relationships/hdphoto" Target="../media/hdphoto5.wdp"/><Relationship Id="rId2" Type="http://schemas.openxmlformats.org/officeDocument/2006/relationships/notesSlide" Target="../notesSlides/notesSlide6.xml"/><Relationship Id="rId16" Type="http://schemas.microsoft.com/office/2007/relationships/hdphoto" Target="../media/hdphoto7.wdp"/><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23.png"/><Relationship Id="rId5" Type="http://schemas.openxmlformats.org/officeDocument/2006/relationships/image" Target="../media/image19.png"/><Relationship Id="rId15" Type="http://schemas.openxmlformats.org/officeDocument/2006/relationships/image" Target="../media/image25.png"/><Relationship Id="rId10" Type="http://schemas.microsoft.com/office/2007/relationships/hdphoto" Target="../media/hdphoto4.wdp"/><Relationship Id="rId4" Type="http://schemas.openxmlformats.org/officeDocument/2006/relationships/image" Target="../media/image10.png"/><Relationship Id="rId9" Type="http://schemas.openxmlformats.org/officeDocument/2006/relationships/image" Target="../media/image22.png"/><Relationship Id="rId14"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9.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9.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4" y="260890"/>
            <a:ext cx="8875860" cy="5767216"/>
          </a:xfrm>
        </p:spPr>
      </p:pic>
      <p:sp>
        <p:nvSpPr>
          <p:cNvPr id="12" name="Espace réservé du texte 11"/>
          <p:cNvSpPr>
            <a:spLocks noGrp="1"/>
          </p:cNvSpPr>
          <p:nvPr>
            <p:ph type="body" sz="quarter" idx="10"/>
          </p:nvPr>
        </p:nvSpPr>
        <p:spPr>
          <a:xfrm>
            <a:off x="3472774" y="632682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18/02/2022 – Semaine 7</a:t>
            </a:r>
          </a:p>
          <a:p>
            <a:endParaRPr lang="fr-FR" dirty="0"/>
          </a:p>
        </p:txBody>
      </p:sp>
      <p:sp>
        <p:nvSpPr>
          <p:cNvPr id="11" name="Ellipse 10"/>
          <p:cNvSpPr/>
          <p:nvPr/>
        </p:nvSpPr>
        <p:spPr>
          <a:xfrm>
            <a:off x="2554094" y="2260678"/>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Segoe Print" panose="02000600000000000000" pitchFamily="2" charset="0"/>
                <a:ea typeface="+mn-ea"/>
                <a:cs typeface="+mn-cs"/>
              </a:rPr>
              <a:t>L’Hebdo pro</a:t>
            </a:r>
          </a:p>
        </p:txBody>
      </p:sp>
      <p:sp>
        <p:nvSpPr>
          <p:cNvPr id="18" name="Rectangle 17"/>
          <p:cNvSpPr/>
          <p:nvPr/>
        </p:nvSpPr>
        <p:spPr>
          <a:xfrm>
            <a:off x="1906247" y="4774033"/>
            <a:ext cx="800972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haroni" panose="02010803020104030203" pitchFamily="2" charset="-79"/>
                <a:ea typeface="+mn-ea"/>
                <a:cs typeface="Aharoni" panose="02010803020104030203" pitchFamily="2" charset="-79"/>
              </a:rPr>
              <a:t>L’ESSENTIEL DE VOS INFOS </a:t>
            </a:r>
            <a:r>
              <a:rPr kumimoji="0" lang="fr-FR"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haroni" panose="02010803020104030203" pitchFamily="2" charset="-79"/>
                <a:ea typeface="+mn-ea"/>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5970" y="449777"/>
            <a:ext cx="1669142" cy="166914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signe&#10;&#10;Description générée automatiquement">
            <a:extLst>
              <a:ext uri="{FF2B5EF4-FFF2-40B4-BE49-F238E27FC236}">
                <a16:creationId xmlns:a16="http://schemas.microsoft.com/office/drawing/2014/main" id="{AA88DB03-F757-4BC6-BE30-0994B77BB5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411"/>
            <a:ext cx="3770142" cy="1559145"/>
          </a:xfrm>
          <a:prstGeom prst="rect">
            <a:avLst/>
          </a:prstGeom>
          <a:solidFill>
            <a:schemeClr val="bg1"/>
          </a:solidFill>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idx="4294967295"/>
          </p:nvPr>
        </p:nvSpPr>
        <p:spPr>
          <a:xfrm>
            <a:off x="821824" y="256562"/>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Au sommaire de cette semaine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37861" y="1690245"/>
            <a:ext cx="5989065"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Rappels sur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8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Nos outils de signatur</a:t>
            </a:r>
            <a:r>
              <a:rPr lang="fr-FR" sz="2800" b="1" dirty="0">
                <a:solidFill>
                  <a:srgbClr val="40404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e</a:t>
            </a:r>
            <a:r>
              <a:rPr lang="fr-FR" sz="28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électronique, dont </a:t>
            </a:r>
            <a:r>
              <a:rPr lang="fr-FR" sz="2800" b="1" dirty="0" err="1">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Sign’it</a:t>
            </a:r>
            <a:r>
              <a:rPr lang="fr-FR" sz="28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a:t>
            </a:r>
            <a:r>
              <a:rPr lang="fr-FR" sz="2800" b="1" dirty="0">
                <a:solidFill>
                  <a:srgbClr val="40404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914400" lvl="1" indent="-457200" algn="just">
              <a:buFont typeface="Wingdings" panose="05000000000000000000" pitchFamily="2" charset="2"/>
              <a:buChar char="§"/>
              <a:defRPr/>
            </a:pP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Son périmètre produit</a:t>
            </a:r>
          </a:p>
          <a:p>
            <a:pPr marL="914400" lvl="1" indent="-457200" algn="just">
              <a:buFont typeface="Wingdings" panose="05000000000000000000" pitchFamily="2" charset="2"/>
              <a:buChar char="§"/>
              <a:defRPr/>
            </a:pPr>
            <a:endParaRPr kumimoji="0" lang="fr-FR" sz="12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a:p>
            <a:pPr marL="914400" lvl="1" indent="-457200" algn="just">
              <a:buFont typeface="Wingdings" panose="05000000000000000000" pitchFamily="2" charset="2"/>
              <a:buChar char="§"/>
              <a:defRPr/>
            </a:pPr>
            <a:r>
              <a:rPr lang="fr-FR" sz="24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Son process d’instruction</a:t>
            </a:r>
          </a:p>
          <a:p>
            <a:pPr marL="914400" lvl="1" indent="-457200" algn="just">
              <a:buFont typeface="Wingdings" panose="05000000000000000000" pitchFamily="2" charset="2"/>
              <a:buChar char="§"/>
              <a:defRPr/>
            </a:pPr>
            <a:endParaRPr lang="fr-FR" sz="1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914400" lvl="1" indent="-457200" algn="just">
              <a:buFont typeface="Wingdings" panose="05000000000000000000" pitchFamily="2" charset="2"/>
              <a:buChar char="§"/>
              <a:defRPr/>
            </a:pP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Son indispensable suivi</a:t>
            </a:r>
            <a:endParaRPr kumimoji="0" lang="fr-FR"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pic>
        <p:nvPicPr>
          <p:cNvPr id="2" name="Image 1">
            <a:extLst>
              <a:ext uri="{FF2B5EF4-FFF2-40B4-BE49-F238E27FC236}">
                <a16:creationId xmlns:a16="http://schemas.microsoft.com/office/drawing/2014/main" id="{83DF053E-2B92-4EEB-881C-50AD75D27DB0}"/>
              </a:ext>
            </a:extLst>
          </p:cNvPr>
          <p:cNvPicPr>
            <a:picLocks noChangeAspect="1"/>
          </p:cNvPicPr>
          <p:nvPr/>
        </p:nvPicPr>
        <p:blipFill rotWithShape="1">
          <a:blip r:embed="rId4"/>
          <a:srcRect l="39806" t="10081" r="20829" b="32399"/>
          <a:stretch/>
        </p:blipFill>
        <p:spPr>
          <a:xfrm>
            <a:off x="6616165" y="1690245"/>
            <a:ext cx="5170373" cy="40922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9295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idx="4294967295"/>
          </p:nvPr>
        </p:nvSpPr>
        <p:spPr>
          <a:xfrm>
            <a:off x="821824" y="256562"/>
            <a:ext cx="982005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Au sommaire de cette semaine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68193" y="1324485"/>
            <a:ext cx="11379670" cy="461665"/>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4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N</a:t>
            </a: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os outils de signature électronique, dont notamment </a:t>
            </a:r>
            <a:r>
              <a:rPr kumimoji="0" lang="fr-FR" sz="2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Sign’it</a:t>
            </a:r>
            <a:endParaRPr kumimoji="0" lang="fr-FR"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6" name="Rectangle 5">
            <a:extLst>
              <a:ext uri="{FF2B5EF4-FFF2-40B4-BE49-F238E27FC236}">
                <a16:creationId xmlns:a16="http://schemas.microsoft.com/office/drawing/2014/main" id="{6E8F026A-6A3E-4730-9CF7-59427D08A4BB}"/>
              </a:ext>
            </a:extLst>
          </p:cNvPr>
          <p:cNvSpPr/>
          <p:nvPr/>
        </p:nvSpPr>
        <p:spPr>
          <a:xfrm>
            <a:off x="971943" y="2339034"/>
            <a:ext cx="5019554" cy="461665"/>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sz="2400" dirty="0">
                <a:solidFill>
                  <a:srgbClr val="000000">
                    <a:lumMod val="75000"/>
                    <a:lumOff val="25000"/>
                  </a:srgbClr>
                </a:solidFill>
                <a:latin typeface="Arial Black" panose="020B0A04020102020204" pitchFamily="34" charset="0"/>
                <a:cs typeface="Aharoni" panose="02010803020104030203" pitchFamily="2" charset="-79"/>
              </a:rPr>
              <a:t>Leur utilité :</a:t>
            </a:r>
            <a:endParaRPr kumimoji="0" lang="fr-FR" sz="2400"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sp>
        <p:nvSpPr>
          <p:cNvPr id="4" name="Rectangle 3">
            <a:extLst>
              <a:ext uri="{FF2B5EF4-FFF2-40B4-BE49-F238E27FC236}">
                <a16:creationId xmlns:a16="http://schemas.microsoft.com/office/drawing/2014/main" id="{7C632A58-9213-48A2-AD81-545DD2B93798}"/>
              </a:ext>
            </a:extLst>
          </p:cNvPr>
          <p:cNvSpPr/>
          <p:nvPr/>
        </p:nvSpPr>
        <p:spPr>
          <a:xfrm>
            <a:off x="1023136" y="3017128"/>
            <a:ext cx="3844833" cy="2713112"/>
          </a:xfrm>
          <a:prstGeom prst="rect">
            <a:avLst/>
          </a:prstGeom>
          <a:solidFill>
            <a:schemeClr val="tx1">
              <a:lumMod val="65000"/>
              <a:lumOff val="3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u="sng" dirty="0">
                <a:effectLst>
                  <a:outerShdw blurRad="38100" dist="38100" dir="2700000" algn="tl">
                    <a:srgbClr val="000000">
                      <a:alpha val="43137"/>
                    </a:srgbClr>
                  </a:outerShdw>
                </a:effectLst>
                <a:latin typeface="Cabin Sketch" panose="020B0503050202020004" pitchFamily="34" charset="0"/>
              </a:rPr>
              <a:t>Côté client</a:t>
            </a:r>
            <a:r>
              <a:rPr lang="fr-FR" sz="2000" dirty="0">
                <a:latin typeface="Cabin Sketch" panose="020B0503050202020004" pitchFamily="34" charset="0"/>
              </a:rPr>
              <a:t> :</a:t>
            </a:r>
          </a:p>
          <a:p>
            <a:pPr algn="ctr"/>
            <a:endParaRPr lang="fr-FR" sz="800" dirty="0">
              <a:latin typeface="Cabin Sketch" panose="020B0503050202020004" pitchFamily="34" charset="0"/>
            </a:endParaRPr>
          </a:p>
          <a:p>
            <a:pPr marL="342900" indent="-342900" algn="ctr">
              <a:buFont typeface="Wingdings" panose="05000000000000000000" pitchFamily="2" charset="2"/>
              <a:buChar char="ü"/>
            </a:pPr>
            <a:r>
              <a:rPr lang="fr-FR" sz="2000" dirty="0">
                <a:latin typeface="Cabin Sketch" panose="020B0503050202020004" pitchFamily="34" charset="0"/>
              </a:rPr>
              <a:t>Faciliter la signature en quelques clics, sans nécessiter de se déplacer en agence</a:t>
            </a:r>
          </a:p>
          <a:p>
            <a:pPr algn="ctr"/>
            <a:endParaRPr lang="fr-FR" sz="800" dirty="0">
              <a:latin typeface="Cabin Sketch" panose="020B0503050202020004" pitchFamily="34" charset="0"/>
            </a:endParaRPr>
          </a:p>
          <a:p>
            <a:pPr marL="342900" indent="-342900" algn="ctr">
              <a:buFont typeface="Wingdings" panose="05000000000000000000" pitchFamily="2" charset="2"/>
              <a:buChar char="ü"/>
            </a:pPr>
            <a:r>
              <a:rPr lang="fr-FR" sz="2000" dirty="0">
                <a:latin typeface="Cabin Sketch" panose="020B0503050202020004" pitchFamily="34" charset="0"/>
              </a:rPr>
              <a:t>Signer en toute confiance grâce à un process sécurisé</a:t>
            </a:r>
          </a:p>
        </p:txBody>
      </p:sp>
      <p:sp>
        <p:nvSpPr>
          <p:cNvPr id="9" name="Rectangle 8">
            <a:extLst>
              <a:ext uri="{FF2B5EF4-FFF2-40B4-BE49-F238E27FC236}">
                <a16:creationId xmlns:a16="http://schemas.microsoft.com/office/drawing/2014/main" id="{8AB49FED-B01E-4394-AC13-02C66B5B66E6}"/>
              </a:ext>
            </a:extLst>
          </p:cNvPr>
          <p:cNvSpPr/>
          <p:nvPr/>
        </p:nvSpPr>
        <p:spPr>
          <a:xfrm>
            <a:off x="7693653" y="3017128"/>
            <a:ext cx="3844833" cy="2713112"/>
          </a:xfrm>
          <a:prstGeom prst="rec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u="sng" dirty="0">
                <a:solidFill>
                  <a:schemeClr val="tx1">
                    <a:lumMod val="75000"/>
                    <a:lumOff val="25000"/>
                  </a:schemeClr>
                </a:solidFill>
                <a:effectLst>
                  <a:outerShdw blurRad="38100" dist="38100" dir="2700000" algn="tl">
                    <a:srgbClr val="000000">
                      <a:alpha val="43137"/>
                    </a:srgbClr>
                  </a:outerShdw>
                </a:effectLst>
                <a:latin typeface="Cabin Sketch" panose="020B0503050202020004" pitchFamily="34" charset="0"/>
              </a:rPr>
              <a:t>Côté Collaborateur</a:t>
            </a:r>
            <a:r>
              <a:rPr lang="fr-FR" sz="2000" b="1" dirty="0">
                <a:solidFill>
                  <a:schemeClr val="tx1">
                    <a:lumMod val="75000"/>
                    <a:lumOff val="25000"/>
                  </a:schemeClr>
                </a:solidFill>
                <a:effectLst>
                  <a:outerShdw blurRad="38100" dist="38100" dir="2700000" algn="tl">
                    <a:srgbClr val="000000">
                      <a:alpha val="43137"/>
                    </a:srgbClr>
                  </a:outerShdw>
                </a:effectLst>
                <a:latin typeface="Cabin Sketch" panose="020B0503050202020004" pitchFamily="34" charset="0"/>
              </a:rPr>
              <a:t> </a:t>
            </a:r>
            <a:r>
              <a:rPr lang="fr-FR" sz="2000" dirty="0">
                <a:solidFill>
                  <a:schemeClr val="tx1">
                    <a:lumMod val="75000"/>
                    <a:lumOff val="25000"/>
                  </a:schemeClr>
                </a:solidFill>
                <a:latin typeface="Cabin Sketch" panose="020B0503050202020004" pitchFamily="34" charset="0"/>
              </a:rPr>
              <a:t>:</a:t>
            </a:r>
          </a:p>
          <a:p>
            <a:pPr algn="ctr"/>
            <a:endParaRPr lang="fr-FR" sz="800" dirty="0">
              <a:solidFill>
                <a:schemeClr val="tx1">
                  <a:lumMod val="75000"/>
                  <a:lumOff val="25000"/>
                </a:schemeClr>
              </a:solidFill>
              <a:latin typeface="Cabin Sketch" panose="020B0503050202020004" pitchFamily="34" charset="0"/>
            </a:endParaRPr>
          </a:p>
          <a:p>
            <a:pPr marL="342900" indent="-342900" algn="ctr">
              <a:buFont typeface="Wingdings" panose="05000000000000000000" pitchFamily="2" charset="2"/>
              <a:buChar char="ü"/>
            </a:pPr>
            <a:r>
              <a:rPr lang="fr-FR" sz="2000" dirty="0">
                <a:solidFill>
                  <a:schemeClr val="tx1">
                    <a:lumMod val="75000"/>
                    <a:lumOff val="25000"/>
                  </a:schemeClr>
                </a:solidFill>
                <a:latin typeface="Cabin Sketch" panose="020B0503050202020004" pitchFamily="34" charset="0"/>
              </a:rPr>
              <a:t>Praticité</a:t>
            </a:r>
          </a:p>
          <a:p>
            <a:pPr marL="342900" indent="-342900" algn="ctr">
              <a:buFont typeface="Wingdings" panose="05000000000000000000" pitchFamily="2" charset="2"/>
              <a:buChar char="ü"/>
            </a:pPr>
            <a:endParaRPr lang="fr-FR" sz="800" dirty="0">
              <a:solidFill>
                <a:schemeClr val="tx1">
                  <a:lumMod val="75000"/>
                  <a:lumOff val="25000"/>
                </a:schemeClr>
              </a:solidFill>
              <a:latin typeface="Cabin Sketch" panose="020B0503050202020004" pitchFamily="34" charset="0"/>
            </a:endParaRPr>
          </a:p>
          <a:p>
            <a:pPr marL="342900" indent="-342900" algn="ctr">
              <a:buFont typeface="Wingdings" panose="05000000000000000000" pitchFamily="2" charset="2"/>
              <a:buChar char="ü"/>
            </a:pPr>
            <a:r>
              <a:rPr lang="fr-FR" sz="2000" dirty="0">
                <a:solidFill>
                  <a:schemeClr val="tx1">
                    <a:lumMod val="75000"/>
                    <a:lumOff val="25000"/>
                  </a:schemeClr>
                </a:solidFill>
                <a:latin typeface="Cabin Sketch" panose="020B0503050202020004" pitchFamily="34" charset="0"/>
              </a:rPr>
              <a:t>Rapidité, tant dans l’instruction que dans les délais de retour client</a:t>
            </a:r>
          </a:p>
          <a:p>
            <a:pPr marL="342900" indent="-342900" algn="ctr">
              <a:buFont typeface="Wingdings" panose="05000000000000000000" pitchFamily="2" charset="2"/>
              <a:buChar char="ü"/>
            </a:pPr>
            <a:endParaRPr lang="fr-FR" sz="800" dirty="0">
              <a:solidFill>
                <a:schemeClr val="tx1">
                  <a:lumMod val="75000"/>
                  <a:lumOff val="25000"/>
                </a:schemeClr>
              </a:solidFill>
              <a:latin typeface="Cabin Sketch" panose="020B0503050202020004" pitchFamily="34" charset="0"/>
            </a:endParaRPr>
          </a:p>
          <a:p>
            <a:pPr marL="342900" indent="-342900" algn="ctr">
              <a:buFont typeface="Wingdings" panose="05000000000000000000" pitchFamily="2" charset="2"/>
              <a:buChar char="ü"/>
            </a:pPr>
            <a:r>
              <a:rPr lang="fr-FR" sz="2000" dirty="0">
                <a:solidFill>
                  <a:schemeClr val="tx1">
                    <a:lumMod val="75000"/>
                    <a:lumOff val="25000"/>
                  </a:schemeClr>
                </a:solidFill>
                <a:latin typeface="Cabin Sketch" panose="020B0503050202020004" pitchFamily="34" charset="0"/>
              </a:rPr>
              <a:t>Possibilité de suivi</a:t>
            </a:r>
          </a:p>
        </p:txBody>
      </p:sp>
      <p:pic>
        <p:nvPicPr>
          <p:cNvPr id="10" name="Image 9">
            <a:extLst>
              <a:ext uri="{FF2B5EF4-FFF2-40B4-BE49-F238E27FC236}">
                <a16:creationId xmlns:a16="http://schemas.microsoft.com/office/drawing/2014/main" id="{4A944D1A-0B63-4D03-A988-764CA3D14646}"/>
              </a:ext>
            </a:extLst>
          </p:cNvPr>
          <p:cNvPicPr>
            <a:picLocks noChangeAspect="1"/>
          </p:cNvPicPr>
          <p:nvPr/>
        </p:nvPicPr>
        <p:blipFill rotWithShape="1">
          <a:blip r:embed="rId4"/>
          <a:srcRect l="57792" t="10081" r="37567" b="84544"/>
          <a:stretch/>
        </p:blipFill>
        <p:spPr>
          <a:xfrm>
            <a:off x="10720252" y="427452"/>
            <a:ext cx="941455" cy="590564"/>
          </a:xfrm>
          <a:prstGeom prst="rect">
            <a:avLst/>
          </a:prstGeom>
          <a:ln>
            <a:noFill/>
          </a:ln>
          <a:effectLst>
            <a:outerShdw blurRad="292100" dist="139700" dir="2700000" algn="tl" rotWithShape="0">
              <a:srgbClr val="333333">
                <a:alpha val="65000"/>
              </a:srgbClr>
            </a:outerShdw>
          </a:effectLst>
        </p:spPr>
      </p:pic>
      <p:pic>
        <p:nvPicPr>
          <p:cNvPr id="2" name="Picture 2" descr="Il est inutile de développer un produit utile pour connaître le succès en  affaire">
            <a:extLst>
              <a:ext uri="{FF2B5EF4-FFF2-40B4-BE49-F238E27FC236}">
                <a16:creationId xmlns:a16="http://schemas.microsoft.com/office/drawing/2014/main" id="{98ACFA41-DFF2-4F56-B1AF-92DC3CD7B2A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928" b="89969" l="9250" r="90000">
                        <a14:foregroundMark x1="9250" y1="15865" x2="13417" y2="33777"/>
                        <a14:foregroundMark x1="13417" y1="33777" x2="11833" y2="45445"/>
                        <a14:foregroundMark x1="21250" y1="18321" x2="21500" y2="38997"/>
                        <a14:foregroundMark x1="46667" y1="15455" x2="46083" y2="35517"/>
                        <a14:foregroundMark x1="53417" y1="13818" x2="58750" y2="30706"/>
                        <a14:foregroundMark x1="58750" y1="30706" x2="59333" y2="37257"/>
                        <a14:foregroundMark x1="65333" y1="15455" x2="66750" y2="21187"/>
                        <a14:foregroundMark x1="70917" y1="14739" x2="71500" y2="15865"/>
                        <a14:foregroundMark x1="78333" y1="18833" x2="78333" y2="18833"/>
                        <a14:foregroundMark x1="80417" y1="30399" x2="80417" y2="30399"/>
                        <a14:foregroundMark x1="86500" y1="30502" x2="86500" y2="30502"/>
                        <a14:foregroundMark x1="87750" y1="44115" x2="87750" y2="44115"/>
                        <a14:foregroundMark x1="86500" y1="58240" x2="86500" y2="58240"/>
                        <a14:foregroundMark x1="87500" y1="65814" x2="87500" y2="65814"/>
                        <a14:foregroundMark x1="77667" y1="63255" x2="77667" y2="63255"/>
                        <a14:foregroundMark x1="69917" y1="67349" x2="69917" y2="67349"/>
                        <a14:foregroundMark x1="59333" y1="67451" x2="59333" y2="67451"/>
                        <a14:foregroundMark x1="51833" y1="65097" x2="51833" y2="65097"/>
                        <a14:foregroundMark x1="43500" y1="50051" x2="43500" y2="50051"/>
                        <a14:foregroundMark x1="38083" y1="52098" x2="38083" y2="52098"/>
                        <a14:foregroundMark x1="31583" y1="52405" x2="31583" y2="52405"/>
                        <a14:foregroundMark x1="26000" y1="53429" x2="26000" y2="53429"/>
                        <a14:foregroundMark x1="11750" y1="58444" x2="11750" y2="58444"/>
                      </a14:backgroundRemoval>
                    </a14:imgEffect>
                  </a14:imgLayer>
                </a14:imgProps>
              </a:ext>
              <a:ext uri="{28A0092B-C50C-407E-A947-70E740481C1C}">
                <a14:useLocalDpi xmlns:a14="http://schemas.microsoft.com/office/drawing/2010/main" val="0"/>
              </a:ext>
            </a:extLst>
          </a:blip>
          <a:srcRect/>
          <a:stretch>
            <a:fillRect/>
          </a:stretch>
        </p:blipFill>
        <p:spPr bwMode="auto">
          <a:xfrm>
            <a:off x="4969546" y="3246344"/>
            <a:ext cx="2724107" cy="2217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99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7A2964C-7BB6-4052-AB21-66B1377AB37D}"/>
              </a:ext>
            </a:extLst>
          </p:cNvPr>
          <p:cNvSpPr/>
          <p:nvPr/>
        </p:nvSpPr>
        <p:spPr>
          <a:xfrm>
            <a:off x="7228114" y="2039255"/>
            <a:ext cx="4066903" cy="15397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368193" y="1324485"/>
            <a:ext cx="11379670" cy="461665"/>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Pourquoi remettre cet outil </a:t>
            </a:r>
            <a:r>
              <a:rPr kumimoji="0" lang="fr-FR" sz="2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Sign’it</a:t>
            </a: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au sommaire de cet HEBDO ?</a:t>
            </a:r>
          </a:p>
        </p:txBody>
      </p:sp>
      <p:sp>
        <p:nvSpPr>
          <p:cNvPr id="6" name="Rectangle 5">
            <a:extLst>
              <a:ext uri="{FF2B5EF4-FFF2-40B4-BE49-F238E27FC236}">
                <a16:creationId xmlns:a16="http://schemas.microsoft.com/office/drawing/2014/main" id="{B71FB930-8A02-4528-932D-B70212BE9F1F}"/>
              </a:ext>
            </a:extLst>
          </p:cNvPr>
          <p:cNvSpPr/>
          <p:nvPr/>
        </p:nvSpPr>
        <p:spPr>
          <a:xfrm>
            <a:off x="980651" y="2144873"/>
            <a:ext cx="5280813" cy="1259191"/>
          </a:xfrm>
          <a:prstGeom prst="rect">
            <a:avLst/>
          </a:prstGeom>
        </p:spPr>
        <p:txBody>
          <a:bodyPr wrap="square">
            <a:spAutoFit/>
          </a:bodyPr>
          <a:lstStyle/>
          <a:p>
            <a:pPr marR="0" lvl="0" algn="just" defTabSz="914400" rtl="0" eaLnBrk="1" fontAlgn="auto" latinLnBrk="0" hangingPunct="1">
              <a:lnSpc>
                <a:spcPts val="2300"/>
              </a:lnSpc>
              <a:spcBef>
                <a:spcPts val="0"/>
              </a:spcBef>
              <a:spcAft>
                <a:spcPts val="0"/>
              </a:spcAft>
              <a:buClrTx/>
              <a:buSzTx/>
              <a:tabLst/>
              <a:defRPr/>
            </a:pPr>
            <a:r>
              <a:rPr lang="fr-FR" dirty="0">
                <a:solidFill>
                  <a:srgbClr val="000000">
                    <a:lumMod val="75000"/>
                    <a:lumOff val="25000"/>
                  </a:srgbClr>
                </a:solidFill>
                <a:latin typeface="Arial Black" panose="020B0A04020102020204" pitchFamily="34" charset="0"/>
                <a:cs typeface="Aharoni" panose="02010803020104030203" pitchFamily="2" charset="-79"/>
              </a:rPr>
              <a:t>1. Parce qu’en dépit d’un usage qui tend à se démocratiser, nous pourrions capitaliser encore davantage sur cet outil pour finaliser nos ventes.</a:t>
            </a:r>
            <a:endParaRPr kumimoji="0" lang="fr-FR"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sp>
        <p:nvSpPr>
          <p:cNvPr id="11" name="Rectangle 10">
            <a:extLst>
              <a:ext uri="{FF2B5EF4-FFF2-40B4-BE49-F238E27FC236}">
                <a16:creationId xmlns:a16="http://schemas.microsoft.com/office/drawing/2014/main" id="{5EDF1E0D-6C1F-44C2-8ED0-35BDDBF730E5}"/>
              </a:ext>
            </a:extLst>
          </p:cNvPr>
          <p:cNvSpPr/>
          <p:nvPr/>
        </p:nvSpPr>
        <p:spPr>
          <a:xfrm>
            <a:off x="2426739" y="4939331"/>
            <a:ext cx="8764240" cy="1259191"/>
          </a:xfrm>
          <a:prstGeom prst="rect">
            <a:avLst/>
          </a:prstGeom>
        </p:spPr>
        <p:txBody>
          <a:bodyPr wrap="square">
            <a:spAutoFit/>
          </a:bodyPr>
          <a:lstStyle/>
          <a:p>
            <a:pPr marR="0" lvl="0" algn="just" defTabSz="914400" rtl="0" eaLnBrk="1" fontAlgn="auto" latinLnBrk="0" hangingPunct="1">
              <a:lnSpc>
                <a:spcPts val="2300"/>
              </a:lnSpc>
              <a:spcBef>
                <a:spcPts val="0"/>
              </a:spcBef>
              <a:spcAft>
                <a:spcPts val="0"/>
              </a:spcAft>
              <a:buClrTx/>
              <a:buSzTx/>
              <a:tabLst/>
              <a:defRPr/>
            </a:pPr>
            <a:r>
              <a:rPr lang="fr-FR" dirty="0">
                <a:solidFill>
                  <a:srgbClr val="000000">
                    <a:lumMod val="75000"/>
                    <a:lumOff val="25000"/>
                  </a:srgbClr>
                </a:solidFill>
                <a:latin typeface="Arial Black" panose="020B0A04020102020204" pitchFamily="34" charset="0"/>
                <a:cs typeface="Aharoni" panose="02010803020104030203" pitchFamily="2" charset="-79"/>
              </a:rPr>
              <a:t>2. Parce que des évolutions positives ont été mises en œuvre dans une nouvelle version SIGN’IT livrée tout récemment, et qui peut notamment permettre l’archivage automatique des documents dès la signature client.</a:t>
            </a:r>
            <a:endParaRPr kumimoji="0" lang="fr-FR"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sp>
        <p:nvSpPr>
          <p:cNvPr id="12" name="Titre 2">
            <a:extLst>
              <a:ext uri="{FF2B5EF4-FFF2-40B4-BE49-F238E27FC236}">
                <a16:creationId xmlns:a16="http://schemas.microsoft.com/office/drawing/2014/main" id="{0E61704E-E738-43C7-9A56-176CC10DF87F}"/>
              </a:ext>
            </a:extLst>
          </p:cNvPr>
          <p:cNvSpPr txBox="1">
            <a:spLocks/>
          </p:cNvSpPr>
          <p:nvPr/>
        </p:nvSpPr>
        <p:spPr>
          <a:xfrm>
            <a:off x="821824" y="256562"/>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Au sommaire de cette semaine</a:t>
            </a:r>
            <a:endPar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pic>
        <p:nvPicPr>
          <p:cNvPr id="13" name="Image 12">
            <a:extLst>
              <a:ext uri="{FF2B5EF4-FFF2-40B4-BE49-F238E27FC236}">
                <a16:creationId xmlns:a16="http://schemas.microsoft.com/office/drawing/2014/main" id="{8072A79D-8F22-437A-90F8-509C8DF6074E}"/>
              </a:ext>
            </a:extLst>
          </p:cNvPr>
          <p:cNvPicPr>
            <a:picLocks noChangeAspect="1"/>
          </p:cNvPicPr>
          <p:nvPr/>
        </p:nvPicPr>
        <p:blipFill rotWithShape="1">
          <a:blip r:embed="rId4"/>
          <a:srcRect l="57792" t="10081" r="37567" b="84544"/>
          <a:stretch/>
        </p:blipFill>
        <p:spPr>
          <a:xfrm>
            <a:off x="10720252" y="427452"/>
            <a:ext cx="941455" cy="590564"/>
          </a:xfrm>
          <a:prstGeom prst="rect">
            <a:avLst/>
          </a:prstGeom>
          <a:ln>
            <a:noFill/>
          </a:ln>
          <a:effectLst>
            <a:outerShdw blurRad="292100" dist="139700" dir="2700000" algn="tl" rotWithShape="0">
              <a:srgbClr val="333333">
                <a:alpha val="65000"/>
              </a:srgbClr>
            </a:outerShdw>
          </a:effectLst>
        </p:spPr>
      </p:pic>
      <p:pic>
        <p:nvPicPr>
          <p:cNvPr id="2050" name="Picture 2" descr="Grunge red new version word round rubber stamp - Stock Illustration  [46193164] - PIXTA">
            <a:extLst>
              <a:ext uri="{FF2B5EF4-FFF2-40B4-BE49-F238E27FC236}">
                <a16:creationId xmlns:a16="http://schemas.microsoft.com/office/drawing/2014/main" id="{B68EB8FA-984D-463B-8698-067F66107D5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96" t="11757" r="4286" b="16350"/>
          <a:stretch/>
        </p:blipFill>
        <p:spPr bwMode="auto">
          <a:xfrm>
            <a:off x="813115" y="4906773"/>
            <a:ext cx="1480930" cy="1219200"/>
          </a:xfrm>
          <a:prstGeom prst="ellipse">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258902D2-E960-4BFE-B779-4D3427EA1EE8}"/>
              </a:ext>
            </a:extLst>
          </p:cNvPr>
          <p:cNvPicPr>
            <a:picLocks noChangeAspect="1"/>
          </p:cNvPicPr>
          <p:nvPr/>
        </p:nvPicPr>
        <p:blipFill rotWithShape="1">
          <a:blip r:embed="rId4"/>
          <a:srcRect l="57792" t="10081" r="37567" b="84544"/>
          <a:stretch/>
        </p:blipFill>
        <p:spPr>
          <a:xfrm>
            <a:off x="9946925" y="2188894"/>
            <a:ext cx="1025875" cy="643520"/>
          </a:xfrm>
          <a:prstGeom prst="rect">
            <a:avLst/>
          </a:prstGeom>
          <a:ln>
            <a:noFill/>
          </a:ln>
          <a:effectLst>
            <a:outerShdw blurRad="292100" dist="139700" dir="2700000" algn="tl" rotWithShape="0">
              <a:srgbClr val="333333">
                <a:alpha val="65000"/>
              </a:srgbClr>
            </a:outerShdw>
          </a:effectLst>
        </p:spPr>
      </p:pic>
      <p:sp>
        <p:nvSpPr>
          <p:cNvPr id="2" name="ZoneTexte 1">
            <a:extLst>
              <a:ext uri="{FF2B5EF4-FFF2-40B4-BE49-F238E27FC236}">
                <a16:creationId xmlns:a16="http://schemas.microsoft.com/office/drawing/2014/main" id="{1207FC0B-8D2C-4BC7-85F1-6700EB97B377}"/>
              </a:ext>
            </a:extLst>
          </p:cNvPr>
          <p:cNvSpPr txBox="1"/>
          <p:nvPr/>
        </p:nvSpPr>
        <p:spPr>
          <a:xfrm>
            <a:off x="7452059" y="2340896"/>
            <a:ext cx="2236694" cy="338554"/>
          </a:xfrm>
          <a:prstGeom prst="rect">
            <a:avLst/>
          </a:prstGeom>
          <a:noFill/>
        </p:spPr>
        <p:txBody>
          <a:bodyPr wrap="square" rtlCol="0">
            <a:spAutoFit/>
          </a:bodyPr>
          <a:lstStyle/>
          <a:p>
            <a:pPr algn="ctr"/>
            <a:r>
              <a:rPr lang="fr-FR" sz="1600" dirty="0">
                <a:latin typeface="Arial Black" panose="020B0A04020102020204" pitchFamily="34" charset="0"/>
              </a:rPr>
              <a:t>Sur l’année 2021 :</a:t>
            </a:r>
          </a:p>
        </p:txBody>
      </p:sp>
      <p:pic>
        <p:nvPicPr>
          <p:cNvPr id="3" name="Picture 2">
            <a:extLst>
              <a:ext uri="{FF2B5EF4-FFF2-40B4-BE49-F238E27FC236}">
                <a16:creationId xmlns:a16="http://schemas.microsoft.com/office/drawing/2014/main" id="{733392AD-3B87-4B39-801A-E4E7FFCB58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9659" y="2855410"/>
            <a:ext cx="629362" cy="629362"/>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3D81268F-38E3-4CC1-B8CE-C9105F2FB68C}"/>
              </a:ext>
            </a:extLst>
          </p:cNvPr>
          <p:cNvSpPr txBox="1"/>
          <p:nvPr/>
        </p:nvSpPr>
        <p:spPr>
          <a:xfrm>
            <a:off x="7889966" y="2899997"/>
            <a:ext cx="3405051" cy="584775"/>
          </a:xfrm>
          <a:prstGeom prst="rect">
            <a:avLst/>
          </a:prstGeom>
          <a:noFill/>
        </p:spPr>
        <p:txBody>
          <a:bodyPr wrap="square" rtlCol="0">
            <a:spAutoFit/>
          </a:bodyPr>
          <a:lstStyle/>
          <a:p>
            <a:pPr algn="ctr"/>
            <a:r>
              <a:rPr lang="fr-FR" sz="1600" dirty="0">
                <a:latin typeface="Arial Black" panose="020B0A04020102020204" pitchFamily="34" charset="0"/>
              </a:rPr>
              <a:t>Collaborateurs ont saisi une vente ou plus via </a:t>
            </a:r>
            <a:r>
              <a:rPr lang="fr-FR" sz="1600" dirty="0" err="1">
                <a:latin typeface="Arial Black" panose="020B0A04020102020204" pitchFamily="34" charset="0"/>
              </a:rPr>
              <a:t>Sign’it</a:t>
            </a:r>
            <a:endParaRPr lang="fr-FR" sz="1600" dirty="0">
              <a:latin typeface="Arial Black" panose="020B0A04020102020204" pitchFamily="34" charset="0"/>
            </a:endParaRPr>
          </a:p>
        </p:txBody>
      </p:sp>
      <p:sp>
        <p:nvSpPr>
          <p:cNvPr id="5" name="ZoneTexte 4">
            <a:extLst>
              <a:ext uri="{FF2B5EF4-FFF2-40B4-BE49-F238E27FC236}">
                <a16:creationId xmlns:a16="http://schemas.microsoft.com/office/drawing/2014/main" id="{A1DD50AC-ACF7-447B-8CE8-A9BD1A597102}"/>
              </a:ext>
            </a:extLst>
          </p:cNvPr>
          <p:cNvSpPr txBox="1"/>
          <p:nvPr/>
        </p:nvSpPr>
        <p:spPr>
          <a:xfrm>
            <a:off x="1571055" y="3717897"/>
            <a:ext cx="7085266" cy="646331"/>
          </a:xfrm>
          <a:prstGeom prst="rect">
            <a:avLst/>
          </a:prstGeom>
          <a:solidFill>
            <a:schemeClr val="accent1">
              <a:lumMod val="20000"/>
              <a:lumOff val="80000"/>
            </a:schemeClr>
          </a:solidFill>
        </p:spPr>
        <p:txBody>
          <a:bodyPr wrap="square" rtlCol="0">
            <a:spAutoFit/>
          </a:bodyPr>
          <a:lstStyle/>
          <a:p>
            <a:pPr algn="just"/>
            <a:r>
              <a:rPr lang="fr-FR" i="1" dirty="0"/>
              <a:t>Vous faites partie de ces 59 utilisateurs de </a:t>
            </a:r>
            <a:r>
              <a:rPr lang="fr-FR" i="1" dirty="0" err="1"/>
              <a:t>Sign’it</a:t>
            </a:r>
            <a:r>
              <a:rPr lang="fr-FR" i="1" dirty="0"/>
              <a:t> ? BPCE vous offre l’occasion d’exprimer votre ressenti sur cet outil à travers une enquête de satisfaction </a:t>
            </a:r>
            <a:r>
              <a:rPr lang="fr-FR" sz="1200" i="1" dirty="0"/>
              <a:t>(3’ max)</a:t>
            </a:r>
            <a:endParaRPr lang="fr-FR" i="1" dirty="0"/>
          </a:p>
        </p:txBody>
      </p:sp>
      <p:pic>
        <p:nvPicPr>
          <p:cNvPr id="7" name="Picture 2" descr="Enquête de satisfaction - La Pilerie">
            <a:hlinkClick r:id="rId7"/>
            <a:extLst>
              <a:ext uri="{FF2B5EF4-FFF2-40B4-BE49-F238E27FC236}">
                <a16:creationId xmlns:a16="http://schemas.microsoft.com/office/drawing/2014/main" id="{50822BCD-AAFE-4BE0-8AA2-208D96D275AD}"/>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000" b="90000" l="10000" r="90000">
                        <a14:foregroundMark x1="15833" y1="42500" x2="74444" y2="32500"/>
                        <a14:foregroundMark x1="17222" y1="37917" x2="18333" y2="53750"/>
                        <a14:foregroundMark x1="22222" y1="43750" x2="21944" y2="53333"/>
                        <a14:foregroundMark x1="25556" y1="42500" x2="23611" y2="45000"/>
                        <a14:foregroundMark x1="40833" y1="33750" x2="44444" y2="32917"/>
                        <a14:foregroundMark x1="45556" y1="32083" x2="43333" y2="47500"/>
                        <a14:foregroundMark x1="51111" y1="31250" x2="49444" y2="43750"/>
                        <a14:foregroundMark x1="50000" y1="28750" x2="46389" y2="31250"/>
                        <a14:foregroundMark x1="48056" y1="39167" x2="48333" y2="45833"/>
                        <a14:foregroundMark x1="26111" y1="44583" x2="25833" y2="51250"/>
                        <a14:foregroundMark x1="53056" y1="29167" x2="55556" y2="27083"/>
                        <a14:foregroundMark x1="54444" y1="39167" x2="54444" y2="45000"/>
                        <a14:foregroundMark x1="58333" y1="31250" x2="62222" y2="25833"/>
                        <a14:foregroundMark x1="57500" y1="37083" x2="59167" y2="45000"/>
                        <a14:foregroundMark x1="65833" y1="25833" x2="65833" y2="40000"/>
                        <a14:foregroundMark x1="75000" y1="22917" x2="74167" y2="40000"/>
                        <a14:foregroundMark x1="72222" y1="32500" x2="72778" y2="25000"/>
                        <a14:foregroundMark x1="28056" y1="60833" x2="28333" y2="77500"/>
                        <a14:foregroundMark x1="32778" y1="72500" x2="35278" y2="71250"/>
                        <a14:foregroundMark x1="38611" y1="73333" x2="38611" y2="59167"/>
                        <a14:foregroundMark x1="34167" y1="60417" x2="31944" y2="77917"/>
                        <a14:foregroundMark x1="67222" y1="24167" x2="70278" y2="31250"/>
                        <a14:foregroundMark x1="48611" y1="26250" x2="51111" y2="25000"/>
                        <a14:foregroundMark x1="47500" y1="55833" x2="46944" y2="71667"/>
                        <a14:foregroundMark x1="43333" y1="63750" x2="42500" y2="72083"/>
                        <a14:foregroundMark x1="53889" y1="53333" x2="51111" y2="70417"/>
                        <a14:foregroundMark x1="51389" y1="65417" x2="51389" y2="55417"/>
                        <a14:foregroundMark x1="50556" y1="55417" x2="50833" y2="67917"/>
                        <a14:foregroundMark x1="54722" y1="68750" x2="56667" y2="55833"/>
                        <a14:foregroundMark x1="56944" y1="55833" x2="59444" y2="67083"/>
                        <a14:foregroundMark x1="63611" y1="51250" x2="63333" y2="66250"/>
                        <a14:foregroundMark x1="61944" y1="54167" x2="61111" y2="66667"/>
                        <a14:foregroundMark x1="65278" y1="51667" x2="68056" y2="50417"/>
                        <a14:foregroundMark x1="66944" y1="52083" x2="66944" y2="66667"/>
                        <a14:foregroundMark x1="71389" y1="49167" x2="70278" y2="66667"/>
                        <a14:foregroundMark x1="73889" y1="54167" x2="73889" y2="53750"/>
                        <a14:foregroundMark x1="78056" y1="50000" x2="76944" y2="48750"/>
                        <a14:foregroundMark x1="78889" y1="53333" x2="73889" y2="57917"/>
                        <a14:foregroundMark x1="80833" y1="48750" x2="80833" y2="62083"/>
                        <a14:foregroundMark x1="81111" y1="51667" x2="83889" y2="47500"/>
                        <a14:foregroundMark x1="83889" y1="53333" x2="83889" y2="61250"/>
                        <a14:foregroundMark x1="76389" y1="63333" x2="76389" y2="63333"/>
                      </a14:backgroundRemoval>
                    </a14:imgEffect>
                  </a14:imgLayer>
                </a14:imgProps>
              </a:ext>
              <a:ext uri="{28A0092B-C50C-407E-A947-70E740481C1C}">
                <a14:useLocalDpi xmlns:a14="http://schemas.microsoft.com/office/drawing/2010/main" val="0"/>
              </a:ext>
            </a:extLst>
          </a:blip>
          <a:srcRect l="9185" t="14242" r="7507" b="10497"/>
          <a:stretch/>
        </p:blipFill>
        <p:spPr bwMode="auto">
          <a:xfrm>
            <a:off x="9971314" y="3527121"/>
            <a:ext cx="1776549" cy="1069965"/>
          </a:xfrm>
          <a:prstGeom prst="rect">
            <a:avLst/>
          </a:prstGeom>
          <a:noFill/>
          <a:extLst>
            <a:ext uri="{909E8E84-426E-40DD-AFC4-6F175D3DCCD1}">
              <a14:hiddenFill xmlns:a14="http://schemas.microsoft.com/office/drawing/2010/main">
                <a:solidFill>
                  <a:srgbClr val="FFFFFF"/>
                </a:solidFill>
              </a14:hiddenFill>
            </a:ext>
          </a:extLst>
        </p:spPr>
      </p:pic>
      <p:sp>
        <p:nvSpPr>
          <p:cNvPr id="8" name="Flèche : droite 7">
            <a:hlinkClick r:id="rId7"/>
            <a:extLst>
              <a:ext uri="{FF2B5EF4-FFF2-40B4-BE49-F238E27FC236}">
                <a16:creationId xmlns:a16="http://schemas.microsoft.com/office/drawing/2014/main" id="{3B05BEF9-2772-48C8-9FBA-63C87DB79964}"/>
              </a:ext>
            </a:extLst>
          </p:cNvPr>
          <p:cNvSpPr/>
          <p:nvPr/>
        </p:nvSpPr>
        <p:spPr>
          <a:xfrm>
            <a:off x="8819573" y="3701476"/>
            <a:ext cx="994514" cy="738272"/>
          </a:xfrm>
          <a:prstGeom prst="rightArrow">
            <a:avLst>
              <a:gd name="adj1" fmla="val 61796"/>
              <a:gd name="adj2" fmla="val 50000"/>
            </a:avLst>
          </a:prstGeom>
          <a:solidFill>
            <a:srgbClr val="FF1C00"/>
          </a:solidFill>
          <a:ln>
            <a:solidFill>
              <a:srgbClr val="FE9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00"/>
              </a:lnSpc>
            </a:pPr>
            <a:r>
              <a:rPr lang="fr-FR" sz="1400" b="1" i="1" dirty="0">
                <a:effectLst>
                  <a:outerShdw blurRad="38100" dist="38100" dir="2700000" algn="tl">
                    <a:srgbClr val="000000">
                      <a:alpha val="43137"/>
                    </a:srgbClr>
                  </a:outerShdw>
                </a:effectLst>
              </a:rPr>
              <a:t>Clic sur l’image</a:t>
            </a:r>
          </a:p>
        </p:txBody>
      </p:sp>
    </p:spTree>
    <p:extLst>
      <p:ext uri="{BB962C8B-B14F-4D97-AF65-F5344CB8AC3E}">
        <p14:creationId xmlns:p14="http://schemas.microsoft.com/office/powerpoint/2010/main" val="201479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E1B8BF1-FC88-4F4A-8B51-C4CC8D42DD63}"/>
              </a:ext>
            </a:extLst>
          </p:cNvPr>
          <p:cNvPicPr>
            <a:picLocks noChangeAspect="1"/>
          </p:cNvPicPr>
          <p:nvPr/>
        </p:nvPicPr>
        <p:blipFill>
          <a:blip r:embed="rId3"/>
          <a:stretch>
            <a:fillRect/>
          </a:stretch>
        </p:blipFill>
        <p:spPr>
          <a:xfrm>
            <a:off x="362917" y="1870369"/>
            <a:ext cx="11342358" cy="4138544"/>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368193" y="1324485"/>
            <a:ext cx="11379670" cy="461665"/>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4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Périmètre de n</a:t>
            </a: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os outils de signature électronique, dont </a:t>
            </a:r>
            <a:r>
              <a:rPr kumimoji="0" lang="fr-FR" sz="2400" b="1" i="0" u="none" strike="noStrike" kern="1200" cap="none" spc="0" normalizeH="0" baseline="0" noProof="0" dirty="0" err="1">
                <a:ln>
                  <a:noFill/>
                </a:ln>
                <a:solidFill>
                  <a:schemeClr val="tx2"/>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Sign’it</a:t>
            </a: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a:t>
            </a:r>
          </a:p>
        </p:txBody>
      </p:sp>
      <p:sp>
        <p:nvSpPr>
          <p:cNvPr id="11" name="Titre 2">
            <a:extLst>
              <a:ext uri="{FF2B5EF4-FFF2-40B4-BE49-F238E27FC236}">
                <a16:creationId xmlns:a16="http://schemas.microsoft.com/office/drawing/2014/main" id="{9ED822F9-E525-4FE6-AF24-07A6E0A15149}"/>
              </a:ext>
            </a:extLst>
          </p:cNvPr>
          <p:cNvSpPr txBox="1">
            <a:spLocks/>
          </p:cNvSpPr>
          <p:nvPr/>
        </p:nvSpPr>
        <p:spPr>
          <a:xfrm>
            <a:off x="821824" y="256562"/>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Au sommaire de cette semaine</a:t>
            </a:r>
            <a:endPar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pic>
        <p:nvPicPr>
          <p:cNvPr id="12" name="Image 11">
            <a:extLst>
              <a:ext uri="{FF2B5EF4-FFF2-40B4-BE49-F238E27FC236}">
                <a16:creationId xmlns:a16="http://schemas.microsoft.com/office/drawing/2014/main" id="{514C40A1-7811-4114-A44C-9EAA200CAA3C}"/>
              </a:ext>
            </a:extLst>
          </p:cNvPr>
          <p:cNvPicPr>
            <a:picLocks noChangeAspect="1"/>
          </p:cNvPicPr>
          <p:nvPr/>
        </p:nvPicPr>
        <p:blipFill rotWithShape="1">
          <a:blip r:embed="rId5"/>
          <a:srcRect l="57792" t="10081" r="37567" b="84544"/>
          <a:stretch/>
        </p:blipFill>
        <p:spPr>
          <a:xfrm>
            <a:off x="10720252" y="427452"/>
            <a:ext cx="941455" cy="590564"/>
          </a:xfrm>
          <a:prstGeom prst="rect">
            <a:avLst/>
          </a:prstGeom>
          <a:ln>
            <a:noFill/>
          </a:ln>
          <a:effectLst>
            <a:outerShdw blurRad="292100" dist="139700" dir="2700000" algn="tl" rotWithShape="0">
              <a:srgbClr val="333333">
                <a:alpha val="65000"/>
              </a:srgbClr>
            </a:outerShdw>
          </a:effectLst>
        </p:spPr>
      </p:pic>
      <p:sp>
        <p:nvSpPr>
          <p:cNvPr id="2" name="ZoneTexte 1">
            <a:extLst>
              <a:ext uri="{FF2B5EF4-FFF2-40B4-BE49-F238E27FC236}">
                <a16:creationId xmlns:a16="http://schemas.microsoft.com/office/drawing/2014/main" id="{059ED235-72D0-4AD0-89D5-263F94C59859}"/>
              </a:ext>
            </a:extLst>
          </p:cNvPr>
          <p:cNvSpPr txBox="1"/>
          <p:nvPr/>
        </p:nvSpPr>
        <p:spPr>
          <a:xfrm>
            <a:off x="11351049" y="2005529"/>
            <a:ext cx="258404" cy="369332"/>
          </a:xfrm>
          <a:prstGeom prst="rect">
            <a:avLst/>
          </a:prstGeom>
          <a:noFill/>
        </p:spPr>
        <p:txBody>
          <a:bodyPr wrap="none" rtlCol="0">
            <a:spAutoFit/>
          </a:bodyPr>
          <a:lstStyle/>
          <a:p>
            <a:r>
              <a:rPr lang="fr-FR" dirty="0"/>
              <a:t>*</a:t>
            </a:r>
          </a:p>
        </p:txBody>
      </p:sp>
      <p:sp>
        <p:nvSpPr>
          <p:cNvPr id="8" name="ZoneTexte 7">
            <a:extLst>
              <a:ext uri="{FF2B5EF4-FFF2-40B4-BE49-F238E27FC236}">
                <a16:creationId xmlns:a16="http://schemas.microsoft.com/office/drawing/2014/main" id="{BBBB0661-CCE0-4339-885C-83A1EC55CDCC}"/>
              </a:ext>
            </a:extLst>
          </p:cNvPr>
          <p:cNvSpPr txBox="1"/>
          <p:nvPr/>
        </p:nvSpPr>
        <p:spPr>
          <a:xfrm>
            <a:off x="10482265" y="6008913"/>
            <a:ext cx="1153315" cy="261610"/>
          </a:xfrm>
          <a:prstGeom prst="rect">
            <a:avLst/>
          </a:prstGeom>
          <a:noFill/>
        </p:spPr>
        <p:txBody>
          <a:bodyPr wrap="square" rtlCol="0">
            <a:spAutoFit/>
          </a:bodyPr>
          <a:lstStyle/>
          <a:p>
            <a:r>
              <a:rPr lang="fr-FR" sz="1100" i="1" dirty="0"/>
              <a:t>* à début 2022</a:t>
            </a:r>
          </a:p>
        </p:txBody>
      </p:sp>
    </p:spTree>
    <p:extLst>
      <p:ext uri="{BB962C8B-B14F-4D97-AF65-F5344CB8AC3E}">
        <p14:creationId xmlns:p14="http://schemas.microsoft.com/office/powerpoint/2010/main" val="187855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hlinkClick r:id="rId3"/>
            <a:extLst>
              <a:ext uri="{FF2B5EF4-FFF2-40B4-BE49-F238E27FC236}">
                <a16:creationId xmlns:a16="http://schemas.microsoft.com/office/drawing/2014/main" id="{A9E4C7CC-D176-42BF-ABCE-87D79565FB5F}"/>
              </a:ext>
            </a:extLst>
          </p:cNvPr>
          <p:cNvPicPr>
            <a:picLocks noChangeAspect="1"/>
          </p:cNvPicPr>
          <p:nvPr/>
        </p:nvPicPr>
        <p:blipFill>
          <a:blip r:embed="rId4"/>
          <a:stretch>
            <a:fillRect/>
          </a:stretch>
        </p:blipFill>
        <p:spPr>
          <a:xfrm>
            <a:off x="8650646" y="4446665"/>
            <a:ext cx="3309352" cy="1877500"/>
          </a:xfrm>
          <a:prstGeom prst="rect">
            <a:avLst/>
          </a:prstGeom>
          <a:ln>
            <a:solidFill>
              <a:srgbClr val="C00000"/>
            </a:solid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368193" y="1324485"/>
            <a:ext cx="11379670" cy="461665"/>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Process d’instruction d’un dossier </a:t>
            </a:r>
            <a:r>
              <a:rPr kumimoji="0" lang="fr-FR" sz="2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Sign’it</a:t>
            </a:r>
            <a:r>
              <a:rPr kumimoji="0" lang="fr-FR" sz="24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a:t>
            </a:r>
          </a:p>
        </p:txBody>
      </p:sp>
      <p:sp>
        <p:nvSpPr>
          <p:cNvPr id="6" name="Rectangle 5">
            <a:extLst>
              <a:ext uri="{FF2B5EF4-FFF2-40B4-BE49-F238E27FC236}">
                <a16:creationId xmlns:a16="http://schemas.microsoft.com/office/drawing/2014/main" id="{B71FB930-8A02-4528-932D-B70212BE9F1F}"/>
              </a:ext>
            </a:extLst>
          </p:cNvPr>
          <p:cNvSpPr/>
          <p:nvPr/>
        </p:nvSpPr>
        <p:spPr>
          <a:xfrm>
            <a:off x="400102" y="2042563"/>
            <a:ext cx="11315852" cy="662554"/>
          </a:xfrm>
          <a:prstGeom prst="rect">
            <a:avLst/>
          </a:prstGeom>
        </p:spPr>
        <p:txBody>
          <a:bodyPr wrap="square">
            <a:spAutoFit/>
          </a:bodyPr>
          <a:lstStyle/>
          <a:p>
            <a:pPr marR="0" lvl="0" algn="just" defTabSz="914400" rtl="0" eaLnBrk="1" fontAlgn="auto" latinLnBrk="0" hangingPunct="1">
              <a:lnSpc>
                <a:spcPts val="2300"/>
              </a:lnSpc>
              <a:spcBef>
                <a:spcPts val="0"/>
              </a:spcBef>
              <a:spcAft>
                <a:spcPts val="0"/>
              </a:spcAft>
              <a:buClrTx/>
              <a:buSzTx/>
              <a:tabLst/>
              <a:defRPr/>
            </a:pPr>
            <a:r>
              <a:rPr lang="fr-FR" sz="1600" dirty="0">
                <a:solidFill>
                  <a:srgbClr val="000000">
                    <a:lumMod val="75000"/>
                    <a:lumOff val="25000"/>
                  </a:srgbClr>
                </a:solidFill>
                <a:latin typeface="Arial Black" panose="020B0A04020102020204" pitchFamily="34" charset="0"/>
                <a:cs typeface="Aharoni" panose="02010803020104030203" pitchFamily="2" charset="-79"/>
              </a:rPr>
              <a:t>Voici le mode opératoire mis à votre disposition dans le cadre de cet Hebdo Pro [</a:t>
            </a:r>
            <a:r>
              <a:rPr lang="fr-FR" sz="1400" i="1" dirty="0">
                <a:solidFill>
                  <a:srgbClr val="FF0000"/>
                </a:solidFill>
                <a:latin typeface="Arial Black" panose="020B0A04020102020204" pitchFamily="34" charset="0"/>
                <a:cs typeface="Aharoni" panose="02010803020104030203" pitchFamily="2" charset="-79"/>
              </a:rPr>
              <a:t>également accessible depuis la Rubrique des Commerciaux </a:t>
            </a:r>
            <a:r>
              <a:rPr lang="fr-FR" sz="1600" i="1" dirty="0">
                <a:solidFill>
                  <a:srgbClr val="FF0000"/>
                </a:solidFill>
                <a:latin typeface="Arial Black" panose="020B0A04020102020204" pitchFamily="34" charset="0"/>
                <a:cs typeface="Aharoni" panose="02010803020104030203" pitchFamily="2" charset="-79"/>
              </a:rPr>
              <a:t>/ </a:t>
            </a:r>
            <a:r>
              <a:rPr lang="fr-FR" sz="1400" i="1" dirty="0">
                <a:solidFill>
                  <a:srgbClr val="FF0000"/>
                </a:solidFill>
                <a:latin typeface="Arial Black" panose="020B0A04020102020204" pitchFamily="34" charset="0"/>
                <a:cs typeface="Aharoni" panose="02010803020104030203" pitchFamily="2" charset="-79"/>
              </a:rPr>
              <a:t>Onglet Professionnels / Assurance IARD PREV / IARD PRO</a:t>
            </a:r>
            <a:r>
              <a:rPr lang="fr-FR" sz="1400" dirty="0">
                <a:solidFill>
                  <a:srgbClr val="000000">
                    <a:lumMod val="75000"/>
                    <a:lumOff val="25000"/>
                  </a:srgbClr>
                </a:solidFill>
                <a:latin typeface="Arial Black" panose="020B0A04020102020204" pitchFamily="34" charset="0"/>
                <a:cs typeface="Aharoni" panose="02010803020104030203" pitchFamily="2" charset="-79"/>
              </a:rPr>
              <a:t>]</a:t>
            </a:r>
            <a:r>
              <a:rPr lang="fr-FR" sz="1600" dirty="0">
                <a:solidFill>
                  <a:srgbClr val="000000">
                    <a:lumMod val="75000"/>
                    <a:lumOff val="25000"/>
                  </a:srgbClr>
                </a:solidFill>
                <a:latin typeface="Arial Black" panose="020B0A04020102020204" pitchFamily="34" charset="0"/>
                <a:cs typeface="Aharoni" panose="02010803020104030203" pitchFamily="2" charset="-79"/>
              </a:rPr>
              <a:t>.</a:t>
            </a:r>
            <a:endParaRPr kumimoji="0" lang="fr-FR" sz="1600"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pic>
        <p:nvPicPr>
          <p:cNvPr id="2" name="Image 1">
            <a:hlinkClick r:id="rId3"/>
            <a:extLst>
              <a:ext uri="{FF2B5EF4-FFF2-40B4-BE49-F238E27FC236}">
                <a16:creationId xmlns:a16="http://schemas.microsoft.com/office/drawing/2014/main" id="{ACD2D6A3-4621-4782-967F-A37CDE393A9D}"/>
              </a:ext>
            </a:extLst>
          </p:cNvPr>
          <p:cNvPicPr>
            <a:picLocks noChangeAspect="1"/>
          </p:cNvPicPr>
          <p:nvPr/>
        </p:nvPicPr>
        <p:blipFill>
          <a:blip r:embed="rId6"/>
          <a:stretch>
            <a:fillRect/>
          </a:stretch>
        </p:blipFill>
        <p:spPr>
          <a:xfrm>
            <a:off x="368193" y="3306050"/>
            <a:ext cx="4755189" cy="2695264"/>
          </a:xfrm>
          <a:prstGeom prst="rect">
            <a:avLst/>
          </a:prstGeom>
          <a:ln>
            <a:noFill/>
          </a:ln>
          <a:effectLst>
            <a:outerShdw blurRad="292100" dist="139700" dir="2700000" algn="tl" rotWithShape="0">
              <a:srgbClr val="333333">
                <a:alpha val="65000"/>
              </a:srgbClr>
            </a:outerShdw>
          </a:effectLst>
        </p:spPr>
      </p:pic>
      <p:sp>
        <p:nvSpPr>
          <p:cNvPr id="4" name="ZoneTexte 3">
            <a:extLst>
              <a:ext uri="{FF2B5EF4-FFF2-40B4-BE49-F238E27FC236}">
                <a16:creationId xmlns:a16="http://schemas.microsoft.com/office/drawing/2014/main" id="{18A906D1-0621-45B3-92A5-BD1CAC963E3E}"/>
              </a:ext>
            </a:extLst>
          </p:cNvPr>
          <p:cNvSpPr txBox="1"/>
          <p:nvPr/>
        </p:nvSpPr>
        <p:spPr>
          <a:xfrm>
            <a:off x="5315358" y="2968700"/>
            <a:ext cx="6557554" cy="1477328"/>
          </a:xfrm>
          <a:prstGeom prst="rect">
            <a:avLst/>
          </a:prstGeom>
          <a:noFill/>
        </p:spPr>
        <p:txBody>
          <a:bodyPr wrap="square" rtlCol="0">
            <a:spAutoFit/>
          </a:bodyPr>
          <a:lstStyle/>
          <a:p>
            <a:pPr algn="just"/>
            <a:r>
              <a:rPr lang="fr-FR" dirty="0"/>
              <a:t>NB : ce support se veut complet, en intégrant aussi bien le </a:t>
            </a:r>
            <a:r>
              <a:rPr lang="fr-FR" b="1" dirty="0"/>
              <a:t>parcours Conseiller</a:t>
            </a:r>
            <a:r>
              <a:rPr lang="fr-FR" dirty="0"/>
              <a:t> que le </a:t>
            </a:r>
            <a:r>
              <a:rPr lang="fr-FR" b="1" dirty="0"/>
              <a:t>parcours Client</a:t>
            </a:r>
            <a:r>
              <a:rPr lang="fr-FR" dirty="0"/>
              <a:t>.</a:t>
            </a:r>
          </a:p>
          <a:p>
            <a:pPr algn="just"/>
            <a:r>
              <a:rPr lang="fr-FR" dirty="0"/>
              <a:t>Pour vous faciliter l’accès aux parties qui vous intéressent plus particulièrement, vous pouvez profiter d’un </a:t>
            </a:r>
            <a:r>
              <a:rPr lang="fr-FR" b="1" dirty="0">
                <a:effectLst>
                  <a:outerShdw blurRad="38100" dist="38100" dir="2700000" algn="tl">
                    <a:srgbClr val="000000">
                      <a:alpha val="43137"/>
                    </a:srgbClr>
                  </a:outerShdw>
                </a:effectLst>
              </a:rPr>
              <a:t>sommaire interactif </a:t>
            </a:r>
            <a:r>
              <a:rPr lang="fr-FR" dirty="0"/>
              <a:t>vous facilitant la navigation dans ce support global.</a:t>
            </a:r>
          </a:p>
        </p:txBody>
      </p:sp>
      <p:sp>
        <p:nvSpPr>
          <p:cNvPr id="8" name="Flèche : virage 7">
            <a:extLst>
              <a:ext uri="{FF2B5EF4-FFF2-40B4-BE49-F238E27FC236}">
                <a16:creationId xmlns:a16="http://schemas.microsoft.com/office/drawing/2014/main" id="{C5272BB4-FF60-4E05-9368-6151FC486C28}"/>
              </a:ext>
            </a:extLst>
          </p:cNvPr>
          <p:cNvSpPr/>
          <p:nvPr/>
        </p:nvSpPr>
        <p:spPr>
          <a:xfrm flipV="1">
            <a:off x="7575232" y="4531191"/>
            <a:ext cx="1018903" cy="738664"/>
          </a:xfrm>
          <a:prstGeom prst="ben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 name="Titre 2">
            <a:extLst>
              <a:ext uri="{FF2B5EF4-FFF2-40B4-BE49-F238E27FC236}">
                <a16:creationId xmlns:a16="http://schemas.microsoft.com/office/drawing/2014/main" id="{4E5E151F-238D-498E-AABB-065581E87B88}"/>
              </a:ext>
            </a:extLst>
          </p:cNvPr>
          <p:cNvSpPr txBox="1">
            <a:spLocks/>
          </p:cNvSpPr>
          <p:nvPr/>
        </p:nvSpPr>
        <p:spPr>
          <a:xfrm>
            <a:off x="821824" y="256562"/>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Au sommaire de cette semaine</a:t>
            </a:r>
          </a:p>
        </p:txBody>
      </p:sp>
      <p:pic>
        <p:nvPicPr>
          <p:cNvPr id="12" name="Image 11">
            <a:extLst>
              <a:ext uri="{FF2B5EF4-FFF2-40B4-BE49-F238E27FC236}">
                <a16:creationId xmlns:a16="http://schemas.microsoft.com/office/drawing/2014/main" id="{47950AE7-1128-4A71-A1A7-F6D53C9B2CD6}"/>
              </a:ext>
            </a:extLst>
          </p:cNvPr>
          <p:cNvPicPr>
            <a:picLocks noChangeAspect="1"/>
          </p:cNvPicPr>
          <p:nvPr/>
        </p:nvPicPr>
        <p:blipFill rotWithShape="1">
          <a:blip r:embed="rId7"/>
          <a:srcRect l="57792" t="10081" r="37567" b="84544"/>
          <a:stretch/>
        </p:blipFill>
        <p:spPr>
          <a:xfrm>
            <a:off x="10720252" y="427452"/>
            <a:ext cx="941455" cy="590564"/>
          </a:xfrm>
          <a:prstGeom prst="rect">
            <a:avLst/>
          </a:prstGeom>
          <a:ln>
            <a:noFill/>
          </a:ln>
          <a:effectLst>
            <a:outerShdw blurRad="292100" dist="139700" dir="2700000" algn="tl" rotWithShape="0">
              <a:srgbClr val="333333">
                <a:alpha val="65000"/>
              </a:srgbClr>
            </a:outerShdw>
          </a:effectLst>
        </p:spPr>
      </p:pic>
      <p:pic>
        <p:nvPicPr>
          <p:cNvPr id="1028" name="Picture 4" descr="Bouton Cliquez Ici&amp;quot; Images – Parcourir 252 le catalogue de photos, vecteurs  et vidéos | Adobe Stock">
            <a:hlinkClick r:id="rId3"/>
            <a:extLst>
              <a:ext uri="{FF2B5EF4-FFF2-40B4-BE49-F238E27FC236}">
                <a16:creationId xmlns:a16="http://schemas.microsoft.com/office/drawing/2014/main" id="{6654E38F-F830-422E-9CDE-29FFAA8C97C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741" t="2089" r="6741" b="9692"/>
          <a:stretch/>
        </p:blipFill>
        <p:spPr bwMode="auto">
          <a:xfrm>
            <a:off x="144971" y="2666770"/>
            <a:ext cx="1823411" cy="1864421"/>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89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hylactère : pensées 14">
            <a:extLst>
              <a:ext uri="{FF2B5EF4-FFF2-40B4-BE49-F238E27FC236}">
                <a16:creationId xmlns:a16="http://schemas.microsoft.com/office/drawing/2014/main" id="{E1FE88CD-8049-45B1-AE0D-02F9E274CBD7}"/>
              </a:ext>
            </a:extLst>
          </p:cNvPr>
          <p:cNvSpPr/>
          <p:nvPr/>
        </p:nvSpPr>
        <p:spPr>
          <a:xfrm>
            <a:off x="500917" y="4812467"/>
            <a:ext cx="2316164" cy="842974"/>
          </a:xfrm>
          <a:prstGeom prst="cloudCallout">
            <a:avLst>
              <a:gd name="adj1" fmla="val -33992"/>
              <a:gd name="adj2" fmla="val 824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332E108D-1895-4741-AC34-7E9985A5B8A0}"/>
              </a:ext>
            </a:extLst>
          </p:cNvPr>
          <p:cNvSpPr/>
          <p:nvPr/>
        </p:nvSpPr>
        <p:spPr>
          <a:xfrm>
            <a:off x="368193" y="1842886"/>
            <a:ext cx="5207353" cy="1089556"/>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EB6C937E-01C3-4058-AADC-0E9D92443785}"/>
              </a:ext>
            </a:extLst>
          </p:cNvPr>
          <p:cNvSpPr/>
          <p:nvPr/>
        </p:nvSpPr>
        <p:spPr>
          <a:xfrm>
            <a:off x="5731849" y="1846211"/>
            <a:ext cx="5987249" cy="10862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368193" y="1080633"/>
            <a:ext cx="11379670" cy="769441"/>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2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Pourquoi faut-il </a:t>
            </a:r>
            <a:r>
              <a:rPr kumimoji="0" lang="fr-FR" sz="2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suivre</a:t>
            </a:r>
            <a:r>
              <a:rPr kumimoji="0" lang="fr-FR" sz="22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les documents transmis aux clients pour </a:t>
            </a:r>
            <a:r>
              <a:rPr lang="fr-FR" sz="2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signature via </a:t>
            </a:r>
            <a:r>
              <a:rPr kumimoji="0" lang="fr-FR" sz="2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Sign’it</a:t>
            </a:r>
            <a:r>
              <a:rPr kumimoji="0" lang="fr-FR" sz="22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a:t>
            </a:r>
          </a:p>
        </p:txBody>
      </p:sp>
      <p:sp>
        <p:nvSpPr>
          <p:cNvPr id="6" name="Rectangle 5">
            <a:extLst>
              <a:ext uri="{FF2B5EF4-FFF2-40B4-BE49-F238E27FC236}">
                <a16:creationId xmlns:a16="http://schemas.microsoft.com/office/drawing/2014/main" id="{B71FB930-8A02-4528-932D-B70212BE9F1F}"/>
              </a:ext>
            </a:extLst>
          </p:cNvPr>
          <p:cNvSpPr/>
          <p:nvPr/>
        </p:nvSpPr>
        <p:spPr>
          <a:xfrm>
            <a:off x="1277875" y="1943568"/>
            <a:ext cx="4141369" cy="923330"/>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dirty="0">
                <a:solidFill>
                  <a:srgbClr val="000000">
                    <a:lumMod val="75000"/>
                    <a:lumOff val="25000"/>
                  </a:srgbClr>
                </a:solidFill>
                <a:latin typeface="Arial Black" panose="020B0A04020102020204" pitchFamily="34" charset="0"/>
                <a:cs typeface="Aharoni" panose="02010803020104030203" pitchFamily="2" charset="-79"/>
              </a:rPr>
              <a:t>Un contrat doit être signé dans les 30 jours suivants sa date de saisie</a:t>
            </a:r>
            <a:endParaRPr kumimoji="0" lang="fr-FR"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pic>
        <p:nvPicPr>
          <p:cNvPr id="8" name="Image 7">
            <a:extLst>
              <a:ext uri="{FF2B5EF4-FFF2-40B4-BE49-F238E27FC236}">
                <a16:creationId xmlns:a16="http://schemas.microsoft.com/office/drawing/2014/main" id="{0F37ACF2-36EC-4FCC-8AA8-6D2E6FAF82D2}"/>
              </a:ext>
            </a:extLst>
          </p:cNvPr>
          <p:cNvPicPr>
            <a:picLocks noChangeAspect="1"/>
          </p:cNvPicPr>
          <p:nvPr/>
        </p:nvPicPr>
        <p:blipFill rotWithShape="1">
          <a:blip r:embed="rId4"/>
          <a:srcRect l="57792" t="10081" r="37567" b="84544"/>
          <a:stretch/>
        </p:blipFill>
        <p:spPr>
          <a:xfrm>
            <a:off x="10720252" y="427452"/>
            <a:ext cx="941455" cy="590564"/>
          </a:xfrm>
          <a:prstGeom prst="rect">
            <a:avLst/>
          </a:prstGeom>
          <a:ln>
            <a:noFill/>
          </a:ln>
          <a:effectLst>
            <a:outerShdw blurRad="292100" dist="139700" dir="2700000" algn="tl" rotWithShape="0">
              <a:srgbClr val="333333">
                <a:alpha val="65000"/>
              </a:srgbClr>
            </a:outerShdw>
          </a:effectLst>
        </p:spPr>
      </p:pic>
      <p:sp>
        <p:nvSpPr>
          <p:cNvPr id="9" name="Titre 2">
            <a:extLst>
              <a:ext uri="{FF2B5EF4-FFF2-40B4-BE49-F238E27FC236}">
                <a16:creationId xmlns:a16="http://schemas.microsoft.com/office/drawing/2014/main" id="{7047B02F-724C-4173-8937-C98B3AB584C6}"/>
              </a:ext>
            </a:extLst>
          </p:cNvPr>
          <p:cNvSpPr txBox="1">
            <a:spLocks/>
          </p:cNvSpPr>
          <p:nvPr/>
        </p:nvSpPr>
        <p:spPr>
          <a:xfrm>
            <a:off x="821824" y="256562"/>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Au sommaire de cette semaine</a:t>
            </a:r>
          </a:p>
        </p:txBody>
      </p:sp>
      <p:sp>
        <p:nvSpPr>
          <p:cNvPr id="12" name="Rectangle 11">
            <a:extLst>
              <a:ext uri="{FF2B5EF4-FFF2-40B4-BE49-F238E27FC236}">
                <a16:creationId xmlns:a16="http://schemas.microsoft.com/office/drawing/2014/main" id="{FCFBC63B-2018-4372-941B-3A26952E3E0B}"/>
              </a:ext>
            </a:extLst>
          </p:cNvPr>
          <p:cNvSpPr/>
          <p:nvPr/>
        </p:nvSpPr>
        <p:spPr>
          <a:xfrm>
            <a:off x="6874145" y="1851742"/>
            <a:ext cx="4787562" cy="1138773"/>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dirty="0">
                <a:solidFill>
                  <a:srgbClr val="000000">
                    <a:lumMod val="75000"/>
                    <a:lumOff val="25000"/>
                  </a:srgbClr>
                </a:solidFill>
                <a:latin typeface="Arial Black" panose="020B0A04020102020204" pitchFamily="34" charset="0"/>
                <a:cs typeface="Aharoni" panose="02010803020104030203" pitchFamily="2" charset="-79"/>
              </a:rPr>
              <a:t>Au-delà de ce délai, le produit souscrit doit être clôturé </a:t>
            </a:r>
            <a:r>
              <a:rPr lang="fr-FR" sz="1600" i="1" dirty="0">
                <a:solidFill>
                  <a:srgbClr val="000000">
                    <a:lumMod val="75000"/>
                    <a:lumOff val="25000"/>
                  </a:srgbClr>
                </a:solidFill>
                <a:latin typeface="Arial Black" panose="020B0A04020102020204" pitchFamily="34" charset="0"/>
                <a:cs typeface="Aharoni" panose="02010803020104030203" pitchFamily="2" charset="-79"/>
              </a:rPr>
              <a:t>(ou nécessite un retour à la situation initiale dans le cas d’un avenant)</a:t>
            </a:r>
            <a:endParaRPr kumimoji="0" lang="fr-FR" i="1"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sp>
        <p:nvSpPr>
          <p:cNvPr id="13" name="Rectangle 12">
            <a:extLst>
              <a:ext uri="{FF2B5EF4-FFF2-40B4-BE49-F238E27FC236}">
                <a16:creationId xmlns:a16="http://schemas.microsoft.com/office/drawing/2014/main" id="{3504DD96-6EE4-4AF3-AE31-52CFFC6D6033}"/>
              </a:ext>
            </a:extLst>
          </p:cNvPr>
          <p:cNvSpPr/>
          <p:nvPr/>
        </p:nvSpPr>
        <p:spPr>
          <a:xfrm>
            <a:off x="1375954" y="3863010"/>
            <a:ext cx="10183065" cy="923330"/>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dirty="0">
                <a:solidFill>
                  <a:srgbClr val="000000">
                    <a:lumMod val="75000"/>
                    <a:lumOff val="25000"/>
                  </a:srgbClr>
                </a:solidFill>
                <a:latin typeface="Arial Black" panose="020B0A04020102020204" pitchFamily="34" charset="0"/>
                <a:cs typeface="Aharoni" panose="02010803020104030203" pitchFamily="2" charset="-79"/>
              </a:rPr>
              <a:t>Aussi est-il impératif de suivre l’état d’avancement des dossiers envoyés pour signature. L’outil vous permet, via l’accès « Suivre un dossier de signature », de </a:t>
            </a:r>
            <a:r>
              <a:rPr lang="fr-FR" dirty="0">
                <a:solidFill>
                  <a:srgbClr val="FF0000"/>
                </a:solidFill>
                <a:latin typeface="Arial Black" panose="020B0A04020102020204" pitchFamily="34" charset="0"/>
                <a:cs typeface="Aharoni" panose="02010803020104030203" pitchFamily="2" charset="-79"/>
              </a:rPr>
              <a:t>relancer votre client par e-mail </a:t>
            </a:r>
            <a:r>
              <a:rPr lang="fr-FR" dirty="0">
                <a:solidFill>
                  <a:srgbClr val="000000">
                    <a:lumMod val="75000"/>
                    <a:lumOff val="25000"/>
                  </a:srgbClr>
                </a:solidFill>
                <a:latin typeface="Arial Black" panose="020B0A04020102020204" pitchFamily="34" charset="0"/>
                <a:cs typeface="Aharoni" panose="02010803020104030203" pitchFamily="2" charset="-79"/>
              </a:rPr>
              <a:t>par un simple clic sur le bouton </a:t>
            </a:r>
            <a:endParaRPr kumimoji="0" lang="fr-FR"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pic>
        <p:nvPicPr>
          <p:cNvPr id="2" name="Picture 2" descr="A14 Panneau Danger">
            <a:extLst>
              <a:ext uri="{FF2B5EF4-FFF2-40B4-BE49-F238E27FC236}">
                <a16:creationId xmlns:a16="http://schemas.microsoft.com/office/drawing/2014/main" id="{305381C7-0240-449A-9BCF-1C81C53B500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653" b="89961" l="9653" r="91506">
                        <a14:foregroundMark x1="57915" y1="33977" x2="28958" y2="77992"/>
                        <a14:foregroundMark x1="65251" y1="46718" x2="65637" y2="80309"/>
                        <a14:foregroundMark x1="88803" y1="76062" x2="91506" y2="80695"/>
                        <a14:foregroundMark x1="10039" y1="82625" x2="10039" y2="82625"/>
                      </a14:backgroundRemoval>
                    </a14:imgEffect>
                  </a14:imgLayer>
                </a14:imgProps>
              </a:ext>
              <a:ext uri="{28A0092B-C50C-407E-A947-70E740481C1C}">
                <a14:useLocalDpi xmlns:a14="http://schemas.microsoft.com/office/drawing/2010/main" val="0"/>
              </a:ext>
            </a:extLst>
          </a:blip>
          <a:srcRect/>
          <a:stretch>
            <a:fillRect/>
          </a:stretch>
        </p:blipFill>
        <p:spPr bwMode="auto">
          <a:xfrm>
            <a:off x="5735372" y="1907352"/>
            <a:ext cx="1138773" cy="11387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 technique pour tenir ses résolutions: le défi 30 jours">
            <a:extLst>
              <a:ext uri="{FF2B5EF4-FFF2-40B4-BE49-F238E27FC236}">
                <a16:creationId xmlns:a16="http://schemas.microsoft.com/office/drawing/2014/main" id="{1AA1C370-28AE-45AB-A4D8-1A205712DE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902" y="1969745"/>
            <a:ext cx="804973" cy="8049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10CC4339-5AED-4221-B910-1356EDB55A10}"/>
              </a:ext>
            </a:extLst>
          </p:cNvPr>
          <p:cNvPicPr>
            <a:picLocks noChangeAspect="1"/>
          </p:cNvPicPr>
          <p:nvPr/>
        </p:nvPicPr>
        <p:blipFill rotWithShape="1">
          <a:blip r:embed="rId4"/>
          <a:srcRect l="58008" t="11858" r="37935" b="86116"/>
          <a:stretch/>
        </p:blipFill>
        <p:spPr>
          <a:xfrm>
            <a:off x="618436" y="2090381"/>
            <a:ext cx="491122" cy="132831"/>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1EA31944-E92E-4854-9B30-A6001B66771B}"/>
              </a:ext>
            </a:extLst>
          </p:cNvPr>
          <p:cNvPicPr>
            <a:picLocks noChangeAspect="1"/>
          </p:cNvPicPr>
          <p:nvPr/>
        </p:nvPicPr>
        <p:blipFill>
          <a:blip r:embed="rId8"/>
          <a:stretch>
            <a:fillRect/>
          </a:stretch>
        </p:blipFill>
        <p:spPr>
          <a:xfrm>
            <a:off x="9834427" y="4473185"/>
            <a:ext cx="885825" cy="266700"/>
          </a:xfrm>
          <a:prstGeom prst="rect">
            <a:avLst/>
          </a:prstGeom>
          <a:ln>
            <a:noFill/>
          </a:ln>
          <a:effectLst>
            <a:outerShdw blurRad="292100" dist="139700" dir="2700000" algn="tl" rotWithShape="0">
              <a:srgbClr val="333333">
                <a:alpha val="65000"/>
              </a:srgbClr>
            </a:outerShdw>
          </a:effectLst>
        </p:spPr>
      </p:pic>
      <p:pic>
        <p:nvPicPr>
          <p:cNvPr id="1030" name="Picture 6" descr="Panneau Route Prioritaire - AB6 - Direct Signalétique">
            <a:extLst>
              <a:ext uri="{FF2B5EF4-FFF2-40B4-BE49-F238E27FC236}">
                <a16:creationId xmlns:a16="http://schemas.microsoft.com/office/drawing/2014/main" id="{44569004-16E4-4865-B0F1-A10A16FC321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5833" b="94000" l="4500" r="96167">
                        <a14:foregroundMark x1="43833" y1="9667" x2="43833" y2="9667"/>
                        <a14:foregroundMark x1="55500" y1="8333" x2="55500" y2="8333"/>
                        <a14:foregroundMark x1="82000" y1="65333" x2="82000" y2="65333"/>
                        <a14:foregroundMark x1="77500" y1="63667" x2="77500" y2="63667"/>
                        <a14:foregroundMark x1="63333" y1="74167" x2="70000" y2="68667"/>
                        <a14:foregroundMark x1="70000" y1="68667" x2="84667" y2="49167"/>
                        <a14:foregroundMark x1="52667" y1="13167" x2="74000" y2="43000"/>
                        <a14:foregroundMark x1="74000" y1="43000" x2="92333" y2="52333"/>
                        <a14:foregroundMark x1="54833" y1="7667" x2="8167" y2="54833"/>
                        <a14:foregroundMark x1="8167" y1="54833" x2="8167" y2="54833"/>
                        <a14:foregroundMark x1="14667" y1="39000" x2="14667" y2="39000"/>
                        <a14:foregroundMark x1="15333" y1="38167" x2="22333" y2="33167"/>
                        <a14:foregroundMark x1="22333" y1="33167" x2="26000" y2="27833"/>
                        <a14:foregroundMark x1="12333" y1="51333" x2="53333" y2="94000"/>
                        <a14:foregroundMark x1="66333" y1="70500" x2="46333" y2="87833"/>
                        <a14:foregroundMark x1="61000" y1="15833" x2="86333" y2="50167"/>
                        <a14:foregroundMark x1="96167" y1="51000" x2="96167" y2="51000"/>
                        <a14:foregroundMark x1="4500" y1="48500" x2="4667" y2="49000"/>
                        <a14:foregroundMark x1="12667" y1="59667" x2="12667" y2="59667"/>
                        <a14:foregroundMark x1="19833" y1="67333" x2="19833" y2="67333"/>
                        <a14:foregroundMark x1="36167" y1="83333" x2="36167" y2="83333"/>
                        <a14:foregroundMark x1="59500" y1="87833" x2="59500" y2="87833"/>
                        <a14:foregroundMark x1="77000" y1="70833" x2="77000" y2="70833"/>
                        <a14:foregroundMark x1="89167" y1="57833" x2="89167" y2="57833"/>
                        <a14:foregroundMark x1="95333" y1="51000" x2="95333" y2="51000"/>
                        <a14:foregroundMark x1="94167" y1="47000" x2="94167" y2="47000"/>
                        <a14:foregroundMark x1="87000" y1="40000" x2="87000" y2="40000"/>
                        <a14:foregroundMark x1="53167" y1="5833" x2="53167" y2="5833"/>
                        <a14:foregroundMark x1="24667" y1="58333" x2="24667" y2="58333"/>
                      </a14:backgroundRemoval>
                    </a14:imgEffect>
                  </a14:imgLayer>
                </a14:imgProps>
              </a:ext>
              <a:ext uri="{28A0092B-C50C-407E-A947-70E740481C1C}">
                <a14:useLocalDpi xmlns:a14="http://schemas.microsoft.com/office/drawing/2010/main" val="0"/>
              </a:ext>
            </a:extLst>
          </a:blip>
          <a:srcRect/>
          <a:stretch>
            <a:fillRect/>
          </a:stretch>
        </p:blipFill>
        <p:spPr bwMode="auto">
          <a:xfrm>
            <a:off x="423862" y="3836833"/>
            <a:ext cx="903052" cy="9030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263819C9-1A61-409C-876C-3C3E67957109}"/>
              </a:ext>
            </a:extLst>
          </p:cNvPr>
          <p:cNvSpPr/>
          <p:nvPr/>
        </p:nvSpPr>
        <p:spPr>
          <a:xfrm>
            <a:off x="671104" y="4950867"/>
            <a:ext cx="2093723" cy="646331"/>
          </a:xfrm>
          <a:prstGeom prst="rect">
            <a:avLst/>
          </a:prstGeom>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fr-FR" sz="1200" dirty="0">
                <a:solidFill>
                  <a:srgbClr val="000000">
                    <a:lumMod val="75000"/>
                    <a:lumOff val="25000"/>
                  </a:srgbClr>
                </a:solidFill>
                <a:latin typeface="Arial Black" panose="020B0A04020102020204" pitchFamily="34" charset="0"/>
                <a:cs typeface="Aharoni" panose="02010803020104030203" pitchFamily="2" charset="-79"/>
              </a:rPr>
              <a:t>Encore un truc de plus auquel il faut que je pense !</a:t>
            </a:r>
            <a:endParaRPr kumimoji="0" lang="fr-FR" sz="1200"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sp>
        <p:nvSpPr>
          <p:cNvPr id="20" name="Rectangle 19">
            <a:extLst>
              <a:ext uri="{FF2B5EF4-FFF2-40B4-BE49-F238E27FC236}">
                <a16:creationId xmlns:a16="http://schemas.microsoft.com/office/drawing/2014/main" id="{6DB7EBD2-10C1-40FB-8B2B-CBC05EADED9C}"/>
              </a:ext>
            </a:extLst>
          </p:cNvPr>
          <p:cNvSpPr/>
          <p:nvPr/>
        </p:nvSpPr>
        <p:spPr>
          <a:xfrm>
            <a:off x="3507862" y="5429451"/>
            <a:ext cx="8471715" cy="738664"/>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sz="1400" u="sng" dirty="0">
                <a:solidFill>
                  <a:srgbClr val="000000">
                    <a:lumMod val="75000"/>
                    <a:lumOff val="25000"/>
                  </a:srgbClr>
                </a:solidFill>
                <a:latin typeface="Arial Black" panose="020B0A04020102020204" pitchFamily="34" charset="0"/>
                <a:cs typeface="Aharoni" panose="02010803020104030203" pitchFamily="2" charset="-79"/>
              </a:rPr>
              <a:t>Pour me donner l’opportunité d’y penser</a:t>
            </a:r>
            <a:r>
              <a:rPr lang="fr-FR" sz="1400" dirty="0">
                <a:solidFill>
                  <a:srgbClr val="000000">
                    <a:lumMod val="75000"/>
                    <a:lumOff val="25000"/>
                  </a:srgbClr>
                </a:solidFill>
                <a:latin typeface="Arial Black" panose="020B0A04020102020204" pitchFamily="34" charset="0"/>
                <a:cs typeface="Aharoni" panose="02010803020104030203" pitchFamily="2" charset="-79"/>
              </a:rPr>
              <a:t>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400"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rPr>
              <a:t>Soit je programme une tache « suivi SIGN’IT » à date fixe chaque semaine</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400" dirty="0">
                <a:solidFill>
                  <a:srgbClr val="000000">
                    <a:lumMod val="75000"/>
                    <a:lumOff val="25000"/>
                  </a:srgbClr>
                </a:solidFill>
                <a:latin typeface="Arial Black" panose="020B0A04020102020204" pitchFamily="34" charset="0"/>
                <a:cs typeface="Aharoni" panose="02010803020104030203" pitchFamily="2" charset="-79"/>
              </a:rPr>
              <a:t>Soit je programme une relance à j+8 environ à chaque contrat passé sous </a:t>
            </a:r>
            <a:r>
              <a:rPr lang="fr-FR" sz="1400" dirty="0" err="1">
                <a:solidFill>
                  <a:srgbClr val="000000">
                    <a:lumMod val="75000"/>
                    <a:lumOff val="25000"/>
                  </a:srgbClr>
                </a:solidFill>
                <a:latin typeface="Arial Black" panose="020B0A04020102020204" pitchFamily="34" charset="0"/>
                <a:cs typeface="Aharoni" panose="02010803020104030203" pitchFamily="2" charset="-79"/>
              </a:rPr>
              <a:t>Sign’it</a:t>
            </a:r>
            <a:endParaRPr kumimoji="0" lang="fr-FR" sz="1400" i="0" u="none" strike="noStrike" kern="1200" cap="none" spc="0" normalizeH="0" baseline="0" noProof="0" dirty="0">
              <a:ln>
                <a:noFill/>
              </a:ln>
              <a:solidFill>
                <a:srgbClr val="000000">
                  <a:lumMod val="75000"/>
                  <a:lumOff val="25000"/>
                </a:srgbClr>
              </a:solidFill>
              <a:uLnTx/>
              <a:uFillTx/>
              <a:latin typeface="Arial Black" panose="020B0A04020102020204" pitchFamily="34" charset="0"/>
              <a:cs typeface="Aharoni" panose="02010803020104030203" pitchFamily="2" charset="-79"/>
            </a:endParaRPr>
          </a:p>
        </p:txBody>
      </p:sp>
      <p:pic>
        <p:nvPicPr>
          <p:cNvPr id="1032" name="Picture 8" descr="😡 Visage Boudeur Emoji">
            <a:extLst>
              <a:ext uri="{FF2B5EF4-FFF2-40B4-BE49-F238E27FC236}">
                <a16:creationId xmlns:a16="http://schemas.microsoft.com/office/drawing/2014/main" id="{E5331048-F5A9-47B6-9251-6D935BBAB536}"/>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l="30343" t="12537" r="29962" b="12536"/>
          <a:stretch/>
        </p:blipFill>
        <p:spPr bwMode="auto">
          <a:xfrm>
            <a:off x="123645" y="5565889"/>
            <a:ext cx="698513" cy="692209"/>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1BAC65B2-EB96-4EE8-BA8D-46CA6E4CB88D}"/>
              </a:ext>
            </a:extLst>
          </p:cNvPr>
          <p:cNvSpPr/>
          <p:nvPr/>
        </p:nvSpPr>
        <p:spPr>
          <a:xfrm>
            <a:off x="6331327" y="4800794"/>
            <a:ext cx="4589222" cy="331616"/>
          </a:xfrm>
          <a:prstGeom prst="rect">
            <a:avLst/>
          </a:prstGeom>
          <a:solidFill>
            <a:srgbClr val="DB0029"/>
          </a:solidFill>
          <a:ln>
            <a:solidFill>
              <a:srgbClr val="DB00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effectLst>
                  <a:outerShdw blurRad="38100" dist="38100" dir="2700000" algn="tl">
                    <a:srgbClr val="000000">
                      <a:alpha val="43137"/>
                    </a:srgbClr>
                  </a:outerShdw>
                </a:effectLst>
              </a:rPr>
              <a:t>Plus de détails dans le mode op’ attaché à cet HEBDO</a:t>
            </a:r>
          </a:p>
        </p:txBody>
      </p:sp>
      <p:sp>
        <p:nvSpPr>
          <p:cNvPr id="3" name="Flèche : droite 2">
            <a:extLst>
              <a:ext uri="{FF2B5EF4-FFF2-40B4-BE49-F238E27FC236}">
                <a16:creationId xmlns:a16="http://schemas.microsoft.com/office/drawing/2014/main" id="{E5A98A46-16C3-4423-BE4D-0BA3517BBDE9}"/>
              </a:ext>
            </a:extLst>
          </p:cNvPr>
          <p:cNvSpPr/>
          <p:nvPr/>
        </p:nvSpPr>
        <p:spPr>
          <a:xfrm>
            <a:off x="1398062" y="5793841"/>
            <a:ext cx="931818" cy="33092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4940DF62-68D7-452D-80FF-7BA3D06079EE}"/>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57615" y1="40385" x2="47231" y2="59538"/>
                        <a14:foregroundMark x1="40692" y1="63769" x2="45769" y2="85000"/>
                        <a14:foregroundMark x1="45769" y1="85000" x2="51923" y2="88462"/>
                        <a14:foregroundMark x1="51923" y1="88462" x2="56692" y2="83077"/>
                        <a14:foregroundMark x1="56692" y1="83077" x2="60385" y2="64385"/>
                        <a14:foregroundMark x1="51000" y1="88000" x2="55231" y2="64385"/>
                        <a14:foregroundMark x1="43769" y1="64538" x2="51538" y2="63846"/>
                        <a14:foregroundMark x1="51538" y1="63846" x2="58308" y2="65538"/>
                        <a14:foregroundMark x1="58308" y1="65538" x2="66538" y2="53308"/>
                        <a14:foregroundMark x1="66538" y1="53308" x2="69538" y2="46769"/>
                        <a14:foregroundMark x1="69538" y1="46769" x2="69692" y2="39769"/>
                        <a14:foregroundMark x1="69692" y1="39769" x2="65231" y2="33923"/>
                        <a14:foregroundMark x1="65231" y1="33923" x2="58385" y2="30462"/>
                        <a14:foregroundMark x1="53692" y1="40154" x2="39462" y2="47385"/>
                        <a14:foregroundMark x1="39462" y1="47385" x2="46692" y2="51154"/>
                        <a14:foregroundMark x1="46692" y1="51154" x2="54385" y2="52154"/>
                        <a14:foregroundMark x1="54385" y1="52154" x2="53692" y2="45077"/>
                        <a14:foregroundMark x1="53692" y1="45077" x2="45923" y2="45769"/>
                        <a14:foregroundMark x1="45923" y1="45769" x2="43308" y2="52692"/>
                        <a14:foregroundMark x1="43308" y1="52692" x2="50692" y2="55846"/>
                        <a14:foregroundMark x1="50692" y1="55846" x2="57000" y2="54615"/>
                        <a14:foregroundMark x1="43000" y1="64231" x2="49077" y2="85231"/>
                        <a14:foregroundMark x1="63462" y1="21462" x2="66538" y2="16538"/>
                        <a14:foregroundMark x1="73846" y1="32385" x2="79308" y2="29308"/>
                        <a14:foregroundMark x1="77154" y1="48231" x2="81231" y2="48231"/>
                        <a14:foregroundMark x1="47077" y1="12846" x2="48846" y2="20308"/>
                        <a14:foregroundMark x1="29923" y1="17923" x2="33615" y2="23846"/>
                        <a14:foregroundMark x1="17462" y1="34000" x2="24231" y2="36077"/>
                        <a14:foregroundMark x1="24231" y1="36077" x2="24385" y2="36154"/>
                        <a14:foregroundMark x1="25000" y1="51692" x2="20385" y2="52846"/>
                      </a14:backgroundRemoval>
                    </a14:imgEffect>
                  </a14:imgLayer>
                </a14:imgProps>
              </a:ext>
            </a:extLst>
          </a:blip>
          <a:stretch>
            <a:fillRect/>
          </a:stretch>
        </p:blipFill>
        <p:spPr>
          <a:xfrm>
            <a:off x="2246305" y="5150138"/>
            <a:ext cx="1523713" cy="1523713"/>
          </a:xfrm>
          <a:prstGeom prst="rect">
            <a:avLst/>
          </a:prstGeom>
        </p:spPr>
      </p:pic>
      <p:sp>
        <p:nvSpPr>
          <p:cNvPr id="26" name="Flèche : virage 25">
            <a:extLst>
              <a:ext uri="{FF2B5EF4-FFF2-40B4-BE49-F238E27FC236}">
                <a16:creationId xmlns:a16="http://schemas.microsoft.com/office/drawing/2014/main" id="{5431FBD6-6C74-4704-AADA-EB6A2D581C56}"/>
              </a:ext>
            </a:extLst>
          </p:cNvPr>
          <p:cNvSpPr/>
          <p:nvPr/>
        </p:nvSpPr>
        <p:spPr>
          <a:xfrm flipV="1">
            <a:off x="5549718" y="4710956"/>
            <a:ext cx="729355" cy="338183"/>
          </a:xfrm>
          <a:prstGeom prst="ben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ZoneTexte 24">
            <a:extLst>
              <a:ext uri="{FF2B5EF4-FFF2-40B4-BE49-F238E27FC236}">
                <a16:creationId xmlns:a16="http://schemas.microsoft.com/office/drawing/2014/main" id="{74012D3C-2E13-45F2-B153-DD4D1AE2C865}"/>
              </a:ext>
            </a:extLst>
          </p:cNvPr>
          <p:cNvSpPr txBox="1"/>
          <p:nvPr/>
        </p:nvSpPr>
        <p:spPr>
          <a:xfrm>
            <a:off x="4075598" y="3122087"/>
            <a:ext cx="7540036" cy="646331"/>
          </a:xfrm>
          <a:prstGeom prst="rect">
            <a:avLst/>
          </a:prstGeom>
          <a:solidFill>
            <a:srgbClr val="F49D63">
              <a:lumMod val="40000"/>
              <a:lumOff val="60000"/>
            </a:srgbClr>
          </a:solid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bin Sketch" panose="020B0503050202020004" pitchFamily="34" charset="0"/>
              </a:rPr>
              <a:t>Dans cette situation, assurons-nous que le client a bel et bien connaissance de la non-contractualisation de son adhésion/avenant. Il ne faudrait en effet pas, notamment en IARD, que celui-ci se croît couvert alors même que la signature de ce contrat / ou son avenant n’a pas abouti. </a:t>
            </a:r>
          </a:p>
        </p:txBody>
      </p:sp>
      <p:sp>
        <p:nvSpPr>
          <p:cNvPr id="5" name="Triangle isocèle 4">
            <a:extLst>
              <a:ext uri="{FF2B5EF4-FFF2-40B4-BE49-F238E27FC236}">
                <a16:creationId xmlns:a16="http://schemas.microsoft.com/office/drawing/2014/main" id="{63B4940E-7C54-4B9D-A90D-946E3EC207D8}"/>
              </a:ext>
            </a:extLst>
          </p:cNvPr>
          <p:cNvSpPr/>
          <p:nvPr/>
        </p:nvSpPr>
        <p:spPr>
          <a:xfrm flipV="1">
            <a:off x="8168124" y="2946897"/>
            <a:ext cx="1114697" cy="262253"/>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Picture 2" descr="Le blog des commerciaux: Réagir efficacement face à un client furieux">
            <a:extLst>
              <a:ext uri="{FF2B5EF4-FFF2-40B4-BE49-F238E27FC236}">
                <a16:creationId xmlns:a16="http://schemas.microsoft.com/office/drawing/2014/main" id="{AF93A4C4-03AA-4715-B3A0-DF6C75E5031D}"/>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6426" b="95984" l="6436" r="89604">
                        <a14:foregroundMark x1="33168" y1="5221" x2="47525" y2="9639"/>
                        <a14:foregroundMark x1="47525" y1="9639" x2="62376" y2="7631"/>
                        <a14:foregroundMark x1="62376" y1="7631" x2="63366" y2="6827"/>
                        <a14:foregroundMark x1="53960" y1="11647" x2="57426" y2="31325"/>
                        <a14:foregroundMark x1="42079" y1="14056" x2="40099" y2="32932"/>
                        <a14:foregroundMark x1="18317" y1="15261" x2="15347" y2="27309"/>
                        <a14:foregroundMark x1="15347" y1="27309" x2="6436" y2="16867"/>
                        <a14:foregroundMark x1="6436" y1="16867" x2="20792" y2="21687"/>
                        <a14:foregroundMark x1="20792" y1="21687" x2="29703" y2="21687"/>
                        <a14:foregroundMark x1="63366" y1="16867" x2="78713" y2="15261"/>
                        <a14:foregroundMark x1="78713" y1="15261" x2="71782" y2="17269"/>
                        <a14:foregroundMark x1="77228" y1="9237" x2="88614" y2="18072"/>
                        <a14:foregroundMark x1="88614" y1="18072" x2="90099" y2="12851"/>
                        <a14:foregroundMark x1="84653" y1="14458" x2="83168" y2="26908"/>
                        <a14:foregroundMark x1="37624" y1="90361" x2="51980" y2="95181"/>
                        <a14:foregroundMark x1="51980" y1="95181" x2="64356" y2="95984"/>
                      </a14:backgroundRemoval>
                    </a14:imgEffect>
                  </a14:imgLayer>
                </a14:imgProps>
              </a:ext>
              <a:ext uri="{28A0092B-C50C-407E-A947-70E740481C1C}">
                <a14:useLocalDpi xmlns:a14="http://schemas.microsoft.com/office/drawing/2010/main" val="0"/>
              </a:ext>
            </a:extLst>
          </a:blip>
          <a:srcRect/>
          <a:stretch>
            <a:fillRect/>
          </a:stretch>
        </p:blipFill>
        <p:spPr bwMode="auto">
          <a:xfrm>
            <a:off x="11429541" y="2932442"/>
            <a:ext cx="776467" cy="957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021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406165" y="5086576"/>
            <a:ext cx="11379670" cy="107721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Nous venons de voir que le suivi de l’état d’avancement des ventes via </a:t>
            </a:r>
            <a:r>
              <a:rPr lang="fr-FR" b="1" dirty="0" err="1">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Sign’it</a:t>
            </a:r>
            <a:r>
              <a:rPr lang="fr-FR"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est fondamental. Ce principe s’applique avec la même force pour les ventes enregistrées via </a:t>
            </a:r>
            <a:r>
              <a:rPr kumimoji="0" lang="fr-FR" sz="1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la </a:t>
            </a:r>
            <a:r>
              <a:rPr kumimoji="0" lang="fr-FR"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SED</a:t>
            </a:r>
            <a:r>
              <a:rPr kumimoji="0" lang="fr-FR" sz="1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notamment sur périmètre produit Prévoyance PRO </a:t>
            </a:r>
            <a:r>
              <a:rPr kumimoji="0" lang="fr-FR" sz="1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sym typeface="Wingdings" panose="05000000000000000000" pitchFamily="2" charset="2"/>
              </a:rPr>
              <a:t> </a:t>
            </a:r>
            <a:r>
              <a:rPr kumimoji="0" lang="fr-F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sym typeface="Wingdings" panose="05000000000000000000" pitchFamily="2" charset="2"/>
              </a:rPr>
              <a:t>voir 2 </a:t>
            </a:r>
            <a:r>
              <a:rPr kumimoji="0" lang="fr-FR" sz="16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sym typeface="Wingdings" panose="05000000000000000000" pitchFamily="2" charset="2"/>
              </a:rPr>
              <a:t>dias</a:t>
            </a:r>
            <a:r>
              <a:rPr kumimoji="0" lang="fr-F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sym typeface="Wingdings" panose="05000000000000000000" pitchFamily="2" charset="2"/>
              </a:rPr>
              <a:t> suivantes</a:t>
            </a:r>
            <a:endParaRPr kumimoji="0" lang="fr-FR"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9" name="Titre 2">
            <a:extLst>
              <a:ext uri="{FF2B5EF4-FFF2-40B4-BE49-F238E27FC236}">
                <a16:creationId xmlns:a16="http://schemas.microsoft.com/office/drawing/2014/main" id="{7047B02F-724C-4173-8937-C98B3AB584C6}"/>
              </a:ext>
            </a:extLst>
          </p:cNvPr>
          <p:cNvSpPr txBox="1">
            <a:spLocks/>
          </p:cNvSpPr>
          <p:nvPr/>
        </p:nvSpPr>
        <p:spPr>
          <a:xfrm>
            <a:off x="821824" y="371433"/>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Montserrat Black" panose="00000A00000000000000" pitchFamily="2" charset="0"/>
                <a:ea typeface="+mj-ea"/>
                <a:cs typeface="Aharoni" panose="02010803020104030203" pitchFamily="2" charset="-79"/>
              </a:rPr>
              <a:t>Annexe </a:t>
            </a:r>
          </a:p>
        </p:txBody>
      </p:sp>
      <p:pic>
        <p:nvPicPr>
          <p:cNvPr id="21" name="Picture 2" descr="Business plan : quelles annexes ajouter ? - Capital.fr">
            <a:extLst>
              <a:ext uri="{FF2B5EF4-FFF2-40B4-BE49-F238E27FC236}">
                <a16:creationId xmlns:a16="http://schemas.microsoft.com/office/drawing/2014/main" id="{5139FF63-550C-4542-B05B-044A7738B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41874" y="438166"/>
            <a:ext cx="1021079" cy="5360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845F77B2-9C6B-45E7-9319-D43B64534CEB}"/>
              </a:ext>
            </a:extLst>
          </p:cNvPr>
          <p:cNvPicPr>
            <a:picLocks noChangeAspect="1"/>
          </p:cNvPicPr>
          <p:nvPr/>
        </p:nvPicPr>
        <p:blipFill>
          <a:blip r:embed="rId5"/>
          <a:stretch>
            <a:fillRect/>
          </a:stretch>
        </p:blipFill>
        <p:spPr>
          <a:xfrm>
            <a:off x="2296840" y="974232"/>
            <a:ext cx="7598320" cy="4364122"/>
          </a:xfrm>
          <a:prstGeom prst="rect">
            <a:avLst/>
          </a:prstGeom>
        </p:spPr>
      </p:pic>
      <p:sp>
        <p:nvSpPr>
          <p:cNvPr id="4" name="ZoneTexte 3">
            <a:extLst>
              <a:ext uri="{FF2B5EF4-FFF2-40B4-BE49-F238E27FC236}">
                <a16:creationId xmlns:a16="http://schemas.microsoft.com/office/drawing/2014/main" id="{512AED9B-2B87-4AA3-90AB-C3AB70AE8AA6}"/>
              </a:ext>
            </a:extLst>
          </p:cNvPr>
          <p:cNvSpPr txBox="1"/>
          <p:nvPr/>
        </p:nvSpPr>
        <p:spPr>
          <a:xfrm rot="19771349">
            <a:off x="4303531" y="1814144"/>
            <a:ext cx="1261884" cy="369332"/>
          </a:xfrm>
          <a:prstGeom prst="rect">
            <a:avLst/>
          </a:prstGeom>
          <a:noFill/>
        </p:spPr>
        <p:txBody>
          <a:bodyPr wrap="none" rtlCol="0">
            <a:spAutoFit/>
          </a:bodyPr>
          <a:lstStyle/>
          <a:p>
            <a:r>
              <a:rPr lang="fr-FR" dirty="0">
                <a:latin typeface="Arial Black" panose="020B0A04020102020204" pitchFamily="34" charset="0"/>
              </a:rPr>
              <a:t>ANNEXE</a:t>
            </a:r>
          </a:p>
        </p:txBody>
      </p:sp>
    </p:spTree>
    <p:extLst>
      <p:ext uri="{BB962C8B-B14F-4D97-AF65-F5344CB8AC3E}">
        <p14:creationId xmlns:p14="http://schemas.microsoft.com/office/powerpoint/2010/main" val="2371628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38">
            <a:extLst>
              <a:ext uri="{FF2B5EF4-FFF2-40B4-BE49-F238E27FC236}">
                <a16:creationId xmlns:a16="http://schemas.microsoft.com/office/drawing/2014/main" id="{FEB99B92-2317-4876-96B1-C06A9656DDE5}"/>
              </a:ext>
            </a:extLst>
          </p:cNvPr>
          <p:cNvPicPr>
            <a:picLocks noChangeAspect="1"/>
          </p:cNvPicPr>
          <p:nvPr/>
        </p:nvPicPr>
        <p:blipFill>
          <a:blip r:embed="rId3"/>
          <a:stretch>
            <a:fillRect/>
          </a:stretch>
        </p:blipFill>
        <p:spPr>
          <a:xfrm>
            <a:off x="1885405" y="3201767"/>
            <a:ext cx="9100457" cy="2728306"/>
          </a:xfrm>
          <a:prstGeom prst="rect">
            <a:avLst/>
          </a:prstGeom>
          <a:ln>
            <a:noFill/>
          </a:ln>
          <a:effectLst>
            <a:outerShdw blurRad="292100" dist="139700" dir="2700000" algn="tl" rotWithShape="0">
              <a:srgbClr val="333333">
                <a:alpha val="65000"/>
              </a:srgbClr>
            </a:outerShdw>
          </a:effectLst>
        </p:spPr>
      </p:pic>
      <p:pic>
        <p:nvPicPr>
          <p:cNvPr id="34" name="Image 33">
            <a:extLst>
              <a:ext uri="{FF2B5EF4-FFF2-40B4-BE49-F238E27FC236}">
                <a16:creationId xmlns:a16="http://schemas.microsoft.com/office/drawing/2014/main" id="{A59524F0-4E06-4A94-9EDC-92D5349A8472}"/>
              </a:ext>
            </a:extLst>
          </p:cNvPr>
          <p:cNvPicPr>
            <a:picLocks noChangeAspect="1"/>
          </p:cNvPicPr>
          <p:nvPr/>
        </p:nvPicPr>
        <p:blipFill rotWithShape="1">
          <a:blip r:embed="rId4"/>
          <a:srcRect r="86144" b="78312"/>
          <a:stretch/>
        </p:blipFill>
        <p:spPr>
          <a:xfrm>
            <a:off x="7454782" y="1556365"/>
            <a:ext cx="2867981" cy="1475409"/>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368193" y="1080633"/>
            <a:ext cx="11379670" cy="523220"/>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Complément relatif à la </a:t>
            </a:r>
            <a:r>
              <a:rPr kumimoji="0" lang="fr-FR"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SED</a:t>
            </a:r>
            <a:r>
              <a:rPr kumimoji="0" lang="fr-FR"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notamment sur périmètre produit Prévoyance PRO :</a:t>
            </a:r>
          </a:p>
        </p:txBody>
      </p:sp>
      <p:sp>
        <p:nvSpPr>
          <p:cNvPr id="9" name="Titre 2">
            <a:extLst>
              <a:ext uri="{FF2B5EF4-FFF2-40B4-BE49-F238E27FC236}">
                <a16:creationId xmlns:a16="http://schemas.microsoft.com/office/drawing/2014/main" id="{7047B02F-724C-4173-8937-C98B3AB584C6}"/>
              </a:ext>
            </a:extLst>
          </p:cNvPr>
          <p:cNvSpPr txBox="1">
            <a:spLocks/>
          </p:cNvSpPr>
          <p:nvPr/>
        </p:nvSpPr>
        <p:spPr>
          <a:xfrm>
            <a:off x="821824" y="371433"/>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Montserrat Black" panose="00000A00000000000000" pitchFamily="2" charset="0"/>
                <a:ea typeface="+mj-ea"/>
                <a:cs typeface="Aharoni" panose="02010803020104030203" pitchFamily="2" charset="-79"/>
              </a:rPr>
              <a:t>Annexe (1/2) </a:t>
            </a:r>
          </a:p>
        </p:txBody>
      </p:sp>
      <p:sp>
        <p:nvSpPr>
          <p:cNvPr id="17" name="ZoneTexte 16">
            <a:extLst>
              <a:ext uri="{FF2B5EF4-FFF2-40B4-BE49-F238E27FC236}">
                <a16:creationId xmlns:a16="http://schemas.microsoft.com/office/drawing/2014/main" id="{4E4E527F-9685-4283-8D33-2B5DBE83CEAB}"/>
              </a:ext>
            </a:extLst>
          </p:cNvPr>
          <p:cNvSpPr txBox="1"/>
          <p:nvPr/>
        </p:nvSpPr>
        <p:spPr>
          <a:xfrm>
            <a:off x="583474" y="2002971"/>
            <a:ext cx="6871308" cy="369332"/>
          </a:xfrm>
          <a:prstGeom prst="rect">
            <a:avLst/>
          </a:prstGeom>
          <a:noFill/>
        </p:spPr>
        <p:txBody>
          <a:bodyPr wrap="square" rtlCol="0">
            <a:spAutoFit/>
          </a:bodyPr>
          <a:lstStyle/>
          <a:p>
            <a:r>
              <a:rPr lang="fr-FR" dirty="0"/>
              <a:t>Comment suivre les ventes réalisées via la </a:t>
            </a:r>
            <a:r>
              <a:rPr lang="fr-FR" b="1" dirty="0">
                <a:solidFill>
                  <a:srgbClr val="FF0000"/>
                </a:solidFill>
              </a:rPr>
              <a:t>SED</a:t>
            </a:r>
            <a:r>
              <a:rPr lang="fr-FR" dirty="0"/>
              <a:t> ? </a:t>
            </a:r>
            <a:r>
              <a:rPr lang="fr-FR" dirty="0">
                <a:sym typeface="Wingdings" panose="05000000000000000000" pitchFamily="2" charset="2"/>
              </a:rPr>
              <a:t> sur le PCM / CT</a:t>
            </a:r>
            <a:r>
              <a:rPr lang="fr-FR" b="1" dirty="0">
                <a:sym typeface="Wingdings" panose="05000000000000000000" pitchFamily="2" charset="2"/>
              </a:rPr>
              <a:t>0950</a:t>
            </a:r>
            <a:r>
              <a:rPr lang="fr-FR" dirty="0">
                <a:sym typeface="Wingdings" panose="05000000000000000000" pitchFamily="2" charset="2"/>
              </a:rPr>
              <a:t> :</a:t>
            </a:r>
            <a:endParaRPr lang="fr-FR" dirty="0"/>
          </a:p>
        </p:txBody>
      </p:sp>
      <p:pic>
        <p:nvPicPr>
          <p:cNvPr id="21" name="Picture 2" descr="Business plan : quelles annexes ajouter ? - Capital.fr">
            <a:extLst>
              <a:ext uri="{FF2B5EF4-FFF2-40B4-BE49-F238E27FC236}">
                <a16:creationId xmlns:a16="http://schemas.microsoft.com/office/drawing/2014/main" id="{5139FF63-550C-4542-B05B-044A7738B4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41874" y="438166"/>
            <a:ext cx="1021079" cy="5360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242E71A2-E30A-4076-8570-E7FC0815FED1}"/>
              </a:ext>
            </a:extLst>
          </p:cNvPr>
          <p:cNvSpPr/>
          <p:nvPr/>
        </p:nvSpPr>
        <p:spPr>
          <a:xfrm>
            <a:off x="7715794" y="2847704"/>
            <a:ext cx="2534195" cy="16097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avec flèche 26">
            <a:extLst>
              <a:ext uri="{FF2B5EF4-FFF2-40B4-BE49-F238E27FC236}">
                <a16:creationId xmlns:a16="http://schemas.microsoft.com/office/drawing/2014/main" id="{5323665C-573E-44CB-BDAB-AFC2AF3C4130}"/>
              </a:ext>
            </a:extLst>
          </p:cNvPr>
          <p:cNvCxnSpPr>
            <a:cxnSpLocks/>
            <a:endCxn id="23" idx="1"/>
          </p:cNvCxnSpPr>
          <p:nvPr/>
        </p:nvCxnSpPr>
        <p:spPr>
          <a:xfrm>
            <a:off x="7062651" y="2313053"/>
            <a:ext cx="653143" cy="61513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8846316E-F7D2-4BCA-A88D-5996451BEC7E}"/>
              </a:ext>
            </a:extLst>
          </p:cNvPr>
          <p:cNvSpPr txBox="1"/>
          <p:nvPr/>
        </p:nvSpPr>
        <p:spPr>
          <a:xfrm>
            <a:off x="-63538" y="3602131"/>
            <a:ext cx="1708016" cy="1754326"/>
          </a:xfrm>
          <a:prstGeom prst="rect">
            <a:avLst/>
          </a:prstGeom>
          <a:noFill/>
        </p:spPr>
        <p:txBody>
          <a:bodyPr wrap="square" rtlCol="0">
            <a:spAutoFit/>
          </a:bodyPr>
          <a:lstStyle/>
          <a:p>
            <a:pPr algn="ctr"/>
            <a:r>
              <a:rPr lang="fr-FR" dirty="0"/>
              <a:t>Retrouvez vos ventes SED via un ou plusieurs des filtres proposés ci-contre :</a:t>
            </a:r>
          </a:p>
        </p:txBody>
      </p:sp>
      <p:sp>
        <p:nvSpPr>
          <p:cNvPr id="45" name="Rectangle 44">
            <a:extLst>
              <a:ext uri="{FF2B5EF4-FFF2-40B4-BE49-F238E27FC236}">
                <a16:creationId xmlns:a16="http://schemas.microsoft.com/office/drawing/2014/main" id="{E9398C17-0398-455B-AAC3-7B19ECC89249}"/>
              </a:ext>
            </a:extLst>
          </p:cNvPr>
          <p:cNvSpPr/>
          <p:nvPr/>
        </p:nvSpPr>
        <p:spPr>
          <a:xfrm>
            <a:off x="1733495" y="4023286"/>
            <a:ext cx="1362892" cy="46241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Accolade fermante 40">
            <a:extLst>
              <a:ext uri="{FF2B5EF4-FFF2-40B4-BE49-F238E27FC236}">
                <a16:creationId xmlns:a16="http://schemas.microsoft.com/office/drawing/2014/main" id="{3C93FA29-4629-417A-87F5-73BD1B4DF039}"/>
              </a:ext>
            </a:extLst>
          </p:cNvPr>
          <p:cNvSpPr/>
          <p:nvPr/>
        </p:nvSpPr>
        <p:spPr>
          <a:xfrm>
            <a:off x="1454331" y="3683726"/>
            <a:ext cx="190147" cy="139573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2" name="Triangle isocèle 41">
            <a:extLst>
              <a:ext uri="{FF2B5EF4-FFF2-40B4-BE49-F238E27FC236}">
                <a16:creationId xmlns:a16="http://schemas.microsoft.com/office/drawing/2014/main" id="{D16EAF13-B2D9-46CD-A123-4FF945FADDFA}"/>
              </a:ext>
            </a:extLst>
          </p:cNvPr>
          <p:cNvSpPr/>
          <p:nvPr/>
        </p:nvSpPr>
        <p:spPr>
          <a:xfrm flipV="1">
            <a:off x="7855131" y="3100688"/>
            <a:ext cx="836022" cy="202157"/>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0A0339DB-3868-4768-B37F-28D98174288C}"/>
              </a:ext>
            </a:extLst>
          </p:cNvPr>
          <p:cNvSpPr/>
          <p:nvPr/>
        </p:nvSpPr>
        <p:spPr>
          <a:xfrm>
            <a:off x="10394961" y="5729475"/>
            <a:ext cx="590901" cy="1524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1817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1CCC195-8F1E-465C-934F-D6C88EBEC59E}"/>
              </a:ext>
            </a:extLst>
          </p:cNvPr>
          <p:cNvSpPr/>
          <p:nvPr/>
        </p:nvSpPr>
        <p:spPr>
          <a:xfrm>
            <a:off x="368193" y="1080633"/>
            <a:ext cx="11379670" cy="523220"/>
          </a:xfrm>
          <a:prstGeom prst="rect">
            <a:avLst/>
          </a:prstGeom>
          <a:noFill/>
          <a:ln>
            <a:solidFill>
              <a:srgbClr val="C00000"/>
            </a:solidFill>
          </a:ln>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Complément relatif à la </a:t>
            </a:r>
            <a:r>
              <a:rPr kumimoji="0" lang="fr-FR"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SED</a:t>
            </a:r>
            <a:r>
              <a:rPr kumimoji="0" lang="fr-FR" sz="1800" b="1"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 notamment sur périmètre produit Prévoyance PRO :</a:t>
            </a:r>
          </a:p>
        </p:txBody>
      </p:sp>
      <p:sp>
        <p:nvSpPr>
          <p:cNvPr id="9" name="Titre 2">
            <a:extLst>
              <a:ext uri="{FF2B5EF4-FFF2-40B4-BE49-F238E27FC236}">
                <a16:creationId xmlns:a16="http://schemas.microsoft.com/office/drawing/2014/main" id="{7047B02F-724C-4173-8937-C98B3AB584C6}"/>
              </a:ext>
            </a:extLst>
          </p:cNvPr>
          <p:cNvSpPr txBox="1">
            <a:spLocks/>
          </p:cNvSpPr>
          <p:nvPr/>
        </p:nvSpPr>
        <p:spPr>
          <a:xfrm>
            <a:off x="821824" y="371433"/>
            <a:ext cx="982005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Montserrat Black" panose="00000A00000000000000" pitchFamily="2" charset="0"/>
                <a:ea typeface="+mj-ea"/>
                <a:cs typeface="Aharoni" panose="02010803020104030203" pitchFamily="2" charset="-79"/>
              </a:rPr>
              <a:t>Annexe (2/2) </a:t>
            </a:r>
          </a:p>
        </p:txBody>
      </p:sp>
      <p:pic>
        <p:nvPicPr>
          <p:cNvPr id="21" name="Picture 2" descr="Business plan : quelles annexes ajouter ? - Capital.fr">
            <a:extLst>
              <a:ext uri="{FF2B5EF4-FFF2-40B4-BE49-F238E27FC236}">
                <a16:creationId xmlns:a16="http://schemas.microsoft.com/office/drawing/2014/main" id="{5139FF63-550C-4542-B05B-044A7738B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41874" y="438166"/>
            <a:ext cx="1021079" cy="5360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1FE415C4-678F-4880-B03A-1C5172AA7A5D}"/>
              </a:ext>
            </a:extLst>
          </p:cNvPr>
          <p:cNvSpPr txBox="1"/>
          <p:nvPr/>
        </p:nvSpPr>
        <p:spPr>
          <a:xfrm>
            <a:off x="2054086" y="1720793"/>
            <a:ext cx="1471457" cy="369332"/>
          </a:xfrm>
          <a:prstGeom prst="rect">
            <a:avLst/>
          </a:prstGeom>
          <a:noFill/>
        </p:spPr>
        <p:txBody>
          <a:bodyPr wrap="square" rtlCol="0">
            <a:spAutoFit/>
          </a:bodyPr>
          <a:lstStyle/>
          <a:p>
            <a:pPr algn="ctr"/>
            <a:r>
              <a:rPr lang="fr-FR" u="sng" dirty="0"/>
              <a:t>Pour rappel</a:t>
            </a:r>
            <a:r>
              <a:rPr lang="fr-FR" dirty="0"/>
              <a:t> : </a:t>
            </a:r>
          </a:p>
        </p:txBody>
      </p:sp>
      <p:pic>
        <p:nvPicPr>
          <p:cNvPr id="2" name="Image 1">
            <a:extLst>
              <a:ext uri="{FF2B5EF4-FFF2-40B4-BE49-F238E27FC236}">
                <a16:creationId xmlns:a16="http://schemas.microsoft.com/office/drawing/2014/main" id="{A09BA639-FAAD-4F32-BCB4-D131F934F5A3}"/>
              </a:ext>
            </a:extLst>
          </p:cNvPr>
          <p:cNvPicPr>
            <a:picLocks noChangeAspect="1"/>
          </p:cNvPicPr>
          <p:nvPr/>
        </p:nvPicPr>
        <p:blipFill>
          <a:blip r:embed="rId5"/>
          <a:stretch>
            <a:fillRect/>
          </a:stretch>
        </p:blipFill>
        <p:spPr>
          <a:xfrm>
            <a:off x="3450101" y="1636833"/>
            <a:ext cx="4563495" cy="1456098"/>
          </a:xfrm>
          <a:prstGeom prst="rect">
            <a:avLst/>
          </a:prstGeom>
          <a:ln>
            <a:noFill/>
          </a:ln>
          <a:effectLst>
            <a:outerShdw blurRad="292100" dist="139700" dir="2700000" algn="tl" rotWithShape="0">
              <a:srgbClr val="333333">
                <a:alpha val="65000"/>
              </a:srgbClr>
            </a:outerShdw>
          </a:effectLst>
        </p:spPr>
      </p:pic>
      <p:sp>
        <p:nvSpPr>
          <p:cNvPr id="19" name="ZoneTexte 18">
            <a:extLst>
              <a:ext uri="{FF2B5EF4-FFF2-40B4-BE49-F238E27FC236}">
                <a16:creationId xmlns:a16="http://schemas.microsoft.com/office/drawing/2014/main" id="{C678BC40-556A-4397-9095-494897F4EF1B}"/>
              </a:ext>
            </a:extLst>
          </p:cNvPr>
          <p:cNvSpPr txBox="1"/>
          <p:nvPr/>
        </p:nvSpPr>
        <p:spPr>
          <a:xfrm>
            <a:off x="8874034" y="1720793"/>
            <a:ext cx="2281646" cy="1323439"/>
          </a:xfrm>
          <a:prstGeom prst="rect">
            <a:avLst/>
          </a:prstGeom>
          <a:noFill/>
        </p:spPr>
        <p:txBody>
          <a:bodyPr wrap="square" rtlCol="0">
            <a:spAutoFit/>
          </a:bodyPr>
          <a:lstStyle/>
          <a:p>
            <a:pPr algn="ctr"/>
            <a:r>
              <a:rPr lang="fr-FR" sz="2400" u="sng" dirty="0"/>
              <a:t>D’où l’intérêt de suivre de près vos ventes </a:t>
            </a:r>
            <a:r>
              <a:rPr lang="fr-FR" sz="3200" b="1" u="sng" dirty="0">
                <a:solidFill>
                  <a:srgbClr val="FF0000"/>
                </a:solidFill>
              </a:rPr>
              <a:t>SED</a:t>
            </a:r>
            <a:r>
              <a:rPr lang="fr-FR" sz="2400" u="sng" dirty="0"/>
              <a:t> !</a:t>
            </a:r>
            <a:endParaRPr lang="fr-FR" sz="2400" dirty="0"/>
          </a:p>
        </p:txBody>
      </p:sp>
      <p:sp>
        <p:nvSpPr>
          <p:cNvPr id="20" name="ZoneTexte 19">
            <a:extLst>
              <a:ext uri="{FF2B5EF4-FFF2-40B4-BE49-F238E27FC236}">
                <a16:creationId xmlns:a16="http://schemas.microsoft.com/office/drawing/2014/main" id="{4EE2E519-C0A4-4921-B33B-103371882CDC}"/>
              </a:ext>
            </a:extLst>
          </p:cNvPr>
          <p:cNvSpPr txBox="1"/>
          <p:nvPr/>
        </p:nvSpPr>
        <p:spPr>
          <a:xfrm>
            <a:off x="281107" y="3211769"/>
            <a:ext cx="11294760" cy="646331"/>
          </a:xfrm>
          <a:prstGeom prst="rect">
            <a:avLst/>
          </a:prstGeom>
          <a:noFill/>
        </p:spPr>
        <p:txBody>
          <a:bodyPr wrap="square" rtlCol="0">
            <a:spAutoFit/>
          </a:bodyPr>
          <a:lstStyle/>
          <a:p>
            <a:pPr algn="ctr"/>
            <a:r>
              <a:rPr lang="fr-FR" b="1" dirty="0">
                <a:solidFill>
                  <a:srgbClr val="FF0000"/>
                </a:solidFill>
              </a:rPr>
              <a:t>Il est donc essentiel de suivre les ventes en approche de </a:t>
            </a:r>
            <a:r>
              <a:rPr lang="fr-FR" b="1" dirty="0"/>
              <a:t>la</a:t>
            </a:r>
            <a:r>
              <a:rPr lang="fr-FR" b="1" dirty="0">
                <a:solidFill>
                  <a:srgbClr val="FF0000"/>
                </a:solidFill>
              </a:rPr>
              <a:t> </a:t>
            </a:r>
            <a:r>
              <a:rPr lang="fr-FR" b="1" dirty="0"/>
              <a:t>limite des 30 jours </a:t>
            </a:r>
            <a:r>
              <a:rPr lang="fr-FR" b="1" dirty="0">
                <a:solidFill>
                  <a:srgbClr val="FF0000"/>
                </a:solidFill>
              </a:rPr>
              <a:t>par rapport à leur date de création. </a:t>
            </a:r>
          </a:p>
          <a:p>
            <a:pPr algn="ctr"/>
            <a:r>
              <a:rPr lang="fr-FR" b="1" dirty="0">
                <a:solidFill>
                  <a:srgbClr val="FF0000"/>
                </a:solidFill>
              </a:rPr>
              <a:t>Et dans ces situations, une relance des clients est indispensable pour éviter l’annulation de cette vente.</a:t>
            </a:r>
          </a:p>
        </p:txBody>
      </p:sp>
      <p:sp>
        <p:nvSpPr>
          <p:cNvPr id="4" name="Accolade fermante 3">
            <a:extLst>
              <a:ext uri="{FF2B5EF4-FFF2-40B4-BE49-F238E27FC236}">
                <a16:creationId xmlns:a16="http://schemas.microsoft.com/office/drawing/2014/main" id="{704D208A-770E-4041-941A-DCD46C99C458}"/>
              </a:ext>
            </a:extLst>
          </p:cNvPr>
          <p:cNvSpPr/>
          <p:nvPr/>
        </p:nvSpPr>
        <p:spPr>
          <a:xfrm>
            <a:off x="8168640" y="1636833"/>
            <a:ext cx="566057" cy="145609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6" name="Image 5">
            <a:extLst>
              <a:ext uri="{FF2B5EF4-FFF2-40B4-BE49-F238E27FC236}">
                <a16:creationId xmlns:a16="http://schemas.microsoft.com/office/drawing/2014/main" id="{275EEB72-04C8-467A-AF50-27129518739C}"/>
              </a:ext>
            </a:extLst>
          </p:cNvPr>
          <p:cNvPicPr>
            <a:picLocks noChangeAspect="1"/>
          </p:cNvPicPr>
          <p:nvPr/>
        </p:nvPicPr>
        <p:blipFill>
          <a:blip r:embed="rId6"/>
          <a:stretch>
            <a:fillRect/>
          </a:stretch>
        </p:blipFill>
        <p:spPr>
          <a:xfrm>
            <a:off x="1878501" y="3916547"/>
            <a:ext cx="8626588" cy="1316850"/>
          </a:xfrm>
          <a:prstGeom prst="rect">
            <a:avLst/>
          </a:prstGeom>
        </p:spPr>
      </p:pic>
      <p:cxnSp>
        <p:nvCxnSpPr>
          <p:cNvPr id="36" name="Connecteur droit avec flèche 35">
            <a:extLst>
              <a:ext uri="{FF2B5EF4-FFF2-40B4-BE49-F238E27FC236}">
                <a16:creationId xmlns:a16="http://schemas.microsoft.com/office/drawing/2014/main" id="{5CE1DDCD-6089-4A52-A61A-75091BEF17D2}"/>
              </a:ext>
            </a:extLst>
          </p:cNvPr>
          <p:cNvCxnSpPr>
            <a:cxnSpLocks/>
          </p:cNvCxnSpPr>
          <p:nvPr/>
        </p:nvCxnSpPr>
        <p:spPr>
          <a:xfrm flipH="1">
            <a:off x="8299938" y="3529645"/>
            <a:ext cx="878896" cy="81726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E704EFCE-27CD-4FC0-B629-2BA957767ABB}"/>
              </a:ext>
            </a:extLst>
          </p:cNvPr>
          <p:cNvPicPr>
            <a:picLocks noChangeAspect="1"/>
          </p:cNvPicPr>
          <p:nvPr/>
        </p:nvPicPr>
        <p:blipFill rotWithShape="1">
          <a:blip r:embed="rId7"/>
          <a:srcRect l="88179" t="22909" r="3770" b="72725"/>
          <a:stretch/>
        </p:blipFill>
        <p:spPr>
          <a:xfrm>
            <a:off x="10519993" y="4804242"/>
            <a:ext cx="1223890" cy="373104"/>
          </a:xfrm>
          <a:prstGeom prst="rect">
            <a:avLst/>
          </a:prstGeom>
        </p:spPr>
      </p:pic>
      <p:sp>
        <p:nvSpPr>
          <p:cNvPr id="11" name="Rectangle 10">
            <a:extLst>
              <a:ext uri="{FF2B5EF4-FFF2-40B4-BE49-F238E27FC236}">
                <a16:creationId xmlns:a16="http://schemas.microsoft.com/office/drawing/2014/main" id="{11D3F70D-9CAD-4219-91EB-E61289B01458}"/>
              </a:ext>
            </a:extLst>
          </p:cNvPr>
          <p:cNvSpPr/>
          <p:nvPr/>
        </p:nvSpPr>
        <p:spPr>
          <a:xfrm>
            <a:off x="9860113" y="4624012"/>
            <a:ext cx="184219" cy="26914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6CE2188B-C9FF-4893-A580-399018CB7B50}"/>
              </a:ext>
            </a:extLst>
          </p:cNvPr>
          <p:cNvSpPr/>
          <p:nvPr/>
        </p:nvSpPr>
        <p:spPr>
          <a:xfrm>
            <a:off x="9566029" y="4346911"/>
            <a:ext cx="540705" cy="23380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libre : forme 11">
            <a:extLst>
              <a:ext uri="{FF2B5EF4-FFF2-40B4-BE49-F238E27FC236}">
                <a16:creationId xmlns:a16="http://schemas.microsoft.com/office/drawing/2014/main" id="{1F65D845-4E39-46FE-9C97-3936CDA8CA6A}"/>
              </a:ext>
            </a:extLst>
          </p:cNvPr>
          <p:cNvSpPr/>
          <p:nvPr/>
        </p:nvSpPr>
        <p:spPr>
          <a:xfrm>
            <a:off x="10044332" y="4290242"/>
            <a:ext cx="1336431" cy="549044"/>
          </a:xfrm>
          <a:custGeom>
            <a:avLst/>
            <a:gdLst>
              <a:gd name="connsiteX0" fmla="*/ 0 w 1336431"/>
              <a:gd name="connsiteY0" fmla="*/ 478706 h 549044"/>
              <a:gd name="connsiteX1" fmla="*/ 970671 w 1336431"/>
              <a:gd name="connsiteY1" fmla="*/ 404 h 549044"/>
              <a:gd name="connsiteX2" fmla="*/ 1336431 w 1336431"/>
              <a:gd name="connsiteY2" fmla="*/ 549044 h 549044"/>
            </a:gdLst>
            <a:ahLst/>
            <a:cxnLst>
              <a:cxn ang="0">
                <a:pos x="connsiteX0" y="connsiteY0"/>
              </a:cxn>
              <a:cxn ang="0">
                <a:pos x="connsiteX1" y="connsiteY1"/>
              </a:cxn>
              <a:cxn ang="0">
                <a:pos x="connsiteX2" y="connsiteY2"/>
              </a:cxn>
            </a:cxnLst>
            <a:rect l="l" t="t" r="r" b="b"/>
            <a:pathLst>
              <a:path w="1336431" h="549044">
                <a:moveTo>
                  <a:pt x="0" y="478706"/>
                </a:moveTo>
                <a:cubicBezTo>
                  <a:pt x="373966" y="233693"/>
                  <a:pt x="747933" y="-11319"/>
                  <a:pt x="970671" y="404"/>
                </a:cubicBezTo>
                <a:cubicBezTo>
                  <a:pt x="1193409" y="12127"/>
                  <a:pt x="1264920" y="280585"/>
                  <a:pt x="1336431" y="549044"/>
                </a:cubicBezTo>
              </a:path>
            </a:pathLst>
          </a:custGeom>
          <a:noFill/>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orme libre : forme 21">
            <a:extLst>
              <a:ext uri="{FF2B5EF4-FFF2-40B4-BE49-F238E27FC236}">
                <a16:creationId xmlns:a16="http://schemas.microsoft.com/office/drawing/2014/main" id="{1590DA5E-71E6-4F4E-ACB1-5C955B4320DE}"/>
              </a:ext>
            </a:extLst>
          </p:cNvPr>
          <p:cNvSpPr/>
          <p:nvPr/>
        </p:nvSpPr>
        <p:spPr>
          <a:xfrm rot="8493591">
            <a:off x="10332315" y="5486739"/>
            <a:ext cx="1336431" cy="549044"/>
          </a:xfrm>
          <a:custGeom>
            <a:avLst/>
            <a:gdLst>
              <a:gd name="connsiteX0" fmla="*/ 0 w 1336431"/>
              <a:gd name="connsiteY0" fmla="*/ 478706 h 549044"/>
              <a:gd name="connsiteX1" fmla="*/ 970671 w 1336431"/>
              <a:gd name="connsiteY1" fmla="*/ 404 h 549044"/>
              <a:gd name="connsiteX2" fmla="*/ 1336431 w 1336431"/>
              <a:gd name="connsiteY2" fmla="*/ 549044 h 549044"/>
            </a:gdLst>
            <a:ahLst/>
            <a:cxnLst>
              <a:cxn ang="0">
                <a:pos x="connsiteX0" y="connsiteY0"/>
              </a:cxn>
              <a:cxn ang="0">
                <a:pos x="connsiteX1" y="connsiteY1"/>
              </a:cxn>
              <a:cxn ang="0">
                <a:pos x="connsiteX2" y="connsiteY2"/>
              </a:cxn>
            </a:cxnLst>
            <a:rect l="l" t="t" r="r" b="b"/>
            <a:pathLst>
              <a:path w="1336431" h="549044">
                <a:moveTo>
                  <a:pt x="0" y="478706"/>
                </a:moveTo>
                <a:cubicBezTo>
                  <a:pt x="373966" y="233693"/>
                  <a:pt x="747933" y="-11319"/>
                  <a:pt x="970671" y="404"/>
                </a:cubicBezTo>
                <a:cubicBezTo>
                  <a:pt x="1193409" y="12127"/>
                  <a:pt x="1264920" y="280585"/>
                  <a:pt x="1336431" y="549044"/>
                </a:cubicBezTo>
              </a:path>
            </a:pathLst>
          </a:custGeom>
          <a:noFill/>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DC5E840D-1AEE-4A66-976B-24CD0F9F5257}"/>
              </a:ext>
            </a:extLst>
          </p:cNvPr>
          <p:cNvPicPr>
            <a:picLocks noChangeAspect="1"/>
          </p:cNvPicPr>
          <p:nvPr/>
        </p:nvPicPr>
        <p:blipFill rotWithShape="1">
          <a:blip r:embed="rId8"/>
          <a:srcRect l="2875" t="9789" r="5240" b="18979"/>
          <a:stretch/>
        </p:blipFill>
        <p:spPr>
          <a:xfrm>
            <a:off x="3798994" y="5054482"/>
            <a:ext cx="6458184" cy="1445770"/>
          </a:xfrm>
          <a:prstGeom prst="rect">
            <a:avLst/>
          </a:prstGeom>
          <a:ln>
            <a:noFill/>
          </a:ln>
          <a:effectLst>
            <a:outerShdw blurRad="292100" dist="139700" dir="2700000" algn="tl" rotWithShape="0">
              <a:srgbClr val="333333">
                <a:alpha val="65000"/>
              </a:srgbClr>
            </a:outerShdw>
          </a:effectLst>
        </p:spPr>
      </p:pic>
      <p:sp>
        <p:nvSpPr>
          <p:cNvPr id="15" name="Ellipse 14">
            <a:extLst>
              <a:ext uri="{FF2B5EF4-FFF2-40B4-BE49-F238E27FC236}">
                <a16:creationId xmlns:a16="http://schemas.microsoft.com/office/drawing/2014/main" id="{89BF9C5C-3850-40B9-B57A-CBD525024483}"/>
              </a:ext>
            </a:extLst>
          </p:cNvPr>
          <p:cNvSpPr/>
          <p:nvPr/>
        </p:nvSpPr>
        <p:spPr>
          <a:xfrm>
            <a:off x="3798994" y="6217920"/>
            <a:ext cx="1434188" cy="28233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5DA79FEF-28DE-4E0B-A0C3-1A901CB25EC2}"/>
              </a:ext>
            </a:extLst>
          </p:cNvPr>
          <p:cNvSpPr/>
          <p:nvPr/>
        </p:nvSpPr>
        <p:spPr>
          <a:xfrm>
            <a:off x="6617117" y="6229154"/>
            <a:ext cx="1434188" cy="28233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69816749"/>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2814</TotalTime>
  <Words>722</Words>
  <Application>Microsoft Office PowerPoint</Application>
  <PresentationFormat>Grand écran</PresentationFormat>
  <Paragraphs>78</Paragraphs>
  <Slides>10</Slides>
  <Notes>9</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10</vt:i4>
      </vt:variant>
    </vt:vector>
  </HeadingPairs>
  <TitlesOfParts>
    <vt:vector size="20" baseType="lpstr">
      <vt:lpstr>Aharoni</vt:lpstr>
      <vt:lpstr>Arial</vt:lpstr>
      <vt:lpstr>Arial Black</vt:lpstr>
      <vt:lpstr>Arial Narrow</vt:lpstr>
      <vt:lpstr>Cabin Sketch</vt:lpstr>
      <vt:lpstr>Calibri</vt:lpstr>
      <vt:lpstr>Montserrat Black</vt:lpstr>
      <vt:lpstr>Segoe Print</vt:lpstr>
      <vt:lpstr>Wingdings</vt:lpstr>
      <vt:lpstr>1-MODELE PART</vt:lpstr>
      <vt:lpstr>Présentation PowerPoint</vt:lpstr>
      <vt:lpstr>Au sommaire de cette semaine</vt:lpstr>
      <vt:lpstr>Au sommaire de cette semaine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BOHN Stephane [CEGEE]</dc:creator>
  <cp:lastModifiedBy>BOHN Stephane [CEGEE]</cp:lastModifiedBy>
  <cp:revision>145</cp:revision>
  <cp:lastPrinted>2022-02-04T10:26:40Z</cp:lastPrinted>
  <dcterms:created xsi:type="dcterms:W3CDTF">2022-01-06T14:43:07Z</dcterms:created>
  <dcterms:modified xsi:type="dcterms:W3CDTF">2022-02-17T13:01:44Z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stephane.bohn@cegee.caisse-epargne.fr</vt:lpwstr>
  </property>
  <property fmtid="{D5CDD505-2E9C-101B-9397-08002B2CF9AE}" pid="5" name="MSIP_Label_48a19f0c-bea1-442e-a475-ed109d9ec508_SetDate">
    <vt:lpwstr>2022-01-06T14:45:16.3370033Z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