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86" r:id="rId2"/>
    <p:sldId id="429" r:id="rId3"/>
    <p:sldId id="433" r:id="rId4"/>
    <p:sldId id="438" r:id="rId5"/>
    <p:sldId id="439" r:id="rId6"/>
    <p:sldId id="440" r:id="rId7"/>
    <p:sldId id="437" r:id="rId8"/>
    <p:sldId id="431" r:id="rId9"/>
    <p:sldId id="434" r:id="rId10"/>
    <p:sldId id="432" r:id="rId11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4A8C"/>
    <a:srgbClr val="581D74"/>
    <a:srgbClr val="FE9901"/>
    <a:srgbClr val="FF1C00"/>
    <a:srgbClr val="948A54"/>
    <a:srgbClr val="DB0029"/>
    <a:srgbClr val="404040"/>
    <a:srgbClr val="006600"/>
    <a:srgbClr val="FF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FE38B-81B3-473C-9A5A-CE85D12000FC}" type="datetimeFigureOut">
              <a:rPr lang="fr-FR" smtClean="0"/>
              <a:t>28/03/2022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0A7AC-09C2-4494-8218-A082B5EE2B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893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39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0321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0029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3832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5937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041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986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119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83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09E781-E360-48CD-926F-6572BD76F9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891" y="6116324"/>
            <a:ext cx="2122182" cy="69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028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3" y="6370440"/>
            <a:ext cx="257655" cy="28170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54" y="6313095"/>
            <a:ext cx="1387015" cy="455839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0BDD532-4DC2-479A-BB72-06C2228204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30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6182A01-509D-434A-86F4-7F965A071131}"/>
              </a:ext>
            </a:extLst>
          </p:cNvPr>
          <p:cNvSpPr/>
          <p:nvPr userDrawn="1"/>
        </p:nvSpPr>
        <p:spPr>
          <a:xfrm>
            <a:off x="4798498" y="6390486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 dirty="0">
                <a:solidFill>
                  <a:srgbClr val="948A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S13 2022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B87A9F-876B-4BE8-952F-3484C2456F43}"/>
              </a:ext>
            </a:extLst>
          </p:cNvPr>
          <p:cNvSpPr/>
          <p:nvPr userDrawn="1"/>
        </p:nvSpPr>
        <p:spPr>
          <a:xfrm>
            <a:off x="11653070" y="6326627"/>
            <a:ext cx="4427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AB000BC9-C3D8-4ABB-A0B8-4A0147E08E6F}" type="slidenum">
              <a:rPr lang="fr-FR" sz="1200" smtClean="0">
                <a:solidFill>
                  <a:srgbClr val="948A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‹N°›</a:t>
            </a:fld>
            <a:endParaRPr lang="fr-FR" sz="1200" dirty="0">
              <a:solidFill>
                <a:srgbClr val="948A5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438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257079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889288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19358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539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3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512315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4144355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22781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microsoft.com/office/2007/relationships/hdphoto" Target="../media/hdphoto3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microsoft.com/office/2007/relationships/hdphoto" Target="../media/hdphoto5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4.png"/><Relationship Id="rId3" Type="http://schemas.openxmlformats.org/officeDocument/2006/relationships/image" Target="../media/image9.png"/><Relationship Id="rId7" Type="http://schemas.openxmlformats.org/officeDocument/2006/relationships/image" Target="../media/image30.jpeg"/><Relationship Id="rId12" Type="http://schemas.microsoft.com/office/2007/relationships/hdphoto" Target="../media/hdphoto8.wdp"/><Relationship Id="rId2" Type="http://schemas.openxmlformats.org/officeDocument/2006/relationships/notesSlide" Target="../notesSlides/notesSlide8.xml"/><Relationship Id="rId16" Type="http://schemas.microsoft.com/office/2007/relationships/hdphoto" Target="../media/hdphoto10.wdp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5" Type="http://schemas.openxmlformats.org/officeDocument/2006/relationships/image" Target="../media/image35.png"/><Relationship Id="rId10" Type="http://schemas.microsoft.com/office/2007/relationships/hdphoto" Target="../media/hdphoto7.wdp"/><Relationship Id="rId4" Type="http://schemas.openxmlformats.org/officeDocument/2006/relationships/image" Target="../media/image10.png"/><Relationship Id="rId9" Type="http://schemas.openxmlformats.org/officeDocument/2006/relationships/image" Target="../media/image32.png"/><Relationship Id="rId14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hyperlink" Target="http://commerciaux.celca.caisse-epargne.fr/download/362/iard-pro/25628/iard-pro_signit_mode-op-hebdo-07-2022-2.pdf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4" y="260890"/>
            <a:ext cx="8875860" cy="576721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472774" y="632682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01/04/2022 – Semaine 13</a:t>
            </a:r>
          </a:p>
          <a:p>
            <a:endParaRPr lang="fr-FR" dirty="0"/>
          </a:p>
        </p:txBody>
      </p:sp>
      <p:sp>
        <p:nvSpPr>
          <p:cNvPr id="11" name="Ellipse 10"/>
          <p:cNvSpPr/>
          <p:nvPr/>
        </p:nvSpPr>
        <p:spPr>
          <a:xfrm>
            <a:off x="2554094" y="2260678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L’ESSENTIEL DE VOS INFOS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970" y="449777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AA88DB03-F757-4BC6-BE30-0994B77BB5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11"/>
            <a:ext cx="3770142" cy="155914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256562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Au sommaire de cette semaine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37861" y="1690245"/>
            <a:ext cx="6337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Notre outil de</a:t>
            </a:r>
            <a:r>
              <a:rPr lang="fr-FR" sz="28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signatur</a:t>
            </a:r>
            <a:r>
              <a:rPr lang="fr-FR" sz="2800" b="1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e</a:t>
            </a:r>
            <a:r>
              <a:rPr lang="fr-FR" sz="28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électronique </a:t>
            </a:r>
            <a:r>
              <a:rPr lang="fr-F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Sign’it </a:t>
            </a:r>
            <a:r>
              <a:rPr lang="fr-FR" sz="2800" b="1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évolue vers toujours plus d’accessibilité :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DF053E-2B92-4EEB-881C-50AD75D27D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806" t="10081" r="20829" b="32399"/>
          <a:stretch/>
        </p:blipFill>
        <p:spPr>
          <a:xfrm>
            <a:off x="7011891" y="1690245"/>
            <a:ext cx="4742248" cy="3753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E105172-3E88-463D-AA13-56B059D2EEF5}"/>
              </a:ext>
            </a:extLst>
          </p:cNvPr>
          <p:cNvSpPr txBox="1"/>
          <p:nvPr/>
        </p:nvSpPr>
        <p:spPr>
          <a:xfrm>
            <a:off x="437861" y="3468405"/>
            <a:ext cx="6035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FF0000"/>
                </a:solidFill>
                <a:latin typeface="Forte" panose="03060902040502070203" pitchFamily="66" charset="0"/>
              </a:rPr>
              <a:t>Le mode « </a:t>
            </a:r>
            <a:r>
              <a:rPr lang="fr-FR" sz="3600" dirty="0">
                <a:latin typeface="Forte" panose="03060902040502070203" pitchFamily="66" charset="0"/>
              </a:rPr>
              <a:t>multisignataire</a:t>
            </a:r>
            <a:r>
              <a:rPr lang="fr-FR" sz="3600" dirty="0">
                <a:solidFill>
                  <a:srgbClr val="FF0000"/>
                </a:solidFill>
                <a:latin typeface="Forte" panose="03060902040502070203" pitchFamily="66" charset="0"/>
              </a:rPr>
              <a:t> » est désormais intégré à Sign’it</a:t>
            </a:r>
          </a:p>
        </p:txBody>
      </p:sp>
      <p:pic>
        <p:nvPicPr>
          <p:cNvPr id="1030" name="Picture 6" descr="Les meilleurs logiciels de signature électronique – JustGeek">
            <a:extLst>
              <a:ext uri="{FF2B5EF4-FFF2-40B4-BE49-F238E27FC236}">
                <a16:creationId xmlns:a16="http://schemas.microsoft.com/office/drawing/2014/main" id="{695E498F-0765-41BE-9032-10F32888B7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500" b="91250" l="1948" r="90000">
                        <a14:foregroundMark x1="45714" y1="29500" x2="48701" y2="15250"/>
                        <a14:foregroundMark x1="48701" y1="15250" x2="56104" y2="14000"/>
                        <a14:foregroundMark x1="56104" y1="14000" x2="80649" y2="15500"/>
                        <a14:foregroundMark x1="80649" y1="15500" x2="88052" y2="13500"/>
                        <a14:foregroundMark x1="88052" y1="13500" x2="89870" y2="22250"/>
                        <a14:foregroundMark x1="81299" y1="90500" x2="11948" y2="91250"/>
                        <a14:foregroundMark x1="11948" y1="91250" x2="11299" y2="88500"/>
                        <a14:foregroundMark x1="10519" y1="69250" x2="1948" y2="63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651"/>
          <a:stretch/>
        </p:blipFill>
        <p:spPr bwMode="auto">
          <a:xfrm>
            <a:off x="1085614" y="4778362"/>
            <a:ext cx="2351378" cy="1128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ace à l&amp;amp;#39;électrochoc du confinement, la signature électronique fait figure  de planche de salut | Archimag">
            <a:extLst>
              <a:ext uri="{FF2B5EF4-FFF2-40B4-BE49-F238E27FC236}">
                <a16:creationId xmlns:a16="http://schemas.microsoft.com/office/drawing/2014/main" id="{40648434-D593-4DA9-944E-5BB77F8AA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1000" l="1429" r="90000">
                        <a14:foregroundMark x1="36571" y1="37000" x2="37286" y2="48000"/>
                        <a14:foregroundMark x1="41857" y1="24667" x2="44429" y2="8333"/>
                        <a14:foregroundMark x1="44429" y1="8333" x2="52143" y2="8000"/>
                        <a14:foregroundMark x1="52143" y1="8000" x2="75143" y2="10000"/>
                        <a14:foregroundMark x1="75143" y1="10000" x2="79714" y2="23667"/>
                        <a14:foregroundMark x1="79714" y1="23667" x2="75857" y2="75333"/>
                        <a14:foregroundMark x1="75857" y1="75333" x2="72714" y2="91000"/>
                        <a14:foregroundMark x1="72714" y1="91000" x2="11714" y2="89667"/>
                        <a14:foregroundMark x1="11714" y1="89667" x2="35714" y2="88667"/>
                        <a14:foregroundMark x1="35714" y1="88667" x2="37857" y2="77000"/>
                        <a14:foregroundMark x1="9857" y1="66667" x2="1429" y2="6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12254" y="4758979"/>
            <a:ext cx="2599369" cy="1134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958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1FB930-8A02-4528-932D-B70212BE9F1F}"/>
              </a:ext>
            </a:extLst>
          </p:cNvPr>
          <p:cNvSpPr/>
          <p:nvPr/>
        </p:nvSpPr>
        <p:spPr>
          <a:xfrm>
            <a:off x="2176693" y="1433126"/>
            <a:ext cx="9387086" cy="1139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8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Sign’it permet désormais de faire signer </a:t>
            </a:r>
            <a:r>
              <a:rPr lang="fr-FR" sz="2800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un même dossier </a:t>
            </a:r>
            <a:r>
              <a:rPr lang="fr-FR" sz="28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à </a:t>
            </a:r>
            <a:r>
              <a:rPr lang="fr-FR" sz="2800" u="sng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plusieurs signataires</a:t>
            </a:r>
            <a:r>
              <a:rPr lang="fr-FR" sz="28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liés </a:t>
            </a:r>
            <a:r>
              <a:rPr lang="fr-FR" sz="2800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à une même personne morale</a:t>
            </a:r>
            <a:endParaRPr kumimoji="0" lang="fr-FR" sz="28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DF1E0D-6C1F-44C2-8ED0-35BDDBF730E5}"/>
              </a:ext>
            </a:extLst>
          </p:cNvPr>
          <p:cNvSpPr/>
          <p:nvPr/>
        </p:nvSpPr>
        <p:spPr>
          <a:xfrm>
            <a:off x="1441319" y="4632769"/>
            <a:ext cx="8764240" cy="1554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Dans cette nouvelle version de Sign’it, le parcours de création d’un dossier reste dans les grandes lignes identique au précédent.</a:t>
            </a:r>
            <a:endParaRPr lang="fr-FR" sz="800" dirty="0">
              <a:solidFill>
                <a:srgbClr val="000000">
                  <a:lumMod val="75000"/>
                  <a:lumOff val="25000"/>
                </a:srgb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R="0" lvl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800" dirty="0">
              <a:solidFill>
                <a:srgbClr val="000000">
                  <a:lumMod val="75000"/>
                  <a:lumOff val="25000"/>
                </a:srgb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R="0" lvl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uLnTx/>
                <a:uFillTx/>
                <a:latin typeface="Arial Black" panose="020B0A04020102020204" pitchFamily="34" charset="0"/>
                <a:cs typeface="Aharoni" panose="02010803020104030203" pitchFamily="2" charset="-79"/>
              </a:rPr>
              <a:t>Seules quelques évolutions sont à noter et vous sont détaillées dans la suite de ce support</a:t>
            </a:r>
          </a:p>
        </p:txBody>
      </p:sp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Au sommaire de cette semaine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72A79D-8F22-437A-90F8-509C8DF607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Grunge red new version word round rubber stamp - Stock Illustration  [46193164] - PIXTA">
            <a:extLst>
              <a:ext uri="{FF2B5EF4-FFF2-40B4-BE49-F238E27FC236}">
                <a16:creationId xmlns:a16="http://schemas.microsoft.com/office/drawing/2014/main" id="{B68EB8FA-984D-463B-8698-067F66107D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6" t="11757" r="4286" b="16350"/>
          <a:stretch/>
        </p:blipFill>
        <p:spPr bwMode="auto">
          <a:xfrm>
            <a:off x="10450514" y="4800241"/>
            <a:ext cx="1480930" cy="1219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apier, Note Postit, Dessin De Pin PNG - Papier, Note Postit, Dessin De Pin  transparentes | PNG gratuit">
            <a:extLst>
              <a:ext uri="{FF2B5EF4-FFF2-40B4-BE49-F238E27FC236}">
                <a16:creationId xmlns:a16="http://schemas.microsoft.com/office/drawing/2014/main" id="{2585AAA9-D061-40F7-A092-C6E17D681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85" b="90000" l="4000" r="98444">
                        <a14:foregroundMark x1="11000" y1="22879" x2="5556" y2="24848"/>
                        <a14:foregroundMark x1="5556" y1="24848" x2="4618" y2="31747"/>
                        <a14:foregroundMark x1="7291" y1="48783" x2="10222" y2="65000"/>
                        <a14:foregroundMark x1="61222" y1="10152" x2="85556" y2="2727"/>
                        <a14:foregroundMark x1="85556" y1="2727" x2="89333" y2="8939"/>
                        <a14:foregroundMark x1="89333" y1="8939" x2="89556" y2="10909"/>
                        <a14:foregroundMark x1="90111" y1="11818" x2="96667" y2="62727"/>
                        <a14:foregroundMark x1="96667" y1="62727" x2="92895" y2="67872"/>
                        <a14:foregroundMark x1="91202" y1="68237" x2="88667" y2="68333"/>
                        <a14:foregroundMark x1="76889" y1="4545" x2="82889" y2="2576"/>
                        <a14:foregroundMark x1="82889" y1="2576" x2="88444" y2="3636"/>
                        <a14:foregroundMark x1="88444" y1="3636" x2="88556" y2="5606"/>
                        <a14:foregroundMark x1="95111" y1="48485" x2="95776" y2="50374"/>
                        <a14:foregroundMark x1="97556" y1="64939" x2="94778" y2="67121"/>
                        <a14:backgroundMark x1="97000" y1="50000" x2="99556" y2="65303"/>
                        <a14:backgroundMark x1="99556" y1="65303" x2="97333" y2="52879"/>
                        <a14:backgroundMark x1="92000" y1="68939" x2="92000" y2="68939"/>
                        <a14:backgroundMark x1="93000" y1="68030" x2="91667" y2="68939"/>
                        <a14:backgroundMark x1="4333" y1="31818" x2="6667" y2="48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15" y="1376960"/>
            <a:ext cx="1939092" cy="1422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F3356D1-E551-4E02-88D4-A1A493186935}"/>
              </a:ext>
            </a:extLst>
          </p:cNvPr>
          <p:cNvSpPr txBox="1"/>
          <p:nvPr/>
        </p:nvSpPr>
        <p:spPr>
          <a:xfrm rot="20812219">
            <a:off x="418258" y="1808603"/>
            <a:ext cx="1479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Forte" panose="03060902040502070203" pitchFamily="66" charset="0"/>
              </a:rPr>
              <a:t>À retenir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6545FB-5E5F-4F8C-8F50-ABF60FEEC025}"/>
              </a:ext>
            </a:extLst>
          </p:cNvPr>
          <p:cNvSpPr/>
          <p:nvPr/>
        </p:nvSpPr>
        <p:spPr>
          <a:xfrm>
            <a:off x="3320249" y="3101587"/>
            <a:ext cx="6676008" cy="871586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latin typeface="Arial Black" panose="020B0A04020102020204" pitchFamily="34" charset="0"/>
              </a:rPr>
              <a:t>Jusqu’à 6 signataires différents</a:t>
            </a:r>
          </a:p>
        </p:txBody>
      </p:sp>
      <p:pic>
        <p:nvPicPr>
          <p:cNvPr id="2054" name="Picture 6" descr="Ecphonesis PNG - 43 images de Ecphonesis transparentes | PNG gratuit">
            <a:extLst>
              <a:ext uri="{FF2B5EF4-FFF2-40B4-BE49-F238E27FC236}">
                <a16:creationId xmlns:a16="http://schemas.microsoft.com/office/drawing/2014/main" id="{38430CFB-6E97-4FC2-BB0E-F45321803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765" b="92353" l="10000" r="90769">
                        <a14:foregroundMark x1="21923" y1="6765" x2="21923" y2="6765"/>
                        <a14:foregroundMark x1="25385" y1="88235" x2="25385" y2="88235"/>
                        <a14:foregroundMark x1="37692" y1="90000" x2="51923" y2="92941"/>
                        <a14:foregroundMark x1="51923" y1="92941" x2="40769" y2="88235"/>
                        <a14:foregroundMark x1="49615" y1="80882" x2="49615" y2="80882"/>
                        <a14:foregroundMark x1="49615" y1="80882" x2="50385" y2="89706"/>
                        <a14:foregroundMark x1="49615" y1="68235" x2="49615" y2="80294"/>
                        <a14:foregroundMark x1="45769" y1="65000" x2="43077" y2="54412"/>
                        <a14:foregroundMark x1="43077" y1="54412" x2="50385" y2="45588"/>
                        <a14:foregroundMark x1="50385" y1="45588" x2="60769" y2="52941"/>
                        <a14:foregroundMark x1="60769" y1="52941" x2="57308" y2="62941"/>
                        <a14:foregroundMark x1="57308" y1="62941" x2="47692" y2="65000"/>
                        <a14:foregroundMark x1="56154" y1="49706" x2="53846" y2="64118"/>
                        <a14:foregroundMark x1="51154" y1="50294" x2="52308" y2="62353"/>
                        <a14:foregroundMark x1="43077" y1="47647" x2="17308" y2="48824"/>
                        <a14:foregroundMark x1="37308" y1="37647" x2="37308" y2="37647"/>
                        <a14:foregroundMark x1="36154" y1="37353" x2="38846" y2="27059"/>
                        <a14:foregroundMark x1="38846" y1="27059" x2="51154" y2="22647"/>
                        <a14:foregroundMark x1="51154" y1="22647" x2="59231" y2="32059"/>
                        <a14:foregroundMark x1="59231" y1="32059" x2="52308" y2="40882"/>
                        <a14:foregroundMark x1="52308" y1="40882" x2="41923" y2="40882"/>
                        <a14:foregroundMark x1="37308" y1="33529" x2="50385" y2="31176"/>
                        <a14:foregroundMark x1="50385" y1="31176" x2="52308" y2="27647"/>
                        <a14:foregroundMark x1="46923" y1="25588" x2="45385" y2="28529"/>
                        <a14:foregroundMark x1="45000" y1="19412" x2="47692" y2="13235"/>
                        <a14:foregroundMark x1="50769" y1="16176" x2="52308" y2="18824"/>
                        <a14:foregroundMark x1="51923" y1="32059" x2="51538" y2="37059"/>
                        <a14:foregroundMark x1="64231" y1="42353" x2="58077" y2="47647"/>
                        <a14:foregroundMark x1="76154" y1="29706" x2="88462" y2="23824"/>
                        <a14:foregroundMark x1="88462" y1="23824" x2="86538" y2="13824"/>
                        <a14:foregroundMark x1="86538" y1="13824" x2="76538" y2="7353"/>
                        <a14:foregroundMark x1="76538" y1="7353" x2="74231" y2="17647"/>
                        <a14:foregroundMark x1="74231" y1="17647" x2="78077" y2="31471"/>
                        <a14:foregroundMark x1="90769" y1="16765" x2="90769" y2="16765"/>
                        <a14:foregroundMark x1="90769" y1="15000" x2="90769" y2="185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807" y="2787638"/>
            <a:ext cx="1146665" cy="1499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797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12946" y="368134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Nouveaux écrans relatifs au mode multisignataire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72A79D-8F22-437A-90F8-509C8DF607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2CB01A-FD23-49EA-A80E-F7433F01BE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164" y="1206809"/>
            <a:ext cx="4779986" cy="648962"/>
          </a:xfrm>
          <a:prstGeom prst="rect">
            <a:avLst/>
          </a:prstGeom>
        </p:spPr>
      </p:pic>
      <p:sp>
        <p:nvSpPr>
          <p:cNvPr id="15" name="Espace réservé du contenu 5">
            <a:extLst>
              <a:ext uri="{FF2B5EF4-FFF2-40B4-BE49-F238E27FC236}">
                <a16:creationId xmlns:a16="http://schemas.microsoft.com/office/drawing/2014/main" id="{5A145372-C2D1-4AB3-BCC9-70210183C8B2}"/>
              </a:ext>
            </a:extLst>
          </p:cNvPr>
          <p:cNvSpPr txBox="1">
            <a:spLocks/>
          </p:cNvSpPr>
          <p:nvPr/>
        </p:nvSpPr>
        <p:spPr>
          <a:xfrm>
            <a:off x="374823" y="1985246"/>
            <a:ext cx="5040560" cy="4000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Choix de plusieurs signataires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: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Il est maintenant possible de sélectionner jusqu’à 6 signataires dans l’écran « Signataire »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noter que les signataires sélectionnés sont systématiquement repositionnés en tête de liste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Choix des médias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: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Il est nécessaire de sélectionner les médias pour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chacun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des signataires sélectionnés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AFAF87C-4555-4D53-97A2-47F940E4B4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2558" y="1144959"/>
            <a:ext cx="5048563" cy="280146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D84475E-1F67-4C72-9B98-26C548E33E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6619" y="4073369"/>
            <a:ext cx="4280442" cy="24164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9486A17C-064F-4817-9865-F86733F652A0}"/>
              </a:ext>
            </a:extLst>
          </p:cNvPr>
          <p:cNvSpPr/>
          <p:nvPr/>
        </p:nvSpPr>
        <p:spPr>
          <a:xfrm rot="5400000">
            <a:off x="5296816" y="2672229"/>
            <a:ext cx="1182926" cy="330617"/>
          </a:xfrm>
          <a:prstGeom prst="triangle">
            <a:avLst/>
          </a:prstGeom>
          <a:solidFill>
            <a:srgbClr val="581D74"/>
          </a:solidFill>
          <a:ln>
            <a:solidFill>
              <a:srgbClr val="B34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Triangle isocèle 21">
            <a:extLst>
              <a:ext uri="{FF2B5EF4-FFF2-40B4-BE49-F238E27FC236}">
                <a16:creationId xmlns:a16="http://schemas.microsoft.com/office/drawing/2014/main" id="{FE7EA2B0-1ECB-490A-8AFB-DA33E29290D3}"/>
              </a:ext>
            </a:extLst>
          </p:cNvPr>
          <p:cNvSpPr/>
          <p:nvPr/>
        </p:nvSpPr>
        <p:spPr>
          <a:xfrm rot="5400000">
            <a:off x="5296816" y="4897270"/>
            <a:ext cx="1182926" cy="330617"/>
          </a:xfrm>
          <a:prstGeom prst="triangle">
            <a:avLst/>
          </a:prstGeom>
          <a:solidFill>
            <a:srgbClr val="581D74"/>
          </a:solidFill>
          <a:ln>
            <a:solidFill>
              <a:srgbClr val="B34A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683FC8-4F07-4297-BA22-64B30168B37E}"/>
              </a:ext>
            </a:extLst>
          </p:cNvPr>
          <p:cNvSpPr/>
          <p:nvPr/>
        </p:nvSpPr>
        <p:spPr>
          <a:xfrm>
            <a:off x="6776619" y="1583544"/>
            <a:ext cx="529872" cy="3244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C8FDA0-6E52-4B9B-9A6D-49F48B384337}"/>
              </a:ext>
            </a:extLst>
          </p:cNvPr>
          <p:cNvSpPr/>
          <p:nvPr/>
        </p:nvSpPr>
        <p:spPr>
          <a:xfrm>
            <a:off x="7686664" y="4223657"/>
            <a:ext cx="725815" cy="2474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066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12946" y="368134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Nouveaux écrans relatifs au mode multisignataire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72A79D-8F22-437A-90F8-509C8DF607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CBFA95-65E6-442C-B190-0FBC47230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137" y="1263130"/>
            <a:ext cx="3428092" cy="606561"/>
          </a:xfrm>
          <a:prstGeom prst="rect">
            <a:avLst/>
          </a:prstGeom>
        </p:spPr>
      </p:pic>
      <p:sp>
        <p:nvSpPr>
          <p:cNvPr id="16" name="Espace réservé du contenu 5">
            <a:extLst>
              <a:ext uri="{FF2B5EF4-FFF2-40B4-BE49-F238E27FC236}">
                <a16:creationId xmlns:a16="http://schemas.microsoft.com/office/drawing/2014/main" id="{4FFD3394-0B0E-4666-8949-D925CA03D36A}"/>
              </a:ext>
            </a:extLst>
          </p:cNvPr>
          <p:cNvSpPr txBox="1">
            <a:spLocks/>
          </p:cNvSpPr>
          <p:nvPr/>
        </p:nvSpPr>
        <p:spPr>
          <a:xfrm>
            <a:off x="273926" y="1890607"/>
            <a:ext cx="6502693" cy="42053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Après avoir signé,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premiers signataires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recevront un email leur confirmant la prise en compte de leur signature.</a:t>
            </a:r>
          </a:p>
          <a:p>
            <a:pPr marL="266700" marR="0" lvl="0" indent="-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 revanche, il leur faudra attendre que tous les signataires aient signé pour que chacun des signataires reçoive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l’email confirmant la signature définitive du dossier,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avec </a:t>
            </a:r>
            <a:r>
              <a:rPr kumimoji="0" lang="fr-FR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 lien pour récupérer les documents signés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266700" marR="0" lvl="0" indent="-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noter que le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dernier signataire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recevra directement le mail de signature définitive.</a:t>
            </a:r>
          </a:p>
          <a:p>
            <a:pPr marL="266700" marR="0" lvl="0" indent="-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DB4B4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Point d’attention 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DB4B4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 dans l’hypothèse où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DB4B4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plusieurs signataires venaient à signer </a:t>
            </a:r>
            <a:r>
              <a:rPr kumimoji="0" lang="fr-FR" sz="1400" b="0" i="1" u="sng" strike="noStrike" kern="1200" cap="none" spc="0" normalizeH="0" baseline="0" noProof="0" dirty="0">
                <a:ln>
                  <a:noFill/>
                </a:ln>
                <a:solidFill>
                  <a:srgbClr val="DB4B4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rigoureusement au même moment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DB4B4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il se peut qu’un message d’erreur Sign’It puisse alors </a:t>
            </a:r>
            <a:r>
              <a:rPr lang="fr-FR" sz="1400" i="1" dirty="0">
                <a:solidFill>
                  <a:srgbClr val="DB4B4B">
                    <a:lumMod val="75000"/>
                  </a:srgbClr>
                </a:solidFill>
              </a:rPr>
              <a:t>apparaître 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DB4B4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pour un des signataires. Dans ce cas, le signataire destinataire de ce message doit simplement refaire le parcours complet.</a:t>
            </a:r>
          </a:p>
          <a:p>
            <a:pPr marL="26670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DB4B4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équipes de BPCE travaillent à la résolution de cet incident et une prochaine version portera le correctif attendu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2161D7F-EC25-44FC-8D5B-ED30BE7343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3807" y="1411558"/>
            <a:ext cx="4017900" cy="211735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Accolade fermante 5">
            <a:extLst>
              <a:ext uri="{FF2B5EF4-FFF2-40B4-BE49-F238E27FC236}">
                <a16:creationId xmlns:a16="http://schemas.microsoft.com/office/drawing/2014/main" id="{89CD5146-6A1F-4683-A96A-A1E412DAD648}"/>
              </a:ext>
            </a:extLst>
          </p:cNvPr>
          <p:cNvSpPr/>
          <p:nvPr/>
        </p:nvSpPr>
        <p:spPr>
          <a:xfrm>
            <a:off x="6808593" y="1890607"/>
            <a:ext cx="248798" cy="514227"/>
          </a:xfrm>
          <a:prstGeom prst="righ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225F3018-7794-4B76-AB12-EAA2340D2037}"/>
              </a:ext>
            </a:extLst>
          </p:cNvPr>
          <p:cNvCxnSpPr>
            <a:cxnSpLocks/>
            <a:stCxn id="6" idx="1"/>
          </p:cNvCxnSpPr>
          <p:nvPr/>
        </p:nvCxnSpPr>
        <p:spPr>
          <a:xfrm>
            <a:off x="7057391" y="2147721"/>
            <a:ext cx="902243" cy="6390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ccolade fermante 23">
            <a:extLst>
              <a:ext uri="{FF2B5EF4-FFF2-40B4-BE49-F238E27FC236}">
                <a16:creationId xmlns:a16="http://schemas.microsoft.com/office/drawing/2014/main" id="{C5ADC3A2-F8EB-4CDD-BC2C-55B9EE3BAC35}"/>
              </a:ext>
            </a:extLst>
          </p:cNvPr>
          <p:cNvSpPr/>
          <p:nvPr/>
        </p:nvSpPr>
        <p:spPr>
          <a:xfrm>
            <a:off x="6808593" y="2741523"/>
            <a:ext cx="265309" cy="733698"/>
          </a:xfrm>
          <a:prstGeom prst="righ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9A759401-5070-4B25-A137-30C8B9B90069}"/>
              </a:ext>
            </a:extLst>
          </p:cNvPr>
          <p:cNvCxnSpPr>
            <a:cxnSpLocks/>
            <a:stCxn id="24" idx="1"/>
          </p:cNvCxnSpPr>
          <p:nvPr/>
        </p:nvCxnSpPr>
        <p:spPr>
          <a:xfrm>
            <a:off x="7073902" y="3108372"/>
            <a:ext cx="867188" cy="1137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 26">
            <a:extLst>
              <a:ext uri="{FF2B5EF4-FFF2-40B4-BE49-F238E27FC236}">
                <a16:creationId xmlns:a16="http://schemas.microsoft.com/office/drawing/2014/main" id="{017E438E-1663-44EB-87C3-86ED99673D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4513" y="3675565"/>
            <a:ext cx="4017193" cy="311262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Accolade fermante 27">
            <a:extLst>
              <a:ext uri="{FF2B5EF4-FFF2-40B4-BE49-F238E27FC236}">
                <a16:creationId xmlns:a16="http://schemas.microsoft.com/office/drawing/2014/main" id="{8A5BC182-67BA-4304-91D4-51404207675F}"/>
              </a:ext>
            </a:extLst>
          </p:cNvPr>
          <p:cNvSpPr/>
          <p:nvPr/>
        </p:nvSpPr>
        <p:spPr>
          <a:xfrm>
            <a:off x="6808593" y="3954564"/>
            <a:ext cx="265309" cy="328248"/>
          </a:xfrm>
          <a:prstGeom prst="righ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7FD505BE-0C4E-4D5E-A9C1-03ED6D5AF395}"/>
              </a:ext>
            </a:extLst>
          </p:cNvPr>
          <p:cNvCxnSpPr>
            <a:cxnSpLocks/>
            <a:stCxn id="28" idx="1"/>
          </p:cNvCxnSpPr>
          <p:nvPr/>
        </p:nvCxnSpPr>
        <p:spPr>
          <a:xfrm>
            <a:off x="7073902" y="4118688"/>
            <a:ext cx="2226852" cy="16899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594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08ED418-57F3-4F7B-8DD6-3CA835B32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55" y="1282300"/>
            <a:ext cx="3847744" cy="58218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12946" y="368134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Nouveaux écrans relatifs au mode multisignataire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72A79D-8F22-437A-90F8-509C8DF6074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Accolade fermante 23">
            <a:extLst>
              <a:ext uri="{FF2B5EF4-FFF2-40B4-BE49-F238E27FC236}">
                <a16:creationId xmlns:a16="http://schemas.microsoft.com/office/drawing/2014/main" id="{C5ADC3A2-F8EB-4CDD-BC2C-55B9EE3BAC35}"/>
              </a:ext>
            </a:extLst>
          </p:cNvPr>
          <p:cNvSpPr/>
          <p:nvPr/>
        </p:nvSpPr>
        <p:spPr>
          <a:xfrm>
            <a:off x="5604264" y="3290163"/>
            <a:ext cx="265309" cy="733698"/>
          </a:xfrm>
          <a:prstGeom prst="righ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9A759401-5070-4B25-A137-30C8B9B90069}"/>
              </a:ext>
            </a:extLst>
          </p:cNvPr>
          <p:cNvCxnSpPr>
            <a:cxnSpLocks/>
            <a:stCxn id="24" idx="1"/>
          </p:cNvCxnSpPr>
          <p:nvPr/>
        </p:nvCxnSpPr>
        <p:spPr>
          <a:xfrm flipV="1">
            <a:off x="5869573" y="1384663"/>
            <a:ext cx="2304140" cy="22723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ccolade fermante 27">
            <a:extLst>
              <a:ext uri="{FF2B5EF4-FFF2-40B4-BE49-F238E27FC236}">
                <a16:creationId xmlns:a16="http://schemas.microsoft.com/office/drawing/2014/main" id="{8A5BC182-67BA-4304-91D4-51404207675F}"/>
              </a:ext>
            </a:extLst>
          </p:cNvPr>
          <p:cNvSpPr/>
          <p:nvPr/>
        </p:nvSpPr>
        <p:spPr>
          <a:xfrm>
            <a:off x="5604264" y="4877729"/>
            <a:ext cx="265309" cy="660979"/>
          </a:xfrm>
          <a:prstGeom prst="righ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7FD505BE-0C4E-4D5E-A9C1-03ED6D5AF395}"/>
              </a:ext>
            </a:extLst>
          </p:cNvPr>
          <p:cNvCxnSpPr>
            <a:cxnSpLocks/>
            <a:stCxn id="28" idx="1"/>
          </p:cNvCxnSpPr>
          <p:nvPr/>
        </p:nvCxnSpPr>
        <p:spPr>
          <a:xfrm>
            <a:off x="5869573" y="5208219"/>
            <a:ext cx="1186031" cy="3304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5">
            <a:extLst>
              <a:ext uri="{FF2B5EF4-FFF2-40B4-BE49-F238E27FC236}">
                <a16:creationId xmlns:a16="http://schemas.microsoft.com/office/drawing/2014/main" id="{F7A7F26C-569E-4472-A1C5-4C7F585206CA}"/>
              </a:ext>
            </a:extLst>
          </p:cNvPr>
          <p:cNvSpPr txBox="1">
            <a:spLocks/>
          </p:cNvSpPr>
          <p:nvPr/>
        </p:nvSpPr>
        <p:spPr>
          <a:xfrm>
            <a:off x="243840" y="2069446"/>
            <a:ext cx="5368617" cy="4000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 dossier ne passe au statut « 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signé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» que lorsque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tous les signataires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ont signé le document.</a:t>
            </a:r>
          </a:p>
          <a:p>
            <a:pPr marL="266700" marR="0" lvl="0" indent="-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Dans l’intervalle, le dossier reste au statut « 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envoyé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».</a:t>
            </a:r>
          </a:p>
          <a:p>
            <a:pPr marL="26670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Il vous est en revanche possible de consulter, dans l’historique, celui ou ceux des clients qui a ou ont déjà signé le dossier.</a:t>
            </a:r>
          </a:p>
          <a:p>
            <a:pPr marL="266700" marR="0" lvl="0" indent="-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 vous souhaitez relancer le client non-encore signataire, vous pouvez le faire, sans que ceux ayant déjà signé ne soient visés par la relance.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EABB9A5-10DF-45E7-9AFC-E7E7F34932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3713" y="1176340"/>
            <a:ext cx="3590406" cy="322080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F343AD3-B424-42B0-BE63-7A9A3A17C8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5604" y="4072043"/>
            <a:ext cx="4403834" cy="227234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8954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2">
            <a:extLst>
              <a:ext uri="{FF2B5EF4-FFF2-40B4-BE49-F238E27FC236}">
                <a16:creationId xmlns:a16="http://schemas.microsoft.com/office/drawing/2014/main" id="{7047B02F-724C-4173-8937-C98B3AB584C6}"/>
              </a:ext>
            </a:extLst>
          </p:cNvPr>
          <p:cNvSpPr txBox="1">
            <a:spLocks/>
          </p:cNvSpPr>
          <p:nvPr/>
        </p:nvSpPr>
        <p:spPr>
          <a:xfrm>
            <a:off x="821824" y="371433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Annexes </a:t>
            </a:r>
          </a:p>
        </p:txBody>
      </p:sp>
      <p:pic>
        <p:nvPicPr>
          <p:cNvPr id="21" name="Picture 2" descr="Business plan : quelles annexes ajouter ? - Capital.fr">
            <a:extLst>
              <a:ext uri="{FF2B5EF4-FFF2-40B4-BE49-F238E27FC236}">
                <a16:creationId xmlns:a16="http://schemas.microsoft.com/office/drawing/2014/main" id="{5139FF63-550C-4542-B05B-044A7738B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1874" y="438166"/>
            <a:ext cx="1021079" cy="536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5F77B2-9C6B-45E7-9319-D43B64534C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452" y="1213407"/>
            <a:ext cx="4217171" cy="242214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2AED9B-2B87-4AA3-90AB-C3AB70AE8AA6}"/>
              </a:ext>
            </a:extLst>
          </p:cNvPr>
          <p:cNvSpPr txBox="1"/>
          <p:nvPr/>
        </p:nvSpPr>
        <p:spPr>
          <a:xfrm rot="19771349">
            <a:off x="1067672" y="1612006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ANNEXES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8E26759-930C-4CDC-A85B-0FAA55578B67}"/>
              </a:ext>
            </a:extLst>
          </p:cNvPr>
          <p:cNvSpPr txBox="1"/>
          <p:nvPr/>
        </p:nvSpPr>
        <p:spPr>
          <a:xfrm>
            <a:off x="4284617" y="2294992"/>
            <a:ext cx="74632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Annexe 1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: vision synthétique du périmètre de nos outils de signature électronique, remise à jour suite à cette évolution </a:t>
            </a:r>
            <a:r>
              <a:rPr lang="fr-F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Sign’it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FB48622-A088-4BD7-9C9B-8327E31D8FF8}"/>
              </a:ext>
            </a:extLst>
          </p:cNvPr>
          <p:cNvSpPr txBox="1"/>
          <p:nvPr/>
        </p:nvSpPr>
        <p:spPr>
          <a:xfrm>
            <a:off x="426720" y="3524192"/>
            <a:ext cx="1132114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Annexe 2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: rappel de la nécessité de </a:t>
            </a:r>
            <a:r>
              <a:rPr lang="fr-F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suivre nos ventes signées à distance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, d’autant plus indispensable depuis l’ajout de la fonctionnalité « </a:t>
            </a:r>
            <a:r>
              <a:rPr lang="fr-FR" sz="2000" i="1" dirty="0">
                <a:latin typeface="Arial" panose="020B0604020202020204" pitchFamily="34" charset="0"/>
                <a:cs typeface="Arial" panose="020B0604020202020204" pitchFamily="34" charset="0"/>
              </a:rPr>
              <a:t>multisignature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 » sur Sign’it 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(pour mémoire, la vente ne passera au statut « signé » que lorsque </a:t>
            </a:r>
            <a:r>
              <a:rPr lang="fr-FR" b="1" i="1" dirty="0">
                <a:latin typeface="Arial" panose="020B0604020202020204" pitchFamily="34" charset="0"/>
                <a:cs typeface="Arial" panose="020B0604020202020204" pitchFamily="34" charset="0"/>
              </a:rPr>
              <a:t>tous les signataires 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auront fait le nécessaire. </a:t>
            </a:r>
            <a:r>
              <a:rPr lang="fr-FR" b="1" i="1" dirty="0">
                <a:latin typeface="Arial" panose="020B0604020202020204" pitchFamily="34" charset="0"/>
                <a:cs typeface="Arial" panose="020B0604020202020204" pitchFamily="34" charset="0"/>
              </a:rPr>
              <a:t>A défaut de </a:t>
            </a:r>
            <a:r>
              <a:rPr lang="fr-FR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toutes</a:t>
            </a:r>
            <a:r>
              <a:rPr lang="fr-FR" b="1" i="1" dirty="0">
                <a:latin typeface="Arial" panose="020B0604020202020204" pitchFamily="34" charset="0"/>
                <a:cs typeface="Arial" panose="020B0604020202020204" pitchFamily="34" charset="0"/>
              </a:rPr>
              <a:t> ces signatures, la vente devra être annulée 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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142FCA2-50FD-4492-B3CE-56FB013ACA25}"/>
              </a:ext>
            </a:extLst>
          </p:cNvPr>
          <p:cNvSpPr txBox="1"/>
          <p:nvPr/>
        </p:nvSpPr>
        <p:spPr>
          <a:xfrm>
            <a:off x="426720" y="5059963"/>
            <a:ext cx="11321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Annexe 3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: lien vers le mode opératoire </a:t>
            </a:r>
            <a:r>
              <a:rPr lang="fr-F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Sign’it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intégrant l’ajout de cette fonctionnalité « </a:t>
            </a:r>
            <a:r>
              <a:rPr lang="fr-FR" sz="2000" i="1" dirty="0">
                <a:latin typeface="Arial" panose="020B0604020202020204" pitchFamily="34" charset="0"/>
                <a:cs typeface="Arial" panose="020B0604020202020204" pitchFamily="34" charset="0"/>
              </a:rPr>
              <a:t>multisignature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 »</a:t>
            </a:r>
          </a:p>
        </p:txBody>
      </p:sp>
    </p:spTree>
    <p:extLst>
      <p:ext uri="{BB962C8B-B14F-4D97-AF65-F5344CB8AC3E}">
        <p14:creationId xmlns:p14="http://schemas.microsoft.com/office/powerpoint/2010/main" val="2371628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D555D7A-4C33-4F7C-831C-3E12EDD08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90" y="1931919"/>
            <a:ext cx="11027935" cy="4076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CCC195-8F1E-465C-934F-D6C88EBEC59E}"/>
              </a:ext>
            </a:extLst>
          </p:cNvPr>
          <p:cNvSpPr/>
          <p:nvPr/>
        </p:nvSpPr>
        <p:spPr>
          <a:xfrm>
            <a:off x="406165" y="1100922"/>
            <a:ext cx="113796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24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Suite à cette évolution, le périmètre de 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os outils de signature électronique est désormais le suivant, notamment pour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Sign’it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:</a:t>
            </a:r>
          </a:p>
        </p:txBody>
      </p:sp>
      <p:sp>
        <p:nvSpPr>
          <p:cNvPr id="11" name="Titre 2">
            <a:extLst>
              <a:ext uri="{FF2B5EF4-FFF2-40B4-BE49-F238E27FC236}">
                <a16:creationId xmlns:a16="http://schemas.microsoft.com/office/drawing/2014/main" id="{9ED822F9-E525-4FE6-AF24-07A6E0A15149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Annexe n°1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14C40A1-7811-4114-A44C-9EAA200CAA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59ED235-72D0-4AD0-89D5-263F94C59859}"/>
              </a:ext>
            </a:extLst>
          </p:cNvPr>
          <p:cNvSpPr txBox="1"/>
          <p:nvPr/>
        </p:nvSpPr>
        <p:spPr>
          <a:xfrm>
            <a:off x="11271147" y="2041041"/>
            <a:ext cx="258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*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BBB0661-CCE0-4339-885C-83A1EC55CDCC}"/>
              </a:ext>
            </a:extLst>
          </p:cNvPr>
          <p:cNvSpPr txBox="1"/>
          <p:nvPr/>
        </p:nvSpPr>
        <p:spPr>
          <a:xfrm>
            <a:off x="10482265" y="6008913"/>
            <a:ext cx="11533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/>
              <a:t>* à mars 2022</a:t>
            </a:r>
          </a:p>
        </p:txBody>
      </p:sp>
      <p:pic>
        <p:nvPicPr>
          <p:cNvPr id="3074" name="Picture 2" descr="New MODEL LOGO - Community | Facebook">
            <a:extLst>
              <a:ext uri="{FF2B5EF4-FFF2-40B4-BE49-F238E27FC236}">
                <a16:creationId xmlns:a16="http://schemas.microsoft.com/office/drawing/2014/main" id="{939291B1-FB54-4EB5-AE78-657561633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30" b="96203" l="5625" r="96250">
                        <a14:foregroundMark x1="10313" y1="34177" x2="12188" y2="43038"/>
                        <a14:foregroundMark x1="9688" y1="50000" x2="9375" y2="51266"/>
                        <a14:foregroundMark x1="9688" y1="58228" x2="9688" y2="58228"/>
                        <a14:foregroundMark x1="5625" y1="37975" x2="5625" y2="37975"/>
                        <a14:foregroundMark x1="42500" y1="10759" x2="63438" y2="6329"/>
                        <a14:foregroundMark x1="63438" y1="6329" x2="75938" y2="8228"/>
                        <a14:foregroundMark x1="92813" y1="17089" x2="90000" y2="25316"/>
                        <a14:foregroundMark x1="96250" y1="21519" x2="96250" y2="21519"/>
                        <a14:foregroundMark x1="73125" y1="48101" x2="31563" y2="83544"/>
                        <a14:foregroundMark x1="31563" y1="83544" x2="25000" y2="96203"/>
                        <a14:foregroundMark x1="25000" y1="96203" x2="18438" y2="89241"/>
                        <a14:foregroundMark x1="25313" y1="75949" x2="28438" y2="34177"/>
                        <a14:foregroundMark x1="28438" y1="34177" x2="33750" y2="50000"/>
                        <a14:foregroundMark x1="33750" y1="50000" x2="39375" y2="34810"/>
                        <a14:foregroundMark x1="39375" y1="34810" x2="40938" y2="17089"/>
                        <a14:foregroundMark x1="40938" y1="17089" x2="40938" y2="17089"/>
                        <a14:foregroundMark x1="52812" y1="12025" x2="45000" y2="21519"/>
                        <a14:foregroundMark x1="45000" y1="21519" x2="40938" y2="36709"/>
                        <a14:foregroundMark x1="40938" y1="36709" x2="41250" y2="54430"/>
                        <a14:foregroundMark x1="41250" y1="54430" x2="48438" y2="55696"/>
                        <a14:foregroundMark x1="56875" y1="12025" x2="57500" y2="32278"/>
                        <a14:foregroundMark x1="57500" y1="32278" x2="64375" y2="20253"/>
                        <a14:foregroundMark x1="64375" y1="20253" x2="67500" y2="36709"/>
                        <a14:foregroundMark x1="67500" y1="36709" x2="74375" y2="8861"/>
                        <a14:foregroundMark x1="63125" y1="24051" x2="57813" y2="49367"/>
                        <a14:foregroundMark x1="29063" y1="27848" x2="29063" y2="27848"/>
                        <a14:foregroundMark x1="31875" y1="62025" x2="31875" y2="62025"/>
                        <a14:foregroundMark x1="35625" y1="51266" x2="34688" y2="68354"/>
                        <a14:foregroundMark x1="34688" y1="68354" x2="32813" y2="50633"/>
                        <a14:foregroundMark x1="32813" y1="50633" x2="31875" y2="47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87043">
            <a:off x="7601165" y="2909879"/>
            <a:ext cx="624844" cy="30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554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hylactère : pensées 14">
            <a:extLst>
              <a:ext uri="{FF2B5EF4-FFF2-40B4-BE49-F238E27FC236}">
                <a16:creationId xmlns:a16="http://schemas.microsoft.com/office/drawing/2014/main" id="{E1FE88CD-8049-45B1-AE0D-02F9E274CBD7}"/>
              </a:ext>
            </a:extLst>
          </p:cNvPr>
          <p:cNvSpPr/>
          <p:nvPr/>
        </p:nvSpPr>
        <p:spPr>
          <a:xfrm>
            <a:off x="500917" y="4812467"/>
            <a:ext cx="2316164" cy="842974"/>
          </a:xfrm>
          <a:prstGeom prst="cloudCallout">
            <a:avLst>
              <a:gd name="adj1" fmla="val -33992"/>
              <a:gd name="adj2" fmla="val 824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2E108D-1895-4741-AC34-7E9985A5B8A0}"/>
              </a:ext>
            </a:extLst>
          </p:cNvPr>
          <p:cNvSpPr/>
          <p:nvPr/>
        </p:nvSpPr>
        <p:spPr>
          <a:xfrm>
            <a:off x="368193" y="1842886"/>
            <a:ext cx="5207353" cy="10895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6C937E-01C3-4058-AADC-0E9D92443785}"/>
              </a:ext>
            </a:extLst>
          </p:cNvPr>
          <p:cNvSpPr/>
          <p:nvPr/>
        </p:nvSpPr>
        <p:spPr>
          <a:xfrm>
            <a:off x="5731849" y="1846211"/>
            <a:ext cx="5987249" cy="10862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CCC195-8F1E-465C-934F-D6C88EBEC59E}"/>
              </a:ext>
            </a:extLst>
          </p:cNvPr>
          <p:cNvSpPr/>
          <p:nvPr/>
        </p:nvSpPr>
        <p:spPr>
          <a:xfrm>
            <a:off x="368193" y="1080633"/>
            <a:ext cx="1137967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Pourquoi faut-il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suivre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les documents transmis aux clients pour </a:t>
            </a:r>
            <a:r>
              <a:rPr lang="fr-FR" sz="22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signature via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Sign’it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1FB930-8A02-4528-932D-B70212BE9F1F}"/>
              </a:ext>
            </a:extLst>
          </p:cNvPr>
          <p:cNvSpPr/>
          <p:nvPr/>
        </p:nvSpPr>
        <p:spPr>
          <a:xfrm>
            <a:off x="1277875" y="1943568"/>
            <a:ext cx="41413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Un contrat doit être signé dans les 30 jours suivants sa date de saisie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uLnTx/>
              <a:uFillTx/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F37ACF2-36EC-4FCC-8AA8-6D2E6FAF82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itre 2">
            <a:extLst>
              <a:ext uri="{FF2B5EF4-FFF2-40B4-BE49-F238E27FC236}">
                <a16:creationId xmlns:a16="http://schemas.microsoft.com/office/drawing/2014/main" id="{7047B02F-724C-4173-8937-C98B3AB584C6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Annexe n°2 : l’indispensable suivi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FBC63B-2018-4372-941B-3A26952E3E0B}"/>
              </a:ext>
            </a:extLst>
          </p:cNvPr>
          <p:cNvSpPr/>
          <p:nvPr/>
        </p:nvSpPr>
        <p:spPr>
          <a:xfrm>
            <a:off x="6874145" y="1851742"/>
            <a:ext cx="478756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Au-delà de ce délai, le produit souscrit doit être clôturé </a:t>
            </a:r>
            <a:r>
              <a:rPr lang="fr-FR" sz="1600" i="1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(ou nécessite un retour à la situation initiale dans le cas d’un avenant)</a:t>
            </a:r>
            <a:endParaRPr kumimoji="0" lang="fr-FR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uLnTx/>
              <a:uFillTx/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04DD96-6EE4-4AF3-AE31-52CFFC6D6033}"/>
              </a:ext>
            </a:extLst>
          </p:cNvPr>
          <p:cNvSpPr/>
          <p:nvPr/>
        </p:nvSpPr>
        <p:spPr>
          <a:xfrm>
            <a:off x="1375954" y="3863010"/>
            <a:ext cx="101830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Aussi est-il impératif de suivre l’état d’avancement des dossiers envoyés pour signature. L’outil vous permet, via l’accès « Suivre un dossier de signature », de </a:t>
            </a: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relancer votre client par e-mail </a:t>
            </a:r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par un simple clic sur le bouton 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uLnTx/>
              <a:uFillTx/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2" name="Picture 2" descr="A14 Panneau Danger">
            <a:extLst>
              <a:ext uri="{FF2B5EF4-FFF2-40B4-BE49-F238E27FC236}">
                <a16:creationId xmlns:a16="http://schemas.microsoft.com/office/drawing/2014/main" id="{305381C7-0240-449A-9BCF-1C81C53B5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53" b="89961" l="9653" r="91506">
                        <a14:foregroundMark x1="57915" y1="33977" x2="28958" y2="77992"/>
                        <a14:foregroundMark x1="65251" y1="46718" x2="65637" y2="80309"/>
                        <a14:foregroundMark x1="88803" y1="76062" x2="91506" y2="80695"/>
                        <a14:foregroundMark x1="10039" y1="82625" x2="10039" y2="82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372" y="1907352"/>
            <a:ext cx="1138773" cy="113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 technique pour tenir ses résolutions: le défi 30 jours">
            <a:extLst>
              <a:ext uri="{FF2B5EF4-FFF2-40B4-BE49-F238E27FC236}">
                <a16:creationId xmlns:a16="http://schemas.microsoft.com/office/drawing/2014/main" id="{1AA1C370-28AE-45AB-A4D8-1A205712D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02" y="1969745"/>
            <a:ext cx="804973" cy="804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CC4339-5AED-4221-B910-1356EDB55A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008" t="11858" r="37935" b="86116"/>
          <a:stretch/>
        </p:blipFill>
        <p:spPr>
          <a:xfrm>
            <a:off x="618436" y="2090381"/>
            <a:ext cx="491122" cy="132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A31944-E92E-4854-9B30-A6001B6677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34427" y="4473185"/>
            <a:ext cx="885825" cy="266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Panneau Route Prioritaire - AB6 - Direct Signalétique">
            <a:extLst>
              <a:ext uri="{FF2B5EF4-FFF2-40B4-BE49-F238E27FC236}">
                <a16:creationId xmlns:a16="http://schemas.microsoft.com/office/drawing/2014/main" id="{44569004-16E4-4865-B0F1-A10A16FC3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33" b="94000" l="4500" r="96167">
                        <a14:foregroundMark x1="43833" y1="9667" x2="43833" y2="9667"/>
                        <a14:foregroundMark x1="55500" y1="8333" x2="55500" y2="8333"/>
                        <a14:foregroundMark x1="82000" y1="65333" x2="82000" y2="65333"/>
                        <a14:foregroundMark x1="77500" y1="63667" x2="77500" y2="63667"/>
                        <a14:foregroundMark x1="63333" y1="74167" x2="70000" y2="68667"/>
                        <a14:foregroundMark x1="70000" y1="68667" x2="84667" y2="49167"/>
                        <a14:foregroundMark x1="52667" y1="13167" x2="74000" y2="43000"/>
                        <a14:foregroundMark x1="74000" y1="43000" x2="92333" y2="52333"/>
                        <a14:foregroundMark x1="54833" y1="7667" x2="8167" y2="54833"/>
                        <a14:foregroundMark x1="8167" y1="54833" x2="8167" y2="54833"/>
                        <a14:foregroundMark x1="14667" y1="39000" x2="14667" y2="39000"/>
                        <a14:foregroundMark x1="15333" y1="38167" x2="22333" y2="33167"/>
                        <a14:foregroundMark x1="22333" y1="33167" x2="26000" y2="27833"/>
                        <a14:foregroundMark x1="12333" y1="51333" x2="53333" y2="94000"/>
                        <a14:foregroundMark x1="66333" y1="70500" x2="46333" y2="87833"/>
                        <a14:foregroundMark x1="61000" y1="15833" x2="86333" y2="50167"/>
                        <a14:foregroundMark x1="96167" y1="51000" x2="96167" y2="51000"/>
                        <a14:foregroundMark x1="4500" y1="48500" x2="4667" y2="49000"/>
                        <a14:foregroundMark x1="12667" y1="59667" x2="12667" y2="59667"/>
                        <a14:foregroundMark x1="19833" y1="67333" x2="19833" y2="67333"/>
                        <a14:foregroundMark x1="36167" y1="83333" x2="36167" y2="83333"/>
                        <a14:foregroundMark x1="59500" y1="87833" x2="59500" y2="87833"/>
                        <a14:foregroundMark x1="77000" y1="70833" x2="77000" y2="70833"/>
                        <a14:foregroundMark x1="89167" y1="57833" x2="89167" y2="57833"/>
                        <a14:foregroundMark x1="95333" y1="51000" x2="95333" y2="51000"/>
                        <a14:foregroundMark x1="94167" y1="47000" x2="94167" y2="47000"/>
                        <a14:foregroundMark x1="87000" y1="40000" x2="87000" y2="40000"/>
                        <a14:foregroundMark x1="53167" y1="5833" x2="53167" y2="5833"/>
                        <a14:foregroundMark x1="24667" y1="58333" x2="24667" y2="5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2" y="3836833"/>
            <a:ext cx="903052" cy="903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63819C9-1A61-409C-876C-3C3E67957109}"/>
              </a:ext>
            </a:extLst>
          </p:cNvPr>
          <p:cNvSpPr/>
          <p:nvPr/>
        </p:nvSpPr>
        <p:spPr>
          <a:xfrm>
            <a:off x="671104" y="4950867"/>
            <a:ext cx="2093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Encore un truc de plus auquel il faut que je pense !</a:t>
            </a:r>
            <a:endParaRPr kumimoji="0" lang="fr-FR" sz="12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uLnTx/>
              <a:uFillTx/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B7EBD2-10C1-40FB-8B2B-CBC05EADED9C}"/>
              </a:ext>
            </a:extLst>
          </p:cNvPr>
          <p:cNvSpPr/>
          <p:nvPr/>
        </p:nvSpPr>
        <p:spPr>
          <a:xfrm>
            <a:off x="3507862" y="5429451"/>
            <a:ext cx="847171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400" u="sng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Pour me donner l’opportunité d’y penser</a:t>
            </a:r>
            <a:r>
              <a:rPr lang="fr-FR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: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uLnTx/>
                <a:uFillTx/>
                <a:latin typeface="Arial Black" panose="020B0A04020102020204" pitchFamily="34" charset="0"/>
                <a:cs typeface="Aharoni" panose="02010803020104030203" pitchFamily="2" charset="-79"/>
              </a:rPr>
              <a:t>Soit je programme une tache « suivi SIGN’IT » à date fixe chaque semaine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fr-FR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Soit je programme une relance à j+8 environ à chaque contrat passé sous Sign’it</a:t>
            </a:r>
            <a:endParaRPr kumimoji="0" lang="fr-FR" sz="14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uLnTx/>
              <a:uFillTx/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1032" name="Picture 8" descr="😡 Visage Boudeur Emoji">
            <a:extLst>
              <a:ext uri="{FF2B5EF4-FFF2-40B4-BE49-F238E27FC236}">
                <a16:creationId xmlns:a16="http://schemas.microsoft.com/office/drawing/2014/main" id="{E5331048-F5A9-47B6-9251-6D935BBAB5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43" t="12537" r="29962" b="12536"/>
          <a:stretch/>
        </p:blipFill>
        <p:spPr bwMode="auto">
          <a:xfrm>
            <a:off x="123645" y="5565889"/>
            <a:ext cx="698513" cy="69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BAC65B2-EB96-4EE8-BA8D-46CA6E4CB88D}"/>
              </a:ext>
            </a:extLst>
          </p:cNvPr>
          <p:cNvSpPr/>
          <p:nvPr/>
        </p:nvSpPr>
        <p:spPr>
          <a:xfrm>
            <a:off x="6331327" y="4800794"/>
            <a:ext cx="5416536" cy="331616"/>
          </a:xfrm>
          <a:prstGeom prst="rect">
            <a:avLst/>
          </a:prstGeom>
          <a:solidFill>
            <a:srgbClr val="DB0029"/>
          </a:solidFill>
          <a:ln>
            <a:solidFill>
              <a:srgbClr val="DB00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Plus de détails dans le mode op’ attaché à cet HEBDO (</a:t>
            </a:r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 suivante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E5A98A46-16C3-4423-BE4D-0BA3517BBDE9}"/>
              </a:ext>
            </a:extLst>
          </p:cNvPr>
          <p:cNvSpPr/>
          <p:nvPr/>
        </p:nvSpPr>
        <p:spPr>
          <a:xfrm>
            <a:off x="1398062" y="5793841"/>
            <a:ext cx="931818" cy="33092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940DF62-68D7-452D-80FF-7BA3D06079E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57615" y1="40385" x2="47231" y2="59538"/>
                        <a14:foregroundMark x1="40692" y1="63769" x2="45769" y2="85000"/>
                        <a14:foregroundMark x1="45769" y1="85000" x2="51923" y2="88462"/>
                        <a14:foregroundMark x1="51923" y1="88462" x2="56692" y2="83077"/>
                        <a14:foregroundMark x1="56692" y1="83077" x2="60385" y2="64385"/>
                        <a14:foregroundMark x1="51000" y1="88000" x2="55231" y2="64385"/>
                        <a14:foregroundMark x1="43769" y1="64538" x2="51538" y2="63846"/>
                        <a14:foregroundMark x1="51538" y1="63846" x2="58308" y2="65538"/>
                        <a14:foregroundMark x1="58308" y1="65538" x2="66538" y2="53308"/>
                        <a14:foregroundMark x1="66538" y1="53308" x2="69538" y2="46769"/>
                        <a14:foregroundMark x1="69538" y1="46769" x2="69692" y2="39769"/>
                        <a14:foregroundMark x1="69692" y1="39769" x2="65231" y2="33923"/>
                        <a14:foregroundMark x1="65231" y1="33923" x2="58385" y2="30462"/>
                        <a14:foregroundMark x1="53692" y1="40154" x2="39462" y2="47385"/>
                        <a14:foregroundMark x1="39462" y1="47385" x2="46692" y2="51154"/>
                        <a14:foregroundMark x1="46692" y1="51154" x2="54385" y2="52154"/>
                        <a14:foregroundMark x1="54385" y1="52154" x2="53692" y2="45077"/>
                        <a14:foregroundMark x1="53692" y1="45077" x2="45923" y2="45769"/>
                        <a14:foregroundMark x1="45923" y1="45769" x2="43308" y2="52692"/>
                        <a14:foregroundMark x1="43308" y1="52692" x2="50692" y2="55846"/>
                        <a14:foregroundMark x1="50692" y1="55846" x2="57000" y2="54615"/>
                        <a14:foregroundMark x1="43000" y1="64231" x2="49077" y2="85231"/>
                        <a14:foregroundMark x1="63462" y1="21462" x2="66538" y2="16538"/>
                        <a14:foregroundMark x1="73846" y1="32385" x2="79308" y2="29308"/>
                        <a14:foregroundMark x1="77154" y1="48231" x2="81231" y2="48231"/>
                        <a14:foregroundMark x1="47077" y1="12846" x2="48846" y2="20308"/>
                        <a14:foregroundMark x1="29923" y1="17923" x2="33615" y2="23846"/>
                        <a14:foregroundMark x1="17462" y1="34000" x2="24231" y2="36077"/>
                        <a14:foregroundMark x1="24231" y1="36077" x2="24385" y2="36154"/>
                        <a14:foregroundMark x1="25000" y1="51692" x2="20385" y2="528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6305" y="5150138"/>
            <a:ext cx="1523713" cy="1523713"/>
          </a:xfrm>
          <a:prstGeom prst="rect">
            <a:avLst/>
          </a:prstGeom>
        </p:spPr>
      </p:pic>
      <p:sp>
        <p:nvSpPr>
          <p:cNvPr id="26" name="Flèche : virage 25">
            <a:extLst>
              <a:ext uri="{FF2B5EF4-FFF2-40B4-BE49-F238E27FC236}">
                <a16:creationId xmlns:a16="http://schemas.microsoft.com/office/drawing/2014/main" id="{5431FBD6-6C74-4704-AADA-EB6A2D581C56}"/>
              </a:ext>
            </a:extLst>
          </p:cNvPr>
          <p:cNvSpPr/>
          <p:nvPr/>
        </p:nvSpPr>
        <p:spPr>
          <a:xfrm flipV="1">
            <a:off x="5549718" y="4710956"/>
            <a:ext cx="729355" cy="338183"/>
          </a:xfrm>
          <a:prstGeom prst="ben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4012D3C-2E13-45F2-B153-DD4D1AE2C865}"/>
              </a:ext>
            </a:extLst>
          </p:cNvPr>
          <p:cNvSpPr txBox="1"/>
          <p:nvPr/>
        </p:nvSpPr>
        <p:spPr>
          <a:xfrm>
            <a:off x="4075598" y="3122087"/>
            <a:ext cx="7540036" cy="646331"/>
          </a:xfrm>
          <a:prstGeom prst="rect">
            <a:avLst/>
          </a:prstGeom>
          <a:solidFill>
            <a:srgbClr val="F49D63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bin Sketch" panose="020B0503050202020004" pitchFamily="34" charset="0"/>
              </a:rPr>
              <a:t>Dans cette situation, assurons-nous que le client a bel et bien connaissance de la non-contractualisation de son adhésion/avenant. Il ne faudrait en effet pas, notamment en IARD, que celui-ci se croît couvert alors même que la signature de ce contrat / ou son avenant n’a pas abouti. </a:t>
            </a:r>
          </a:p>
        </p:txBody>
      </p:sp>
      <p:sp>
        <p:nvSpPr>
          <p:cNvPr id="5" name="Triangle isocèle 4">
            <a:extLst>
              <a:ext uri="{FF2B5EF4-FFF2-40B4-BE49-F238E27FC236}">
                <a16:creationId xmlns:a16="http://schemas.microsoft.com/office/drawing/2014/main" id="{63B4940E-7C54-4B9D-A90D-946E3EC207D8}"/>
              </a:ext>
            </a:extLst>
          </p:cNvPr>
          <p:cNvSpPr/>
          <p:nvPr/>
        </p:nvSpPr>
        <p:spPr>
          <a:xfrm flipV="1">
            <a:off x="8168124" y="2946897"/>
            <a:ext cx="1114697" cy="262253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Picture 2" descr="Le blog des commerciaux: Réagir efficacement face à un client furieux">
            <a:extLst>
              <a:ext uri="{FF2B5EF4-FFF2-40B4-BE49-F238E27FC236}">
                <a16:creationId xmlns:a16="http://schemas.microsoft.com/office/drawing/2014/main" id="{AF93A4C4-03AA-4715-B3A0-DF6C75E50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426" b="95984" l="6436" r="89604">
                        <a14:foregroundMark x1="33168" y1="5221" x2="47525" y2="9639"/>
                        <a14:foregroundMark x1="47525" y1="9639" x2="62376" y2="7631"/>
                        <a14:foregroundMark x1="62376" y1="7631" x2="63366" y2="6827"/>
                        <a14:foregroundMark x1="53960" y1="11647" x2="57426" y2="31325"/>
                        <a14:foregroundMark x1="42079" y1="14056" x2="40099" y2="32932"/>
                        <a14:foregroundMark x1="18317" y1="15261" x2="15347" y2="27309"/>
                        <a14:foregroundMark x1="15347" y1="27309" x2="6436" y2="16867"/>
                        <a14:foregroundMark x1="6436" y1="16867" x2="20792" y2="21687"/>
                        <a14:foregroundMark x1="20792" y1="21687" x2="29703" y2="21687"/>
                        <a14:foregroundMark x1="63366" y1="16867" x2="78713" y2="15261"/>
                        <a14:foregroundMark x1="78713" y1="15261" x2="71782" y2="17269"/>
                        <a14:foregroundMark x1="77228" y1="9237" x2="88614" y2="18072"/>
                        <a14:foregroundMark x1="88614" y1="18072" x2="90099" y2="12851"/>
                        <a14:foregroundMark x1="84653" y1="14458" x2="83168" y2="26908"/>
                        <a14:foregroundMark x1="37624" y1="90361" x2="51980" y2="95181"/>
                        <a14:foregroundMark x1="51980" y1="95181" x2="64356" y2="959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541" y="2932442"/>
            <a:ext cx="776467" cy="9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17B34BD-9CF7-4F98-A5A4-228206374930}"/>
              </a:ext>
            </a:extLst>
          </p:cNvPr>
          <p:cNvSpPr txBox="1"/>
          <p:nvPr/>
        </p:nvSpPr>
        <p:spPr>
          <a:xfrm>
            <a:off x="3085714" y="704065"/>
            <a:ext cx="7595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d’autant plus nécessaire lorsque l’on a plusieurs signataires sur un même dossier</a:t>
            </a:r>
          </a:p>
        </p:txBody>
      </p:sp>
    </p:spTree>
    <p:extLst>
      <p:ext uri="{BB962C8B-B14F-4D97-AF65-F5344CB8AC3E}">
        <p14:creationId xmlns:p14="http://schemas.microsoft.com/office/powerpoint/2010/main" val="984021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hlinkClick r:id="rId3"/>
            <a:extLst>
              <a:ext uri="{FF2B5EF4-FFF2-40B4-BE49-F238E27FC236}">
                <a16:creationId xmlns:a16="http://schemas.microsoft.com/office/drawing/2014/main" id="{5944D2F4-F101-4947-9043-01351B335C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805" y="4446028"/>
            <a:ext cx="3338618" cy="1876723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>
            <a:hlinkClick r:id="rId3"/>
            <a:extLst>
              <a:ext uri="{FF2B5EF4-FFF2-40B4-BE49-F238E27FC236}">
                <a16:creationId xmlns:a16="http://schemas.microsoft.com/office/drawing/2014/main" id="{5A4BA69F-A239-413C-8E88-24E264526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577" y="3306050"/>
            <a:ext cx="4806316" cy="2695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CCC195-8F1E-465C-934F-D6C88EBEC59E}"/>
              </a:ext>
            </a:extLst>
          </p:cNvPr>
          <p:cNvSpPr/>
          <p:nvPr/>
        </p:nvSpPr>
        <p:spPr>
          <a:xfrm>
            <a:off x="368193" y="1324485"/>
            <a:ext cx="113796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Process d’instruction d’un dossier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Sign’it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1FB930-8A02-4528-932D-B70212BE9F1F}"/>
              </a:ext>
            </a:extLst>
          </p:cNvPr>
          <p:cNvSpPr/>
          <p:nvPr/>
        </p:nvSpPr>
        <p:spPr>
          <a:xfrm>
            <a:off x="432011" y="1786150"/>
            <a:ext cx="11315852" cy="95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Voici le mode opératoire mis à votre disposition dans le cadre de cet Hebdo Pro et </a:t>
            </a: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  <a:highlight>
                  <a:srgbClr val="FFFF00"/>
                </a:highlight>
                <a:latin typeface="Arial Black" panose="020B0A04020102020204" pitchFamily="34" charset="0"/>
                <a:cs typeface="Aharoni" panose="02010803020104030203" pitchFamily="2" charset="-79"/>
              </a:rPr>
              <a:t>qui intègre la nouveauté évoquée dans cet Hebdo, à savoir le mode « multisignature »</a:t>
            </a: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[</a:t>
            </a:r>
            <a:r>
              <a:rPr lang="fr-FR" sz="1400" i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également accessible depuis la Rubrique des Commerciaux </a:t>
            </a:r>
            <a:r>
              <a:rPr lang="fr-FR" sz="1600" i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/ </a:t>
            </a:r>
            <a:r>
              <a:rPr lang="fr-FR" sz="1400" i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Onglet Professionnels / Assurance IARD PREV / IARD PRO</a:t>
            </a:r>
            <a:r>
              <a:rPr lang="fr-FR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]</a:t>
            </a: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.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uLnTx/>
              <a:uFillTx/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A906D1-0621-45B3-92A5-BD1CAC963E3E}"/>
              </a:ext>
            </a:extLst>
          </p:cNvPr>
          <p:cNvSpPr txBox="1"/>
          <p:nvPr/>
        </p:nvSpPr>
        <p:spPr>
          <a:xfrm>
            <a:off x="5315358" y="2968700"/>
            <a:ext cx="65575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NB : ce support se veut complet, en intégrant aussi bien le </a:t>
            </a:r>
            <a:r>
              <a:rPr lang="fr-FR" b="1" dirty="0"/>
              <a:t>parcours Conseiller</a:t>
            </a:r>
            <a:r>
              <a:rPr lang="fr-FR" dirty="0"/>
              <a:t> que le </a:t>
            </a:r>
            <a:r>
              <a:rPr lang="fr-FR" b="1" dirty="0"/>
              <a:t>parcours Client</a:t>
            </a:r>
            <a:r>
              <a:rPr lang="fr-FR" dirty="0"/>
              <a:t>.</a:t>
            </a:r>
          </a:p>
          <a:p>
            <a:pPr algn="just"/>
            <a:r>
              <a:rPr lang="fr-FR" dirty="0"/>
              <a:t>Pour vous faciliter l’accès aux parties qui vous intéressent plus particulièrement, vous pouvez profiter d’un 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sommaire interactif </a:t>
            </a:r>
            <a:r>
              <a:rPr lang="fr-FR" dirty="0"/>
              <a:t>vous facilitant la navigation dans ce support global.</a:t>
            </a:r>
          </a:p>
        </p:txBody>
      </p:sp>
      <p:sp>
        <p:nvSpPr>
          <p:cNvPr id="8" name="Flèche : virage 7">
            <a:extLst>
              <a:ext uri="{FF2B5EF4-FFF2-40B4-BE49-F238E27FC236}">
                <a16:creationId xmlns:a16="http://schemas.microsoft.com/office/drawing/2014/main" id="{C5272BB4-FF60-4E05-9368-6151FC486C28}"/>
              </a:ext>
            </a:extLst>
          </p:cNvPr>
          <p:cNvSpPr/>
          <p:nvPr/>
        </p:nvSpPr>
        <p:spPr>
          <a:xfrm flipV="1">
            <a:off x="7325437" y="4446028"/>
            <a:ext cx="1018903" cy="738664"/>
          </a:xfrm>
          <a:prstGeom prst="ben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1" name="Titre 2">
            <a:extLst>
              <a:ext uri="{FF2B5EF4-FFF2-40B4-BE49-F238E27FC236}">
                <a16:creationId xmlns:a16="http://schemas.microsoft.com/office/drawing/2014/main" id="{4E5E151F-238D-498E-AABB-065581E87B88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Annexe n°3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  <a:sym typeface="Wingdings" panose="05000000000000000000" pitchFamily="2" charset="2"/>
              </a:rPr>
              <a:t> lien vers le mode op’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7950AE7-1128-4A71-A1A7-F6D53C9B2C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Bouton Cliquez Ici&amp;quot; Images – Parcourir 252 le catalogue de photos, vecteurs  et vidéos | Adobe Stock">
            <a:hlinkClick r:id="rId3"/>
            <a:extLst>
              <a:ext uri="{FF2B5EF4-FFF2-40B4-BE49-F238E27FC236}">
                <a16:creationId xmlns:a16="http://schemas.microsoft.com/office/drawing/2014/main" id="{6654E38F-F830-422E-9CDE-29FFAA8C97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1" t="2089" r="6741" b="9692"/>
          <a:stretch/>
        </p:blipFill>
        <p:spPr bwMode="auto">
          <a:xfrm>
            <a:off x="144971" y="2666770"/>
            <a:ext cx="1823411" cy="1864421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89605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4043</TotalTime>
  <Words>884</Words>
  <Application>Microsoft Office PowerPoint</Application>
  <PresentationFormat>Grand écran</PresentationFormat>
  <Paragraphs>74</Paragraphs>
  <Slides>10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22" baseType="lpstr">
      <vt:lpstr>Aharoni</vt:lpstr>
      <vt:lpstr>Arial</vt:lpstr>
      <vt:lpstr>Arial Black</vt:lpstr>
      <vt:lpstr>Arial Narrow</vt:lpstr>
      <vt:lpstr>Cabin Sketch</vt:lpstr>
      <vt:lpstr>Calibri</vt:lpstr>
      <vt:lpstr>Cambria Math</vt:lpstr>
      <vt:lpstr>Forte</vt:lpstr>
      <vt:lpstr>Montserrat Black</vt:lpstr>
      <vt:lpstr>Segoe Print</vt:lpstr>
      <vt:lpstr>Wingdings</vt:lpstr>
      <vt:lpstr>1-MODELE PART</vt:lpstr>
      <vt:lpstr>Présentation PowerPoint</vt:lpstr>
      <vt:lpstr>Au sommaire de cette semaine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BOHN Stephane [CEGEE]</dc:creator>
  <cp:lastModifiedBy>BOHN Stephane [CEGEE]</cp:lastModifiedBy>
  <cp:revision>188</cp:revision>
  <cp:lastPrinted>2022-03-04T15:32:10Z</cp:lastPrinted>
  <dcterms:created xsi:type="dcterms:W3CDTF">2022-01-06T14:43:07Z</dcterms:created>
  <dcterms:modified xsi:type="dcterms:W3CDTF">2022-03-28T11:52:17Z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stephane.bohn@cegee.caisse-epargne.fr</vt:lpwstr>
  </property>
  <property fmtid="{D5CDD505-2E9C-101B-9397-08002B2CF9AE}" pid="5" name="MSIP_Label_48a19f0c-bea1-442e-a475-ed109d9ec508_SetDate">
    <vt:lpwstr>2022-01-06T14:45:16.3370033Z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