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0"/>
  </p:notesMasterIdLst>
  <p:handoutMasterIdLst>
    <p:handoutMasterId r:id="rId21"/>
  </p:handoutMasterIdLst>
  <p:sldIdLst>
    <p:sldId id="286" r:id="rId13"/>
    <p:sldId id="289" r:id="rId14"/>
    <p:sldId id="414" r:id="rId15"/>
    <p:sldId id="418" r:id="rId16"/>
    <p:sldId id="419" r:id="rId17"/>
    <p:sldId id="415" r:id="rId18"/>
    <p:sldId id="417" r:id="rId19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225"/>
    <a:srgbClr val="581D41"/>
    <a:srgbClr val="F7DAAF"/>
    <a:srgbClr val="A79C86"/>
    <a:srgbClr val="EB0F2D"/>
    <a:srgbClr val="EA9922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29" autoAdjust="0"/>
  </p:normalViewPr>
  <p:slideViewPr>
    <p:cSldViewPr snapToGrid="0">
      <p:cViewPr varScale="1">
        <p:scale>
          <a:sx n="124" d="100"/>
          <a:sy n="124" d="100"/>
        </p:scale>
        <p:origin x="96" y="14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29/04/2022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29/04/2022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2985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430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252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141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890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2349" y="6146186"/>
            <a:ext cx="1921704" cy="62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3" y="6370440"/>
            <a:ext cx="257655" cy="28170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4" y="6313095"/>
            <a:ext cx="1387015" cy="4558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6A7008-7F94-435E-9A85-E2178909BFB8}"/>
              </a:ext>
            </a:extLst>
          </p:cNvPr>
          <p:cNvSpPr/>
          <p:nvPr userDrawn="1"/>
        </p:nvSpPr>
        <p:spPr>
          <a:xfrm>
            <a:off x="7035302" y="510105"/>
            <a:ext cx="44137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DYNAMIQUE TRÉSO DURABLE</a:t>
            </a:r>
            <a:endParaRPr kumimoji="0" lang="fr-FR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ED5314E-9844-461D-BB69-A2D5D8E39B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30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0156F1-D545-46EB-9BF9-4EF07FCEA507}"/>
              </a:ext>
            </a:extLst>
          </p:cNvPr>
          <p:cNvSpPr/>
          <p:nvPr userDrawn="1"/>
        </p:nvSpPr>
        <p:spPr>
          <a:xfrm>
            <a:off x="4798498" y="6390486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S16 2022</a:t>
            </a:r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200" y="556581"/>
            <a:ext cx="10756800" cy="7092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16D60F7-D98B-4C0C-A0F8-4C23ADDD7A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30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9AC322-D820-4498-96CA-6A1C95BF3202}"/>
              </a:ext>
            </a:extLst>
          </p:cNvPr>
          <p:cNvSpPr/>
          <p:nvPr userDrawn="1"/>
        </p:nvSpPr>
        <p:spPr>
          <a:xfrm>
            <a:off x="4798498" y="6390486"/>
            <a:ext cx="2403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S16 2022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200" y="556581"/>
            <a:ext cx="10756800" cy="709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435200" y="556581"/>
            <a:ext cx="10756800" cy="7092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200" y="556581"/>
            <a:ext cx="10756800" cy="7092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7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7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7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7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7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microsoft.com/office/2007/relationships/hdphoto" Target="../media/hdphoto2.wdp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914/titre-de-creance/26492/fiche-d-imformation-sous-ass-vie-et-capi-dynamique-treso-durable-a-remettre-au-client-docx.docx" TargetMode="External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hyperlink" Target="http://commerciaux.celca.caisse-epargne.fr/download/1914/titre-de-creance/26491/bulletin-de-souscription-cto-dynamique-treso-durable.pdf" TargetMode="External"/><Relationship Id="rId12" Type="http://schemas.microsoft.com/office/2007/relationships/hdphoto" Target="../media/hdphoto3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914/titre-de-creance/26493/doc-infos-cles-dynamique-treso-durable-a-remettre-aux-clients.pdf" TargetMode="External"/><Relationship Id="rId11" Type="http://schemas.openxmlformats.org/officeDocument/2006/relationships/image" Target="../media/image26.png"/><Relationship Id="rId5" Type="http://schemas.openxmlformats.org/officeDocument/2006/relationships/hyperlink" Target="http://commerciaux.celca.caisse-epargne.fr/download/1914/titre-de-creance/26496/brochure-commerciale-dtd-a-remettre.pdf" TargetMode="External"/><Relationship Id="rId10" Type="http://schemas.openxmlformats.org/officeDocument/2006/relationships/hyperlink" Target="http://commerciaux.celca.caisse-epargne.fr/download/1914/titre-de-creance/26498/dispositions-particulieres-souscription-ass-vie-et-capi-dynamique-treso-durable-a-faire-signer-par-le-cleint.pdf" TargetMode="External"/><Relationship Id="rId4" Type="http://schemas.openxmlformats.org/officeDocument/2006/relationships/hyperlink" Target="http://commerciaux.celca.caisse-epargne.fr/download/1914/titre-de-creance/26497/kit-conseiller_-dynamique-treso-durable-ne-pas-diffuser-v2.pdf" TargetMode="External"/><Relationship Id="rId9" Type="http://schemas.openxmlformats.org/officeDocument/2006/relationships/hyperlink" Target="http://commerciaux.celca.caisse-epargne.fr/download/1914/titre-de-creance/26495/doc-annexe-a-signer-si-bulletin-souscription-signe-a-la-main-dynamique-treso-durabl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472774" y="632682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29/04/2022 – Semaine 16</a:t>
            </a: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38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</a:t>
            </a:r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970" y="449777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FAB13BC-EDE9-4852-8D46-87A782B60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45" y="1191347"/>
            <a:ext cx="5326836" cy="4872773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22396" y="369355"/>
            <a:ext cx="10756800" cy="70920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496375" y="1490414"/>
            <a:ext cx="4841063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3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Lancement de l’offre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endParaRPr lang="fr-FR" sz="2800" b="1" dirty="0">
              <a:ln>
                <a:solidFill>
                  <a:schemeClr val="bg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1">
              <a:defRPr/>
            </a:pPr>
            <a:r>
              <a:rPr lang="fr-FR" sz="2800" b="1" dirty="0">
                <a:ln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28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96375" y="4842810"/>
            <a:ext cx="49828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Univers LT Std"/>
            </a:endParaRPr>
          </a:p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Univers LT Std"/>
              </a:rPr>
              <a:t>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Période de souscription :</a:t>
            </a:r>
          </a:p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du lundi 11 avril 2022 au vendredi  8 juillet 2022 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93766-8D08-41F6-896B-9E2D6FBBF59B}"/>
              </a:ext>
            </a:extLst>
          </p:cNvPr>
          <p:cNvSpPr/>
          <p:nvPr/>
        </p:nvSpPr>
        <p:spPr>
          <a:xfrm>
            <a:off x="7617418" y="3188778"/>
            <a:ext cx="28206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800" dirty="0">
                <a:ln w="0">
                  <a:noFill/>
                </a:ln>
                <a:solidFill>
                  <a:srgbClr val="00B05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Dynamique</a:t>
            </a:r>
          </a:p>
          <a:p>
            <a:pPr algn="ctr">
              <a:defRPr/>
            </a:pPr>
            <a:r>
              <a:rPr lang="fr-FR" sz="2800" dirty="0">
                <a:ln w="0">
                  <a:noFill/>
                </a:ln>
                <a:solidFill>
                  <a:srgbClr val="00B05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Tréso </a:t>
            </a:r>
          </a:p>
          <a:p>
            <a:pPr algn="ctr">
              <a:defRPr/>
            </a:pPr>
            <a:r>
              <a:rPr lang="fr-FR" sz="2800" dirty="0">
                <a:ln w="0">
                  <a:noFill/>
                </a:ln>
                <a:solidFill>
                  <a:srgbClr val="00B05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Durable</a:t>
            </a:r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865BE3-17AB-4A5B-823E-C9963D1FFE2F}"/>
              </a:ext>
            </a:extLst>
          </p:cNvPr>
          <p:cNvSpPr/>
          <p:nvPr/>
        </p:nvSpPr>
        <p:spPr>
          <a:xfrm>
            <a:off x="6039640" y="1307304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1F317C-BC12-419E-B08E-AD0D72E14878}"/>
              </a:ext>
            </a:extLst>
          </p:cNvPr>
          <p:cNvSpPr/>
          <p:nvPr/>
        </p:nvSpPr>
        <p:spPr>
          <a:xfrm>
            <a:off x="5804115" y="1191347"/>
            <a:ext cx="5969640" cy="487277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746924" y="352283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35082" y="1991900"/>
            <a:ext cx="946673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Ce produit est similaire aux fonds Horizon Tréso Durable :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Durée Maxi 6 ans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3 dates de remboursement anticipé automatique de la 3° à la 5° année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Capital garanti à 90% à maturité et basé sur l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’indice Solactive Ethique, Indépendance et Gouvernance Responsable France 30 Decrement 5 %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composé de 30 entreprises françaises sélectionnées pour la qualité de leur gouvernance d’entreprise.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Ce produit a un format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Green Bond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  En effet,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Dynamique Tréso Durable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obligation verte émise par Natixis, va permettre de financer ou refinancer des prêts pour des projets de développement, d'acquisition ou de rénovation de bâtiments écologiques. 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Une démarche proactive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qui s’inscrit dans la stratégie </a:t>
            </a:r>
            <a:r>
              <a:rPr lang="fr-FR" sz="16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Green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du Groupe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pour réduire les émissions de gaz à effet de serre et qui permet aux épargnants de s’engager en faveur de la transition énergétique.</a:t>
            </a:r>
          </a:p>
          <a:p>
            <a:pPr marL="7429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Il s’agit d’un argument commercial supplémentaire</a:t>
            </a:r>
          </a:p>
          <a:p>
            <a:pPr marL="742950" indent="-285750" algn="just">
              <a:spcAft>
                <a:spcPts val="0"/>
              </a:spcAft>
              <a:buFont typeface="Wingdings" panose="05000000000000000000" pitchFamily="2" charset="2"/>
              <a:buChar char="è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9693586-BE8F-4053-A98A-D187DBA98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1" y="1543549"/>
            <a:ext cx="2044841" cy="41001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9D89D1-AB60-471D-8152-C5C7A2914E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816" y="1199119"/>
            <a:ext cx="5209775" cy="61772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DDA400-C480-45A0-A44C-24B39B34CE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15" b="95374" l="4976" r="94787">
                        <a14:foregroundMark x1="40047" y1="38790" x2="40047" y2="38790"/>
                        <a14:foregroundMark x1="34123" y1="59075" x2="34123" y2="59075"/>
                        <a14:foregroundMark x1="19431" y1="30605" x2="19431" y2="30605"/>
                        <a14:foregroundMark x1="5687" y1="41993" x2="5687" y2="41993"/>
                        <a14:foregroundMark x1="10664" y1="76868" x2="10664" y2="76868"/>
                        <a14:foregroundMark x1="8294" y1="63345" x2="8294" y2="63345"/>
                        <a14:foregroundMark x1="21801" y1="95374" x2="21801" y2="95374"/>
                        <a14:foregroundMark x1="94787" y1="59786" x2="94787" y2="59786"/>
                        <a14:foregroundMark x1="77725" y1="3915" x2="77725" y2="39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74564">
            <a:off x="9004762" y="2658676"/>
            <a:ext cx="531991" cy="35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47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746924" y="352283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78059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3659377" y="1185222"/>
            <a:ext cx="508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Une formule simple à remboursement automatique </a:t>
            </a:r>
          </a:p>
        </p:txBody>
      </p:sp>
      <p:sp>
        <p:nvSpPr>
          <p:cNvPr id="20" name="Rectangle à coins arrondis 19"/>
          <p:cNvSpPr/>
          <p:nvPr/>
        </p:nvSpPr>
        <p:spPr>
          <a:xfrm rot="21056379">
            <a:off x="827655" y="1075921"/>
            <a:ext cx="1605261" cy="47554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srgbClr val="00B050"/>
                </a:solidFill>
              </a:rPr>
              <a:t>PROTECTION DU CAPITAL</a:t>
            </a:r>
          </a:p>
          <a:p>
            <a:pPr algn="ctr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90% à maturité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22067F-1952-4A04-AFAF-8AAF389DF6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49"/>
          <a:stretch/>
        </p:blipFill>
        <p:spPr>
          <a:xfrm>
            <a:off x="193814" y="1836280"/>
            <a:ext cx="5886444" cy="383649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E923AB5-CD08-4EB9-BC27-5EEEB951B6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288" y="3112971"/>
            <a:ext cx="5432176" cy="20282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2EA4C1-5DE9-4606-9BD8-3C30B6087F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4288" y="4919868"/>
            <a:ext cx="5658424" cy="7258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D47F7E-FF5D-4B42-860E-4F5B04493D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15" b="95374" l="4976" r="94787">
                        <a14:foregroundMark x1="40047" y1="38790" x2="40047" y2="38790"/>
                        <a14:foregroundMark x1="34123" y1="59075" x2="34123" y2="59075"/>
                        <a14:foregroundMark x1="19431" y1="30605" x2="19431" y2="30605"/>
                        <a14:foregroundMark x1="5687" y1="41993" x2="5687" y2="41993"/>
                        <a14:foregroundMark x1="10664" y1="76868" x2="10664" y2="76868"/>
                        <a14:foregroundMark x1="8294" y1="63345" x2="8294" y2="63345"/>
                        <a14:foregroundMark x1="21801" y1="95374" x2="21801" y2="95374"/>
                        <a14:foregroundMark x1="94787" y1="59786" x2="94787" y2="59786"/>
                        <a14:foregroundMark x1="77725" y1="3915" x2="77725" y2="39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94260" y="2113392"/>
            <a:ext cx="970645" cy="64633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DE39B2-BAE8-403C-BF8F-A0989D3C37CA}"/>
              </a:ext>
            </a:extLst>
          </p:cNvPr>
          <p:cNvSpPr txBox="1"/>
          <p:nvPr/>
        </p:nvSpPr>
        <p:spPr>
          <a:xfrm>
            <a:off x="7860532" y="2071408"/>
            <a:ext cx="3604045" cy="830997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3 dates d’Evaluation de Remboursement Anticipé :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chemeClr val="bg1"/>
                </a:solidFill>
              </a:rPr>
              <a:t>18 juillet 2025, 17 juillet 2028, 16 juillet 2027 </a:t>
            </a:r>
          </a:p>
          <a:p>
            <a:r>
              <a:rPr lang="fr-FR" sz="1200" i="1" dirty="0">
                <a:solidFill>
                  <a:schemeClr val="bg1"/>
                </a:solidFill>
              </a:rPr>
              <a:t>(au lieu d’une seule date, la 3° année pour les précédents fonds temporaires )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51284BF-F0F3-46B9-BC17-8E2D62EDB5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57791" y="2987304"/>
            <a:ext cx="608402" cy="22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39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9A1C83A-F97F-4E83-ADC3-3D0D65EFB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082" y="1173778"/>
            <a:ext cx="7958928" cy="4746071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78059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0" name="Rectangle à coins arrondis 19"/>
          <p:cNvSpPr/>
          <p:nvPr/>
        </p:nvSpPr>
        <p:spPr>
          <a:xfrm rot="21056379">
            <a:off x="484280" y="1297206"/>
            <a:ext cx="1605261" cy="47554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srgbClr val="00B050"/>
                </a:solidFill>
              </a:rPr>
              <a:t>PROTECTION DU CAPITAL</a:t>
            </a:r>
          </a:p>
          <a:p>
            <a:pPr algn="ctr"/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90% à maturité</a:t>
            </a:r>
          </a:p>
        </p:txBody>
      </p:sp>
    </p:spTree>
    <p:extLst>
      <p:ext uri="{BB962C8B-B14F-4D97-AF65-F5344CB8AC3E}">
        <p14:creationId xmlns:p14="http://schemas.microsoft.com/office/powerpoint/2010/main" val="226794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78059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68383" y="1284163"/>
            <a:ext cx="3383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</a:rPr>
              <a:t>les caractéristiques principales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64766" y="1610729"/>
            <a:ext cx="1112723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Cible client 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: Offre à destination des personnes morales mais accessible également aux personnes physiques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Forme juridique : Obligation verte de droit français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Garantie du capital : Garantie à hauteur de 90% à l’échéance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Formule simple avec un rendement / risque connu à l’avance 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Trois rendez-vous de la 3° à la 5° années pour bénéficier d’une prise automatique de plus-value si elle se présente 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La période de commercialisation s’étend jusqu’au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</a:rPr>
              <a:t>08 juillet 2022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Prix nominal 1000 Euros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Maturité de 6 ans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Profil client  : C1 minimum/débutant. Profil risque R1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Commission de souscription et de rachat :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</a:rPr>
              <a:t>néant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r>
              <a:rPr lang="fr-FR" sz="1200" i="1" dirty="0">
                <a:latin typeface="Calibri" panose="020F0502020204030204" pitchFamily="34" charset="0"/>
                <a:ea typeface="Calibri" panose="020F0502020204030204" pitchFamily="34" charset="0"/>
              </a:rPr>
              <a:t>Néanmoins, en cas de sortie en cours de vie des frais de courtage peuvent s’appliquer 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PNB : commission de placement maximale de 1,50 % 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Eligibilité : Assurance-vie, contrats de capitalisation, CTO</a:t>
            </a: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</a:rPr>
              <a:t>Basé sur l’indice Solactive Ethique, Indépendance et Gouvernance Responsable France 30 Decretement 5%, composé de 30 entreprises françaises sélectionnées pour la qualité de leur gouvernance d’entreprise.</a:t>
            </a:r>
          </a:p>
        </p:txBody>
      </p:sp>
    </p:spTree>
    <p:extLst>
      <p:ext uri="{BB962C8B-B14F-4D97-AF65-F5344CB8AC3E}">
        <p14:creationId xmlns:p14="http://schemas.microsoft.com/office/powerpoint/2010/main" val="2087298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612998" y="4132279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78059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378263" y="1287051"/>
            <a:ext cx="11435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Retrouvez la documentation concernant </a:t>
            </a:r>
            <a:r>
              <a:rPr lang="fr-FR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DYNAMIQUE TRÉSO DURABLE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sous la Rubrique des Commerciaux rubrique </a:t>
            </a:r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Epargne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ou en cliquant ci-dessous.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948727" y="1817999"/>
            <a:ext cx="8138963" cy="3988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</a:rPr>
              <a:t>Présentation de l’offre </a:t>
            </a: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fr-FR" sz="1600" b="1" i="1" dirty="0">
                <a:latin typeface="Calibri" panose="020F0502020204030204" pitchFamily="34" charset="0"/>
                <a:ea typeface="Calibri" panose="020F0502020204030204" pitchFamily="34" charset="0"/>
              </a:rPr>
              <a:t>kit conseiller </a:t>
            </a: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</a:rPr>
              <a:t>à usage interne-Ne pas diffuser) </a:t>
            </a: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</a:rPr>
              <a:t>en cliquant </a:t>
            </a: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ici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Brochure commerciale </a:t>
            </a:r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(à remettre au client) </a:t>
            </a: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en cliquant </a:t>
            </a: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ici</a:t>
            </a:r>
            <a:endParaRPr lang="fr-FR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DIC </a:t>
            </a:r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(à remettre au client) </a:t>
            </a: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6"/>
              </a:rPr>
              <a:t>ici</a:t>
            </a:r>
            <a:endParaRPr lang="fr-FR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i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Bulletin de souscription CTO </a:t>
            </a:r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(à n’utiliser que si PLATINE n’est pas disponible) </a:t>
            </a: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en cliquant </a:t>
            </a: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7"/>
              </a:rPr>
              <a:t>ici</a:t>
            </a:r>
            <a:endParaRPr lang="fr-FR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Fiche d’information Assurance-vie/Capi </a:t>
            </a:r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(à remettre au client) </a:t>
            </a: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8"/>
              </a:rPr>
              <a:t>ici</a:t>
            </a:r>
            <a:endParaRPr lang="fr-FR" sz="1600" i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i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Documentation annexe (</a:t>
            </a:r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à faire signer en cas de souscription manuscrite) </a:t>
            </a: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9"/>
              </a:rPr>
              <a:t>ici</a:t>
            </a:r>
            <a:endParaRPr lang="fr-FR" sz="1600" i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i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Dispositions particulières Assurance vie et Capi </a:t>
            </a:r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 à faire signer par le client) </a:t>
            </a: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10"/>
              </a:rPr>
              <a:t>ici</a:t>
            </a:r>
            <a:endParaRPr lang="fr-FR" sz="1600" i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endParaRPr lang="fr-FR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71C221-3E6B-4482-B210-5E4643D1B5FA}"/>
              </a:ext>
            </a:extLst>
          </p:cNvPr>
          <p:cNvSpPr/>
          <p:nvPr/>
        </p:nvSpPr>
        <p:spPr>
          <a:xfrm>
            <a:off x="9750861" y="3357976"/>
            <a:ext cx="21940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/>
              <a:t>SI VOUS AVEZ DES QUESTIONS, VOUS POUVEZ CONTACTER NATIXIS</a:t>
            </a:r>
          </a:p>
          <a:p>
            <a:r>
              <a:rPr lang="fr-FR" sz="1100" dirty="0"/>
              <a:t>PAR TÉLÉPHONE 01 58 55 92 98</a:t>
            </a:r>
            <a:endParaRPr lang="fr-FR" sz="1200" dirty="0"/>
          </a:p>
          <a:p>
            <a:endParaRPr lang="fr-FR" sz="1200" dirty="0"/>
          </a:p>
          <a:p>
            <a:r>
              <a:rPr lang="fr-FR" sz="1200" dirty="0"/>
              <a:t>OU PAR E-MAIL : </a:t>
            </a:r>
          </a:p>
          <a:p>
            <a:r>
              <a:rPr lang="fr-FR" sz="1200" dirty="0"/>
              <a:t>animation@natixis.com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B89802-9A70-462F-8139-0B7BB826CE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980" b="92079" l="6757" r="89865">
                        <a14:foregroundMark x1="50676" y1="37624" x2="50676" y2="37624"/>
                        <a14:foregroundMark x1="12162" y1="23762" x2="12162" y2="23762"/>
                        <a14:foregroundMark x1="37162" y1="4950" x2="37162" y2="4950"/>
                        <a14:foregroundMark x1="8108" y1="38614" x2="8108" y2="38614"/>
                        <a14:foregroundMark x1="28378" y1="91089" x2="28378" y2="91089"/>
                        <a14:foregroundMark x1="66216" y1="83168" x2="66216" y2="83168"/>
                        <a14:foregroundMark x1="40541" y1="92079" x2="40541" y2="92079"/>
                        <a14:foregroundMark x1="44595" y1="79208" x2="44595" y2="792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13301" y="3434794"/>
            <a:ext cx="750068" cy="5275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A3F90F-8066-4F69-B950-7F5791A4D72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6551" r="5267"/>
          <a:stretch/>
        </p:blipFill>
        <p:spPr>
          <a:xfrm>
            <a:off x="9087690" y="4246065"/>
            <a:ext cx="528998" cy="53048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24648D6-3131-4C7D-A918-0B852D302B4E}"/>
              </a:ext>
            </a:extLst>
          </p:cNvPr>
          <p:cNvSpPr/>
          <p:nvPr/>
        </p:nvSpPr>
        <p:spPr>
          <a:xfrm>
            <a:off x="9763369" y="2860184"/>
            <a:ext cx="1084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CONTACT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AB87C3-B7EA-419C-8E76-79EC32F30F74}"/>
              </a:ext>
            </a:extLst>
          </p:cNvPr>
          <p:cNvSpPr/>
          <p:nvPr/>
        </p:nvSpPr>
        <p:spPr>
          <a:xfrm>
            <a:off x="8942734" y="2760418"/>
            <a:ext cx="2942414" cy="230442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6812409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02ea4b1b-5614-43b2-acce-6a9ef10fff4e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11948</TotalTime>
  <Words>562</Words>
  <Application>Microsoft Office PowerPoint</Application>
  <PresentationFormat>Grand écran</PresentationFormat>
  <Paragraphs>76</Paragraphs>
  <Slides>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7</vt:i4>
      </vt:variant>
    </vt:vector>
  </HeadingPairs>
  <TitlesOfParts>
    <vt:vector size="25" baseType="lpstr">
      <vt:lpstr>Aharoni</vt:lpstr>
      <vt:lpstr>Arial</vt:lpstr>
      <vt:lpstr>Arial Black</vt:lpstr>
      <vt:lpstr>Arial Narrow</vt:lpstr>
      <vt:lpstr>Calibri</vt:lpstr>
      <vt:lpstr>Montserrat Black</vt:lpstr>
      <vt:lpstr>Segoe Print</vt:lpstr>
      <vt:lpstr>Univers LT Std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REFFORT Didier [CEGEE]</cp:lastModifiedBy>
  <cp:revision>528</cp:revision>
  <cp:lastPrinted>2020-01-23T16:40:35Z</cp:lastPrinted>
  <dcterms:created xsi:type="dcterms:W3CDTF">2016-06-03T08:10:53Z</dcterms:created>
  <dcterms:modified xsi:type="dcterms:W3CDTF">2022-04-29T14:54:40Z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