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86" r:id="rId2"/>
    <p:sldId id="429" r:id="rId3"/>
    <p:sldId id="441" r:id="rId4"/>
    <p:sldId id="442" r:id="rId5"/>
    <p:sldId id="443" r:id="rId6"/>
    <p:sldId id="448" r:id="rId7"/>
    <p:sldId id="437" r:id="rId8"/>
    <p:sldId id="432" r:id="rId9"/>
    <p:sldId id="431" r:id="rId10"/>
    <p:sldId id="445" r:id="rId11"/>
    <p:sldId id="446" r:id="rId12"/>
    <p:sldId id="447" r:id="rId13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9FB"/>
    <a:srgbClr val="B34A8C"/>
    <a:srgbClr val="581D74"/>
    <a:srgbClr val="FE9901"/>
    <a:srgbClr val="FF1C00"/>
    <a:srgbClr val="948A54"/>
    <a:srgbClr val="DB0029"/>
    <a:srgbClr val="404040"/>
    <a:srgbClr val="006600"/>
    <a:srgbClr val="FF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FE38B-81B3-473C-9A5A-CE85D12000FC}" type="datetimeFigureOut">
              <a:rPr lang="fr-FR" smtClean="0"/>
              <a:t>24/06/2022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0A7AC-09C2-4494-8218-A082B5EE2B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893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39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3940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2793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0008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7263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60417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838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9862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1551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509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83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09E781-E360-48CD-926F-6572BD76F9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891" y="6116324"/>
            <a:ext cx="2122182" cy="69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028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3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3" y="6370440"/>
            <a:ext cx="257655" cy="28170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54" y="6313095"/>
            <a:ext cx="1387015" cy="455839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80BDD532-4DC2-479A-BB72-06C2228204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30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6182A01-509D-434A-86F4-7F965A071131}"/>
              </a:ext>
            </a:extLst>
          </p:cNvPr>
          <p:cNvSpPr/>
          <p:nvPr userDrawn="1"/>
        </p:nvSpPr>
        <p:spPr>
          <a:xfrm>
            <a:off x="4798498" y="6390486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 dirty="0">
                <a:solidFill>
                  <a:srgbClr val="948A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S25 2022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B87A9F-876B-4BE8-952F-3484C2456F43}"/>
              </a:ext>
            </a:extLst>
          </p:cNvPr>
          <p:cNvSpPr/>
          <p:nvPr userDrawn="1"/>
        </p:nvSpPr>
        <p:spPr>
          <a:xfrm>
            <a:off x="11653070" y="6326627"/>
            <a:ext cx="4427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AB000BC9-C3D8-4ABB-A0B8-4A0147E08E6F}" type="slidenum">
              <a:rPr lang="fr-FR" sz="1200" smtClean="0">
                <a:solidFill>
                  <a:srgbClr val="948A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‹N°›</a:t>
            </a:fld>
            <a:endParaRPr lang="fr-FR" sz="1200" dirty="0">
              <a:solidFill>
                <a:srgbClr val="948A5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438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257079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889288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19358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9539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3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512315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4144355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22781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3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362/iard-pro/25628/iard-pro_signit_mode-op-hebdo-07-2022-2.pdf" TargetMode="External"/><Relationship Id="rId3" Type="http://schemas.openxmlformats.org/officeDocument/2006/relationships/hyperlink" Target="http://commerciaux.celca.caisse-epargne.fr/download/362/iard-pro/25628/iard-pro_signit_mode-op-s24-2022.pdf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4" y="260890"/>
            <a:ext cx="8875860" cy="576721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472774" y="632682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24/06/2022 – Semaine 25</a:t>
            </a:r>
          </a:p>
          <a:p>
            <a:endParaRPr lang="fr-FR" dirty="0"/>
          </a:p>
        </p:txBody>
      </p:sp>
      <p:sp>
        <p:nvSpPr>
          <p:cNvPr id="11" name="Ellipse 10"/>
          <p:cNvSpPr/>
          <p:nvPr/>
        </p:nvSpPr>
        <p:spPr>
          <a:xfrm>
            <a:off x="2554094" y="2260678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L’ESSENTIEL DE VOS INFOS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MARCHÉ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970" y="449777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AA88DB03-F757-4BC6-BE30-0994B77BB5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411"/>
            <a:ext cx="3770142" cy="155914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256562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Au sommaire de cette semaine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37861" y="1690245"/>
            <a:ext cx="603504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Notre outil de</a:t>
            </a:r>
            <a:r>
              <a:rPr lang="fr-FR" sz="28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signatur</a:t>
            </a:r>
            <a:r>
              <a:rPr lang="fr-FR" sz="2800" b="1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e</a:t>
            </a:r>
            <a:r>
              <a:rPr lang="fr-FR" sz="28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électronique </a:t>
            </a:r>
            <a:r>
              <a:rPr lang="fr-FR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Sign’it</a:t>
            </a:r>
            <a:r>
              <a:rPr lang="fr-F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fr-FR" sz="2800" b="1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a évolué au </a:t>
            </a:r>
            <a:r>
              <a:rPr lang="fr-F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23 juin </a:t>
            </a:r>
            <a:r>
              <a:rPr lang="fr-FR" sz="2800" b="1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à travers les 2 nouveautés suivantes :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DF053E-2B92-4EEB-881C-50AD75D27D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806" t="10081" r="20829" b="32399"/>
          <a:stretch/>
        </p:blipFill>
        <p:spPr>
          <a:xfrm>
            <a:off x="7011891" y="1690245"/>
            <a:ext cx="4742248" cy="3753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E105172-3E88-463D-AA13-56B059D2EEF5}"/>
              </a:ext>
            </a:extLst>
          </p:cNvPr>
          <p:cNvSpPr txBox="1"/>
          <p:nvPr/>
        </p:nvSpPr>
        <p:spPr>
          <a:xfrm>
            <a:off x="437861" y="3768945"/>
            <a:ext cx="6035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à"/>
            </a:pPr>
            <a:r>
              <a:rPr lang="fr-FR" sz="2400" dirty="0">
                <a:solidFill>
                  <a:srgbClr val="C00000"/>
                </a:solidFill>
                <a:latin typeface="Forte" panose="03060902040502070203" pitchFamily="66" charset="0"/>
              </a:rPr>
              <a:t>Nom du dossier / Choix de l’acte de gestion en vue d’un archivage automatique</a:t>
            </a:r>
          </a:p>
          <a:p>
            <a:pPr marL="342900" indent="-342900" algn="just">
              <a:buFont typeface="Wingdings" panose="05000000000000000000" pitchFamily="2" charset="2"/>
              <a:buChar char="à"/>
            </a:pPr>
            <a:endParaRPr lang="fr-FR" sz="2400" dirty="0">
              <a:solidFill>
                <a:srgbClr val="C00000"/>
              </a:solidFill>
              <a:latin typeface="Forte" panose="03060902040502070203" pitchFamily="66" charset="0"/>
            </a:endParaRPr>
          </a:p>
          <a:p>
            <a:pPr marL="342900" indent="-342900" algn="just">
              <a:buFont typeface="Wingdings" panose="05000000000000000000" pitchFamily="2" charset="2"/>
              <a:buChar char="à"/>
            </a:pPr>
            <a:r>
              <a:rPr lang="fr-FR" sz="2400" dirty="0">
                <a:solidFill>
                  <a:srgbClr val="C00000"/>
                </a:solidFill>
                <a:latin typeface="Forte" panose="03060902040502070203" pitchFamily="66" charset="0"/>
              </a:rPr>
              <a:t>Relance automatique</a:t>
            </a:r>
          </a:p>
        </p:txBody>
      </p:sp>
    </p:spTree>
    <p:extLst>
      <p:ext uri="{BB962C8B-B14F-4D97-AF65-F5344CB8AC3E}">
        <p14:creationId xmlns:p14="http://schemas.microsoft.com/office/powerpoint/2010/main" val="1992958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71FB930-8A02-4528-932D-B70212BE9F1F}"/>
              </a:ext>
            </a:extLst>
          </p:cNvPr>
          <p:cNvSpPr/>
          <p:nvPr/>
        </p:nvSpPr>
        <p:spPr>
          <a:xfrm>
            <a:off x="305730" y="1239030"/>
            <a:ext cx="11355977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1. Zoom sur l’archivage automatique [1/3]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DF1E0D-6C1F-44C2-8ED0-35BDDBF730E5}"/>
              </a:ext>
            </a:extLst>
          </p:cNvPr>
          <p:cNvSpPr/>
          <p:nvPr/>
        </p:nvSpPr>
        <p:spPr>
          <a:xfrm>
            <a:off x="429938" y="1665043"/>
            <a:ext cx="11231770" cy="2432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600" b="0" i="0" u="sng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Rappel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: l’archivage automatique passe par le choix d’un acte de gestion prédéfini au niveau de l’étape « 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Nom du dossier 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»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(si vous choisissez un acte de gestion parmi ceux proposés, l’archivage sera automatique)</a:t>
            </a: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285750" marR="0" lvl="0" indent="-28575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fr-FR" sz="1600" dirty="0">
              <a:solidFill>
                <a:srgbClr val="000000">
                  <a:lumMod val="75000"/>
                  <a:lumOff val="25000"/>
                </a:srgb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285750" marR="0" lvl="0" indent="-28575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600" b="0" i="0" u="sng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Constat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: un taux d’utilisation assez faible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  <a:sym typeface="Wingdings" panose="05000000000000000000" pitchFamily="2" charset="2"/>
              </a:rPr>
              <a:t>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seuls 34% des documents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Sign’It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sont archivés automatiquement. La méconnaissance de la fonctionnalité semble en être la principale raison</a:t>
            </a:r>
          </a:p>
          <a:p>
            <a:pPr marL="285750" marR="0" lvl="0" indent="-28575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fr-FR" sz="1600" dirty="0">
              <a:solidFill>
                <a:srgbClr val="000000">
                  <a:lumMod val="75000"/>
                  <a:lumOff val="25000"/>
                </a:srgb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285750" marR="0" lvl="0" indent="-28575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600" b="0" i="0" u="sng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Leviers pour améliorer l’utilisation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: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depuis le 23 juin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, les écrans de choix de l’acte de gestion et de chargement des documents vont évoluer pour pousser vers une meilleure qualification</a:t>
            </a:r>
          </a:p>
        </p:txBody>
      </p:sp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Au sommaire de cette semaine</a:t>
            </a:r>
            <a:endParaRPr kumimoji="0" lang="fr-FR" sz="28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 Black" panose="00000A00000000000000" pitchFamily="2" charset="0"/>
              <a:ea typeface="+mj-ea"/>
              <a:cs typeface="Aharoni" panose="02010803020104030203" pitchFamily="2" charset="-79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72A79D-8F22-437A-90F8-509C8DF607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451B829-65C0-468C-97D0-4DBD986A9B13}"/>
              </a:ext>
            </a:extLst>
          </p:cNvPr>
          <p:cNvSpPr/>
          <p:nvPr/>
        </p:nvSpPr>
        <p:spPr>
          <a:xfrm>
            <a:off x="429937" y="4545873"/>
            <a:ext cx="5119705" cy="14978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/>
              <a:t>Jusqu’à présent</a:t>
            </a:r>
            <a:r>
              <a:rPr lang="fr-FR" dirty="0"/>
              <a:t>, au moment de la sélection du nom du dossier, vous </a:t>
            </a:r>
            <a:r>
              <a:rPr lang="fr-F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pouviez</a:t>
            </a:r>
            <a:r>
              <a:rPr lang="fr-FR" dirty="0"/>
              <a:t> choisir parmi une liste prédéfinie d’acte de gestion </a:t>
            </a:r>
            <a:r>
              <a:rPr lang="fr-FR" sz="1400" i="1" dirty="0"/>
              <a:t>(pour faciliter la navigation, possibilité de saisir quelques caractères pour réduire la liste) </a:t>
            </a:r>
            <a:r>
              <a:rPr lang="fr-FR" dirty="0"/>
              <a:t>ou bien saisir librement l’intitulé </a:t>
            </a:r>
            <a:r>
              <a:rPr lang="fr-FR" sz="1400" i="1" dirty="0"/>
              <a:t>(sans choisir parmi la liste prédéfinie d’actes de gestion) </a:t>
            </a:r>
            <a:endParaRPr lang="fr-FR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4C7EBF-15EE-4C33-BEB0-19EDA4AAF76B}"/>
              </a:ext>
            </a:extLst>
          </p:cNvPr>
          <p:cNvSpPr/>
          <p:nvPr/>
        </p:nvSpPr>
        <p:spPr>
          <a:xfrm>
            <a:off x="6096000" y="4545873"/>
            <a:ext cx="5666063" cy="149787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/>
              <a:t>Depuis le 23 juin</a:t>
            </a:r>
            <a:r>
              <a:rPr lang="fr-FR" b="1" dirty="0"/>
              <a:t>,</a:t>
            </a:r>
            <a:r>
              <a:rPr lang="fr-FR" dirty="0"/>
              <a:t> au moment de la sélection du nom du dossier, vous </a:t>
            </a:r>
            <a:r>
              <a:rPr lang="fr-F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devez</a:t>
            </a:r>
            <a:r>
              <a:rPr lang="fr-FR" dirty="0"/>
              <a:t> choisir parmi une liste prédéfinie d’actes de gestion </a:t>
            </a:r>
            <a:r>
              <a:rPr lang="fr-FR" sz="1400" i="1" dirty="0"/>
              <a:t>(avec toujours la possibilité de saisir quelques caractères pour réduire la taille de cette liste)</a:t>
            </a:r>
          </a:p>
          <a:p>
            <a:pPr algn="ctr"/>
            <a:r>
              <a:rPr lang="fr-FR" sz="1600" i="1" dirty="0"/>
              <a:t>NB : l’accès à un libellé libre reste possible, moyennant le choix du nom de dossier « Saisie personnalisée / AUTRE » dans la liste prédéfinie</a:t>
            </a:r>
            <a:endParaRPr lang="fr-FR" sz="2000" i="1" dirty="0"/>
          </a:p>
        </p:txBody>
      </p:sp>
      <p:pic>
        <p:nvPicPr>
          <p:cNvPr id="18" name="Picture 2" descr="Hier, aujourd'hui et demain …. | &quot;En phrase terminale&quot; ....">
            <a:extLst>
              <a:ext uri="{FF2B5EF4-FFF2-40B4-BE49-F238E27FC236}">
                <a16:creationId xmlns:a16="http://schemas.microsoft.com/office/drawing/2014/main" id="{4593375E-E59E-40A1-AAD1-F07FE2CEA7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7" t="38207" r="17625" b="37710"/>
          <a:stretch/>
        </p:blipFill>
        <p:spPr bwMode="auto">
          <a:xfrm>
            <a:off x="6096000" y="4083744"/>
            <a:ext cx="1505971" cy="4395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ier, aujourd'hui et demain …. | &quot;En phrase terminale&quot; ....">
            <a:extLst>
              <a:ext uri="{FF2B5EF4-FFF2-40B4-BE49-F238E27FC236}">
                <a16:creationId xmlns:a16="http://schemas.microsoft.com/office/drawing/2014/main" id="{F5D28E20-7327-4C7D-A3F1-C29ED6C21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7317" b="85366" l="18367" r="77551">
                        <a14:foregroundMark x1="18367" y1="76098" x2="77551" y2="790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48" t="65275" r="20919" b="12264"/>
          <a:stretch/>
        </p:blipFill>
        <p:spPr bwMode="auto">
          <a:xfrm>
            <a:off x="429937" y="4169096"/>
            <a:ext cx="1293750" cy="376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789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71FB930-8A02-4528-932D-B70212BE9F1F}"/>
              </a:ext>
            </a:extLst>
          </p:cNvPr>
          <p:cNvSpPr/>
          <p:nvPr/>
        </p:nvSpPr>
        <p:spPr>
          <a:xfrm>
            <a:off x="305730" y="1239030"/>
            <a:ext cx="11355977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1. Zoom sur l’archivage automatique [2/3]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DF1E0D-6C1F-44C2-8ED0-35BDDBF730E5}"/>
              </a:ext>
            </a:extLst>
          </p:cNvPr>
          <p:cNvSpPr/>
          <p:nvPr/>
        </p:nvSpPr>
        <p:spPr>
          <a:xfrm>
            <a:off x="305730" y="2110206"/>
            <a:ext cx="1176887" cy="662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Jusqu’à présent :</a:t>
            </a:r>
          </a:p>
        </p:txBody>
      </p:sp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Au sommaire de cette semaine</a:t>
            </a:r>
            <a:endParaRPr kumimoji="0" lang="fr-FR" sz="28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 Black" panose="00000A00000000000000" pitchFamily="2" charset="0"/>
              <a:ea typeface="+mj-ea"/>
              <a:cs typeface="Aharoni" panose="02010803020104030203" pitchFamily="2" charset="-79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72A79D-8F22-437A-90F8-509C8DF607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451B829-65C0-468C-97D0-4DBD986A9B13}"/>
              </a:ext>
            </a:extLst>
          </p:cNvPr>
          <p:cNvSpPr/>
          <p:nvPr/>
        </p:nvSpPr>
        <p:spPr>
          <a:xfrm>
            <a:off x="326658" y="4552577"/>
            <a:ext cx="5119705" cy="14978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Jusqu’à présent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, au moment de la sélection du nom du dossier, vous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+mn-ea"/>
                <a:cs typeface="+mn-cs"/>
              </a:rPr>
              <a:t>pouviez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choisir parmi une liste prédéfinie d’acte de gestion 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(pour faciliter la navigation, possibilité de saisir quelques caractères pour réduire la liste)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ou bien saisir librement l’intitulé 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(sans choisir parmi la liste prédéfinie d’actes de gestion) 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4C7EBF-15EE-4C33-BEB0-19EDA4AAF76B}"/>
              </a:ext>
            </a:extLst>
          </p:cNvPr>
          <p:cNvSpPr/>
          <p:nvPr/>
        </p:nvSpPr>
        <p:spPr>
          <a:xfrm>
            <a:off x="5975691" y="2037848"/>
            <a:ext cx="5782490" cy="146299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au moment de la sélection du nom du dossier, vous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+mn-ea"/>
                <a:cs typeface="+mn-cs"/>
              </a:rPr>
              <a:t>devez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choisir parmi une liste prédéfinie d’actes de gestion 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(avec toujours la possibilité de saisir quelques caractères pour réduire la taille de cette liste)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NB : l’accès à un libellé libre reste possible, moyennant le choix du nom de dossier « Saisie personnalisée / AUTRE » dans la liste prédéfinie</a:t>
            </a:r>
            <a:endParaRPr kumimoji="0" lang="fr-FR" sz="20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E46F5F1-8CF8-44F5-927B-1F667AC6D78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602" t="23476" r="12054" b="13011"/>
          <a:stretch/>
        </p:blipFill>
        <p:spPr>
          <a:xfrm>
            <a:off x="1528743" y="1670246"/>
            <a:ext cx="3702290" cy="28389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AC9F188-5E82-4700-B1D1-2CEFD5E7E0C3}"/>
              </a:ext>
            </a:extLst>
          </p:cNvPr>
          <p:cNvSpPr/>
          <p:nvPr/>
        </p:nvSpPr>
        <p:spPr>
          <a:xfrm>
            <a:off x="6259857" y="1670246"/>
            <a:ext cx="4727819" cy="36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Depuis le 23 juin 2022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: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2D843FF-2E54-4057-9FD2-B2BBBE446D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0779" y="3759452"/>
            <a:ext cx="5034850" cy="1699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88A19515-2A43-43CE-BA86-F4D6685FB57D}"/>
              </a:ext>
            </a:extLst>
          </p:cNvPr>
          <p:cNvCxnSpPr>
            <a:cxnSpLocks/>
          </p:cNvCxnSpPr>
          <p:nvPr/>
        </p:nvCxnSpPr>
        <p:spPr>
          <a:xfrm flipH="1">
            <a:off x="7236824" y="3376093"/>
            <a:ext cx="1280159" cy="136137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B87A6DA6-0EFF-4D5D-A887-D1274F16AC56}"/>
              </a:ext>
            </a:extLst>
          </p:cNvPr>
          <p:cNvSpPr/>
          <p:nvPr/>
        </p:nvSpPr>
        <p:spPr>
          <a:xfrm>
            <a:off x="6156958" y="5486607"/>
            <a:ext cx="5782491" cy="649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Pour rappel, ce choix d’un nom de dossier parmi la liste prédéfinie vous permet de </a:t>
            </a:r>
            <a:r>
              <a:rPr kumimoji="0" lang="fr-FR" sz="1200" b="0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bénéficier de l’archivage automatique </a:t>
            </a:r>
            <a:r>
              <a:rPr kumimoji="0" lang="fr-FR" sz="1200" b="0" i="0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61714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71FB930-8A02-4528-932D-B70212BE9F1F}"/>
              </a:ext>
            </a:extLst>
          </p:cNvPr>
          <p:cNvSpPr/>
          <p:nvPr/>
        </p:nvSpPr>
        <p:spPr>
          <a:xfrm>
            <a:off x="305730" y="1239030"/>
            <a:ext cx="11355977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1. Zoom sur l’archivage automatique [3/3]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DF1E0D-6C1F-44C2-8ED0-35BDDBF730E5}"/>
              </a:ext>
            </a:extLst>
          </p:cNvPr>
          <p:cNvSpPr/>
          <p:nvPr/>
        </p:nvSpPr>
        <p:spPr>
          <a:xfrm>
            <a:off x="305729" y="1950880"/>
            <a:ext cx="5851231" cy="2425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Autre avantage procuré par le choix d’un acte de gestion parmi la liste prédéfinie au moment de l’étape d’ajout de documents :</a:t>
            </a:r>
          </a:p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  <a:sym typeface="Wingdings" panose="05000000000000000000" pitchFamily="2" charset="2"/>
              </a:rPr>
              <a:t> le « 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  <a:sym typeface="Wingdings" panose="05000000000000000000" pitchFamily="2" charset="2"/>
              </a:rPr>
              <a:t>glisser déposer 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  <a:sym typeface="Wingdings" panose="05000000000000000000" pitchFamily="2" charset="2"/>
              </a:rPr>
              <a:t>» est désormais possible pour tous les documents 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  <a:sym typeface="Wingdings" panose="05000000000000000000" pitchFamily="2" charset="2"/>
              </a:rPr>
              <a:t>(et pas uniquement sur les documents complémentaires, comme c’était le cas jusqu’à présent)</a:t>
            </a: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Au sommaire de cette semaine</a:t>
            </a:r>
            <a:endParaRPr kumimoji="0" lang="fr-FR" sz="28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 Black" panose="00000A00000000000000" pitchFamily="2" charset="0"/>
              <a:ea typeface="+mj-ea"/>
              <a:cs typeface="Aharoni" panose="02010803020104030203" pitchFamily="2" charset="-79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72A79D-8F22-437A-90F8-509C8DF607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3CD200E-14DF-40B5-9E76-16E63483B1F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 r="1143"/>
          <a:stretch/>
        </p:blipFill>
        <p:spPr>
          <a:xfrm>
            <a:off x="6999228" y="1677612"/>
            <a:ext cx="4522212" cy="4404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8A32BD7-6AEB-46BD-A972-E4115BC312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9294" y="2615214"/>
            <a:ext cx="3187453" cy="2565174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8CFC7223-EF4A-4D85-AD63-C5F3FEE916B3}"/>
              </a:ext>
            </a:extLst>
          </p:cNvPr>
          <p:cNvSpPr/>
          <p:nvPr/>
        </p:nvSpPr>
        <p:spPr>
          <a:xfrm>
            <a:off x="9710057" y="1567543"/>
            <a:ext cx="696686" cy="43858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BD70871C-EFCB-47F7-A2EE-3D6D6F8BEF0B}"/>
              </a:ext>
            </a:extLst>
          </p:cNvPr>
          <p:cNvSpPr/>
          <p:nvPr/>
        </p:nvSpPr>
        <p:spPr>
          <a:xfrm>
            <a:off x="8756333" y="4040344"/>
            <a:ext cx="1319483" cy="43858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2631D680-0B3E-4078-AB73-A98BC06A853E}"/>
              </a:ext>
            </a:extLst>
          </p:cNvPr>
          <p:cNvCxnSpPr/>
          <p:nvPr/>
        </p:nvCxnSpPr>
        <p:spPr>
          <a:xfrm>
            <a:off x="6348549" y="3518263"/>
            <a:ext cx="2333897" cy="67056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751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71FB930-8A02-4528-932D-B70212BE9F1F}"/>
              </a:ext>
            </a:extLst>
          </p:cNvPr>
          <p:cNvSpPr/>
          <p:nvPr/>
        </p:nvSpPr>
        <p:spPr>
          <a:xfrm>
            <a:off x="305730" y="1239030"/>
            <a:ext cx="11355977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2. Relance automatique [1/1]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DF1E0D-6C1F-44C2-8ED0-35BDDBF730E5}"/>
              </a:ext>
            </a:extLst>
          </p:cNvPr>
          <p:cNvSpPr/>
          <p:nvPr/>
        </p:nvSpPr>
        <p:spPr>
          <a:xfrm>
            <a:off x="563776" y="1644937"/>
            <a:ext cx="10839883" cy="662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sng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L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suivi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de l’état d’avancement des dossiers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Sign’It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envoyés aux clients pour signature reste fo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ndamental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. Pour rappel :</a:t>
            </a:r>
          </a:p>
        </p:txBody>
      </p:sp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Au sommaire de cette semaine</a:t>
            </a:r>
            <a:endParaRPr kumimoji="0" lang="fr-FR" sz="28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 Black" panose="00000A00000000000000" pitchFamily="2" charset="0"/>
              <a:ea typeface="+mj-ea"/>
              <a:cs typeface="Aharoni" panose="02010803020104030203" pitchFamily="2" charset="-79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72A79D-8F22-437A-90F8-509C8DF607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1BF5156-C041-44AB-861D-210ED7B585DB}"/>
              </a:ext>
            </a:extLst>
          </p:cNvPr>
          <p:cNvSpPr/>
          <p:nvPr/>
        </p:nvSpPr>
        <p:spPr>
          <a:xfrm>
            <a:off x="310802" y="2368451"/>
            <a:ext cx="5207353" cy="9318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FD25E0-CFC3-4E33-B881-6AFC94EE969D}"/>
              </a:ext>
            </a:extLst>
          </p:cNvPr>
          <p:cNvSpPr/>
          <p:nvPr/>
        </p:nvSpPr>
        <p:spPr>
          <a:xfrm>
            <a:off x="5674458" y="2371776"/>
            <a:ext cx="5987249" cy="9402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BA43F9-2F82-4786-8D8C-6777A4359E44}"/>
              </a:ext>
            </a:extLst>
          </p:cNvPr>
          <p:cNvSpPr/>
          <p:nvPr/>
        </p:nvSpPr>
        <p:spPr>
          <a:xfrm>
            <a:off x="1220484" y="2469133"/>
            <a:ext cx="41413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Un contrat doit être signé dans les 30 jours suivants sa date de saisie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335DAC-291C-40A0-8105-E6C4C70E79C9}"/>
              </a:ext>
            </a:extLst>
          </p:cNvPr>
          <p:cNvSpPr/>
          <p:nvPr/>
        </p:nvSpPr>
        <p:spPr>
          <a:xfrm>
            <a:off x="6816754" y="2377307"/>
            <a:ext cx="478756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Au-delà de ce délai, le produit souscrit doit être clôturé 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(ou nécessite un retour à la situation initiale dans le cas d’un avenant)</a:t>
            </a: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20" name="Picture 4" descr="La technique pour tenir ses résolutions: le défi 30 jours">
            <a:extLst>
              <a:ext uri="{FF2B5EF4-FFF2-40B4-BE49-F238E27FC236}">
                <a16:creationId xmlns:a16="http://schemas.microsoft.com/office/drawing/2014/main" id="{2FAC7233-1546-4FFE-8843-9BDACEB04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11" y="2431543"/>
            <a:ext cx="804973" cy="8049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CCB422F-08E2-4999-8C0E-287CDF5A13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008" t="11858" r="37935" b="86116"/>
          <a:stretch/>
        </p:blipFill>
        <p:spPr>
          <a:xfrm>
            <a:off x="561045" y="2552179"/>
            <a:ext cx="491122" cy="132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2" descr="A14 Panneau Danger">
            <a:extLst>
              <a:ext uri="{FF2B5EF4-FFF2-40B4-BE49-F238E27FC236}">
                <a16:creationId xmlns:a16="http://schemas.microsoft.com/office/drawing/2014/main" id="{598C39B6-0B78-4FC1-BB53-647D0EC7F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53" b="89961" l="9653" r="91506">
                        <a14:foregroundMark x1="57915" y1="33977" x2="28958" y2="77992"/>
                        <a14:foregroundMark x1="65251" y1="46718" x2="65637" y2="80309"/>
                        <a14:foregroundMark x1="88803" y1="76062" x2="91506" y2="80695"/>
                        <a14:foregroundMark x1="10039" y1="82625" x2="10039" y2="82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459" y="2313705"/>
            <a:ext cx="922812" cy="92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C5B1E37-9995-4C1B-BEAB-94406635C439}"/>
              </a:ext>
            </a:extLst>
          </p:cNvPr>
          <p:cNvSpPr/>
          <p:nvPr/>
        </p:nvSpPr>
        <p:spPr>
          <a:xfrm>
            <a:off x="281888" y="3470195"/>
            <a:ext cx="11628224" cy="150810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Bonne nouvelle !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Afin de favoriser les retours signés, cette nouvelle version de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Sign’it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livrée au 23 juin emporte avec elle la « </a:t>
            </a:r>
            <a:r>
              <a:rPr kumimoji="0" lang="fr-FR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relance automatique 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», de quoi vous soulager de cette tâche*.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Ainsi, tous les soirs, un balayage automatique va s’opérer pour l’ensemble des dossiers « </a:t>
            </a:r>
            <a:r>
              <a:rPr lang="fr-FR" dirty="0" err="1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Sign’it</a:t>
            </a:r>
            <a:r>
              <a:rPr lang="fr-FR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 » qui sont au statut « envoyé » ou « Relancé »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D9C61E-E343-4791-8DDB-03DD42FCB05F}"/>
              </a:ext>
            </a:extLst>
          </p:cNvPr>
          <p:cNvSpPr/>
          <p:nvPr/>
        </p:nvSpPr>
        <p:spPr>
          <a:xfrm>
            <a:off x="1505917" y="5155712"/>
            <a:ext cx="10511911" cy="10295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Tous les dossiers repérés avec ces statuts font désormais l’objet de l’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envoi</a:t>
            </a:r>
            <a:r>
              <a:rPr lang="fr-FR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d’un e-mail automatique à J+3 / J+5 / J+10 / J+20 </a:t>
            </a:r>
            <a:r>
              <a:rPr lang="fr-FR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 rapport à la date d’envoi. Pour les dossiers avec plusieurs signataires, l’email de relance est envoyé aux seules personnes n’ayant pas encore signé le dossier.</a:t>
            </a:r>
          </a:p>
        </p:txBody>
      </p:sp>
      <p:sp>
        <p:nvSpPr>
          <p:cNvPr id="4" name="Flèche : virage 3">
            <a:extLst>
              <a:ext uri="{FF2B5EF4-FFF2-40B4-BE49-F238E27FC236}">
                <a16:creationId xmlns:a16="http://schemas.microsoft.com/office/drawing/2014/main" id="{95FE8B5B-D531-4937-A3FE-D66158EF9A28}"/>
              </a:ext>
            </a:extLst>
          </p:cNvPr>
          <p:cNvSpPr/>
          <p:nvPr/>
        </p:nvSpPr>
        <p:spPr>
          <a:xfrm flipV="1">
            <a:off x="658703" y="5095816"/>
            <a:ext cx="786927" cy="795180"/>
          </a:xfrm>
          <a:prstGeom prst="ben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0557BECB-605D-488D-988F-86B7AF3CA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976" y="4928507"/>
            <a:ext cx="521488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* Néanmoins, au besoin, les écrans de relance manuelle sont conservés</a:t>
            </a:r>
            <a:endParaRPr kumimoji="0" lang="fr-FR" altLang="fr-FR" sz="2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808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re 2">
            <a:extLst>
              <a:ext uri="{FF2B5EF4-FFF2-40B4-BE49-F238E27FC236}">
                <a16:creationId xmlns:a16="http://schemas.microsoft.com/office/drawing/2014/main" id="{7047B02F-724C-4173-8937-C98B3AB584C6}"/>
              </a:ext>
            </a:extLst>
          </p:cNvPr>
          <p:cNvSpPr txBox="1">
            <a:spLocks/>
          </p:cNvSpPr>
          <p:nvPr/>
        </p:nvSpPr>
        <p:spPr>
          <a:xfrm>
            <a:off x="821824" y="371433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Annexes </a:t>
            </a:r>
          </a:p>
        </p:txBody>
      </p:sp>
      <p:pic>
        <p:nvPicPr>
          <p:cNvPr id="21" name="Picture 2" descr="Business plan : quelles annexes ajouter ? - Capital.fr">
            <a:extLst>
              <a:ext uri="{FF2B5EF4-FFF2-40B4-BE49-F238E27FC236}">
                <a16:creationId xmlns:a16="http://schemas.microsoft.com/office/drawing/2014/main" id="{5139FF63-550C-4542-B05B-044A7738B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1874" y="438166"/>
            <a:ext cx="1021079" cy="536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45F77B2-9C6B-45E7-9319-D43B64534C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1801" y="1166689"/>
            <a:ext cx="4217171" cy="242214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12AED9B-2B87-4AA3-90AB-C3AB70AE8AA6}"/>
              </a:ext>
            </a:extLst>
          </p:cNvPr>
          <p:cNvSpPr txBox="1"/>
          <p:nvPr/>
        </p:nvSpPr>
        <p:spPr>
          <a:xfrm rot="19771349">
            <a:off x="4673021" y="1565288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ANNEXES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FB48622-A088-4BD7-9C9B-8327E31D8FF8}"/>
              </a:ext>
            </a:extLst>
          </p:cNvPr>
          <p:cNvSpPr txBox="1"/>
          <p:nvPr/>
        </p:nvSpPr>
        <p:spPr>
          <a:xfrm>
            <a:off x="426720" y="4647604"/>
            <a:ext cx="113211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Annexe 2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: dans l’Hebdo Pro SIGN’IT du 18 février dernier, vous aviez l’occasion </a:t>
            </a:r>
            <a:r>
              <a:rPr lang="fr-FR" sz="1600" i="1" dirty="0">
                <a:latin typeface="Arial" panose="020B0604020202020204" pitchFamily="34" charset="0"/>
                <a:cs typeface="Arial" panose="020B0604020202020204" pitchFamily="34" charset="0"/>
              </a:rPr>
              <a:t>(au même titre que l’ensemble des usagers de </a:t>
            </a:r>
            <a:r>
              <a:rPr lang="fr-FR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Sign’it</a:t>
            </a:r>
            <a:r>
              <a:rPr lang="fr-FR" sz="1600" i="1" dirty="0">
                <a:latin typeface="Arial" panose="020B0604020202020204" pitchFamily="34" charset="0"/>
                <a:cs typeface="Arial" panose="020B0604020202020204" pitchFamily="34" charset="0"/>
              </a:rPr>
              <a:t> au niveau national)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de répondre à 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une enquête de satisfaction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initiée par BPCE. Vous trouverez ci-après les résultats de cette enquête </a:t>
            </a:r>
            <a:endParaRPr lang="fr-FR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142FCA2-50FD-4492-B3CE-56FB013ACA25}"/>
              </a:ext>
            </a:extLst>
          </p:cNvPr>
          <p:cNvSpPr txBox="1"/>
          <p:nvPr/>
        </p:nvSpPr>
        <p:spPr>
          <a:xfrm>
            <a:off x="426720" y="3527248"/>
            <a:ext cx="113211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Annexe 1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: lien vers le mode opératoire </a:t>
            </a:r>
            <a:r>
              <a:rPr lang="fr-F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Sign’it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intégrant les évolutions présentées dans cet Hebdo</a:t>
            </a:r>
          </a:p>
        </p:txBody>
      </p:sp>
    </p:spTree>
    <p:extLst>
      <p:ext uri="{BB962C8B-B14F-4D97-AF65-F5344CB8AC3E}">
        <p14:creationId xmlns:p14="http://schemas.microsoft.com/office/powerpoint/2010/main" val="2371628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hlinkClick r:id="rId3"/>
            <a:extLst>
              <a:ext uri="{FF2B5EF4-FFF2-40B4-BE49-F238E27FC236}">
                <a16:creationId xmlns:a16="http://schemas.microsoft.com/office/drawing/2014/main" id="{2073AC21-5A72-4D1E-9450-922CBED88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93" y="3306050"/>
            <a:ext cx="4761238" cy="2695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 4">
            <a:hlinkClick r:id="rId3"/>
            <a:extLst>
              <a:ext uri="{FF2B5EF4-FFF2-40B4-BE49-F238E27FC236}">
                <a16:creationId xmlns:a16="http://schemas.microsoft.com/office/drawing/2014/main" id="{32C1B054-EDDC-44B9-834A-BEE965B225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9805" y="4460732"/>
            <a:ext cx="3338618" cy="1924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CCC195-8F1E-465C-934F-D6C88EBEC59E}"/>
              </a:ext>
            </a:extLst>
          </p:cNvPr>
          <p:cNvSpPr/>
          <p:nvPr/>
        </p:nvSpPr>
        <p:spPr>
          <a:xfrm>
            <a:off x="368193" y="1324485"/>
            <a:ext cx="113796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Process d’instruction d’un dossier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Sign’it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1FB930-8A02-4528-932D-B70212BE9F1F}"/>
              </a:ext>
            </a:extLst>
          </p:cNvPr>
          <p:cNvSpPr/>
          <p:nvPr/>
        </p:nvSpPr>
        <p:spPr>
          <a:xfrm>
            <a:off x="432011" y="1786150"/>
            <a:ext cx="11315852" cy="95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Voici le mode opératoire mis à votre disposition dans le cadre de cet Hebdo Pro et </a:t>
            </a:r>
            <a:r>
              <a:rPr lang="fr-FR" sz="1600" dirty="0">
                <a:solidFill>
                  <a:srgbClr val="000000">
                    <a:lumMod val="75000"/>
                    <a:lumOff val="25000"/>
                  </a:srgbClr>
                </a:solidFill>
                <a:highlight>
                  <a:srgbClr val="FFFF00"/>
                </a:highlight>
                <a:latin typeface="Arial Black" panose="020B0A04020102020204" pitchFamily="34" charset="0"/>
                <a:cs typeface="Aharoni" panose="02010803020104030203" pitchFamily="2" charset="-79"/>
              </a:rPr>
              <a:t>qui intègre les évolutions du 23 juin présentées dans cet Hebdo</a:t>
            </a:r>
            <a:r>
              <a:rPr lang="fr-FR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[</a:t>
            </a:r>
            <a:r>
              <a:rPr lang="fr-FR" sz="1400" i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également accessible depuis la Rubrique des Commerciaux </a:t>
            </a:r>
            <a:r>
              <a:rPr lang="fr-FR" sz="1600" i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/ </a:t>
            </a:r>
            <a:r>
              <a:rPr lang="fr-FR" sz="1400" i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Onglet Professionnels / Assurance IARD PREV / IARD PRO</a:t>
            </a:r>
            <a:r>
              <a:rPr lang="fr-FR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]</a:t>
            </a:r>
            <a:r>
              <a:rPr lang="fr-FR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.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uLnTx/>
              <a:uFillTx/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8A906D1-0621-45B3-92A5-BD1CAC963E3E}"/>
              </a:ext>
            </a:extLst>
          </p:cNvPr>
          <p:cNvSpPr txBox="1"/>
          <p:nvPr/>
        </p:nvSpPr>
        <p:spPr>
          <a:xfrm>
            <a:off x="5315358" y="2968700"/>
            <a:ext cx="65575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NB : ce support se veut complet, en intégrant aussi bien le </a:t>
            </a:r>
            <a:r>
              <a:rPr lang="fr-FR" b="1" dirty="0"/>
              <a:t>parcours Conseiller</a:t>
            </a:r>
            <a:r>
              <a:rPr lang="fr-FR" dirty="0"/>
              <a:t> que le </a:t>
            </a:r>
            <a:r>
              <a:rPr lang="fr-FR" b="1" dirty="0"/>
              <a:t>parcours Client</a:t>
            </a:r>
            <a:r>
              <a:rPr lang="fr-FR" dirty="0"/>
              <a:t>.</a:t>
            </a:r>
          </a:p>
          <a:p>
            <a:pPr algn="just"/>
            <a:r>
              <a:rPr lang="fr-FR" dirty="0"/>
              <a:t>Pour vous faciliter l’accès aux parties qui vous intéressent plus particulièrement, vous pouvez profiter d’un </a:t>
            </a: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sommaire interactif </a:t>
            </a:r>
            <a:r>
              <a:rPr lang="fr-FR" dirty="0"/>
              <a:t>vous facilitant la navigation dans ce support global.</a:t>
            </a:r>
          </a:p>
        </p:txBody>
      </p:sp>
      <p:sp>
        <p:nvSpPr>
          <p:cNvPr id="8" name="Flèche : virage 7">
            <a:extLst>
              <a:ext uri="{FF2B5EF4-FFF2-40B4-BE49-F238E27FC236}">
                <a16:creationId xmlns:a16="http://schemas.microsoft.com/office/drawing/2014/main" id="{C5272BB4-FF60-4E05-9368-6151FC486C28}"/>
              </a:ext>
            </a:extLst>
          </p:cNvPr>
          <p:cNvSpPr/>
          <p:nvPr/>
        </p:nvSpPr>
        <p:spPr>
          <a:xfrm flipV="1">
            <a:off x="7325437" y="4446028"/>
            <a:ext cx="1018903" cy="738664"/>
          </a:xfrm>
          <a:prstGeom prst="ben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1" name="Titre 2">
            <a:extLst>
              <a:ext uri="{FF2B5EF4-FFF2-40B4-BE49-F238E27FC236}">
                <a16:creationId xmlns:a16="http://schemas.microsoft.com/office/drawing/2014/main" id="{4E5E151F-238D-498E-AABB-065581E87B88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Annexe n°1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  <a:sym typeface="Wingdings" panose="05000000000000000000" pitchFamily="2" charset="2"/>
              </a:rPr>
              <a:t> lien vers le mode op’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  <a:cs typeface="Aharoni" panose="02010803020104030203" pitchFamily="2" charset="-79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7950AE7-1128-4A71-A1A7-F6D53C9B2CD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Bouton Cliquez Ici&amp;quot; Images – Parcourir 252 le catalogue de photos, vecteurs  et vidéos | Adobe Stock">
            <a:hlinkClick r:id="rId8"/>
            <a:extLst>
              <a:ext uri="{FF2B5EF4-FFF2-40B4-BE49-F238E27FC236}">
                <a16:creationId xmlns:a16="http://schemas.microsoft.com/office/drawing/2014/main" id="{6654E38F-F830-422E-9CDE-29FFAA8C97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1" t="2089" r="6741" b="9692"/>
          <a:stretch/>
        </p:blipFill>
        <p:spPr bwMode="auto">
          <a:xfrm>
            <a:off x="144971" y="2666770"/>
            <a:ext cx="1823411" cy="1864421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289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re 2">
            <a:extLst>
              <a:ext uri="{FF2B5EF4-FFF2-40B4-BE49-F238E27FC236}">
                <a16:creationId xmlns:a16="http://schemas.microsoft.com/office/drawing/2014/main" id="{9ED822F9-E525-4FE6-AF24-07A6E0A15149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Annexe n°2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14C40A1-7811-4114-A44C-9EAA200CAA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B3C0907-6F83-435A-BF60-5B725A996CF3}"/>
              </a:ext>
            </a:extLst>
          </p:cNvPr>
          <p:cNvSpPr txBox="1"/>
          <p:nvPr/>
        </p:nvSpPr>
        <p:spPr>
          <a:xfrm>
            <a:off x="340564" y="1120626"/>
            <a:ext cx="11459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u="sng" dirty="0">
                <a:latin typeface="Arial" panose="020B0604020202020204" pitchFamily="34" charset="0"/>
                <a:cs typeface="Arial" panose="020B0604020202020204" pitchFamily="34" charset="0"/>
              </a:rPr>
              <a:t>Annexe 2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: Dans l’Hebdo Pro SIGN’IT du 18 février dernier, vous aviez l’occasion </a:t>
            </a:r>
            <a:r>
              <a:rPr lang="fr-FR" sz="1400" i="1" dirty="0">
                <a:latin typeface="Arial" panose="020B0604020202020204" pitchFamily="34" charset="0"/>
                <a:cs typeface="Arial" panose="020B0604020202020204" pitchFamily="34" charset="0"/>
              </a:rPr>
              <a:t>(au même titre que l’ensemble des usagers de </a:t>
            </a:r>
            <a:r>
              <a:rPr lang="fr-F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Sign’it</a:t>
            </a:r>
            <a:r>
              <a:rPr lang="fr-FR" sz="1400" i="1" dirty="0">
                <a:latin typeface="Arial" panose="020B0604020202020204" pitchFamily="34" charset="0"/>
                <a:cs typeface="Arial" panose="020B0604020202020204" pitchFamily="34" charset="0"/>
              </a:rPr>
              <a:t> au niveau national)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de répondre à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une enquête de satisfaction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initiée par BPCE. Voici les résultats :</a:t>
            </a:r>
            <a:endParaRPr lang="fr-FR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060FC10-34C9-40E8-BC59-5A85C0B82A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336" y="1921821"/>
            <a:ext cx="7045327" cy="4130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99BF2470-E3EA-44D2-B160-8F600C3FC8CF}"/>
              </a:ext>
            </a:extLst>
          </p:cNvPr>
          <p:cNvSpPr/>
          <p:nvPr/>
        </p:nvSpPr>
        <p:spPr>
          <a:xfrm>
            <a:off x="6217920" y="496389"/>
            <a:ext cx="1166949" cy="469373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1/4</a:t>
            </a:r>
          </a:p>
        </p:txBody>
      </p:sp>
    </p:spTree>
    <p:extLst>
      <p:ext uri="{BB962C8B-B14F-4D97-AF65-F5344CB8AC3E}">
        <p14:creationId xmlns:p14="http://schemas.microsoft.com/office/powerpoint/2010/main" val="1878554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re 2">
            <a:extLst>
              <a:ext uri="{FF2B5EF4-FFF2-40B4-BE49-F238E27FC236}">
                <a16:creationId xmlns:a16="http://schemas.microsoft.com/office/drawing/2014/main" id="{9ED822F9-E525-4FE6-AF24-07A6E0A15149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Annexe n°2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14C40A1-7811-4114-A44C-9EAA200CAA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B3C0907-6F83-435A-BF60-5B725A996CF3}"/>
              </a:ext>
            </a:extLst>
          </p:cNvPr>
          <p:cNvSpPr txBox="1"/>
          <p:nvPr/>
        </p:nvSpPr>
        <p:spPr>
          <a:xfrm>
            <a:off x="340564" y="1120626"/>
            <a:ext cx="11459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Annexe 2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: résultats de l’enquête de satisfaction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6AED298-C039-490B-94A8-6C2ABFB21C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3415" y="1489958"/>
            <a:ext cx="8485170" cy="4599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E448C537-0AEA-4FEC-A37C-75E6C5952A78}"/>
              </a:ext>
            </a:extLst>
          </p:cNvPr>
          <p:cNvSpPr/>
          <p:nvPr/>
        </p:nvSpPr>
        <p:spPr>
          <a:xfrm>
            <a:off x="6217920" y="496389"/>
            <a:ext cx="1166949" cy="469373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2/4</a:t>
            </a:r>
          </a:p>
        </p:txBody>
      </p:sp>
    </p:spTree>
    <p:extLst>
      <p:ext uri="{BB962C8B-B14F-4D97-AF65-F5344CB8AC3E}">
        <p14:creationId xmlns:p14="http://schemas.microsoft.com/office/powerpoint/2010/main" val="290715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re 2">
            <a:extLst>
              <a:ext uri="{FF2B5EF4-FFF2-40B4-BE49-F238E27FC236}">
                <a16:creationId xmlns:a16="http://schemas.microsoft.com/office/drawing/2014/main" id="{9ED822F9-E525-4FE6-AF24-07A6E0A15149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Annexe n°2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14C40A1-7811-4114-A44C-9EAA200CAA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089E68-87DC-46FA-9C4C-2FF77A7ECC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5092" y="1592568"/>
            <a:ext cx="8001816" cy="44548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9545E0-2834-4206-98EC-8D2C2EB839AE}"/>
              </a:ext>
            </a:extLst>
          </p:cNvPr>
          <p:cNvSpPr txBox="1"/>
          <p:nvPr/>
        </p:nvSpPr>
        <p:spPr>
          <a:xfrm>
            <a:off x="340564" y="1120626"/>
            <a:ext cx="11459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Annexe 2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: résultats de l’enquête de satisfaction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755CC1F-5662-4347-9F19-ECB237538C0C}"/>
              </a:ext>
            </a:extLst>
          </p:cNvPr>
          <p:cNvSpPr/>
          <p:nvPr/>
        </p:nvSpPr>
        <p:spPr>
          <a:xfrm>
            <a:off x="6217920" y="496389"/>
            <a:ext cx="1166949" cy="469373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3/4</a:t>
            </a:r>
          </a:p>
        </p:txBody>
      </p:sp>
    </p:spTree>
    <p:extLst>
      <p:ext uri="{BB962C8B-B14F-4D97-AF65-F5344CB8AC3E}">
        <p14:creationId xmlns:p14="http://schemas.microsoft.com/office/powerpoint/2010/main" val="2222914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re 2">
            <a:extLst>
              <a:ext uri="{FF2B5EF4-FFF2-40B4-BE49-F238E27FC236}">
                <a16:creationId xmlns:a16="http://schemas.microsoft.com/office/drawing/2014/main" id="{9ED822F9-E525-4FE6-AF24-07A6E0A15149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Annexe n°2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14C40A1-7811-4114-A44C-9EAA200CAA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3E66F35-9231-4616-B39C-10217D6DB3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2343" y="1489958"/>
            <a:ext cx="8769531" cy="4662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50C1149-4278-4C7B-92CC-2563C1656659}"/>
              </a:ext>
            </a:extLst>
          </p:cNvPr>
          <p:cNvSpPr txBox="1"/>
          <p:nvPr/>
        </p:nvSpPr>
        <p:spPr>
          <a:xfrm>
            <a:off x="340564" y="1120626"/>
            <a:ext cx="11459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Annexe 2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: résultats de l’enquête de satisfaction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B57701B8-AF2F-43BE-ABE1-0BFF540E7756}"/>
              </a:ext>
            </a:extLst>
          </p:cNvPr>
          <p:cNvSpPr/>
          <p:nvPr/>
        </p:nvSpPr>
        <p:spPr>
          <a:xfrm>
            <a:off x="6217920" y="496389"/>
            <a:ext cx="1166949" cy="469373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4/4</a:t>
            </a:r>
          </a:p>
        </p:txBody>
      </p:sp>
    </p:spTree>
    <p:extLst>
      <p:ext uri="{BB962C8B-B14F-4D97-AF65-F5344CB8AC3E}">
        <p14:creationId xmlns:p14="http://schemas.microsoft.com/office/powerpoint/2010/main" val="1316399428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4615</TotalTime>
  <Words>999</Words>
  <Application>Microsoft Office PowerPoint</Application>
  <PresentationFormat>Grand écran</PresentationFormat>
  <Paragraphs>73</Paragraphs>
  <Slides>12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2" baseType="lpstr">
      <vt:lpstr>Aharoni</vt:lpstr>
      <vt:lpstr>Arial</vt:lpstr>
      <vt:lpstr>Arial Black</vt:lpstr>
      <vt:lpstr>Arial Narrow</vt:lpstr>
      <vt:lpstr>Calibri</vt:lpstr>
      <vt:lpstr>Forte</vt:lpstr>
      <vt:lpstr>Montserrat Black</vt:lpstr>
      <vt:lpstr>Segoe Print</vt:lpstr>
      <vt:lpstr>Wingdings</vt:lpstr>
      <vt:lpstr>1-MODELE PART</vt:lpstr>
      <vt:lpstr>Présentation PowerPoint</vt:lpstr>
      <vt:lpstr>Au sommaire de cette semaine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BOHN Stephane [CEGEE]</dc:creator>
  <cp:lastModifiedBy>BOHN Stephane [CEGEE]</cp:lastModifiedBy>
  <cp:revision>222</cp:revision>
  <cp:lastPrinted>2022-06-10T05:49:21Z</cp:lastPrinted>
  <dcterms:created xsi:type="dcterms:W3CDTF">2022-01-06T14:43:07Z</dcterms:created>
  <dcterms:modified xsi:type="dcterms:W3CDTF">2022-06-24T06:32:35Z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stephane.bohn@cegee.caisse-epargne.fr</vt:lpwstr>
  </property>
  <property fmtid="{D5CDD505-2E9C-101B-9397-08002B2CF9AE}" pid="5" name="MSIP_Label_48a19f0c-bea1-442e-a475-ed109d9ec508_SetDate">
    <vt:lpwstr>2022-01-06T14:45:16.3370033Z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