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7"/>
  </p:notesMasterIdLst>
  <p:handoutMasterIdLst>
    <p:handoutMasterId r:id="rId28"/>
  </p:handoutMasterIdLst>
  <p:sldIdLst>
    <p:sldId id="286" r:id="rId13"/>
    <p:sldId id="289" r:id="rId14"/>
    <p:sldId id="418" r:id="rId15"/>
    <p:sldId id="539" r:id="rId16"/>
    <p:sldId id="533" r:id="rId17"/>
    <p:sldId id="414" r:id="rId18"/>
    <p:sldId id="536" r:id="rId19"/>
    <p:sldId id="537" r:id="rId20"/>
    <p:sldId id="538" r:id="rId21"/>
    <p:sldId id="540" r:id="rId22"/>
    <p:sldId id="541" r:id="rId23"/>
    <p:sldId id="534" r:id="rId24"/>
    <p:sldId id="544" r:id="rId25"/>
    <p:sldId id="542" r:id="rId2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6225"/>
    <a:srgbClr val="581D41"/>
    <a:srgbClr val="F7DAAF"/>
    <a:srgbClr val="A79C86"/>
    <a:srgbClr val="EB0F2D"/>
    <a:srgbClr val="EA9922"/>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29" autoAdjust="0"/>
  </p:normalViewPr>
  <p:slideViewPr>
    <p:cSldViewPr snapToGrid="0">
      <p:cViewPr varScale="1">
        <p:scale>
          <a:sx n="110" d="100"/>
          <a:sy n="110" d="100"/>
        </p:scale>
        <p:origin x="660" y="102"/>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11/10/2022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11/10/2022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3702430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3299463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228901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195298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085957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3373395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407856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4107366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237487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10156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2243131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10975301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4" name="Image 3"/>
          <p:cNvPicPr>
            <a:picLocks noChangeAspect="1"/>
          </p:cNvPicPr>
          <p:nvPr userDrawn="1"/>
        </p:nvPicPr>
        <p:blipFill>
          <a:blip r:embed="rId2"/>
          <a:stretch>
            <a:fillRect/>
          </a:stretch>
        </p:blipFill>
        <p:spPr>
          <a:xfrm>
            <a:off x="9502349" y="6146186"/>
            <a:ext cx="1921704" cy="623711"/>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pic>
        <p:nvPicPr>
          <p:cNvPr id="6" name="Picture 2">
            <a:extLst>
              <a:ext uri="{FF2B5EF4-FFF2-40B4-BE49-F238E27FC236}">
                <a16:creationId xmlns:a16="http://schemas.microsoft.com/office/drawing/2014/main" id="{DED5314E-9844-461D-BB69-A2D5D8E39BF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7" name="Rectangle 6">
            <a:extLst>
              <a:ext uri="{FF2B5EF4-FFF2-40B4-BE49-F238E27FC236}">
                <a16:creationId xmlns:a16="http://schemas.microsoft.com/office/drawing/2014/main" id="{C20156F1-D545-46EB-9BF9-4EF07FCEA507}"/>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S41 2022</a:t>
            </a:r>
          </a:p>
        </p:txBody>
      </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a:extLst>
              <a:ext uri="{FF2B5EF4-FFF2-40B4-BE49-F238E27FC236}">
                <a16:creationId xmlns:a16="http://schemas.microsoft.com/office/drawing/2014/main" id="{C16D60F7-D98B-4C0C-A0F8-4C23ADDD7AA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6" name="Rectangle 5">
            <a:extLst>
              <a:ext uri="{FF2B5EF4-FFF2-40B4-BE49-F238E27FC236}">
                <a16:creationId xmlns:a16="http://schemas.microsoft.com/office/drawing/2014/main" id="{3C9AC322-D820-4498-96CA-6A1C95BF3202}"/>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S41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a:xfrm>
            <a:off x="1435200" y="556581"/>
            <a:ext cx="10756800" cy="709200"/>
          </a:xfrm>
          <a:prstGeom prst="rect">
            <a:avLst/>
          </a:prstGeom>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svg"/><Relationship Id="rId11" Type="http://schemas.microsoft.com/office/2007/relationships/hdphoto" Target="../media/hdphoto1.wdp"/><Relationship Id="rId5" Type="http://schemas.openxmlformats.org/officeDocument/2006/relationships/image" Target="../media/image24.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3.png"/><Relationship Id="rId7" Type="http://schemas.openxmlformats.org/officeDocument/2006/relationships/image" Target="../media/image31.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microsoft.com/office/2007/relationships/hdphoto" Target="../media/hdphoto1.wdp"/><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3.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3.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7.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3.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34.png"/><Relationship Id="rId4" Type="http://schemas.openxmlformats.org/officeDocument/2006/relationships/image" Target="../media/image17.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hyperlink" Target="http://commerciaux.celca.caisse-epargne.fr/download/303/taux-depargne/27658/2022-01-10-taux-epargne-au-01-octobre-2022.pdf" TargetMode="External"/><Relationship Id="rId3" Type="http://schemas.openxmlformats.org/officeDocument/2006/relationships/image" Target="../media/image17.png"/><Relationship Id="rId7" Type="http://schemas.openxmlformats.org/officeDocument/2006/relationships/image" Target="../media/image42.png"/><Relationship Id="rId12"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43.png"/><Relationship Id="rId4" Type="http://schemas.openxmlformats.org/officeDocument/2006/relationships/hyperlink" Target="http://service-cegee-bdrnet.sigce.caisse-epargne.fr/download/13/baremes-placements/879/taux-de-placements-bdr-cegee-en-vigueur.xlsx" TargetMode="External"/><Relationship Id="rId9" Type="http://schemas.openxmlformats.org/officeDocument/2006/relationships/hyperlink" Target="mailto:CEGEE-B-RM-PROFESSIONNELS%20[CEGEE]%20%3ccegee-b-rm-professionnels@cegee.caisse-epargne.fr%3e"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472774" y="6326822"/>
            <a:ext cx="5296322" cy="346075"/>
          </a:xfrm>
        </p:spPr>
        <p:txBody>
          <a:bodyPr/>
          <a:lstStyle/>
          <a:p>
            <a:r>
              <a:rPr lang="fr-FR" sz="2000" dirty="0">
                <a:solidFill>
                  <a:schemeClr val="bg2">
                    <a:lumMod val="25000"/>
                  </a:schemeClr>
                </a:solidFill>
                <a:latin typeface="Aharoni" panose="02010803020104030203" pitchFamily="2" charset="-79"/>
                <a:cs typeface="Aharoni" panose="02010803020104030203" pitchFamily="2" charset="-79"/>
              </a:rPr>
              <a:t>07/10/2022</a:t>
            </a:r>
            <a:r>
              <a:rPr lang="fr-FR" dirty="0">
                <a:solidFill>
                  <a:schemeClr val="bg2">
                    <a:lumMod val="25000"/>
                  </a:schemeClr>
                </a:solidFill>
                <a:latin typeface="Aharoni" panose="02010803020104030203" pitchFamily="2" charset="-79"/>
                <a:cs typeface="Aharoni" panose="02010803020104030203" pitchFamily="2" charset="-79"/>
              </a:rPr>
              <a:t> – Semaine 41 édition</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038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a:t>
            </a:r>
            <a:r>
              <a:rPr lang="fr-FR" sz="36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5970" y="449777"/>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2EA7A39-9501-40C6-AC68-5BA5D4F94E06}"/>
              </a:ext>
            </a:extLst>
          </p:cNvPr>
          <p:cNvPicPr>
            <a:picLocks noChangeAspect="1"/>
          </p:cNvPicPr>
          <p:nvPr/>
        </p:nvPicPr>
        <p:blipFill rotWithShape="1">
          <a:blip r:embed="rId3"/>
          <a:srcRect l="10341" t="1088" r="28129" b="-1088"/>
          <a:stretch/>
        </p:blipFill>
        <p:spPr>
          <a:xfrm>
            <a:off x="513391" y="2274954"/>
            <a:ext cx="5216851" cy="3511005"/>
          </a:xfrm>
          <a:prstGeom prst="rect">
            <a:avLst/>
          </a:prstGeom>
          <a:ln>
            <a:noFill/>
          </a:ln>
          <a:effectLst>
            <a:outerShdw blurRad="292100" dist="139700" dir="2700000" algn="tl" rotWithShape="0">
              <a:srgbClr val="333333">
                <a:alpha val="65000"/>
              </a:srgbClr>
            </a:outerShdw>
          </a:effectLst>
        </p:spPr>
      </p:pic>
      <p:sp>
        <p:nvSpPr>
          <p:cNvPr id="3" name="Titre 2"/>
          <p:cNvSpPr>
            <a:spLocks noGrp="1"/>
          </p:cNvSpPr>
          <p:nvPr>
            <p:ph type="title"/>
          </p:nvPr>
        </p:nvSpPr>
        <p:spPr>
          <a:xfrm>
            <a:off x="722396" y="369355"/>
            <a:ext cx="10756800" cy="709200"/>
          </a:xfrm>
          <a:prstGeom prst="rect">
            <a:avLst/>
          </a:prstGeo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461759" y="2229964"/>
            <a:ext cx="4772297" cy="3600986"/>
          </a:xfrm>
          <a:prstGeom prst="rect">
            <a:avLst/>
          </a:prstGeom>
        </p:spPr>
        <p:txBody>
          <a:bodyPr wrap="square">
            <a:spAutoFit/>
          </a:bodyPr>
          <a:lstStyle/>
          <a:p>
            <a:endParaRPr lang="fr-FR" sz="32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Le lancement </a:t>
            </a:r>
          </a:p>
          <a:p>
            <a:pPr>
              <a:defRPr/>
            </a:pP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du </a:t>
            </a:r>
            <a:r>
              <a:rPr lang="fr-FR" sz="2800" b="1" dirty="0">
                <a:solidFill>
                  <a:srgbClr val="00B05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CAT VERT</a:t>
            </a:r>
          </a:p>
          <a:p>
            <a:pPr>
              <a:defRPr/>
            </a:pPr>
            <a:r>
              <a:rPr lang="fr-FR" sz="2800" b="1" dirty="0">
                <a:solidFill>
                  <a:srgbClr val="00B05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a:t>
            </a:r>
          </a:p>
          <a:p>
            <a:pPr marL="457200" indent="-457200">
              <a:buFont typeface="Wingdings" panose="05000000000000000000" pitchFamily="2" charset="2"/>
              <a:buChar char="Ø"/>
              <a:defRPr/>
            </a:pP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La gamme des           	</a:t>
            </a:r>
            <a:r>
              <a:rPr lang="fr-FR" sz="28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C</a:t>
            </a: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omptes </a:t>
            </a:r>
            <a:r>
              <a:rPr lang="fr-FR" sz="28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A</a:t>
            </a: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 </a:t>
            </a:r>
            <a:r>
              <a:rPr lang="fr-FR" sz="28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T</a:t>
            </a:r>
            <a:r>
              <a:rPr lang="fr-FR" sz="2800" b="1"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erme</a:t>
            </a:r>
          </a:p>
          <a:p>
            <a:pPr marL="457200" indent="-457200">
              <a:buFont typeface="Wingdings" panose="05000000000000000000" pitchFamily="2" charset="2"/>
              <a:buChar char="Ø"/>
              <a:defRPr/>
            </a:pPr>
            <a:endParaRPr lang="fr-FR" sz="2800" b="1" dirty="0">
              <a:ln>
                <a:solidFill>
                  <a:schemeClr val="bg1"/>
                </a:solidFill>
              </a:ln>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2800" b="1" dirty="0">
                <a:ln>
                  <a:solidFill>
                    <a:schemeClr val="bg1"/>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11" name="Rectangle 10">
            <a:extLst>
              <a:ext uri="{FF2B5EF4-FFF2-40B4-BE49-F238E27FC236}">
                <a16:creationId xmlns:a16="http://schemas.microsoft.com/office/drawing/2014/main" id="{1A865BE3-17AB-4A5B-823E-C9963D1FFE2F}"/>
              </a:ext>
            </a:extLst>
          </p:cNvPr>
          <p:cNvSpPr/>
          <p:nvPr/>
        </p:nvSpPr>
        <p:spPr>
          <a:xfrm>
            <a:off x="800774" y="1533727"/>
            <a:ext cx="3958328" cy="584775"/>
          </a:xfrm>
          <a:prstGeom prst="rect">
            <a:avLst/>
          </a:prstGeom>
        </p:spPr>
        <p:txBody>
          <a:bodyPr wrap="none">
            <a:spAutoFit/>
          </a:bodyPr>
          <a:lstStyle/>
          <a:p>
            <a:pPr lvl="0"/>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Image 82">
            <a:extLst>
              <a:ext uri="{FF2B5EF4-FFF2-40B4-BE49-F238E27FC236}">
                <a16:creationId xmlns:a16="http://schemas.microsoft.com/office/drawing/2014/main" id="{E2F404ED-822D-4308-BA19-915E4B211EC6}"/>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t="19278" r="50000" b="50667"/>
          <a:stretch/>
        </p:blipFill>
        <p:spPr>
          <a:xfrm flipH="1">
            <a:off x="456356" y="3007874"/>
            <a:ext cx="11247964" cy="3153543"/>
          </a:xfrm>
          <a:prstGeom prst="rect">
            <a:avLst/>
          </a:prstGeom>
        </p:spPr>
      </p:pic>
      <p:sp>
        <p:nvSpPr>
          <p:cNvPr id="84" name="Rectangle 83">
            <a:extLst>
              <a:ext uri="{FF2B5EF4-FFF2-40B4-BE49-F238E27FC236}">
                <a16:creationId xmlns:a16="http://schemas.microsoft.com/office/drawing/2014/main" id="{F8F94F69-CBEA-42F5-A3AD-DD5C443F5A05}"/>
              </a:ext>
            </a:extLst>
          </p:cNvPr>
          <p:cNvSpPr/>
          <p:nvPr/>
        </p:nvSpPr>
        <p:spPr>
          <a:xfrm>
            <a:off x="2405321" y="1466483"/>
            <a:ext cx="7350034" cy="1077218"/>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3200" b="1" dirty="0">
                <a:solidFill>
                  <a:srgbClr val="00B050"/>
                </a:solidFill>
              </a:rPr>
              <a:t>CAT GREEN</a:t>
            </a:r>
          </a:p>
          <a:p>
            <a:pPr algn="ctr"/>
            <a:r>
              <a:rPr lang="fr-FR" sz="3200" dirty="0">
                <a:solidFill>
                  <a:srgbClr val="00B050"/>
                </a:solidFill>
              </a:rPr>
              <a:t>« La collecte qui a du sens »</a:t>
            </a:r>
          </a:p>
        </p:txBody>
      </p:sp>
      <p:sp>
        <p:nvSpPr>
          <p:cNvPr id="13" name="Rectangle 12">
            <a:extLst>
              <a:ext uri="{FF2B5EF4-FFF2-40B4-BE49-F238E27FC236}">
                <a16:creationId xmlns:a16="http://schemas.microsoft.com/office/drawing/2014/main" id="{E3F3B24D-7140-46A7-BF73-57248CFB1E53}"/>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1289039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Image 34">
            <a:extLst>
              <a:ext uri="{FF2B5EF4-FFF2-40B4-BE49-F238E27FC236}">
                <a16:creationId xmlns:a16="http://schemas.microsoft.com/office/drawing/2014/main" id="{DAF75C30-7F30-4A17-B286-D28F9FA74A3C}"/>
              </a:ext>
            </a:extLst>
          </p:cNvPr>
          <p:cNvPicPr>
            <a:picLocks noChangeAspect="1"/>
          </p:cNvPicPr>
          <p:nvPr/>
        </p:nvPicPr>
        <p:blipFill rotWithShape="1">
          <a:blip r:embed="rId4">
            <a:extLst>
              <a:ext uri="{28A0092B-C50C-407E-A947-70E740481C1C}">
                <a14:useLocalDpi xmlns:a14="http://schemas.microsoft.com/office/drawing/2010/main" val="0"/>
              </a:ext>
            </a:extLst>
          </a:blip>
          <a:srcRect t="5429" r="50000" b="34028"/>
          <a:stretch/>
        </p:blipFill>
        <p:spPr>
          <a:xfrm>
            <a:off x="539764" y="2476283"/>
            <a:ext cx="4206407" cy="2355895"/>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6EF06FDA-0E0C-4C96-9F86-360B61FE0897}"/>
              </a:ext>
            </a:extLst>
          </p:cNvPr>
          <p:cNvSpPr/>
          <p:nvPr/>
        </p:nvSpPr>
        <p:spPr>
          <a:xfrm>
            <a:off x="1108068" y="1385761"/>
            <a:ext cx="3100250" cy="707886"/>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2000" b="1" dirty="0">
                <a:solidFill>
                  <a:srgbClr val="00B050"/>
                </a:solidFill>
              </a:rPr>
              <a:t>CAT GREEN</a:t>
            </a:r>
          </a:p>
          <a:p>
            <a:pPr algn="ctr"/>
            <a:r>
              <a:rPr lang="fr-FR" sz="2000" dirty="0">
                <a:solidFill>
                  <a:srgbClr val="00B050"/>
                </a:solidFill>
              </a:rPr>
              <a:t>« La collecte qui a du sens »</a:t>
            </a:r>
          </a:p>
        </p:txBody>
      </p:sp>
      <p:sp>
        <p:nvSpPr>
          <p:cNvPr id="5" name="Rectangle 4">
            <a:extLst>
              <a:ext uri="{FF2B5EF4-FFF2-40B4-BE49-F238E27FC236}">
                <a16:creationId xmlns:a16="http://schemas.microsoft.com/office/drawing/2014/main" id="{8E79E4D9-5F49-4CB0-B1AD-E0BD76AA8DC6}"/>
              </a:ext>
            </a:extLst>
          </p:cNvPr>
          <p:cNvSpPr/>
          <p:nvPr/>
        </p:nvSpPr>
        <p:spPr>
          <a:xfrm>
            <a:off x="5227709" y="4191131"/>
            <a:ext cx="6249767" cy="1600438"/>
          </a:xfrm>
          <a:prstGeom prst="rect">
            <a:avLst/>
          </a:prstGeom>
        </p:spPr>
        <p:txBody>
          <a:bodyPr wrap="square">
            <a:spAutoFit/>
          </a:bodyPr>
          <a:lstStyle/>
          <a:p>
            <a:pPr algn="just"/>
            <a:r>
              <a:rPr lang="fr-FR" sz="1400" dirty="0"/>
              <a:t>Dans une logique de venir compléter notre « gamme </a:t>
            </a:r>
            <a:r>
              <a:rPr lang="fr-FR" sz="1400" dirty="0">
                <a:solidFill>
                  <a:srgbClr val="00B050"/>
                </a:solidFill>
              </a:rPr>
              <a:t>green</a:t>
            </a:r>
            <a:r>
              <a:rPr lang="fr-FR" sz="1400" dirty="0"/>
              <a:t> », l’engagement du Groupe BPCE est désormais d’offrir la possibilité à la clientèle des Professionnels de placer leur excédent de trésorerie sur des actifs tels que les comptes à terme « </a:t>
            </a:r>
            <a:r>
              <a:rPr lang="fr-FR" sz="1400" dirty="0">
                <a:solidFill>
                  <a:srgbClr val="00B050"/>
                </a:solidFill>
              </a:rPr>
              <a:t>Vert</a:t>
            </a:r>
            <a:r>
              <a:rPr lang="fr-FR" sz="1400" dirty="0"/>
              <a:t> ». </a:t>
            </a:r>
          </a:p>
          <a:p>
            <a:pPr algn="just"/>
            <a:endParaRPr lang="fr-FR" sz="1400" dirty="0"/>
          </a:p>
          <a:p>
            <a:pPr algn="just"/>
            <a:r>
              <a:rPr lang="fr-FR" sz="1400" b="1" dirty="0">
                <a:solidFill>
                  <a:srgbClr val="00B050"/>
                </a:solidFill>
              </a:rPr>
              <a:t>Cette nouvelle gamme va permettre à nos clients de donner du sens à leurs placements avec l’utilisation de cette collecte  pour financer des projets de transition écologique sur notre territoire.</a:t>
            </a:r>
          </a:p>
        </p:txBody>
      </p:sp>
      <p:pic>
        <p:nvPicPr>
          <p:cNvPr id="6" name="Image 5">
            <a:extLst>
              <a:ext uri="{FF2B5EF4-FFF2-40B4-BE49-F238E27FC236}">
                <a16:creationId xmlns:a16="http://schemas.microsoft.com/office/drawing/2014/main" id="{BB64A8C2-40DC-4A7A-A42E-60CEE033057E}"/>
              </a:ext>
            </a:extLst>
          </p:cNvPr>
          <p:cNvPicPr>
            <a:picLocks noChangeAspect="1"/>
          </p:cNvPicPr>
          <p:nvPr/>
        </p:nvPicPr>
        <p:blipFill>
          <a:blip r:embed="rId5"/>
          <a:stretch>
            <a:fillRect/>
          </a:stretch>
        </p:blipFill>
        <p:spPr>
          <a:xfrm>
            <a:off x="546930" y="5036119"/>
            <a:ext cx="4199241" cy="898345"/>
          </a:xfrm>
          <a:prstGeom prst="rect">
            <a:avLst/>
          </a:prstGeom>
          <a:ln>
            <a:noFill/>
          </a:ln>
          <a:effectLst>
            <a:outerShdw blurRad="292100" dist="139700" dir="2700000" algn="tl" rotWithShape="0">
              <a:srgbClr val="333333">
                <a:alpha val="65000"/>
              </a:srgbClr>
            </a:outerShdw>
          </a:effectLst>
        </p:spPr>
      </p:pic>
      <p:pic>
        <p:nvPicPr>
          <p:cNvPr id="36" name="Graphique 35">
            <a:extLst>
              <a:ext uri="{FF2B5EF4-FFF2-40B4-BE49-F238E27FC236}">
                <a16:creationId xmlns:a16="http://schemas.microsoft.com/office/drawing/2014/main" id="{55C7E49B-046B-4D66-900C-974AAE3697FE}"/>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088960" y="1516344"/>
            <a:ext cx="550299" cy="550299"/>
          </a:xfrm>
          <a:prstGeom prst="rect">
            <a:avLst/>
          </a:prstGeom>
        </p:spPr>
      </p:pic>
      <p:grpSp>
        <p:nvGrpSpPr>
          <p:cNvPr id="37" name="Groupe 36">
            <a:extLst>
              <a:ext uri="{FF2B5EF4-FFF2-40B4-BE49-F238E27FC236}">
                <a16:creationId xmlns:a16="http://schemas.microsoft.com/office/drawing/2014/main" id="{9A1FCFEF-001D-4A53-ACCD-373158F16002}"/>
              </a:ext>
            </a:extLst>
          </p:cNvPr>
          <p:cNvGrpSpPr/>
          <p:nvPr/>
        </p:nvGrpSpPr>
        <p:grpSpPr>
          <a:xfrm>
            <a:off x="8956016" y="1619443"/>
            <a:ext cx="604703" cy="437750"/>
            <a:chOff x="3819525" y="1987550"/>
            <a:chExt cx="538163" cy="433388"/>
          </a:xfrm>
        </p:grpSpPr>
        <p:sp>
          <p:nvSpPr>
            <p:cNvPr id="38" name="Line 6">
              <a:extLst>
                <a:ext uri="{FF2B5EF4-FFF2-40B4-BE49-F238E27FC236}">
                  <a16:creationId xmlns:a16="http://schemas.microsoft.com/office/drawing/2014/main" id="{87332818-D335-4A0D-8F53-D1F7A0593F74}"/>
                </a:ext>
              </a:extLst>
            </p:cNvPr>
            <p:cNvSpPr>
              <a:spLocks noChangeShapeType="1"/>
            </p:cNvSpPr>
            <p:nvPr/>
          </p:nvSpPr>
          <p:spPr bwMode="auto">
            <a:xfrm flipH="1">
              <a:off x="3875088" y="2420938"/>
              <a:ext cx="390525"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39" name="Line 7">
              <a:extLst>
                <a:ext uri="{FF2B5EF4-FFF2-40B4-BE49-F238E27FC236}">
                  <a16:creationId xmlns:a16="http://schemas.microsoft.com/office/drawing/2014/main" id="{8508312A-750E-4314-AB66-2C50EC549BA9}"/>
                </a:ext>
              </a:extLst>
            </p:cNvPr>
            <p:cNvSpPr>
              <a:spLocks noChangeShapeType="1"/>
            </p:cNvSpPr>
            <p:nvPr/>
          </p:nvSpPr>
          <p:spPr bwMode="auto">
            <a:xfrm flipH="1">
              <a:off x="4305300" y="2420938"/>
              <a:ext cx="22225"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0" name="Freeform 8">
              <a:extLst>
                <a:ext uri="{FF2B5EF4-FFF2-40B4-BE49-F238E27FC236}">
                  <a16:creationId xmlns:a16="http://schemas.microsoft.com/office/drawing/2014/main" id="{C627A550-7106-4CD0-86C8-135DA731F9AD}"/>
                </a:ext>
              </a:extLst>
            </p:cNvPr>
            <p:cNvSpPr>
              <a:spLocks/>
            </p:cNvSpPr>
            <p:nvPr/>
          </p:nvSpPr>
          <p:spPr bwMode="auto">
            <a:xfrm>
              <a:off x="3857625" y="2095500"/>
              <a:ext cx="115888" cy="109538"/>
            </a:xfrm>
            <a:custGeom>
              <a:avLst/>
              <a:gdLst>
                <a:gd name="T0" fmla="*/ 0 w 41"/>
                <a:gd name="T1" fmla="*/ 39 h 39"/>
                <a:gd name="T2" fmla="*/ 41 w 41"/>
                <a:gd name="T3" fmla="*/ 0 h 39"/>
              </a:gdLst>
              <a:ahLst/>
              <a:cxnLst>
                <a:cxn ang="0">
                  <a:pos x="T0" y="T1"/>
                </a:cxn>
                <a:cxn ang="0">
                  <a:pos x="T2" y="T3"/>
                </a:cxn>
              </a:cxnLst>
              <a:rect l="0" t="0" r="r" b="b"/>
              <a:pathLst>
                <a:path w="41" h="39">
                  <a:moveTo>
                    <a:pt x="0" y="39"/>
                  </a:moveTo>
                  <a:cubicBezTo>
                    <a:pt x="5" y="22"/>
                    <a:pt x="20" y="8"/>
                    <a:pt x="41"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1" name="Freeform 9">
              <a:extLst>
                <a:ext uri="{FF2B5EF4-FFF2-40B4-BE49-F238E27FC236}">
                  <a16:creationId xmlns:a16="http://schemas.microsoft.com/office/drawing/2014/main" id="{07DA8EAA-3623-4F82-A957-6D16B313AF2C}"/>
                </a:ext>
              </a:extLst>
            </p:cNvPr>
            <p:cNvSpPr>
              <a:spLocks/>
            </p:cNvSpPr>
            <p:nvPr/>
          </p:nvSpPr>
          <p:spPr bwMode="auto">
            <a:xfrm>
              <a:off x="3856038" y="2244725"/>
              <a:ext cx="84138" cy="115888"/>
            </a:xfrm>
            <a:custGeom>
              <a:avLst/>
              <a:gdLst>
                <a:gd name="T0" fmla="*/ 30 w 30"/>
                <a:gd name="T1" fmla="*/ 41 h 41"/>
                <a:gd name="T2" fmla="*/ 0 w 30"/>
                <a:gd name="T3" fmla="*/ 0 h 41"/>
              </a:gdLst>
              <a:ahLst/>
              <a:cxnLst>
                <a:cxn ang="0">
                  <a:pos x="T0" y="T1"/>
                </a:cxn>
                <a:cxn ang="0">
                  <a:pos x="T2" y="T3"/>
                </a:cxn>
              </a:cxnLst>
              <a:rect l="0" t="0" r="r" b="b"/>
              <a:pathLst>
                <a:path w="30" h="41">
                  <a:moveTo>
                    <a:pt x="30" y="41"/>
                  </a:moveTo>
                  <a:cubicBezTo>
                    <a:pt x="13" y="31"/>
                    <a:pt x="1" y="17"/>
                    <a:pt x="0"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2" name="Freeform 10">
              <a:extLst>
                <a:ext uri="{FF2B5EF4-FFF2-40B4-BE49-F238E27FC236}">
                  <a16:creationId xmlns:a16="http://schemas.microsoft.com/office/drawing/2014/main" id="{BFDED284-85BE-445C-B071-13F21826E818}"/>
                </a:ext>
              </a:extLst>
            </p:cNvPr>
            <p:cNvSpPr>
              <a:spLocks/>
            </p:cNvSpPr>
            <p:nvPr/>
          </p:nvSpPr>
          <p:spPr bwMode="auto">
            <a:xfrm>
              <a:off x="4008438" y="2387600"/>
              <a:ext cx="109538" cy="4763"/>
            </a:xfrm>
            <a:custGeom>
              <a:avLst/>
              <a:gdLst>
                <a:gd name="T0" fmla="*/ 39 w 39"/>
                <a:gd name="T1" fmla="*/ 0 h 2"/>
                <a:gd name="T2" fmla="*/ 22 w 39"/>
                <a:gd name="T3" fmla="*/ 2 h 2"/>
                <a:gd name="T4" fmla="*/ 0 w 39"/>
                <a:gd name="T5" fmla="*/ 0 h 2"/>
              </a:gdLst>
              <a:ahLst/>
              <a:cxnLst>
                <a:cxn ang="0">
                  <a:pos x="T0" y="T1"/>
                </a:cxn>
                <a:cxn ang="0">
                  <a:pos x="T2" y="T3"/>
                </a:cxn>
                <a:cxn ang="0">
                  <a:pos x="T4" y="T5"/>
                </a:cxn>
              </a:cxnLst>
              <a:rect l="0" t="0" r="r" b="b"/>
              <a:pathLst>
                <a:path w="39" h="2">
                  <a:moveTo>
                    <a:pt x="39" y="0"/>
                  </a:moveTo>
                  <a:cubicBezTo>
                    <a:pt x="34" y="1"/>
                    <a:pt x="28" y="2"/>
                    <a:pt x="22" y="2"/>
                  </a:cubicBezTo>
                  <a:cubicBezTo>
                    <a:pt x="14" y="2"/>
                    <a:pt x="7" y="1"/>
                    <a:pt x="0"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3" name="Freeform 11">
              <a:extLst>
                <a:ext uri="{FF2B5EF4-FFF2-40B4-BE49-F238E27FC236}">
                  <a16:creationId xmlns:a16="http://schemas.microsoft.com/office/drawing/2014/main" id="{F5DC38A2-5596-448B-A09E-19BF95F27A94}"/>
                </a:ext>
              </a:extLst>
            </p:cNvPr>
            <p:cNvSpPr>
              <a:spLocks/>
            </p:cNvSpPr>
            <p:nvPr/>
          </p:nvSpPr>
          <p:spPr bwMode="auto">
            <a:xfrm>
              <a:off x="4186238" y="2341563"/>
              <a:ext cx="42863" cy="25400"/>
            </a:xfrm>
            <a:custGeom>
              <a:avLst/>
              <a:gdLst>
                <a:gd name="T0" fmla="*/ 15 w 15"/>
                <a:gd name="T1" fmla="*/ 0 h 9"/>
                <a:gd name="T2" fmla="*/ 0 w 15"/>
                <a:gd name="T3" fmla="*/ 9 h 9"/>
              </a:gdLst>
              <a:ahLst/>
              <a:cxnLst>
                <a:cxn ang="0">
                  <a:pos x="T0" y="T1"/>
                </a:cxn>
                <a:cxn ang="0">
                  <a:pos x="T2" y="T3"/>
                </a:cxn>
              </a:cxnLst>
              <a:rect l="0" t="0" r="r" b="b"/>
              <a:pathLst>
                <a:path w="15" h="9">
                  <a:moveTo>
                    <a:pt x="15" y="0"/>
                  </a:moveTo>
                  <a:cubicBezTo>
                    <a:pt x="11" y="3"/>
                    <a:pt x="5" y="6"/>
                    <a:pt x="0" y="9"/>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4" name="Freeform 12">
              <a:extLst>
                <a:ext uri="{FF2B5EF4-FFF2-40B4-BE49-F238E27FC236}">
                  <a16:creationId xmlns:a16="http://schemas.microsoft.com/office/drawing/2014/main" id="{61179DA8-BD23-44E0-BA74-CD4D0EED8B7A}"/>
                </a:ext>
              </a:extLst>
            </p:cNvPr>
            <p:cNvSpPr>
              <a:spLocks/>
            </p:cNvSpPr>
            <p:nvPr/>
          </p:nvSpPr>
          <p:spPr bwMode="auto">
            <a:xfrm>
              <a:off x="4237038" y="2139950"/>
              <a:ext cx="47625" cy="165100"/>
            </a:xfrm>
            <a:custGeom>
              <a:avLst/>
              <a:gdLst>
                <a:gd name="T0" fmla="*/ 0 w 17"/>
                <a:gd name="T1" fmla="*/ 0 h 58"/>
                <a:gd name="T2" fmla="*/ 17 w 17"/>
                <a:gd name="T3" fmla="*/ 34 h 58"/>
                <a:gd name="T4" fmla="*/ 9 w 17"/>
                <a:gd name="T5" fmla="*/ 58 h 58"/>
              </a:gdLst>
              <a:ahLst/>
              <a:cxnLst>
                <a:cxn ang="0">
                  <a:pos x="T0" y="T1"/>
                </a:cxn>
                <a:cxn ang="0">
                  <a:pos x="T2" y="T3"/>
                </a:cxn>
                <a:cxn ang="0">
                  <a:pos x="T4" y="T5"/>
                </a:cxn>
              </a:cxnLst>
              <a:rect l="0" t="0" r="r" b="b"/>
              <a:pathLst>
                <a:path w="17" h="58">
                  <a:moveTo>
                    <a:pt x="0" y="0"/>
                  </a:moveTo>
                  <a:cubicBezTo>
                    <a:pt x="11" y="9"/>
                    <a:pt x="17" y="21"/>
                    <a:pt x="17" y="34"/>
                  </a:cubicBezTo>
                  <a:cubicBezTo>
                    <a:pt x="17" y="42"/>
                    <a:pt x="14" y="50"/>
                    <a:pt x="9" y="58"/>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5" name="Freeform 13">
              <a:extLst>
                <a:ext uri="{FF2B5EF4-FFF2-40B4-BE49-F238E27FC236}">
                  <a16:creationId xmlns:a16="http://schemas.microsoft.com/office/drawing/2014/main" id="{273141B9-409D-404C-A3F3-5183A8464CC4}"/>
                </a:ext>
              </a:extLst>
            </p:cNvPr>
            <p:cNvSpPr>
              <a:spLocks/>
            </p:cNvSpPr>
            <p:nvPr/>
          </p:nvSpPr>
          <p:spPr bwMode="auto">
            <a:xfrm>
              <a:off x="4033838" y="2081213"/>
              <a:ext cx="66675" cy="0"/>
            </a:xfrm>
            <a:custGeom>
              <a:avLst/>
              <a:gdLst>
                <a:gd name="T0" fmla="*/ 0 w 24"/>
                <a:gd name="T1" fmla="*/ 13 w 24"/>
                <a:gd name="T2" fmla="*/ 24 w 24"/>
              </a:gdLst>
              <a:ahLst/>
              <a:cxnLst>
                <a:cxn ang="0">
                  <a:pos x="T0" y="0"/>
                </a:cxn>
                <a:cxn ang="0">
                  <a:pos x="T1" y="0"/>
                </a:cxn>
                <a:cxn ang="0">
                  <a:pos x="T2" y="0"/>
                </a:cxn>
              </a:cxnLst>
              <a:rect l="0" t="0" r="r" b="b"/>
              <a:pathLst>
                <a:path w="24">
                  <a:moveTo>
                    <a:pt x="0" y="0"/>
                  </a:moveTo>
                  <a:cubicBezTo>
                    <a:pt x="4" y="0"/>
                    <a:pt x="9" y="0"/>
                    <a:pt x="13" y="0"/>
                  </a:cubicBezTo>
                  <a:cubicBezTo>
                    <a:pt x="16" y="0"/>
                    <a:pt x="20" y="0"/>
                    <a:pt x="24"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6" name="Freeform 14">
              <a:extLst>
                <a:ext uri="{FF2B5EF4-FFF2-40B4-BE49-F238E27FC236}">
                  <a16:creationId xmlns:a16="http://schemas.microsoft.com/office/drawing/2014/main" id="{B36290CE-CED0-422C-82D1-22D920A4214F}"/>
                </a:ext>
              </a:extLst>
            </p:cNvPr>
            <p:cNvSpPr>
              <a:spLocks/>
            </p:cNvSpPr>
            <p:nvPr/>
          </p:nvSpPr>
          <p:spPr bwMode="auto">
            <a:xfrm>
              <a:off x="3819525" y="2174875"/>
              <a:ext cx="52388" cy="101600"/>
            </a:xfrm>
            <a:custGeom>
              <a:avLst/>
              <a:gdLst>
                <a:gd name="T0" fmla="*/ 15 w 19"/>
                <a:gd name="T1" fmla="*/ 36 h 36"/>
                <a:gd name="T2" fmla="*/ 10 w 19"/>
                <a:gd name="T3" fmla="*/ 36 h 36"/>
                <a:gd name="T4" fmla="*/ 2 w 19"/>
                <a:gd name="T5" fmla="*/ 28 h 36"/>
                <a:gd name="T6" fmla="*/ 0 w 19"/>
                <a:gd name="T7" fmla="*/ 8 h 36"/>
                <a:gd name="T8" fmla="*/ 7 w 19"/>
                <a:gd name="T9" fmla="*/ 0 h 36"/>
                <a:gd name="T10" fmla="*/ 19 w 19"/>
                <a:gd name="T11" fmla="*/ 0 h 36"/>
              </a:gdLst>
              <a:ahLst/>
              <a:cxnLst>
                <a:cxn ang="0">
                  <a:pos x="T0" y="T1"/>
                </a:cxn>
                <a:cxn ang="0">
                  <a:pos x="T2" y="T3"/>
                </a:cxn>
                <a:cxn ang="0">
                  <a:pos x="T4" y="T5"/>
                </a:cxn>
                <a:cxn ang="0">
                  <a:pos x="T6" y="T7"/>
                </a:cxn>
                <a:cxn ang="0">
                  <a:pos x="T8" y="T9"/>
                </a:cxn>
                <a:cxn ang="0">
                  <a:pos x="T10" y="T11"/>
                </a:cxn>
              </a:cxnLst>
              <a:rect l="0" t="0" r="r" b="b"/>
              <a:pathLst>
                <a:path w="19" h="36">
                  <a:moveTo>
                    <a:pt x="15" y="36"/>
                  </a:moveTo>
                  <a:cubicBezTo>
                    <a:pt x="10" y="36"/>
                    <a:pt x="10" y="36"/>
                    <a:pt x="10" y="36"/>
                  </a:cubicBezTo>
                  <a:cubicBezTo>
                    <a:pt x="5" y="36"/>
                    <a:pt x="2" y="33"/>
                    <a:pt x="2" y="28"/>
                  </a:cubicBezTo>
                  <a:cubicBezTo>
                    <a:pt x="0" y="8"/>
                    <a:pt x="0" y="8"/>
                    <a:pt x="0" y="8"/>
                  </a:cubicBezTo>
                  <a:cubicBezTo>
                    <a:pt x="0" y="3"/>
                    <a:pt x="3" y="0"/>
                    <a:pt x="7" y="0"/>
                  </a:cubicBezTo>
                  <a:cubicBezTo>
                    <a:pt x="19" y="0"/>
                    <a:pt x="19" y="0"/>
                    <a:pt x="19"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7" name="Freeform 15">
              <a:extLst>
                <a:ext uri="{FF2B5EF4-FFF2-40B4-BE49-F238E27FC236}">
                  <a16:creationId xmlns:a16="http://schemas.microsoft.com/office/drawing/2014/main" id="{0838EB64-501D-4623-BF1C-E965A34706EC}"/>
                </a:ext>
              </a:extLst>
            </p:cNvPr>
            <p:cNvSpPr>
              <a:spLocks/>
            </p:cNvSpPr>
            <p:nvPr/>
          </p:nvSpPr>
          <p:spPr bwMode="auto">
            <a:xfrm>
              <a:off x="3948113" y="2005013"/>
              <a:ext cx="96838" cy="120650"/>
            </a:xfrm>
            <a:custGeom>
              <a:avLst/>
              <a:gdLst>
                <a:gd name="T0" fmla="*/ 13 w 34"/>
                <a:gd name="T1" fmla="*/ 43 h 43"/>
                <a:gd name="T2" fmla="*/ 0 w 34"/>
                <a:gd name="T3" fmla="*/ 6 h 43"/>
                <a:gd name="T4" fmla="*/ 34 w 34"/>
                <a:gd name="T5" fmla="*/ 35 h 43"/>
              </a:gdLst>
              <a:ahLst/>
              <a:cxnLst>
                <a:cxn ang="0">
                  <a:pos x="T0" y="T1"/>
                </a:cxn>
                <a:cxn ang="0">
                  <a:pos x="T2" y="T3"/>
                </a:cxn>
                <a:cxn ang="0">
                  <a:pos x="T4" y="T5"/>
                </a:cxn>
              </a:cxnLst>
              <a:rect l="0" t="0" r="r" b="b"/>
              <a:pathLst>
                <a:path w="34" h="43">
                  <a:moveTo>
                    <a:pt x="13" y="43"/>
                  </a:moveTo>
                  <a:cubicBezTo>
                    <a:pt x="0" y="6"/>
                    <a:pt x="0" y="6"/>
                    <a:pt x="0" y="6"/>
                  </a:cubicBezTo>
                  <a:cubicBezTo>
                    <a:pt x="0" y="6"/>
                    <a:pt x="21" y="0"/>
                    <a:pt x="34" y="35"/>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8" name="Freeform 16">
              <a:extLst>
                <a:ext uri="{FF2B5EF4-FFF2-40B4-BE49-F238E27FC236}">
                  <a16:creationId xmlns:a16="http://schemas.microsoft.com/office/drawing/2014/main" id="{2F337A65-FFC8-43BD-AFB3-26900CE0600B}"/>
                </a:ext>
              </a:extLst>
            </p:cNvPr>
            <p:cNvSpPr>
              <a:spLocks/>
            </p:cNvSpPr>
            <p:nvPr/>
          </p:nvSpPr>
          <p:spPr bwMode="auto">
            <a:xfrm>
              <a:off x="3914775" y="2044700"/>
              <a:ext cx="47625" cy="66675"/>
            </a:xfrm>
            <a:custGeom>
              <a:avLst/>
              <a:gdLst>
                <a:gd name="T0" fmla="*/ 9 w 17"/>
                <a:gd name="T1" fmla="*/ 24 h 24"/>
                <a:gd name="T2" fmla="*/ 0 w 17"/>
                <a:gd name="T3" fmla="*/ 3 h 24"/>
                <a:gd name="T4" fmla="*/ 17 w 17"/>
                <a:gd name="T5" fmla="*/ 6 h 24"/>
              </a:gdLst>
              <a:ahLst/>
              <a:cxnLst>
                <a:cxn ang="0">
                  <a:pos x="T0" y="T1"/>
                </a:cxn>
                <a:cxn ang="0">
                  <a:pos x="T2" y="T3"/>
                </a:cxn>
                <a:cxn ang="0">
                  <a:pos x="T4" y="T5"/>
                </a:cxn>
              </a:cxnLst>
              <a:rect l="0" t="0" r="r" b="b"/>
              <a:pathLst>
                <a:path w="17" h="24">
                  <a:moveTo>
                    <a:pt x="9" y="24"/>
                  </a:moveTo>
                  <a:cubicBezTo>
                    <a:pt x="0" y="3"/>
                    <a:pt x="0" y="3"/>
                    <a:pt x="0" y="3"/>
                  </a:cubicBezTo>
                  <a:cubicBezTo>
                    <a:pt x="0" y="3"/>
                    <a:pt x="8" y="0"/>
                    <a:pt x="17" y="6"/>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49" name="Freeform 17">
              <a:extLst>
                <a:ext uri="{FF2B5EF4-FFF2-40B4-BE49-F238E27FC236}">
                  <a16:creationId xmlns:a16="http://schemas.microsoft.com/office/drawing/2014/main" id="{61D532A0-347E-4E51-A208-8ECD81F8DF17}"/>
                </a:ext>
              </a:extLst>
            </p:cNvPr>
            <p:cNvSpPr>
              <a:spLocks/>
            </p:cNvSpPr>
            <p:nvPr/>
          </p:nvSpPr>
          <p:spPr bwMode="auto">
            <a:xfrm>
              <a:off x="4089400" y="2106613"/>
              <a:ext cx="127000" cy="61913"/>
            </a:xfrm>
            <a:custGeom>
              <a:avLst/>
              <a:gdLst>
                <a:gd name="T0" fmla="*/ 0 w 45"/>
                <a:gd name="T1" fmla="*/ 2 h 22"/>
                <a:gd name="T2" fmla="*/ 45 w 45"/>
                <a:gd name="T3" fmla="*/ 22 h 22"/>
              </a:gdLst>
              <a:ahLst/>
              <a:cxnLst>
                <a:cxn ang="0">
                  <a:pos x="T0" y="T1"/>
                </a:cxn>
                <a:cxn ang="0">
                  <a:pos x="T2" y="T3"/>
                </a:cxn>
              </a:cxnLst>
              <a:rect l="0" t="0" r="r" b="b"/>
              <a:pathLst>
                <a:path w="45" h="22">
                  <a:moveTo>
                    <a:pt x="0" y="2"/>
                  </a:moveTo>
                  <a:cubicBezTo>
                    <a:pt x="0" y="2"/>
                    <a:pt x="27" y="0"/>
                    <a:pt x="45" y="22"/>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0" name="Freeform 18">
              <a:extLst>
                <a:ext uri="{FF2B5EF4-FFF2-40B4-BE49-F238E27FC236}">
                  <a16:creationId xmlns:a16="http://schemas.microsoft.com/office/drawing/2014/main" id="{102A4AD0-93D1-47BD-BEA9-29CEB6592341}"/>
                </a:ext>
              </a:extLst>
            </p:cNvPr>
            <p:cNvSpPr>
              <a:spLocks/>
            </p:cNvSpPr>
            <p:nvPr/>
          </p:nvSpPr>
          <p:spPr bwMode="auto">
            <a:xfrm>
              <a:off x="3940175" y="2168525"/>
              <a:ext cx="20638" cy="9525"/>
            </a:xfrm>
            <a:custGeom>
              <a:avLst/>
              <a:gdLst>
                <a:gd name="T0" fmla="*/ 0 w 7"/>
                <a:gd name="T1" fmla="*/ 3 h 3"/>
                <a:gd name="T2" fmla="*/ 3 w 7"/>
                <a:gd name="T3" fmla="*/ 0 h 3"/>
                <a:gd name="T4" fmla="*/ 7 w 7"/>
                <a:gd name="T5" fmla="*/ 3 h 3"/>
              </a:gdLst>
              <a:ahLst/>
              <a:cxnLst>
                <a:cxn ang="0">
                  <a:pos x="T0" y="T1"/>
                </a:cxn>
                <a:cxn ang="0">
                  <a:pos x="T2" y="T3"/>
                </a:cxn>
                <a:cxn ang="0">
                  <a:pos x="T4" y="T5"/>
                </a:cxn>
              </a:cxnLst>
              <a:rect l="0" t="0" r="r" b="b"/>
              <a:pathLst>
                <a:path w="7" h="3">
                  <a:moveTo>
                    <a:pt x="0" y="3"/>
                  </a:moveTo>
                  <a:cubicBezTo>
                    <a:pt x="0" y="1"/>
                    <a:pt x="1" y="0"/>
                    <a:pt x="3" y="0"/>
                  </a:cubicBezTo>
                  <a:cubicBezTo>
                    <a:pt x="6" y="0"/>
                    <a:pt x="7" y="1"/>
                    <a:pt x="7" y="3"/>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1" name="Freeform 19">
              <a:extLst>
                <a:ext uri="{FF2B5EF4-FFF2-40B4-BE49-F238E27FC236}">
                  <a16:creationId xmlns:a16="http://schemas.microsoft.com/office/drawing/2014/main" id="{3605D8B4-4BBB-401F-8C61-446F7EF6D83F}"/>
                </a:ext>
              </a:extLst>
            </p:cNvPr>
            <p:cNvSpPr>
              <a:spLocks/>
            </p:cNvSpPr>
            <p:nvPr/>
          </p:nvSpPr>
          <p:spPr bwMode="auto">
            <a:xfrm>
              <a:off x="4149725" y="2027238"/>
              <a:ext cx="50800" cy="82550"/>
            </a:xfrm>
            <a:custGeom>
              <a:avLst/>
              <a:gdLst>
                <a:gd name="T0" fmla="*/ 18 w 18"/>
                <a:gd name="T1" fmla="*/ 28 h 29"/>
                <a:gd name="T2" fmla="*/ 14 w 18"/>
                <a:gd name="T3" fmla="*/ 29 h 29"/>
                <a:gd name="T4" fmla="*/ 0 w 18"/>
                <a:gd name="T5" fmla="*/ 14 h 29"/>
                <a:gd name="T6" fmla="*/ 14 w 18"/>
                <a:gd name="T7" fmla="*/ 0 h 29"/>
                <a:gd name="T8" fmla="*/ 17 w 18"/>
                <a:gd name="T9" fmla="*/ 1 h 29"/>
              </a:gdLst>
              <a:ahLst/>
              <a:cxnLst>
                <a:cxn ang="0">
                  <a:pos x="T0" y="T1"/>
                </a:cxn>
                <a:cxn ang="0">
                  <a:pos x="T2" y="T3"/>
                </a:cxn>
                <a:cxn ang="0">
                  <a:pos x="T4" y="T5"/>
                </a:cxn>
                <a:cxn ang="0">
                  <a:pos x="T6" y="T7"/>
                </a:cxn>
                <a:cxn ang="0">
                  <a:pos x="T8" y="T9"/>
                </a:cxn>
              </a:cxnLst>
              <a:rect l="0" t="0" r="r" b="b"/>
              <a:pathLst>
                <a:path w="18" h="29">
                  <a:moveTo>
                    <a:pt x="18" y="28"/>
                  </a:moveTo>
                  <a:cubicBezTo>
                    <a:pt x="17" y="29"/>
                    <a:pt x="15" y="29"/>
                    <a:pt x="14" y="29"/>
                  </a:cubicBezTo>
                  <a:cubicBezTo>
                    <a:pt x="6" y="29"/>
                    <a:pt x="0" y="22"/>
                    <a:pt x="0" y="14"/>
                  </a:cubicBezTo>
                  <a:cubicBezTo>
                    <a:pt x="0" y="7"/>
                    <a:pt x="6" y="0"/>
                    <a:pt x="14" y="0"/>
                  </a:cubicBezTo>
                  <a:cubicBezTo>
                    <a:pt x="15" y="0"/>
                    <a:pt x="16" y="0"/>
                    <a:pt x="17" y="1"/>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2" name="Line 20">
              <a:extLst>
                <a:ext uri="{FF2B5EF4-FFF2-40B4-BE49-F238E27FC236}">
                  <a16:creationId xmlns:a16="http://schemas.microsoft.com/office/drawing/2014/main" id="{CBD35F16-02F8-45EE-AB15-B552EFF1F8A0}"/>
                </a:ext>
              </a:extLst>
            </p:cNvPr>
            <p:cNvSpPr>
              <a:spLocks noChangeShapeType="1"/>
            </p:cNvSpPr>
            <p:nvPr/>
          </p:nvSpPr>
          <p:spPr bwMode="auto">
            <a:xfrm>
              <a:off x="4135438" y="2060575"/>
              <a:ext cx="55563"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3" name="Line 21">
              <a:extLst>
                <a:ext uri="{FF2B5EF4-FFF2-40B4-BE49-F238E27FC236}">
                  <a16:creationId xmlns:a16="http://schemas.microsoft.com/office/drawing/2014/main" id="{1B1A397B-ABA7-428D-B49B-5491E45F80D6}"/>
                </a:ext>
              </a:extLst>
            </p:cNvPr>
            <p:cNvSpPr>
              <a:spLocks noChangeShapeType="1"/>
            </p:cNvSpPr>
            <p:nvPr/>
          </p:nvSpPr>
          <p:spPr bwMode="auto">
            <a:xfrm>
              <a:off x="4135438" y="2071688"/>
              <a:ext cx="53975"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4" name="Freeform 23">
              <a:extLst>
                <a:ext uri="{FF2B5EF4-FFF2-40B4-BE49-F238E27FC236}">
                  <a16:creationId xmlns:a16="http://schemas.microsoft.com/office/drawing/2014/main" id="{299D805E-853F-43AB-9CC8-8482732A7AD1}"/>
                </a:ext>
              </a:extLst>
            </p:cNvPr>
            <p:cNvSpPr>
              <a:spLocks/>
            </p:cNvSpPr>
            <p:nvPr/>
          </p:nvSpPr>
          <p:spPr bwMode="auto">
            <a:xfrm>
              <a:off x="4098925" y="1987550"/>
              <a:ext cx="168275" cy="166688"/>
            </a:xfrm>
            <a:custGeom>
              <a:avLst/>
              <a:gdLst>
                <a:gd name="T0" fmla="*/ 4 w 60"/>
                <a:gd name="T1" fmla="*/ 44 h 59"/>
                <a:gd name="T2" fmla="*/ 0 w 60"/>
                <a:gd name="T3" fmla="*/ 30 h 59"/>
                <a:gd name="T4" fmla="*/ 30 w 60"/>
                <a:gd name="T5" fmla="*/ 0 h 59"/>
                <a:gd name="T6" fmla="*/ 60 w 60"/>
                <a:gd name="T7" fmla="*/ 30 h 59"/>
                <a:gd name="T8" fmla="*/ 38 w 60"/>
                <a:gd name="T9" fmla="*/ 59 h 59"/>
              </a:gdLst>
              <a:ahLst/>
              <a:cxnLst>
                <a:cxn ang="0">
                  <a:pos x="T0" y="T1"/>
                </a:cxn>
                <a:cxn ang="0">
                  <a:pos x="T2" y="T3"/>
                </a:cxn>
                <a:cxn ang="0">
                  <a:pos x="T4" y="T5"/>
                </a:cxn>
                <a:cxn ang="0">
                  <a:pos x="T6" y="T7"/>
                </a:cxn>
                <a:cxn ang="0">
                  <a:pos x="T8" y="T9"/>
                </a:cxn>
              </a:cxnLst>
              <a:rect l="0" t="0" r="r" b="b"/>
              <a:pathLst>
                <a:path w="60" h="59">
                  <a:moveTo>
                    <a:pt x="4" y="44"/>
                  </a:moveTo>
                  <a:cubicBezTo>
                    <a:pt x="2" y="40"/>
                    <a:pt x="0" y="35"/>
                    <a:pt x="0" y="30"/>
                  </a:cubicBezTo>
                  <a:cubicBezTo>
                    <a:pt x="0" y="14"/>
                    <a:pt x="14" y="0"/>
                    <a:pt x="30" y="0"/>
                  </a:cubicBezTo>
                  <a:cubicBezTo>
                    <a:pt x="47" y="0"/>
                    <a:pt x="60" y="14"/>
                    <a:pt x="60" y="30"/>
                  </a:cubicBezTo>
                  <a:cubicBezTo>
                    <a:pt x="60" y="44"/>
                    <a:pt x="51" y="56"/>
                    <a:pt x="38" y="59"/>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5" name="Freeform 24">
              <a:extLst>
                <a:ext uri="{FF2B5EF4-FFF2-40B4-BE49-F238E27FC236}">
                  <a16:creationId xmlns:a16="http://schemas.microsoft.com/office/drawing/2014/main" id="{AEB387D2-3BB0-4775-9BD0-B1669698E011}"/>
                </a:ext>
              </a:extLst>
            </p:cNvPr>
            <p:cNvSpPr>
              <a:spLocks/>
            </p:cNvSpPr>
            <p:nvPr/>
          </p:nvSpPr>
          <p:spPr bwMode="auto">
            <a:xfrm>
              <a:off x="3940175" y="2352675"/>
              <a:ext cx="71438" cy="68263"/>
            </a:xfrm>
            <a:custGeom>
              <a:avLst/>
              <a:gdLst>
                <a:gd name="T0" fmla="*/ 0 w 25"/>
                <a:gd name="T1" fmla="*/ 0 h 24"/>
                <a:gd name="T2" fmla="*/ 4 w 25"/>
                <a:gd name="T3" fmla="*/ 21 h 24"/>
                <a:gd name="T4" fmla="*/ 8 w 25"/>
                <a:gd name="T5" fmla="*/ 24 h 24"/>
                <a:gd name="T6" fmla="*/ 17 w 25"/>
                <a:gd name="T7" fmla="*/ 24 h 24"/>
                <a:gd name="T8" fmla="*/ 21 w 25"/>
                <a:gd name="T9" fmla="*/ 21 h 24"/>
                <a:gd name="T10" fmla="*/ 25 w 25"/>
                <a:gd name="T11" fmla="*/ 8 h 24"/>
              </a:gdLst>
              <a:ahLst/>
              <a:cxnLst>
                <a:cxn ang="0">
                  <a:pos x="T0" y="T1"/>
                </a:cxn>
                <a:cxn ang="0">
                  <a:pos x="T2" y="T3"/>
                </a:cxn>
                <a:cxn ang="0">
                  <a:pos x="T4" y="T5"/>
                </a:cxn>
                <a:cxn ang="0">
                  <a:pos x="T6" y="T7"/>
                </a:cxn>
                <a:cxn ang="0">
                  <a:pos x="T8" y="T9"/>
                </a:cxn>
                <a:cxn ang="0">
                  <a:pos x="T10" y="T11"/>
                </a:cxn>
              </a:cxnLst>
              <a:rect l="0" t="0" r="r" b="b"/>
              <a:pathLst>
                <a:path w="25" h="24">
                  <a:moveTo>
                    <a:pt x="0" y="0"/>
                  </a:moveTo>
                  <a:cubicBezTo>
                    <a:pt x="4" y="21"/>
                    <a:pt x="4" y="21"/>
                    <a:pt x="4" y="21"/>
                  </a:cubicBezTo>
                  <a:cubicBezTo>
                    <a:pt x="4" y="23"/>
                    <a:pt x="6" y="24"/>
                    <a:pt x="8" y="24"/>
                  </a:cubicBezTo>
                  <a:cubicBezTo>
                    <a:pt x="17" y="24"/>
                    <a:pt x="17" y="24"/>
                    <a:pt x="17" y="24"/>
                  </a:cubicBezTo>
                  <a:cubicBezTo>
                    <a:pt x="19" y="24"/>
                    <a:pt x="21" y="23"/>
                    <a:pt x="21" y="21"/>
                  </a:cubicBezTo>
                  <a:cubicBezTo>
                    <a:pt x="25" y="8"/>
                    <a:pt x="25" y="8"/>
                    <a:pt x="25" y="8"/>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6" name="Freeform 25">
              <a:extLst>
                <a:ext uri="{FF2B5EF4-FFF2-40B4-BE49-F238E27FC236}">
                  <a16:creationId xmlns:a16="http://schemas.microsoft.com/office/drawing/2014/main" id="{C40FA240-C94B-4660-86D6-F592C42C175B}"/>
                </a:ext>
              </a:extLst>
            </p:cNvPr>
            <p:cNvSpPr>
              <a:spLocks/>
            </p:cNvSpPr>
            <p:nvPr/>
          </p:nvSpPr>
          <p:spPr bwMode="auto">
            <a:xfrm>
              <a:off x="4117975" y="2352675"/>
              <a:ext cx="71438" cy="68263"/>
            </a:xfrm>
            <a:custGeom>
              <a:avLst/>
              <a:gdLst>
                <a:gd name="T0" fmla="*/ 25 w 25"/>
                <a:gd name="T1" fmla="*/ 0 h 24"/>
                <a:gd name="T2" fmla="*/ 21 w 25"/>
                <a:gd name="T3" fmla="*/ 21 h 24"/>
                <a:gd name="T4" fmla="*/ 17 w 25"/>
                <a:gd name="T5" fmla="*/ 24 h 24"/>
                <a:gd name="T6" fmla="*/ 7 w 25"/>
                <a:gd name="T7" fmla="*/ 24 h 24"/>
                <a:gd name="T8" fmla="*/ 3 w 25"/>
                <a:gd name="T9" fmla="*/ 21 h 24"/>
                <a:gd name="T10" fmla="*/ 0 w 25"/>
                <a:gd name="T11" fmla="*/ 8 h 24"/>
              </a:gdLst>
              <a:ahLst/>
              <a:cxnLst>
                <a:cxn ang="0">
                  <a:pos x="T0" y="T1"/>
                </a:cxn>
                <a:cxn ang="0">
                  <a:pos x="T2" y="T3"/>
                </a:cxn>
                <a:cxn ang="0">
                  <a:pos x="T4" y="T5"/>
                </a:cxn>
                <a:cxn ang="0">
                  <a:pos x="T6" y="T7"/>
                </a:cxn>
                <a:cxn ang="0">
                  <a:pos x="T8" y="T9"/>
                </a:cxn>
                <a:cxn ang="0">
                  <a:pos x="T10" y="T11"/>
                </a:cxn>
              </a:cxnLst>
              <a:rect l="0" t="0" r="r" b="b"/>
              <a:pathLst>
                <a:path w="25" h="24">
                  <a:moveTo>
                    <a:pt x="25" y="0"/>
                  </a:moveTo>
                  <a:cubicBezTo>
                    <a:pt x="21" y="21"/>
                    <a:pt x="21" y="21"/>
                    <a:pt x="21" y="21"/>
                  </a:cubicBezTo>
                  <a:cubicBezTo>
                    <a:pt x="20" y="23"/>
                    <a:pt x="19" y="24"/>
                    <a:pt x="17" y="24"/>
                  </a:cubicBezTo>
                  <a:cubicBezTo>
                    <a:pt x="7" y="24"/>
                    <a:pt x="7" y="24"/>
                    <a:pt x="7" y="24"/>
                  </a:cubicBezTo>
                  <a:cubicBezTo>
                    <a:pt x="6" y="24"/>
                    <a:pt x="4" y="23"/>
                    <a:pt x="3" y="21"/>
                  </a:cubicBezTo>
                  <a:cubicBezTo>
                    <a:pt x="0" y="8"/>
                    <a:pt x="0" y="8"/>
                    <a:pt x="0" y="8"/>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57" name="Freeform 26">
              <a:extLst>
                <a:ext uri="{FF2B5EF4-FFF2-40B4-BE49-F238E27FC236}">
                  <a16:creationId xmlns:a16="http://schemas.microsoft.com/office/drawing/2014/main" id="{1606B706-4DB2-45AF-8E43-1F3130A82298}"/>
                </a:ext>
              </a:extLst>
            </p:cNvPr>
            <p:cNvSpPr>
              <a:spLocks/>
            </p:cNvSpPr>
            <p:nvPr/>
          </p:nvSpPr>
          <p:spPr bwMode="auto">
            <a:xfrm>
              <a:off x="4281488" y="2168525"/>
              <a:ext cx="76200" cy="79375"/>
            </a:xfrm>
            <a:custGeom>
              <a:avLst/>
              <a:gdLst>
                <a:gd name="T0" fmla="*/ 13 w 27"/>
                <a:gd name="T1" fmla="*/ 11 h 28"/>
                <a:gd name="T2" fmla="*/ 5 w 27"/>
                <a:gd name="T3" fmla="*/ 19 h 28"/>
                <a:gd name="T4" fmla="*/ 13 w 27"/>
                <a:gd name="T5" fmla="*/ 28 h 28"/>
                <a:gd name="T6" fmla="*/ 14 w 27"/>
                <a:gd name="T7" fmla="*/ 28 h 28"/>
                <a:gd name="T8" fmla="*/ 27 w 27"/>
                <a:gd name="T9" fmla="*/ 14 h 28"/>
                <a:gd name="T10" fmla="*/ 13 w 27"/>
                <a:gd name="T11" fmla="*/ 0 h 28"/>
                <a:gd name="T12" fmla="*/ 0 w 27"/>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27" h="28">
                  <a:moveTo>
                    <a:pt x="13" y="11"/>
                  </a:moveTo>
                  <a:cubicBezTo>
                    <a:pt x="9" y="11"/>
                    <a:pt x="5" y="15"/>
                    <a:pt x="5" y="19"/>
                  </a:cubicBezTo>
                  <a:cubicBezTo>
                    <a:pt x="5" y="24"/>
                    <a:pt x="9" y="28"/>
                    <a:pt x="13" y="28"/>
                  </a:cubicBezTo>
                  <a:cubicBezTo>
                    <a:pt x="14" y="28"/>
                    <a:pt x="14" y="28"/>
                    <a:pt x="14" y="28"/>
                  </a:cubicBezTo>
                  <a:cubicBezTo>
                    <a:pt x="22" y="28"/>
                    <a:pt x="27" y="21"/>
                    <a:pt x="27" y="14"/>
                  </a:cubicBezTo>
                  <a:cubicBezTo>
                    <a:pt x="27" y="6"/>
                    <a:pt x="21" y="0"/>
                    <a:pt x="13" y="0"/>
                  </a:cubicBezTo>
                  <a:cubicBezTo>
                    <a:pt x="6" y="0"/>
                    <a:pt x="0" y="6"/>
                    <a:pt x="0" y="14"/>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grpSp>
      <p:grpSp>
        <p:nvGrpSpPr>
          <p:cNvPr id="58" name="Groupe 57">
            <a:extLst>
              <a:ext uri="{FF2B5EF4-FFF2-40B4-BE49-F238E27FC236}">
                <a16:creationId xmlns:a16="http://schemas.microsoft.com/office/drawing/2014/main" id="{314DCA9E-2725-467B-909A-056ED07C9AC5}"/>
              </a:ext>
            </a:extLst>
          </p:cNvPr>
          <p:cNvGrpSpPr/>
          <p:nvPr/>
        </p:nvGrpSpPr>
        <p:grpSpPr>
          <a:xfrm>
            <a:off x="8135313" y="1520094"/>
            <a:ext cx="367460" cy="501889"/>
            <a:chOff x="1362076" y="1462088"/>
            <a:chExt cx="327026" cy="496888"/>
          </a:xfrm>
        </p:grpSpPr>
        <p:grpSp>
          <p:nvGrpSpPr>
            <p:cNvPr id="59" name="Groupe 58">
              <a:extLst>
                <a:ext uri="{FF2B5EF4-FFF2-40B4-BE49-F238E27FC236}">
                  <a16:creationId xmlns:a16="http://schemas.microsoft.com/office/drawing/2014/main" id="{FB8C14E1-2C91-48B9-B108-65AFC0CE3B55}"/>
                </a:ext>
              </a:extLst>
            </p:cNvPr>
            <p:cNvGrpSpPr/>
            <p:nvPr/>
          </p:nvGrpSpPr>
          <p:grpSpPr>
            <a:xfrm>
              <a:off x="1458914" y="1773238"/>
              <a:ext cx="155575" cy="185738"/>
              <a:chOff x="1458914" y="1773238"/>
              <a:chExt cx="155575" cy="185738"/>
            </a:xfrm>
          </p:grpSpPr>
          <p:sp>
            <p:nvSpPr>
              <p:cNvPr id="74" name="Line 40">
                <a:extLst>
                  <a:ext uri="{FF2B5EF4-FFF2-40B4-BE49-F238E27FC236}">
                    <a16:creationId xmlns:a16="http://schemas.microsoft.com/office/drawing/2014/main" id="{319C75E2-F31D-4D88-886D-36CF2EFE6570}"/>
                  </a:ext>
                </a:extLst>
              </p:cNvPr>
              <p:cNvSpPr>
                <a:spLocks noChangeShapeType="1"/>
              </p:cNvSpPr>
              <p:nvPr/>
            </p:nvSpPr>
            <p:spPr bwMode="auto">
              <a:xfrm>
                <a:off x="1520826" y="1773238"/>
                <a:ext cx="0" cy="185738"/>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5" name="Freeform 43">
                <a:extLst>
                  <a:ext uri="{FF2B5EF4-FFF2-40B4-BE49-F238E27FC236}">
                    <a16:creationId xmlns:a16="http://schemas.microsoft.com/office/drawing/2014/main" id="{C590D762-4DD5-4537-9088-44533D6F76FC}"/>
                  </a:ext>
                </a:extLst>
              </p:cNvPr>
              <p:cNvSpPr>
                <a:spLocks/>
              </p:cNvSpPr>
              <p:nvPr/>
            </p:nvSpPr>
            <p:spPr bwMode="auto">
              <a:xfrm>
                <a:off x="1458914" y="1828800"/>
                <a:ext cx="60325" cy="66675"/>
              </a:xfrm>
              <a:custGeom>
                <a:avLst/>
                <a:gdLst>
                  <a:gd name="T0" fmla="*/ 0 w 35"/>
                  <a:gd name="T1" fmla="*/ 0 h 36"/>
                  <a:gd name="T2" fmla="*/ 35 w 35"/>
                  <a:gd name="T3" fmla="*/ 36 h 36"/>
                  <a:gd name="T4" fmla="*/ 0 w 35"/>
                  <a:gd name="T5" fmla="*/ 0 h 36"/>
                </a:gdLst>
                <a:ahLst/>
                <a:cxnLst>
                  <a:cxn ang="0">
                    <a:pos x="T0" y="T1"/>
                  </a:cxn>
                  <a:cxn ang="0">
                    <a:pos x="T2" y="T3"/>
                  </a:cxn>
                  <a:cxn ang="0">
                    <a:pos x="T4" y="T5"/>
                  </a:cxn>
                </a:cxnLst>
                <a:rect l="0" t="0" r="r" b="b"/>
                <a:pathLst>
                  <a:path w="35" h="36">
                    <a:moveTo>
                      <a:pt x="0" y="0"/>
                    </a:moveTo>
                    <a:cubicBezTo>
                      <a:pt x="0" y="0"/>
                      <a:pt x="32" y="0"/>
                      <a:pt x="35" y="36"/>
                    </a:cubicBezTo>
                    <a:cubicBezTo>
                      <a:pt x="35" y="36"/>
                      <a:pt x="4" y="35"/>
                      <a:pt x="0" y="0"/>
                    </a:cubicBezTo>
                    <a:close/>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6" name="Freeform 44">
                <a:extLst>
                  <a:ext uri="{FF2B5EF4-FFF2-40B4-BE49-F238E27FC236}">
                    <a16:creationId xmlns:a16="http://schemas.microsoft.com/office/drawing/2014/main" id="{3301F4CD-AE99-4FD5-9956-79AA3EF090C0}"/>
                  </a:ext>
                </a:extLst>
              </p:cNvPr>
              <p:cNvSpPr>
                <a:spLocks/>
              </p:cNvSpPr>
              <p:nvPr/>
            </p:nvSpPr>
            <p:spPr bwMode="auto">
              <a:xfrm>
                <a:off x="1524001" y="1774825"/>
                <a:ext cx="90488" cy="93663"/>
              </a:xfrm>
              <a:custGeom>
                <a:avLst/>
                <a:gdLst>
                  <a:gd name="T0" fmla="*/ 50 w 51"/>
                  <a:gd name="T1" fmla="*/ 0 h 51"/>
                  <a:gd name="T2" fmla="*/ 0 w 51"/>
                  <a:gd name="T3" fmla="*/ 51 h 51"/>
                  <a:gd name="T4" fmla="*/ 50 w 51"/>
                  <a:gd name="T5" fmla="*/ 0 h 51"/>
                </a:gdLst>
                <a:ahLst/>
                <a:cxnLst>
                  <a:cxn ang="0">
                    <a:pos x="T0" y="T1"/>
                  </a:cxn>
                  <a:cxn ang="0">
                    <a:pos x="T2" y="T3"/>
                  </a:cxn>
                  <a:cxn ang="0">
                    <a:pos x="T4" y="T5"/>
                  </a:cxn>
                </a:cxnLst>
                <a:rect l="0" t="0" r="r" b="b"/>
                <a:pathLst>
                  <a:path w="51" h="51">
                    <a:moveTo>
                      <a:pt x="50" y="0"/>
                    </a:moveTo>
                    <a:cubicBezTo>
                      <a:pt x="50" y="0"/>
                      <a:pt x="51" y="46"/>
                      <a:pt x="0" y="51"/>
                    </a:cubicBezTo>
                    <a:cubicBezTo>
                      <a:pt x="0" y="51"/>
                      <a:pt x="1" y="6"/>
                      <a:pt x="50" y="0"/>
                    </a:cubicBezTo>
                    <a:close/>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7" name="Line 45">
                <a:extLst>
                  <a:ext uri="{FF2B5EF4-FFF2-40B4-BE49-F238E27FC236}">
                    <a16:creationId xmlns:a16="http://schemas.microsoft.com/office/drawing/2014/main" id="{32F0B2AA-1FC8-4330-8A67-08AE048503E9}"/>
                  </a:ext>
                </a:extLst>
              </p:cNvPr>
              <p:cNvSpPr>
                <a:spLocks noChangeShapeType="1"/>
              </p:cNvSpPr>
              <p:nvPr/>
            </p:nvSpPr>
            <p:spPr bwMode="auto">
              <a:xfrm flipV="1">
                <a:off x="1524001" y="1820863"/>
                <a:ext cx="44450" cy="47625"/>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8" name="Line 46">
                <a:extLst>
                  <a:ext uri="{FF2B5EF4-FFF2-40B4-BE49-F238E27FC236}">
                    <a16:creationId xmlns:a16="http://schemas.microsoft.com/office/drawing/2014/main" id="{242BC870-ACAA-4232-9E48-CE500D6C51CD}"/>
                  </a:ext>
                </a:extLst>
              </p:cNvPr>
              <p:cNvSpPr>
                <a:spLocks noChangeShapeType="1"/>
              </p:cNvSpPr>
              <p:nvPr/>
            </p:nvSpPr>
            <p:spPr bwMode="auto">
              <a:xfrm flipH="1" flipV="1">
                <a:off x="1487489" y="1860550"/>
                <a:ext cx="31750" cy="34925"/>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9" name="Line 47">
                <a:extLst>
                  <a:ext uri="{FF2B5EF4-FFF2-40B4-BE49-F238E27FC236}">
                    <a16:creationId xmlns:a16="http://schemas.microsoft.com/office/drawing/2014/main" id="{D9F411E3-FF87-48A2-AC57-079294E76CEC}"/>
                  </a:ext>
                </a:extLst>
              </p:cNvPr>
              <p:cNvSpPr>
                <a:spLocks noChangeShapeType="1"/>
              </p:cNvSpPr>
              <p:nvPr/>
            </p:nvSpPr>
            <p:spPr bwMode="auto">
              <a:xfrm>
                <a:off x="1493839" y="1958975"/>
                <a:ext cx="79375"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80" name="Line 48">
                <a:extLst>
                  <a:ext uri="{FF2B5EF4-FFF2-40B4-BE49-F238E27FC236}">
                    <a16:creationId xmlns:a16="http://schemas.microsoft.com/office/drawing/2014/main" id="{19BB1589-F25A-4A73-AAA2-46AE6B26B232}"/>
                  </a:ext>
                </a:extLst>
              </p:cNvPr>
              <p:cNvSpPr>
                <a:spLocks noChangeShapeType="1"/>
              </p:cNvSpPr>
              <p:nvPr/>
            </p:nvSpPr>
            <p:spPr bwMode="auto">
              <a:xfrm>
                <a:off x="1587501" y="1958975"/>
                <a:ext cx="7938"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grpSp>
        <p:grpSp>
          <p:nvGrpSpPr>
            <p:cNvPr id="60" name="Groupe 59">
              <a:extLst>
                <a:ext uri="{FF2B5EF4-FFF2-40B4-BE49-F238E27FC236}">
                  <a16:creationId xmlns:a16="http://schemas.microsoft.com/office/drawing/2014/main" id="{740C6653-F291-4CA3-A61B-B737AC87C88B}"/>
                </a:ext>
              </a:extLst>
            </p:cNvPr>
            <p:cNvGrpSpPr/>
            <p:nvPr/>
          </p:nvGrpSpPr>
          <p:grpSpPr>
            <a:xfrm>
              <a:off x="1362076" y="1462088"/>
              <a:ext cx="327026" cy="307975"/>
              <a:chOff x="1362076" y="1462088"/>
              <a:chExt cx="327026" cy="307975"/>
            </a:xfrm>
          </p:grpSpPr>
          <p:sp>
            <p:nvSpPr>
              <p:cNvPr id="61" name="Freeform 41">
                <a:extLst>
                  <a:ext uri="{FF2B5EF4-FFF2-40B4-BE49-F238E27FC236}">
                    <a16:creationId xmlns:a16="http://schemas.microsoft.com/office/drawing/2014/main" id="{04079033-0904-41B9-AC2B-D95059429CC2}"/>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2" name="Line 42">
                <a:extLst>
                  <a:ext uri="{FF2B5EF4-FFF2-40B4-BE49-F238E27FC236}">
                    <a16:creationId xmlns:a16="http://schemas.microsoft.com/office/drawing/2014/main" id="{78046FD2-A7A8-4DBC-86F6-8E681878AE44}"/>
                  </a:ext>
                </a:extLst>
              </p:cNvPr>
              <p:cNvSpPr>
                <a:spLocks noChangeShapeType="1"/>
              </p:cNvSpPr>
              <p:nvPr/>
            </p:nvSpPr>
            <p:spPr bwMode="auto">
              <a:xfrm>
                <a:off x="1497014" y="1733550"/>
                <a:ext cx="49213"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3" name="Freeform 49">
                <a:extLst>
                  <a:ext uri="{FF2B5EF4-FFF2-40B4-BE49-F238E27FC236}">
                    <a16:creationId xmlns:a16="http://schemas.microsoft.com/office/drawing/2014/main" id="{53848150-41B2-4FD3-A218-CCA29FCA47A5}"/>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4" name="Freeform 50">
                <a:extLst>
                  <a:ext uri="{FF2B5EF4-FFF2-40B4-BE49-F238E27FC236}">
                    <a16:creationId xmlns:a16="http://schemas.microsoft.com/office/drawing/2014/main" id="{57D1B419-871E-4043-AADE-AFF6F450EB97}"/>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19050"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5" name="Line 51">
                <a:extLst>
                  <a:ext uri="{FF2B5EF4-FFF2-40B4-BE49-F238E27FC236}">
                    <a16:creationId xmlns:a16="http://schemas.microsoft.com/office/drawing/2014/main" id="{7764BD93-FB8A-4ADA-BE1E-44B9E5FF431B}"/>
                  </a:ext>
                </a:extLst>
              </p:cNvPr>
              <p:cNvSpPr>
                <a:spLocks noChangeShapeType="1"/>
              </p:cNvSpPr>
              <p:nvPr/>
            </p:nvSpPr>
            <p:spPr bwMode="auto">
              <a:xfrm>
                <a:off x="1524001" y="1462088"/>
                <a:ext cx="0" cy="46038"/>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6" name="Line 52">
                <a:extLst>
                  <a:ext uri="{FF2B5EF4-FFF2-40B4-BE49-F238E27FC236}">
                    <a16:creationId xmlns:a16="http://schemas.microsoft.com/office/drawing/2014/main" id="{518440A7-1C71-4AB2-869D-9B668A45FA74}"/>
                  </a:ext>
                </a:extLst>
              </p:cNvPr>
              <p:cNvSpPr>
                <a:spLocks noChangeShapeType="1"/>
              </p:cNvSpPr>
              <p:nvPr/>
            </p:nvSpPr>
            <p:spPr bwMode="auto">
              <a:xfrm flipH="1">
                <a:off x="1612901" y="1509713"/>
                <a:ext cx="30163" cy="33338"/>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7" name="Line 53">
                <a:extLst>
                  <a:ext uri="{FF2B5EF4-FFF2-40B4-BE49-F238E27FC236}">
                    <a16:creationId xmlns:a16="http://schemas.microsoft.com/office/drawing/2014/main" id="{D8117600-6557-48E5-8091-E16E70539F53}"/>
                  </a:ext>
                </a:extLst>
              </p:cNvPr>
              <p:cNvSpPr>
                <a:spLocks noChangeShapeType="1"/>
              </p:cNvSpPr>
              <p:nvPr/>
            </p:nvSpPr>
            <p:spPr bwMode="auto">
              <a:xfrm flipH="1">
                <a:off x="1646239" y="1633538"/>
                <a:ext cx="42863"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8" name="Line 54">
                <a:extLst>
                  <a:ext uri="{FF2B5EF4-FFF2-40B4-BE49-F238E27FC236}">
                    <a16:creationId xmlns:a16="http://schemas.microsoft.com/office/drawing/2014/main" id="{482DDA90-B08B-4B9C-B295-4F17C9EF8167}"/>
                  </a:ext>
                </a:extLst>
              </p:cNvPr>
              <p:cNvSpPr>
                <a:spLocks noChangeShapeType="1"/>
              </p:cNvSpPr>
              <p:nvPr/>
            </p:nvSpPr>
            <p:spPr bwMode="auto">
              <a:xfrm flipH="1" flipV="1">
                <a:off x="1612901" y="1725613"/>
                <a:ext cx="28575" cy="3175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69" name="Line 55">
                <a:extLst>
                  <a:ext uri="{FF2B5EF4-FFF2-40B4-BE49-F238E27FC236}">
                    <a16:creationId xmlns:a16="http://schemas.microsoft.com/office/drawing/2014/main" id="{FEBA78D7-B477-415E-947F-6DD2A39519D2}"/>
                  </a:ext>
                </a:extLst>
              </p:cNvPr>
              <p:cNvSpPr>
                <a:spLocks noChangeShapeType="1"/>
              </p:cNvSpPr>
              <p:nvPr/>
            </p:nvSpPr>
            <p:spPr bwMode="auto">
              <a:xfrm>
                <a:off x="1408114" y="1511300"/>
                <a:ext cx="28575" cy="33338"/>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0" name="Line 56">
                <a:extLst>
                  <a:ext uri="{FF2B5EF4-FFF2-40B4-BE49-F238E27FC236}">
                    <a16:creationId xmlns:a16="http://schemas.microsoft.com/office/drawing/2014/main" id="{C917FB4B-05B6-4DDC-BD45-B6037DE2526A}"/>
                  </a:ext>
                </a:extLst>
              </p:cNvPr>
              <p:cNvSpPr>
                <a:spLocks noChangeShapeType="1"/>
              </p:cNvSpPr>
              <p:nvPr/>
            </p:nvSpPr>
            <p:spPr bwMode="auto">
              <a:xfrm>
                <a:off x="1362076" y="1635125"/>
                <a:ext cx="42863"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1" name="Line 57">
                <a:extLst>
                  <a:ext uri="{FF2B5EF4-FFF2-40B4-BE49-F238E27FC236}">
                    <a16:creationId xmlns:a16="http://schemas.microsoft.com/office/drawing/2014/main" id="{B3B32B5E-0479-4309-B364-FA01C1ED53C6}"/>
                  </a:ext>
                </a:extLst>
              </p:cNvPr>
              <p:cNvSpPr>
                <a:spLocks noChangeShapeType="1"/>
              </p:cNvSpPr>
              <p:nvPr/>
            </p:nvSpPr>
            <p:spPr bwMode="auto">
              <a:xfrm flipV="1">
                <a:off x="1408114" y="1727200"/>
                <a:ext cx="30163" cy="3175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2" name="Line 58">
                <a:extLst>
                  <a:ext uri="{FF2B5EF4-FFF2-40B4-BE49-F238E27FC236}">
                    <a16:creationId xmlns:a16="http://schemas.microsoft.com/office/drawing/2014/main" id="{7391F082-1E10-4F09-A9F1-CFFB91FEB3BA}"/>
                  </a:ext>
                </a:extLst>
              </p:cNvPr>
              <p:cNvSpPr>
                <a:spLocks noChangeShapeType="1"/>
              </p:cNvSpPr>
              <p:nvPr/>
            </p:nvSpPr>
            <p:spPr bwMode="auto">
              <a:xfrm>
                <a:off x="1498601" y="1746250"/>
                <a:ext cx="17463"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sp>
            <p:nvSpPr>
              <p:cNvPr id="73" name="Line 59">
                <a:extLst>
                  <a:ext uri="{FF2B5EF4-FFF2-40B4-BE49-F238E27FC236}">
                    <a16:creationId xmlns:a16="http://schemas.microsoft.com/office/drawing/2014/main" id="{9BFC9BDF-F08D-4900-A236-192036935418}"/>
                  </a:ext>
                </a:extLst>
              </p:cNvPr>
              <p:cNvSpPr>
                <a:spLocks noChangeShapeType="1"/>
              </p:cNvSpPr>
              <p:nvPr/>
            </p:nvSpPr>
            <p:spPr bwMode="auto">
              <a:xfrm>
                <a:off x="1500189" y="1758950"/>
                <a:ext cx="26988" cy="0"/>
              </a:xfrm>
              <a:prstGeom prst="line">
                <a:avLst/>
              </a:prstGeom>
              <a:noFill/>
              <a:ln w="19050"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fr-FR" sz="1050" kern="0">
                  <a:solidFill>
                    <a:srgbClr val="000000"/>
                  </a:solidFill>
                  <a:latin typeface="Arial"/>
                  <a:cs typeface="Arial"/>
                  <a:sym typeface="Arial"/>
                </a:endParaRPr>
              </a:p>
            </p:txBody>
          </p:sp>
        </p:grpSp>
      </p:grpSp>
      <p:sp>
        <p:nvSpPr>
          <p:cNvPr id="10" name="Rectangle 9">
            <a:extLst>
              <a:ext uri="{FF2B5EF4-FFF2-40B4-BE49-F238E27FC236}">
                <a16:creationId xmlns:a16="http://schemas.microsoft.com/office/drawing/2014/main" id="{0038FC2F-226E-4539-9F42-21F5CD6AE125}"/>
              </a:ext>
            </a:extLst>
          </p:cNvPr>
          <p:cNvSpPr/>
          <p:nvPr/>
        </p:nvSpPr>
        <p:spPr>
          <a:xfrm>
            <a:off x="5182591" y="2435171"/>
            <a:ext cx="6294885" cy="1846659"/>
          </a:xfrm>
          <a:prstGeom prst="rect">
            <a:avLst/>
          </a:prstGeom>
        </p:spPr>
        <p:txBody>
          <a:bodyPr wrap="square">
            <a:spAutoFit/>
          </a:bodyPr>
          <a:lstStyle/>
          <a:p>
            <a:r>
              <a:rPr lang="fr-FR" sz="1600" b="1" dirty="0"/>
              <a:t>L’engagement de la Caisse d’Epargne dans l’accompagnement de ses clients</a:t>
            </a:r>
          </a:p>
          <a:p>
            <a:endParaRPr lang="fr-FR" sz="1400" dirty="0"/>
          </a:p>
          <a:p>
            <a:pPr marL="285750" indent="-285750" algn="just">
              <a:buFont typeface="Wingdings" panose="05000000000000000000" pitchFamily="2" charset="2"/>
              <a:buChar char="§"/>
            </a:pPr>
            <a:r>
              <a:rPr lang="fr-FR" sz="1400" dirty="0"/>
              <a:t>Être un acteur bancaire de référence de la transition énergétique avec une posture d’experts</a:t>
            </a:r>
          </a:p>
          <a:p>
            <a:pPr marL="285750" indent="-285750" algn="just">
              <a:buFont typeface="Wingdings" panose="05000000000000000000" pitchFamily="2" charset="2"/>
              <a:buChar char="§"/>
            </a:pPr>
            <a:r>
              <a:rPr lang="fr-FR" sz="1400" dirty="0"/>
              <a:t>Accompagner la limitation des risques climatiques </a:t>
            </a:r>
          </a:p>
          <a:p>
            <a:pPr marL="285750" indent="-285750" algn="just">
              <a:buFont typeface="Wingdings" panose="05000000000000000000" pitchFamily="2" charset="2"/>
              <a:buChar char="§"/>
            </a:pPr>
            <a:r>
              <a:rPr lang="fr-FR" sz="1400" dirty="0"/>
              <a:t>Accompagner la transformation de nos clients</a:t>
            </a:r>
          </a:p>
          <a:p>
            <a:pPr marL="285750" indent="-285750" algn="just">
              <a:buFont typeface="Wingdings" panose="05000000000000000000" pitchFamily="2" charset="2"/>
              <a:buChar char="§"/>
            </a:pPr>
            <a:r>
              <a:rPr lang="fr-FR" sz="1400" dirty="0"/>
              <a:t>Proposer une gamme complète de placements engagés en faveur de la transition énergétique : OPC ISR, Green Bond et CAT</a:t>
            </a:r>
          </a:p>
        </p:txBody>
      </p:sp>
      <p:pic>
        <p:nvPicPr>
          <p:cNvPr id="11" name="Image 10">
            <a:extLst>
              <a:ext uri="{FF2B5EF4-FFF2-40B4-BE49-F238E27FC236}">
                <a16:creationId xmlns:a16="http://schemas.microsoft.com/office/drawing/2014/main" id="{A015B279-4C3A-401F-AE63-715C03B8E75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782" b="94898" l="3555" r="96209">
                        <a14:foregroundMark x1="20616" y1="51361" x2="20616" y2="51361"/>
                        <a14:foregroundMark x1="13033" y1="33673" x2="13033" y2="33673"/>
                        <a14:foregroundMark x1="4265" y1="44898" x2="4265" y2="44898"/>
                        <a14:foregroundMark x1="10900" y1="75850" x2="11848" y2="75850"/>
                        <a14:foregroundMark x1="8057" y1="59864" x2="8057" y2="59864"/>
                        <a14:foregroundMark x1="18483" y1="94898" x2="18483" y2="94898"/>
                        <a14:foregroundMark x1="93128" y1="62585" x2="93128" y2="62585"/>
                        <a14:foregroundMark x1="96445" y1="52721" x2="96445" y2="52721"/>
                        <a14:foregroundMark x1="82464" y1="5782" x2="82464" y2="5782"/>
                        <a14:foregroundMark x1="44787" y1="34694" x2="44787" y2="34694"/>
                      </a14:backgroundRemoval>
                    </a14:imgEffect>
                  </a14:imgLayer>
                </a14:imgProps>
              </a:ext>
            </a:extLst>
          </a:blip>
          <a:stretch>
            <a:fillRect/>
          </a:stretch>
        </p:blipFill>
        <p:spPr>
          <a:xfrm>
            <a:off x="390824" y="1181820"/>
            <a:ext cx="851260" cy="593057"/>
          </a:xfrm>
          <a:prstGeom prst="rect">
            <a:avLst/>
          </a:prstGeom>
        </p:spPr>
      </p:pic>
      <p:sp>
        <p:nvSpPr>
          <p:cNvPr id="81" name="ZoneTexte 80">
            <a:extLst>
              <a:ext uri="{FF2B5EF4-FFF2-40B4-BE49-F238E27FC236}">
                <a16:creationId xmlns:a16="http://schemas.microsoft.com/office/drawing/2014/main" id="{7FD2F87D-F9FB-4A93-AFA9-CDFDEAA00042}"/>
              </a:ext>
            </a:extLst>
          </p:cNvPr>
          <p:cNvSpPr txBox="1"/>
          <p:nvPr/>
        </p:nvSpPr>
        <p:spPr>
          <a:xfrm>
            <a:off x="7538281" y="5757104"/>
            <a:ext cx="2374880" cy="338554"/>
          </a:xfrm>
          <a:prstGeom prst="rect">
            <a:avLst/>
          </a:prstGeom>
          <a:noFill/>
        </p:spPr>
        <p:txBody>
          <a:bodyPr wrap="square">
            <a:spAutoFit/>
          </a:bodyPr>
          <a:lstStyle/>
          <a:p>
            <a:r>
              <a:rPr lang="fr-FR" sz="1600" b="1" kern="0" dirty="0">
                <a:solidFill>
                  <a:srgbClr val="000000"/>
                </a:solidFill>
                <a:cs typeface="Arial"/>
                <a:sym typeface="Wingdings" panose="05000000000000000000" pitchFamily="2" charset="2"/>
              </a:rPr>
              <a:t>1€ collecté = 1€ financé</a:t>
            </a:r>
            <a:endParaRPr lang="fr-FR" sz="1600" b="1" kern="0" dirty="0">
              <a:solidFill>
                <a:srgbClr val="000000"/>
              </a:solidFill>
              <a:latin typeface="Arial"/>
              <a:cs typeface="Arial"/>
              <a:sym typeface="Arial"/>
            </a:endParaRPr>
          </a:p>
        </p:txBody>
      </p:sp>
      <p:sp>
        <p:nvSpPr>
          <p:cNvPr id="83" name="Rectangle 82">
            <a:extLst>
              <a:ext uri="{FF2B5EF4-FFF2-40B4-BE49-F238E27FC236}">
                <a16:creationId xmlns:a16="http://schemas.microsoft.com/office/drawing/2014/main" id="{69DA9746-547C-4814-83AD-F7A1E1EDB5DC}"/>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1020665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 53">
            <a:extLst>
              <a:ext uri="{FF2B5EF4-FFF2-40B4-BE49-F238E27FC236}">
                <a16:creationId xmlns:a16="http://schemas.microsoft.com/office/drawing/2014/main" id="{2D74A15C-D6B6-4882-A083-9D6F5CF77E5E}"/>
              </a:ext>
            </a:extLst>
          </p:cNvPr>
          <p:cNvPicPr>
            <a:picLocks noChangeAspect="1"/>
          </p:cNvPicPr>
          <p:nvPr/>
        </p:nvPicPr>
        <p:blipFill>
          <a:blip r:embed="rId3">
            <a:alphaModFix amt="70000"/>
          </a:blip>
          <a:stretch>
            <a:fillRect/>
          </a:stretch>
        </p:blipFill>
        <p:spPr>
          <a:xfrm>
            <a:off x="0" y="5125228"/>
            <a:ext cx="12192000" cy="1188137"/>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ZoneTexte 43">
            <a:extLst>
              <a:ext uri="{FF2B5EF4-FFF2-40B4-BE49-F238E27FC236}">
                <a16:creationId xmlns:a16="http://schemas.microsoft.com/office/drawing/2014/main" id="{98E4022B-6BC2-4034-8E0F-CFD33313A4D4}"/>
              </a:ext>
            </a:extLst>
          </p:cNvPr>
          <p:cNvSpPr txBox="1"/>
          <p:nvPr/>
        </p:nvSpPr>
        <p:spPr>
          <a:xfrm>
            <a:off x="463978" y="1173462"/>
            <a:ext cx="2475408" cy="292388"/>
          </a:xfrm>
          <a:prstGeom prst="rect">
            <a:avLst/>
          </a:prstGeom>
          <a:noFill/>
        </p:spPr>
        <p:txBody>
          <a:bodyPr wrap="square" rtlCol="0">
            <a:spAutoFit/>
          </a:bodyPr>
          <a:lstStyle/>
          <a:p>
            <a:pPr marL="285750" indent="-285750" algn="just">
              <a:buBlip>
                <a:blip r:embed="rId5">
                  <a:extLst>
                    <a:ext uri="{96DAC541-7B7A-43D3-8B79-37D633B846F1}">
                      <asvg:svgBlip xmlns:asvg="http://schemas.microsoft.com/office/drawing/2016/SVG/main" r:embed="rId6"/>
                    </a:ext>
                  </a:extLst>
                </a:blip>
              </a:buBlip>
            </a:pPr>
            <a:r>
              <a:rPr lang="fr-FR" sz="1300" b="1" u="sng" dirty="0"/>
              <a:t>Caractéristiques </a:t>
            </a:r>
            <a:r>
              <a:rPr lang="fr-FR" sz="1300" b="1" dirty="0"/>
              <a:t>:</a:t>
            </a:r>
            <a:endParaRPr lang="fr-FR" sz="1300" dirty="0"/>
          </a:p>
        </p:txBody>
      </p:sp>
      <p:sp>
        <p:nvSpPr>
          <p:cNvPr id="45" name="Rectangle 44">
            <a:extLst>
              <a:ext uri="{FF2B5EF4-FFF2-40B4-BE49-F238E27FC236}">
                <a16:creationId xmlns:a16="http://schemas.microsoft.com/office/drawing/2014/main" id="{A66C029D-7450-43FE-874D-E27C92972647}"/>
              </a:ext>
            </a:extLst>
          </p:cNvPr>
          <p:cNvSpPr/>
          <p:nvPr/>
        </p:nvSpPr>
        <p:spPr>
          <a:xfrm>
            <a:off x="9193004" y="1319656"/>
            <a:ext cx="2636774" cy="584775"/>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1600" b="1" dirty="0">
                <a:solidFill>
                  <a:srgbClr val="00B050"/>
                </a:solidFill>
              </a:rPr>
              <a:t>CAT GREEN</a:t>
            </a:r>
          </a:p>
          <a:p>
            <a:pPr algn="ctr"/>
            <a:r>
              <a:rPr lang="fr-FR" sz="1600" dirty="0">
                <a:solidFill>
                  <a:srgbClr val="00B050"/>
                </a:solidFill>
              </a:rPr>
              <a:t>« La collecte qui a du sens »</a:t>
            </a:r>
          </a:p>
        </p:txBody>
      </p:sp>
      <p:pic>
        <p:nvPicPr>
          <p:cNvPr id="4" name="Image 3">
            <a:extLst>
              <a:ext uri="{FF2B5EF4-FFF2-40B4-BE49-F238E27FC236}">
                <a16:creationId xmlns:a16="http://schemas.microsoft.com/office/drawing/2014/main" id="{45C24586-AF70-4427-AEE0-1E88D85CB956}"/>
              </a:ext>
            </a:extLst>
          </p:cNvPr>
          <p:cNvPicPr>
            <a:picLocks noChangeAspect="1"/>
          </p:cNvPicPr>
          <p:nvPr/>
        </p:nvPicPr>
        <p:blipFill>
          <a:blip r:embed="rId7"/>
          <a:stretch>
            <a:fillRect/>
          </a:stretch>
        </p:blipFill>
        <p:spPr>
          <a:xfrm>
            <a:off x="9764779" y="3988851"/>
            <a:ext cx="1771897" cy="1695687"/>
          </a:xfrm>
          <a:prstGeom prst="rect">
            <a:avLst/>
          </a:prstGeom>
          <a:ln>
            <a:noFill/>
          </a:ln>
          <a:effectLst>
            <a:outerShdw blurRad="292100" dist="139700" dir="2700000" algn="tl" rotWithShape="0">
              <a:srgbClr val="333333">
                <a:alpha val="65000"/>
              </a:srgbClr>
            </a:outerShdw>
          </a:effectLst>
        </p:spPr>
      </p:pic>
      <p:sp>
        <p:nvSpPr>
          <p:cNvPr id="50" name="ZoneTexte 49">
            <a:extLst>
              <a:ext uri="{FF2B5EF4-FFF2-40B4-BE49-F238E27FC236}">
                <a16:creationId xmlns:a16="http://schemas.microsoft.com/office/drawing/2014/main" id="{EE77D755-374E-4A52-95C7-5B7042D0C356}"/>
              </a:ext>
            </a:extLst>
          </p:cNvPr>
          <p:cNvSpPr txBox="1"/>
          <p:nvPr/>
        </p:nvSpPr>
        <p:spPr>
          <a:xfrm>
            <a:off x="9827912" y="3550003"/>
            <a:ext cx="1645631" cy="369332"/>
          </a:xfrm>
          <a:prstGeom prst="rect">
            <a:avLst/>
          </a:prstGeom>
          <a:noFill/>
          <a:ln>
            <a:solidFill>
              <a:srgbClr val="00B050"/>
            </a:solidFill>
          </a:ln>
          <a:effectLst>
            <a:outerShdw blurRad="63500" sx="102000" sy="102000" algn="ctr" rotWithShape="0">
              <a:prstClr val="black">
                <a:alpha val="40000"/>
              </a:prstClr>
            </a:outerShdw>
          </a:effectLst>
        </p:spPr>
        <p:txBody>
          <a:bodyPr wrap="square" rtlCol="0">
            <a:spAutoFit/>
          </a:bodyPr>
          <a:lstStyle/>
          <a:p>
            <a:pPr algn="ctr"/>
            <a:r>
              <a:rPr lang="fr-FR" b="1" dirty="0">
                <a:solidFill>
                  <a:srgbClr val="00B050"/>
                </a:solidFill>
              </a:rPr>
              <a:t>Eligibilité</a:t>
            </a:r>
          </a:p>
        </p:txBody>
      </p:sp>
      <p:pic>
        <p:nvPicPr>
          <p:cNvPr id="51" name="Image 50">
            <a:extLst>
              <a:ext uri="{FF2B5EF4-FFF2-40B4-BE49-F238E27FC236}">
                <a16:creationId xmlns:a16="http://schemas.microsoft.com/office/drawing/2014/main" id="{71091EE0-1C11-4F3B-B307-8F5F6078567A}"/>
              </a:ext>
            </a:extLst>
          </p:cNvPr>
          <p:cNvPicPr>
            <a:picLocks noChangeAspect="1"/>
          </p:cNvPicPr>
          <p:nvPr/>
        </p:nvPicPr>
        <p:blipFill>
          <a:blip r:embed="rId8"/>
          <a:stretch>
            <a:fillRect/>
          </a:stretch>
        </p:blipFill>
        <p:spPr>
          <a:xfrm>
            <a:off x="362222" y="1430377"/>
            <a:ext cx="8757575" cy="4254161"/>
          </a:xfrm>
          <a:prstGeom prst="rect">
            <a:avLst/>
          </a:prstGeom>
          <a:ln>
            <a:noFill/>
          </a:ln>
          <a:effectLst>
            <a:outerShdw blurRad="292100" dist="139700" dir="2700000" algn="tl" rotWithShape="0">
              <a:srgbClr val="333333">
                <a:alpha val="65000"/>
              </a:srgbClr>
            </a:outerShdw>
          </a:effectLst>
        </p:spPr>
      </p:pic>
      <p:pic>
        <p:nvPicPr>
          <p:cNvPr id="53" name="Image 52">
            <a:extLst>
              <a:ext uri="{FF2B5EF4-FFF2-40B4-BE49-F238E27FC236}">
                <a16:creationId xmlns:a16="http://schemas.microsoft.com/office/drawing/2014/main" id="{C4A9C98F-3479-4F0B-9EFE-8D318240FA8D}"/>
              </a:ext>
            </a:extLst>
          </p:cNvPr>
          <p:cNvPicPr>
            <a:picLocks noChangeAspect="1"/>
          </p:cNvPicPr>
          <p:nvPr/>
        </p:nvPicPr>
        <p:blipFill>
          <a:blip r:embed="rId9"/>
          <a:stretch>
            <a:fillRect/>
          </a:stretch>
        </p:blipFill>
        <p:spPr>
          <a:xfrm>
            <a:off x="9193004" y="1998031"/>
            <a:ext cx="2636774" cy="1224140"/>
          </a:xfrm>
          <a:prstGeom prst="rect">
            <a:avLst/>
          </a:prstGeom>
        </p:spPr>
      </p:pic>
      <p:pic>
        <p:nvPicPr>
          <p:cNvPr id="55" name="Image 54">
            <a:extLst>
              <a:ext uri="{FF2B5EF4-FFF2-40B4-BE49-F238E27FC236}">
                <a16:creationId xmlns:a16="http://schemas.microsoft.com/office/drawing/2014/main" id="{07016DC1-028D-404A-82B7-59A3DEFE10E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782" b="94898" l="3555" r="96209">
                        <a14:foregroundMark x1="20616" y1="51361" x2="20616" y2="51361"/>
                        <a14:foregroundMark x1="13033" y1="33673" x2="13033" y2="33673"/>
                        <a14:foregroundMark x1="4265" y1="44898" x2="4265" y2="44898"/>
                        <a14:foregroundMark x1="10900" y1="75850" x2="11848" y2="75850"/>
                        <a14:foregroundMark x1="8057" y1="59864" x2="8057" y2="59864"/>
                        <a14:foregroundMark x1="18483" y1="94898" x2="18483" y2="94898"/>
                        <a14:foregroundMark x1="93128" y1="62585" x2="93128" y2="62585"/>
                        <a14:foregroundMark x1="96445" y1="52721" x2="96445" y2="52721"/>
                        <a14:foregroundMark x1="82464" y1="5782" x2="82464" y2="5782"/>
                        <a14:foregroundMark x1="44787" y1="34694" x2="44787" y2="34694"/>
                      </a14:backgroundRemoval>
                    </a14:imgEffect>
                  </a14:imgLayer>
                </a14:imgProps>
              </a:ext>
            </a:extLst>
          </a:blip>
          <a:stretch>
            <a:fillRect/>
          </a:stretch>
        </p:blipFill>
        <p:spPr>
          <a:xfrm>
            <a:off x="11322007" y="1250140"/>
            <a:ext cx="507771" cy="353755"/>
          </a:xfrm>
          <a:prstGeom prst="rect">
            <a:avLst/>
          </a:prstGeom>
        </p:spPr>
      </p:pic>
      <p:sp>
        <p:nvSpPr>
          <p:cNvPr id="57" name="Rectangle 56">
            <a:extLst>
              <a:ext uri="{FF2B5EF4-FFF2-40B4-BE49-F238E27FC236}">
                <a16:creationId xmlns:a16="http://schemas.microsoft.com/office/drawing/2014/main" id="{9625FBED-E73C-4D41-8410-B617C0F878E0}"/>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93515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6D84DC55-D3C1-4E8D-81DA-37FD45FEE416}"/>
              </a:ext>
            </a:extLst>
          </p:cNvPr>
          <p:cNvPicPr>
            <a:picLocks noChangeAspect="1"/>
          </p:cNvPicPr>
          <p:nvPr/>
        </p:nvPicPr>
        <p:blipFill>
          <a:blip r:embed="rId3">
            <a:alphaModFix amt="50000"/>
          </a:blip>
          <a:stretch>
            <a:fillRect/>
          </a:stretch>
        </p:blipFill>
        <p:spPr>
          <a:xfrm>
            <a:off x="0" y="5013303"/>
            <a:ext cx="12192000" cy="1188137"/>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a:extLst>
              <a:ext uri="{FF2B5EF4-FFF2-40B4-BE49-F238E27FC236}">
                <a16:creationId xmlns:a16="http://schemas.microsoft.com/office/drawing/2014/main" id="{71B83239-887E-4B9E-BA57-9D8814501DB7}"/>
              </a:ext>
            </a:extLst>
          </p:cNvPr>
          <p:cNvSpPr/>
          <p:nvPr/>
        </p:nvSpPr>
        <p:spPr>
          <a:xfrm>
            <a:off x="451877" y="1238664"/>
            <a:ext cx="3033010" cy="369332"/>
          </a:xfrm>
          <a:prstGeom prst="rect">
            <a:avLst/>
          </a:prstGeom>
        </p:spPr>
        <p:txBody>
          <a:bodyPr wrap="none">
            <a:spAutoFit/>
          </a:bodyPr>
          <a:lstStyle/>
          <a:p>
            <a:r>
              <a:rPr lang="fr-FR" dirty="0"/>
              <a:t>Les cibles prioritaires </a:t>
            </a:r>
            <a:r>
              <a:rPr lang="fr-FR" b="1" dirty="0">
                <a:solidFill>
                  <a:srgbClr val="00B050"/>
                </a:solidFill>
              </a:rPr>
              <a:t>CAT</a:t>
            </a:r>
            <a:r>
              <a:rPr lang="fr-FR" dirty="0"/>
              <a:t> </a:t>
            </a:r>
            <a:r>
              <a:rPr lang="fr-FR" b="1" dirty="0">
                <a:solidFill>
                  <a:srgbClr val="00B050"/>
                </a:solidFill>
              </a:rPr>
              <a:t>Vert </a:t>
            </a:r>
            <a:r>
              <a:rPr lang="fr-FR" b="1" dirty="0">
                <a:solidFill>
                  <a:schemeClr val="tx1">
                    <a:lumMod val="75000"/>
                    <a:lumOff val="25000"/>
                  </a:schemeClr>
                </a:solidFill>
              </a:rPr>
              <a:t>:</a:t>
            </a:r>
            <a:endParaRPr lang="fr-FR" dirty="0"/>
          </a:p>
        </p:txBody>
      </p:sp>
      <p:sp>
        <p:nvSpPr>
          <p:cNvPr id="14" name="Espace réservé du texte 1">
            <a:extLst>
              <a:ext uri="{FF2B5EF4-FFF2-40B4-BE49-F238E27FC236}">
                <a16:creationId xmlns:a16="http://schemas.microsoft.com/office/drawing/2014/main" id="{ED9034C4-53F2-45F7-82F3-F951E78396C7}"/>
              </a:ext>
            </a:extLst>
          </p:cNvPr>
          <p:cNvSpPr txBox="1">
            <a:spLocks/>
          </p:cNvSpPr>
          <p:nvPr/>
        </p:nvSpPr>
        <p:spPr>
          <a:xfrm>
            <a:off x="3188341" y="1855611"/>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vert="horz" wrap="square" lIns="175500" tIns="324000" rIns="175500" bIns="324000" rtlCol="0">
            <a:noAutofit/>
          </a:bodyPr>
          <a:lstStyle>
            <a:defPPr marR="0" lvl="0" algn="l" rtl="0">
              <a:lnSpc>
                <a:spcPct val="100000"/>
              </a:lnSpc>
              <a:spcBef>
                <a:spcPts val="0"/>
              </a:spcBef>
              <a:spcAft>
                <a:spcPts val="0"/>
              </a:spcAft>
            </a:defPPr>
            <a:lvl1pPr marL="265684" marR="0" lvl="0" indent="-265684" algn="l" rtl="0" eaLnBrk="1" hangingPunct="1">
              <a:lnSpc>
                <a:spcPct val="100000"/>
              </a:lnSpc>
              <a:spcBef>
                <a:spcPts val="0"/>
              </a:spcBef>
              <a:spcAft>
                <a:spcPts val="0"/>
              </a:spcAft>
              <a:buClr>
                <a:srgbClr val="B24388"/>
              </a:buClr>
              <a:buFont typeface="Cambria Math" panose="02040503050406030204" pitchFamily="18" charset="0"/>
              <a:buChar char="ʘ"/>
              <a:defRPr sz="1992" b="0" i="0" u="none" strike="noStrike" cap="none">
                <a:solidFill>
                  <a:srgbClr val="000000"/>
                </a:solidFill>
                <a:latin typeface="+mn-lt"/>
                <a:ea typeface="Arial"/>
                <a:cs typeface="Arial"/>
                <a:sym typeface="Arial"/>
              </a:defRPr>
            </a:lvl1pPr>
            <a:lvl2pPr marL="539276" marR="0" lvl="1" indent="-204008" algn="l" rtl="0" eaLnBrk="1" hangingPunct="1">
              <a:lnSpc>
                <a:spcPct val="100000"/>
              </a:lnSpc>
              <a:spcBef>
                <a:spcPts val="0"/>
              </a:spcBef>
              <a:spcAft>
                <a:spcPts val="0"/>
              </a:spcAft>
              <a:buClr>
                <a:schemeClr val="accent1"/>
              </a:buClr>
              <a:buFont typeface="Symbol" panose="05050102010706020507" pitchFamily="18" charset="2"/>
              <a:buChar char="·"/>
              <a:defRPr sz="1793" b="0" i="0" u="none" strike="noStrike" cap="none">
                <a:solidFill>
                  <a:srgbClr val="000000"/>
                </a:solidFill>
                <a:latin typeface="+mn-lt"/>
                <a:ea typeface="Arial"/>
                <a:cs typeface="Arial"/>
                <a:sym typeface="Arial"/>
              </a:defRPr>
            </a:lvl2pPr>
            <a:lvl3pPr marL="804960" marR="0" lvl="2" indent="-197682" algn="l" rtl="0" eaLnBrk="1" hangingPunct="1">
              <a:lnSpc>
                <a:spcPct val="100000"/>
              </a:lnSpc>
              <a:spcBef>
                <a:spcPts val="0"/>
              </a:spcBef>
              <a:spcAft>
                <a:spcPts val="0"/>
              </a:spcAft>
              <a:buClr>
                <a:srgbClr val="EC624A"/>
              </a:buClr>
              <a:buFont typeface="Courier New" panose="02070309020205020404" pitchFamily="49" charset="0"/>
              <a:buChar char="o"/>
              <a:defRPr sz="1594" b="0" i="0" u="none" strike="noStrike" cap="none">
                <a:solidFill>
                  <a:srgbClr val="000000"/>
                </a:solidFill>
                <a:latin typeface="+mn-lt"/>
                <a:ea typeface="Arial"/>
                <a:cs typeface="Arial"/>
                <a:sym typeface="Arial"/>
              </a:defRPr>
            </a:lvl3pPr>
            <a:lvl4pPr marL="1160786" marR="0" lvl="3" indent="-196100" algn="l" rtl="0" eaLnBrk="1" hangingPunct="1">
              <a:lnSpc>
                <a:spcPct val="100000"/>
              </a:lnSpc>
              <a:spcBef>
                <a:spcPts val="0"/>
              </a:spcBef>
              <a:spcAft>
                <a:spcPts val="0"/>
              </a:spcAft>
              <a:buClr>
                <a:schemeClr val="accent2"/>
              </a:buClr>
              <a:buFont typeface="Arial" panose="020B0604020202020204" pitchFamily="34" charset="0"/>
              <a:buChar char="•"/>
              <a:defRPr sz="1395"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395"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395"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395"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395"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395" b="0" i="0" u="none" strike="noStrike" cap="none">
                <a:solidFill>
                  <a:srgbClr val="000000"/>
                </a:solidFill>
                <a:latin typeface="Arial"/>
                <a:ea typeface="Arial"/>
                <a:cs typeface="Arial"/>
                <a:sym typeface="Arial"/>
              </a:defRPr>
            </a:lvl9pPr>
          </a:lstStyle>
          <a:p>
            <a:pPr marL="0" indent="0" algn="ctr">
              <a:spcBef>
                <a:spcPts val="1500"/>
              </a:spcBef>
              <a:buFont typeface="Cambria Math" panose="02040503050406030204" pitchFamily="18" charset="0"/>
              <a:buNone/>
            </a:pPr>
            <a:r>
              <a:rPr lang="fr-FR" sz="1600" b="1" kern="1200" dirty="0">
                <a:ea typeface="+mn-ea"/>
                <a:cs typeface="+mn-cs"/>
              </a:rPr>
              <a:t>Les renouvellements de CAT arrivant à échéance</a:t>
            </a:r>
          </a:p>
          <a:p>
            <a:pPr marL="0" lvl="1" indent="0" algn="just">
              <a:spcBef>
                <a:spcPts val="1300"/>
              </a:spcBef>
              <a:buClr>
                <a:schemeClr val="tx2"/>
              </a:buClr>
              <a:buFont typeface="Symbol" panose="05050102010706020507" pitchFamily="18" charset="2"/>
              <a:buNone/>
            </a:pPr>
            <a:endParaRPr lang="fr-FR" sz="1050" kern="1200" dirty="0">
              <a:ea typeface="+mn-ea"/>
              <a:cs typeface="+mn-cs"/>
            </a:endParaRPr>
          </a:p>
          <a:p>
            <a:pPr marL="171450" lvl="1" indent="-171450" algn="just">
              <a:spcBef>
                <a:spcPts val="1300"/>
              </a:spcBef>
              <a:buClr>
                <a:srgbClr val="00B050"/>
              </a:buClr>
              <a:buFont typeface="Wingdings" panose="05000000000000000000" pitchFamily="2" charset="2"/>
              <a:buChar char="§"/>
            </a:pPr>
            <a:r>
              <a:rPr lang="fr-FR" sz="1050" kern="1200" dirty="0">
                <a:ea typeface="+mn-ea"/>
                <a:cs typeface="+mn-cs"/>
              </a:rPr>
              <a:t>Les clients ne privilégiant pas uniquement l’aspect rémunération mais également engagés dans une démarche de transition écologique</a:t>
            </a:r>
          </a:p>
        </p:txBody>
      </p:sp>
      <p:sp>
        <p:nvSpPr>
          <p:cNvPr id="15" name="Espace réservé du texte 1">
            <a:extLst>
              <a:ext uri="{FF2B5EF4-FFF2-40B4-BE49-F238E27FC236}">
                <a16:creationId xmlns:a16="http://schemas.microsoft.com/office/drawing/2014/main" id="{FE6B0C04-1602-4293-9B09-AF9FAB76CC30}"/>
              </a:ext>
            </a:extLst>
          </p:cNvPr>
          <p:cNvSpPr txBox="1">
            <a:spLocks/>
          </p:cNvSpPr>
          <p:nvPr/>
        </p:nvSpPr>
        <p:spPr>
          <a:xfrm>
            <a:off x="596953" y="1870505"/>
            <a:ext cx="2593709"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vert="horz" wrap="square" lIns="175500" tIns="324000" rIns="175500" bIns="324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t>Les clients ou prospects appétents à la transition écologique</a:t>
            </a:r>
          </a:p>
          <a:p>
            <a:pPr marL="171450" lvl="1" indent="-171450" algn="just">
              <a:buClr>
                <a:srgbClr val="00B050"/>
              </a:buClr>
              <a:buFont typeface="Arial" panose="020B0604020202020204" pitchFamily="34" charset="0"/>
              <a:buChar char="•"/>
            </a:pPr>
            <a:r>
              <a:rPr lang="fr-FR" sz="1050" dirty="0"/>
              <a:t>Les clients ayant souscrit ou étant en cours de souscription d’une de nos offres de financement vertes</a:t>
            </a:r>
          </a:p>
          <a:p>
            <a:pPr marL="171450" lvl="1" indent="-171450" algn="just">
              <a:buClr>
                <a:srgbClr val="00B050"/>
              </a:buClr>
              <a:buFont typeface="Arial" panose="020B0604020202020204" pitchFamily="34" charset="0"/>
              <a:buChar char="•"/>
            </a:pPr>
            <a:r>
              <a:rPr lang="fr-FR" sz="1050" dirty="0"/>
              <a:t>Les clients déjà engagés en épargne financière ISR ou en Green Bond</a:t>
            </a:r>
          </a:p>
          <a:p>
            <a:pPr marL="171450" lvl="1" indent="-171450" algn="just">
              <a:buClr>
                <a:srgbClr val="00B050"/>
              </a:buClr>
              <a:buFont typeface="Arial" panose="020B0604020202020204" pitchFamily="34" charset="0"/>
              <a:buChar char="•"/>
            </a:pPr>
            <a:r>
              <a:rPr lang="fr-FR" sz="1050" dirty="0"/>
              <a:t>Les Personnes Morales soumises aux reportings Extra Financier et/ou à des contraintes réglementaires de transition écologique</a:t>
            </a:r>
          </a:p>
          <a:p>
            <a:pPr lvl="1" algn="just"/>
            <a:endParaRPr lang="fr-FR" sz="1050" dirty="0"/>
          </a:p>
        </p:txBody>
      </p:sp>
      <p:sp>
        <p:nvSpPr>
          <p:cNvPr id="17" name="Rectangle 16">
            <a:extLst>
              <a:ext uri="{FF2B5EF4-FFF2-40B4-BE49-F238E27FC236}">
                <a16:creationId xmlns:a16="http://schemas.microsoft.com/office/drawing/2014/main" id="{7727DC32-7DC0-47B0-B312-30E101919C80}"/>
              </a:ext>
            </a:extLst>
          </p:cNvPr>
          <p:cNvSpPr/>
          <p:nvPr/>
        </p:nvSpPr>
        <p:spPr>
          <a:xfrm>
            <a:off x="6439045" y="2258501"/>
            <a:ext cx="4673831" cy="1815882"/>
          </a:xfrm>
          <a:prstGeom prst="rect">
            <a:avLst/>
          </a:prstGeom>
        </p:spPr>
        <p:txBody>
          <a:bodyPr wrap="square">
            <a:spAutoFit/>
          </a:bodyPr>
          <a:lstStyle/>
          <a:p>
            <a:pPr lvl="2" algn="just">
              <a:buClr>
                <a:schemeClr val="tx1"/>
              </a:buClr>
            </a:pPr>
            <a:r>
              <a:rPr lang="fr-FR" sz="1400" dirty="0">
                <a:solidFill>
                  <a:schemeClr val="tx1">
                    <a:lumMod val="75000"/>
                    <a:lumOff val="25000"/>
                  </a:schemeClr>
                </a:solidFill>
              </a:rPr>
              <a:t>Objectif de sous-rémunérer </a:t>
            </a:r>
            <a:r>
              <a:rPr lang="fr-FR" sz="1400" dirty="0"/>
              <a:t>légèrement le placement par rapport à la grille CAT standard, justifié par :</a:t>
            </a:r>
          </a:p>
          <a:p>
            <a:pPr marL="171450" lvl="2" indent="-171450" algn="just">
              <a:buClr>
                <a:srgbClr val="00B050"/>
              </a:buClr>
              <a:buFont typeface="Arial" panose="020B0604020202020204" pitchFamily="34" charset="0"/>
              <a:buChar char="•"/>
            </a:pPr>
            <a:r>
              <a:rPr lang="fr-FR" sz="1400" dirty="0">
                <a:solidFill>
                  <a:srgbClr val="C00000"/>
                </a:solidFill>
              </a:rPr>
              <a:t>L’engagement du client </a:t>
            </a:r>
            <a:r>
              <a:rPr lang="fr-FR" sz="1400" dirty="0"/>
              <a:t>dans une démarche de transition environnementale, et non basée uniquement sur des questions de rémunération</a:t>
            </a:r>
          </a:p>
          <a:p>
            <a:pPr marL="171450" lvl="2" indent="-171450" algn="just">
              <a:buClr>
                <a:srgbClr val="00B050"/>
              </a:buClr>
              <a:buFont typeface="Arial" panose="020B0604020202020204" pitchFamily="34" charset="0"/>
              <a:buChar char="•"/>
            </a:pPr>
            <a:r>
              <a:rPr lang="fr-FR" sz="1400" dirty="0"/>
              <a:t>Les coûts liés à la </a:t>
            </a:r>
            <a:r>
              <a:rPr lang="fr-FR" sz="1400" dirty="0">
                <a:solidFill>
                  <a:srgbClr val="C00000"/>
                </a:solidFill>
              </a:rPr>
              <a:t>gestion du fléchage </a:t>
            </a:r>
            <a:r>
              <a:rPr lang="fr-FR" sz="1400" dirty="0"/>
              <a:t>de l’épargne et à la production des reporting associés</a:t>
            </a:r>
          </a:p>
          <a:p>
            <a:pPr lvl="2" algn="just">
              <a:buClr>
                <a:schemeClr val="tx1"/>
              </a:buClr>
            </a:pPr>
            <a:r>
              <a:rPr lang="fr-FR" sz="1400" dirty="0"/>
              <a:t> </a:t>
            </a:r>
          </a:p>
        </p:txBody>
      </p:sp>
      <p:sp>
        <p:nvSpPr>
          <p:cNvPr id="18" name="Rectangle 17">
            <a:extLst>
              <a:ext uri="{FF2B5EF4-FFF2-40B4-BE49-F238E27FC236}">
                <a16:creationId xmlns:a16="http://schemas.microsoft.com/office/drawing/2014/main" id="{EBE93A49-246D-4F32-B5CC-048923F40E75}"/>
              </a:ext>
            </a:extLst>
          </p:cNvPr>
          <p:cNvSpPr/>
          <p:nvPr/>
        </p:nvSpPr>
        <p:spPr>
          <a:xfrm>
            <a:off x="6512439" y="1904431"/>
            <a:ext cx="757620" cy="708140"/>
          </a:xfrm>
          <a:prstGeom prst="rect">
            <a:avLst/>
          </a:prstGeom>
          <a:solidFill>
            <a:srgbClr val="00B050"/>
          </a:solidFill>
        </p:spPr>
        <p:txBody>
          <a:bodyPr wrap="square" anchor="ctr" anchorCtr="0">
            <a:noAutofit/>
          </a:bodyPr>
          <a:lstStyle/>
          <a:p>
            <a:pPr algn="ctr"/>
            <a:r>
              <a:rPr lang="fr-FR" sz="1200" dirty="0">
                <a:solidFill>
                  <a:schemeClr val="bg1"/>
                </a:solidFill>
                <a:latin typeface="Arial Narrow" panose="020B0606020202030204" pitchFamily="34" charset="0"/>
              </a:rPr>
              <a:t>Objectifs</a:t>
            </a:r>
          </a:p>
        </p:txBody>
      </p:sp>
      <p:pic>
        <p:nvPicPr>
          <p:cNvPr id="19" name="Image 18">
            <a:extLst>
              <a:ext uri="{FF2B5EF4-FFF2-40B4-BE49-F238E27FC236}">
                <a16:creationId xmlns:a16="http://schemas.microsoft.com/office/drawing/2014/main" id="{C8AC269D-8151-44A8-964F-CD41C083452E}"/>
              </a:ext>
            </a:extLst>
          </p:cNvPr>
          <p:cNvPicPr>
            <a:picLocks noChangeAspect="1"/>
          </p:cNvPicPr>
          <p:nvPr/>
        </p:nvPicPr>
        <p:blipFill>
          <a:blip r:embed="rId5"/>
          <a:stretch>
            <a:fillRect/>
          </a:stretch>
        </p:blipFill>
        <p:spPr>
          <a:xfrm>
            <a:off x="9820149" y="3780603"/>
            <a:ext cx="1419549" cy="1232700"/>
          </a:xfrm>
          <a:prstGeom prst="rect">
            <a:avLst/>
          </a:prstGeom>
        </p:spPr>
      </p:pic>
      <p:sp>
        <p:nvSpPr>
          <p:cNvPr id="20" name="Titre 5">
            <a:extLst>
              <a:ext uri="{FF2B5EF4-FFF2-40B4-BE49-F238E27FC236}">
                <a16:creationId xmlns:a16="http://schemas.microsoft.com/office/drawing/2014/main" id="{981372CE-64F2-4351-8827-BEA5DC2D2FE6}"/>
              </a:ext>
            </a:extLst>
          </p:cNvPr>
          <p:cNvSpPr txBox="1">
            <a:spLocks/>
          </p:cNvSpPr>
          <p:nvPr/>
        </p:nvSpPr>
        <p:spPr>
          <a:xfrm>
            <a:off x="7013169" y="5100749"/>
            <a:ext cx="4946659" cy="522557"/>
          </a:xfrm>
          <a:prstGeom prst="rect">
            <a:avLst/>
          </a:prstGeom>
        </p:spPr>
        <p:txBody>
          <a:bodyPr vert="horz" lIns="90000" tIns="45541" rIns="90000" bIns="45541" rtlCol="0" anchor="ctr" anchorCtr="0">
            <a:noAutofit/>
          </a:bodyPr>
          <a:lstStyle>
            <a:defPPr marR="0" lvl="0" algn="l" rtl="0">
              <a:lnSpc>
                <a:spcPct val="100000"/>
              </a:lnSpc>
              <a:spcBef>
                <a:spcPts val="0"/>
              </a:spcBef>
              <a:spcAft>
                <a:spcPts val="0"/>
              </a:spcAft>
              <a:defRPr lang="fr-FR"/>
            </a:defPPr>
            <a:lvl1pPr marR="0" lvl="0" defTabSz="914400">
              <a:lnSpc>
                <a:spcPct val="90000"/>
              </a:lnSpc>
              <a:spcBef>
                <a:spcPts val="0"/>
              </a:spcBef>
              <a:spcAft>
                <a:spcPts val="0"/>
              </a:spcAft>
              <a:buNone/>
              <a:defRPr sz="1400" b="0" i="0" u="none" strike="noStrike" kern="0" cap="none" baseline="0">
                <a:solidFill>
                  <a:schemeClr val="accent1"/>
                </a:solidFill>
                <a:latin typeface="Arial Narrow" panose="020B0606020202030204" pitchFamily="34" charset="0"/>
                <a:ea typeface="Arial Narrow" panose="020B0606020202030204" pitchFamily="34" charset="0"/>
                <a:cs typeface="Arial"/>
              </a:defRPr>
            </a:lvl1pPr>
          </a:lstStyle>
          <a:p>
            <a:pPr marL="0" marR="0" lvl="0" indent="0" algn="just" defTabSz="771571" eaLnBrk="1" fontAlgn="auto" latinLnBrk="0" hangingPunct="1">
              <a:lnSpc>
                <a:spcPct val="9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tx1"/>
                </a:solidFill>
                <a:effectLst/>
                <a:uLnTx/>
                <a:uFillTx/>
                <a:latin typeface="Arial Narrow" panose="020B0606020202030204" pitchFamily="34" charset="0"/>
                <a:cs typeface="Arial"/>
                <a:sym typeface="Arial"/>
              </a:rPr>
              <a:t>Le fléchage de la collecte du CAT constitue une promesse client d’affectation prioritaire des excédents de trésorerie vers des financements Green</a:t>
            </a:r>
          </a:p>
        </p:txBody>
      </p:sp>
      <p:pic>
        <p:nvPicPr>
          <p:cNvPr id="21" name="Graphique 20" descr="Panneau de signalisation contour">
            <a:extLst>
              <a:ext uri="{FF2B5EF4-FFF2-40B4-BE49-F238E27FC236}">
                <a16:creationId xmlns:a16="http://schemas.microsoft.com/office/drawing/2014/main" id="{66A490D2-8B58-4E08-A757-BC31204521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98378" y="4011470"/>
            <a:ext cx="833965" cy="833965"/>
          </a:xfrm>
          <a:prstGeom prst="rect">
            <a:avLst/>
          </a:prstGeom>
        </p:spPr>
      </p:pic>
      <p:sp>
        <p:nvSpPr>
          <p:cNvPr id="22" name="Rectangle 21">
            <a:extLst>
              <a:ext uri="{FF2B5EF4-FFF2-40B4-BE49-F238E27FC236}">
                <a16:creationId xmlns:a16="http://schemas.microsoft.com/office/drawing/2014/main" id="{A9215444-F044-4731-9E08-6C8759E5BF8C}"/>
              </a:ext>
            </a:extLst>
          </p:cNvPr>
          <p:cNvSpPr/>
          <p:nvPr/>
        </p:nvSpPr>
        <p:spPr>
          <a:xfrm>
            <a:off x="9133938" y="1285730"/>
            <a:ext cx="2636774" cy="584775"/>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1600" b="1" dirty="0">
                <a:solidFill>
                  <a:srgbClr val="00B050"/>
                </a:solidFill>
              </a:rPr>
              <a:t>CAT GREEN</a:t>
            </a:r>
          </a:p>
          <a:p>
            <a:pPr algn="ctr"/>
            <a:r>
              <a:rPr lang="fr-FR" sz="1600" dirty="0">
                <a:solidFill>
                  <a:srgbClr val="00B050"/>
                </a:solidFill>
              </a:rPr>
              <a:t>« La collecte qui a du sens »</a:t>
            </a:r>
          </a:p>
        </p:txBody>
      </p:sp>
      <p:pic>
        <p:nvPicPr>
          <p:cNvPr id="23" name="Image 22" descr="Une image contenant texte&#10;&#10;Description générée automatiquement">
            <a:extLst>
              <a:ext uri="{FF2B5EF4-FFF2-40B4-BE49-F238E27FC236}">
                <a16:creationId xmlns:a16="http://schemas.microsoft.com/office/drawing/2014/main" id="{274658A5-2D3A-475B-AA60-2C07C18EB4E0}"/>
              </a:ext>
            </a:extLst>
          </p:cNvPr>
          <p:cNvPicPr>
            <a:picLocks noChangeAspect="1"/>
          </p:cNvPicPr>
          <p:nvPr/>
        </p:nvPicPr>
        <p:blipFill rotWithShape="1">
          <a:blip r:embed="rId8"/>
          <a:srcRect b="44383"/>
          <a:stretch/>
        </p:blipFill>
        <p:spPr>
          <a:xfrm>
            <a:off x="598486" y="4881208"/>
            <a:ext cx="5212086" cy="1108979"/>
          </a:xfrm>
          <a:prstGeom prst="rect">
            <a:avLst/>
          </a:prstGeom>
        </p:spPr>
      </p:pic>
      <p:sp>
        <p:nvSpPr>
          <p:cNvPr id="24" name="Rectangle 23">
            <a:extLst>
              <a:ext uri="{FF2B5EF4-FFF2-40B4-BE49-F238E27FC236}">
                <a16:creationId xmlns:a16="http://schemas.microsoft.com/office/drawing/2014/main" id="{94341D58-90AB-4F01-936F-FB5AB7879735}"/>
              </a:ext>
            </a:extLst>
          </p:cNvPr>
          <p:cNvSpPr/>
          <p:nvPr/>
        </p:nvSpPr>
        <p:spPr>
          <a:xfrm>
            <a:off x="596954" y="1870505"/>
            <a:ext cx="5213618" cy="411968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25">
            <a:extLst>
              <a:ext uri="{FF2B5EF4-FFF2-40B4-BE49-F238E27FC236}">
                <a16:creationId xmlns:a16="http://schemas.microsoft.com/office/drawing/2014/main" id="{74E3F479-7CD9-4BB1-9E33-C7CAAE28A47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5782" b="94898" l="3555" r="96209">
                        <a14:foregroundMark x1="20616" y1="51361" x2="20616" y2="51361"/>
                        <a14:foregroundMark x1="13033" y1="33673" x2="13033" y2="33673"/>
                        <a14:foregroundMark x1="4265" y1="44898" x2="4265" y2="44898"/>
                        <a14:foregroundMark x1="10900" y1="75850" x2="11848" y2="75850"/>
                        <a14:foregroundMark x1="8057" y1="59864" x2="8057" y2="59864"/>
                        <a14:foregroundMark x1="18483" y1="94898" x2="18483" y2="94898"/>
                        <a14:foregroundMark x1="93128" y1="62585" x2="93128" y2="62585"/>
                        <a14:foregroundMark x1="96445" y1="52721" x2="96445" y2="52721"/>
                        <a14:foregroundMark x1="82464" y1="5782" x2="82464" y2="5782"/>
                        <a14:foregroundMark x1="44787" y1="34694" x2="44787" y2="34694"/>
                      </a14:backgroundRemoval>
                    </a14:imgEffect>
                  </a14:imgLayer>
                </a14:imgProps>
              </a:ext>
            </a:extLst>
          </a:blip>
          <a:stretch>
            <a:fillRect/>
          </a:stretch>
        </p:blipFill>
        <p:spPr>
          <a:xfrm>
            <a:off x="11329743" y="1139149"/>
            <a:ext cx="630085" cy="438968"/>
          </a:xfrm>
          <a:prstGeom prst="rect">
            <a:avLst/>
          </a:prstGeom>
        </p:spPr>
      </p:pic>
      <p:sp>
        <p:nvSpPr>
          <p:cNvPr id="28" name="Rectangle 27">
            <a:extLst>
              <a:ext uri="{FF2B5EF4-FFF2-40B4-BE49-F238E27FC236}">
                <a16:creationId xmlns:a16="http://schemas.microsoft.com/office/drawing/2014/main" id="{06A273B4-BB63-414F-B135-18D259641D7F}"/>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1886047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a:extLst>
              <a:ext uri="{FF2B5EF4-FFF2-40B4-BE49-F238E27FC236}">
                <a16:creationId xmlns:a16="http://schemas.microsoft.com/office/drawing/2014/main" id="{7675F839-C83B-42A9-928D-32E48A6DC817}"/>
              </a:ext>
            </a:extLst>
          </p:cNvPr>
          <p:cNvPicPr>
            <a:picLocks noChangeAspect="1"/>
          </p:cNvPicPr>
          <p:nvPr/>
        </p:nvPicPr>
        <p:blipFill rotWithShape="1">
          <a:blip r:embed="rId4"/>
          <a:srcRect t="19922"/>
          <a:stretch/>
        </p:blipFill>
        <p:spPr>
          <a:xfrm>
            <a:off x="1271451" y="2229394"/>
            <a:ext cx="9840836" cy="2872378"/>
          </a:xfrm>
          <a:prstGeom prst="rect">
            <a:avLst/>
          </a:prstGeom>
        </p:spPr>
      </p:pic>
      <p:sp>
        <p:nvSpPr>
          <p:cNvPr id="7" name="Rectangle 6">
            <a:extLst>
              <a:ext uri="{FF2B5EF4-FFF2-40B4-BE49-F238E27FC236}">
                <a16:creationId xmlns:a16="http://schemas.microsoft.com/office/drawing/2014/main" id="{6F0C3E19-AC33-4734-8AD3-F7F2D742BFB6}"/>
              </a:ext>
            </a:extLst>
          </p:cNvPr>
          <p:cNvSpPr/>
          <p:nvPr/>
        </p:nvSpPr>
        <p:spPr>
          <a:xfrm>
            <a:off x="8636332" y="1314740"/>
            <a:ext cx="3100250" cy="707886"/>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2000" b="1" dirty="0">
                <a:solidFill>
                  <a:srgbClr val="00B050"/>
                </a:solidFill>
              </a:rPr>
              <a:t>CAT GREEN</a:t>
            </a:r>
          </a:p>
          <a:p>
            <a:pPr algn="ctr"/>
            <a:r>
              <a:rPr lang="fr-FR" sz="2000" dirty="0">
                <a:solidFill>
                  <a:srgbClr val="00B050"/>
                </a:solidFill>
              </a:rPr>
              <a:t>« La collecte qui a du sens »</a:t>
            </a:r>
          </a:p>
        </p:txBody>
      </p:sp>
      <p:sp>
        <p:nvSpPr>
          <p:cNvPr id="2" name="ZoneTexte 1">
            <a:extLst>
              <a:ext uri="{FF2B5EF4-FFF2-40B4-BE49-F238E27FC236}">
                <a16:creationId xmlns:a16="http://schemas.microsoft.com/office/drawing/2014/main" id="{61A3CBBB-B4F8-4959-9819-9D422D3FF37F}"/>
              </a:ext>
            </a:extLst>
          </p:cNvPr>
          <p:cNvSpPr txBox="1"/>
          <p:nvPr/>
        </p:nvSpPr>
        <p:spPr>
          <a:xfrm>
            <a:off x="722811" y="1471749"/>
            <a:ext cx="3100250"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Résumons…</a:t>
            </a:r>
          </a:p>
        </p:txBody>
      </p:sp>
      <p:pic>
        <p:nvPicPr>
          <p:cNvPr id="3" name="Image 2">
            <a:extLst>
              <a:ext uri="{FF2B5EF4-FFF2-40B4-BE49-F238E27FC236}">
                <a16:creationId xmlns:a16="http://schemas.microsoft.com/office/drawing/2014/main" id="{2E2967C3-AB7F-4B4A-9C6D-ACB8F227622E}"/>
              </a:ext>
            </a:extLst>
          </p:cNvPr>
          <p:cNvPicPr>
            <a:picLocks noChangeAspect="1"/>
          </p:cNvPicPr>
          <p:nvPr/>
        </p:nvPicPr>
        <p:blipFill>
          <a:blip r:embed="rId5">
            <a:alphaModFix amt="70000"/>
          </a:blip>
          <a:stretch>
            <a:fillRect/>
          </a:stretch>
        </p:blipFill>
        <p:spPr>
          <a:xfrm>
            <a:off x="0" y="5001445"/>
            <a:ext cx="12192000" cy="1188137"/>
          </a:xfrm>
          <a:prstGeom prst="rect">
            <a:avLst/>
          </a:prstGeom>
        </p:spPr>
      </p:pic>
      <p:pic>
        <p:nvPicPr>
          <p:cNvPr id="4" name="Image 3">
            <a:extLst>
              <a:ext uri="{FF2B5EF4-FFF2-40B4-BE49-F238E27FC236}">
                <a16:creationId xmlns:a16="http://schemas.microsoft.com/office/drawing/2014/main" id="{E6F555FA-984F-4E1B-BB68-80E4FD60AE2C}"/>
              </a:ext>
            </a:extLst>
          </p:cNvPr>
          <p:cNvPicPr>
            <a:picLocks noChangeAspect="1"/>
          </p:cNvPicPr>
          <p:nvPr/>
        </p:nvPicPr>
        <p:blipFill>
          <a:blip r:embed="rId6"/>
          <a:stretch>
            <a:fillRect/>
          </a:stretch>
        </p:blipFill>
        <p:spPr>
          <a:xfrm>
            <a:off x="11355515" y="1229733"/>
            <a:ext cx="627942" cy="438950"/>
          </a:xfrm>
          <a:prstGeom prst="rect">
            <a:avLst/>
          </a:prstGeom>
        </p:spPr>
      </p:pic>
      <p:sp>
        <p:nvSpPr>
          <p:cNvPr id="9" name="Rectangle 8">
            <a:extLst>
              <a:ext uri="{FF2B5EF4-FFF2-40B4-BE49-F238E27FC236}">
                <a16:creationId xmlns:a16="http://schemas.microsoft.com/office/drawing/2014/main" id="{B8A2A371-C5A7-42EB-83AA-2B79C1E7A539}"/>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255444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13A19C4-5E46-4640-976A-BE60AED1025D}"/>
              </a:ext>
            </a:extLst>
          </p:cNvPr>
          <p:cNvPicPr>
            <a:picLocks noChangeAspect="1"/>
          </p:cNvPicPr>
          <p:nvPr/>
        </p:nvPicPr>
        <p:blipFill>
          <a:blip r:embed="rId3">
            <a:alphaModFix amt="50000"/>
          </a:blip>
          <a:stretch>
            <a:fillRect/>
          </a:stretch>
        </p:blipFill>
        <p:spPr>
          <a:xfrm>
            <a:off x="0" y="5055466"/>
            <a:ext cx="12192000" cy="1188137"/>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6F0C3E19-AC33-4734-8AD3-F7F2D742BFB6}"/>
              </a:ext>
            </a:extLst>
          </p:cNvPr>
          <p:cNvSpPr/>
          <p:nvPr/>
        </p:nvSpPr>
        <p:spPr>
          <a:xfrm>
            <a:off x="8636332" y="1314740"/>
            <a:ext cx="3100250" cy="707886"/>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2000" b="1" dirty="0">
                <a:solidFill>
                  <a:srgbClr val="00B050"/>
                </a:solidFill>
              </a:rPr>
              <a:t>CAT GREEN</a:t>
            </a:r>
          </a:p>
          <a:p>
            <a:pPr algn="ctr"/>
            <a:r>
              <a:rPr lang="fr-FR" sz="2000" dirty="0">
                <a:solidFill>
                  <a:srgbClr val="00B050"/>
                </a:solidFill>
              </a:rPr>
              <a:t>« La collecte qui a du sens »</a:t>
            </a:r>
          </a:p>
        </p:txBody>
      </p:sp>
      <p:sp>
        <p:nvSpPr>
          <p:cNvPr id="6" name="ZoneTexte 5">
            <a:extLst>
              <a:ext uri="{FF2B5EF4-FFF2-40B4-BE49-F238E27FC236}">
                <a16:creationId xmlns:a16="http://schemas.microsoft.com/office/drawing/2014/main" id="{5C238BAD-C982-44E7-9951-A27E044DE93B}"/>
              </a:ext>
            </a:extLst>
          </p:cNvPr>
          <p:cNvSpPr txBox="1"/>
          <p:nvPr/>
        </p:nvSpPr>
        <p:spPr>
          <a:xfrm>
            <a:off x="275790" y="1743329"/>
            <a:ext cx="10751133" cy="1585049"/>
          </a:xfrm>
          <a:prstGeom prst="rect">
            <a:avLst/>
          </a:prstGeom>
          <a:noFill/>
        </p:spPr>
        <p:txBody>
          <a:bodyPr wrap="square" rtlCol="0">
            <a:spAutoFit/>
          </a:bodyPr>
          <a:lstStyle/>
          <a:p>
            <a:pPr marL="285750" indent="-285750" algn="just">
              <a:buFontTx/>
              <a:buBlip>
                <a:blip r:embed="rId5">
                  <a:extLst>
                    <a:ext uri="{96DAC541-7B7A-43D3-8B79-37D633B846F1}">
                      <asvg:svgBlip xmlns:asvg="http://schemas.microsoft.com/office/drawing/2016/SVG/main" r:embed="rId6"/>
                    </a:ext>
                  </a:extLst>
                </a:blip>
              </a:buBlip>
            </a:pPr>
            <a:r>
              <a:rPr lang="fr-FR" sz="1400" dirty="0">
                <a:solidFill>
                  <a:prstClr val="black"/>
                </a:solidFill>
                <a:latin typeface="Calibri" panose="020F0502020204030204"/>
              </a:rPr>
              <a:t>Le DAT Green s’inscrit dans le même modèle de distribution que la gamme standard des CAT :</a:t>
            </a:r>
          </a:p>
          <a:p>
            <a:pPr marL="1200150" lvl="2" indent="-285750" algn="just">
              <a:buFontTx/>
              <a:buBlip>
                <a:blip r:embed="rId5">
                  <a:extLst>
                    <a:ext uri="{96DAC541-7B7A-43D3-8B79-37D633B846F1}">
                      <asvg:svgBlip xmlns:asvg="http://schemas.microsoft.com/office/drawing/2016/SVG/main" r:embed="rId6"/>
                    </a:ext>
                  </a:extLst>
                </a:blip>
              </a:buBlip>
            </a:pPr>
            <a:r>
              <a:rPr lang="fr-FR" sz="1400" dirty="0">
                <a:solidFill>
                  <a:prstClr val="black"/>
                </a:solidFill>
                <a:latin typeface="Calibri" panose="020F0502020204030204"/>
              </a:rPr>
              <a:t>Souscription directement sur </a:t>
            </a:r>
            <a:r>
              <a:rPr lang="fr-FR" sz="1400" dirty="0" err="1">
                <a:solidFill>
                  <a:prstClr val="black"/>
                </a:solidFill>
                <a:latin typeface="Calibri" panose="020F0502020204030204"/>
              </a:rPr>
              <a:t>MySys</a:t>
            </a:r>
            <a:r>
              <a:rPr lang="fr-FR" sz="1400" dirty="0">
                <a:solidFill>
                  <a:prstClr val="black"/>
                </a:solidFill>
                <a:latin typeface="Calibri" panose="020F0502020204030204"/>
              </a:rPr>
              <a:t>  (</a:t>
            </a:r>
            <a:r>
              <a:rPr lang="fr-FR" sz="1400" i="1" dirty="0">
                <a:solidFill>
                  <a:prstClr val="black"/>
                </a:solidFill>
                <a:latin typeface="Calibri" panose="020F0502020204030204"/>
              </a:rPr>
              <a:t>cf. slide suivante</a:t>
            </a:r>
            <a:r>
              <a:rPr lang="fr-FR" sz="1400" dirty="0">
                <a:solidFill>
                  <a:prstClr val="black"/>
                </a:solidFill>
                <a:latin typeface="Calibri" panose="020F0502020204030204"/>
              </a:rPr>
              <a:t>)</a:t>
            </a:r>
          </a:p>
          <a:p>
            <a:pPr marL="1200150" lvl="2" indent="-285750" algn="just">
              <a:buFontTx/>
              <a:buBlip>
                <a:blip r:embed="rId5">
                  <a:extLst>
                    <a:ext uri="{96DAC541-7B7A-43D3-8B79-37D633B846F1}">
                      <asvg:svgBlip xmlns:asvg="http://schemas.microsoft.com/office/drawing/2016/SVG/main" r:embed="rId6"/>
                    </a:ext>
                  </a:extLst>
                </a:blip>
              </a:buBlip>
            </a:pPr>
            <a:r>
              <a:rPr lang="fr-FR" sz="1400" dirty="0">
                <a:solidFill>
                  <a:prstClr val="black"/>
                </a:solidFill>
                <a:latin typeface="Calibri" panose="020F0502020204030204"/>
              </a:rPr>
              <a:t>Les documents contractuels seront :</a:t>
            </a:r>
          </a:p>
          <a:p>
            <a:pPr marL="1657350" lvl="3" indent="-285750" algn="just">
              <a:buFont typeface="Wingdings" panose="05000000000000000000" pitchFamily="2" charset="2"/>
              <a:buChar char="Ø"/>
            </a:pPr>
            <a:r>
              <a:rPr lang="fr-FR" sz="1400" dirty="0">
                <a:solidFill>
                  <a:prstClr val="black"/>
                </a:solidFill>
                <a:latin typeface="Calibri" panose="020F0502020204030204"/>
              </a:rPr>
              <a:t>Numérisés dans Classeur Client lors d’une souscription en SAG</a:t>
            </a:r>
          </a:p>
          <a:p>
            <a:pPr marL="1657350" lvl="3" indent="-285750" algn="just">
              <a:buFont typeface="Wingdings" panose="05000000000000000000" pitchFamily="2" charset="2"/>
              <a:buChar char="Ø"/>
            </a:pPr>
            <a:r>
              <a:rPr lang="fr-FR" sz="1400" dirty="0">
                <a:solidFill>
                  <a:prstClr val="black"/>
                </a:solidFill>
                <a:latin typeface="Calibri" panose="020F0502020204030204"/>
              </a:rPr>
              <a:t>Implémentés directement dans le Plan de Classement et Classeur Client en SED</a:t>
            </a:r>
          </a:p>
          <a:p>
            <a:pPr marL="1657350" lvl="3" indent="-285750" algn="just">
              <a:buFont typeface="Wingdings" panose="05000000000000000000" pitchFamily="2" charset="2"/>
              <a:buChar char="Ø"/>
            </a:pPr>
            <a:r>
              <a:rPr lang="fr-FR" sz="1400" dirty="0">
                <a:solidFill>
                  <a:prstClr val="black"/>
                </a:solidFill>
                <a:latin typeface="Calibri" panose="020F0502020204030204"/>
              </a:rPr>
              <a:t>A numériser et à classer dans Classeur Client lorsque la souscription sera faite au format papier.</a:t>
            </a:r>
          </a:p>
          <a:p>
            <a:pPr marL="1657350" lvl="3" indent="-285750" algn="just">
              <a:buFont typeface="Wingdings" panose="05000000000000000000" pitchFamily="2" charset="2"/>
              <a:buChar char="Ø"/>
            </a:pPr>
            <a:endParaRPr lang="fr-FR" sz="1300" dirty="0">
              <a:solidFill>
                <a:prstClr val="black"/>
              </a:solidFill>
              <a:latin typeface="Calibri" panose="020F0502020204030204"/>
            </a:endParaRPr>
          </a:p>
        </p:txBody>
      </p:sp>
      <p:pic>
        <p:nvPicPr>
          <p:cNvPr id="9" name="Image 8">
            <a:extLst>
              <a:ext uri="{FF2B5EF4-FFF2-40B4-BE49-F238E27FC236}">
                <a16:creationId xmlns:a16="http://schemas.microsoft.com/office/drawing/2014/main" id="{6CAB81AB-D086-42F7-AFB6-6E5E0EDA9F19}"/>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478427" y="3516335"/>
            <a:ext cx="6752443" cy="2423639"/>
          </a:xfrm>
          <a:prstGeom prst="rect">
            <a:avLst/>
          </a:prstGeom>
          <a:noFill/>
          <a:ln>
            <a:solidFill>
              <a:sysClr val="windowText" lastClr="000000">
                <a:lumMod val="95000"/>
                <a:lumOff val="5000"/>
              </a:sysClr>
            </a:solidFill>
          </a:ln>
          <a:effectLst>
            <a:outerShdw blurRad="50800" dist="38100" dir="2700000" algn="tl" rotWithShape="0">
              <a:prstClr val="black">
                <a:alpha val="40000"/>
              </a:prstClr>
            </a:outerShdw>
          </a:effectLst>
        </p:spPr>
      </p:pic>
      <p:pic>
        <p:nvPicPr>
          <p:cNvPr id="10" name="Image 9">
            <a:extLst>
              <a:ext uri="{FF2B5EF4-FFF2-40B4-BE49-F238E27FC236}">
                <a16:creationId xmlns:a16="http://schemas.microsoft.com/office/drawing/2014/main" id="{5C4697B8-C95E-4315-BA34-03FF9ED0DA92}"/>
              </a:ext>
            </a:extLst>
          </p:cNvPr>
          <p:cNvPicPr>
            <a:picLocks noChangeAspect="1"/>
          </p:cNvPicPr>
          <p:nvPr/>
        </p:nvPicPr>
        <p:blipFill>
          <a:blip r:embed="rId8"/>
          <a:stretch>
            <a:fillRect/>
          </a:stretch>
        </p:blipFill>
        <p:spPr>
          <a:xfrm>
            <a:off x="9537811" y="2419102"/>
            <a:ext cx="942498" cy="942498"/>
          </a:xfrm>
          <a:prstGeom prst="rect">
            <a:avLst/>
          </a:prstGeom>
        </p:spPr>
      </p:pic>
      <p:sp>
        <p:nvSpPr>
          <p:cNvPr id="11" name="Rectangle 10">
            <a:extLst>
              <a:ext uri="{FF2B5EF4-FFF2-40B4-BE49-F238E27FC236}">
                <a16:creationId xmlns:a16="http://schemas.microsoft.com/office/drawing/2014/main" id="{B362CF5D-30F5-4BF1-AF2A-F0DF0D8A34DA}"/>
              </a:ext>
            </a:extLst>
          </p:cNvPr>
          <p:cNvSpPr/>
          <p:nvPr/>
        </p:nvSpPr>
        <p:spPr>
          <a:xfrm>
            <a:off x="8598018" y="3489385"/>
            <a:ext cx="2980423" cy="1754326"/>
          </a:xfrm>
          <a:prstGeom prst="rect">
            <a:avLst/>
          </a:prstGeom>
          <a:solidFill>
            <a:srgbClr val="70AD47">
              <a:lumMod val="20000"/>
              <a:lumOff val="80000"/>
            </a:srgbClr>
          </a:solidFill>
          <a:ln>
            <a:noFill/>
          </a:ln>
          <a:effectLst>
            <a:outerShdw blurRad="50800" dist="38100" dir="2700000" algn="tl" rotWithShape="0">
              <a:prstClr val="black">
                <a:alpha val="40000"/>
              </a:prstClr>
            </a:outerShdw>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rPr>
              <a:t>Avant toute souscription et au préalable, le chargé d’affaires s’assurera de la </a:t>
            </a:r>
            <a:r>
              <a:rPr kumimoji="0" lang="fr-FR" sz="1800" b="0" i="0" u="sng" strike="noStrike" kern="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rPr>
              <a:t>complétude du DRC</a:t>
            </a:r>
            <a:r>
              <a:rPr kumimoji="0" lang="fr-FR" sz="1800" b="0" i="0" u="none" strike="noStrike" kern="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rPr>
              <a:t> ainsi que de celle du </a:t>
            </a:r>
            <a:r>
              <a:rPr kumimoji="0" lang="fr-FR" sz="1800" b="0" i="0" u="sng" strike="noStrike" kern="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rPr>
              <a:t>TOP Connaissance Client</a:t>
            </a:r>
            <a:r>
              <a:rPr kumimoji="0" lang="fr-FR" sz="1800" b="0" i="0" u="none" strike="noStrike" kern="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rPr>
              <a:t> qui va de pair. </a:t>
            </a:r>
            <a:endParaRPr kumimoji="0" lang="fr-FR" sz="1400" b="0" i="0" u="none" strike="noStrike" kern="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endParaRPr>
          </a:p>
        </p:txBody>
      </p:sp>
      <p:sp>
        <p:nvSpPr>
          <p:cNvPr id="12" name="Flèche : bas 11">
            <a:extLst>
              <a:ext uri="{FF2B5EF4-FFF2-40B4-BE49-F238E27FC236}">
                <a16:creationId xmlns:a16="http://schemas.microsoft.com/office/drawing/2014/main" id="{5B861EE9-AE20-47E1-BB04-DAE3C9318D0D}"/>
              </a:ext>
            </a:extLst>
          </p:cNvPr>
          <p:cNvSpPr/>
          <p:nvPr/>
        </p:nvSpPr>
        <p:spPr>
          <a:xfrm>
            <a:off x="3548577" y="3143106"/>
            <a:ext cx="433238" cy="445601"/>
          </a:xfrm>
          <a:prstGeom prst="downArrow">
            <a:avLst/>
          </a:prstGeom>
          <a:solidFill>
            <a:srgbClr val="A5CC50"/>
          </a:solidFill>
          <a:ln w="12700" cap="flat" cmpd="sng" algn="ctr">
            <a:solidFill>
              <a:srgbClr val="A5CC74"/>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2E00A1F5-01E1-4FD4-B3FA-0CD8510E1726}"/>
              </a:ext>
            </a:extLst>
          </p:cNvPr>
          <p:cNvSpPr txBox="1"/>
          <p:nvPr/>
        </p:nvSpPr>
        <p:spPr>
          <a:xfrm>
            <a:off x="275790" y="1236647"/>
            <a:ext cx="4705513" cy="338554"/>
          </a:xfrm>
          <a:prstGeom prst="rect">
            <a:avLst/>
          </a:prstGeom>
          <a:noFill/>
        </p:spPr>
        <p:txBody>
          <a:bodyPr wrap="square" rtlCol="0">
            <a:spAutoFit/>
          </a:bodyPr>
          <a:lstStyle/>
          <a:p>
            <a:pPr marL="285750" indent="-285750" algn="just">
              <a:buBlip>
                <a:blip r:embed="rId5">
                  <a:extLst>
                    <a:ext uri="{96DAC541-7B7A-43D3-8B79-37D633B846F1}">
                      <asvg:svgBlip xmlns:asvg="http://schemas.microsoft.com/office/drawing/2016/SVG/main" r:embed="rId6"/>
                    </a:ext>
                  </a:extLst>
                </a:blip>
              </a:buBlip>
            </a:pPr>
            <a:r>
              <a:rPr lang="fr-FR" sz="1600" b="1" u="sng" dirty="0"/>
              <a:t>Souscription et commercialisation 1/2</a:t>
            </a:r>
            <a:r>
              <a:rPr lang="fr-FR" sz="1600" b="1" dirty="0"/>
              <a:t>:</a:t>
            </a:r>
            <a:endParaRPr lang="fr-FR" sz="1600" dirty="0"/>
          </a:p>
        </p:txBody>
      </p:sp>
      <p:pic>
        <p:nvPicPr>
          <p:cNvPr id="3" name="Image 2">
            <a:extLst>
              <a:ext uri="{FF2B5EF4-FFF2-40B4-BE49-F238E27FC236}">
                <a16:creationId xmlns:a16="http://schemas.microsoft.com/office/drawing/2014/main" id="{148C5121-3FBB-4FE2-87DF-69AD81A7439E}"/>
              </a:ext>
            </a:extLst>
          </p:cNvPr>
          <p:cNvPicPr>
            <a:picLocks noChangeAspect="1"/>
          </p:cNvPicPr>
          <p:nvPr/>
        </p:nvPicPr>
        <p:blipFill>
          <a:blip r:embed="rId9"/>
          <a:stretch>
            <a:fillRect/>
          </a:stretch>
        </p:blipFill>
        <p:spPr>
          <a:xfrm>
            <a:off x="11288268" y="1186449"/>
            <a:ext cx="627942" cy="438950"/>
          </a:xfrm>
          <a:prstGeom prst="rect">
            <a:avLst/>
          </a:prstGeom>
        </p:spPr>
      </p:pic>
      <p:sp>
        <p:nvSpPr>
          <p:cNvPr id="14" name="Rectangle 13">
            <a:extLst>
              <a:ext uri="{FF2B5EF4-FFF2-40B4-BE49-F238E27FC236}">
                <a16:creationId xmlns:a16="http://schemas.microsoft.com/office/drawing/2014/main" id="{01B809CF-C04E-459A-BE96-A3648EB78EB0}"/>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2847865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F35317E-50AC-4A6A-8F7A-4A51974AE92B}"/>
              </a:ext>
            </a:extLst>
          </p:cNvPr>
          <p:cNvPicPr>
            <a:picLocks noChangeAspect="1"/>
          </p:cNvPicPr>
          <p:nvPr/>
        </p:nvPicPr>
        <p:blipFill>
          <a:blip r:embed="rId3">
            <a:alphaModFix amt="50000"/>
          </a:blip>
          <a:stretch>
            <a:fillRect/>
          </a:stretch>
        </p:blipFill>
        <p:spPr>
          <a:xfrm>
            <a:off x="0" y="5039275"/>
            <a:ext cx="12192000" cy="1188137"/>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a:extLst>
              <a:ext uri="{FF2B5EF4-FFF2-40B4-BE49-F238E27FC236}">
                <a16:creationId xmlns:a16="http://schemas.microsoft.com/office/drawing/2014/main" id="{59673722-F751-402C-B810-2A5B7DA7260A}"/>
              </a:ext>
            </a:extLst>
          </p:cNvPr>
          <p:cNvSpPr txBox="1"/>
          <p:nvPr/>
        </p:nvSpPr>
        <p:spPr>
          <a:xfrm>
            <a:off x="387532" y="1418012"/>
            <a:ext cx="3949337" cy="338554"/>
          </a:xfrm>
          <a:prstGeom prst="rect">
            <a:avLst/>
          </a:prstGeom>
          <a:noFill/>
        </p:spPr>
        <p:txBody>
          <a:bodyPr wrap="square" rtlCol="0">
            <a:spAutoFit/>
          </a:bodyPr>
          <a:lstStyle/>
          <a:p>
            <a:pPr marL="285750" indent="-285750" algn="just">
              <a:buFontTx/>
              <a:buBlip>
                <a:blip r:embed="rId5">
                  <a:extLst>
                    <a:ext uri="{96DAC541-7B7A-43D3-8B79-37D633B846F1}">
                      <asvg:svgBlip xmlns:asvg="http://schemas.microsoft.com/office/drawing/2016/SVG/main" r:embed="rId6"/>
                    </a:ext>
                  </a:extLst>
                </a:blip>
              </a:buBlip>
            </a:pPr>
            <a:r>
              <a:rPr lang="fr-FR" sz="1600" b="1" u="sng" dirty="0">
                <a:solidFill>
                  <a:prstClr val="black"/>
                </a:solidFill>
                <a:latin typeface="Calibri" panose="020F0502020204030204"/>
              </a:rPr>
              <a:t>Souscription et commercialisation 2/2</a:t>
            </a:r>
            <a:r>
              <a:rPr lang="fr-FR" sz="1600" b="1" dirty="0">
                <a:solidFill>
                  <a:prstClr val="black"/>
                </a:solidFill>
                <a:latin typeface="Calibri" panose="020F0502020204030204"/>
              </a:rPr>
              <a:t>:</a:t>
            </a:r>
            <a:endParaRPr lang="fr-FR" sz="1600" dirty="0">
              <a:solidFill>
                <a:prstClr val="black"/>
              </a:solidFill>
              <a:latin typeface="Calibri" panose="020F0502020204030204"/>
            </a:endParaRPr>
          </a:p>
        </p:txBody>
      </p:sp>
      <p:pic>
        <p:nvPicPr>
          <p:cNvPr id="15" name="Image 14">
            <a:extLst>
              <a:ext uri="{FF2B5EF4-FFF2-40B4-BE49-F238E27FC236}">
                <a16:creationId xmlns:a16="http://schemas.microsoft.com/office/drawing/2014/main" id="{D8CD7508-E7A4-4D19-86CE-4E5EF48E0F76}"/>
              </a:ext>
            </a:extLst>
          </p:cNvPr>
          <p:cNvPicPr>
            <a:picLocks noChangeAspect="1"/>
          </p:cNvPicPr>
          <p:nvPr/>
        </p:nvPicPr>
        <p:blipFill>
          <a:blip r:embed="rId7"/>
          <a:stretch>
            <a:fillRect/>
          </a:stretch>
        </p:blipFill>
        <p:spPr>
          <a:xfrm>
            <a:off x="461362" y="4064205"/>
            <a:ext cx="6910503" cy="1753302"/>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3EE29B38-D0C1-4F47-9055-8DC23DB6E5DB}"/>
              </a:ext>
            </a:extLst>
          </p:cNvPr>
          <p:cNvPicPr>
            <a:picLocks noChangeAspect="1"/>
          </p:cNvPicPr>
          <p:nvPr/>
        </p:nvPicPr>
        <p:blipFill>
          <a:blip r:embed="rId8"/>
          <a:stretch>
            <a:fillRect/>
          </a:stretch>
        </p:blipFill>
        <p:spPr>
          <a:xfrm>
            <a:off x="7892453" y="3429000"/>
            <a:ext cx="4144262" cy="2934138"/>
          </a:xfrm>
          <a:prstGeom prst="rect">
            <a:avLst/>
          </a:prstGeom>
          <a:effectLst>
            <a:outerShdw blurRad="50800" dist="38100" dir="2700000" algn="tl" rotWithShape="0">
              <a:prstClr val="black">
                <a:alpha val="40000"/>
              </a:prstClr>
            </a:outerShdw>
          </a:effectLst>
        </p:spPr>
      </p:pic>
      <p:pic>
        <p:nvPicPr>
          <p:cNvPr id="17" name="Image 16">
            <a:extLst>
              <a:ext uri="{FF2B5EF4-FFF2-40B4-BE49-F238E27FC236}">
                <a16:creationId xmlns:a16="http://schemas.microsoft.com/office/drawing/2014/main" id="{03B18E1F-26AD-4B36-A23B-2E9935A1CDF5}"/>
              </a:ext>
            </a:extLst>
          </p:cNvPr>
          <p:cNvPicPr>
            <a:picLocks noChangeAspect="1"/>
          </p:cNvPicPr>
          <p:nvPr/>
        </p:nvPicPr>
        <p:blipFill>
          <a:blip r:embed="rId9"/>
          <a:stretch>
            <a:fillRect/>
          </a:stretch>
        </p:blipFill>
        <p:spPr>
          <a:xfrm>
            <a:off x="352017" y="1890571"/>
            <a:ext cx="8284316" cy="1610275"/>
          </a:xfrm>
          <a:prstGeom prst="rect">
            <a:avLst/>
          </a:prstGeom>
          <a:effectLst>
            <a:outerShdw blurRad="50800" dist="38100" dir="2700000" algn="tl" rotWithShape="0">
              <a:prstClr val="black">
                <a:alpha val="40000"/>
              </a:prstClr>
            </a:outerShdw>
          </a:effectLst>
        </p:spPr>
      </p:pic>
      <p:sp>
        <p:nvSpPr>
          <p:cNvPr id="18" name="Organigramme : Connecteur 17">
            <a:extLst>
              <a:ext uri="{FF2B5EF4-FFF2-40B4-BE49-F238E27FC236}">
                <a16:creationId xmlns:a16="http://schemas.microsoft.com/office/drawing/2014/main" id="{72A391F9-72BB-4722-A8BA-A5E438B62DA4}"/>
              </a:ext>
            </a:extLst>
          </p:cNvPr>
          <p:cNvSpPr/>
          <p:nvPr/>
        </p:nvSpPr>
        <p:spPr>
          <a:xfrm>
            <a:off x="7520422" y="5678833"/>
            <a:ext cx="4293218" cy="277348"/>
          </a:xfrm>
          <a:prstGeom prst="flowChartConnector">
            <a:avLst/>
          </a:prstGeom>
          <a:noFill/>
          <a:ln w="28575"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B050"/>
              </a:solidFill>
              <a:effectLst/>
              <a:uLnTx/>
              <a:uFillTx/>
              <a:latin typeface="Calibri" panose="020F0502020204030204"/>
              <a:ea typeface="+mn-ea"/>
              <a:cs typeface="+mn-cs"/>
            </a:endParaRPr>
          </a:p>
        </p:txBody>
      </p:sp>
      <p:sp>
        <p:nvSpPr>
          <p:cNvPr id="19" name="Flèche : bas 18">
            <a:extLst>
              <a:ext uri="{FF2B5EF4-FFF2-40B4-BE49-F238E27FC236}">
                <a16:creationId xmlns:a16="http://schemas.microsoft.com/office/drawing/2014/main" id="{242AE448-EE06-4C33-89BC-EF2D37AAD0FE}"/>
              </a:ext>
            </a:extLst>
          </p:cNvPr>
          <p:cNvSpPr/>
          <p:nvPr/>
        </p:nvSpPr>
        <p:spPr>
          <a:xfrm>
            <a:off x="3101951" y="3623895"/>
            <a:ext cx="479502" cy="525171"/>
          </a:xfrm>
          <a:prstGeom prst="downArrow">
            <a:avLst/>
          </a:prstGeom>
          <a:solidFill>
            <a:srgbClr val="A5CC50"/>
          </a:solidFill>
          <a:ln w="12700" cap="flat" cmpd="sng" algn="ctr">
            <a:solidFill>
              <a:srgbClr val="A5CC74"/>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Flèche : bas 19">
            <a:extLst>
              <a:ext uri="{FF2B5EF4-FFF2-40B4-BE49-F238E27FC236}">
                <a16:creationId xmlns:a16="http://schemas.microsoft.com/office/drawing/2014/main" id="{B257161F-F8AD-48D1-8ED6-518BB624164B}"/>
              </a:ext>
            </a:extLst>
          </p:cNvPr>
          <p:cNvSpPr/>
          <p:nvPr/>
        </p:nvSpPr>
        <p:spPr>
          <a:xfrm rot="16200000">
            <a:off x="7426230" y="4709544"/>
            <a:ext cx="479502" cy="525171"/>
          </a:xfrm>
          <a:prstGeom prst="downArrow">
            <a:avLst/>
          </a:prstGeom>
          <a:solidFill>
            <a:srgbClr val="A5CC50"/>
          </a:solidFill>
          <a:ln w="12700" cap="flat" cmpd="sng" algn="ctr">
            <a:solidFill>
              <a:srgbClr val="A5CC74"/>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F0C3E19-AC33-4734-8AD3-F7F2D742BFB6}"/>
              </a:ext>
            </a:extLst>
          </p:cNvPr>
          <p:cNvSpPr/>
          <p:nvPr/>
        </p:nvSpPr>
        <p:spPr>
          <a:xfrm>
            <a:off x="8636332" y="1314740"/>
            <a:ext cx="3100250" cy="707886"/>
          </a:xfrm>
          <a:prstGeom prst="rect">
            <a:avLst/>
          </a:prstGeom>
          <a:ln>
            <a:solidFill>
              <a:srgbClr val="00B050"/>
            </a:solidFill>
          </a:ln>
          <a:effectLst>
            <a:outerShdw blurRad="63500" sx="102000" sy="102000" algn="ctr" rotWithShape="0">
              <a:prstClr val="black">
                <a:alpha val="40000"/>
              </a:prstClr>
            </a:outerShdw>
          </a:effectLst>
        </p:spPr>
        <p:txBody>
          <a:bodyPr wrap="square">
            <a:spAutoFit/>
          </a:bodyPr>
          <a:lstStyle/>
          <a:p>
            <a:pPr algn="ctr"/>
            <a:r>
              <a:rPr lang="fr-FR" sz="2000" b="1" dirty="0">
                <a:solidFill>
                  <a:srgbClr val="00B050"/>
                </a:solidFill>
              </a:rPr>
              <a:t>CAT GREEN</a:t>
            </a:r>
          </a:p>
          <a:p>
            <a:pPr algn="ctr"/>
            <a:r>
              <a:rPr lang="fr-FR" sz="2000" dirty="0">
                <a:solidFill>
                  <a:srgbClr val="00B050"/>
                </a:solidFill>
              </a:rPr>
              <a:t>« La collecte qui a du sens »</a:t>
            </a:r>
          </a:p>
        </p:txBody>
      </p:sp>
      <p:pic>
        <p:nvPicPr>
          <p:cNvPr id="3" name="Image 2">
            <a:extLst>
              <a:ext uri="{FF2B5EF4-FFF2-40B4-BE49-F238E27FC236}">
                <a16:creationId xmlns:a16="http://schemas.microsoft.com/office/drawing/2014/main" id="{25471299-1A0D-4FA7-95D1-5C63C76EE51B}"/>
              </a:ext>
            </a:extLst>
          </p:cNvPr>
          <p:cNvPicPr>
            <a:picLocks noChangeAspect="1"/>
          </p:cNvPicPr>
          <p:nvPr/>
        </p:nvPicPr>
        <p:blipFill>
          <a:blip r:embed="rId10"/>
          <a:stretch>
            <a:fillRect/>
          </a:stretch>
        </p:blipFill>
        <p:spPr>
          <a:xfrm>
            <a:off x="11408773" y="1229733"/>
            <a:ext cx="627942" cy="438950"/>
          </a:xfrm>
          <a:prstGeom prst="rect">
            <a:avLst/>
          </a:prstGeom>
        </p:spPr>
      </p:pic>
      <p:sp>
        <p:nvSpPr>
          <p:cNvPr id="21" name="Rectangle 20">
            <a:extLst>
              <a:ext uri="{FF2B5EF4-FFF2-40B4-BE49-F238E27FC236}">
                <a16:creationId xmlns:a16="http://schemas.microsoft.com/office/drawing/2014/main" id="{2EB4EFFA-B6E1-48BE-A07D-9E332066C372}"/>
              </a:ext>
            </a:extLst>
          </p:cNvPr>
          <p:cNvSpPr/>
          <p:nvPr/>
        </p:nvSpPr>
        <p:spPr>
          <a:xfrm>
            <a:off x="6601097" y="465750"/>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Le lancement du </a:t>
            </a:r>
            <a:r>
              <a:rPr lang="fr-FR" sz="2400" b="1" dirty="0">
                <a:solidFill>
                  <a:srgbClr val="00B050"/>
                </a:solidFill>
                <a:latin typeface="Arial Black" panose="020B0A04020102020204" pitchFamily="34" charset="0"/>
                <a:cs typeface="Aharoni" panose="02010803020104030203" pitchFamily="2" charset="-79"/>
              </a:rPr>
              <a:t>CAT VERT</a:t>
            </a:r>
          </a:p>
        </p:txBody>
      </p:sp>
    </p:spTree>
    <p:extLst>
      <p:ext uri="{BB962C8B-B14F-4D97-AF65-F5344CB8AC3E}">
        <p14:creationId xmlns:p14="http://schemas.microsoft.com/office/powerpoint/2010/main" val="3800758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9D08E3BB-DED6-4F92-9BB8-ECA0EFB2EE87}"/>
              </a:ext>
            </a:extLst>
          </p:cNvPr>
          <p:cNvSpPr/>
          <p:nvPr/>
        </p:nvSpPr>
        <p:spPr>
          <a:xfrm>
            <a:off x="5974080" y="430916"/>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La gamme des </a:t>
            </a:r>
            <a:r>
              <a:rPr lang="fr-FR" sz="2400" b="1" dirty="0">
                <a:solidFill>
                  <a:srgbClr val="C00000"/>
                </a:solidFill>
                <a:latin typeface="Arial Black" panose="020B0A04020102020204" pitchFamily="34" charset="0"/>
                <a:cs typeface="Aharoni" panose="02010803020104030203" pitchFamily="2" charset="-79"/>
              </a:rPr>
              <a:t>C</a:t>
            </a:r>
            <a:r>
              <a:rPr lang="fr-FR" sz="2400" b="1" dirty="0">
                <a:solidFill>
                  <a:srgbClr val="000000">
                    <a:lumMod val="75000"/>
                    <a:lumOff val="25000"/>
                  </a:srgbClr>
                </a:solidFill>
                <a:latin typeface="Arial Black" panose="020B0A04020102020204" pitchFamily="34" charset="0"/>
                <a:cs typeface="Aharoni" panose="02010803020104030203" pitchFamily="2" charset="-79"/>
              </a:rPr>
              <a:t>omptes </a:t>
            </a:r>
            <a:r>
              <a:rPr lang="fr-FR" sz="2400" b="1" dirty="0">
                <a:solidFill>
                  <a:srgbClr val="C00000"/>
                </a:solidFill>
                <a:latin typeface="Arial Black" panose="020B0A04020102020204" pitchFamily="34" charset="0"/>
                <a:cs typeface="Aharoni" panose="02010803020104030203" pitchFamily="2" charset="-79"/>
              </a:rPr>
              <a:t>A T</a:t>
            </a:r>
            <a:r>
              <a:rPr lang="fr-FR" sz="2400" b="1" dirty="0">
                <a:solidFill>
                  <a:srgbClr val="000000">
                    <a:lumMod val="75000"/>
                    <a:lumOff val="25000"/>
                  </a:srgbClr>
                </a:solidFill>
                <a:latin typeface="Arial Black" panose="020B0A04020102020204" pitchFamily="34" charset="0"/>
                <a:cs typeface="Aharoni" panose="02010803020104030203" pitchFamily="2" charset="-79"/>
              </a:rPr>
              <a:t>erme</a:t>
            </a:r>
            <a:endParaRPr lang="fr-FR" sz="2400" b="1" dirty="0">
              <a:solidFill>
                <a:srgbClr val="00B050"/>
              </a:solidFill>
              <a:latin typeface="Arial Black" panose="020B0A04020102020204" pitchFamily="34" charset="0"/>
              <a:cs typeface="Aharoni" panose="02010803020104030203" pitchFamily="2" charset="-79"/>
            </a:endParaRPr>
          </a:p>
        </p:txBody>
      </p:sp>
      <p:sp>
        <p:nvSpPr>
          <p:cNvPr id="4" name="ZoneTexte 3">
            <a:extLst>
              <a:ext uri="{FF2B5EF4-FFF2-40B4-BE49-F238E27FC236}">
                <a16:creationId xmlns:a16="http://schemas.microsoft.com/office/drawing/2014/main" id="{B6DF1D5C-FE2F-4EF2-962B-FF49502055A1}"/>
              </a:ext>
            </a:extLst>
          </p:cNvPr>
          <p:cNvSpPr txBox="1"/>
          <p:nvPr/>
        </p:nvSpPr>
        <p:spPr>
          <a:xfrm>
            <a:off x="1231397" y="1337655"/>
            <a:ext cx="9831978" cy="369332"/>
          </a:xfrm>
          <a:prstGeom prst="rect">
            <a:avLst/>
          </a:prstGeom>
          <a:noFill/>
        </p:spPr>
        <p:txBody>
          <a:bodyPr wrap="square" rtlCol="0">
            <a:spAutoFit/>
          </a:bodyPr>
          <a:lstStyle/>
          <a:p>
            <a:r>
              <a:rPr lang="fr-FR" dirty="0"/>
              <a:t>En parallèle de la gamme Captio Prestance vous avez accès au </a:t>
            </a:r>
            <a:r>
              <a:rPr lang="fr-FR" b="1" dirty="0">
                <a:solidFill>
                  <a:srgbClr val="00B050"/>
                </a:solidFill>
              </a:rPr>
              <a:t>CAT Vert </a:t>
            </a:r>
            <a:r>
              <a:rPr lang="fr-FR" dirty="0"/>
              <a:t>et aux CAT proposés par la BDR</a:t>
            </a:r>
          </a:p>
        </p:txBody>
      </p:sp>
      <p:pic>
        <p:nvPicPr>
          <p:cNvPr id="10" name="Image 9">
            <a:hlinkClick r:id="rId4"/>
            <a:extLst>
              <a:ext uri="{FF2B5EF4-FFF2-40B4-BE49-F238E27FC236}">
                <a16:creationId xmlns:a16="http://schemas.microsoft.com/office/drawing/2014/main" id="{F9AF8FF0-1362-41EA-8CE5-88C3856C4F65}"/>
              </a:ext>
            </a:extLst>
          </p:cNvPr>
          <p:cNvPicPr>
            <a:picLocks noChangeAspect="1"/>
          </p:cNvPicPr>
          <p:nvPr/>
        </p:nvPicPr>
        <p:blipFill>
          <a:blip r:embed="rId5"/>
          <a:stretch>
            <a:fillRect/>
          </a:stretch>
        </p:blipFill>
        <p:spPr>
          <a:xfrm>
            <a:off x="1520687" y="2925505"/>
            <a:ext cx="2485982" cy="1991003"/>
          </a:xfrm>
          <a:prstGeom prst="rect">
            <a:avLst/>
          </a:prstGeom>
          <a:effectLst>
            <a:outerShdw blurRad="63500" sx="102000" sy="102000" algn="ctr" rotWithShape="0">
              <a:prstClr val="black">
                <a:alpha val="40000"/>
              </a:prstClr>
            </a:outerShdw>
          </a:effectLst>
        </p:spPr>
      </p:pic>
      <p:sp>
        <p:nvSpPr>
          <p:cNvPr id="11" name="ZoneTexte 10">
            <a:extLst>
              <a:ext uri="{FF2B5EF4-FFF2-40B4-BE49-F238E27FC236}">
                <a16:creationId xmlns:a16="http://schemas.microsoft.com/office/drawing/2014/main" id="{0C65AA88-2DF4-4126-95EB-D0CACDCBB44E}"/>
              </a:ext>
            </a:extLst>
          </p:cNvPr>
          <p:cNvSpPr txBox="1"/>
          <p:nvPr/>
        </p:nvSpPr>
        <p:spPr>
          <a:xfrm>
            <a:off x="2839720" y="2913922"/>
            <a:ext cx="1166949" cy="707886"/>
          </a:xfrm>
          <a:prstGeom prst="rect">
            <a:avLst/>
          </a:prstGeom>
          <a:noFill/>
        </p:spPr>
        <p:txBody>
          <a:bodyPr wrap="square" rtlCol="0">
            <a:spAutoFit/>
          </a:bodyPr>
          <a:lstStyle/>
          <a:p>
            <a:r>
              <a:rPr lang="fr-FR" sz="2000" b="1" dirty="0">
                <a:ln w="0">
                  <a:noFill/>
                </a:ln>
                <a:solidFill>
                  <a:srgbClr val="00B050"/>
                </a:solidFill>
                <a:effectLst>
                  <a:outerShdw blurRad="38100" dist="19050" dir="2700000" algn="tl" rotWithShape="0">
                    <a:schemeClr val="dk1">
                      <a:alpha val="40000"/>
                    </a:schemeClr>
                  </a:outerShdw>
                </a:effectLst>
              </a:rPr>
              <a:t>CAT VERT</a:t>
            </a:r>
          </a:p>
        </p:txBody>
      </p:sp>
      <p:sp>
        <p:nvSpPr>
          <p:cNvPr id="12" name="ZoneTexte 11">
            <a:extLst>
              <a:ext uri="{FF2B5EF4-FFF2-40B4-BE49-F238E27FC236}">
                <a16:creationId xmlns:a16="http://schemas.microsoft.com/office/drawing/2014/main" id="{695CBC99-4E0C-4CE1-A8A1-9CA13CD08DC8}"/>
              </a:ext>
            </a:extLst>
          </p:cNvPr>
          <p:cNvSpPr txBox="1"/>
          <p:nvPr/>
        </p:nvSpPr>
        <p:spPr>
          <a:xfrm>
            <a:off x="3438174" y="2075985"/>
            <a:ext cx="5507348" cy="400110"/>
          </a:xfrm>
          <a:prstGeom prst="rect">
            <a:avLst/>
          </a:prstGeom>
          <a:solidFill>
            <a:schemeClr val="bg2">
              <a:lumMod val="20000"/>
              <a:lumOff val="80000"/>
            </a:schemeClr>
          </a:solidFill>
          <a:ln>
            <a:solidFill>
              <a:schemeClr val="bg1">
                <a:lumMod val="85000"/>
              </a:schemeClr>
            </a:solidFill>
          </a:ln>
          <a:effectLst>
            <a:outerShdw blurRad="63500" sx="102000" sy="102000" algn="ctr" rotWithShape="0">
              <a:prstClr val="black">
                <a:alpha val="40000"/>
              </a:prstClr>
            </a:outerShdw>
          </a:effectLst>
        </p:spPr>
        <p:txBody>
          <a:bodyPr wrap="square" rtlCol="0">
            <a:spAutoFit/>
          </a:bodyPr>
          <a:lstStyle/>
          <a:p>
            <a:pPr algn="ctr"/>
            <a:r>
              <a:rPr lang="fr-FR" sz="2000" dirty="0">
                <a:solidFill>
                  <a:srgbClr val="C00000"/>
                </a:solidFill>
              </a:rPr>
              <a:t>La gamme des comptes à terme à votre disposition</a:t>
            </a:r>
          </a:p>
        </p:txBody>
      </p:sp>
      <p:pic>
        <p:nvPicPr>
          <p:cNvPr id="13" name="Image 12">
            <a:extLst>
              <a:ext uri="{FF2B5EF4-FFF2-40B4-BE49-F238E27FC236}">
                <a16:creationId xmlns:a16="http://schemas.microsoft.com/office/drawing/2014/main" id="{E14CE18A-CFF7-4F1D-B1BE-1C0E62E2A65B}"/>
              </a:ext>
            </a:extLst>
          </p:cNvPr>
          <p:cNvPicPr>
            <a:picLocks noChangeAspect="1"/>
          </p:cNvPicPr>
          <p:nvPr/>
        </p:nvPicPr>
        <p:blipFill>
          <a:blip r:embed="rId6"/>
          <a:stretch>
            <a:fillRect/>
          </a:stretch>
        </p:blipFill>
        <p:spPr>
          <a:xfrm>
            <a:off x="577982" y="1221364"/>
            <a:ext cx="653415" cy="601914"/>
          </a:xfrm>
          <a:prstGeom prst="rect">
            <a:avLst/>
          </a:prstGeom>
        </p:spPr>
      </p:pic>
      <p:pic>
        <p:nvPicPr>
          <p:cNvPr id="14" name="Image 13">
            <a:extLst>
              <a:ext uri="{FF2B5EF4-FFF2-40B4-BE49-F238E27FC236}">
                <a16:creationId xmlns:a16="http://schemas.microsoft.com/office/drawing/2014/main" id="{71B9AB8B-A13B-4CD8-99C4-2087979145A8}"/>
              </a:ext>
            </a:extLst>
          </p:cNvPr>
          <p:cNvPicPr>
            <a:picLocks noChangeAspect="1"/>
          </p:cNvPicPr>
          <p:nvPr/>
        </p:nvPicPr>
        <p:blipFill>
          <a:blip r:embed="rId7"/>
          <a:stretch>
            <a:fillRect/>
          </a:stretch>
        </p:blipFill>
        <p:spPr>
          <a:xfrm>
            <a:off x="4147409" y="3647214"/>
            <a:ext cx="588652" cy="547583"/>
          </a:xfrm>
          <a:prstGeom prst="rect">
            <a:avLst/>
          </a:prstGeom>
        </p:spPr>
      </p:pic>
      <p:pic>
        <p:nvPicPr>
          <p:cNvPr id="15" name="Image 14">
            <a:extLst>
              <a:ext uri="{FF2B5EF4-FFF2-40B4-BE49-F238E27FC236}">
                <a16:creationId xmlns:a16="http://schemas.microsoft.com/office/drawing/2014/main" id="{AE0D8619-79AF-479D-9BA7-882482CCAA19}"/>
              </a:ext>
            </a:extLst>
          </p:cNvPr>
          <p:cNvPicPr>
            <a:picLocks noChangeAspect="1"/>
          </p:cNvPicPr>
          <p:nvPr/>
        </p:nvPicPr>
        <p:blipFill>
          <a:blip r:embed="rId7"/>
          <a:stretch>
            <a:fillRect/>
          </a:stretch>
        </p:blipFill>
        <p:spPr>
          <a:xfrm>
            <a:off x="7550747" y="3647214"/>
            <a:ext cx="588652" cy="547583"/>
          </a:xfrm>
          <a:prstGeom prst="rect">
            <a:avLst/>
          </a:prstGeom>
        </p:spPr>
      </p:pic>
      <p:sp>
        <p:nvSpPr>
          <p:cNvPr id="16" name="Rectangle 15">
            <a:hlinkClick r:id="rId8"/>
            <a:extLst>
              <a:ext uri="{FF2B5EF4-FFF2-40B4-BE49-F238E27FC236}">
                <a16:creationId xmlns:a16="http://schemas.microsoft.com/office/drawing/2014/main" id="{E32A57AF-B853-4F14-90F8-92AED6B3E68E}"/>
              </a:ext>
            </a:extLst>
          </p:cNvPr>
          <p:cNvSpPr/>
          <p:nvPr/>
        </p:nvSpPr>
        <p:spPr>
          <a:xfrm>
            <a:off x="4981303" y="2925503"/>
            <a:ext cx="2229394" cy="1991005"/>
          </a:xfrm>
          <a:prstGeom prst="rect">
            <a:avLst/>
          </a:prstGeom>
          <a:solidFill>
            <a:schemeClr val="bg2">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13B0B22D-4C06-4072-9F27-75D65FAADAF5}"/>
              </a:ext>
            </a:extLst>
          </p:cNvPr>
          <p:cNvSpPr txBox="1"/>
          <p:nvPr/>
        </p:nvSpPr>
        <p:spPr>
          <a:xfrm>
            <a:off x="5181599" y="3459340"/>
            <a:ext cx="1785257" cy="923330"/>
          </a:xfrm>
          <a:prstGeom prst="rect">
            <a:avLst/>
          </a:prstGeom>
          <a:noFill/>
        </p:spPr>
        <p:txBody>
          <a:bodyPr wrap="square" rtlCol="0">
            <a:spAutoFit/>
          </a:bodyPr>
          <a:lstStyle/>
          <a:p>
            <a:pPr algn="ctr"/>
            <a:r>
              <a:rPr lang="fr-FR" b="1" dirty="0">
                <a:solidFill>
                  <a:schemeClr val="bg1"/>
                </a:solidFill>
              </a:rPr>
              <a:t>CAT CAPTIO PRESTANCE 3 ANS</a:t>
            </a:r>
          </a:p>
        </p:txBody>
      </p:sp>
      <p:sp>
        <p:nvSpPr>
          <p:cNvPr id="22" name="ZoneTexte 21">
            <a:extLst>
              <a:ext uri="{FF2B5EF4-FFF2-40B4-BE49-F238E27FC236}">
                <a16:creationId xmlns:a16="http://schemas.microsoft.com/office/drawing/2014/main" id="{1878B055-DA2B-4E2C-880F-B0DF3D05EADF}"/>
              </a:ext>
            </a:extLst>
          </p:cNvPr>
          <p:cNvSpPr txBox="1"/>
          <p:nvPr/>
        </p:nvSpPr>
        <p:spPr>
          <a:xfrm>
            <a:off x="1520686" y="5039139"/>
            <a:ext cx="9203635" cy="584775"/>
          </a:xfrm>
          <a:prstGeom prst="rect">
            <a:avLst/>
          </a:prstGeom>
          <a:solidFill>
            <a:schemeClr val="bg1">
              <a:lumMod val="85000"/>
            </a:schemeClr>
          </a:solidFill>
        </p:spPr>
        <p:txBody>
          <a:bodyPr wrap="square" rtlCol="0">
            <a:spAutoFit/>
          </a:bodyPr>
          <a:lstStyle/>
          <a:p>
            <a:pPr algn="ctr"/>
            <a:r>
              <a:rPr lang="fr-FR" spc="300" dirty="0">
                <a:solidFill>
                  <a:srgbClr val="C00000"/>
                </a:solidFill>
              </a:rPr>
              <a:t>Sous condition d’argent frais</a:t>
            </a:r>
          </a:p>
          <a:p>
            <a:pPr algn="ctr"/>
            <a:r>
              <a:rPr lang="fr-FR" sz="1400" i="1" dirty="0"/>
              <a:t>Les demandes de dérogation sont à adresser au marché sur la boite RM PRO </a:t>
            </a:r>
            <a:r>
              <a:rPr lang="fr-FR" sz="1400" i="1" dirty="0">
                <a:solidFill>
                  <a:srgbClr val="0070C0"/>
                </a:solidFill>
                <a:hlinkClick r:id="rId9">
                  <a:extLst>
                    <a:ext uri="{A12FA001-AC4F-418D-AE19-62706E023703}">
                      <ahyp:hlinkClr xmlns:ahyp="http://schemas.microsoft.com/office/drawing/2018/hyperlinkcolor" val="tx"/>
                    </a:ext>
                  </a:extLst>
                </a:hlinkClick>
              </a:rPr>
              <a:t>CEGEE-B-RM-PROFESSIONNELS</a:t>
            </a:r>
            <a:endParaRPr lang="fr-FR" sz="1400" i="1" dirty="0">
              <a:solidFill>
                <a:srgbClr val="0070C0"/>
              </a:solidFill>
            </a:endParaRPr>
          </a:p>
        </p:txBody>
      </p:sp>
      <p:pic>
        <p:nvPicPr>
          <p:cNvPr id="25" name="Image 24">
            <a:hlinkClick r:id="rId4"/>
            <a:extLst>
              <a:ext uri="{FF2B5EF4-FFF2-40B4-BE49-F238E27FC236}">
                <a16:creationId xmlns:a16="http://schemas.microsoft.com/office/drawing/2014/main" id="{6C4790EE-4B87-4EE9-ABC5-E44FAD029A5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37328" y="2801379"/>
            <a:ext cx="2592392" cy="2237760"/>
          </a:xfrm>
          <a:prstGeom prst="rect">
            <a:avLst/>
          </a:prstGeom>
        </p:spPr>
      </p:pic>
      <p:pic>
        <p:nvPicPr>
          <p:cNvPr id="26" name="Image 25">
            <a:extLst>
              <a:ext uri="{FF2B5EF4-FFF2-40B4-BE49-F238E27FC236}">
                <a16:creationId xmlns:a16="http://schemas.microsoft.com/office/drawing/2014/main" id="{8A1AF789-DE7B-454B-810E-004B87EDB7F2}"/>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884" b="92116" l="9664" r="89916">
                        <a14:foregroundMark x1="79412" y1="65145" x2="79412" y2="65145"/>
                        <a14:foregroundMark x1="77311" y1="87552" x2="77311" y2="87552"/>
                        <a14:foregroundMark x1="59244" y1="92946" x2="59244" y2="92946"/>
                        <a14:foregroundMark x1="32773" y1="67220" x2="32773" y2="67220"/>
                        <a14:foregroundMark x1="42437" y1="22822" x2="42437" y2="22822"/>
                        <a14:foregroundMark x1="45798" y1="12863" x2="45798" y2="12863"/>
                        <a14:foregroundMark x1="34034" y1="9544" x2="34034" y2="9544"/>
                        <a14:foregroundMark x1="26471" y1="17012" x2="26471" y2="17012"/>
                        <a14:foregroundMark x1="22269" y1="28216" x2="22269" y2="28216"/>
                        <a14:foregroundMark x1="26891" y1="37344" x2="26891" y2="37344"/>
                        <a14:foregroundMark x1="55042" y1="32365" x2="55042" y2="32365"/>
                        <a14:foregroundMark x1="55882" y1="20747" x2="55882" y2="20747"/>
                        <a14:foregroundMark x1="46218" y1="11618" x2="46218" y2="11618"/>
                        <a14:foregroundMark x1="34454" y1="7884" x2="34454" y2="7884"/>
                        <a14:foregroundMark x1="43697" y1="76763" x2="43697" y2="76763"/>
                      </a14:backgroundRemoval>
                    </a14:imgEffect>
                  </a14:imgLayer>
                </a14:imgProps>
              </a:ext>
            </a:extLst>
          </a:blip>
          <a:stretch>
            <a:fillRect/>
          </a:stretch>
        </p:blipFill>
        <p:spPr>
          <a:xfrm rot="20059946">
            <a:off x="10546785" y="4162465"/>
            <a:ext cx="832744" cy="843241"/>
          </a:xfrm>
          <a:prstGeom prst="rect">
            <a:avLst/>
          </a:prstGeom>
        </p:spPr>
      </p:pic>
      <p:pic>
        <p:nvPicPr>
          <p:cNvPr id="27" name="Image 26">
            <a:extLst>
              <a:ext uri="{FF2B5EF4-FFF2-40B4-BE49-F238E27FC236}">
                <a16:creationId xmlns:a16="http://schemas.microsoft.com/office/drawing/2014/main" id="{C15B0607-E1E8-435D-BC4A-87029131EA9D}"/>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884" b="92116" l="9664" r="89916">
                        <a14:foregroundMark x1="79412" y1="65145" x2="79412" y2="65145"/>
                        <a14:foregroundMark x1="77311" y1="87552" x2="77311" y2="87552"/>
                        <a14:foregroundMark x1="59244" y1="92946" x2="59244" y2="92946"/>
                        <a14:foregroundMark x1="32773" y1="67220" x2="32773" y2="67220"/>
                        <a14:foregroundMark x1="42437" y1="22822" x2="42437" y2="22822"/>
                        <a14:foregroundMark x1="45798" y1="12863" x2="45798" y2="12863"/>
                        <a14:foregroundMark x1="34034" y1="9544" x2="34034" y2="9544"/>
                        <a14:foregroundMark x1="26471" y1="17012" x2="26471" y2="17012"/>
                        <a14:foregroundMark x1="22269" y1="28216" x2="22269" y2="28216"/>
                        <a14:foregroundMark x1="26891" y1="37344" x2="26891" y2="37344"/>
                        <a14:foregroundMark x1="55042" y1="32365" x2="55042" y2="32365"/>
                        <a14:foregroundMark x1="55882" y1="20747" x2="55882" y2="20747"/>
                        <a14:foregroundMark x1="46218" y1="11618" x2="46218" y2="11618"/>
                        <a14:foregroundMark x1="34454" y1="7884" x2="34454" y2="7884"/>
                        <a14:foregroundMark x1="43697" y1="76763" x2="43697" y2="76763"/>
                      </a14:backgroundRemoval>
                    </a14:imgEffect>
                  </a14:imgLayer>
                </a14:imgProps>
              </a:ext>
            </a:extLst>
          </a:blip>
          <a:stretch>
            <a:fillRect/>
          </a:stretch>
        </p:blipFill>
        <p:spPr>
          <a:xfrm rot="1451166" flipH="1">
            <a:off x="723644" y="4122781"/>
            <a:ext cx="1010396" cy="843241"/>
          </a:xfrm>
          <a:prstGeom prst="rect">
            <a:avLst/>
          </a:prstGeom>
        </p:spPr>
      </p:pic>
      <p:sp>
        <p:nvSpPr>
          <p:cNvPr id="29" name="ZoneTexte 28">
            <a:extLst>
              <a:ext uri="{FF2B5EF4-FFF2-40B4-BE49-F238E27FC236}">
                <a16:creationId xmlns:a16="http://schemas.microsoft.com/office/drawing/2014/main" id="{F4BF2278-5145-4CBE-BBF3-7E1A22BA9991}"/>
              </a:ext>
            </a:extLst>
          </p:cNvPr>
          <p:cNvSpPr txBox="1"/>
          <p:nvPr/>
        </p:nvSpPr>
        <p:spPr>
          <a:xfrm>
            <a:off x="1701682" y="5800001"/>
            <a:ext cx="9173850" cy="338554"/>
          </a:xfrm>
          <a:prstGeom prst="rect">
            <a:avLst/>
          </a:prstGeom>
          <a:noFill/>
        </p:spPr>
        <p:txBody>
          <a:bodyPr wrap="square" rtlCol="0">
            <a:spAutoFit/>
          </a:bodyPr>
          <a:lstStyle/>
          <a:p>
            <a:r>
              <a:rPr lang="fr-FR" sz="1600" dirty="0"/>
              <a:t>Les conditions des CAT sont à retrouver sous la RDC /taux des placements (Captio) et /taux CAT (CAT vert et CAT BDR) </a:t>
            </a:r>
          </a:p>
        </p:txBody>
      </p:sp>
    </p:spTree>
    <p:extLst>
      <p:ext uri="{BB962C8B-B14F-4D97-AF65-F5344CB8AC3E}">
        <p14:creationId xmlns:p14="http://schemas.microsoft.com/office/powerpoint/2010/main" val="20144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263BE5F2-7C26-4B27-BE43-0E6D321BFBB7}"/>
              </a:ext>
            </a:extLst>
          </p:cNvPr>
          <p:cNvSpPr/>
          <p:nvPr/>
        </p:nvSpPr>
        <p:spPr>
          <a:xfrm>
            <a:off x="5974080" y="430916"/>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La gamme des </a:t>
            </a:r>
            <a:r>
              <a:rPr lang="fr-FR" sz="2400" b="1" dirty="0">
                <a:solidFill>
                  <a:srgbClr val="C00000"/>
                </a:solidFill>
                <a:latin typeface="Arial Black" panose="020B0A04020102020204" pitchFamily="34" charset="0"/>
                <a:cs typeface="Aharoni" panose="02010803020104030203" pitchFamily="2" charset="-79"/>
              </a:rPr>
              <a:t>C</a:t>
            </a:r>
            <a:r>
              <a:rPr lang="fr-FR" sz="2400" b="1" dirty="0">
                <a:solidFill>
                  <a:srgbClr val="000000">
                    <a:lumMod val="75000"/>
                    <a:lumOff val="25000"/>
                  </a:srgbClr>
                </a:solidFill>
                <a:latin typeface="Arial Black" panose="020B0A04020102020204" pitchFamily="34" charset="0"/>
                <a:cs typeface="Aharoni" panose="02010803020104030203" pitchFamily="2" charset="-79"/>
              </a:rPr>
              <a:t>omptes </a:t>
            </a:r>
            <a:r>
              <a:rPr lang="fr-FR" sz="2400" b="1" dirty="0">
                <a:solidFill>
                  <a:srgbClr val="C00000"/>
                </a:solidFill>
                <a:latin typeface="Arial Black" panose="020B0A04020102020204" pitchFamily="34" charset="0"/>
                <a:cs typeface="Aharoni" panose="02010803020104030203" pitchFamily="2" charset="-79"/>
              </a:rPr>
              <a:t>A T</a:t>
            </a:r>
            <a:r>
              <a:rPr lang="fr-FR" sz="2400" b="1" dirty="0">
                <a:solidFill>
                  <a:srgbClr val="000000">
                    <a:lumMod val="75000"/>
                    <a:lumOff val="25000"/>
                  </a:srgbClr>
                </a:solidFill>
                <a:latin typeface="Arial Black" panose="020B0A04020102020204" pitchFamily="34" charset="0"/>
                <a:cs typeface="Aharoni" panose="02010803020104030203" pitchFamily="2" charset="-79"/>
              </a:rPr>
              <a:t>erme</a:t>
            </a:r>
            <a:endParaRPr lang="fr-FR" sz="2400" b="1" dirty="0">
              <a:solidFill>
                <a:srgbClr val="00B050"/>
              </a:solidFill>
              <a:latin typeface="Arial Black" panose="020B0A04020102020204" pitchFamily="34" charset="0"/>
              <a:cs typeface="Aharoni" panose="02010803020104030203" pitchFamily="2" charset="-79"/>
            </a:endParaRPr>
          </a:p>
        </p:txBody>
      </p:sp>
      <p:pic>
        <p:nvPicPr>
          <p:cNvPr id="6" name="Image 5">
            <a:extLst>
              <a:ext uri="{FF2B5EF4-FFF2-40B4-BE49-F238E27FC236}">
                <a16:creationId xmlns:a16="http://schemas.microsoft.com/office/drawing/2014/main" id="{83A70BE9-15B5-4B3E-AA68-1A6D4921250E}"/>
              </a:ext>
            </a:extLst>
          </p:cNvPr>
          <p:cNvPicPr>
            <a:picLocks noChangeAspect="1"/>
          </p:cNvPicPr>
          <p:nvPr/>
        </p:nvPicPr>
        <p:blipFill rotWithShape="1">
          <a:blip r:embed="rId4"/>
          <a:srcRect r="32937"/>
          <a:stretch/>
        </p:blipFill>
        <p:spPr>
          <a:xfrm>
            <a:off x="805938" y="3204828"/>
            <a:ext cx="4225173" cy="1908215"/>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4B9B22C7-2C5E-482A-B343-A3E8F3144717}"/>
              </a:ext>
            </a:extLst>
          </p:cNvPr>
          <p:cNvSpPr txBox="1"/>
          <p:nvPr/>
        </p:nvSpPr>
        <p:spPr>
          <a:xfrm>
            <a:off x="653249" y="1543693"/>
            <a:ext cx="11325191" cy="116955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dirty="0">
                <a:solidFill>
                  <a:prstClr val="black">
                    <a:lumMod val="75000"/>
                    <a:lumOff val="25000"/>
                  </a:prstClr>
                </a:solidFill>
                <a:latin typeface="Arial"/>
              </a:rPr>
              <a:t>À partir de la Synthèse Personne / Produits &amp; Services </a:t>
            </a:r>
            <a:r>
              <a:rPr lang="fr-FR" sz="1400" dirty="0">
                <a:solidFill>
                  <a:prstClr val="black">
                    <a:lumMod val="75000"/>
                    <a:lumOff val="25000"/>
                  </a:prstClr>
                </a:solidFill>
                <a:latin typeface="Arial"/>
                <a:sym typeface="Wingdings" panose="05000000000000000000" pitchFamily="2" charset="2"/>
              </a:rPr>
              <a:t>                             , puis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solidFill>
                <a:prstClr val="black">
                  <a:lumMod val="75000"/>
                  <a:lumOff val="25000"/>
                </a:prstClr>
              </a:solidFill>
              <a:latin typeface="Arial"/>
              <a:sym typeface="Wingdings" panose="05000000000000000000" pitchFamily="2" charset="2"/>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dirty="0">
                <a:solidFill>
                  <a:prstClr val="black">
                    <a:lumMod val="75000"/>
                    <a:lumOff val="25000"/>
                  </a:prstClr>
                </a:solidFill>
                <a:latin typeface="Arial"/>
                <a:sym typeface="Wingdings" panose="05000000000000000000" pitchFamily="2" charset="2"/>
              </a:rPr>
              <a:t>Sélectionner ensuite le titulaire du client bancaire, puis « produit ou offre unitaire »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dirty="0">
              <a:solidFill>
                <a:prstClr val="black">
                  <a:lumMod val="75000"/>
                  <a:lumOff val="25000"/>
                </a:prstClr>
              </a:solidFill>
              <a:latin typeface="Arial"/>
              <a:sym typeface="Wingdings" panose="05000000000000000000" pitchFamily="2" charset="2"/>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dirty="0">
                <a:solidFill>
                  <a:prstClr val="black">
                    <a:lumMod val="75000"/>
                    <a:lumOff val="25000"/>
                  </a:prstClr>
                </a:solidFill>
                <a:latin typeface="Arial"/>
                <a:sym typeface="Wingdings" panose="05000000000000000000" pitchFamily="2" charset="2"/>
              </a:rPr>
              <a:t>Vous aboutissez directement sur le </a:t>
            </a:r>
            <a:r>
              <a:rPr lang="fr-FR" sz="1400" b="1" dirty="0">
                <a:solidFill>
                  <a:srgbClr val="C00000"/>
                </a:solidFill>
                <a:latin typeface="Arial"/>
                <a:sym typeface="Wingdings" panose="05000000000000000000" pitchFamily="2" charset="2"/>
              </a:rPr>
              <a:t>SIMULATEUR CAT </a:t>
            </a:r>
            <a:r>
              <a:rPr lang="fr-FR" sz="1400" b="1" dirty="0">
                <a:solidFill>
                  <a:prstClr val="black">
                    <a:lumMod val="75000"/>
                    <a:lumOff val="25000"/>
                  </a:prstClr>
                </a:solidFill>
                <a:latin typeface="Arial"/>
                <a:sym typeface="Wingdings" panose="05000000000000000000" pitchFamily="2" charset="2"/>
              </a:rPr>
              <a:t>:  </a:t>
            </a:r>
            <a:endParaRPr kumimoji="0" lang="fr-FR" sz="1400" b="1" i="0"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0" name="Image 9">
            <a:extLst>
              <a:ext uri="{FF2B5EF4-FFF2-40B4-BE49-F238E27FC236}">
                <a16:creationId xmlns:a16="http://schemas.microsoft.com/office/drawing/2014/main" id="{DCE743BA-8F7B-4E24-872C-CC3AD2073C62}"/>
              </a:ext>
            </a:extLst>
          </p:cNvPr>
          <p:cNvPicPr>
            <a:picLocks noChangeAspect="1"/>
          </p:cNvPicPr>
          <p:nvPr/>
        </p:nvPicPr>
        <p:blipFill>
          <a:blip r:embed="rId5"/>
          <a:stretch>
            <a:fillRect/>
          </a:stretch>
        </p:blipFill>
        <p:spPr>
          <a:xfrm>
            <a:off x="5630045" y="1457962"/>
            <a:ext cx="1371600" cy="45720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194F601F-FC51-49AD-A8BA-11371F4357D1}"/>
              </a:ext>
            </a:extLst>
          </p:cNvPr>
          <p:cNvPicPr>
            <a:picLocks noChangeAspect="1"/>
          </p:cNvPicPr>
          <p:nvPr/>
        </p:nvPicPr>
        <p:blipFill rotWithShape="1">
          <a:blip r:embed="rId6"/>
          <a:srcRect b="45656"/>
          <a:stretch/>
        </p:blipFill>
        <p:spPr>
          <a:xfrm>
            <a:off x="7511093" y="1412537"/>
            <a:ext cx="1447661" cy="457200"/>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5A018CD9-F6C6-4F78-BE9A-6E7A3E32E2B7}"/>
              </a:ext>
            </a:extLst>
          </p:cNvPr>
          <p:cNvPicPr>
            <a:picLocks noChangeAspect="1"/>
          </p:cNvPicPr>
          <p:nvPr/>
        </p:nvPicPr>
        <p:blipFill rotWithShape="1">
          <a:blip r:embed="rId7"/>
          <a:srcRect b="78844"/>
          <a:stretch/>
        </p:blipFill>
        <p:spPr>
          <a:xfrm>
            <a:off x="7676733" y="1947556"/>
            <a:ext cx="3453785" cy="381418"/>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8C30DA1B-7140-4A19-B4FA-B09A9C4A784F}"/>
              </a:ext>
            </a:extLst>
          </p:cNvPr>
          <p:cNvPicPr>
            <a:picLocks noChangeAspect="1"/>
          </p:cNvPicPr>
          <p:nvPr/>
        </p:nvPicPr>
        <p:blipFill rotWithShape="1">
          <a:blip r:embed="rId7"/>
          <a:srcRect t="87427"/>
          <a:stretch/>
        </p:blipFill>
        <p:spPr>
          <a:xfrm>
            <a:off x="7676733" y="2362065"/>
            <a:ext cx="3453785" cy="226683"/>
          </a:xfrm>
          <a:prstGeom prst="rect">
            <a:avLst/>
          </a:prstGeom>
          <a:ln>
            <a:noFill/>
          </a:ln>
          <a:effectLst>
            <a:outerShdw blurRad="292100" dist="139700" dir="2700000" algn="tl" rotWithShape="0">
              <a:srgbClr val="333333">
                <a:alpha val="65000"/>
              </a:srgbClr>
            </a:outerShdw>
          </a:effectLst>
        </p:spPr>
      </p:pic>
      <p:sp>
        <p:nvSpPr>
          <p:cNvPr id="16" name="Triangle isocèle 15">
            <a:extLst>
              <a:ext uri="{FF2B5EF4-FFF2-40B4-BE49-F238E27FC236}">
                <a16:creationId xmlns:a16="http://schemas.microsoft.com/office/drawing/2014/main" id="{D9BDE0ED-1C4A-4368-87E4-24B4B5805445}"/>
              </a:ext>
            </a:extLst>
          </p:cNvPr>
          <p:cNvSpPr/>
          <p:nvPr/>
        </p:nvSpPr>
        <p:spPr>
          <a:xfrm flipV="1">
            <a:off x="898129" y="2813268"/>
            <a:ext cx="2700746" cy="284255"/>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DB3964D-FACB-4E09-8022-C6561B0FB0F4}"/>
              </a:ext>
            </a:extLst>
          </p:cNvPr>
          <p:cNvSpPr/>
          <p:nvPr/>
        </p:nvSpPr>
        <p:spPr>
          <a:xfrm>
            <a:off x="2414054" y="4012461"/>
            <a:ext cx="1609395" cy="106600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7A6F6ADF-FE18-467F-9231-B194B294E283}"/>
              </a:ext>
            </a:extLst>
          </p:cNvPr>
          <p:cNvSpPr txBox="1"/>
          <p:nvPr/>
        </p:nvSpPr>
        <p:spPr>
          <a:xfrm>
            <a:off x="653249" y="5340861"/>
            <a:ext cx="10212312" cy="30777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u="none" strike="noStrike" kern="1200" cap="none" spc="0" normalizeH="0" baseline="0" noProof="0" dirty="0">
                <a:ln>
                  <a:noFill/>
                </a:ln>
                <a:solidFill>
                  <a:prstClr val="black">
                    <a:lumMod val="75000"/>
                    <a:lumOff val="25000"/>
                  </a:prstClr>
                </a:solidFill>
                <a:effectLst/>
                <a:uLnTx/>
                <a:uFillTx/>
                <a:latin typeface="Arial"/>
                <a:ea typeface="Calibri" panose="020F0502020204030204" pitchFamily="34" charset="0"/>
                <a:cs typeface="+mn-cs"/>
              </a:rPr>
              <a:t>Sélectionner la variante produit qui intéresse votre client</a:t>
            </a:r>
            <a:r>
              <a:rPr lang="fr-FR" sz="1400" dirty="0">
                <a:solidFill>
                  <a:prstClr val="black">
                    <a:lumMod val="75000"/>
                    <a:lumOff val="25000"/>
                  </a:prstClr>
                </a:solidFill>
                <a:latin typeface="Arial"/>
                <a:ea typeface="Calibri" panose="020F0502020204030204" pitchFamily="34" charset="0"/>
              </a:rPr>
              <a:t> (la variante produit est présente dans la grille de taux) :</a:t>
            </a:r>
            <a:endParaRPr kumimoji="0" lang="fr-FR" sz="1400" b="1" u="none" strike="noStrike" kern="120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19" name="Image 18">
            <a:extLst>
              <a:ext uri="{FF2B5EF4-FFF2-40B4-BE49-F238E27FC236}">
                <a16:creationId xmlns:a16="http://schemas.microsoft.com/office/drawing/2014/main" id="{81168BBA-C8F1-412C-8207-C63F743D36F0}"/>
              </a:ext>
            </a:extLst>
          </p:cNvPr>
          <p:cNvPicPr>
            <a:picLocks noChangeAspect="1"/>
          </p:cNvPicPr>
          <p:nvPr/>
        </p:nvPicPr>
        <p:blipFill>
          <a:blip r:embed="rId8"/>
          <a:stretch>
            <a:fillRect/>
          </a:stretch>
        </p:blipFill>
        <p:spPr>
          <a:xfrm>
            <a:off x="6216907" y="2811997"/>
            <a:ext cx="3803180" cy="2251827"/>
          </a:xfrm>
          <a:prstGeom prst="rect">
            <a:avLst/>
          </a:prstGeom>
          <a:ln>
            <a:noFill/>
          </a:ln>
          <a:effectLst>
            <a:outerShdw blurRad="292100" dist="139700" dir="2700000" algn="tl" rotWithShape="0">
              <a:srgbClr val="333333">
                <a:alpha val="65000"/>
              </a:srgbClr>
            </a:outerShdw>
          </a:effectLst>
        </p:spPr>
      </p:pic>
      <p:cxnSp>
        <p:nvCxnSpPr>
          <p:cNvPr id="20" name="Connecteur droit avec flèche 19">
            <a:extLst>
              <a:ext uri="{FF2B5EF4-FFF2-40B4-BE49-F238E27FC236}">
                <a16:creationId xmlns:a16="http://schemas.microsoft.com/office/drawing/2014/main" id="{08BD593A-1C86-4815-8B7C-2C58873154F6}"/>
              </a:ext>
            </a:extLst>
          </p:cNvPr>
          <p:cNvCxnSpPr>
            <a:cxnSpLocks/>
          </p:cNvCxnSpPr>
          <p:nvPr/>
        </p:nvCxnSpPr>
        <p:spPr>
          <a:xfrm flipV="1">
            <a:off x="4195756" y="3266304"/>
            <a:ext cx="2434513"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5DBDA2A2-4667-4AB1-874C-1727CE14FC6F}"/>
              </a:ext>
            </a:extLst>
          </p:cNvPr>
          <p:cNvSpPr txBox="1"/>
          <p:nvPr/>
        </p:nvSpPr>
        <p:spPr>
          <a:xfrm>
            <a:off x="4430300" y="2913066"/>
            <a:ext cx="2571345" cy="276999"/>
          </a:xfrm>
          <a:prstGeom prst="rect">
            <a:avLst/>
          </a:prstGeom>
          <a:noFill/>
        </p:spPr>
        <p:txBody>
          <a:bodyPr wrap="none" rtlCol="0">
            <a:spAutoFit/>
          </a:bodyPr>
          <a:lstStyle/>
          <a:p>
            <a:r>
              <a:rPr lang="fr-FR" sz="1200" i="1" dirty="0">
                <a:solidFill>
                  <a:srgbClr val="C00000"/>
                </a:solidFill>
              </a:rPr>
              <a:t>Illustration pour un CAT BDR 5 ans</a:t>
            </a:r>
          </a:p>
        </p:txBody>
      </p:sp>
      <p:sp>
        <p:nvSpPr>
          <p:cNvPr id="23" name="ZoneTexte 22">
            <a:extLst>
              <a:ext uri="{FF2B5EF4-FFF2-40B4-BE49-F238E27FC236}">
                <a16:creationId xmlns:a16="http://schemas.microsoft.com/office/drawing/2014/main" id="{AD40870B-1765-4B4F-AA69-17163E45A4E5}"/>
              </a:ext>
            </a:extLst>
          </p:cNvPr>
          <p:cNvSpPr txBox="1"/>
          <p:nvPr/>
        </p:nvSpPr>
        <p:spPr>
          <a:xfrm>
            <a:off x="3483429" y="5914350"/>
            <a:ext cx="863890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C00000"/>
                </a:solidFill>
                <a:effectLst/>
                <a:uLnTx/>
                <a:uFillTx/>
                <a:latin typeface="Arial"/>
                <a:ea typeface="Calibri" panose="020F0502020204030204" pitchFamily="34" charset="0"/>
                <a:cs typeface="+mn-cs"/>
              </a:rPr>
              <a:t>Une fois la simulation validée, vous aurez la possibilité de finaliser la souscription</a:t>
            </a:r>
            <a:endParaRPr kumimoji="0" lang="fr-FR" sz="1400" b="0" i="1" u="none" strike="noStrike" kern="1200" cap="none" spc="0" normalizeH="0" baseline="0" noProof="0" dirty="0">
              <a:ln>
                <a:noFill/>
              </a:ln>
              <a:solidFill>
                <a:srgbClr val="C00000"/>
              </a:solidFill>
              <a:effectLst/>
              <a:uLnTx/>
              <a:uFillTx/>
              <a:latin typeface="Arial"/>
              <a:cs typeface="+mn-cs"/>
            </a:endParaRPr>
          </a:p>
        </p:txBody>
      </p:sp>
      <p:pic>
        <p:nvPicPr>
          <p:cNvPr id="4" name="Image 3">
            <a:extLst>
              <a:ext uri="{FF2B5EF4-FFF2-40B4-BE49-F238E27FC236}">
                <a16:creationId xmlns:a16="http://schemas.microsoft.com/office/drawing/2014/main" id="{B0A818DD-358B-4895-B309-3145E63132FB}"/>
              </a:ext>
            </a:extLst>
          </p:cNvPr>
          <p:cNvPicPr>
            <a:picLocks noChangeAspect="1"/>
          </p:cNvPicPr>
          <p:nvPr/>
        </p:nvPicPr>
        <p:blipFill>
          <a:blip r:embed="rId9"/>
          <a:stretch>
            <a:fillRect/>
          </a:stretch>
        </p:blipFill>
        <p:spPr>
          <a:xfrm>
            <a:off x="994353" y="5634692"/>
            <a:ext cx="4448796" cy="371527"/>
          </a:xfrm>
          <a:prstGeom prst="rect">
            <a:avLst/>
          </a:prstGeom>
        </p:spPr>
      </p:pic>
      <p:sp>
        <p:nvSpPr>
          <p:cNvPr id="26" name="Rectangle 25">
            <a:extLst>
              <a:ext uri="{FF2B5EF4-FFF2-40B4-BE49-F238E27FC236}">
                <a16:creationId xmlns:a16="http://schemas.microsoft.com/office/drawing/2014/main" id="{CE04A201-8D57-4C1A-BA84-BFF7E24770D0}"/>
              </a:ext>
            </a:extLst>
          </p:cNvPr>
          <p:cNvSpPr/>
          <p:nvPr/>
        </p:nvSpPr>
        <p:spPr>
          <a:xfrm>
            <a:off x="668582" y="1139783"/>
            <a:ext cx="3159839" cy="369332"/>
          </a:xfrm>
          <a:prstGeom prst="rect">
            <a:avLst/>
          </a:prstGeom>
        </p:spPr>
        <p:txBody>
          <a:bodyPr wrap="none">
            <a:spAutoFit/>
          </a:bodyPr>
          <a:lstStyle/>
          <a:p>
            <a:pPr lvl="0" algn="just">
              <a:defRPr/>
            </a:pPr>
            <a:r>
              <a:rPr lang="fr-FR" b="1" u="sng" dirty="0">
                <a:solidFill>
                  <a:srgbClr val="C00000"/>
                </a:solidFill>
                <a:latin typeface="Arial"/>
                <a:ea typeface="Calibri" panose="020F0502020204030204" pitchFamily="34" charset="0"/>
              </a:rPr>
              <a:t>Modalités de souscription</a:t>
            </a:r>
            <a:r>
              <a:rPr lang="fr-FR" dirty="0">
                <a:solidFill>
                  <a:prstClr val="black">
                    <a:lumMod val="75000"/>
                    <a:lumOff val="25000"/>
                  </a:prstClr>
                </a:solidFill>
                <a:latin typeface="Arial"/>
                <a:ea typeface="Calibri" panose="020F0502020204030204" pitchFamily="34" charset="0"/>
              </a:rPr>
              <a:t> :</a:t>
            </a:r>
          </a:p>
        </p:txBody>
      </p:sp>
    </p:spTree>
    <p:extLst>
      <p:ext uri="{BB962C8B-B14F-4D97-AF65-F5344CB8AC3E}">
        <p14:creationId xmlns:p14="http://schemas.microsoft.com/office/powerpoint/2010/main" val="30673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ACD0C5B2-340B-452C-8339-A01E5EE537C2}"/>
              </a:ext>
            </a:extLst>
          </p:cNvPr>
          <p:cNvSpPr/>
          <p:nvPr/>
        </p:nvSpPr>
        <p:spPr>
          <a:xfrm>
            <a:off x="5974080" y="430916"/>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La gamme des </a:t>
            </a:r>
            <a:r>
              <a:rPr lang="fr-FR" sz="2400" b="1" dirty="0">
                <a:solidFill>
                  <a:srgbClr val="C00000"/>
                </a:solidFill>
                <a:latin typeface="Arial Black" panose="020B0A04020102020204" pitchFamily="34" charset="0"/>
                <a:cs typeface="Aharoni" panose="02010803020104030203" pitchFamily="2" charset="-79"/>
              </a:rPr>
              <a:t>C</a:t>
            </a:r>
            <a:r>
              <a:rPr lang="fr-FR" sz="2400" b="1" dirty="0">
                <a:solidFill>
                  <a:srgbClr val="000000">
                    <a:lumMod val="75000"/>
                    <a:lumOff val="25000"/>
                  </a:srgbClr>
                </a:solidFill>
                <a:latin typeface="Arial Black" panose="020B0A04020102020204" pitchFamily="34" charset="0"/>
                <a:cs typeface="Aharoni" panose="02010803020104030203" pitchFamily="2" charset="-79"/>
              </a:rPr>
              <a:t>omptes </a:t>
            </a:r>
            <a:r>
              <a:rPr lang="fr-FR" sz="2400" b="1" dirty="0">
                <a:solidFill>
                  <a:srgbClr val="C00000"/>
                </a:solidFill>
                <a:latin typeface="Arial Black" panose="020B0A04020102020204" pitchFamily="34" charset="0"/>
                <a:cs typeface="Aharoni" panose="02010803020104030203" pitchFamily="2" charset="-79"/>
              </a:rPr>
              <a:t>A T</a:t>
            </a:r>
            <a:r>
              <a:rPr lang="fr-FR" sz="2400" b="1" dirty="0">
                <a:solidFill>
                  <a:srgbClr val="000000">
                    <a:lumMod val="75000"/>
                    <a:lumOff val="25000"/>
                  </a:srgbClr>
                </a:solidFill>
                <a:latin typeface="Arial Black" panose="020B0A04020102020204" pitchFamily="34" charset="0"/>
                <a:cs typeface="Aharoni" panose="02010803020104030203" pitchFamily="2" charset="-79"/>
              </a:rPr>
              <a:t>erme</a:t>
            </a:r>
            <a:endParaRPr lang="fr-FR" sz="2400" b="1" dirty="0">
              <a:solidFill>
                <a:srgbClr val="00B050"/>
              </a:solidFill>
              <a:latin typeface="Arial Black" panose="020B0A04020102020204" pitchFamily="34" charset="0"/>
              <a:cs typeface="Aharoni" panose="02010803020104030203" pitchFamily="2" charset="-79"/>
            </a:endParaRPr>
          </a:p>
        </p:txBody>
      </p:sp>
      <p:pic>
        <p:nvPicPr>
          <p:cNvPr id="2" name="Image 1">
            <a:extLst>
              <a:ext uri="{FF2B5EF4-FFF2-40B4-BE49-F238E27FC236}">
                <a16:creationId xmlns:a16="http://schemas.microsoft.com/office/drawing/2014/main" id="{DFDD1412-31A2-4462-92DB-0A2BEF3CBCAF}"/>
              </a:ext>
            </a:extLst>
          </p:cNvPr>
          <p:cNvPicPr>
            <a:picLocks noChangeAspect="1"/>
          </p:cNvPicPr>
          <p:nvPr/>
        </p:nvPicPr>
        <p:blipFill>
          <a:blip r:embed="rId4"/>
          <a:stretch>
            <a:fillRect/>
          </a:stretch>
        </p:blipFill>
        <p:spPr>
          <a:xfrm>
            <a:off x="455119" y="1562858"/>
            <a:ext cx="11263116" cy="2124062"/>
          </a:xfrm>
          <a:prstGeom prst="rect">
            <a:avLst/>
          </a:prstGeom>
        </p:spPr>
      </p:pic>
      <p:sp>
        <p:nvSpPr>
          <p:cNvPr id="4" name="ZoneTexte 3">
            <a:extLst>
              <a:ext uri="{FF2B5EF4-FFF2-40B4-BE49-F238E27FC236}">
                <a16:creationId xmlns:a16="http://schemas.microsoft.com/office/drawing/2014/main" id="{8AD0F308-7598-4D8A-9971-3D46DD558B9F}"/>
              </a:ext>
            </a:extLst>
          </p:cNvPr>
          <p:cNvSpPr txBox="1"/>
          <p:nvPr/>
        </p:nvSpPr>
        <p:spPr>
          <a:xfrm>
            <a:off x="367749" y="1236914"/>
            <a:ext cx="6390860" cy="400110"/>
          </a:xfrm>
          <a:prstGeom prst="rect">
            <a:avLst/>
          </a:prstGeom>
          <a:noFill/>
        </p:spPr>
        <p:txBody>
          <a:bodyPr wrap="square" rtlCol="0">
            <a:spAutoFit/>
          </a:bodyPr>
          <a:lstStyle/>
          <a:p>
            <a:r>
              <a:rPr lang="fr-FR" sz="2000" dirty="0"/>
              <a:t>Le barème de renégociation, comment l’utiliser ?</a:t>
            </a:r>
          </a:p>
        </p:txBody>
      </p:sp>
      <p:sp>
        <p:nvSpPr>
          <p:cNvPr id="6" name="Ellipse 5">
            <a:extLst>
              <a:ext uri="{FF2B5EF4-FFF2-40B4-BE49-F238E27FC236}">
                <a16:creationId xmlns:a16="http://schemas.microsoft.com/office/drawing/2014/main" id="{F2645947-D358-4D5A-B1F2-7F88BA231666}"/>
              </a:ext>
            </a:extLst>
          </p:cNvPr>
          <p:cNvSpPr/>
          <p:nvPr/>
        </p:nvSpPr>
        <p:spPr>
          <a:xfrm>
            <a:off x="6400800" y="2061684"/>
            <a:ext cx="2415209" cy="39756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776F8C43-4AAE-4AAC-9620-F7519B406566}"/>
              </a:ext>
            </a:extLst>
          </p:cNvPr>
          <p:cNvSpPr txBox="1"/>
          <p:nvPr/>
        </p:nvSpPr>
        <p:spPr>
          <a:xfrm>
            <a:off x="455119" y="3699066"/>
            <a:ext cx="11263116" cy="3046988"/>
          </a:xfrm>
          <a:prstGeom prst="rect">
            <a:avLst/>
          </a:prstGeom>
          <a:noFill/>
        </p:spPr>
        <p:txBody>
          <a:bodyPr wrap="square" rtlCol="0">
            <a:spAutoFit/>
          </a:bodyPr>
          <a:lstStyle/>
          <a:p>
            <a:r>
              <a:rPr lang="fr-FR" sz="1600" dirty="0"/>
              <a:t>Dans l’éventualité d’une hausse des taux, si votre client souhaite renégocier son CAT en cours et profiter de taux plus attractifs, le nouveau CAT ne sera pas éligible au barème standard mais au </a:t>
            </a:r>
            <a:r>
              <a:rPr lang="fr-FR" sz="1600" b="1" dirty="0"/>
              <a:t>«</a:t>
            </a:r>
            <a:r>
              <a:rPr lang="fr-FR" sz="1600" dirty="0"/>
              <a:t> </a:t>
            </a:r>
            <a:r>
              <a:rPr lang="fr-FR" sz="1600" b="1" dirty="0"/>
              <a:t>barème renégociation »</a:t>
            </a:r>
          </a:p>
          <a:p>
            <a:r>
              <a:rPr lang="fr-FR" sz="1600" dirty="0"/>
              <a:t> </a:t>
            </a:r>
            <a:r>
              <a:rPr lang="fr-FR" sz="1600" u="sng" dirty="0"/>
              <a:t>Cela implique </a:t>
            </a:r>
            <a:r>
              <a:rPr lang="fr-FR" sz="1600" dirty="0"/>
              <a:t>:</a:t>
            </a:r>
          </a:p>
          <a:p>
            <a:pPr marL="285750" indent="-285750">
              <a:buFont typeface="Arial" panose="020B0604020202020204" pitchFamily="34" charset="0"/>
              <a:buChar char="•"/>
            </a:pPr>
            <a:r>
              <a:rPr lang="fr-FR" sz="1600" dirty="0"/>
              <a:t>Exclusivement une démarche proactive du client</a:t>
            </a:r>
          </a:p>
          <a:p>
            <a:pPr marL="285750" indent="-285750">
              <a:buFont typeface="Arial" panose="020B0604020202020204" pitchFamily="34" charset="0"/>
              <a:buChar char="•"/>
            </a:pPr>
            <a:r>
              <a:rPr lang="fr-FR" sz="1600" dirty="0"/>
              <a:t>La clôture du CAT à renégocier avec les pénalités et le délai de préavis liés au contrat détenu </a:t>
            </a:r>
          </a:p>
          <a:p>
            <a:pPr marL="285750" indent="-285750">
              <a:buFont typeface="Arial" panose="020B0604020202020204" pitchFamily="34" charset="0"/>
              <a:buChar char="•"/>
            </a:pPr>
            <a:endParaRPr lang="fr-FR" sz="1600" dirty="0"/>
          </a:p>
          <a:p>
            <a:pPr marL="742950" lvl="1" indent="-285750">
              <a:buFont typeface="Arial" panose="020B0604020202020204" pitchFamily="34" charset="0"/>
              <a:buChar char="•"/>
            </a:pPr>
            <a:r>
              <a:rPr lang="fr-FR" sz="1600" b="1" dirty="0"/>
              <a:t>Exemple</a:t>
            </a:r>
            <a:r>
              <a:rPr lang="fr-FR" sz="1600" dirty="0"/>
              <a:t> : Votre client a souscrit un CAT 5 ans à 0,65% en juin 2022  et souhaite revoir son placement suite à l’évolution des taux :</a:t>
            </a:r>
          </a:p>
          <a:p>
            <a:pPr marL="1200150" lvl="2" indent="-285750">
              <a:buFont typeface="Wingdings" panose="05000000000000000000" pitchFamily="2" charset="2"/>
              <a:buChar char="Ø"/>
            </a:pPr>
            <a:r>
              <a:rPr lang="fr-FR" sz="1600" dirty="0"/>
              <a:t>Il doit respecter les 32 jours de préavis</a:t>
            </a:r>
          </a:p>
          <a:p>
            <a:pPr marL="1200150" lvl="2" indent="-285750">
              <a:buFont typeface="Wingdings" panose="05000000000000000000" pitchFamily="2" charset="2"/>
              <a:buChar char="Ø"/>
            </a:pPr>
            <a:r>
              <a:rPr lang="fr-FR" sz="1600" dirty="0"/>
              <a:t>Il subira une pénalité de rupture de contrat (jusqu’à 70 % des intérêts en fonction du délai de détention)</a:t>
            </a:r>
          </a:p>
          <a:p>
            <a:pPr marL="1200150" lvl="2" indent="-285750">
              <a:buFont typeface="Wingdings" panose="05000000000000000000" pitchFamily="2" charset="2"/>
              <a:buChar char="Ø"/>
            </a:pPr>
            <a:r>
              <a:rPr lang="fr-FR" sz="1600" dirty="0"/>
              <a:t>Il bénéficiera du barème de renégociation pour réinvestir le contrat clos</a:t>
            </a:r>
          </a:p>
          <a:p>
            <a:pPr marL="1200150" lvl="2" indent="-285750">
              <a:buFont typeface="Wingdings" panose="05000000000000000000" pitchFamily="2" charset="2"/>
              <a:buChar char="Ø"/>
            </a:pPr>
            <a:endParaRPr lang="fr-FR" sz="1600" dirty="0"/>
          </a:p>
          <a:p>
            <a:pPr marL="285750" indent="-285750">
              <a:buFont typeface="Arial" panose="020B0604020202020204" pitchFamily="34" charset="0"/>
              <a:buChar char="•"/>
            </a:pPr>
            <a:endParaRPr lang="fr-FR" sz="1600" dirty="0"/>
          </a:p>
        </p:txBody>
      </p:sp>
      <p:sp>
        <p:nvSpPr>
          <p:cNvPr id="10" name="ZoneTexte 9">
            <a:extLst>
              <a:ext uri="{FF2B5EF4-FFF2-40B4-BE49-F238E27FC236}">
                <a16:creationId xmlns:a16="http://schemas.microsoft.com/office/drawing/2014/main" id="{F3942050-5A32-494B-A7DB-CA361E45B57E}"/>
              </a:ext>
            </a:extLst>
          </p:cNvPr>
          <p:cNvSpPr txBox="1"/>
          <p:nvPr/>
        </p:nvSpPr>
        <p:spPr>
          <a:xfrm>
            <a:off x="2253738" y="2122635"/>
            <a:ext cx="1590261" cy="369332"/>
          </a:xfrm>
          <a:prstGeom prst="rect">
            <a:avLst/>
          </a:prstGeom>
          <a:noFill/>
        </p:spPr>
        <p:txBody>
          <a:bodyPr wrap="square" rtlCol="0">
            <a:spAutoFit/>
          </a:bodyPr>
          <a:lstStyle/>
          <a:p>
            <a:r>
              <a:rPr lang="fr-FR" i="1" dirty="0"/>
              <a:t>Taux au 7/10</a:t>
            </a:r>
          </a:p>
        </p:txBody>
      </p:sp>
    </p:spTree>
    <p:extLst>
      <p:ext uri="{BB962C8B-B14F-4D97-AF65-F5344CB8AC3E}">
        <p14:creationId xmlns:p14="http://schemas.microsoft.com/office/powerpoint/2010/main" val="117760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D0C62844-D70A-4B5A-AD0F-6DC46F7C5FC5}"/>
              </a:ext>
            </a:extLst>
          </p:cNvPr>
          <p:cNvGraphicFramePr>
            <a:graphicFrameLocks noGrp="1"/>
          </p:cNvGraphicFramePr>
          <p:nvPr>
            <p:extLst>
              <p:ext uri="{D42A27DB-BD31-4B8C-83A1-F6EECF244321}">
                <p14:modId xmlns:p14="http://schemas.microsoft.com/office/powerpoint/2010/main" val="3313493111"/>
              </p:ext>
            </p:extLst>
          </p:nvPr>
        </p:nvGraphicFramePr>
        <p:xfrm>
          <a:off x="2546075" y="3392118"/>
          <a:ext cx="9450457" cy="2748761"/>
        </p:xfrm>
        <a:graphic>
          <a:graphicData uri="http://schemas.openxmlformats.org/drawingml/2006/table">
            <a:tbl>
              <a:tblPr/>
              <a:tblGrid>
                <a:gridCol w="3030863">
                  <a:extLst>
                    <a:ext uri="{9D8B030D-6E8A-4147-A177-3AD203B41FA5}">
                      <a16:colId xmlns:a16="http://schemas.microsoft.com/office/drawing/2014/main" val="663069726"/>
                    </a:ext>
                  </a:extLst>
                </a:gridCol>
                <a:gridCol w="1321357">
                  <a:extLst>
                    <a:ext uri="{9D8B030D-6E8A-4147-A177-3AD203B41FA5}">
                      <a16:colId xmlns:a16="http://schemas.microsoft.com/office/drawing/2014/main" val="3630997889"/>
                    </a:ext>
                  </a:extLst>
                </a:gridCol>
                <a:gridCol w="1211244">
                  <a:extLst>
                    <a:ext uri="{9D8B030D-6E8A-4147-A177-3AD203B41FA5}">
                      <a16:colId xmlns:a16="http://schemas.microsoft.com/office/drawing/2014/main" val="2791144740"/>
                    </a:ext>
                  </a:extLst>
                </a:gridCol>
                <a:gridCol w="1266301">
                  <a:extLst>
                    <a:ext uri="{9D8B030D-6E8A-4147-A177-3AD203B41FA5}">
                      <a16:colId xmlns:a16="http://schemas.microsoft.com/office/drawing/2014/main" val="55481893"/>
                    </a:ext>
                  </a:extLst>
                </a:gridCol>
                <a:gridCol w="1244278">
                  <a:extLst>
                    <a:ext uri="{9D8B030D-6E8A-4147-A177-3AD203B41FA5}">
                      <a16:colId xmlns:a16="http://schemas.microsoft.com/office/drawing/2014/main" val="113950559"/>
                    </a:ext>
                  </a:extLst>
                </a:gridCol>
                <a:gridCol w="1376414">
                  <a:extLst>
                    <a:ext uri="{9D8B030D-6E8A-4147-A177-3AD203B41FA5}">
                      <a16:colId xmlns:a16="http://schemas.microsoft.com/office/drawing/2014/main" val="3256312331"/>
                    </a:ext>
                  </a:extLst>
                </a:gridCol>
              </a:tblGrid>
              <a:tr h="461882">
                <a:tc gridSpan="6">
                  <a:txBody>
                    <a:bodyPr/>
                    <a:lstStyle/>
                    <a:p>
                      <a:pPr algn="ctr" rtl="0" fontAlgn="ctr"/>
                      <a:r>
                        <a:rPr lang="fr-FR" sz="1400" b="1" i="0" u="none" strike="noStrike" dirty="0">
                          <a:solidFill>
                            <a:srgbClr val="FFFFFF"/>
                          </a:solidFill>
                          <a:effectLst/>
                          <a:latin typeface="Calibri" panose="020F0502020204030204" pitchFamily="34" charset="0"/>
                        </a:rPr>
                        <a:t>CAT GREEN 2 ANS  (variante produit MYSYS 099759)</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80796063"/>
                  </a:ext>
                </a:extLst>
              </a:tr>
              <a:tr h="326697">
                <a:tc>
                  <a:txBody>
                    <a:bodyPr/>
                    <a:lstStyle/>
                    <a:p>
                      <a:pPr algn="l" fontAlgn="ctr"/>
                      <a:r>
                        <a:rPr lang="fr-FR" sz="14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fr-FR" sz="1400" b="0" i="0" u="none" strike="noStrike">
                          <a:solidFill>
                            <a:srgbClr val="000000"/>
                          </a:solidFill>
                          <a:effectLst/>
                          <a:latin typeface="Calibri" panose="020F0502020204030204" pitchFamily="34" charset="0"/>
                        </a:rPr>
                        <a:t>1</a:t>
                      </a:r>
                      <a:r>
                        <a:rPr lang="fr-FR" sz="1400" b="0" i="0" u="none" strike="noStrike" baseline="30000">
                          <a:solidFill>
                            <a:srgbClr val="000000"/>
                          </a:solidFill>
                          <a:effectLst/>
                          <a:latin typeface="Calibri" panose="020F0502020204030204" pitchFamily="34" charset="0"/>
                        </a:rPr>
                        <a:t>er</a:t>
                      </a:r>
                      <a:r>
                        <a:rPr lang="fr-FR" sz="1400" b="0" i="0" u="none" strike="noStrike">
                          <a:solidFill>
                            <a:srgbClr val="000000"/>
                          </a:solidFill>
                          <a:effectLst/>
                          <a:latin typeface="Calibri" panose="020F0502020204030204" pitchFamily="34" charset="0"/>
                        </a:rPr>
                        <a:t> semestre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dirty="0">
                          <a:solidFill>
                            <a:srgbClr val="000000"/>
                          </a:solidFill>
                          <a:effectLst/>
                          <a:latin typeface="Calibri" panose="020F0502020204030204" pitchFamily="34" charset="0"/>
                        </a:rPr>
                        <a:t>2</a:t>
                      </a:r>
                      <a:r>
                        <a:rPr lang="fr-FR" sz="1400" b="0" i="0" u="none" strike="noStrike" baseline="30000" dirty="0">
                          <a:solidFill>
                            <a:srgbClr val="000000"/>
                          </a:solidFill>
                          <a:effectLst/>
                          <a:latin typeface="Calibri" panose="020F0502020204030204" pitchFamily="34" charset="0"/>
                        </a:rPr>
                        <a:t>ème</a:t>
                      </a:r>
                      <a:r>
                        <a:rPr lang="fr-FR" sz="1400" b="0" i="0" u="none" strike="noStrike" dirty="0">
                          <a:solidFill>
                            <a:srgbClr val="000000"/>
                          </a:solidFill>
                          <a:effectLst/>
                          <a:latin typeface="Calibri" panose="020F0502020204030204" pitchFamily="34" charset="0"/>
                        </a:rPr>
                        <a:t> semestre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a:solidFill>
                            <a:srgbClr val="000000"/>
                          </a:solidFill>
                          <a:effectLst/>
                          <a:latin typeface="Calibri" panose="020F0502020204030204" pitchFamily="34" charset="0"/>
                        </a:rPr>
                        <a:t>3</a:t>
                      </a:r>
                      <a:r>
                        <a:rPr lang="fr-FR" sz="1400" b="0" i="0" u="none" strike="noStrike" baseline="30000">
                          <a:solidFill>
                            <a:srgbClr val="000000"/>
                          </a:solidFill>
                          <a:effectLst/>
                          <a:latin typeface="Calibri" panose="020F0502020204030204" pitchFamily="34" charset="0"/>
                        </a:rPr>
                        <a:t>ème</a:t>
                      </a:r>
                      <a:r>
                        <a:rPr lang="fr-FR" sz="1400" b="0" i="0" u="none" strike="noStrike">
                          <a:solidFill>
                            <a:srgbClr val="000000"/>
                          </a:solidFill>
                          <a:effectLst/>
                          <a:latin typeface="Calibri" panose="020F0502020204030204" pitchFamily="34" charset="0"/>
                        </a:rPr>
                        <a:t> semestre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a:solidFill>
                            <a:srgbClr val="000000"/>
                          </a:solidFill>
                          <a:effectLst/>
                          <a:latin typeface="Calibri" panose="020F0502020204030204" pitchFamily="34" charset="0"/>
                        </a:rPr>
                        <a:t>4</a:t>
                      </a:r>
                      <a:r>
                        <a:rPr lang="fr-FR" sz="1400" b="0" i="0" u="none" strike="noStrike" baseline="30000">
                          <a:solidFill>
                            <a:srgbClr val="000000"/>
                          </a:solidFill>
                          <a:effectLst/>
                          <a:latin typeface="Calibri" panose="020F0502020204030204" pitchFamily="34" charset="0"/>
                        </a:rPr>
                        <a:t>ème</a:t>
                      </a:r>
                      <a:r>
                        <a:rPr lang="fr-FR" sz="1400" b="0" i="0" u="none" strike="noStrike">
                          <a:solidFill>
                            <a:srgbClr val="000000"/>
                          </a:solidFill>
                          <a:effectLst/>
                          <a:latin typeface="Calibri" panose="020F0502020204030204" pitchFamily="34" charset="0"/>
                        </a:rPr>
                        <a:t> semestre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1" i="0" u="none" strike="noStrike">
                          <a:solidFill>
                            <a:srgbClr val="000000"/>
                          </a:solidFill>
                          <a:effectLst/>
                          <a:latin typeface="Calibri" panose="020F0502020204030204" pitchFamily="34" charset="0"/>
                        </a:rPr>
                        <a:t>TRAAB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4D79B"/>
                    </a:solidFill>
                  </a:tcPr>
                </a:tc>
                <a:extLst>
                  <a:ext uri="{0D108BD9-81ED-4DB2-BD59-A6C34878D82A}">
                    <a16:rowId xmlns:a16="http://schemas.microsoft.com/office/drawing/2014/main" val="3201098169"/>
                  </a:ext>
                </a:extLst>
              </a:tr>
              <a:tr h="326697">
                <a:tc>
                  <a:txBody>
                    <a:bodyPr/>
                    <a:lstStyle/>
                    <a:p>
                      <a:pPr algn="l" rtl="0" fontAlgn="ctr"/>
                      <a:r>
                        <a:rPr lang="fr-FR" sz="1400" b="1" i="0" u="none" strike="noStrike">
                          <a:solidFill>
                            <a:srgbClr val="FFFFFF"/>
                          </a:solidFill>
                          <a:effectLst/>
                          <a:latin typeface="Calibri" panose="020F0502020204030204" pitchFamily="34" charset="0"/>
                        </a:rPr>
                        <a:t>TCI Collecte 24 mois (sans RA)</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gridSpan="5">
                  <a:txBody>
                    <a:bodyPr/>
                    <a:lstStyle/>
                    <a:p>
                      <a:pPr algn="ctr" rtl="0" fontAlgn="ctr"/>
                      <a:r>
                        <a:rPr lang="fr-FR" sz="1400" b="0" i="0" u="none" strike="noStrike">
                          <a:solidFill>
                            <a:srgbClr val="000000"/>
                          </a:solidFill>
                          <a:effectLst/>
                          <a:latin typeface="Calibri" panose="020F0502020204030204" pitchFamily="34" charset="0"/>
                        </a:rPr>
                        <a:t>3,45%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37117263"/>
                  </a:ext>
                </a:extLst>
              </a:tr>
              <a:tr h="326697">
                <a:tc>
                  <a:txBody>
                    <a:bodyPr/>
                    <a:lstStyle/>
                    <a:p>
                      <a:pPr algn="l" rtl="0" fontAlgn="ctr"/>
                      <a:r>
                        <a:rPr lang="fr-FR" sz="1400" b="1" i="0" u="none" strike="noStrike">
                          <a:solidFill>
                            <a:srgbClr val="FFFFFF"/>
                          </a:solidFill>
                          <a:effectLst/>
                          <a:latin typeface="Calibri" panose="020F0502020204030204" pitchFamily="34" charset="0"/>
                        </a:rPr>
                        <a:t>Taux nominal client</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algn="ctr" rtl="0" fontAlgn="ctr"/>
                      <a:r>
                        <a:rPr lang="fr-FR" sz="1400" b="1" i="0" u="none" strike="noStrike">
                          <a:solidFill>
                            <a:srgbClr val="000000"/>
                          </a:solidFill>
                          <a:effectLst/>
                          <a:latin typeface="Calibri" panose="020F0502020204030204" pitchFamily="34" charset="0"/>
                        </a:rPr>
                        <a:t>2,30%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1" i="0" u="none" strike="noStrike">
                          <a:solidFill>
                            <a:srgbClr val="000000"/>
                          </a:solidFill>
                          <a:effectLst/>
                          <a:latin typeface="Calibri" panose="020F0502020204030204" pitchFamily="34" charset="0"/>
                        </a:rPr>
                        <a:t>2,30%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1" i="0" u="none" strike="noStrike">
                          <a:solidFill>
                            <a:srgbClr val="000000"/>
                          </a:solidFill>
                          <a:effectLst/>
                          <a:latin typeface="Calibri" panose="020F0502020204030204" pitchFamily="34" charset="0"/>
                        </a:rPr>
                        <a:t>2,80%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1" i="0" u="none" strike="noStrike">
                          <a:solidFill>
                            <a:srgbClr val="000000"/>
                          </a:solidFill>
                          <a:effectLst/>
                          <a:latin typeface="Calibri" panose="020F0502020204030204" pitchFamily="34" charset="0"/>
                        </a:rPr>
                        <a:t>2,91%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rowSpan="4">
                  <a:txBody>
                    <a:bodyPr/>
                    <a:lstStyle/>
                    <a:p>
                      <a:pPr algn="ctr" rtl="0" fontAlgn="ctr"/>
                      <a:r>
                        <a:rPr lang="fr-FR" sz="1400" b="1" i="0" u="none" strike="noStrike">
                          <a:solidFill>
                            <a:srgbClr val="FF0000"/>
                          </a:solidFill>
                          <a:effectLst/>
                          <a:latin typeface="Calibri" panose="020F0502020204030204" pitchFamily="34" charset="0"/>
                        </a:rPr>
                        <a:t>2,59%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4D79B"/>
                    </a:solidFill>
                  </a:tcPr>
                </a:tc>
                <a:extLst>
                  <a:ext uri="{0D108BD9-81ED-4DB2-BD59-A6C34878D82A}">
                    <a16:rowId xmlns:a16="http://schemas.microsoft.com/office/drawing/2014/main" val="1459955721"/>
                  </a:ext>
                </a:extLst>
              </a:tr>
              <a:tr h="326697">
                <a:tc>
                  <a:txBody>
                    <a:bodyPr/>
                    <a:lstStyle/>
                    <a:p>
                      <a:pPr algn="l" rtl="0" fontAlgn="ctr"/>
                      <a:r>
                        <a:rPr lang="fr-FR" sz="1400" b="1" i="0" u="none" strike="noStrike">
                          <a:solidFill>
                            <a:srgbClr val="FFFFFF"/>
                          </a:solidFill>
                          <a:effectLst/>
                          <a:latin typeface="Calibri" panose="020F0502020204030204" pitchFamily="34" charset="0"/>
                        </a:rPr>
                        <a:t>Taux de pénalité</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algn="ctr" rtl="0" fontAlgn="ctr"/>
                      <a:r>
                        <a:rPr lang="fr-FR" sz="1400" b="0" i="0" u="none" strike="noStrike">
                          <a:solidFill>
                            <a:srgbClr val="000000"/>
                          </a:solidFill>
                          <a:effectLst/>
                          <a:latin typeface="Calibri" panose="020F0502020204030204" pitchFamily="34" charset="0"/>
                        </a:rPr>
                        <a:t>70%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70%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vMerge="1">
                  <a:txBody>
                    <a:bodyPr/>
                    <a:lstStyle/>
                    <a:p>
                      <a:endParaRPr lang="fr-FR"/>
                    </a:p>
                  </a:txBody>
                  <a:tcPr/>
                </a:tc>
                <a:extLst>
                  <a:ext uri="{0D108BD9-81ED-4DB2-BD59-A6C34878D82A}">
                    <a16:rowId xmlns:a16="http://schemas.microsoft.com/office/drawing/2014/main" val="1933093199"/>
                  </a:ext>
                </a:extLst>
              </a:tr>
              <a:tr h="326697">
                <a:tc>
                  <a:txBody>
                    <a:bodyPr/>
                    <a:lstStyle/>
                    <a:p>
                      <a:pPr algn="l" rtl="0" fontAlgn="ctr"/>
                      <a:r>
                        <a:rPr lang="fr-FR" sz="1400" b="1" i="0" u="none" strike="noStrike">
                          <a:solidFill>
                            <a:srgbClr val="FFFFFF"/>
                          </a:solidFill>
                          <a:effectLst/>
                          <a:latin typeface="Calibri" panose="020F0502020204030204" pitchFamily="34" charset="0"/>
                        </a:rPr>
                        <a:t>Taux actuariel (après pénalité)</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algn="ctr" rtl="0" fontAlgn="ctr"/>
                      <a:r>
                        <a:rPr lang="fr-FR" sz="1400" b="0" i="0" u="none" strike="noStrike">
                          <a:solidFill>
                            <a:srgbClr val="000000"/>
                          </a:solidFill>
                          <a:effectLst/>
                          <a:latin typeface="Calibri" panose="020F0502020204030204" pitchFamily="34" charset="0"/>
                        </a:rPr>
                        <a:t>0,70%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a:solidFill>
                            <a:srgbClr val="000000"/>
                          </a:solidFill>
                          <a:effectLst/>
                          <a:latin typeface="Calibri" panose="020F0502020204030204" pitchFamily="34" charset="0"/>
                        </a:rPr>
                        <a:t>0,70%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a:solidFill>
                            <a:srgbClr val="000000"/>
                          </a:solidFill>
                          <a:effectLst/>
                          <a:latin typeface="Calibri" panose="020F050202020403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a:txBody>
                    <a:bodyPr/>
                    <a:lstStyle/>
                    <a:p>
                      <a:pPr algn="ctr" rtl="0" fontAlgn="ctr"/>
                      <a:r>
                        <a:rPr lang="fr-FR" sz="1400" b="0" i="0" u="none" strike="noStrike">
                          <a:solidFill>
                            <a:srgbClr val="000000"/>
                          </a:solidFill>
                          <a:effectLst/>
                          <a:latin typeface="Calibri" panose="020F0502020204030204" pitchFamily="34" charset="0"/>
                        </a:rPr>
                        <a:t>1,57%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c vMerge="1">
                  <a:txBody>
                    <a:bodyPr/>
                    <a:lstStyle/>
                    <a:p>
                      <a:endParaRPr lang="fr-FR"/>
                    </a:p>
                  </a:txBody>
                  <a:tcPr/>
                </a:tc>
                <a:extLst>
                  <a:ext uri="{0D108BD9-81ED-4DB2-BD59-A6C34878D82A}">
                    <a16:rowId xmlns:a16="http://schemas.microsoft.com/office/drawing/2014/main" val="1252074332"/>
                  </a:ext>
                </a:extLst>
              </a:tr>
              <a:tr h="326697">
                <a:tc>
                  <a:txBody>
                    <a:bodyPr/>
                    <a:lstStyle/>
                    <a:p>
                      <a:pPr algn="l" rtl="0" fontAlgn="ctr"/>
                      <a:r>
                        <a:rPr lang="fr-FR" sz="1400" b="1" i="0" u="none" strike="noStrike">
                          <a:solidFill>
                            <a:srgbClr val="FFFFFF"/>
                          </a:solidFill>
                          <a:effectLst/>
                          <a:latin typeface="Calibri" panose="020F0502020204030204" pitchFamily="34" charset="0"/>
                        </a:rPr>
                        <a:t>Taux actuariel (sans pénalité)</a:t>
                      </a:r>
                    </a:p>
                  </a:txBody>
                  <a:tcPr marL="9525" marR="9525" marT="9525" marB="0" anchor="ctr">
                    <a:lnL w="635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algn="ctr" rtl="0" fontAlgn="ctr"/>
                      <a:r>
                        <a:rPr lang="fr-FR" sz="1400" b="0" i="0" u="none" strike="noStrike">
                          <a:solidFill>
                            <a:srgbClr val="000000"/>
                          </a:solidFill>
                          <a:effectLst/>
                          <a:latin typeface="Calibri" panose="020F0502020204030204" pitchFamily="34" charset="0"/>
                        </a:rPr>
                        <a:t>2,30%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2,30%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2,49%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ctr" rtl="0" fontAlgn="ctr"/>
                      <a:r>
                        <a:rPr lang="fr-FR" sz="1400" b="0" i="0" u="none" strike="noStrike">
                          <a:solidFill>
                            <a:srgbClr val="000000"/>
                          </a:solidFill>
                          <a:effectLst/>
                          <a:latin typeface="Calibri" panose="020F0502020204030204" pitchFamily="34" charset="0"/>
                        </a:rPr>
                        <a:t>2,60%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vMerge="1">
                  <a:txBody>
                    <a:bodyPr/>
                    <a:lstStyle/>
                    <a:p>
                      <a:endParaRPr lang="fr-FR"/>
                    </a:p>
                  </a:txBody>
                  <a:tcPr/>
                </a:tc>
                <a:extLst>
                  <a:ext uri="{0D108BD9-81ED-4DB2-BD59-A6C34878D82A}">
                    <a16:rowId xmlns:a16="http://schemas.microsoft.com/office/drawing/2014/main" val="2892077678"/>
                  </a:ext>
                </a:extLst>
              </a:tr>
              <a:tr h="326697">
                <a:tc>
                  <a:txBody>
                    <a:bodyPr/>
                    <a:lstStyle/>
                    <a:p>
                      <a:pPr algn="l" rtl="0" fontAlgn="ctr"/>
                      <a:r>
                        <a:rPr lang="fr-FR" sz="1400" b="1" i="0" u="none" strike="noStrike">
                          <a:solidFill>
                            <a:srgbClr val="FFFFFF"/>
                          </a:solidFill>
                          <a:effectLst/>
                          <a:latin typeface="Calibri" panose="020F0502020204030204" pitchFamily="34" charset="0"/>
                        </a:rPr>
                        <a:t>Préavis en cas de sortie anticipée </a:t>
                      </a:r>
                    </a:p>
                  </a:txBody>
                  <a:tcPr marL="9525" marR="9525" marT="9525" marB="0" anchor="ctr">
                    <a:lnL w="6350" cap="flat" cmpd="sng" algn="ctr">
                      <a:solidFill>
                        <a:srgbClr val="BFBFB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808080"/>
                    </a:solidFill>
                  </a:tcPr>
                </a:tc>
                <a:tc gridSpan="5">
                  <a:txBody>
                    <a:bodyPr/>
                    <a:lstStyle/>
                    <a:p>
                      <a:pPr algn="ctr" rtl="0" fontAlgn="ctr"/>
                      <a:r>
                        <a:rPr lang="fr-FR" sz="1400" b="1" i="0" u="none" strike="noStrike" dirty="0">
                          <a:solidFill>
                            <a:srgbClr val="000000"/>
                          </a:solidFill>
                          <a:effectLst/>
                          <a:latin typeface="Calibri" panose="020F0502020204030204" pitchFamily="34" charset="0"/>
                        </a:rPr>
                        <a:t>32 jours</a:t>
                      </a:r>
                    </a:p>
                  </a:txBody>
                  <a:tcPr marL="9525" marR="9525" marT="9525" marB="0" anchor="ctr">
                    <a:lnL>
                      <a:noFill/>
                    </a:lnL>
                    <a:lnR>
                      <a:noFill/>
                    </a:lnR>
                    <a:lnT w="12700" cap="flat" cmpd="sng" algn="ctr">
                      <a:solidFill>
                        <a:srgbClr val="FFFFFF"/>
                      </a:solidFill>
                      <a:prstDash val="solid"/>
                      <a:round/>
                      <a:headEnd type="none" w="med" len="med"/>
                      <a:tailEnd type="none" w="med" len="med"/>
                    </a:lnT>
                    <a:lnB>
                      <a:noFill/>
                    </a:lnB>
                    <a:solidFill>
                      <a:srgbClr val="D8E4BC"/>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20138968"/>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ACD0C5B2-340B-452C-8339-A01E5EE537C2}"/>
              </a:ext>
            </a:extLst>
          </p:cNvPr>
          <p:cNvSpPr/>
          <p:nvPr/>
        </p:nvSpPr>
        <p:spPr>
          <a:xfrm>
            <a:off x="5974080" y="430916"/>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La gamme des </a:t>
            </a:r>
            <a:r>
              <a:rPr lang="fr-FR" sz="2400" b="1" dirty="0">
                <a:solidFill>
                  <a:srgbClr val="C00000"/>
                </a:solidFill>
                <a:latin typeface="Arial Black" panose="020B0A04020102020204" pitchFamily="34" charset="0"/>
                <a:cs typeface="Aharoni" panose="02010803020104030203" pitchFamily="2" charset="-79"/>
              </a:rPr>
              <a:t>C</a:t>
            </a:r>
            <a:r>
              <a:rPr lang="fr-FR" sz="2400" b="1" dirty="0">
                <a:solidFill>
                  <a:srgbClr val="000000">
                    <a:lumMod val="75000"/>
                    <a:lumOff val="25000"/>
                  </a:srgbClr>
                </a:solidFill>
                <a:latin typeface="Arial Black" panose="020B0A04020102020204" pitchFamily="34" charset="0"/>
                <a:cs typeface="Aharoni" panose="02010803020104030203" pitchFamily="2" charset="-79"/>
              </a:rPr>
              <a:t>omptes </a:t>
            </a:r>
            <a:r>
              <a:rPr lang="fr-FR" sz="2400" b="1" dirty="0">
                <a:solidFill>
                  <a:srgbClr val="C00000"/>
                </a:solidFill>
                <a:latin typeface="Arial Black" panose="020B0A04020102020204" pitchFamily="34" charset="0"/>
                <a:cs typeface="Aharoni" panose="02010803020104030203" pitchFamily="2" charset="-79"/>
              </a:rPr>
              <a:t>A T</a:t>
            </a:r>
            <a:r>
              <a:rPr lang="fr-FR" sz="2400" b="1" dirty="0">
                <a:solidFill>
                  <a:srgbClr val="000000">
                    <a:lumMod val="75000"/>
                    <a:lumOff val="25000"/>
                  </a:srgbClr>
                </a:solidFill>
                <a:latin typeface="Arial Black" panose="020B0A04020102020204" pitchFamily="34" charset="0"/>
                <a:cs typeface="Aharoni" panose="02010803020104030203" pitchFamily="2" charset="-79"/>
              </a:rPr>
              <a:t>erme</a:t>
            </a:r>
            <a:endParaRPr lang="fr-FR" sz="2400" b="1" dirty="0">
              <a:solidFill>
                <a:srgbClr val="00B050"/>
              </a:solidFill>
              <a:latin typeface="Arial Black" panose="020B0A04020102020204" pitchFamily="34" charset="0"/>
              <a:cs typeface="Aharoni" panose="02010803020104030203" pitchFamily="2" charset="-79"/>
            </a:endParaRPr>
          </a:p>
        </p:txBody>
      </p:sp>
      <p:sp>
        <p:nvSpPr>
          <p:cNvPr id="4" name="ZoneTexte 3">
            <a:extLst>
              <a:ext uri="{FF2B5EF4-FFF2-40B4-BE49-F238E27FC236}">
                <a16:creationId xmlns:a16="http://schemas.microsoft.com/office/drawing/2014/main" id="{8AD0F308-7598-4D8A-9971-3D46DD558B9F}"/>
              </a:ext>
            </a:extLst>
          </p:cNvPr>
          <p:cNvSpPr txBox="1"/>
          <p:nvPr/>
        </p:nvSpPr>
        <p:spPr>
          <a:xfrm>
            <a:off x="367749" y="1228151"/>
            <a:ext cx="6390860" cy="400110"/>
          </a:xfrm>
          <a:prstGeom prst="rect">
            <a:avLst/>
          </a:prstGeom>
          <a:noFill/>
        </p:spPr>
        <p:txBody>
          <a:bodyPr wrap="square" rtlCol="0">
            <a:spAutoFit/>
          </a:bodyPr>
          <a:lstStyle/>
          <a:p>
            <a:r>
              <a:rPr lang="fr-FR" sz="2000" dirty="0"/>
              <a:t>Disponibilité, pénalités, frais de souscription sur les CAT ?</a:t>
            </a:r>
          </a:p>
        </p:txBody>
      </p:sp>
      <p:sp>
        <p:nvSpPr>
          <p:cNvPr id="6" name="Ellipse 5">
            <a:extLst>
              <a:ext uri="{FF2B5EF4-FFF2-40B4-BE49-F238E27FC236}">
                <a16:creationId xmlns:a16="http://schemas.microsoft.com/office/drawing/2014/main" id="{F2645947-D358-4D5A-B1F2-7F88BA231666}"/>
              </a:ext>
            </a:extLst>
          </p:cNvPr>
          <p:cNvSpPr/>
          <p:nvPr/>
        </p:nvSpPr>
        <p:spPr>
          <a:xfrm>
            <a:off x="7941367" y="5868239"/>
            <a:ext cx="1490870" cy="27264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7AC8FD9B-7E88-48E9-8052-9F2F9B7187F4}"/>
              </a:ext>
            </a:extLst>
          </p:cNvPr>
          <p:cNvSpPr/>
          <p:nvPr/>
        </p:nvSpPr>
        <p:spPr>
          <a:xfrm>
            <a:off x="5615611" y="5118651"/>
            <a:ext cx="5128590" cy="447261"/>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77A4E2D6-E712-4B0B-86EA-50E43AAA8059}"/>
              </a:ext>
            </a:extLst>
          </p:cNvPr>
          <p:cNvSpPr txBox="1"/>
          <p:nvPr/>
        </p:nvSpPr>
        <p:spPr>
          <a:xfrm>
            <a:off x="829917" y="1726151"/>
            <a:ext cx="11077162" cy="1477328"/>
          </a:xfrm>
          <a:prstGeom prst="rect">
            <a:avLst/>
          </a:prstGeom>
          <a:noFill/>
        </p:spPr>
        <p:txBody>
          <a:bodyPr wrap="square" rtlCol="0">
            <a:spAutoFit/>
          </a:bodyPr>
          <a:lstStyle/>
          <a:p>
            <a:pPr marL="285750" indent="-285750">
              <a:buFont typeface="Wingdings" panose="05000000000000000000" pitchFamily="2" charset="2"/>
              <a:buChar char="§"/>
            </a:pPr>
            <a:r>
              <a:rPr lang="fr-FR" dirty="0"/>
              <a:t>Aucun frais à la souscription</a:t>
            </a:r>
          </a:p>
          <a:p>
            <a:pPr marL="285750" indent="-285750">
              <a:buFont typeface="Wingdings" panose="05000000000000000000" pitchFamily="2" charset="2"/>
              <a:buChar char="§"/>
            </a:pPr>
            <a:r>
              <a:rPr lang="fr-FR" dirty="0"/>
              <a:t>Un placement mobilisable avant terme mais des pénalités qui peuvent être importantes  lors de rachat anticipé (liées à la durée de détention) </a:t>
            </a:r>
          </a:p>
          <a:p>
            <a:pPr marL="285750" indent="-285750">
              <a:buFont typeface="Wingdings" panose="05000000000000000000" pitchFamily="2" charset="2"/>
              <a:buChar char="§"/>
            </a:pPr>
            <a:r>
              <a:rPr lang="fr-FR" dirty="0"/>
              <a:t>Un préavis de 32 jours lors d’un rachat anticipé</a:t>
            </a:r>
          </a:p>
          <a:p>
            <a:pPr marL="285750" indent="-285750">
              <a:buFont typeface="Wingdings" panose="05000000000000000000" pitchFamily="2" charset="2"/>
              <a:buChar char="§"/>
            </a:pPr>
            <a:r>
              <a:rPr lang="fr-FR" dirty="0"/>
              <a:t>Un fiscalité à la sortie (cf slide suivant)</a:t>
            </a:r>
          </a:p>
        </p:txBody>
      </p:sp>
    </p:spTree>
    <p:extLst>
      <p:ext uri="{BB962C8B-B14F-4D97-AF65-F5344CB8AC3E}">
        <p14:creationId xmlns:p14="http://schemas.microsoft.com/office/powerpoint/2010/main" val="1932353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CA181521-3233-4ABC-90E6-EAE64262E9EB}"/>
              </a:ext>
            </a:extLst>
          </p:cNvPr>
          <p:cNvSpPr/>
          <p:nvPr/>
        </p:nvSpPr>
        <p:spPr>
          <a:xfrm>
            <a:off x="-209952" y="1135521"/>
            <a:ext cx="5172892" cy="67056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000" dirty="0">
                <a:ln w="0"/>
                <a:solidFill>
                  <a:schemeClr val="tx1"/>
                </a:solidFill>
              </a:rPr>
              <a:t>Compte à terme :  avec quelle fiscalité ?</a:t>
            </a:r>
          </a:p>
        </p:txBody>
      </p:sp>
      <p:sp>
        <p:nvSpPr>
          <p:cNvPr id="9" name="Rectangle 8">
            <a:extLst>
              <a:ext uri="{FF2B5EF4-FFF2-40B4-BE49-F238E27FC236}">
                <a16:creationId xmlns:a16="http://schemas.microsoft.com/office/drawing/2014/main" id="{CC3D8432-6E12-4CD6-A836-8A0BCE9B7F81}"/>
              </a:ext>
            </a:extLst>
          </p:cNvPr>
          <p:cNvSpPr/>
          <p:nvPr/>
        </p:nvSpPr>
        <p:spPr>
          <a:xfrm>
            <a:off x="923108" y="2307439"/>
            <a:ext cx="9953897" cy="2585323"/>
          </a:xfrm>
          <a:prstGeom prst="rect">
            <a:avLst/>
          </a:prstGeom>
        </p:spPr>
        <p:txBody>
          <a:bodyPr wrap="square">
            <a:spAutoFit/>
          </a:bodyPr>
          <a:lstStyle/>
          <a:p>
            <a:pPr marL="285750" indent="-285750">
              <a:buFont typeface="Wingdings" panose="05000000000000000000" pitchFamily="2" charset="2"/>
              <a:buChar char="q"/>
            </a:pPr>
            <a:r>
              <a:rPr lang="fr-FR" dirty="0"/>
              <a:t>Les intérêts perçus sont soumis au Prélèvement Forfaitaire Unique (PFU), introduit par la loi de finance pour 2018 pour les revenus perçus à compter du 1er janvier 2018, au taux de 30 %. Ce taux global intègre l’impôt proprement dit (12,8 %) et les prélèvements sociaux qui sont passés à 17,2 % depuis le 1er janvier 2018.</a:t>
            </a:r>
          </a:p>
          <a:p>
            <a:pPr marL="285750" indent="-285750">
              <a:buFont typeface="Wingdings" panose="05000000000000000000" pitchFamily="2" charset="2"/>
              <a:buChar char="q"/>
            </a:pPr>
            <a:endParaRPr lang="fr-FR" dirty="0"/>
          </a:p>
          <a:p>
            <a:pPr marL="285750" indent="-285750">
              <a:buFont typeface="Wingdings" panose="05000000000000000000" pitchFamily="2" charset="2"/>
              <a:buChar char="q"/>
            </a:pPr>
            <a:r>
              <a:rPr lang="fr-FR" dirty="0"/>
              <a:t>Une option pour une imposition au barème de l’impôt sur le revenu ?</a:t>
            </a:r>
          </a:p>
          <a:p>
            <a:pPr marL="285750" indent="-285750">
              <a:buFont typeface="Wingdings" panose="05000000000000000000" pitchFamily="2" charset="2"/>
              <a:buChar char="q"/>
            </a:pPr>
            <a:endParaRPr lang="fr-FR" dirty="0"/>
          </a:p>
          <a:p>
            <a:pPr marL="742950" lvl="1" indent="-285750">
              <a:buFont typeface="Wingdings" panose="05000000000000000000" pitchFamily="2" charset="2"/>
              <a:buChar char="§"/>
            </a:pPr>
            <a:r>
              <a:rPr lang="fr-FR" dirty="0"/>
              <a:t>Si le taux du PFU n’est pas intéressant pour votre client, il a toujours la possibilité d’opter pour l’imposition progressive au barème de l’impôt. Mais attention ! Il s’agit d’une option globale intégrant l’ensemble des revenus financiers, ainsi que les gains réalisés (plus-value). </a:t>
            </a:r>
          </a:p>
        </p:txBody>
      </p:sp>
      <p:sp>
        <p:nvSpPr>
          <p:cNvPr id="5" name="Rectangle 4">
            <a:extLst>
              <a:ext uri="{FF2B5EF4-FFF2-40B4-BE49-F238E27FC236}">
                <a16:creationId xmlns:a16="http://schemas.microsoft.com/office/drawing/2014/main" id="{6029C28C-E1CD-46F3-8624-17F550F089DD}"/>
              </a:ext>
            </a:extLst>
          </p:cNvPr>
          <p:cNvSpPr/>
          <p:nvPr/>
        </p:nvSpPr>
        <p:spPr>
          <a:xfrm>
            <a:off x="5974080" y="430916"/>
            <a:ext cx="6148252" cy="461665"/>
          </a:xfrm>
          <a:prstGeom prst="rect">
            <a:avLst/>
          </a:prstGeom>
        </p:spPr>
        <p:txBody>
          <a:bodyPr wrap="square">
            <a:spAutoFit/>
          </a:bodyPr>
          <a:lstStyle/>
          <a:p>
            <a:pPr lvl="0">
              <a:defRPr/>
            </a:pPr>
            <a:r>
              <a:rPr lang="fr-FR" sz="2400" b="1" dirty="0">
                <a:solidFill>
                  <a:srgbClr val="000000">
                    <a:lumMod val="75000"/>
                    <a:lumOff val="25000"/>
                  </a:srgbClr>
                </a:solidFill>
                <a:latin typeface="Arial Black" panose="020B0A04020102020204" pitchFamily="34" charset="0"/>
                <a:cs typeface="Aharoni" panose="02010803020104030203" pitchFamily="2" charset="-79"/>
              </a:rPr>
              <a:t>La gamme des </a:t>
            </a:r>
            <a:r>
              <a:rPr lang="fr-FR" sz="2400" b="1" dirty="0">
                <a:solidFill>
                  <a:srgbClr val="C00000"/>
                </a:solidFill>
                <a:latin typeface="Arial Black" panose="020B0A04020102020204" pitchFamily="34" charset="0"/>
                <a:cs typeface="Aharoni" panose="02010803020104030203" pitchFamily="2" charset="-79"/>
              </a:rPr>
              <a:t>C</a:t>
            </a:r>
            <a:r>
              <a:rPr lang="fr-FR" sz="2400" b="1" dirty="0">
                <a:solidFill>
                  <a:srgbClr val="000000">
                    <a:lumMod val="75000"/>
                    <a:lumOff val="25000"/>
                  </a:srgbClr>
                </a:solidFill>
                <a:latin typeface="Arial Black" panose="020B0A04020102020204" pitchFamily="34" charset="0"/>
                <a:cs typeface="Aharoni" panose="02010803020104030203" pitchFamily="2" charset="-79"/>
              </a:rPr>
              <a:t>omptes </a:t>
            </a:r>
            <a:r>
              <a:rPr lang="fr-FR" sz="2400" b="1" dirty="0">
                <a:solidFill>
                  <a:srgbClr val="C00000"/>
                </a:solidFill>
                <a:latin typeface="Arial Black" panose="020B0A04020102020204" pitchFamily="34" charset="0"/>
                <a:cs typeface="Aharoni" panose="02010803020104030203" pitchFamily="2" charset="-79"/>
              </a:rPr>
              <a:t>A T</a:t>
            </a:r>
            <a:r>
              <a:rPr lang="fr-FR" sz="2400" b="1" dirty="0">
                <a:solidFill>
                  <a:srgbClr val="000000">
                    <a:lumMod val="75000"/>
                    <a:lumOff val="25000"/>
                  </a:srgbClr>
                </a:solidFill>
                <a:latin typeface="Arial Black" panose="020B0A04020102020204" pitchFamily="34" charset="0"/>
                <a:cs typeface="Aharoni" panose="02010803020104030203" pitchFamily="2" charset="-79"/>
              </a:rPr>
              <a:t>erme</a:t>
            </a:r>
            <a:endParaRPr lang="fr-FR" sz="2400" b="1" dirty="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819963333"/>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purl.org/dc/terms/"/>
    <ds:schemaRef ds:uri="http://schemas.microsoft.com/office/2006/documentManagement/types"/>
    <ds:schemaRef ds:uri="http://purl.org/dc/dcmitype/"/>
    <ds:schemaRef ds:uri="http://www.w3.org/XML/1998/namespace"/>
    <ds:schemaRef ds:uri="http://purl.org/dc/elements/1.1/"/>
    <ds:schemaRef ds:uri="http://schemas.microsoft.com/office/2006/metadata/properties"/>
    <ds:schemaRef ds:uri="http://schemas.openxmlformats.org/package/2006/metadata/core-properties"/>
    <ds:schemaRef ds:uri="02ea4b1b-5614-43b2-acce-6a9ef10fff4e"/>
  </ds:schemaRefs>
</ds:datastoreItem>
</file>

<file path=customXml/itemProps3.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12972</TotalTime>
  <Words>1184</Words>
  <Application>Microsoft Office PowerPoint</Application>
  <PresentationFormat>Grand écran</PresentationFormat>
  <Paragraphs>157</Paragraphs>
  <Slides>14</Slides>
  <Notes>13</Notes>
  <HiddenSlides>0</HiddenSlides>
  <MMClips>0</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14</vt:i4>
      </vt:variant>
    </vt:vector>
  </HeadingPairs>
  <TitlesOfParts>
    <vt:vector size="35" baseType="lpstr">
      <vt:lpstr>Aharoni</vt:lpstr>
      <vt:lpstr>Arial</vt:lpstr>
      <vt:lpstr>Arial Black</vt:lpstr>
      <vt:lpstr>Arial Narrow</vt:lpstr>
      <vt:lpstr>Calibri</vt:lpstr>
      <vt:lpstr>Cambria Math</vt:lpstr>
      <vt:lpstr>Montserrat Black</vt:lpstr>
      <vt:lpstr>Segoe Print</vt:lpstr>
      <vt:lpstr>Symbol</vt:lpstr>
      <vt:lpstr>Times New Roman</vt:lpstr>
      <vt:lpstr>Wingdings</vt:lpstr>
      <vt:lpstr>Wingdings 2</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REFFORT Didier [CEGEE]</cp:lastModifiedBy>
  <cp:revision>593</cp:revision>
  <cp:lastPrinted>2020-01-23T16:40:35Z</cp:lastPrinted>
  <dcterms:created xsi:type="dcterms:W3CDTF">2016-06-03T08:10:53Z</dcterms:created>
  <dcterms:modified xsi:type="dcterms:W3CDTF">2022-10-11T12:38:21Z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