
<file path=[Content_Types].xml><?xml version="1.0" encoding="utf-8"?>
<Types xmlns="http://schemas.openxmlformats.org/package/2006/content-types">
  <Default Extension="emf" ContentType="image/x-emf"/>
  <Default Extension="glb" ContentType="model/gltf.binary"/>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22"/>
  </p:notesMasterIdLst>
  <p:handoutMasterIdLst>
    <p:handoutMasterId r:id="rId23"/>
  </p:handoutMasterIdLst>
  <p:sldIdLst>
    <p:sldId id="286" r:id="rId13"/>
    <p:sldId id="289" r:id="rId14"/>
    <p:sldId id="449" r:id="rId15"/>
    <p:sldId id="459" r:id="rId16"/>
    <p:sldId id="460" r:id="rId17"/>
    <p:sldId id="461" r:id="rId18"/>
    <p:sldId id="462" r:id="rId19"/>
    <p:sldId id="463" r:id="rId20"/>
    <p:sldId id="458" r:id="rId21"/>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userDrawn="1">
          <p15:clr>
            <a:srgbClr val="A4A3A4"/>
          </p15:clr>
        </p15:guide>
        <p15:guide id="2" orient="horz" pos="4005" userDrawn="1">
          <p15:clr>
            <a:srgbClr val="A4A3A4"/>
          </p15:clr>
        </p15:guide>
        <p15:guide id="3" orient="horz" pos="4319" userDrawn="1">
          <p15:clr>
            <a:srgbClr val="A4A3A4"/>
          </p15:clr>
        </p15:guide>
        <p15:guide id="4" orient="horz" pos="167" userDrawn="1">
          <p15:clr>
            <a:srgbClr val="A4A3A4"/>
          </p15:clr>
        </p15:guide>
        <p15:guide id="5" orient="horz" pos="853" userDrawn="1">
          <p15:clr>
            <a:srgbClr val="A4A3A4"/>
          </p15:clr>
        </p15:guide>
        <p15:guide id="6" pos="251" userDrawn="1">
          <p15:clr>
            <a:srgbClr val="A4A3A4"/>
          </p15:clr>
        </p15:guide>
        <p15:guide id="7" pos="7469" userDrawn="1">
          <p15:clr>
            <a:srgbClr val="A4A3A4"/>
          </p15:clr>
        </p15:guide>
        <p15:guide id="8" pos="643"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6225"/>
    <a:srgbClr val="8D8D8D"/>
    <a:srgbClr val="BFBFBF"/>
    <a:srgbClr val="581D41"/>
    <a:srgbClr val="F7DAAF"/>
    <a:srgbClr val="A79C86"/>
    <a:srgbClr val="EB0F2D"/>
    <a:srgbClr val="EA9922"/>
    <a:srgbClr val="FFDDED"/>
    <a:srgbClr val="FF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41" autoAdjust="0"/>
    <p:restoredTop sz="94629" autoAdjust="0"/>
  </p:normalViewPr>
  <p:slideViewPr>
    <p:cSldViewPr snapToGrid="0">
      <p:cViewPr varScale="1">
        <p:scale>
          <a:sx n="59" d="100"/>
          <a:sy n="59" d="100"/>
        </p:scale>
        <p:origin x="924" y="72"/>
      </p:cViewPr>
      <p:guideLst>
        <p:guide orient="horz" pos="693"/>
        <p:guide orient="horz" pos="4005"/>
        <p:guide orient="horz" pos="4319"/>
        <p:guide orient="horz" pos="167"/>
        <p:guide orient="horz" pos="853"/>
        <p:guide pos="251"/>
        <p:guide pos="7469"/>
        <p:guide pos="643"/>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9.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handoutMaster" Target="handoutMasters/handoutMaster1.xml"/><Relationship Id="rId10" Type="http://schemas.openxmlformats.org/officeDocument/2006/relationships/slideMaster" Target="slideMasters/slideMaster7.xml"/><Relationship Id="rId19" Type="http://schemas.openxmlformats.org/officeDocument/2006/relationships/slide" Target="slides/slide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3EC116-1091-4F74-AAF8-E10B33397008}" type="doc">
      <dgm:prSet loTypeId="urn:microsoft.com/office/officeart/2005/8/layout/radial3" loCatId="cycle" qsTypeId="urn:microsoft.com/office/officeart/2005/8/quickstyle/simple5" qsCatId="simple" csTypeId="urn:microsoft.com/office/officeart/2005/8/colors/colorful3" csCatId="colorful" phldr="1"/>
      <dgm:spPr/>
      <dgm:t>
        <a:bodyPr/>
        <a:lstStyle/>
        <a:p>
          <a:endParaRPr lang="fr-FR"/>
        </a:p>
      </dgm:t>
    </dgm:pt>
    <dgm:pt modelId="{8FC0C965-6577-4080-944D-94525E69A839}">
      <dgm:prSet phldrT="[Texte]" custT="1"/>
      <dgm:spPr>
        <a:xfrm>
          <a:off x="1832075" y="697025"/>
          <a:ext cx="1736449" cy="1736449"/>
        </a:xfrm>
        <a:prstGeom prst="ellipse">
          <a:avLst/>
        </a:prstGeom>
        <a:gradFill rotWithShape="0">
          <a:gsLst>
            <a:gs pos="0">
              <a:srgbClr val="EA4E55">
                <a:alpha val="50000"/>
                <a:hueOff val="0"/>
                <a:satOff val="0"/>
                <a:lumOff val="0"/>
                <a:alphaOff val="0"/>
                <a:shade val="51000"/>
                <a:satMod val="130000"/>
              </a:srgbClr>
            </a:gs>
            <a:gs pos="80000">
              <a:srgbClr val="EA4E55">
                <a:alpha val="50000"/>
                <a:hueOff val="0"/>
                <a:satOff val="0"/>
                <a:lumOff val="0"/>
                <a:alphaOff val="0"/>
                <a:shade val="93000"/>
                <a:satMod val="130000"/>
              </a:srgbClr>
            </a:gs>
            <a:gs pos="100000">
              <a:srgbClr val="EA4E55">
                <a:alpha val="5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a:buNone/>
          </a:pPr>
          <a:r>
            <a:rPr lang="fr-FR" sz="1200" b="1" dirty="0">
              <a:solidFill>
                <a:sysClr val="windowText" lastClr="000000"/>
              </a:solidFill>
              <a:latin typeface="Arial Narrow"/>
              <a:ea typeface="+mn-ea"/>
              <a:cs typeface="+mn-cs"/>
            </a:rPr>
            <a:t>Script :</a:t>
          </a:r>
        </a:p>
        <a:p>
          <a:pPr>
            <a:buNone/>
          </a:pPr>
          <a:r>
            <a:rPr lang="fr-FR" sz="1200" b="1" dirty="0">
              <a:solidFill>
                <a:sysClr val="windowText" lastClr="000000"/>
              </a:solidFill>
              <a:latin typeface="Arial Narrow"/>
              <a:ea typeface="+mn-ea"/>
              <a:cs typeface="+mn-cs"/>
            </a:rPr>
            <a:t>1 seul Rapport</a:t>
          </a:r>
        </a:p>
      </dgm:t>
    </dgm:pt>
    <dgm:pt modelId="{19BEE8CB-F46E-47ED-B186-22516DDF59EE}" type="parTrans" cxnId="{CE553745-AF8B-46A2-8AFB-1B83FF6A8359}">
      <dgm:prSet/>
      <dgm:spPr/>
      <dgm:t>
        <a:bodyPr/>
        <a:lstStyle/>
        <a:p>
          <a:endParaRPr lang="fr-FR" sz="2000" b="1">
            <a:solidFill>
              <a:schemeClr val="tx1"/>
            </a:solidFill>
          </a:endParaRPr>
        </a:p>
      </dgm:t>
    </dgm:pt>
    <dgm:pt modelId="{B202EF91-DA92-45C9-8564-92965299B4EA}" type="sibTrans" cxnId="{CE553745-AF8B-46A2-8AFB-1B83FF6A8359}">
      <dgm:prSet/>
      <dgm:spPr/>
      <dgm:t>
        <a:bodyPr/>
        <a:lstStyle/>
        <a:p>
          <a:endParaRPr lang="fr-FR" sz="2000" b="1">
            <a:solidFill>
              <a:schemeClr val="tx1"/>
            </a:solidFill>
          </a:endParaRPr>
        </a:p>
      </dgm:t>
    </dgm:pt>
    <dgm:pt modelId="{8AFB5249-7A7C-4E6D-8B4C-E9905A2C6685}">
      <dgm:prSet phldrT="[Texte]" custT="1"/>
      <dgm:spPr>
        <a:xfrm>
          <a:off x="2266187" y="309"/>
          <a:ext cx="868224" cy="868224"/>
        </a:xfrm>
        <a:prstGeom prst="ellipse">
          <a:avLst/>
        </a:prstGeom>
        <a:gradFill rotWithShape="0">
          <a:gsLst>
            <a:gs pos="0">
              <a:srgbClr val="EA4E55">
                <a:alpha val="50000"/>
                <a:hueOff val="-4999635"/>
                <a:satOff val="2010"/>
                <a:lumOff val="1520"/>
                <a:alphaOff val="0"/>
                <a:shade val="51000"/>
                <a:satMod val="130000"/>
              </a:srgbClr>
            </a:gs>
            <a:gs pos="80000">
              <a:srgbClr val="EA4E55">
                <a:alpha val="50000"/>
                <a:hueOff val="-4999635"/>
                <a:satOff val="2010"/>
                <a:lumOff val="1520"/>
                <a:alphaOff val="0"/>
                <a:shade val="93000"/>
                <a:satMod val="130000"/>
              </a:srgbClr>
            </a:gs>
            <a:gs pos="100000">
              <a:srgbClr val="EA4E55">
                <a:alpha val="50000"/>
                <a:hueOff val="-4999635"/>
                <a:satOff val="2010"/>
                <a:lumOff val="152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a:buNone/>
          </a:pPr>
          <a:r>
            <a:rPr lang="fr-FR" sz="1050" b="1" dirty="0">
              <a:solidFill>
                <a:sysClr val="windowText" lastClr="000000"/>
              </a:solidFill>
              <a:latin typeface="Arial Narrow"/>
              <a:ea typeface="+mn-ea"/>
              <a:cs typeface="+mn-cs"/>
            </a:rPr>
            <a:t>FCC / FICP</a:t>
          </a:r>
        </a:p>
      </dgm:t>
    </dgm:pt>
    <dgm:pt modelId="{2ADE3558-D704-4D05-8D14-309E35AA6259}" type="parTrans" cxnId="{AB69A7B0-C58D-4E45-A602-679C508ECDD6}">
      <dgm:prSet custT="1"/>
      <dgm:spPr/>
      <dgm:t>
        <a:bodyPr/>
        <a:lstStyle/>
        <a:p>
          <a:endParaRPr lang="fr-FR" sz="1000" b="1">
            <a:solidFill>
              <a:schemeClr val="tx1"/>
            </a:solidFill>
          </a:endParaRPr>
        </a:p>
      </dgm:t>
    </dgm:pt>
    <dgm:pt modelId="{1C8701FD-F089-4678-AEB2-0E0E2E11CBB7}" type="sibTrans" cxnId="{AB69A7B0-C58D-4E45-A602-679C508ECDD6}">
      <dgm:prSet/>
      <dgm:spPr/>
      <dgm:t>
        <a:bodyPr/>
        <a:lstStyle/>
        <a:p>
          <a:endParaRPr lang="fr-FR" sz="2000" b="1">
            <a:solidFill>
              <a:schemeClr val="tx1"/>
            </a:solidFill>
          </a:endParaRPr>
        </a:p>
      </dgm:t>
    </dgm:pt>
    <dgm:pt modelId="{0FB88504-C6B8-4FB4-97E3-B629F10E0F9A}">
      <dgm:prSet phldrT="[Texte]" custT="1"/>
      <dgm:spPr>
        <a:xfrm>
          <a:off x="3397015" y="1131137"/>
          <a:ext cx="868224" cy="868224"/>
        </a:xfrm>
        <a:prstGeom prst="ellipse">
          <a:avLst/>
        </a:prstGeom>
        <a:gradFill rotWithShape="0">
          <a:gsLst>
            <a:gs pos="0">
              <a:srgbClr val="EA4E55">
                <a:alpha val="50000"/>
                <a:hueOff val="-9999270"/>
                <a:satOff val="4019"/>
                <a:lumOff val="3039"/>
                <a:alphaOff val="0"/>
                <a:shade val="51000"/>
                <a:satMod val="130000"/>
              </a:srgbClr>
            </a:gs>
            <a:gs pos="80000">
              <a:srgbClr val="EA4E55">
                <a:alpha val="50000"/>
                <a:hueOff val="-9999270"/>
                <a:satOff val="4019"/>
                <a:lumOff val="3039"/>
                <a:alphaOff val="0"/>
                <a:shade val="93000"/>
                <a:satMod val="130000"/>
              </a:srgbClr>
            </a:gs>
            <a:gs pos="100000">
              <a:srgbClr val="EA4E55">
                <a:alpha val="50000"/>
                <a:hueOff val="-9999270"/>
                <a:satOff val="4019"/>
                <a:lumOff val="3039"/>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a:buNone/>
          </a:pPr>
          <a:r>
            <a:rPr lang="fr-FR" sz="1050" b="1">
              <a:solidFill>
                <a:sysClr val="windowText" lastClr="000000"/>
              </a:solidFill>
              <a:latin typeface="Arial Narrow"/>
              <a:ea typeface="+mn-ea"/>
              <a:cs typeface="+mn-cs"/>
            </a:rPr>
            <a:t>Données INTUIZ</a:t>
          </a:r>
          <a:endParaRPr lang="fr-FR" sz="1050" b="1" dirty="0">
            <a:solidFill>
              <a:sysClr val="windowText" lastClr="000000"/>
            </a:solidFill>
            <a:latin typeface="Arial Narrow"/>
            <a:ea typeface="+mn-ea"/>
            <a:cs typeface="+mn-cs"/>
          </a:endParaRPr>
        </a:p>
      </dgm:t>
    </dgm:pt>
    <dgm:pt modelId="{38241854-2544-41A2-A64E-49D45BA6E8D6}" type="parTrans" cxnId="{0F3B432C-AF8F-4A91-9D8A-96579BA62EDE}">
      <dgm:prSet custT="1"/>
      <dgm:spPr/>
      <dgm:t>
        <a:bodyPr/>
        <a:lstStyle/>
        <a:p>
          <a:endParaRPr lang="fr-FR" sz="1000" b="1">
            <a:solidFill>
              <a:schemeClr val="tx1"/>
            </a:solidFill>
          </a:endParaRPr>
        </a:p>
      </dgm:t>
    </dgm:pt>
    <dgm:pt modelId="{B04A2EC5-6AEC-4A6E-B48F-294B7BC405EE}" type="sibTrans" cxnId="{0F3B432C-AF8F-4A91-9D8A-96579BA62EDE}">
      <dgm:prSet/>
      <dgm:spPr/>
      <dgm:t>
        <a:bodyPr/>
        <a:lstStyle/>
        <a:p>
          <a:endParaRPr lang="fr-FR" sz="2000" b="1">
            <a:solidFill>
              <a:schemeClr val="tx1"/>
            </a:solidFill>
          </a:endParaRPr>
        </a:p>
      </dgm:t>
    </dgm:pt>
    <dgm:pt modelId="{E3444B0E-1FCC-443C-8D96-6B2D59F9905C}">
      <dgm:prSet phldrT="[Texte]" custT="1"/>
      <dgm:spPr>
        <a:xfrm>
          <a:off x="2266187" y="2261965"/>
          <a:ext cx="868224" cy="868224"/>
        </a:xfrm>
        <a:prstGeom prst="ellipse">
          <a:avLst/>
        </a:prstGeom>
        <a:gradFill rotWithShape="0">
          <a:gsLst>
            <a:gs pos="0">
              <a:srgbClr val="EA4E55">
                <a:alpha val="50000"/>
                <a:hueOff val="-14998905"/>
                <a:satOff val="6029"/>
                <a:lumOff val="4559"/>
                <a:alphaOff val="0"/>
                <a:shade val="51000"/>
                <a:satMod val="130000"/>
              </a:srgbClr>
            </a:gs>
            <a:gs pos="80000">
              <a:srgbClr val="EA4E55">
                <a:alpha val="50000"/>
                <a:hueOff val="-14998905"/>
                <a:satOff val="6029"/>
                <a:lumOff val="4559"/>
                <a:alphaOff val="0"/>
                <a:shade val="93000"/>
                <a:satMod val="130000"/>
              </a:srgbClr>
            </a:gs>
            <a:gs pos="100000">
              <a:srgbClr val="EA4E55">
                <a:alpha val="50000"/>
                <a:hueOff val="-14998905"/>
                <a:satOff val="6029"/>
                <a:lumOff val="4559"/>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a:buNone/>
          </a:pPr>
          <a:r>
            <a:rPr lang="fr-FR" sz="1050" b="1">
              <a:solidFill>
                <a:sysClr val="windowText" lastClr="000000"/>
              </a:solidFill>
              <a:latin typeface="Arial Narrow"/>
              <a:ea typeface="+mn-ea"/>
              <a:cs typeface="+mn-cs"/>
            </a:rPr>
            <a:t>Infogreffe</a:t>
          </a:r>
          <a:endParaRPr lang="fr-FR" sz="1050" b="1" dirty="0">
            <a:solidFill>
              <a:sysClr val="windowText" lastClr="000000"/>
            </a:solidFill>
            <a:latin typeface="Arial Narrow"/>
            <a:ea typeface="+mn-ea"/>
            <a:cs typeface="+mn-cs"/>
          </a:endParaRPr>
        </a:p>
      </dgm:t>
    </dgm:pt>
    <dgm:pt modelId="{5CFECCD9-22E0-451D-8C85-AD3B1D33032D}" type="parTrans" cxnId="{CDCB2D4B-A619-42F0-9415-91F357B903D9}">
      <dgm:prSet custT="1"/>
      <dgm:spPr/>
      <dgm:t>
        <a:bodyPr/>
        <a:lstStyle/>
        <a:p>
          <a:endParaRPr lang="fr-FR" sz="1000" b="1">
            <a:solidFill>
              <a:schemeClr val="tx1"/>
            </a:solidFill>
          </a:endParaRPr>
        </a:p>
      </dgm:t>
    </dgm:pt>
    <dgm:pt modelId="{30F7BC01-B5E3-4F3D-BB26-6DA58F317735}" type="sibTrans" cxnId="{CDCB2D4B-A619-42F0-9415-91F357B903D9}">
      <dgm:prSet/>
      <dgm:spPr/>
      <dgm:t>
        <a:bodyPr/>
        <a:lstStyle/>
        <a:p>
          <a:endParaRPr lang="fr-FR" sz="2000" b="1">
            <a:solidFill>
              <a:schemeClr val="tx1"/>
            </a:solidFill>
          </a:endParaRPr>
        </a:p>
      </dgm:t>
    </dgm:pt>
    <dgm:pt modelId="{E0FA34CE-E286-40EA-86A8-B31682F4C1C9}">
      <dgm:prSet phldrT="[Texte]" custT="1"/>
      <dgm:spPr>
        <a:xfrm>
          <a:off x="1135359" y="1131137"/>
          <a:ext cx="868224" cy="868224"/>
        </a:xfrm>
        <a:prstGeom prst="ellipse">
          <a:avLst/>
        </a:prstGeom>
        <a:gradFill rotWithShape="0">
          <a:gsLst>
            <a:gs pos="0">
              <a:srgbClr val="EA4E55">
                <a:alpha val="50000"/>
                <a:hueOff val="-19998539"/>
                <a:satOff val="8038"/>
                <a:lumOff val="6078"/>
                <a:alphaOff val="0"/>
                <a:shade val="51000"/>
                <a:satMod val="130000"/>
              </a:srgbClr>
            </a:gs>
            <a:gs pos="80000">
              <a:srgbClr val="EA4E55">
                <a:alpha val="50000"/>
                <a:hueOff val="-19998539"/>
                <a:satOff val="8038"/>
                <a:lumOff val="6078"/>
                <a:alphaOff val="0"/>
                <a:shade val="93000"/>
                <a:satMod val="130000"/>
              </a:srgbClr>
            </a:gs>
            <a:gs pos="100000">
              <a:srgbClr val="EA4E55">
                <a:alpha val="50000"/>
                <a:hueOff val="-19998539"/>
                <a:satOff val="8038"/>
                <a:lumOff val="607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a:buNone/>
          </a:pPr>
          <a:r>
            <a:rPr lang="fr-FR" sz="1050" b="1">
              <a:solidFill>
                <a:sysClr val="windowText" lastClr="000000"/>
              </a:solidFill>
              <a:latin typeface="Arial Narrow"/>
              <a:ea typeface="+mn-ea"/>
              <a:cs typeface="+mn-cs"/>
            </a:rPr>
            <a:t>Modules FIBEN</a:t>
          </a:r>
          <a:endParaRPr lang="fr-FR" sz="1050" b="1" dirty="0">
            <a:solidFill>
              <a:sysClr val="windowText" lastClr="000000"/>
            </a:solidFill>
            <a:latin typeface="Arial Narrow"/>
            <a:ea typeface="+mn-ea"/>
            <a:cs typeface="+mn-cs"/>
          </a:endParaRPr>
        </a:p>
      </dgm:t>
    </dgm:pt>
    <dgm:pt modelId="{BCB0FF90-5DB3-42A0-B2EC-689F1112C4E8}" type="parTrans" cxnId="{7CB19EA1-81B9-4CA0-BC8B-EA98185B3871}">
      <dgm:prSet custT="1"/>
      <dgm:spPr/>
      <dgm:t>
        <a:bodyPr/>
        <a:lstStyle/>
        <a:p>
          <a:endParaRPr lang="fr-FR" sz="1000" b="1">
            <a:solidFill>
              <a:schemeClr val="tx1"/>
            </a:solidFill>
          </a:endParaRPr>
        </a:p>
      </dgm:t>
    </dgm:pt>
    <dgm:pt modelId="{6092F3D2-12BD-488F-A5E9-96E547CE9E9A}" type="sibTrans" cxnId="{7CB19EA1-81B9-4CA0-BC8B-EA98185B3871}">
      <dgm:prSet/>
      <dgm:spPr/>
      <dgm:t>
        <a:bodyPr/>
        <a:lstStyle/>
        <a:p>
          <a:endParaRPr lang="fr-FR" sz="2000" b="1">
            <a:solidFill>
              <a:schemeClr val="tx1"/>
            </a:solidFill>
          </a:endParaRPr>
        </a:p>
      </dgm:t>
    </dgm:pt>
    <dgm:pt modelId="{FB833BF3-8CF4-42BA-8A4E-185A76838FA1}" type="pres">
      <dgm:prSet presAssocID="{953EC116-1091-4F74-AAF8-E10B33397008}" presName="composite" presStyleCnt="0">
        <dgm:presLayoutVars>
          <dgm:chMax val="1"/>
          <dgm:dir/>
          <dgm:resizeHandles val="exact"/>
        </dgm:presLayoutVars>
      </dgm:prSet>
      <dgm:spPr/>
    </dgm:pt>
    <dgm:pt modelId="{26AC81CD-BCCF-4A57-B6B5-3AA585223748}" type="pres">
      <dgm:prSet presAssocID="{953EC116-1091-4F74-AAF8-E10B33397008}" presName="radial" presStyleCnt="0">
        <dgm:presLayoutVars>
          <dgm:animLvl val="ctr"/>
        </dgm:presLayoutVars>
      </dgm:prSet>
      <dgm:spPr/>
    </dgm:pt>
    <dgm:pt modelId="{DF297260-1AB5-4C6D-A114-0EBABCCE1870}" type="pres">
      <dgm:prSet presAssocID="{8FC0C965-6577-4080-944D-94525E69A839}" presName="centerShape" presStyleLbl="vennNode1" presStyleIdx="0" presStyleCnt="5"/>
      <dgm:spPr/>
    </dgm:pt>
    <dgm:pt modelId="{1F54DFA5-C7E8-49D2-BCCD-78CB7B5B8D02}" type="pres">
      <dgm:prSet presAssocID="{8AFB5249-7A7C-4E6D-8B4C-E9905A2C6685}" presName="node" presStyleLbl="vennNode1" presStyleIdx="1" presStyleCnt="5">
        <dgm:presLayoutVars>
          <dgm:bulletEnabled val="1"/>
        </dgm:presLayoutVars>
      </dgm:prSet>
      <dgm:spPr/>
    </dgm:pt>
    <dgm:pt modelId="{DF6C09C1-50FC-4599-968A-A3D2FE1888F6}" type="pres">
      <dgm:prSet presAssocID="{0FB88504-C6B8-4FB4-97E3-B629F10E0F9A}" presName="node" presStyleLbl="vennNode1" presStyleIdx="2" presStyleCnt="5">
        <dgm:presLayoutVars>
          <dgm:bulletEnabled val="1"/>
        </dgm:presLayoutVars>
      </dgm:prSet>
      <dgm:spPr/>
    </dgm:pt>
    <dgm:pt modelId="{AAEF75C8-39CF-4F01-B5A0-76E759DDE652}" type="pres">
      <dgm:prSet presAssocID="{E3444B0E-1FCC-443C-8D96-6B2D59F9905C}" presName="node" presStyleLbl="vennNode1" presStyleIdx="3" presStyleCnt="5">
        <dgm:presLayoutVars>
          <dgm:bulletEnabled val="1"/>
        </dgm:presLayoutVars>
      </dgm:prSet>
      <dgm:spPr/>
    </dgm:pt>
    <dgm:pt modelId="{498F93F8-0DE9-48DB-9F9D-C92A1BD78AAF}" type="pres">
      <dgm:prSet presAssocID="{E0FA34CE-E286-40EA-86A8-B31682F4C1C9}" presName="node" presStyleLbl="vennNode1" presStyleIdx="4" presStyleCnt="5">
        <dgm:presLayoutVars>
          <dgm:bulletEnabled val="1"/>
        </dgm:presLayoutVars>
      </dgm:prSet>
      <dgm:spPr/>
    </dgm:pt>
  </dgm:ptLst>
  <dgm:cxnLst>
    <dgm:cxn modelId="{0F3B432C-AF8F-4A91-9D8A-96579BA62EDE}" srcId="{8FC0C965-6577-4080-944D-94525E69A839}" destId="{0FB88504-C6B8-4FB4-97E3-B629F10E0F9A}" srcOrd="1" destOrd="0" parTransId="{38241854-2544-41A2-A64E-49D45BA6E8D6}" sibTransId="{B04A2EC5-6AEC-4A6E-B48F-294B7BC405EE}"/>
    <dgm:cxn modelId="{CE553745-AF8B-46A2-8AFB-1B83FF6A8359}" srcId="{953EC116-1091-4F74-AAF8-E10B33397008}" destId="{8FC0C965-6577-4080-944D-94525E69A839}" srcOrd="0" destOrd="0" parTransId="{19BEE8CB-F46E-47ED-B186-22516DDF59EE}" sibTransId="{B202EF91-DA92-45C9-8564-92965299B4EA}"/>
    <dgm:cxn modelId="{CDCB2D4B-A619-42F0-9415-91F357B903D9}" srcId="{8FC0C965-6577-4080-944D-94525E69A839}" destId="{E3444B0E-1FCC-443C-8D96-6B2D59F9905C}" srcOrd="2" destOrd="0" parTransId="{5CFECCD9-22E0-451D-8C85-AD3B1D33032D}" sibTransId="{30F7BC01-B5E3-4F3D-BB26-6DA58F317735}"/>
    <dgm:cxn modelId="{D6E94D6C-FFFE-4189-A7D4-96F47C709A20}" type="presOf" srcId="{953EC116-1091-4F74-AAF8-E10B33397008}" destId="{FB833BF3-8CF4-42BA-8A4E-185A76838FA1}" srcOrd="0" destOrd="0" presId="urn:microsoft.com/office/officeart/2005/8/layout/radial3"/>
    <dgm:cxn modelId="{A36E3C76-EE78-4656-AA99-20F3827FCC96}" type="presOf" srcId="{E0FA34CE-E286-40EA-86A8-B31682F4C1C9}" destId="{498F93F8-0DE9-48DB-9F9D-C92A1BD78AAF}" srcOrd="0" destOrd="0" presId="urn:microsoft.com/office/officeart/2005/8/layout/radial3"/>
    <dgm:cxn modelId="{4483F688-5EB8-49D1-AE6E-8CB63FA5C825}" type="presOf" srcId="{0FB88504-C6B8-4FB4-97E3-B629F10E0F9A}" destId="{DF6C09C1-50FC-4599-968A-A3D2FE1888F6}" srcOrd="0" destOrd="0" presId="urn:microsoft.com/office/officeart/2005/8/layout/radial3"/>
    <dgm:cxn modelId="{7CB19EA1-81B9-4CA0-BC8B-EA98185B3871}" srcId="{8FC0C965-6577-4080-944D-94525E69A839}" destId="{E0FA34CE-E286-40EA-86A8-B31682F4C1C9}" srcOrd="3" destOrd="0" parTransId="{BCB0FF90-5DB3-42A0-B2EC-689F1112C4E8}" sibTransId="{6092F3D2-12BD-488F-A5E9-96E547CE9E9A}"/>
    <dgm:cxn modelId="{AB69A7B0-C58D-4E45-A602-679C508ECDD6}" srcId="{8FC0C965-6577-4080-944D-94525E69A839}" destId="{8AFB5249-7A7C-4E6D-8B4C-E9905A2C6685}" srcOrd="0" destOrd="0" parTransId="{2ADE3558-D704-4D05-8D14-309E35AA6259}" sibTransId="{1C8701FD-F089-4678-AEB2-0E0E2E11CBB7}"/>
    <dgm:cxn modelId="{90FD6BB7-D347-4901-86A8-2ABF8E9628A5}" type="presOf" srcId="{8AFB5249-7A7C-4E6D-8B4C-E9905A2C6685}" destId="{1F54DFA5-C7E8-49D2-BCCD-78CB7B5B8D02}" srcOrd="0" destOrd="0" presId="urn:microsoft.com/office/officeart/2005/8/layout/radial3"/>
    <dgm:cxn modelId="{168F6FCA-46AA-4705-A1DB-0FDE1F926405}" type="presOf" srcId="{8FC0C965-6577-4080-944D-94525E69A839}" destId="{DF297260-1AB5-4C6D-A114-0EBABCCE1870}" srcOrd="0" destOrd="0" presId="urn:microsoft.com/office/officeart/2005/8/layout/radial3"/>
    <dgm:cxn modelId="{158C56FF-1576-46A3-8FA9-B5E9A140EBE0}" type="presOf" srcId="{E3444B0E-1FCC-443C-8D96-6B2D59F9905C}" destId="{AAEF75C8-39CF-4F01-B5A0-76E759DDE652}" srcOrd="0" destOrd="0" presId="urn:microsoft.com/office/officeart/2005/8/layout/radial3"/>
    <dgm:cxn modelId="{255BFD2A-12CD-4F87-B795-8ADEADBD3847}" type="presParOf" srcId="{FB833BF3-8CF4-42BA-8A4E-185A76838FA1}" destId="{26AC81CD-BCCF-4A57-B6B5-3AA585223748}" srcOrd="0" destOrd="0" presId="urn:microsoft.com/office/officeart/2005/8/layout/radial3"/>
    <dgm:cxn modelId="{241C25D4-A15A-4AAD-A3C9-A6AA44A10FF8}" type="presParOf" srcId="{26AC81CD-BCCF-4A57-B6B5-3AA585223748}" destId="{DF297260-1AB5-4C6D-A114-0EBABCCE1870}" srcOrd="0" destOrd="0" presId="urn:microsoft.com/office/officeart/2005/8/layout/radial3"/>
    <dgm:cxn modelId="{306879BF-8681-4A3D-B26B-8AEA22E27AB8}" type="presParOf" srcId="{26AC81CD-BCCF-4A57-B6B5-3AA585223748}" destId="{1F54DFA5-C7E8-49D2-BCCD-78CB7B5B8D02}" srcOrd="1" destOrd="0" presId="urn:microsoft.com/office/officeart/2005/8/layout/radial3"/>
    <dgm:cxn modelId="{F137FAB0-4625-47CD-85D5-2CAD42B2D7D6}" type="presParOf" srcId="{26AC81CD-BCCF-4A57-B6B5-3AA585223748}" destId="{DF6C09C1-50FC-4599-968A-A3D2FE1888F6}" srcOrd="2" destOrd="0" presId="urn:microsoft.com/office/officeart/2005/8/layout/radial3"/>
    <dgm:cxn modelId="{A1D14C07-55B1-4F6F-954A-329E2EC2716C}" type="presParOf" srcId="{26AC81CD-BCCF-4A57-B6B5-3AA585223748}" destId="{AAEF75C8-39CF-4F01-B5A0-76E759DDE652}" srcOrd="3" destOrd="0" presId="urn:microsoft.com/office/officeart/2005/8/layout/radial3"/>
    <dgm:cxn modelId="{1F416B01-0458-4CD7-B660-53B24BCAA390}" type="presParOf" srcId="{26AC81CD-BCCF-4A57-B6B5-3AA585223748}" destId="{498F93F8-0DE9-48DB-9F9D-C92A1BD78AAF}" srcOrd="4" destOrd="0" presId="urn:microsoft.com/office/officeart/2005/8/layout/radial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297260-1AB5-4C6D-A114-0EBABCCE1870}">
      <dsp:nvSpPr>
        <dsp:cNvPr id="0" name=""/>
        <dsp:cNvSpPr/>
      </dsp:nvSpPr>
      <dsp:spPr>
        <a:xfrm>
          <a:off x="1832075" y="697025"/>
          <a:ext cx="1736449" cy="1736449"/>
        </a:xfrm>
        <a:prstGeom prst="ellipse">
          <a:avLst/>
        </a:prstGeom>
        <a:gradFill rotWithShape="0">
          <a:gsLst>
            <a:gs pos="0">
              <a:srgbClr val="EA4E55">
                <a:alpha val="50000"/>
                <a:hueOff val="0"/>
                <a:satOff val="0"/>
                <a:lumOff val="0"/>
                <a:alphaOff val="0"/>
                <a:shade val="51000"/>
                <a:satMod val="130000"/>
              </a:srgbClr>
            </a:gs>
            <a:gs pos="80000">
              <a:srgbClr val="EA4E55">
                <a:alpha val="50000"/>
                <a:hueOff val="0"/>
                <a:satOff val="0"/>
                <a:lumOff val="0"/>
                <a:alphaOff val="0"/>
                <a:shade val="93000"/>
                <a:satMod val="130000"/>
              </a:srgbClr>
            </a:gs>
            <a:gs pos="100000">
              <a:srgbClr val="EA4E55">
                <a:alpha val="5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r-FR" sz="1200" b="1" kern="1200" dirty="0">
              <a:solidFill>
                <a:sysClr val="windowText" lastClr="000000"/>
              </a:solidFill>
              <a:latin typeface="Arial Narrow"/>
              <a:ea typeface="+mn-ea"/>
              <a:cs typeface="+mn-cs"/>
            </a:rPr>
            <a:t>Script :</a:t>
          </a:r>
        </a:p>
        <a:p>
          <a:pPr marL="0" lvl="0" indent="0" algn="ctr" defTabSz="533400">
            <a:lnSpc>
              <a:spcPct val="90000"/>
            </a:lnSpc>
            <a:spcBef>
              <a:spcPct val="0"/>
            </a:spcBef>
            <a:spcAft>
              <a:spcPct val="35000"/>
            </a:spcAft>
            <a:buNone/>
          </a:pPr>
          <a:r>
            <a:rPr lang="fr-FR" sz="1200" b="1" kern="1200" dirty="0">
              <a:solidFill>
                <a:sysClr val="windowText" lastClr="000000"/>
              </a:solidFill>
              <a:latin typeface="Arial Narrow"/>
              <a:ea typeface="+mn-ea"/>
              <a:cs typeface="+mn-cs"/>
            </a:rPr>
            <a:t>1 seul Rapport</a:t>
          </a:r>
        </a:p>
      </dsp:txBody>
      <dsp:txXfrm>
        <a:off x="2086372" y="951322"/>
        <a:ext cx="1227855" cy="1227855"/>
      </dsp:txXfrm>
    </dsp:sp>
    <dsp:sp modelId="{1F54DFA5-C7E8-49D2-BCCD-78CB7B5B8D02}">
      <dsp:nvSpPr>
        <dsp:cNvPr id="0" name=""/>
        <dsp:cNvSpPr/>
      </dsp:nvSpPr>
      <dsp:spPr>
        <a:xfrm>
          <a:off x="2266187" y="309"/>
          <a:ext cx="868224" cy="868224"/>
        </a:xfrm>
        <a:prstGeom prst="ellipse">
          <a:avLst/>
        </a:prstGeom>
        <a:gradFill rotWithShape="0">
          <a:gsLst>
            <a:gs pos="0">
              <a:srgbClr val="EA4E55">
                <a:alpha val="50000"/>
                <a:hueOff val="-4999635"/>
                <a:satOff val="2010"/>
                <a:lumOff val="1520"/>
                <a:alphaOff val="0"/>
                <a:shade val="51000"/>
                <a:satMod val="130000"/>
              </a:srgbClr>
            </a:gs>
            <a:gs pos="80000">
              <a:srgbClr val="EA4E55">
                <a:alpha val="50000"/>
                <a:hueOff val="-4999635"/>
                <a:satOff val="2010"/>
                <a:lumOff val="1520"/>
                <a:alphaOff val="0"/>
                <a:shade val="93000"/>
                <a:satMod val="130000"/>
              </a:srgbClr>
            </a:gs>
            <a:gs pos="100000">
              <a:srgbClr val="EA4E55">
                <a:alpha val="50000"/>
                <a:hueOff val="-4999635"/>
                <a:satOff val="2010"/>
                <a:lumOff val="152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fr-FR" sz="1050" b="1" kern="1200" dirty="0">
              <a:solidFill>
                <a:sysClr val="windowText" lastClr="000000"/>
              </a:solidFill>
              <a:latin typeface="Arial Narrow"/>
              <a:ea typeface="+mn-ea"/>
              <a:cs typeface="+mn-cs"/>
            </a:rPr>
            <a:t>FCC / FICP</a:t>
          </a:r>
        </a:p>
      </dsp:txBody>
      <dsp:txXfrm>
        <a:off x="2393335" y="127457"/>
        <a:ext cx="613928" cy="613928"/>
      </dsp:txXfrm>
    </dsp:sp>
    <dsp:sp modelId="{DF6C09C1-50FC-4599-968A-A3D2FE1888F6}">
      <dsp:nvSpPr>
        <dsp:cNvPr id="0" name=""/>
        <dsp:cNvSpPr/>
      </dsp:nvSpPr>
      <dsp:spPr>
        <a:xfrm>
          <a:off x="3397015" y="1131137"/>
          <a:ext cx="868224" cy="868224"/>
        </a:xfrm>
        <a:prstGeom prst="ellipse">
          <a:avLst/>
        </a:prstGeom>
        <a:gradFill rotWithShape="0">
          <a:gsLst>
            <a:gs pos="0">
              <a:srgbClr val="EA4E55">
                <a:alpha val="50000"/>
                <a:hueOff val="-9999270"/>
                <a:satOff val="4019"/>
                <a:lumOff val="3039"/>
                <a:alphaOff val="0"/>
                <a:shade val="51000"/>
                <a:satMod val="130000"/>
              </a:srgbClr>
            </a:gs>
            <a:gs pos="80000">
              <a:srgbClr val="EA4E55">
                <a:alpha val="50000"/>
                <a:hueOff val="-9999270"/>
                <a:satOff val="4019"/>
                <a:lumOff val="3039"/>
                <a:alphaOff val="0"/>
                <a:shade val="93000"/>
                <a:satMod val="130000"/>
              </a:srgbClr>
            </a:gs>
            <a:gs pos="100000">
              <a:srgbClr val="EA4E55">
                <a:alpha val="50000"/>
                <a:hueOff val="-9999270"/>
                <a:satOff val="4019"/>
                <a:lumOff val="3039"/>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fr-FR" sz="1050" b="1" kern="1200">
              <a:solidFill>
                <a:sysClr val="windowText" lastClr="000000"/>
              </a:solidFill>
              <a:latin typeface="Arial Narrow"/>
              <a:ea typeface="+mn-ea"/>
              <a:cs typeface="+mn-cs"/>
            </a:rPr>
            <a:t>Données INTUIZ</a:t>
          </a:r>
          <a:endParaRPr lang="fr-FR" sz="1050" b="1" kern="1200" dirty="0">
            <a:solidFill>
              <a:sysClr val="windowText" lastClr="000000"/>
            </a:solidFill>
            <a:latin typeface="Arial Narrow"/>
            <a:ea typeface="+mn-ea"/>
            <a:cs typeface="+mn-cs"/>
          </a:endParaRPr>
        </a:p>
      </dsp:txBody>
      <dsp:txXfrm>
        <a:off x="3524163" y="1258285"/>
        <a:ext cx="613928" cy="613928"/>
      </dsp:txXfrm>
    </dsp:sp>
    <dsp:sp modelId="{AAEF75C8-39CF-4F01-B5A0-76E759DDE652}">
      <dsp:nvSpPr>
        <dsp:cNvPr id="0" name=""/>
        <dsp:cNvSpPr/>
      </dsp:nvSpPr>
      <dsp:spPr>
        <a:xfrm>
          <a:off x="2266187" y="2261965"/>
          <a:ext cx="868224" cy="868224"/>
        </a:xfrm>
        <a:prstGeom prst="ellipse">
          <a:avLst/>
        </a:prstGeom>
        <a:gradFill rotWithShape="0">
          <a:gsLst>
            <a:gs pos="0">
              <a:srgbClr val="EA4E55">
                <a:alpha val="50000"/>
                <a:hueOff val="-14998905"/>
                <a:satOff val="6029"/>
                <a:lumOff val="4559"/>
                <a:alphaOff val="0"/>
                <a:shade val="51000"/>
                <a:satMod val="130000"/>
              </a:srgbClr>
            </a:gs>
            <a:gs pos="80000">
              <a:srgbClr val="EA4E55">
                <a:alpha val="50000"/>
                <a:hueOff val="-14998905"/>
                <a:satOff val="6029"/>
                <a:lumOff val="4559"/>
                <a:alphaOff val="0"/>
                <a:shade val="93000"/>
                <a:satMod val="130000"/>
              </a:srgbClr>
            </a:gs>
            <a:gs pos="100000">
              <a:srgbClr val="EA4E55">
                <a:alpha val="50000"/>
                <a:hueOff val="-14998905"/>
                <a:satOff val="6029"/>
                <a:lumOff val="4559"/>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fr-FR" sz="1050" b="1" kern="1200">
              <a:solidFill>
                <a:sysClr val="windowText" lastClr="000000"/>
              </a:solidFill>
              <a:latin typeface="Arial Narrow"/>
              <a:ea typeface="+mn-ea"/>
              <a:cs typeface="+mn-cs"/>
            </a:rPr>
            <a:t>Infogreffe</a:t>
          </a:r>
          <a:endParaRPr lang="fr-FR" sz="1050" b="1" kern="1200" dirty="0">
            <a:solidFill>
              <a:sysClr val="windowText" lastClr="000000"/>
            </a:solidFill>
            <a:latin typeface="Arial Narrow"/>
            <a:ea typeface="+mn-ea"/>
            <a:cs typeface="+mn-cs"/>
          </a:endParaRPr>
        </a:p>
      </dsp:txBody>
      <dsp:txXfrm>
        <a:off x="2393335" y="2389113"/>
        <a:ext cx="613928" cy="613928"/>
      </dsp:txXfrm>
    </dsp:sp>
    <dsp:sp modelId="{498F93F8-0DE9-48DB-9F9D-C92A1BD78AAF}">
      <dsp:nvSpPr>
        <dsp:cNvPr id="0" name=""/>
        <dsp:cNvSpPr/>
      </dsp:nvSpPr>
      <dsp:spPr>
        <a:xfrm>
          <a:off x="1135359" y="1131137"/>
          <a:ext cx="868224" cy="868224"/>
        </a:xfrm>
        <a:prstGeom prst="ellipse">
          <a:avLst/>
        </a:prstGeom>
        <a:gradFill rotWithShape="0">
          <a:gsLst>
            <a:gs pos="0">
              <a:srgbClr val="EA4E55">
                <a:alpha val="50000"/>
                <a:hueOff val="-19998539"/>
                <a:satOff val="8038"/>
                <a:lumOff val="6078"/>
                <a:alphaOff val="0"/>
                <a:shade val="51000"/>
                <a:satMod val="130000"/>
              </a:srgbClr>
            </a:gs>
            <a:gs pos="80000">
              <a:srgbClr val="EA4E55">
                <a:alpha val="50000"/>
                <a:hueOff val="-19998539"/>
                <a:satOff val="8038"/>
                <a:lumOff val="6078"/>
                <a:alphaOff val="0"/>
                <a:shade val="93000"/>
                <a:satMod val="130000"/>
              </a:srgbClr>
            </a:gs>
            <a:gs pos="100000">
              <a:srgbClr val="EA4E55">
                <a:alpha val="50000"/>
                <a:hueOff val="-19998539"/>
                <a:satOff val="8038"/>
                <a:lumOff val="607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fr-FR" sz="1050" b="1" kern="1200">
              <a:solidFill>
                <a:sysClr val="windowText" lastClr="000000"/>
              </a:solidFill>
              <a:latin typeface="Arial Narrow"/>
              <a:ea typeface="+mn-ea"/>
              <a:cs typeface="+mn-cs"/>
            </a:rPr>
            <a:t>Modules FIBEN</a:t>
          </a:r>
          <a:endParaRPr lang="fr-FR" sz="1050" b="1" kern="1200" dirty="0">
            <a:solidFill>
              <a:sysClr val="windowText" lastClr="000000"/>
            </a:solidFill>
            <a:latin typeface="Arial Narrow"/>
            <a:ea typeface="+mn-ea"/>
            <a:cs typeface="+mn-cs"/>
          </a:endParaRPr>
        </a:p>
      </dsp:txBody>
      <dsp:txXfrm>
        <a:off x="1262507" y="1258285"/>
        <a:ext cx="613928" cy="613928"/>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18/11/2022</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18/11/2022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27496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3</a:t>
            </a:fld>
            <a:endParaRPr lang="fr-FR"/>
          </a:p>
        </p:txBody>
      </p:sp>
    </p:spTree>
    <p:extLst>
      <p:ext uri="{BB962C8B-B14F-4D97-AF65-F5344CB8AC3E}">
        <p14:creationId xmlns:p14="http://schemas.microsoft.com/office/powerpoint/2010/main" val="1262348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4</a:t>
            </a:fld>
            <a:endParaRPr lang="fr-FR"/>
          </a:p>
        </p:txBody>
      </p:sp>
    </p:spTree>
    <p:extLst>
      <p:ext uri="{BB962C8B-B14F-4D97-AF65-F5344CB8AC3E}">
        <p14:creationId xmlns:p14="http://schemas.microsoft.com/office/powerpoint/2010/main" val="1204577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5</a:t>
            </a:fld>
            <a:endParaRPr lang="fr-FR"/>
          </a:p>
        </p:txBody>
      </p:sp>
    </p:spTree>
    <p:extLst>
      <p:ext uri="{BB962C8B-B14F-4D97-AF65-F5344CB8AC3E}">
        <p14:creationId xmlns:p14="http://schemas.microsoft.com/office/powerpoint/2010/main" val="2195065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6</a:t>
            </a:fld>
            <a:endParaRPr lang="fr-FR"/>
          </a:p>
        </p:txBody>
      </p:sp>
    </p:spTree>
    <p:extLst>
      <p:ext uri="{BB962C8B-B14F-4D97-AF65-F5344CB8AC3E}">
        <p14:creationId xmlns:p14="http://schemas.microsoft.com/office/powerpoint/2010/main" val="2690987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7</a:t>
            </a:fld>
            <a:endParaRPr lang="fr-FR"/>
          </a:p>
        </p:txBody>
      </p:sp>
    </p:spTree>
    <p:extLst>
      <p:ext uri="{BB962C8B-B14F-4D97-AF65-F5344CB8AC3E}">
        <p14:creationId xmlns:p14="http://schemas.microsoft.com/office/powerpoint/2010/main" val="1711006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8</a:t>
            </a:fld>
            <a:endParaRPr lang="fr-FR"/>
          </a:p>
        </p:txBody>
      </p:sp>
    </p:spTree>
    <p:extLst>
      <p:ext uri="{BB962C8B-B14F-4D97-AF65-F5344CB8AC3E}">
        <p14:creationId xmlns:p14="http://schemas.microsoft.com/office/powerpoint/2010/main" val="17645342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9</a:t>
            </a:fld>
            <a:endParaRPr lang="fr-FR"/>
          </a:p>
        </p:txBody>
      </p:sp>
    </p:spTree>
    <p:extLst>
      <p:ext uri="{BB962C8B-B14F-4D97-AF65-F5344CB8AC3E}">
        <p14:creationId xmlns:p14="http://schemas.microsoft.com/office/powerpoint/2010/main" val="18274458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6.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6.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6.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6.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6.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7.xml"/><Relationship Id="rId4" Type="http://schemas.openxmlformats.org/officeDocument/2006/relationships/image" Target="../media/image6.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8.xml"/><Relationship Id="rId4" Type="http://schemas.openxmlformats.org/officeDocument/2006/relationships/image" Target="../media/image6.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9.xml"/><Relationship Id="rId4" Type="http://schemas.openxmlformats.org/officeDocument/2006/relationships/image" Target="../media/image6.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3" name="Image 12"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27640" y="6268551"/>
            <a:ext cx="280381" cy="306554"/>
          </a:xfrm>
          <a:prstGeom prst="rect">
            <a:avLst/>
          </a:prstGeom>
        </p:spPr>
      </p:pic>
      <p:pic>
        <p:nvPicPr>
          <p:cNvPr id="17" name="Imag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73725" y="6201437"/>
            <a:ext cx="1357807" cy="446240"/>
          </a:xfrm>
          <a:prstGeom prst="rect">
            <a:avLst/>
          </a:prstGeom>
        </p:spPr>
      </p:pic>
    </p:spTree>
    <p:extLst>
      <p:ext uri="{BB962C8B-B14F-4D97-AF65-F5344CB8AC3E}">
        <p14:creationId xmlns:p14="http://schemas.microsoft.com/office/powerpoint/2010/main" val="64850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4947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130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941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798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9290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10927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1"/>
            <a:ext cx="12192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Rectangle 1"/>
          <p:cNvSpPr/>
          <p:nvPr userDrawn="1"/>
        </p:nvSpPr>
        <p:spPr>
          <a:xfrm>
            <a:off x="-1" y="6260952"/>
            <a:ext cx="935775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800"/>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48108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79238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10672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31194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155687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581401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74339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076146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77050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9556651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100140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066012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997916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70473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6512625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14"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133098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762684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31837502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10733" y="1321481"/>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685218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75742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038801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4306109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431692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640181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790594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8535953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41476" y="162197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812818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835741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3139357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98616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661889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47665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43242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6.jpg"/><Relationship Id="rId4" Type="http://schemas.openxmlformats.org/officeDocument/2006/relationships/slideLayout" Target="../slideLayouts/slideLayout13.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6.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9.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6.jpg"/><Relationship Id="rId4" Type="http://schemas.openxmlformats.org/officeDocument/2006/relationships/slideLayout" Target="../slideLayouts/slideLayout42.xml"/><Relationship Id="rId9" Type="http://schemas.openxmlformats.org/officeDocument/2006/relationships/image" Target="../media/image13.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6.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6.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6.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6.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pic>
        <p:nvPicPr>
          <p:cNvPr id="17" name="Image 1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838610" y="6360547"/>
            <a:ext cx="1153004" cy="378932"/>
          </a:xfrm>
          <a:prstGeom prst="rect">
            <a:avLst/>
          </a:prstGeom>
        </p:spPr>
      </p:pic>
      <p:pic>
        <p:nvPicPr>
          <p:cNvPr id="11" name="Picture 2"/>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865760" y="6343712"/>
            <a:ext cx="1616712"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859621" y="6405773"/>
            <a:ext cx="1857873"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854480" y="6334332"/>
            <a:ext cx="1892393"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308509" y="357376"/>
            <a:ext cx="11460016"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31" name="Espace réservé du texte 22"/>
          <p:cNvSpPr txBox="1">
            <a:spLocks/>
          </p:cNvSpPr>
          <p:nvPr userDrawn="1"/>
        </p:nvSpPr>
        <p:spPr>
          <a:xfrm>
            <a:off x="1022651" y="357374"/>
            <a:ext cx="10745875"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32" name="ZoneTexte 31"/>
          <p:cNvSpPr txBox="1"/>
          <p:nvPr userDrawn="1"/>
        </p:nvSpPr>
        <p:spPr>
          <a:xfrm>
            <a:off x="839606" y="6394320"/>
            <a:ext cx="2436075"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33" name="Rectangle 32"/>
          <p:cNvSpPr/>
          <p:nvPr userDrawn="1"/>
        </p:nvSpPr>
        <p:spPr bwMode="auto">
          <a:xfrm>
            <a:off x="398126" y="6372222"/>
            <a:ext cx="366412" cy="264474"/>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28218"/>
            <a:ext cx="2436075"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ZoneTexte 25"/>
          <p:cNvSpPr txBox="1"/>
          <p:nvPr userDrawn="1"/>
        </p:nvSpPr>
        <p:spPr>
          <a:xfrm>
            <a:off x="844010" y="6390640"/>
            <a:ext cx="2436075"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sz="900" dirty="0"/>
              <a:t>PERSONNES PROTEGEES</a:t>
            </a:r>
          </a:p>
        </p:txBody>
      </p:sp>
      <p:sp>
        <p:nvSpPr>
          <p:cNvPr id="28" name="Espace réservé du texte 22"/>
          <p:cNvSpPr txBox="1">
            <a:spLocks/>
          </p:cNvSpPr>
          <p:nvPr userDrawn="1"/>
        </p:nvSpPr>
        <p:spPr>
          <a:xfrm>
            <a:off x="1022651" y="357376"/>
            <a:ext cx="10745875"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29" name="Rectangle 28"/>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94320"/>
            <a:ext cx="2436075"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Rectangle 25"/>
          <p:cNvSpPr/>
          <p:nvPr userDrawn="1"/>
        </p:nvSpPr>
        <p:spPr bwMode="auto">
          <a:xfrm>
            <a:off x="398126" y="6372222"/>
            <a:ext cx="366412" cy="264474"/>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7" name="ZoneTexte 26"/>
          <p:cNvSpPr txBox="1"/>
          <p:nvPr userDrawn="1"/>
        </p:nvSpPr>
        <p:spPr>
          <a:xfrm>
            <a:off x="839607" y="6394320"/>
            <a:ext cx="1554725"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2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4.jp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13"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image" Target="../media/image19.png"/><Relationship Id="rId12"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diagramQuickStyle" Target="../diagrams/quickStyle1.xml"/><Relationship Id="rId5" Type="http://schemas.openxmlformats.org/officeDocument/2006/relationships/image" Target="../media/image17.png"/><Relationship Id="rId10" Type="http://schemas.openxmlformats.org/officeDocument/2006/relationships/diagramLayout" Target="../diagrams/layout1.xml"/><Relationship Id="rId4" Type="http://schemas.microsoft.com/office/2017/06/relationships/model3d" Target="../media/model3d1.glb"/><Relationship Id="rId9"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commerciaux.celca.caisse-epargne.fr/download/1946/synapse/28450/interrogations-client_synapse_cdc-services-support_202211.ppt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409893" y="260890"/>
            <a:ext cx="9002429" cy="5849456"/>
          </a:xfrm>
        </p:spPr>
      </p:pic>
      <p:sp>
        <p:nvSpPr>
          <p:cNvPr id="12" name="Espace réservé du texte 11"/>
          <p:cNvSpPr>
            <a:spLocks noGrp="1"/>
          </p:cNvSpPr>
          <p:nvPr>
            <p:ph type="body" sz="quarter" idx="10"/>
          </p:nvPr>
        </p:nvSpPr>
        <p:spPr>
          <a:xfrm>
            <a:off x="3569559" y="6325516"/>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du 18</a:t>
            </a:r>
            <a:r>
              <a:rPr lang="fr-FR" sz="2000" dirty="0">
                <a:solidFill>
                  <a:schemeClr val="bg2">
                    <a:lumMod val="25000"/>
                  </a:schemeClr>
                </a:solidFill>
                <a:latin typeface="Aharoni" panose="02010803020104030203" pitchFamily="2" charset="-79"/>
                <a:cs typeface="Aharoni" panose="02010803020104030203" pitchFamily="2" charset="-79"/>
              </a:rPr>
              <a:t>/11/2022</a:t>
            </a:r>
            <a:r>
              <a:rPr lang="fr-FR" dirty="0">
                <a:solidFill>
                  <a:schemeClr val="bg2">
                    <a:lumMod val="25000"/>
                  </a:schemeClr>
                </a:solidFill>
                <a:latin typeface="Aharoni" panose="02010803020104030203" pitchFamily="2" charset="-79"/>
                <a:cs typeface="Aharoni" panose="02010803020104030203" pitchFamily="2" charset="-79"/>
              </a:rPr>
              <a:t> – Semaine 46</a:t>
            </a:r>
          </a:p>
          <a:p>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796" y="69536"/>
            <a:ext cx="2333625" cy="2447925"/>
          </a:xfrm>
          <a:prstGeom prst="rect">
            <a:avLst/>
          </a:prstGeom>
        </p:spPr>
      </p:pic>
      <p:sp>
        <p:nvSpPr>
          <p:cNvPr id="11" name="Ellipse 10"/>
          <p:cNvSpPr/>
          <p:nvPr/>
        </p:nvSpPr>
        <p:spPr>
          <a:xfrm>
            <a:off x="2554094" y="2741660"/>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dirty="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1906247" y="4774033"/>
            <a:ext cx="8009723" cy="523220"/>
          </a:xfrm>
          <a:prstGeom prst="rect">
            <a:avLst/>
          </a:prstGeom>
        </p:spPr>
        <p:txBody>
          <a:bodyPr wrap="square">
            <a:spAutoFit/>
          </a:bodyPr>
          <a:lstStyle/>
          <a:p>
            <a:pPr algn="ctr"/>
            <a:r>
              <a:rPr lang="fr-FR" sz="2800" dirty="0">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L’ESSENTIEL DE VOS INFOS </a:t>
            </a:r>
            <a:r>
              <a:rPr lang="fr-FR" sz="2800" b="1" dirty="0">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MARCHÉ</a:t>
            </a:r>
          </a:p>
        </p:txBody>
      </p:sp>
      <p:pic>
        <p:nvPicPr>
          <p:cNvPr id="27" name="Picture 4" descr="https://www.hebdo.ch/sites/www.hebdo.ch/themes/hebdo/img/logo_hebdo_squar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1956" y="432928"/>
            <a:ext cx="1669142" cy="16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38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5442" y="1319843"/>
            <a:ext cx="11378241" cy="4675516"/>
          </a:xfrm>
          <a:prstGeom prst="rect">
            <a:avLst/>
          </a:prstGeom>
          <a:solidFill>
            <a:srgbClr val="BFBF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3427" y="6289705"/>
            <a:ext cx="4185377" cy="478560"/>
          </a:xfrm>
          <a:prstGeom prst="rect">
            <a:avLst/>
          </a:prstGeom>
          <a:solidFill>
            <a:schemeClr val="bg1"/>
          </a:solidFill>
          <a:ln>
            <a:noFill/>
          </a:ln>
          <a:effectLst/>
        </p:spPr>
      </p:pic>
      <p:sp>
        <p:nvSpPr>
          <p:cNvPr id="3" name="Titre 2"/>
          <p:cNvSpPr>
            <a:spLocks noGrp="1"/>
          </p:cNvSpPr>
          <p:nvPr>
            <p:ph type="title" idx="4294967295"/>
          </p:nvPr>
        </p:nvSpPr>
        <p:spPr>
          <a:xfrm>
            <a:off x="821824" y="376255"/>
            <a:ext cx="10756800" cy="709200"/>
          </a:xfrm>
        </p:spPr>
        <p:txBody>
          <a:bodyPr/>
          <a:lstStyle/>
          <a:p>
            <a:pPr algn="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sommaire</a:t>
            </a:r>
          </a:p>
        </p:txBody>
      </p:sp>
      <p:sp>
        <p:nvSpPr>
          <p:cNvPr id="7" name="Rectangle 6"/>
          <p:cNvSpPr/>
          <p:nvPr/>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S46 2022</a:t>
            </a:r>
          </a:p>
        </p:txBody>
      </p:sp>
      <p:sp>
        <p:nvSpPr>
          <p:cNvPr id="8" name="Rectangle 7"/>
          <p:cNvSpPr/>
          <p:nvPr/>
        </p:nvSpPr>
        <p:spPr>
          <a:xfrm>
            <a:off x="488027" y="1738191"/>
            <a:ext cx="10709856" cy="3693319"/>
          </a:xfrm>
          <a:prstGeom prst="rect">
            <a:avLst/>
          </a:prstGeom>
        </p:spPr>
        <p:txBody>
          <a:bodyPr wrap="square">
            <a:spAutoFit/>
          </a:bodyPr>
          <a:lstStyle/>
          <a:p>
            <a:r>
              <a:rPr lang="fr-FR" sz="3200" b="1" dirty="0">
                <a:solidFill>
                  <a:srgbClr val="FF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 « SYNAPSE»</a:t>
            </a:r>
          </a:p>
          <a:p>
            <a:endParaRPr lang="fr-FR" b="1" dirty="0">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1828800" lvl="3" indent="-457200">
              <a:buFont typeface="Wingdings" panose="05000000000000000000" pitchFamily="2" charset="2"/>
              <a:buChar char="Ø"/>
              <a:defRPr/>
            </a:pPr>
            <a:endParaRPr lang="fr-FR" sz="2400" b="1" dirty="0">
              <a:solidFill>
                <a:schemeClr val="tx1">
                  <a:lumMod val="75000"/>
                  <a:lumOff val="25000"/>
                </a:schemeClr>
              </a:solidFill>
              <a:latin typeface="Arial Black" panose="020B0A04020102020204" pitchFamily="34" charset="0"/>
              <a:cs typeface="Aharoni" panose="02010803020104030203" pitchFamily="2" charset="-79"/>
            </a:endParaRPr>
          </a:p>
          <a:p>
            <a:pPr marL="1828800" lvl="3" indent="-457200">
              <a:buFont typeface="Wingdings" panose="05000000000000000000" pitchFamily="2" charset="2"/>
              <a:buChar char="Ø"/>
              <a:defRPr/>
            </a:pPr>
            <a:endParaRPr lang="fr-FR" sz="2400" b="1" dirty="0">
              <a:solidFill>
                <a:schemeClr val="tx1">
                  <a:lumMod val="75000"/>
                  <a:lumOff val="25000"/>
                </a:schemeClr>
              </a:solidFill>
              <a:latin typeface="Arial Black" panose="020B0A04020102020204" pitchFamily="34" charset="0"/>
              <a:cs typeface="Aharoni" panose="02010803020104030203" pitchFamily="2" charset="-79"/>
            </a:endParaRPr>
          </a:p>
          <a:p>
            <a:pPr marL="1828800" lvl="3" indent="-457200">
              <a:buFont typeface="Wingdings" panose="05000000000000000000" pitchFamily="2" charset="2"/>
              <a:buChar char="Ø"/>
              <a:defRPr/>
            </a:pPr>
            <a:r>
              <a:rPr lang="fr-FR" sz="2400" b="1" dirty="0">
                <a:solidFill>
                  <a:schemeClr val="tx1">
                    <a:lumMod val="75000"/>
                    <a:lumOff val="25000"/>
                  </a:schemeClr>
                </a:solidFill>
                <a:latin typeface="Arial Black" panose="020B0A04020102020204" pitchFamily="34" charset="0"/>
                <a:cs typeface="Aharoni" panose="02010803020104030203" pitchFamily="2" charset="-79"/>
              </a:rPr>
              <a:t>Les Evolutions de SYNAPSE</a:t>
            </a:r>
          </a:p>
          <a:p>
            <a:pPr marL="1828800" lvl="3" indent="-457200">
              <a:buFont typeface="Wingdings" panose="05000000000000000000" pitchFamily="2" charset="2"/>
              <a:buChar char="Ø"/>
              <a:defRPr/>
            </a:pPr>
            <a:endParaRPr lang="fr-FR" sz="2400" b="1" dirty="0">
              <a:solidFill>
                <a:schemeClr val="tx1">
                  <a:lumMod val="75000"/>
                  <a:lumOff val="25000"/>
                </a:schemeClr>
              </a:solidFill>
              <a:latin typeface="Arial Black" panose="020B0A04020102020204" pitchFamily="34" charset="0"/>
              <a:cs typeface="Aharoni" panose="02010803020104030203" pitchFamily="2" charset="-79"/>
            </a:endParaRPr>
          </a:p>
          <a:p>
            <a:pPr marL="1828800" lvl="3" indent="-457200">
              <a:buFont typeface="Wingdings" panose="05000000000000000000" pitchFamily="2" charset="2"/>
              <a:buChar char="Ø"/>
              <a:defRPr/>
            </a:pPr>
            <a:r>
              <a:rPr lang="fr-FR" sz="2400" b="1" dirty="0">
                <a:solidFill>
                  <a:schemeClr val="tx1">
                    <a:lumMod val="75000"/>
                    <a:lumOff val="25000"/>
                  </a:schemeClr>
                </a:solidFill>
                <a:latin typeface="Arial Black" panose="020B0A04020102020204" pitchFamily="34" charset="0"/>
                <a:cs typeface="Aharoni" panose="02010803020104030203" pitchFamily="2" charset="-79"/>
              </a:rPr>
              <a:t>Rappel de l’utilisation de SYNAPSE</a:t>
            </a:r>
          </a:p>
          <a:p>
            <a:pPr marL="1828800" lvl="3" indent="-457200">
              <a:buFont typeface="Wingdings" panose="05000000000000000000" pitchFamily="2" charset="2"/>
              <a:buChar char="Ø"/>
              <a:defRPr/>
            </a:pPr>
            <a:endParaRPr lang="fr-FR" sz="2400" b="1" dirty="0">
              <a:solidFill>
                <a:schemeClr val="bg1"/>
              </a:solidFill>
              <a:latin typeface="Arial Black" panose="020B0A04020102020204" pitchFamily="34" charset="0"/>
              <a:cs typeface="Aharoni" panose="02010803020104030203" pitchFamily="2" charset="-79"/>
            </a:endParaRPr>
          </a:p>
          <a:p>
            <a:pPr marL="1828800" lvl="3" indent="-457200">
              <a:buFont typeface="Wingdings" panose="05000000000000000000" pitchFamily="2" charset="2"/>
              <a:buChar char="Ø"/>
              <a:defRPr/>
            </a:pPr>
            <a:endParaRPr lang="fr-FR" sz="2000" b="1" dirty="0">
              <a:solidFill>
                <a:schemeClr val="bg1"/>
              </a:solidFill>
              <a:latin typeface="Arial Black" panose="020B0A04020102020204" pitchFamily="34" charset="0"/>
              <a:cs typeface="Aharoni" panose="02010803020104030203" pitchFamily="2" charset="-79"/>
            </a:endParaRPr>
          </a:p>
          <a:p>
            <a:pPr marL="2743200" lvl="5" indent="-457200">
              <a:buFont typeface="Wingdings" panose="05000000000000000000" pitchFamily="2" charset="2"/>
              <a:buChar char="§"/>
              <a:defRPr/>
            </a:pPr>
            <a:endParaRPr lang="fr-FR" sz="2000" b="1" dirty="0">
              <a:solidFill>
                <a:schemeClr val="bg1"/>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p:txBody>
      </p:sp>
      <p:sp>
        <p:nvSpPr>
          <p:cNvPr id="10" name="ZoneTexte 9"/>
          <p:cNvSpPr txBox="1"/>
          <p:nvPr/>
        </p:nvSpPr>
        <p:spPr>
          <a:xfrm>
            <a:off x="1028198" y="418975"/>
            <a:ext cx="1478290" cy="338554"/>
          </a:xfrm>
          <a:prstGeom prst="rect">
            <a:avLst/>
          </a:prstGeom>
          <a:noFill/>
        </p:spPr>
        <p:txBody>
          <a:bodyPr wrap="none" rtlCol="0">
            <a:spAutoFit/>
          </a:bodyPr>
          <a:lstStyle/>
          <a:p>
            <a:r>
              <a:rPr lang="fr-FR" sz="1600" b="1" dirty="0">
                <a:solidFill>
                  <a:schemeClr val="tx1">
                    <a:lumMod val="65000"/>
                    <a:lumOff val="35000"/>
                  </a:schemeClr>
                </a:solidFill>
                <a:effectLst>
                  <a:outerShdw blurRad="38100" dist="38100" dir="2700000" algn="tl">
                    <a:srgbClr val="000000">
                      <a:alpha val="43137"/>
                    </a:srgbClr>
                  </a:outerShdw>
                </a:effectLst>
                <a:latin typeface="Montserrat ExtraLight" panose="00000300000000000000" pitchFamily="2" charset="0"/>
                <a:cs typeface="Calibri" panose="020F0502020204030204" pitchFamily="34" charset="0"/>
              </a:rPr>
              <a:t>SEMAINE  46</a:t>
            </a:r>
          </a:p>
        </p:txBody>
      </p:sp>
    </p:spTree>
    <p:extLst>
      <p:ext uri="{BB962C8B-B14F-4D97-AF65-F5344CB8AC3E}">
        <p14:creationId xmlns:p14="http://schemas.microsoft.com/office/powerpoint/2010/main" val="3300486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LES EVOLUTION DE SYNAPSE</a:t>
            </a:r>
          </a:p>
        </p:txBody>
      </p:sp>
      <p:sp>
        <p:nvSpPr>
          <p:cNvPr id="32" name="Rectangle 31"/>
          <p:cNvSpPr/>
          <p:nvPr/>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S46 2022</a:t>
            </a:r>
          </a:p>
        </p:txBody>
      </p:sp>
      <p:sp>
        <p:nvSpPr>
          <p:cNvPr id="2" name="Rectangle 1">
            <a:extLst>
              <a:ext uri="{FF2B5EF4-FFF2-40B4-BE49-F238E27FC236}">
                <a16:creationId xmlns:a16="http://schemas.microsoft.com/office/drawing/2014/main" id="{0CC19763-5A08-4A5B-9CAB-1DB0805AEA28}"/>
              </a:ext>
            </a:extLst>
          </p:cNvPr>
          <p:cNvSpPr/>
          <p:nvPr/>
        </p:nvSpPr>
        <p:spPr>
          <a:xfrm>
            <a:off x="724292" y="1099865"/>
            <a:ext cx="11342017" cy="5092420"/>
          </a:xfrm>
          <a:prstGeom prst="rect">
            <a:avLst/>
          </a:prstGeom>
        </p:spPr>
        <p:txBody>
          <a:bodyPr wrap="square">
            <a:spAutoFit/>
          </a:bodyPr>
          <a:lstStyle/>
          <a:p>
            <a:pPr algn="just">
              <a:lnSpc>
                <a:spcPct val="115000"/>
              </a:lnSpc>
              <a:spcAft>
                <a:spcPts val="1000"/>
              </a:spcAft>
            </a:pP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rPr>
              <a:t>L’outil SYNAPSE évolue à compter du 15/11, sous les angles de la simplification des consultations et de la mise en œuvre d’économies dans la collecte de données, le tout à qualité de surveillance des risques égale. </a:t>
            </a:r>
            <a:endParaRPr lang="fr-FR" sz="16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15000"/>
              </a:lnSpc>
              <a:spcAft>
                <a:spcPts val="1000"/>
              </a:spcAft>
              <a:buClr>
                <a:srgbClr val="C00000"/>
              </a:buClr>
              <a:buFont typeface="Wingdings 2" panose="05020102010507070707" pitchFamily="18" charset="2"/>
              <a:buChar char="¥"/>
            </a:pP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rPr>
              <a:t>  les évolutions au sein des scripts sont les suivantes :</a:t>
            </a:r>
          </a:p>
          <a:p>
            <a:pPr marL="742950" lvl="1" indent="-285750" algn="just">
              <a:lnSpc>
                <a:spcPct val="115000"/>
              </a:lnSpc>
              <a:spcAft>
                <a:spcPts val="1000"/>
              </a:spcAft>
              <a:buClr>
                <a:srgbClr val="C00000"/>
              </a:buClr>
              <a:buFont typeface="Arial Narrow" panose="020B0606020202030204" pitchFamily="34" charset="0"/>
              <a:buChar char="◘"/>
            </a:pP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rPr>
              <a:t>Le script « Entrée en relation » est renommé </a:t>
            </a:r>
            <a:r>
              <a:rPr lang="fr-FR" sz="1600" b="1" dirty="0">
                <a:solidFill>
                  <a:srgbClr val="595959"/>
                </a:solidFill>
                <a:latin typeface="Calibri" panose="020F0502020204030204" pitchFamily="34" charset="0"/>
                <a:ea typeface="Calibri" panose="020F0502020204030204" pitchFamily="34" charset="0"/>
                <a:cs typeface="Calibri" panose="020F0502020204030204" pitchFamily="34" charset="0"/>
              </a:rPr>
              <a:t>« Ouverture de Compte »</a:t>
            </a:r>
            <a:endParaRPr lang="fr-FR" sz="1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15000"/>
              </a:lnSpc>
              <a:buClr>
                <a:srgbClr val="C00000"/>
              </a:buClr>
              <a:buFont typeface="Arial Narrow" panose="020B0606020202030204" pitchFamily="34" charset="0"/>
              <a:buChar char="◘"/>
            </a:pP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rPr>
              <a:t>Ajout d’un module </a:t>
            </a:r>
            <a:r>
              <a:rPr lang="fr-FR" sz="1600" b="1" dirty="0">
                <a:solidFill>
                  <a:srgbClr val="595959"/>
                </a:solidFill>
                <a:latin typeface="Calibri" panose="020F0502020204030204" pitchFamily="34" charset="0"/>
                <a:ea typeface="Calibri" panose="020F0502020204030204" pitchFamily="34" charset="0"/>
                <a:cs typeface="Calibri" panose="020F0502020204030204" pitchFamily="34" charset="0"/>
              </a:rPr>
              <a:t>CE Centralisation des risques FIBEN 28</a:t>
            </a: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rPr>
              <a:t>, en lieu et place du module FIBEN 28 : son format est identique au module 28. Ces données gratuites seront utilisées si disponible.</a:t>
            </a:r>
            <a:endParaRPr lang="fr-FR" sz="16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15000"/>
              </a:lnSpc>
              <a:buClr>
                <a:srgbClr val="C00000"/>
              </a:buClr>
              <a:buFont typeface="Arial Narrow" panose="020B0606020202030204" pitchFamily="34" charset="0"/>
              <a:buChar char="◘"/>
            </a:pP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rPr>
              <a:t>Arrêt de la saisie (ou non) de la coche « encours du client &lt; 25 K€ » : dans tous les cas, les recensements des encours BDF seront désormais affichés.</a:t>
            </a:r>
          </a:p>
          <a:p>
            <a:pPr marL="742950" lvl="1" indent="-285750" algn="just">
              <a:lnSpc>
                <a:spcPct val="115000"/>
              </a:lnSpc>
              <a:buClr>
                <a:srgbClr val="C00000"/>
              </a:buClr>
              <a:buFont typeface="Arial Narrow" panose="020B0606020202030204" pitchFamily="34" charset="0"/>
              <a:buChar char="◘"/>
            </a:pP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rPr>
              <a:t>Pour la cotation BDF, les scripts interrogent désormais les </a:t>
            </a:r>
            <a:r>
              <a:rPr lang="fr-FR" sz="1600" b="1" dirty="0">
                <a:solidFill>
                  <a:srgbClr val="595959"/>
                </a:solidFill>
                <a:latin typeface="Calibri" panose="020F0502020204030204" pitchFamily="34" charset="0"/>
                <a:ea typeface="Calibri" panose="020F0502020204030204" pitchFamily="34" charset="0"/>
                <a:cs typeface="Calibri" panose="020F0502020204030204" pitchFamily="34" charset="0"/>
              </a:rPr>
              <a:t>modules 51, 21 ou 37 </a:t>
            </a: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rPr>
              <a:t>selon le cas </a:t>
            </a:r>
            <a:endParaRPr lang="fr-FR" sz="16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15000"/>
              </a:lnSpc>
              <a:spcAft>
                <a:spcPts val="1000"/>
              </a:spcAft>
              <a:buClr>
                <a:srgbClr val="C00000"/>
              </a:buClr>
              <a:buFont typeface="Arial Narrow" panose="020B0606020202030204" pitchFamily="34" charset="0"/>
              <a:buChar char="◘"/>
            </a:pP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rPr>
              <a:t>Ajout du module « informations entreprises » INTUIZ (Info sur entreprises, info bancaire, comportement de paiement)</a:t>
            </a:r>
          </a:p>
          <a:p>
            <a:pPr marL="285750" indent="-285750" algn="just">
              <a:lnSpc>
                <a:spcPct val="115000"/>
              </a:lnSpc>
              <a:spcAft>
                <a:spcPts val="1000"/>
              </a:spcAft>
              <a:buClr>
                <a:srgbClr val="C00000"/>
              </a:buClr>
              <a:buFont typeface="Wingdings 2" panose="05020102010507070707" pitchFamily="18" charset="2"/>
              <a:buChar char="¥"/>
            </a:pP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rPr>
              <a:t> Par ailleurs, au sein des </a:t>
            </a:r>
            <a:r>
              <a:rPr lang="fr-FR" sz="1600" b="1" dirty="0">
                <a:solidFill>
                  <a:srgbClr val="595959"/>
                </a:solidFill>
                <a:latin typeface="Calibri" panose="020F0502020204030204" pitchFamily="34" charset="0"/>
                <a:ea typeface="Calibri" panose="020F0502020204030204" pitchFamily="34" charset="0"/>
                <a:cs typeface="Calibri" panose="020F0502020204030204" pitchFamily="34" charset="0"/>
              </a:rPr>
              <a:t>consultations unitaires BDF</a:t>
            </a: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rPr>
              <a:t>, deux nouveaux modules sont ajoutés et sont à privilégier :</a:t>
            </a:r>
            <a:endParaRPr lang="fr-FR" sz="16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15000"/>
              </a:lnSpc>
              <a:buClr>
                <a:srgbClr val="C00000"/>
              </a:buClr>
              <a:buFont typeface="Arial Narrow" panose="020B0606020202030204" pitchFamily="34" charset="0"/>
              <a:buChar char="◘"/>
            </a:pP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rPr>
              <a:t>Pour la recherche de cotation : « Télédiffusion Service 21 » </a:t>
            </a: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rPr>
              <a:t>données non payantes.</a:t>
            </a:r>
            <a:endParaRPr lang="fr-FR" sz="16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15000"/>
              </a:lnSpc>
              <a:buClr>
                <a:srgbClr val="C00000"/>
              </a:buClr>
              <a:buFont typeface="Arial Narrow" panose="020B0606020202030204" pitchFamily="34" charset="0"/>
              <a:buChar char="◘"/>
            </a:pP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rPr>
              <a:t>Pour la recherche des encours FIBEN : « Télédiffusion Service 28 » </a:t>
            </a: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rPr>
              <a:t>données non payantes.</a:t>
            </a:r>
            <a:endParaRPr lang="fr-FR" sz="16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15000"/>
              </a:lnSpc>
              <a:spcAft>
                <a:spcPts val="1000"/>
              </a:spcAft>
              <a:buClr>
                <a:srgbClr val="C00000"/>
              </a:buClr>
              <a:buFont typeface="Arial Narrow" panose="020B0606020202030204" pitchFamily="34" charset="0"/>
              <a:buChar char="◘"/>
            </a:pP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rPr>
              <a:t>Ajout par ailleurs du module 37, à privilégier pour la recherche de cotation des non-clients.</a:t>
            </a:r>
          </a:p>
          <a:p>
            <a:pPr marL="285750" indent="-285750" algn="just">
              <a:lnSpc>
                <a:spcPct val="115000"/>
              </a:lnSpc>
              <a:spcAft>
                <a:spcPts val="1000"/>
              </a:spcAft>
              <a:buClr>
                <a:srgbClr val="C00000"/>
              </a:buClr>
              <a:buFont typeface="Wingdings 2" panose="05020102010507070707" pitchFamily="18" charset="2"/>
              <a:buChar char="¥"/>
            </a:pP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rPr>
              <a:t> Enfin, à partir du 15/11, </a:t>
            </a:r>
            <a:r>
              <a:rPr lang="fr-FR" sz="1600" b="1" dirty="0">
                <a:solidFill>
                  <a:srgbClr val="595959"/>
                </a:solidFill>
                <a:latin typeface="Calibri" panose="020F0502020204030204" pitchFamily="34" charset="0"/>
                <a:ea typeface="Calibri" panose="020F0502020204030204" pitchFamily="34" charset="0"/>
                <a:cs typeface="Calibri" panose="020F0502020204030204" pitchFamily="34" charset="0"/>
              </a:rPr>
              <a:t>SYNAPSE sera le seul point d’accès des recherches FIBEN</a:t>
            </a: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rPr>
              <a:t>, les autres accès seront supprimés.</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6297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Rappel </a:t>
            </a:r>
          </a:p>
        </p:txBody>
      </p:sp>
      <p:sp>
        <p:nvSpPr>
          <p:cNvPr id="32" name="Rectangle 31"/>
          <p:cNvSpPr/>
          <p:nvPr/>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S46 2022</a:t>
            </a:r>
          </a:p>
        </p:txBody>
      </p:sp>
      <p:sp>
        <p:nvSpPr>
          <p:cNvPr id="3" name="Rectangle 2">
            <a:extLst>
              <a:ext uri="{FF2B5EF4-FFF2-40B4-BE49-F238E27FC236}">
                <a16:creationId xmlns:a16="http://schemas.microsoft.com/office/drawing/2014/main" id="{B51F8098-3B5E-4A00-88CB-573954C26833}"/>
              </a:ext>
            </a:extLst>
          </p:cNvPr>
          <p:cNvSpPr/>
          <p:nvPr/>
        </p:nvSpPr>
        <p:spPr>
          <a:xfrm>
            <a:off x="388602" y="1286713"/>
            <a:ext cx="10583159" cy="2039789"/>
          </a:xfrm>
          <a:prstGeom prst="rect">
            <a:avLst/>
          </a:prstGeom>
        </p:spPr>
        <p:txBody>
          <a:bodyPr wrap="square">
            <a:spAutoFit/>
          </a:bodyPr>
          <a:lstStyle/>
          <a:p>
            <a:pPr algn="just">
              <a:lnSpc>
                <a:spcPct val="115000"/>
              </a:lnSpc>
              <a:spcAft>
                <a:spcPts val="1000"/>
              </a:spcAft>
            </a:pPr>
            <a:r>
              <a:rPr lang="fr-FR" dirty="0">
                <a:solidFill>
                  <a:srgbClr val="595959"/>
                </a:solidFill>
                <a:latin typeface="Calibri" panose="020F0502020204030204" pitchFamily="34" charset="0"/>
                <a:ea typeface="Calibri" panose="020F0502020204030204" pitchFamily="34" charset="0"/>
                <a:cs typeface="Calibri" panose="020F0502020204030204" pitchFamily="34" charset="0"/>
              </a:rPr>
              <a:t>Pour rappel SYNAPSE est un agrégateur de données à utiliser lors des opérations de: </a:t>
            </a:r>
          </a:p>
          <a:p>
            <a:pPr marL="742950" lvl="1" indent="-285750" algn="just">
              <a:lnSpc>
                <a:spcPct val="115000"/>
              </a:lnSpc>
              <a:spcAft>
                <a:spcPts val="1000"/>
              </a:spcAft>
              <a:buClr>
                <a:srgbClr val="C00000"/>
              </a:buClr>
              <a:buFont typeface="Wingdings 2" panose="05020102010507070707" pitchFamily="18" charset="2"/>
              <a:buChar char="¥"/>
            </a:pPr>
            <a:r>
              <a:rPr lang="fr-FR" sz="1600"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P</a:t>
            </a: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rPr>
              <a:t>rospections </a:t>
            </a:r>
          </a:p>
          <a:p>
            <a:pPr marL="742950" lvl="1" indent="-285750" algn="just">
              <a:lnSpc>
                <a:spcPct val="115000"/>
              </a:lnSpc>
              <a:spcAft>
                <a:spcPts val="1000"/>
              </a:spcAft>
              <a:buClr>
                <a:srgbClr val="C00000"/>
              </a:buClr>
              <a:buFont typeface="Wingdings 2" panose="05020102010507070707" pitchFamily="18" charset="2"/>
              <a:buChar char="¥"/>
            </a:pPr>
            <a:r>
              <a:rPr lang="fr-FR" sz="1600"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Ouverture de compte</a:t>
            </a:r>
          </a:p>
          <a:p>
            <a:pPr marL="742950" lvl="1" indent="-285750" algn="just">
              <a:lnSpc>
                <a:spcPct val="115000"/>
              </a:lnSpc>
              <a:spcAft>
                <a:spcPts val="1000"/>
              </a:spcAft>
              <a:buClr>
                <a:srgbClr val="C00000"/>
              </a:buClr>
              <a:buFont typeface="Wingdings 2" panose="05020102010507070707" pitchFamily="18" charset="2"/>
              <a:buChar char="¥"/>
            </a:pP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rPr>
              <a:t>Demande de concours</a:t>
            </a:r>
          </a:p>
          <a:p>
            <a:pPr marL="742950" lvl="1" indent="-285750" algn="just">
              <a:lnSpc>
                <a:spcPct val="115000"/>
              </a:lnSpc>
              <a:spcAft>
                <a:spcPts val="1000"/>
              </a:spcAft>
              <a:buClr>
                <a:srgbClr val="C00000"/>
              </a:buClr>
              <a:buFont typeface="Wingdings 2" panose="05020102010507070707" pitchFamily="18" charset="2"/>
              <a:buChar char="¥"/>
            </a:pPr>
            <a:r>
              <a:rPr lang="fr-FR" sz="1600" dirty="0">
                <a:solidFill>
                  <a:srgbClr val="595959"/>
                </a:solidFill>
                <a:latin typeface="Calibri" panose="020F0502020204030204" pitchFamily="34" charset="0"/>
                <a:ea typeface="Calibri" panose="020F0502020204030204" pitchFamily="34" charset="0"/>
                <a:cs typeface="Calibri" panose="020F0502020204030204" pitchFamily="34" charset="0"/>
              </a:rPr>
              <a:t>Révision annuelle</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 1">
            <a:extLst>
              <a:ext uri="{FF2B5EF4-FFF2-40B4-BE49-F238E27FC236}">
                <a16:creationId xmlns:a16="http://schemas.microsoft.com/office/drawing/2014/main" id="{0631BA6C-736B-42DF-A39A-C84627673107}"/>
              </a:ext>
            </a:extLst>
          </p:cNvPr>
          <p:cNvPicPr>
            <a:picLocks noChangeAspect="1"/>
          </p:cNvPicPr>
          <p:nvPr/>
        </p:nvPicPr>
        <p:blipFill>
          <a:blip r:embed="rId4"/>
          <a:stretch>
            <a:fillRect/>
          </a:stretch>
        </p:blipFill>
        <p:spPr>
          <a:xfrm>
            <a:off x="4141820" y="1995523"/>
            <a:ext cx="6363253" cy="3644293"/>
          </a:xfrm>
          <a:prstGeom prst="rect">
            <a:avLst/>
          </a:prstGeom>
        </p:spPr>
      </p:pic>
    </p:spTree>
    <p:extLst>
      <p:ext uri="{BB962C8B-B14F-4D97-AF65-F5344CB8AC3E}">
        <p14:creationId xmlns:p14="http://schemas.microsoft.com/office/powerpoint/2010/main" val="1992274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5262333"/>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RAPPEL</a:t>
            </a:r>
          </a:p>
        </p:txBody>
      </p:sp>
      <p:sp>
        <p:nvSpPr>
          <p:cNvPr id="5" name="Rectangle 4">
            <a:extLst>
              <a:ext uri="{FF2B5EF4-FFF2-40B4-BE49-F238E27FC236}">
                <a16:creationId xmlns:a16="http://schemas.microsoft.com/office/drawing/2014/main" id="{2F1EE7B9-22CC-4050-8FD6-3FF8CE4D7443}"/>
              </a:ext>
            </a:extLst>
          </p:cNvPr>
          <p:cNvSpPr/>
          <p:nvPr/>
        </p:nvSpPr>
        <p:spPr>
          <a:xfrm>
            <a:off x="1753646" y="1489323"/>
            <a:ext cx="6094938" cy="369332"/>
          </a:xfrm>
          <a:prstGeom prst="rect">
            <a:avLst/>
          </a:prstGeom>
        </p:spPr>
        <p:txBody>
          <a:bodyPr wrap="none">
            <a:spAutoFit/>
          </a:bodyPr>
          <a:lstStyle/>
          <a:p>
            <a:r>
              <a:rPr lang="fr-FR" b="1" dirty="0">
                <a:solidFill>
                  <a:srgbClr val="C00000"/>
                </a:solidFill>
              </a:rPr>
              <a:t>Il est important d’utiliser les scripts correspondants à l’opération</a:t>
            </a:r>
            <a:r>
              <a:rPr lang="fr-FR" dirty="0"/>
              <a:t>.</a:t>
            </a:r>
          </a:p>
        </p:txBody>
      </p:sp>
      <mc:AlternateContent xmlns:mc="http://schemas.openxmlformats.org/markup-compatibility/2006">
        <mc:Choice xmlns:am3d="http://schemas.microsoft.com/office/drawing/2017/model3d" Requires="am3d">
          <p:graphicFrame>
            <p:nvGraphicFramePr>
              <p:cNvPr id="12" name="Modèle 3D 11" descr="Avertissement">
                <a:extLst>
                  <a:ext uri="{FF2B5EF4-FFF2-40B4-BE49-F238E27FC236}">
                    <a16:creationId xmlns:a16="http://schemas.microsoft.com/office/drawing/2014/main" id="{2A8FA121-CB32-435F-A2B2-FC5A4D905D32}"/>
                  </a:ext>
                </a:extLst>
              </p:cNvPr>
              <p:cNvGraphicFramePr>
                <a:graphicFrameLocks noChangeAspect="1"/>
              </p:cNvGraphicFramePr>
              <p:nvPr>
                <p:extLst>
                  <p:ext uri="{D42A27DB-BD31-4B8C-83A1-F6EECF244321}">
                    <p14:modId xmlns:p14="http://schemas.microsoft.com/office/powerpoint/2010/main" val="95310212"/>
                  </p:ext>
                </p:extLst>
              </p:nvPr>
            </p:nvGraphicFramePr>
            <p:xfrm>
              <a:off x="980726" y="1295158"/>
              <a:ext cx="766654" cy="826393"/>
            </p:xfrm>
            <a:graphic>
              <a:graphicData uri="http://schemas.microsoft.com/office/drawing/2017/model3d">
                <am3d:model3d r:embed="rId4">
                  <am3d:spPr>
                    <a:xfrm>
                      <a:off x="0" y="0"/>
                      <a:ext cx="766654" cy="826393"/>
                    </a:xfrm>
                    <a:prstGeom prst="rect">
                      <a:avLst/>
                    </a:prstGeom>
                  </am3d:spPr>
                  <am3d:camera>
                    <am3d:pos x="0" y="0" z="63351631"/>
                    <am3d:up dx="0" dy="36000000" dz="0"/>
                    <am3d:lookAt x="0" y="0" z="0"/>
                    <am3d:perspective fov="2700000"/>
                  </am3d:camera>
                  <am3d:trans>
                    <am3d:meterPerModelUnit n="20271560" d="1000000"/>
                    <am3d:preTrans dx="0" dy="-16278167" dz="-464067"/>
                    <am3d:scale>
                      <am3d:sx n="1000000" d="1000000"/>
                      <am3d:sy n="1000000" d="1000000"/>
                      <am3d:sz n="1000000" d="1000000"/>
                    </am3d:scale>
                    <am3d:rot ax="793548" ay="1887809" az="419619"/>
                    <am3d:postTrans dx="0" dy="0" dz="0"/>
                  </am3d:trans>
                  <am3d:raster rName="Office3DRenderer" rVer="16.0.8326">
                    <am3d:blip r:embed="rId5"/>
                  </am3d:raster>
                  <am3d:objViewport viewportSz="10952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2" name="Modèle 3D 11" descr="Avertissement">
                <a:extLst>
                  <a:ext uri="{FF2B5EF4-FFF2-40B4-BE49-F238E27FC236}">
                    <a16:creationId xmlns:a16="http://schemas.microsoft.com/office/drawing/2014/main" id="{2A8FA121-CB32-435F-A2B2-FC5A4D905D32}"/>
                  </a:ext>
                </a:extLst>
              </p:cNvPr>
              <p:cNvPicPr>
                <a:picLocks noGrp="1" noRot="1" noChangeAspect="1" noMove="1" noResize="1" noEditPoints="1" noAdjustHandles="1" noChangeArrowheads="1" noChangeShapeType="1" noCrop="1"/>
              </p:cNvPicPr>
              <p:nvPr/>
            </p:nvPicPr>
            <p:blipFill>
              <a:blip r:embed="rId5"/>
              <a:stretch>
                <a:fillRect/>
              </a:stretch>
            </p:blipFill>
            <p:spPr>
              <a:xfrm>
                <a:off x="980726" y="1295158"/>
                <a:ext cx="766654" cy="826393"/>
              </a:xfrm>
              <a:prstGeom prst="rect">
                <a:avLst/>
              </a:prstGeom>
            </p:spPr>
          </p:pic>
        </mc:Fallback>
      </mc:AlternateContent>
      <p:pic>
        <p:nvPicPr>
          <p:cNvPr id="14" name="Image 13">
            <a:extLst>
              <a:ext uri="{FF2B5EF4-FFF2-40B4-BE49-F238E27FC236}">
                <a16:creationId xmlns:a16="http://schemas.microsoft.com/office/drawing/2014/main" id="{DB7FA0D8-E1AA-40C7-A978-24B3E8F0B930}"/>
              </a:ext>
            </a:extLst>
          </p:cNvPr>
          <p:cNvPicPr>
            <a:picLocks noChangeAspect="1"/>
          </p:cNvPicPr>
          <p:nvPr/>
        </p:nvPicPr>
        <p:blipFill>
          <a:blip r:embed="rId6"/>
          <a:stretch>
            <a:fillRect/>
          </a:stretch>
        </p:blipFill>
        <p:spPr>
          <a:xfrm>
            <a:off x="1078786" y="3200639"/>
            <a:ext cx="2284130" cy="1660858"/>
          </a:xfrm>
          <a:prstGeom prst="rect">
            <a:avLst/>
          </a:prstGeom>
        </p:spPr>
      </p:pic>
      <p:sp>
        <p:nvSpPr>
          <p:cNvPr id="15" name="Flèche droite 4">
            <a:extLst>
              <a:ext uri="{FF2B5EF4-FFF2-40B4-BE49-F238E27FC236}">
                <a16:creationId xmlns:a16="http://schemas.microsoft.com/office/drawing/2014/main" id="{27C25548-BEBF-462E-8C1A-85E19E4D974F}"/>
              </a:ext>
            </a:extLst>
          </p:cNvPr>
          <p:cNvSpPr/>
          <p:nvPr/>
        </p:nvSpPr>
        <p:spPr>
          <a:xfrm>
            <a:off x="4801115" y="3815045"/>
            <a:ext cx="1008112" cy="432048"/>
          </a:xfrm>
          <a:prstGeom prst="rightArrow">
            <a:avLst/>
          </a:prstGeom>
          <a:solidFill>
            <a:srgbClr val="00B0F0"/>
          </a:solidFill>
        </p:spPr>
        <p:style>
          <a:lnRef idx="0">
            <a:schemeClr val="dk1"/>
          </a:lnRef>
          <a:fillRef idx="3">
            <a:schemeClr val="dk1"/>
          </a:fillRef>
          <a:effectRef idx="3">
            <a:schemeClr val="dk1"/>
          </a:effectRef>
          <a:fontRef idx="minor">
            <a:schemeClr val="lt1"/>
          </a:fontRef>
        </p:style>
        <p:txBody>
          <a:bodyPr rtlCol="0" anchor="ctr"/>
          <a:lstStyle/>
          <a:p>
            <a:pPr algn="ctr"/>
            <a:endParaRPr lang="fr-FR"/>
          </a:p>
        </p:txBody>
      </p:sp>
      <p:pic>
        <p:nvPicPr>
          <p:cNvPr id="16" name="Image 15">
            <a:extLst>
              <a:ext uri="{FF2B5EF4-FFF2-40B4-BE49-F238E27FC236}">
                <a16:creationId xmlns:a16="http://schemas.microsoft.com/office/drawing/2014/main" id="{F8D64DBF-F1B7-4962-BC91-03A8AD2796F9}"/>
              </a:ext>
            </a:extLst>
          </p:cNvPr>
          <p:cNvPicPr>
            <a:picLocks noChangeAspect="1"/>
          </p:cNvPicPr>
          <p:nvPr/>
        </p:nvPicPr>
        <p:blipFill>
          <a:blip r:embed="rId7"/>
          <a:stretch>
            <a:fillRect/>
          </a:stretch>
        </p:blipFill>
        <p:spPr>
          <a:xfrm>
            <a:off x="2809969" y="3224608"/>
            <a:ext cx="2305426" cy="1551451"/>
          </a:xfrm>
          <a:prstGeom prst="rect">
            <a:avLst/>
          </a:prstGeom>
        </p:spPr>
      </p:pic>
      <p:pic>
        <p:nvPicPr>
          <p:cNvPr id="17" name="Image 16">
            <a:extLst>
              <a:ext uri="{FF2B5EF4-FFF2-40B4-BE49-F238E27FC236}">
                <a16:creationId xmlns:a16="http://schemas.microsoft.com/office/drawing/2014/main" id="{579686FB-08E9-4452-92DD-E0B3AF726961}"/>
              </a:ext>
            </a:extLst>
          </p:cNvPr>
          <p:cNvPicPr>
            <a:picLocks noChangeAspect="1"/>
          </p:cNvPicPr>
          <p:nvPr/>
        </p:nvPicPr>
        <p:blipFill rotWithShape="1">
          <a:blip r:embed="rId8"/>
          <a:srcRect r="2038" b="34308"/>
          <a:stretch/>
        </p:blipFill>
        <p:spPr>
          <a:xfrm>
            <a:off x="2531506" y="4247093"/>
            <a:ext cx="3032895" cy="1298609"/>
          </a:xfrm>
          <a:prstGeom prst="rect">
            <a:avLst/>
          </a:prstGeom>
        </p:spPr>
      </p:pic>
      <p:graphicFrame>
        <p:nvGraphicFramePr>
          <p:cNvPr id="18" name="Diagramme 17">
            <a:extLst>
              <a:ext uri="{FF2B5EF4-FFF2-40B4-BE49-F238E27FC236}">
                <a16:creationId xmlns:a16="http://schemas.microsoft.com/office/drawing/2014/main" id="{4540B4EB-80D8-40F0-A3EC-8868C85C4F64}"/>
              </a:ext>
            </a:extLst>
          </p:cNvPr>
          <p:cNvGraphicFramePr/>
          <p:nvPr>
            <p:extLst>
              <p:ext uri="{D42A27DB-BD31-4B8C-83A1-F6EECF244321}">
                <p14:modId xmlns:p14="http://schemas.microsoft.com/office/powerpoint/2010/main" val="700881570"/>
              </p:ext>
            </p:extLst>
          </p:nvPr>
        </p:nvGraphicFramePr>
        <p:xfrm>
          <a:off x="5115395" y="2465818"/>
          <a:ext cx="5400600" cy="31305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9" name="ZoneTexte 18">
            <a:extLst>
              <a:ext uri="{FF2B5EF4-FFF2-40B4-BE49-F238E27FC236}">
                <a16:creationId xmlns:a16="http://schemas.microsoft.com/office/drawing/2014/main" id="{F97D144E-0E1A-4E4C-B008-DA1E4A5D939A}"/>
              </a:ext>
            </a:extLst>
          </p:cNvPr>
          <p:cNvSpPr txBox="1"/>
          <p:nvPr/>
        </p:nvSpPr>
        <p:spPr>
          <a:xfrm rot="887681">
            <a:off x="8957244" y="1837428"/>
            <a:ext cx="2567544" cy="1077218"/>
          </a:xfrm>
          <a:prstGeom prst="rect">
            <a:avLst/>
          </a:prstGeom>
          <a:noFill/>
          <a:ln>
            <a:solidFill>
              <a:srgbClr val="C00000"/>
            </a:solidFill>
          </a:ln>
        </p:spPr>
        <p:txBody>
          <a:bodyPr wrap="square" rtlCol="0">
            <a:spAutoFit/>
          </a:bodyPr>
          <a:lstStyle/>
          <a:p>
            <a:r>
              <a:rPr lang="fr-FR" sz="1600" dirty="0"/>
              <a:t>Les scripts sont prédéfinis pour chaque opération pour répondre au exigences réglementaires et commerciales</a:t>
            </a:r>
          </a:p>
        </p:txBody>
      </p:sp>
    </p:spTree>
    <p:extLst>
      <p:ext uri="{BB962C8B-B14F-4D97-AF65-F5344CB8AC3E}">
        <p14:creationId xmlns:p14="http://schemas.microsoft.com/office/powerpoint/2010/main" val="3937432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5262333"/>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ZOOM OUVERTURE DE COMPTE </a:t>
            </a:r>
          </a:p>
        </p:txBody>
      </p:sp>
      <p:sp>
        <p:nvSpPr>
          <p:cNvPr id="11" name="Espace réservé du texte 6">
            <a:extLst>
              <a:ext uri="{FF2B5EF4-FFF2-40B4-BE49-F238E27FC236}">
                <a16:creationId xmlns:a16="http://schemas.microsoft.com/office/drawing/2014/main" id="{CAF9F784-388D-4DFA-834B-E60665B778D4}"/>
              </a:ext>
            </a:extLst>
          </p:cNvPr>
          <p:cNvSpPr txBox="1">
            <a:spLocks/>
          </p:cNvSpPr>
          <p:nvPr/>
        </p:nvSpPr>
        <p:spPr>
          <a:xfrm>
            <a:off x="521181" y="2866494"/>
            <a:ext cx="5296289" cy="3340339"/>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vert="horz" wrap="square" lIns="234000" tIns="108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0"/>
              </a:spcBef>
            </a:pPr>
            <a:r>
              <a:rPr lang="fr-FR" dirty="0">
                <a:solidFill>
                  <a:srgbClr val="C00000"/>
                </a:solidFill>
              </a:rPr>
              <a:t>Information : zoom FCC exigés </a:t>
            </a:r>
            <a:r>
              <a:rPr lang="fr-FR" b="0" i="1" dirty="0">
                <a:solidFill>
                  <a:srgbClr val="C00000"/>
                </a:solidFill>
              </a:rPr>
              <a:t>(intégrés dans le rapport synapse)</a:t>
            </a:r>
          </a:p>
          <a:p>
            <a:pPr marL="285750" indent="-285750" algn="just">
              <a:spcBef>
                <a:spcPts val="0"/>
              </a:spcBef>
              <a:buFont typeface="Arial" panose="020B0604020202020204" pitchFamily="34" charset="0"/>
              <a:buChar char="•"/>
            </a:pPr>
            <a:r>
              <a:rPr lang="fr-FR" sz="1400" b="0" dirty="0"/>
              <a:t>FCC du SIREN</a:t>
            </a:r>
          </a:p>
          <a:p>
            <a:pPr marL="285750" indent="-285750" algn="just">
              <a:spcBef>
                <a:spcPts val="0"/>
              </a:spcBef>
              <a:buFont typeface="Arial" panose="020B0604020202020204" pitchFamily="34" charset="0"/>
              <a:buChar char="•"/>
            </a:pPr>
            <a:r>
              <a:rPr lang="fr-FR" sz="1400" b="0" dirty="0"/>
              <a:t>FCC du dirigeant</a:t>
            </a:r>
          </a:p>
          <a:p>
            <a:pPr marL="285750" indent="-285750" algn="just">
              <a:spcBef>
                <a:spcPts val="0"/>
              </a:spcBef>
              <a:buFont typeface="Arial" panose="020B0604020202020204" pitchFamily="34" charset="0"/>
              <a:buChar char="•"/>
            </a:pPr>
            <a:r>
              <a:rPr lang="fr-FR" sz="1400" b="0" dirty="0"/>
              <a:t>FCC des représentants légaux*</a:t>
            </a:r>
          </a:p>
          <a:p>
            <a:pPr algn="just">
              <a:spcBef>
                <a:spcPts val="0"/>
              </a:spcBef>
            </a:pPr>
            <a:endParaRPr lang="fr-FR" sz="1400" b="0" i="1" dirty="0"/>
          </a:p>
          <a:p>
            <a:pPr lvl="1" algn="just">
              <a:spcBef>
                <a:spcPts val="0"/>
              </a:spcBef>
            </a:pPr>
            <a:r>
              <a:rPr lang="fr-FR" sz="1100" b="1" u="sng" dirty="0"/>
              <a:t>*Représentants légaux selon le type de société :</a:t>
            </a:r>
          </a:p>
          <a:p>
            <a:pPr marL="628650" lvl="1" indent="-171450" algn="just">
              <a:spcBef>
                <a:spcPts val="0"/>
              </a:spcBef>
              <a:buFont typeface="Arial" panose="020B0604020202020204" pitchFamily="34" charset="0"/>
              <a:buChar char="•"/>
            </a:pPr>
            <a:r>
              <a:rPr lang="fr-FR" sz="1100" dirty="0"/>
              <a:t>SARL, SNC, société en commandite (SCS et SCA), société civile… : le ou les gérants </a:t>
            </a:r>
          </a:p>
          <a:p>
            <a:pPr marL="628650" lvl="1" indent="-171450" algn="just">
              <a:spcBef>
                <a:spcPts val="0"/>
              </a:spcBef>
              <a:buFont typeface="Arial" panose="020B0604020202020204" pitchFamily="34" charset="0"/>
              <a:buChar char="•"/>
            </a:pPr>
            <a:r>
              <a:rPr lang="fr-FR" sz="1100" dirty="0"/>
              <a:t>SAS : le président et le directeur général, si les statuts lui ont conféré un pouvoir de représentation analogue à celui du président ; </a:t>
            </a:r>
          </a:p>
          <a:p>
            <a:pPr marL="628650" lvl="1" indent="-171450" algn="just">
              <a:spcBef>
                <a:spcPts val="0"/>
              </a:spcBef>
              <a:buFont typeface="Arial" panose="020B0604020202020204" pitchFamily="34" charset="0"/>
              <a:buChar char="•"/>
            </a:pPr>
            <a:r>
              <a:rPr lang="fr-FR" sz="1100" dirty="0"/>
              <a:t>SA avec Conseil d’administration : le directeur général ; </a:t>
            </a:r>
          </a:p>
          <a:p>
            <a:pPr marL="628650" lvl="1" indent="-171450" algn="just">
              <a:spcBef>
                <a:spcPts val="0"/>
              </a:spcBef>
              <a:buFont typeface="Arial" panose="020B0604020202020204" pitchFamily="34" charset="0"/>
              <a:buChar char="•"/>
            </a:pPr>
            <a:r>
              <a:rPr lang="fr-FR" sz="1100" dirty="0"/>
              <a:t>Si SA avec directoire et conseil de surveillance : le directeur général unique ou le président du directoire ; </a:t>
            </a:r>
          </a:p>
          <a:p>
            <a:pPr lvl="1" algn="just">
              <a:spcBef>
                <a:spcPts val="0"/>
              </a:spcBef>
            </a:pPr>
            <a:r>
              <a:rPr lang="fr-FR" sz="1100" dirty="0"/>
              <a:t>Si le ou les représentants légaux sont une ou plusieurs personnes morales, il y a lieu d’indiquer la ou les personnes physiques qui représentent légalement cette ou ces personnes morales.</a:t>
            </a:r>
          </a:p>
        </p:txBody>
      </p:sp>
      <p:sp>
        <p:nvSpPr>
          <p:cNvPr id="13" name="Espace réservé du texte 6">
            <a:extLst>
              <a:ext uri="{FF2B5EF4-FFF2-40B4-BE49-F238E27FC236}">
                <a16:creationId xmlns:a16="http://schemas.microsoft.com/office/drawing/2014/main" id="{836BEB2E-59FF-44D7-A1F3-195BAEACD755}"/>
              </a:ext>
            </a:extLst>
          </p:cNvPr>
          <p:cNvSpPr txBox="1">
            <a:spLocks/>
          </p:cNvSpPr>
          <p:nvPr/>
        </p:nvSpPr>
        <p:spPr>
          <a:xfrm>
            <a:off x="529756" y="1129768"/>
            <a:ext cx="5287714" cy="77548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solidFill>
              <a:schemeClr val="tx2"/>
            </a:solidFill>
          </a:ln>
        </p:spPr>
        <p:txBody>
          <a:bodyPr vert="horz" wrap="square" lIns="234000" tIns="252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a:r>
              <a:rPr lang="fr-FR" dirty="0">
                <a:solidFill>
                  <a:srgbClr val="C00000"/>
                </a:solidFill>
              </a:rPr>
              <a:t>Pièce justificative : </a:t>
            </a:r>
            <a:r>
              <a:rPr lang="fr-FR" sz="1400" dirty="0" err="1"/>
              <a:t>pdf</a:t>
            </a:r>
            <a:r>
              <a:rPr lang="fr-FR" sz="1400" dirty="0"/>
              <a:t> du script Synapse « Ouverture de Compte ».</a:t>
            </a:r>
          </a:p>
        </p:txBody>
      </p:sp>
      <p:sp>
        <p:nvSpPr>
          <p:cNvPr id="19" name="Espace réservé du texte 6">
            <a:extLst>
              <a:ext uri="{FF2B5EF4-FFF2-40B4-BE49-F238E27FC236}">
                <a16:creationId xmlns:a16="http://schemas.microsoft.com/office/drawing/2014/main" id="{DD77A88B-4DCB-4CF1-9EBE-7F47FC551889}"/>
              </a:ext>
            </a:extLst>
          </p:cNvPr>
          <p:cNvSpPr txBox="1">
            <a:spLocks/>
          </p:cNvSpPr>
          <p:nvPr/>
        </p:nvSpPr>
        <p:spPr>
          <a:xfrm>
            <a:off x="529756" y="1956494"/>
            <a:ext cx="5296289" cy="77548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solidFill>
              <a:schemeClr val="tx2"/>
            </a:solidFill>
          </a:ln>
        </p:spPr>
        <p:txBody>
          <a:bodyPr vert="horz" wrap="square" lIns="234000" tIns="288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a:r>
              <a:rPr lang="fr-FR" dirty="0">
                <a:solidFill>
                  <a:srgbClr val="C00000"/>
                </a:solidFill>
              </a:rPr>
              <a:t>Délai pour garantir sa validité: </a:t>
            </a:r>
            <a:r>
              <a:rPr lang="fr-FR" sz="1400" dirty="0"/>
              <a:t>au maximum à J-2 par rapport à la date d’ouverture</a:t>
            </a:r>
          </a:p>
        </p:txBody>
      </p:sp>
      <p:sp>
        <p:nvSpPr>
          <p:cNvPr id="20" name="Espace réservé du texte 6">
            <a:extLst>
              <a:ext uri="{FF2B5EF4-FFF2-40B4-BE49-F238E27FC236}">
                <a16:creationId xmlns:a16="http://schemas.microsoft.com/office/drawing/2014/main" id="{1561536E-0014-432F-9AAE-674F7F70FF9E}"/>
              </a:ext>
            </a:extLst>
          </p:cNvPr>
          <p:cNvSpPr txBox="1">
            <a:spLocks/>
          </p:cNvSpPr>
          <p:nvPr/>
        </p:nvSpPr>
        <p:spPr>
          <a:xfrm>
            <a:off x="6096000" y="1148968"/>
            <a:ext cx="5296289" cy="194888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solidFill>
              <a:schemeClr val="tx2"/>
            </a:solidFill>
          </a:ln>
        </p:spPr>
        <p:txBody>
          <a:bodyPr vert="horz" wrap="square" lIns="234000" tIns="252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pPr>
            <a:r>
              <a:rPr lang="fr-FR" sz="1400" u="sng" dirty="0">
                <a:solidFill>
                  <a:srgbClr val="C00000"/>
                </a:solidFill>
              </a:rPr>
              <a:t>Archivage : manuel</a:t>
            </a:r>
          </a:p>
          <a:p>
            <a:pPr lvl="0">
              <a:spcBef>
                <a:spcPts val="0"/>
              </a:spcBef>
            </a:pPr>
            <a:r>
              <a:rPr lang="fr-FR" sz="1400" u="sng" dirty="0">
                <a:solidFill>
                  <a:srgbClr val="3E454A"/>
                </a:solidFill>
              </a:rPr>
              <a:t>Documents client / Bancarisation / référence du compte / ouverture</a:t>
            </a:r>
          </a:p>
          <a:p>
            <a:pPr marL="734400">
              <a:spcBef>
                <a:spcPts val="0"/>
              </a:spcBef>
            </a:pPr>
            <a:r>
              <a:rPr lang="fr-FR" sz="1200" b="0" dirty="0">
                <a:solidFill>
                  <a:srgbClr val="3E454A"/>
                </a:solidFill>
              </a:rPr>
              <a:t>Sous Type de document : </a:t>
            </a:r>
            <a:r>
              <a:rPr lang="fr-FR" sz="1200" dirty="0">
                <a:solidFill>
                  <a:srgbClr val="00B0F0"/>
                </a:solidFill>
              </a:rPr>
              <a:t>INTERROGATION FIBEN ou SYNAPSE</a:t>
            </a:r>
          </a:p>
          <a:p>
            <a:pPr marL="734400">
              <a:spcBef>
                <a:spcPts val="0"/>
              </a:spcBef>
            </a:pPr>
            <a:r>
              <a:rPr lang="fr-FR" sz="1200" b="0" dirty="0">
                <a:solidFill>
                  <a:srgbClr val="3E454A"/>
                </a:solidFill>
              </a:rPr>
              <a:t> Nature : INTERROGATION FIBEN</a:t>
            </a:r>
          </a:p>
          <a:p>
            <a:pPr lvl="0">
              <a:spcBef>
                <a:spcPts val="0"/>
              </a:spcBef>
            </a:pPr>
            <a:r>
              <a:rPr lang="fr-FR" sz="1400" b="0" i="1" dirty="0">
                <a:solidFill>
                  <a:srgbClr val="3E454A"/>
                </a:solidFill>
                <a:sym typeface="Wingdings" panose="05000000000000000000" pitchFamily="2" charset="2"/>
              </a:rPr>
              <a:t> </a:t>
            </a:r>
            <a:r>
              <a:rPr lang="fr-FR" sz="1200" b="0" i="1" dirty="0">
                <a:solidFill>
                  <a:srgbClr val="3E454A"/>
                </a:solidFill>
              </a:rPr>
              <a:t>Il n’est pas nécessaire de dupliquer le classement du rapport dans Interrogation BDF FCC-FICP.</a:t>
            </a:r>
            <a:endParaRPr lang="fr-FR" b="0" i="1" dirty="0">
              <a:latin typeface="Roboto" panose="02000000000000000000" pitchFamily="2" charset="0"/>
              <a:ea typeface="Roboto" panose="02000000000000000000" pitchFamily="2" charset="0"/>
              <a:cs typeface="Times New Roman" panose="02020603050405020304" pitchFamily="18" charset="0"/>
            </a:endParaRPr>
          </a:p>
        </p:txBody>
      </p:sp>
      <p:sp>
        <p:nvSpPr>
          <p:cNvPr id="21" name="Espace réservé du texte 6">
            <a:extLst>
              <a:ext uri="{FF2B5EF4-FFF2-40B4-BE49-F238E27FC236}">
                <a16:creationId xmlns:a16="http://schemas.microsoft.com/office/drawing/2014/main" id="{BC620010-EA9B-4818-9B6C-D8449DF5C309}"/>
              </a:ext>
            </a:extLst>
          </p:cNvPr>
          <p:cNvSpPr txBox="1">
            <a:spLocks/>
          </p:cNvSpPr>
          <p:nvPr/>
        </p:nvSpPr>
        <p:spPr>
          <a:xfrm>
            <a:off x="6096000" y="3276224"/>
            <a:ext cx="5355265" cy="214713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vert="horz" wrap="square" lIns="234000" tIns="216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300"/>
              </a:spcBef>
              <a:spcAft>
                <a:spcPts val="600"/>
              </a:spcAft>
            </a:pPr>
            <a:r>
              <a:rPr lang="fr-FR" sz="1400" b="0" u="sng" dirty="0">
                <a:solidFill>
                  <a:srgbClr val="C00000"/>
                </a:solidFill>
              </a:rPr>
              <a:t>Nota : </a:t>
            </a:r>
            <a:r>
              <a:rPr lang="fr-FR" sz="1200" b="0" dirty="0"/>
              <a:t>Le module 51 présent dans le script indique les dirigeants et les clés BDF correspondantes. Le script demandé effectue uniquement l’interrogation FCC Dirigeant du premier dirigeant indiqué dans ce module.</a:t>
            </a:r>
          </a:p>
          <a:p>
            <a:pPr algn="just">
              <a:spcBef>
                <a:spcPts val="300"/>
              </a:spcBef>
              <a:spcAft>
                <a:spcPts val="600"/>
              </a:spcAft>
            </a:pPr>
            <a:r>
              <a:rPr lang="fr-FR" sz="1200" b="0" i="1" dirty="0">
                <a:sym typeface="Wingdings" panose="05000000000000000000" pitchFamily="2" charset="2"/>
              </a:rPr>
              <a:t> </a:t>
            </a:r>
            <a:r>
              <a:rPr lang="fr-FR" sz="1200" b="0" i="1" dirty="0"/>
              <a:t>Dans le cas d’une société avec plusieurs représentants légaux, il convient d’exécuter le script, noter les clés BDF des représentants légaux si indiqués, renseigner ces clés dans les clés BDF additionnelles et exécuter de nouveau le script  (si plus de 5 représentants légaux, effectuer les interrogations unitaires)</a:t>
            </a:r>
          </a:p>
          <a:p>
            <a:pPr algn="just"/>
            <a:endParaRPr lang="fr-FR" sz="1200" b="0" i="1" dirty="0"/>
          </a:p>
        </p:txBody>
      </p:sp>
    </p:spTree>
    <p:extLst>
      <p:ext uri="{BB962C8B-B14F-4D97-AF65-F5344CB8AC3E}">
        <p14:creationId xmlns:p14="http://schemas.microsoft.com/office/powerpoint/2010/main" val="413571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5262333"/>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ZOOM DEMANDE DE CONCOURS / CT et MLT</a:t>
            </a:r>
          </a:p>
        </p:txBody>
      </p:sp>
      <p:sp>
        <p:nvSpPr>
          <p:cNvPr id="12" name="Espace réservé du texte 6">
            <a:extLst>
              <a:ext uri="{FF2B5EF4-FFF2-40B4-BE49-F238E27FC236}">
                <a16:creationId xmlns:a16="http://schemas.microsoft.com/office/drawing/2014/main" id="{BEAA3151-FC48-42F5-8455-8152BE1C852A}"/>
              </a:ext>
            </a:extLst>
          </p:cNvPr>
          <p:cNvSpPr txBox="1">
            <a:spLocks/>
          </p:cNvSpPr>
          <p:nvPr/>
        </p:nvSpPr>
        <p:spPr>
          <a:xfrm>
            <a:off x="559718" y="1134509"/>
            <a:ext cx="5287714" cy="2906549"/>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solidFill>
              <a:schemeClr val="tx2"/>
            </a:solidFill>
          </a:ln>
        </p:spPr>
        <p:txBody>
          <a:bodyPr vert="horz" wrap="square" lIns="234000" tIns="108000" rIns="234000" bIns="360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600"/>
              </a:spcBef>
            </a:pPr>
            <a:r>
              <a:rPr lang="fr-FR" sz="1400" dirty="0">
                <a:solidFill>
                  <a:srgbClr val="C00000"/>
                </a:solidFill>
              </a:rPr>
              <a:t>Pièce(s) justificative(s) : 2 cas</a:t>
            </a:r>
            <a:endParaRPr lang="fr-FR" sz="1400" u="sng" dirty="0">
              <a:solidFill>
                <a:srgbClr val="C00000"/>
              </a:solidFill>
            </a:endParaRPr>
          </a:p>
          <a:p>
            <a:pPr marL="285750" indent="-285750" algn="just">
              <a:spcBef>
                <a:spcPts val="600"/>
              </a:spcBef>
              <a:buFont typeface="Wingdings" panose="05000000000000000000" pitchFamily="2" charset="2"/>
              <a:buChar char="è"/>
            </a:pPr>
            <a:r>
              <a:rPr lang="fr-FR" sz="1400" dirty="0">
                <a:solidFill>
                  <a:srgbClr val="C00000"/>
                </a:solidFill>
              </a:rPr>
              <a:t>Clients dans nos livres :  </a:t>
            </a:r>
          </a:p>
          <a:p>
            <a:pPr marL="285750" indent="-285750" algn="just">
              <a:spcBef>
                <a:spcPts val="0"/>
              </a:spcBef>
              <a:buFont typeface="Wingdings" panose="05000000000000000000" pitchFamily="2" charset="2"/>
              <a:buChar char="§"/>
            </a:pPr>
            <a:r>
              <a:rPr lang="fr-FR" sz="1400" dirty="0"/>
              <a:t>Rapport DSC </a:t>
            </a:r>
            <a:r>
              <a:rPr lang="fr-FR" sz="1200" b="0" dirty="0"/>
              <a:t>qui contient les interrogations FCC dirigeants et SIREN. </a:t>
            </a:r>
            <a:endParaRPr lang="fr-FR" sz="1400" b="0" dirty="0"/>
          </a:p>
          <a:p>
            <a:pPr marL="285750" indent="-285750" algn="just">
              <a:spcBef>
                <a:spcPts val="0"/>
              </a:spcBef>
              <a:buFont typeface="Arial" panose="020B0604020202020204" pitchFamily="34" charset="0"/>
              <a:buChar char="•"/>
            </a:pPr>
            <a:r>
              <a:rPr lang="fr-FR" sz="1400" dirty="0"/>
              <a:t>Rapport Synapse : </a:t>
            </a:r>
            <a:r>
              <a:rPr lang="fr-FR" sz="1200" b="0" dirty="0"/>
              <a:t>FCC interrogés </a:t>
            </a:r>
            <a:r>
              <a:rPr lang="fr-FR" sz="1200" b="0" u="sng" dirty="0"/>
              <a:t>seulement si présence de cautions.</a:t>
            </a:r>
            <a:endParaRPr lang="fr-FR" sz="1400" b="0" u="sng" dirty="0"/>
          </a:p>
          <a:p>
            <a:pPr marL="285750" indent="-285750" algn="just">
              <a:buFont typeface="Wingdings" panose="05000000000000000000" pitchFamily="2" charset="2"/>
              <a:buChar char="è"/>
            </a:pPr>
            <a:r>
              <a:rPr lang="fr-FR" sz="1400" dirty="0">
                <a:solidFill>
                  <a:srgbClr val="C00000"/>
                </a:solidFill>
              </a:rPr>
              <a:t>Avec entrée en relation : </a:t>
            </a:r>
          </a:p>
          <a:p>
            <a:pPr marL="285750" indent="-285750" algn="just">
              <a:spcBef>
                <a:spcPts val="0"/>
              </a:spcBef>
              <a:buFont typeface="Arial" panose="020B0604020202020204" pitchFamily="34" charset="0"/>
              <a:buChar char="•"/>
            </a:pPr>
            <a:r>
              <a:rPr lang="fr-FR" sz="1400" dirty="0"/>
              <a:t>Rapport Synapse :</a:t>
            </a:r>
            <a:endParaRPr lang="fr-FR" sz="1400" b="0" u="sng" dirty="0"/>
          </a:p>
          <a:p>
            <a:pPr marL="742950" lvl="1" indent="-285750" algn="just">
              <a:spcBef>
                <a:spcPts val="0"/>
              </a:spcBef>
              <a:buFont typeface="Arial" panose="020B0604020202020204" pitchFamily="34" charset="0"/>
              <a:buChar char="•"/>
            </a:pPr>
            <a:r>
              <a:rPr lang="fr-FR" sz="1200" dirty="0"/>
              <a:t>Cocher entrée en relation en saisie</a:t>
            </a:r>
          </a:p>
          <a:p>
            <a:pPr marL="742950" lvl="1" indent="-285750" algn="just">
              <a:spcBef>
                <a:spcPts val="0"/>
              </a:spcBef>
              <a:buFont typeface="Arial" panose="020B0604020202020204" pitchFamily="34" charset="0"/>
              <a:buChar char="•"/>
            </a:pPr>
            <a:r>
              <a:rPr lang="fr-FR" sz="1200" dirty="0"/>
              <a:t>Saisir les clés BDF des FCC demandés (cautions, représentants légaux, entrepreneur individuel…). Au-delà de 5, effectuer des interrogations unitaires dans synapse.</a:t>
            </a:r>
          </a:p>
        </p:txBody>
      </p:sp>
      <p:sp>
        <p:nvSpPr>
          <p:cNvPr id="14" name="Espace réservé du texte 6">
            <a:extLst>
              <a:ext uri="{FF2B5EF4-FFF2-40B4-BE49-F238E27FC236}">
                <a16:creationId xmlns:a16="http://schemas.microsoft.com/office/drawing/2014/main" id="{E59CC261-BD44-465E-9DC0-05D9661FE21C}"/>
              </a:ext>
            </a:extLst>
          </p:cNvPr>
          <p:cNvSpPr txBox="1">
            <a:spLocks/>
          </p:cNvSpPr>
          <p:nvPr/>
        </p:nvSpPr>
        <p:spPr>
          <a:xfrm>
            <a:off x="6042023" y="2225393"/>
            <a:ext cx="5707525" cy="1862662"/>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solidFill>
              <a:schemeClr val="tx2"/>
            </a:solidFill>
          </a:ln>
        </p:spPr>
        <p:txBody>
          <a:bodyPr vert="horz" wrap="square" lIns="234000" tIns="108000" rIns="234000" bIns="396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u="sng" dirty="0">
                <a:solidFill>
                  <a:srgbClr val="C00000"/>
                </a:solidFill>
              </a:rPr>
              <a:t>Délai pour garantir leur validité: </a:t>
            </a:r>
            <a:r>
              <a:rPr lang="fr-FR" sz="1400" b="0" dirty="0"/>
              <a:t>« </a:t>
            </a:r>
            <a:r>
              <a:rPr lang="fr-FR" sz="1200" b="0" dirty="0"/>
              <a:t>Toutes les interrogations doivent être datées au plus tôt 2 jours avant l'analyse de l'Instructeur(</a:t>
            </a:r>
            <a:r>
              <a:rPr lang="fr-FR" sz="1200" b="0" dirty="0" err="1"/>
              <a:t>rice</a:t>
            </a:r>
            <a:r>
              <a:rPr lang="fr-FR" sz="1200" b="0" dirty="0"/>
              <a:t>) ou 2 jours avant la demande de financement. Elles doivent néanmoins être systématiquement datées au maximum du jour de la décision d'octroi. »</a:t>
            </a:r>
            <a:endParaRPr lang="fr-FR" sz="1400" b="0" dirty="0"/>
          </a:p>
          <a:p>
            <a:pPr marL="742950" lvl="1" indent="-285750" algn="just">
              <a:spcBef>
                <a:spcPts val="600"/>
              </a:spcBef>
              <a:buFont typeface="Arial" panose="020B0604020202020204" pitchFamily="34" charset="0"/>
              <a:buChar char="•"/>
            </a:pPr>
            <a:r>
              <a:rPr lang="fr-FR" sz="1200" u="sng" dirty="0"/>
              <a:t>Date au plus tôt </a:t>
            </a:r>
            <a:r>
              <a:rPr lang="fr-FR" sz="1200" dirty="0"/>
              <a:t>= date de création de la demande dans DEFI, voire date antérieure à la date de création si elle est matérialisée par le contenu d’une pièce jointe dans DEFI.</a:t>
            </a:r>
          </a:p>
          <a:p>
            <a:pPr marL="742950" lvl="1" indent="-285750" algn="just">
              <a:spcBef>
                <a:spcPts val="600"/>
              </a:spcBef>
              <a:buFont typeface="Arial" panose="020B0604020202020204" pitchFamily="34" charset="0"/>
              <a:buChar char="•"/>
            </a:pPr>
            <a:r>
              <a:rPr lang="fr-FR" sz="1200" u="sng" dirty="0"/>
              <a:t>Date au plus tard </a:t>
            </a:r>
            <a:r>
              <a:rPr lang="fr-FR" sz="1200" i="1" dirty="0"/>
              <a:t>=  </a:t>
            </a:r>
            <a:r>
              <a:rPr lang="fr-FR" sz="1200" dirty="0"/>
              <a:t>date de décision banque dans DEFI.</a:t>
            </a:r>
            <a:endParaRPr lang="fr-FR" sz="700" dirty="0"/>
          </a:p>
        </p:txBody>
      </p:sp>
      <p:sp>
        <p:nvSpPr>
          <p:cNvPr id="15" name="Espace réservé du texte 6">
            <a:extLst>
              <a:ext uri="{FF2B5EF4-FFF2-40B4-BE49-F238E27FC236}">
                <a16:creationId xmlns:a16="http://schemas.microsoft.com/office/drawing/2014/main" id="{2BFB24FE-4D55-44C8-8886-6E48D3054D65}"/>
              </a:ext>
            </a:extLst>
          </p:cNvPr>
          <p:cNvSpPr txBox="1">
            <a:spLocks/>
          </p:cNvSpPr>
          <p:nvPr/>
        </p:nvSpPr>
        <p:spPr>
          <a:xfrm>
            <a:off x="6042023" y="1119492"/>
            <a:ext cx="5707525" cy="1039276"/>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solidFill>
              <a:schemeClr val="tx2"/>
            </a:solidFill>
          </a:ln>
        </p:spPr>
        <p:txBody>
          <a:bodyPr vert="horz" wrap="square" lIns="180000" tIns="144000" rIns="234000" bIns="216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pPr>
            <a:r>
              <a:rPr lang="fr-FR" sz="1400" u="sng" dirty="0">
                <a:solidFill>
                  <a:srgbClr val="C00000"/>
                </a:solidFill>
              </a:rPr>
              <a:t>Archivage : manuel sous DEFI</a:t>
            </a:r>
            <a:endParaRPr lang="fr-FR" dirty="0"/>
          </a:p>
          <a:p>
            <a:pPr marL="285750" indent="-285750" algn="just">
              <a:spcBef>
                <a:spcPts val="0"/>
              </a:spcBef>
              <a:buFont typeface="Arial" panose="020B0604020202020204" pitchFamily="34" charset="0"/>
              <a:buChar char="•"/>
            </a:pPr>
            <a:r>
              <a:rPr lang="fr-FR" sz="1200" b="0" dirty="0"/>
              <a:t>Sujet : FINANCEMENT   </a:t>
            </a:r>
          </a:p>
          <a:p>
            <a:pPr marL="285750" indent="-285750" algn="just">
              <a:spcBef>
                <a:spcPts val="0"/>
              </a:spcBef>
              <a:buFont typeface="Arial" panose="020B0604020202020204" pitchFamily="34" charset="0"/>
              <a:buChar char="•"/>
            </a:pPr>
            <a:r>
              <a:rPr lang="fr-FR" sz="1200" b="0" dirty="0"/>
              <a:t>Nature : FIBEN</a:t>
            </a:r>
          </a:p>
          <a:p>
            <a:pPr marL="285750" indent="-285750" algn="just">
              <a:spcBef>
                <a:spcPts val="0"/>
              </a:spcBef>
              <a:buFont typeface="Arial" panose="020B0604020202020204" pitchFamily="34" charset="0"/>
              <a:buChar char="•"/>
            </a:pPr>
            <a:r>
              <a:rPr lang="fr-FR" sz="1200" b="0" dirty="0"/>
              <a:t>Description : INTERROGATION SYNAPSE jj/mm/</a:t>
            </a:r>
            <a:r>
              <a:rPr lang="fr-FR" sz="1200" b="0" dirty="0" err="1"/>
              <a:t>aaaa</a:t>
            </a:r>
            <a:r>
              <a:rPr lang="fr-FR" sz="1200" b="0" dirty="0"/>
              <a:t> (date d’exécution du script)</a:t>
            </a:r>
          </a:p>
        </p:txBody>
      </p:sp>
      <p:sp>
        <p:nvSpPr>
          <p:cNvPr id="16" name="Espace réservé du texte 6">
            <a:extLst>
              <a:ext uri="{FF2B5EF4-FFF2-40B4-BE49-F238E27FC236}">
                <a16:creationId xmlns:a16="http://schemas.microsoft.com/office/drawing/2014/main" id="{24953729-F996-4A13-B2B3-9FF007E83704}"/>
              </a:ext>
            </a:extLst>
          </p:cNvPr>
          <p:cNvSpPr txBox="1">
            <a:spLocks/>
          </p:cNvSpPr>
          <p:nvPr/>
        </p:nvSpPr>
        <p:spPr>
          <a:xfrm>
            <a:off x="544932" y="4154680"/>
            <a:ext cx="11204615" cy="2114044"/>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vert="horz" wrap="square" lIns="234000" tIns="108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0"/>
              </a:spcBef>
            </a:pPr>
            <a:r>
              <a:rPr lang="fr-FR" sz="1400" dirty="0">
                <a:solidFill>
                  <a:srgbClr val="C00000"/>
                </a:solidFill>
              </a:rPr>
              <a:t>Information : zoom FCC exigés</a:t>
            </a:r>
            <a:endParaRPr lang="fr-FR" sz="1400" b="0" i="1" dirty="0">
              <a:solidFill>
                <a:srgbClr val="C00000"/>
              </a:solidFill>
            </a:endParaRPr>
          </a:p>
          <a:p>
            <a:pPr marL="285750" indent="-285750" algn="just">
              <a:spcBef>
                <a:spcPts val="0"/>
              </a:spcBef>
              <a:buFont typeface="Arial" panose="020B0604020202020204" pitchFamily="34" charset="0"/>
              <a:buChar char="•"/>
            </a:pPr>
            <a:r>
              <a:rPr lang="fr-FR" sz="1200" b="0" dirty="0"/>
              <a:t>FCC du SIREN</a:t>
            </a:r>
          </a:p>
          <a:p>
            <a:pPr marL="285750" indent="-285750" algn="just">
              <a:spcBef>
                <a:spcPts val="0"/>
              </a:spcBef>
              <a:buFont typeface="Arial" panose="020B0604020202020204" pitchFamily="34" charset="0"/>
              <a:buChar char="•"/>
            </a:pPr>
            <a:r>
              <a:rPr lang="fr-FR" sz="1200" b="0" dirty="0"/>
              <a:t>FCC du dirigeant</a:t>
            </a:r>
          </a:p>
          <a:p>
            <a:pPr marL="285750" indent="-285750" algn="just">
              <a:spcBef>
                <a:spcPts val="0"/>
              </a:spcBef>
              <a:buFont typeface="Arial" panose="020B0604020202020204" pitchFamily="34" charset="0"/>
              <a:buChar char="•"/>
            </a:pPr>
            <a:r>
              <a:rPr lang="fr-FR" sz="1200" b="0" dirty="0"/>
              <a:t>FCC des cautions </a:t>
            </a:r>
            <a:r>
              <a:rPr lang="fr-FR" sz="900" b="0" dirty="0"/>
              <a:t>(source pièces crédits et demande DCE engagement)</a:t>
            </a:r>
            <a:endParaRPr lang="fr-FR" sz="1200" b="0" dirty="0"/>
          </a:p>
          <a:p>
            <a:pPr marL="285750" indent="-285750" algn="just">
              <a:spcBef>
                <a:spcPts val="0"/>
              </a:spcBef>
              <a:buFont typeface="Arial" panose="020B0604020202020204" pitchFamily="34" charset="0"/>
              <a:buChar char="•"/>
            </a:pPr>
            <a:r>
              <a:rPr lang="fr-FR" sz="1200" b="0" dirty="0"/>
              <a:t>FCC des représentants légaux*</a:t>
            </a:r>
          </a:p>
          <a:p>
            <a:pPr lvl="1" algn="just">
              <a:spcBef>
                <a:spcPts val="0"/>
              </a:spcBef>
            </a:pPr>
            <a:r>
              <a:rPr lang="fr-FR" sz="1050" b="1" u="sng" dirty="0"/>
              <a:t>*Représentants légaux selon le type de société :</a:t>
            </a:r>
          </a:p>
          <a:p>
            <a:pPr marL="628650" lvl="1" indent="-171450" algn="just">
              <a:spcBef>
                <a:spcPts val="0"/>
              </a:spcBef>
              <a:buFont typeface="Arial" panose="020B0604020202020204" pitchFamily="34" charset="0"/>
              <a:buChar char="•"/>
            </a:pPr>
            <a:r>
              <a:rPr lang="fr-FR" sz="1050" dirty="0"/>
              <a:t>SARL, SNC, société en commandite (SCS et SCA), société civile… : le ou les gérants </a:t>
            </a:r>
          </a:p>
          <a:p>
            <a:pPr marL="628650" lvl="1" indent="-171450" algn="just">
              <a:spcBef>
                <a:spcPts val="0"/>
              </a:spcBef>
              <a:buFont typeface="Arial" panose="020B0604020202020204" pitchFamily="34" charset="0"/>
              <a:buChar char="•"/>
            </a:pPr>
            <a:r>
              <a:rPr lang="fr-FR" sz="1050" dirty="0"/>
              <a:t>SAS : le président et le directeur général, si les statuts lui ont conféré un pouvoir de représentation analogue à celui du président ; </a:t>
            </a:r>
          </a:p>
          <a:p>
            <a:pPr marL="628650" lvl="1" indent="-171450" algn="just">
              <a:spcBef>
                <a:spcPts val="0"/>
              </a:spcBef>
              <a:buFont typeface="Arial" panose="020B0604020202020204" pitchFamily="34" charset="0"/>
              <a:buChar char="•"/>
            </a:pPr>
            <a:r>
              <a:rPr lang="fr-FR" sz="1050" dirty="0"/>
              <a:t>SA avec Conseil d’administration : le directeur général ; </a:t>
            </a:r>
          </a:p>
          <a:p>
            <a:pPr marL="628650" lvl="1" indent="-171450" algn="just">
              <a:spcBef>
                <a:spcPts val="0"/>
              </a:spcBef>
              <a:buFont typeface="Arial" panose="020B0604020202020204" pitchFamily="34" charset="0"/>
              <a:buChar char="•"/>
            </a:pPr>
            <a:r>
              <a:rPr lang="fr-FR" sz="1050" dirty="0"/>
              <a:t>Si SA avec directoire et conseil de surveillance : le directeur général unique ou le président du directoire ; </a:t>
            </a:r>
          </a:p>
          <a:p>
            <a:pPr lvl="1" algn="just">
              <a:spcBef>
                <a:spcPts val="0"/>
              </a:spcBef>
            </a:pPr>
            <a:r>
              <a:rPr lang="fr-FR" sz="1050" dirty="0"/>
              <a:t>Si le ou les représentants légaux sont une ou plusieurs personnes morales, il y a lieu d’indiquer la ou les personnes physiques qui représentent légalement cette ou ces personnes morales.</a:t>
            </a:r>
          </a:p>
          <a:p>
            <a:pPr lvl="1" algn="just">
              <a:spcBef>
                <a:spcPts val="0"/>
              </a:spcBef>
            </a:pPr>
            <a:endParaRPr lang="fr-FR" sz="1050" dirty="0"/>
          </a:p>
        </p:txBody>
      </p:sp>
    </p:spTree>
    <p:extLst>
      <p:ext uri="{BB962C8B-B14F-4D97-AF65-F5344CB8AC3E}">
        <p14:creationId xmlns:p14="http://schemas.microsoft.com/office/powerpoint/2010/main" val="936704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5262333"/>
            <a:ext cx="2862915" cy="440108"/>
          </a:xfrm>
          <a:prstGeom prst="rect">
            <a:avLst/>
          </a:prstGeom>
          <a:solidFill>
            <a:schemeClr val="bg1"/>
          </a:solidFill>
          <a:ln>
            <a:noFill/>
          </a:ln>
          <a:effectLst/>
        </p:spPr>
      </p:pic>
      <p:sp>
        <p:nvSpPr>
          <p:cNvPr id="8" name="Espace réservé du texte 6">
            <a:extLst>
              <a:ext uri="{FF2B5EF4-FFF2-40B4-BE49-F238E27FC236}">
                <a16:creationId xmlns:a16="http://schemas.microsoft.com/office/drawing/2014/main" id="{243AC7A7-2F7B-4F5D-B344-C1EE73914FAB}"/>
              </a:ext>
            </a:extLst>
          </p:cNvPr>
          <p:cNvSpPr txBox="1">
            <a:spLocks/>
          </p:cNvSpPr>
          <p:nvPr/>
        </p:nvSpPr>
        <p:spPr>
          <a:xfrm>
            <a:off x="582432" y="2031518"/>
            <a:ext cx="5287714" cy="170066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solidFill>
              <a:schemeClr val="tx2"/>
            </a:solidFill>
          </a:ln>
        </p:spPr>
        <p:txBody>
          <a:bodyPr vert="horz" wrap="square" lIns="234000" tIns="108000" rIns="234000" bIns="360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600"/>
              </a:spcBef>
            </a:pPr>
            <a:r>
              <a:rPr lang="fr-FR" sz="1400" dirty="0">
                <a:solidFill>
                  <a:srgbClr val="C00000"/>
                </a:solidFill>
              </a:rPr>
              <a:t>Pièces justificatives : 2</a:t>
            </a:r>
          </a:p>
          <a:p>
            <a:pPr algn="just">
              <a:spcBef>
                <a:spcPts val="600"/>
              </a:spcBef>
            </a:pPr>
            <a:endParaRPr lang="fr-FR" sz="1400" u="sng" dirty="0">
              <a:solidFill>
                <a:srgbClr val="C00000"/>
              </a:solidFill>
            </a:endParaRPr>
          </a:p>
          <a:p>
            <a:pPr marL="285750" indent="-285750" algn="just">
              <a:spcBef>
                <a:spcPts val="0"/>
              </a:spcBef>
              <a:buFont typeface="Wingdings" panose="05000000000000000000" pitchFamily="2" charset="2"/>
              <a:buChar char="§"/>
            </a:pPr>
            <a:r>
              <a:rPr lang="fr-FR" sz="1400" dirty="0"/>
              <a:t>Rapport DSC « Révision annuelle » </a:t>
            </a:r>
            <a:r>
              <a:rPr lang="fr-FR" sz="1200" b="0" dirty="0"/>
              <a:t>qui contient les interrogations FCC dirigeants et SIREN, et fichage IB potentiel</a:t>
            </a:r>
          </a:p>
          <a:p>
            <a:pPr algn="just">
              <a:spcBef>
                <a:spcPts val="0"/>
              </a:spcBef>
            </a:pPr>
            <a:endParaRPr lang="fr-FR" sz="1400" b="0" dirty="0"/>
          </a:p>
          <a:p>
            <a:pPr marL="285750" indent="-285750" algn="just">
              <a:spcBef>
                <a:spcPts val="0"/>
              </a:spcBef>
              <a:buFont typeface="Arial" panose="020B0604020202020204" pitchFamily="34" charset="0"/>
              <a:buChar char="•"/>
            </a:pPr>
            <a:r>
              <a:rPr lang="fr-FR" sz="1400" dirty="0"/>
              <a:t>Rapport Synapse « Révision annuelle »</a:t>
            </a:r>
            <a:endParaRPr lang="fr-FR" sz="1400" b="0" u="sng" dirty="0"/>
          </a:p>
        </p:txBody>
      </p:sp>
      <p:sp>
        <p:nvSpPr>
          <p:cNvPr id="10" name="Espace réservé du texte 6">
            <a:extLst>
              <a:ext uri="{FF2B5EF4-FFF2-40B4-BE49-F238E27FC236}">
                <a16:creationId xmlns:a16="http://schemas.microsoft.com/office/drawing/2014/main" id="{778E755E-4CC2-4BC1-BE00-FE49DE3DD9BB}"/>
              </a:ext>
            </a:extLst>
          </p:cNvPr>
          <p:cNvSpPr txBox="1">
            <a:spLocks/>
          </p:cNvSpPr>
          <p:nvPr/>
        </p:nvSpPr>
        <p:spPr>
          <a:xfrm>
            <a:off x="582432" y="3843531"/>
            <a:ext cx="5287714" cy="950720"/>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solidFill>
              <a:schemeClr val="tx2"/>
            </a:solidFill>
          </a:ln>
        </p:spPr>
        <p:txBody>
          <a:bodyPr vert="horz" wrap="square" lIns="234000" tIns="108000" rIns="234000" bIns="396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u="sng" dirty="0">
                <a:solidFill>
                  <a:srgbClr val="C00000"/>
                </a:solidFill>
              </a:rPr>
              <a:t>Délai pour garantir leur validité: </a:t>
            </a:r>
            <a:r>
              <a:rPr lang="fr-FR" sz="1400" b="0" i="1" u="sng" dirty="0">
                <a:solidFill>
                  <a:srgbClr val="C00000"/>
                </a:solidFill>
              </a:rPr>
              <a:t>Sans objet.</a:t>
            </a:r>
          </a:p>
          <a:p>
            <a:pPr algn="just"/>
            <a:r>
              <a:rPr lang="fr-FR" sz="1200" b="0" dirty="0"/>
              <a:t>Le rapport est figé et moment de la validation de la révision</a:t>
            </a:r>
          </a:p>
        </p:txBody>
      </p:sp>
      <p:sp>
        <p:nvSpPr>
          <p:cNvPr id="11" name="Espace réservé du texte 6">
            <a:extLst>
              <a:ext uri="{FF2B5EF4-FFF2-40B4-BE49-F238E27FC236}">
                <a16:creationId xmlns:a16="http://schemas.microsoft.com/office/drawing/2014/main" id="{F6495C9C-647A-4477-A6BF-8E63C236242F}"/>
              </a:ext>
            </a:extLst>
          </p:cNvPr>
          <p:cNvSpPr txBox="1">
            <a:spLocks/>
          </p:cNvSpPr>
          <p:nvPr/>
        </p:nvSpPr>
        <p:spPr>
          <a:xfrm>
            <a:off x="5984972" y="2031518"/>
            <a:ext cx="5447411" cy="2477110"/>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15240">
            <a:solidFill>
              <a:schemeClr val="tx2"/>
            </a:solidFill>
          </a:ln>
        </p:spPr>
        <p:txBody>
          <a:bodyPr vert="horz" wrap="square" lIns="180000" tIns="144000" rIns="234000" bIns="216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pPr>
            <a:r>
              <a:rPr lang="fr-FR" sz="1400" u="sng" dirty="0">
                <a:solidFill>
                  <a:srgbClr val="C00000"/>
                </a:solidFill>
              </a:rPr>
              <a:t>Archivage : </a:t>
            </a:r>
          </a:p>
          <a:p>
            <a:pPr lvl="0">
              <a:spcBef>
                <a:spcPts val="0"/>
              </a:spcBef>
            </a:pPr>
            <a:endParaRPr lang="fr-FR" sz="1400" u="sng" dirty="0">
              <a:solidFill>
                <a:srgbClr val="C00000"/>
              </a:solidFill>
            </a:endParaRPr>
          </a:p>
          <a:p>
            <a:pPr marL="285750" lvl="0" indent="-285750">
              <a:spcBef>
                <a:spcPts val="0"/>
              </a:spcBef>
              <a:buFont typeface="Arial" panose="020B0604020202020204" pitchFamily="34" charset="0"/>
              <a:buChar char="•"/>
            </a:pPr>
            <a:r>
              <a:rPr lang="fr-FR" sz="1400" dirty="0"/>
              <a:t>Rapport DSC : </a:t>
            </a:r>
            <a:r>
              <a:rPr lang="fr-FR" sz="1400" b="0" dirty="0"/>
              <a:t>automatique lors de la validation de la révision annuelle</a:t>
            </a:r>
          </a:p>
          <a:p>
            <a:pPr marL="285750" lvl="0" indent="-285750">
              <a:spcBef>
                <a:spcPts val="0"/>
              </a:spcBef>
              <a:buFont typeface="Arial" panose="020B0604020202020204" pitchFamily="34" charset="0"/>
              <a:buChar char="•"/>
            </a:pPr>
            <a:endParaRPr lang="fr-FR" sz="1400" b="0" dirty="0"/>
          </a:p>
          <a:p>
            <a:pPr marL="285750" lvl="0" indent="-285750">
              <a:spcBef>
                <a:spcPts val="0"/>
              </a:spcBef>
              <a:buFont typeface="Arial" panose="020B0604020202020204" pitchFamily="34" charset="0"/>
              <a:buChar char="•"/>
            </a:pPr>
            <a:r>
              <a:rPr lang="fr-FR" sz="1400" dirty="0"/>
              <a:t>Rapport </a:t>
            </a:r>
            <a:r>
              <a:rPr lang="fr-FR" sz="1400" dirty="0" err="1"/>
              <a:t>Synape</a:t>
            </a:r>
            <a:r>
              <a:rPr lang="fr-FR" sz="1400" dirty="0"/>
              <a:t> : </a:t>
            </a:r>
            <a:r>
              <a:rPr lang="fr-FR" sz="1400" b="0" dirty="0"/>
              <a:t>manuel sous DSC</a:t>
            </a:r>
            <a:endParaRPr lang="fr-FR" b="0" dirty="0"/>
          </a:p>
          <a:p>
            <a:pPr marL="465750" lvl="2" indent="-285750" algn="just">
              <a:spcBef>
                <a:spcPts val="0"/>
              </a:spcBef>
              <a:buFont typeface="Arial" panose="020B0604020202020204" pitchFamily="34" charset="0"/>
              <a:buChar char="•"/>
            </a:pPr>
            <a:r>
              <a:rPr lang="fr-FR" sz="1200" b="0" dirty="0"/>
              <a:t>Sujet : REVISION   </a:t>
            </a:r>
          </a:p>
          <a:p>
            <a:pPr marL="465750" lvl="2" indent="-285750" algn="just">
              <a:spcBef>
                <a:spcPts val="0"/>
              </a:spcBef>
              <a:buFont typeface="Arial" panose="020B0604020202020204" pitchFamily="34" charset="0"/>
              <a:buChar char="•"/>
            </a:pPr>
            <a:r>
              <a:rPr lang="fr-FR" sz="1200" b="0" dirty="0"/>
              <a:t>Nature : REVISION ANNUELLE</a:t>
            </a:r>
          </a:p>
          <a:p>
            <a:pPr marL="465750" lvl="2" indent="-285750" algn="just">
              <a:spcBef>
                <a:spcPts val="0"/>
              </a:spcBef>
              <a:buFont typeface="Arial" panose="020B0604020202020204" pitchFamily="34" charset="0"/>
              <a:buChar char="•"/>
            </a:pPr>
            <a:r>
              <a:rPr lang="fr-FR" sz="1200" b="0" dirty="0"/>
              <a:t>Description : INTERROGATION SYNAPSE jj/mm/</a:t>
            </a:r>
            <a:r>
              <a:rPr lang="fr-FR" sz="1200" b="0" dirty="0" err="1"/>
              <a:t>aaaa</a:t>
            </a:r>
            <a:r>
              <a:rPr lang="fr-FR" sz="1200" b="0" dirty="0"/>
              <a:t> (date d’exécution du script)</a:t>
            </a:r>
          </a:p>
        </p:txBody>
      </p:sp>
      <p:sp>
        <p:nvSpPr>
          <p:cNvPr id="13" name="Espace réservé du texte 6">
            <a:extLst>
              <a:ext uri="{FF2B5EF4-FFF2-40B4-BE49-F238E27FC236}">
                <a16:creationId xmlns:a16="http://schemas.microsoft.com/office/drawing/2014/main" id="{93BBF5A4-3723-42D3-8670-EEA9DF820102}"/>
              </a:ext>
            </a:extLst>
          </p:cNvPr>
          <p:cNvSpPr txBox="1">
            <a:spLocks/>
          </p:cNvSpPr>
          <p:nvPr/>
        </p:nvSpPr>
        <p:spPr>
          <a:xfrm>
            <a:off x="582432" y="5024753"/>
            <a:ext cx="5287714" cy="950720"/>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vert="horz" wrap="square" lIns="234000" tIns="108000" rIns="234000" bIns="43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0"/>
              </a:spcBef>
            </a:pPr>
            <a:r>
              <a:rPr lang="fr-FR" sz="1400" dirty="0">
                <a:solidFill>
                  <a:srgbClr val="C00000"/>
                </a:solidFill>
              </a:rPr>
              <a:t>Information : zoom FCC exigés</a:t>
            </a:r>
            <a:endParaRPr lang="fr-FR" sz="1400" b="0" i="1" dirty="0">
              <a:solidFill>
                <a:srgbClr val="C00000"/>
              </a:solidFill>
            </a:endParaRPr>
          </a:p>
          <a:p>
            <a:pPr lvl="0"/>
            <a:r>
              <a:rPr lang="fr-FR" sz="1200" dirty="0"/>
              <a:t>Pas d’exigence PRISCOP ni réglementaire de consultation du FCC.</a:t>
            </a:r>
          </a:p>
          <a:p>
            <a:pPr lvl="1" algn="just">
              <a:spcBef>
                <a:spcPts val="0"/>
              </a:spcBef>
            </a:pPr>
            <a:endParaRPr lang="fr-FR" sz="1050" dirty="0"/>
          </a:p>
        </p:txBody>
      </p:sp>
      <p:sp>
        <p:nvSpPr>
          <p:cNvPr id="2" name="Rectangle 1">
            <a:extLst>
              <a:ext uri="{FF2B5EF4-FFF2-40B4-BE49-F238E27FC236}">
                <a16:creationId xmlns:a16="http://schemas.microsoft.com/office/drawing/2014/main" id="{11FCE6BD-40E5-43E4-9DF3-122B54364923}"/>
              </a:ext>
            </a:extLst>
          </p:cNvPr>
          <p:cNvSpPr/>
          <p:nvPr/>
        </p:nvSpPr>
        <p:spPr>
          <a:xfrm>
            <a:off x="7607768" y="501134"/>
            <a:ext cx="4010073" cy="400110"/>
          </a:xfrm>
          <a:prstGeom prst="rect">
            <a:avLst/>
          </a:prstGeom>
        </p:spPr>
        <p:txBody>
          <a:bodyPr wrap="none">
            <a:spAutoFit/>
          </a:bodyPr>
          <a:lstStyle/>
          <a:p>
            <a:pPr algn="r">
              <a:defRPr/>
            </a:pPr>
            <a:r>
              <a:rPr lang="fr-FR" sz="2000" spc="30" dirty="0">
                <a:solidFill>
                  <a:schemeClr val="bg1"/>
                </a:solidFill>
                <a:latin typeface="Montserrat Black" panose="00000A00000000000000" pitchFamily="2" charset="0"/>
              </a:rPr>
              <a:t>ZOOM REVISON ANNUELLE</a:t>
            </a:r>
          </a:p>
        </p:txBody>
      </p:sp>
    </p:spTree>
    <p:extLst>
      <p:ext uri="{BB962C8B-B14F-4D97-AF65-F5344CB8AC3E}">
        <p14:creationId xmlns:p14="http://schemas.microsoft.com/office/powerpoint/2010/main" val="2669755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DOCUMENTATION</a:t>
            </a:r>
          </a:p>
        </p:txBody>
      </p:sp>
      <p:sp>
        <p:nvSpPr>
          <p:cNvPr id="32" name="Rectangle 31"/>
          <p:cNvSpPr/>
          <p:nvPr/>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S46 2022</a:t>
            </a:r>
          </a:p>
        </p:txBody>
      </p:sp>
      <p:sp>
        <p:nvSpPr>
          <p:cNvPr id="3" name="Rectangle 2">
            <a:extLst>
              <a:ext uri="{FF2B5EF4-FFF2-40B4-BE49-F238E27FC236}">
                <a16:creationId xmlns:a16="http://schemas.microsoft.com/office/drawing/2014/main" id="{B51F8098-3B5E-4A00-88CB-573954C26833}"/>
              </a:ext>
            </a:extLst>
          </p:cNvPr>
          <p:cNvSpPr/>
          <p:nvPr/>
        </p:nvSpPr>
        <p:spPr>
          <a:xfrm>
            <a:off x="581910" y="1630231"/>
            <a:ext cx="11028179" cy="392159"/>
          </a:xfrm>
          <a:prstGeom prst="rect">
            <a:avLst/>
          </a:prstGeom>
        </p:spPr>
        <p:txBody>
          <a:bodyPr wrap="square">
            <a:spAutoFit/>
          </a:bodyPr>
          <a:lstStyle/>
          <a:p>
            <a:pPr marL="285750" indent="-285750" algn="just">
              <a:lnSpc>
                <a:spcPct val="115000"/>
              </a:lnSpc>
              <a:spcAft>
                <a:spcPts val="1000"/>
              </a:spcAft>
              <a:buClr>
                <a:srgbClr val="C00000"/>
              </a:buClr>
              <a:buFont typeface="Arial Narrow" panose="020B0606020202030204" pitchFamily="34" charset="0"/>
              <a:buChar char="◘"/>
            </a:pPr>
            <a:r>
              <a:rPr lang="fr-FR" dirty="0">
                <a:solidFill>
                  <a:srgbClr val="595959"/>
                </a:solidFill>
                <a:latin typeface="Calibri" panose="020F0502020204030204" pitchFamily="34" charset="0"/>
                <a:ea typeface="Calibri" panose="020F0502020204030204" pitchFamily="34" charset="0"/>
                <a:cs typeface="Calibri" panose="020F0502020204030204" pitchFamily="34" charset="0"/>
              </a:rPr>
              <a:t>En cas de dysfonctionnement, écrivez à l’adresse suivante : </a:t>
            </a:r>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support.synapse@cegee.caisse-epargne.fr</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ZoneTexte 3">
            <a:extLst>
              <a:ext uri="{FF2B5EF4-FFF2-40B4-BE49-F238E27FC236}">
                <a16:creationId xmlns:a16="http://schemas.microsoft.com/office/drawing/2014/main" id="{62B74679-7DC2-4728-A4C4-4BA98799905D}"/>
              </a:ext>
            </a:extLst>
          </p:cNvPr>
          <p:cNvSpPr txBox="1"/>
          <p:nvPr/>
        </p:nvSpPr>
        <p:spPr>
          <a:xfrm>
            <a:off x="581910" y="2552756"/>
            <a:ext cx="9569736" cy="369332"/>
          </a:xfrm>
          <a:prstGeom prst="rect">
            <a:avLst/>
          </a:prstGeom>
          <a:noFill/>
        </p:spPr>
        <p:txBody>
          <a:bodyPr wrap="none" rtlCol="0">
            <a:spAutoFit/>
          </a:bodyPr>
          <a:lstStyle/>
          <a:p>
            <a:pPr marL="285750" indent="-285750">
              <a:buClr>
                <a:srgbClr val="C00000"/>
              </a:buClr>
              <a:buFont typeface="Arial Narrow" panose="020B0606020202030204" pitchFamily="34" charset="0"/>
              <a:buChar char="◘"/>
            </a:pPr>
            <a:r>
              <a:rPr lang="fr-FR" dirty="0">
                <a:latin typeface="Calibri" panose="020F0502020204030204" pitchFamily="34" charset="0"/>
                <a:ea typeface="Calibri" panose="020F0502020204030204" pitchFamily="34" charset="0"/>
                <a:cs typeface="Calibri" panose="020F0502020204030204" pitchFamily="34" charset="0"/>
              </a:rPr>
              <a:t>Lien vers la présentation complète (disponible sous la Rubrique des commerciaux) en cliquant </a:t>
            </a:r>
            <a:r>
              <a:rPr lang="fr-FR" dirty="0">
                <a:latin typeface="Calibri" panose="020F0502020204030204" pitchFamily="34" charset="0"/>
                <a:ea typeface="Calibri" panose="020F0502020204030204" pitchFamily="34" charset="0"/>
                <a:cs typeface="Calibri" panose="020F0502020204030204" pitchFamily="34" charset="0"/>
                <a:hlinkClick r:id="rId4"/>
              </a:rPr>
              <a:t>ici </a:t>
            </a:r>
            <a:endParaRPr lang="fr-FR" dirty="0"/>
          </a:p>
        </p:txBody>
      </p:sp>
    </p:spTree>
    <p:extLst>
      <p:ext uri="{BB962C8B-B14F-4D97-AF65-F5344CB8AC3E}">
        <p14:creationId xmlns:p14="http://schemas.microsoft.com/office/powerpoint/2010/main" val="2592227558"/>
      </p:ext>
    </p:extLst>
  </p:cSld>
  <p:clrMapOvr>
    <a:masterClrMapping/>
  </p:clrMapOvr>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0" ma:contentTypeDescription="Create a new document." ma:contentTypeScope="" ma:versionID="61637efcb182c232f40fd863b85bc18c">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fe4997e14e96a559dee44ffbe762b7e7"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E258EC8D-5E25-4A95-9FEF-01C07A68AC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9F601B4-FA69-42AE-AEA4-6F042A765DA6}">
  <ds:schemaRefs>
    <ds:schemaRef ds:uri="http://purl.org/dc/elements/1.1/"/>
    <ds:schemaRef ds:uri="http://schemas.microsoft.com/office/2006/metadata/properties"/>
    <ds:schemaRef ds:uri="http://purl.org/dc/terms/"/>
    <ds:schemaRef ds:uri="df2096ab-7d57-4ad3-817e-19c322fe2331"/>
    <ds:schemaRef ds:uri="http://schemas.microsoft.com/office/2006/documentManagement/types"/>
    <ds:schemaRef ds:uri="http://schemas.microsoft.com/office/infopath/2007/PartnerControls"/>
    <ds:schemaRef ds:uri="http://schemas.openxmlformats.org/package/2006/metadata/core-properties"/>
    <ds:schemaRef ds:uri="a6eaa20e-8785-4f6a-ad54-680d61602c43"/>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14918</TotalTime>
  <Words>1199</Words>
  <Application>Microsoft Office PowerPoint</Application>
  <PresentationFormat>Grand écran</PresentationFormat>
  <Paragraphs>122</Paragraphs>
  <Slides>9</Slides>
  <Notes>8</Notes>
  <HiddenSlides>0</HiddenSlides>
  <MMClips>0</MMClips>
  <ScaleCrop>false</ScaleCrop>
  <HeadingPairs>
    <vt:vector size="6" baseType="variant">
      <vt:variant>
        <vt:lpstr>Polices utilisées</vt:lpstr>
      </vt:variant>
      <vt:variant>
        <vt:i4>11</vt:i4>
      </vt:variant>
      <vt:variant>
        <vt:lpstr>Thème</vt:lpstr>
      </vt:variant>
      <vt:variant>
        <vt:i4>9</vt:i4>
      </vt:variant>
      <vt:variant>
        <vt:lpstr>Titres des diapositives</vt:lpstr>
      </vt:variant>
      <vt:variant>
        <vt:i4>9</vt:i4>
      </vt:variant>
    </vt:vector>
  </HeadingPairs>
  <TitlesOfParts>
    <vt:vector size="29" baseType="lpstr">
      <vt:lpstr>Aharoni</vt:lpstr>
      <vt:lpstr>Arial</vt:lpstr>
      <vt:lpstr>Arial Black</vt:lpstr>
      <vt:lpstr>Arial Narrow</vt:lpstr>
      <vt:lpstr>Calibri</vt:lpstr>
      <vt:lpstr>Montserrat Black</vt:lpstr>
      <vt:lpstr>Montserrat ExtraLight</vt:lpstr>
      <vt:lpstr>Roboto</vt:lpstr>
      <vt:lpstr>Segoe Print</vt:lpstr>
      <vt:lpstr>Wingdings</vt:lpstr>
      <vt:lpstr>Wingdings 2</vt:lpstr>
      <vt:lpstr>1-MODELE PART</vt:lpstr>
      <vt:lpstr>2-MODELE GP</vt:lpstr>
      <vt:lpstr>3-MODELE PRO</vt:lpstr>
      <vt:lpstr>MODELE BDR</vt:lpstr>
      <vt:lpstr>BDR ENTREPRISES</vt:lpstr>
      <vt:lpstr>BDR ESI</vt:lpstr>
      <vt:lpstr>BDR PP</vt:lpstr>
      <vt:lpstr>BDR IMMO PRO</vt:lpstr>
      <vt:lpstr>BDR SECTEUR PUBLIC</vt:lpstr>
      <vt:lpstr>Présentation PowerPoint</vt:lpstr>
      <vt:lpstr>sommaire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POIGNANT Anne [CEGEE]</cp:lastModifiedBy>
  <cp:revision>692</cp:revision>
  <cp:lastPrinted>2022-11-17T14:29:50Z</cp:lastPrinted>
  <dcterms:created xsi:type="dcterms:W3CDTF">2016-06-03T08:10:53Z</dcterms:created>
  <dcterms:modified xsi:type="dcterms:W3CDTF">2022-11-18T10:31:37Z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valerie.parisse@cegee.caisse-epargne.fr</vt:lpwstr>
  </property>
  <property fmtid="{D5CDD505-2E9C-101B-9397-08002B2CF9AE}" pid="5" name="MSIP_Label_48a19f0c-bea1-442e-a475-ed109d9ec508_SetDate">
    <vt:lpwstr>2020-11-16T06:58:12.7732160Z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