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6" r:id="rId2"/>
    <p:sldId id="429" r:id="rId3"/>
    <p:sldId id="441" r:id="rId4"/>
    <p:sldId id="449" r:id="rId5"/>
    <p:sldId id="450" r:id="rId6"/>
    <p:sldId id="451" r:id="rId7"/>
    <p:sldId id="452" r:id="rId8"/>
    <p:sldId id="437" r:id="rId9"/>
    <p:sldId id="432" r:id="rId1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B"/>
    <a:srgbClr val="B34A8C"/>
    <a:srgbClr val="581D74"/>
    <a:srgbClr val="FE9901"/>
    <a:srgbClr val="FF1C00"/>
    <a:srgbClr val="948A54"/>
    <a:srgbClr val="DB0029"/>
    <a:srgbClr val="404040"/>
    <a:srgbClr val="006600"/>
    <a:srgbClr val="FF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E38B-81B3-473C-9A5A-CE85D12000FC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0A7AC-09C2-4494-8218-A082B5EE2B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9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940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522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467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366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54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041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09E781-E360-48CD-926F-6572BD76F9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91" y="6116324"/>
            <a:ext cx="2122182" cy="69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2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S02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B87A9F-876B-4BE8-952F-3484C2456F43}"/>
              </a:ext>
            </a:extLst>
          </p:cNvPr>
          <p:cNvSpPr/>
          <p:nvPr userDrawn="1"/>
        </p:nvSpPr>
        <p:spPr>
          <a:xfrm>
            <a:off x="11653070" y="6326627"/>
            <a:ext cx="4427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B000BC9-C3D8-4ABB-A0B8-4A0147E08E6F}" type="slidenum">
              <a:rPr lang="fr-FR" sz="1200" smtClean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‹N°›</a:t>
            </a:fld>
            <a:endParaRPr lang="fr-FR" sz="1200" dirty="0">
              <a:solidFill>
                <a:srgbClr val="948A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3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07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892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935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5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1231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14435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2781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62/iard-pro/25628/iard-pro_signit_mode-op-hebdo-07-2022-2.pdf" TargetMode="External"/><Relationship Id="rId3" Type="http://schemas.openxmlformats.org/officeDocument/2006/relationships/hyperlink" Target="http://commerciaux.celca.caisse-epargne.fr/download/362/iard-pro/25628/iard-pro_signit_mode-op-s24-2022.pdf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4" y="260890"/>
            <a:ext cx="8875860" cy="576721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13/01/2023 – Semaine 02</a:t>
            </a:r>
          </a:p>
          <a:p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2554094" y="2260678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L’ESSENTIEL DE VOS INFOS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A88DB03-F757-4BC6-BE30-0994B77BB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3770142" cy="15591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861" y="1408885"/>
            <a:ext cx="60350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Notre outil de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signatur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e</a:t>
            </a: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électronique </a:t>
            </a:r>
            <a:r>
              <a:rPr lang="fr-FR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Sign’it</a:t>
            </a:r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a évolué au </a:t>
            </a:r>
            <a:r>
              <a:rPr lang="fr-F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11 janvier </a:t>
            </a:r>
            <a:r>
              <a:rPr lang="fr-FR" sz="2800" b="1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à travers les 3 nouveautés suivantes 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F053E-2B92-4EEB-881C-50AD75D27D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06" t="10081" r="20829" b="32399"/>
          <a:stretch/>
        </p:blipFill>
        <p:spPr>
          <a:xfrm>
            <a:off x="7011891" y="1408885"/>
            <a:ext cx="4742248" cy="3753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105172-3E88-463D-AA13-56B059D2EEF5}"/>
              </a:ext>
            </a:extLst>
          </p:cNvPr>
          <p:cNvSpPr txBox="1"/>
          <p:nvPr/>
        </p:nvSpPr>
        <p:spPr>
          <a:xfrm>
            <a:off x="437861" y="3417245"/>
            <a:ext cx="60350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à"/>
            </a:pPr>
            <a:r>
              <a:rPr lang="fr-FR" sz="1600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Possibilité de se voir notifié sur sa boîte mail dès que le(s) client(s) a(ont) signé leur contrat via </a:t>
            </a:r>
            <a:r>
              <a:rPr lang="fr-FR" sz="1600" dirty="0" err="1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sign’it</a:t>
            </a:r>
            <a:endParaRPr lang="fr-FR" sz="1600" dirty="0">
              <a:solidFill>
                <a:srgbClr val="C0000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à"/>
            </a:pPr>
            <a:endParaRPr lang="fr-FR" sz="1600" dirty="0">
              <a:solidFill>
                <a:srgbClr val="C0000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à"/>
            </a:pPr>
            <a:r>
              <a:rPr lang="fr-FR" sz="1600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 niveau du suivi de vos dossiers </a:t>
            </a:r>
            <a:r>
              <a:rPr lang="fr-FR" sz="1600" dirty="0" err="1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Sign’it</a:t>
            </a:r>
            <a:r>
              <a:rPr lang="fr-FR" sz="1600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, simplification des écrans « Renvoi du mail de signature » et « Annulation du dossier »</a:t>
            </a:r>
          </a:p>
          <a:p>
            <a:pPr marL="342900" indent="-342900" algn="just">
              <a:buFont typeface="Wingdings" panose="05000000000000000000" pitchFamily="2" charset="2"/>
              <a:buChar char="à"/>
            </a:pPr>
            <a:endParaRPr lang="fr-FR" sz="1600" dirty="0">
              <a:solidFill>
                <a:srgbClr val="C0000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à"/>
            </a:pPr>
            <a:r>
              <a:rPr lang="fr-FR" sz="1600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 niveau du parcours client, possibilité pour le client de télécharger en 1 fois l’ensemble des documents de la liasse</a:t>
            </a:r>
          </a:p>
        </p:txBody>
      </p:sp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1. Possibilité de se voir notifié sur sa boîte mail dès que le client a signé son contrat via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[1/2] 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429937" y="2076058"/>
            <a:ext cx="11231770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b="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Cette nouvelle possibilité vous est désormais offerte en fin de procédure </a:t>
            </a:r>
            <a:r>
              <a:rPr kumimoji="0" lang="fr-FR" sz="1600" b="0" i="0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1600" b="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, au moment de procéder à l’envoi du message contenant les liens de signature : 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10329D-52C1-4472-80E7-8ACF4BBDF1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761"/>
          <a:stretch/>
        </p:blipFill>
        <p:spPr>
          <a:xfrm>
            <a:off x="1842427" y="3030942"/>
            <a:ext cx="8507145" cy="1501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F33C99C-8A44-4556-AA6B-2DBB873E843F}"/>
              </a:ext>
            </a:extLst>
          </p:cNvPr>
          <p:cNvSpPr/>
          <p:nvPr/>
        </p:nvSpPr>
        <p:spPr>
          <a:xfrm>
            <a:off x="7652825" y="3965470"/>
            <a:ext cx="1589649" cy="7190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79E28C2-9F1C-41DE-8796-45DABC65AD93}"/>
              </a:ext>
            </a:extLst>
          </p:cNvPr>
          <p:cNvCxnSpPr/>
          <p:nvPr/>
        </p:nvCxnSpPr>
        <p:spPr>
          <a:xfrm>
            <a:off x="3263705" y="2738612"/>
            <a:ext cx="4389120" cy="12268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FEE9A17-576F-421B-B0CD-786C861DD829}"/>
              </a:ext>
            </a:extLst>
          </p:cNvPr>
          <p:cNvSpPr/>
          <p:nvPr/>
        </p:nvSpPr>
        <p:spPr>
          <a:xfrm>
            <a:off x="1332509" y="4675070"/>
            <a:ext cx="942662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000" b="1" dirty="0"/>
              <a:t>Précisions sur l’ajout d’une adresse de « notification collaborateur »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Les destinataires doivent être référencés dans l’annuaire interne de l’établissement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Après saisie des premiers caractères, des adresses existantes sont proposées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L’adresse peut être celle d’un collaborateur ou celle d’une Boîte mail d’un service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Jusqu’à 6 adresses peuvent être ajoutées</a:t>
            </a:r>
          </a:p>
        </p:txBody>
      </p:sp>
    </p:spTree>
    <p:extLst>
      <p:ext uri="{BB962C8B-B14F-4D97-AF65-F5344CB8AC3E}">
        <p14:creationId xmlns:p14="http://schemas.microsoft.com/office/powerpoint/2010/main" val="3878789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1. Possibilité de se voir notifié sur sa boîte mail dès que le client a signé son contrat via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[2/2] :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BAEACC-B441-422D-925A-4C6CF7B80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30" y="2244874"/>
            <a:ext cx="5203375" cy="2763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ACC1D808-2813-466A-BB71-61304DEAFB7F}"/>
              </a:ext>
            </a:extLst>
          </p:cNvPr>
          <p:cNvSpPr/>
          <p:nvPr/>
        </p:nvSpPr>
        <p:spPr>
          <a:xfrm>
            <a:off x="404206" y="4276576"/>
            <a:ext cx="1083212" cy="43609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4765CEB-B808-4044-9D44-1F202F8A3842}"/>
              </a:ext>
            </a:extLst>
          </p:cNvPr>
          <p:cNvSpPr txBox="1"/>
          <p:nvPr/>
        </p:nvSpPr>
        <p:spPr>
          <a:xfrm>
            <a:off x="1514461" y="423301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0B402B-AB80-44E7-9F44-F4D07A3B05B1}"/>
              </a:ext>
            </a:extLst>
          </p:cNvPr>
          <p:cNvSpPr/>
          <p:nvPr/>
        </p:nvSpPr>
        <p:spPr>
          <a:xfrm>
            <a:off x="5607581" y="4305782"/>
            <a:ext cx="65844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dirty="0"/>
              <a:t>En cas de mauvaise saisie, les adresses peuvent être supprimées via le </a:t>
            </a:r>
            <a:r>
              <a:rPr lang="fr-FR" dirty="0" err="1"/>
              <a:t>picto</a:t>
            </a:r>
            <a:r>
              <a:rPr lang="fr-FR" dirty="0"/>
              <a:t> </a:t>
            </a:r>
            <a:r>
              <a:rPr lang="fr-FR" dirty="0">
                <a:sym typeface="Wingdings 2" panose="05020102010507070707" pitchFamily="18" charset="2"/>
              </a:rPr>
              <a:t></a:t>
            </a:r>
          </a:p>
          <a:p>
            <a:pPr lvl="1"/>
            <a:r>
              <a:rPr lang="fr-FR" dirty="0"/>
              <a:t>Les adresses supplémentaires seront destinataires de toutes les  notifications habituelles, à savoir :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FR" dirty="0"/>
              <a:t>Copie du mail de signature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FR" dirty="0"/>
              <a:t>Notification de signature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701FB94-0134-451E-9BA9-94637630CA90}"/>
              </a:ext>
            </a:extLst>
          </p:cNvPr>
          <p:cNvSpPr txBox="1"/>
          <p:nvPr/>
        </p:nvSpPr>
        <p:spPr>
          <a:xfrm>
            <a:off x="304180" y="5152168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BCCCBA7-35E7-4CED-A7AB-6F14A3C1E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425" y="1686234"/>
            <a:ext cx="4230611" cy="2505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A0BC192-26CD-4AC4-85FE-C33239AE9F96}"/>
              </a:ext>
            </a:extLst>
          </p:cNvPr>
          <p:cNvSpPr/>
          <p:nvPr/>
        </p:nvSpPr>
        <p:spPr>
          <a:xfrm>
            <a:off x="7435289" y="2048265"/>
            <a:ext cx="3312429" cy="1581232"/>
          </a:xfrm>
          <a:prstGeom prst="rect">
            <a:avLst/>
          </a:prstGeom>
          <a:noFill/>
          <a:ln w="12700" cap="flat" cmpd="sng" algn="ctr">
            <a:solidFill>
              <a:srgbClr val="DB4B4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98736B0-3DFE-4E88-9CC1-9C0EAB327215}"/>
              </a:ext>
            </a:extLst>
          </p:cNvPr>
          <p:cNvSpPr txBox="1"/>
          <p:nvPr/>
        </p:nvSpPr>
        <p:spPr>
          <a:xfrm>
            <a:off x="9342730" y="3186358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kern="0" dirty="0">
                <a:solidFill>
                  <a:srgbClr val="FF0000"/>
                </a:solidFill>
                <a:latin typeface="Arial"/>
                <a:cs typeface="Arial"/>
                <a:sym typeface="Wingdings" panose="05000000000000000000" pitchFamily="2" charset="2"/>
              </a:rPr>
              <a:t></a:t>
            </a:r>
            <a:endParaRPr lang="fr-FR" sz="2800" kern="0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54B1CA-9986-4504-A23D-2890096C12CC}"/>
              </a:ext>
            </a:extLst>
          </p:cNvPr>
          <p:cNvSpPr/>
          <p:nvPr/>
        </p:nvSpPr>
        <p:spPr>
          <a:xfrm>
            <a:off x="251013" y="5229112"/>
            <a:ext cx="4749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dirty="0"/>
              <a:t>Cliquer sur « </a:t>
            </a:r>
            <a:r>
              <a:rPr lang="fr-FR" i="1" dirty="0"/>
              <a:t>ajouter une adresse mail </a:t>
            </a:r>
            <a:r>
              <a:rPr lang="fr-FR" dirty="0"/>
              <a:t>»</a:t>
            </a: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5BE9804C-5D50-40FC-B1F3-809B1A8E19F1}"/>
              </a:ext>
            </a:extLst>
          </p:cNvPr>
          <p:cNvSpPr/>
          <p:nvPr/>
        </p:nvSpPr>
        <p:spPr>
          <a:xfrm rot="20540105">
            <a:off x="5792804" y="3410589"/>
            <a:ext cx="1171594" cy="5732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50A495-3395-4148-B763-E613F9F92DCE}"/>
              </a:ext>
            </a:extLst>
          </p:cNvPr>
          <p:cNvSpPr txBox="1"/>
          <p:nvPr/>
        </p:nvSpPr>
        <p:spPr>
          <a:xfrm>
            <a:off x="8326569" y="5379161"/>
            <a:ext cx="3316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FR" dirty="0"/>
              <a:t>Annulation par le client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FR" dirty="0"/>
              <a:t>Expiration du dossier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FR" dirty="0"/>
              <a:t>Purge du dossier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8D01D0-3800-4E05-86A5-1D4B0F589C62}"/>
              </a:ext>
            </a:extLst>
          </p:cNvPr>
          <p:cNvSpPr txBox="1"/>
          <p:nvPr/>
        </p:nvSpPr>
        <p:spPr>
          <a:xfrm>
            <a:off x="5712776" y="4221923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kern="0" dirty="0">
                <a:solidFill>
                  <a:srgbClr val="FF0000"/>
                </a:solidFill>
                <a:latin typeface="Arial"/>
                <a:cs typeface="Arial"/>
                <a:sym typeface="Wingdings" panose="05000000000000000000" pitchFamily="2" charset="2"/>
              </a:rPr>
              <a:t></a:t>
            </a:r>
            <a:endParaRPr lang="fr-FR" sz="2800" kern="0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4E9A9E0-7A14-4AB9-AE1C-1AACD9D105ED}"/>
              </a:ext>
            </a:extLst>
          </p:cNvPr>
          <p:cNvSpPr/>
          <p:nvPr/>
        </p:nvSpPr>
        <p:spPr>
          <a:xfrm>
            <a:off x="3899190" y="2837869"/>
            <a:ext cx="911961" cy="4084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91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2.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Suivi des dossiers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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Simplification des écrans « 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Renvoi du mail de signature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 »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8F2F341D-AE71-4876-A396-79AF7EC17B58}"/>
              </a:ext>
            </a:extLst>
          </p:cNvPr>
          <p:cNvSpPr txBox="1">
            <a:spLocks/>
          </p:cNvSpPr>
          <p:nvPr/>
        </p:nvSpPr>
        <p:spPr>
          <a:xfrm>
            <a:off x="305730" y="1880540"/>
            <a:ext cx="11462575" cy="3712563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Pour rappel, depuis le 23 juin 2022, </a:t>
            </a:r>
            <a:r>
              <a:rPr lang="fr-FR" sz="2000" dirty="0" err="1"/>
              <a:t>Sign’it</a:t>
            </a:r>
            <a:r>
              <a:rPr lang="fr-FR" sz="2000" dirty="0"/>
              <a:t> intègre un process de relance automatique, vous exonérant donc de cette tache : </a:t>
            </a:r>
            <a:r>
              <a:rPr lang="fr-FR" sz="2000" dirty="0">
                <a:cs typeface="Aharoni" panose="02010803020104030203" pitchFamily="2" charset="-79"/>
              </a:rPr>
              <a:t>tous les soirs, un balayage automatique s’opère pour l’ensemble des dossiers « </a:t>
            </a:r>
            <a:r>
              <a:rPr lang="fr-FR" sz="2000" dirty="0" err="1">
                <a:cs typeface="Aharoni" panose="02010803020104030203" pitchFamily="2" charset="-79"/>
              </a:rPr>
              <a:t>Sign’it</a:t>
            </a:r>
            <a:r>
              <a:rPr lang="fr-FR" sz="2000" dirty="0">
                <a:cs typeface="Aharoni" panose="02010803020104030203" pitchFamily="2" charset="-79"/>
              </a:rPr>
              <a:t> » qui sont au statut «</a:t>
            </a:r>
            <a:r>
              <a:rPr lang="fr-FR" sz="2000" i="1" dirty="0">
                <a:cs typeface="Aharoni" panose="02010803020104030203" pitchFamily="2" charset="-79"/>
              </a:rPr>
              <a:t> Envoyé </a:t>
            </a:r>
            <a:r>
              <a:rPr lang="fr-FR" sz="2000" dirty="0">
                <a:cs typeface="Aharoni" panose="02010803020104030203" pitchFamily="2" charset="-79"/>
              </a:rPr>
              <a:t>» ou «</a:t>
            </a:r>
            <a:r>
              <a:rPr lang="fr-FR" sz="2000" i="1" dirty="0">
                <a:cs typeface="Aharoni" panose="02010803020104030203" pitchFamily="2" charset="-79"/>
              </a:rPr>
              <a:t> Relancé </a:t>
            </a:r>
            <a:r>
              <a:rPr lang="fr-FR" sz="2000" dirty="0">
                <a:cs typeface="Aharoni" panose="02010803020104030203" pitchFamily="2" charset="-79"/>
              </a:rPr>
              <a:t>» et un renvoi de l’e-mail signature est opéré (</a:t>
            </a:r>
            <a:r>
              <a:rPr lang="fr-FR" i="1" dirty="0">
                <a:cs typeface="Aharoni" panose="02010803020104030203" pitchFamily="2" charset="-79"/>
              </a:rPr>
              <a:t>à J+3, 5, 10 &amp; 20</a:t>
            </a:r>
            <a:r>
              <a:rPr lang="fr-FR" sz="2000" dirty="0">
                <a:cs typeface="Aharoni" panose="02010803020104030203" pitchFamily="2" charset="-79"/>
              </a:rPr>
              <a:t>).</a:t>
            </a:r>
          </a:p>
          <a:p>
            <a:pPr marL="0" indent="0">
              <a:buNone/>
            </a:pPr>
            <a:r>
              <a:rPr lang="fr-FR" sz="2000" dirty="0">
                <a:cs typeface="Aharoni" panose="02010803020104030203" pitchFamily="2" charset="-79"/>
              </a:rPr>
              <a:t>Toutefois, vous conservez la possibilité de relancer « </a:t>
            </a:r>
            <a:r>
              <a:rPr lang="fr-FR" sz="2000" b="1" dirty="0">
                <a:cs typeface="Aharoni" panose="02010803020104030203" pitchFamily="2" charset="-79"/>
              </a:rPr>
              <a:t>manuellement</a:t>
            </a:r>
            <a:r>
              <a:rPr lang="fr-FR" sz="2000" dirty="0">
                <a:cs typeface="Aharoni" panose="02010803020104030203" pitchFamily="2" charset="-79"/>
              </a:rPr>
              <a:t> » ces dossiers. Depuis le 11 janvier 2023, si vous prenez cette option de renvoi manuel, vous pouvez noter les évolutions suivantes :</a:t>
            </a:r>
            <a:endParaRPr lang="fr-FR" sz="2000" dirty="0"/>
          </a:p>
          <a:p>
            <a:pPr lvl="1">
              <a:buClr>
                <a:srgbClr val="C00000"/>
              </a:buClr>
            </a:pPr>
            <a:r>
              <a:rPr lang="fr-FR" sz="2000" dirty="0"/>
              <a:t>Les écrans de prévisualisation des mails de renvoi ont été supprimés</a:t>
            </a:r>
          </a:p>
          <a:p>
            <a:pPr lvl="1">
              <a:buClr>
                <a:srgbClr val="C00000"/>
              </a:buClr>
            </a:pPr>
            <a:r>
              <a:rPr lang="fr-FR" sz="2000" dirty="0"/>
              <a:t>Après validation dans la fenêtre de confirmation, le renvoi sera effectif :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59A791F-D93D-4E17-85D6-41A1DB53F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30" y="4265620"/>
            <a:ext cx="4464864" cy="1914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B9B3D3-3245-4BBA-857C-8352B6733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8240" y="4262510"/>
            <a:ext cx="5460065" cy="1870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2F67B184-2EF7-4245-9B71-1A75E85CB5EB}"/>
              </a:ext>
            </a:extLst>
          </p:cNvPr>
          <p:cNvSpPr/>
          <p:nvPr/>
        </p:nvSpPr>
        <p:spPr>
          <a:xfrm>
            <a:off x="5236189" y="5379808"/>
            <a:ext cx="807140" cy="457935"/>
          </a:xfrm>
          <a:prstGeom prst="rightArrow">
            <a:avLst/>
          </a:prstGeom>
          <a:solidFill>
            <a:srgbClr val="DB4B4B"/>
          </a:solidFill>
          <a:ln w="12700" cap="flat" cmpd="sng" algn="ctr">
            <a:solidFill>
              <a:srgbClr val="DB4B4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7626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700"/>
              </a:lnSpc>
              <a:defRPr/>
            </a:pP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  <a:r>
              <a:rPr lang="fr-FR" sz="24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Suivi des dossiers </a:t>
            </a:r>
            <a:r>
              <a:rPr lang="fr-FR" sz="2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Sign’it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  <a:sym typeface="Wingdings" panose="05000000000000000000" pitchFamily="2" charset="2"/>
              </a:rPr>
              <a:t> 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Simplification des écrans « </a:t>
            </a:r>
            <a:r>
              <a:rPr lang="fr-FR" sz="24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Annulation du dossier 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»</a:t>
            </a:r>
            <a:r>
              <a:rPr lang="fr-FR" sz="24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8F2F341D-AE71-4876-A396-79AF7EC17B58}"/>
              </a:ext>
            </a:extLst>
          </p:cNvPr>
          <p:cNvSpPr txBox="1">
            <a:spLocks/>
          </p:cNvSpPr>
          <p:nvPr/>
        </p:nvSpPr>
        <p:spPr>
          <a:xfrm>
            <a:off x="305730" y="2175958"/>
            <a:ext cx="11462575" cy="3712563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haroni" panose="02010803020104030203" pitchFamily="2" charset="-79"/>
              </a:rPr>
              <a:t>Depuis le 11 janvier 2023, lorsque vous souhaitez annuler un dossier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Aharoni" panose="02010803020104030203" pitchFamily="2" charset="-79"/>
              </a:rPr>
              <a:t>, vous pouvez noter les évolutions suivantes :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écrans de prévisualisation des mails d’annulation ont été supprimés</a:t>
            </a:r>
          </a:p>
          <a:p>
            <a:pPr marL="712788" marR="0" lvl="1" indent="-255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Après validation dans la fenêtre de confirmation, l’annulation sera directement effective :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253F6A0-0684-472B-9B04-341B72BE4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292" y="3561205"/>
            <a:ext cx="4578645" cy="2205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F088B3-4E7E-44AC-A179-D65ACBBC4C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7017" y="3708845"/>
            <a:ext cx="5932574" cy="1910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CCC59B6D-4F25-40C8-8AD6-C54577273A20}"/>
              </a:ext>
            </a:extLst>
          </p:cNvPr>
          <p:cNvSpPr/>
          <p:nvPr/>
        </p:nvSpPr>
        <p:spPr>
          <a:xfrm>
            <a:off x="5095052" y="4663906"/>
            <a:ext cx="740679" cy="469605"/>
          </a:xfrm>
          <a:prstGeom prst="rightArrow">
            <a:avLst/>
          </a:prstGeom>
          <a:solidFill>
            <a:srgbClr val="DB4B4B"/>
          </a:solidFill>
          <a:ln w="12700" cap="flat" cmpd="sng" algn="ctr">
            <a:solidFill>
              <a:srgbClr val="DB4B4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2989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305730" y="1239030"/>
            <a:ext cx="113559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Parcours Client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  <a:sym typeface="Wingdings" panose="05000000000000000000" pitchFamily="2" charset="2"/>
              </a:rPr>
              <a:t>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possibilité offerte de télécharger en 1 fois l’ensemble des documents de la liasse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72A79D-8F22-437A-90F8-509C8DF6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B9E9C5-B3BB-438F-A2F5-EC624CBE4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682" y="1922661"/>
            <a:ext cx="4220337" cy="4210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98B8391E-B97C-4884-B8EF-6AFF720512A3}"/>
              </a:ext>
            </a:extLst>
          </p:cNvPr>
          <p:cNvSpPr txBox="1">
            <a:spLocks/>
          </p:cNvSpPr>
          <p:nvPr/>
        </p:nvSpPr>
        <p:spPr>
          <a:xfrm>
            <a:off x="6269983" y="4214137"/>
            <a:ext cx="5391724" cy="137811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/>
              <a:t>Depuis le 11 janvier 2023, plutôt que de télécharger un par un les documents, le client peut désormais tout télécharger en une fois, via un système de coches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3983953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>
            <a:extLst>
              <a:ext uri="{FF2B5EF4-FFF2-40B4-BE49-F238E27FC236}">
                <a16:creationId xmlns:a16="http://schemas.microsoft.com/office/drawing/2014/main" id="{7047B02F-724C-4173-8937-C98B3AB584C6}"/>
              </a:ext>
            </a:extLst>
          </p:cNvPr>
          <p:cNvSpPr txBox="1">
            <a:spLocks/>
          </p:cNvSpPr>
          <p:nvPr/>
        </p:nvSpPr>
        <p:spPr>
          <a:xfrm>
            <a:off x="821824" y="371433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Annexe </a:t>
            </a:r>
          </a:p>
        </p:txBody>
      </p:sp>
      <p:pic>
        <p:nvPicPr>
          <p:cNvPr id="21" name="Picture 2" descr="Business plan : quelles annexes ajouter ? - Capital.fr">
            <a:extLst>
              <a:ext uri="{FF2B5EF4-FFF2-40B4-BE49-F238E27FC236}">
                <a16:creationId xmlns:a16="http://schemas.microsoft.com/office/drawing/2014/main" id="{5139FF63-550C-4542-B05B-044A7738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74" y="438166"/>
            <a:ext cx="1021079" cy="536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5F77B2-9C6B-45E7-9319-D43B64534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801" y="1166689"/>
            <a:ext cx="4217171" cy="24221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2AED9B-2B87-4AA3-90AB-C3AB70AE8AA6}"/>
              </a:ext>
            </a:extLst>
          </p:cNvPr>
          <p:cNvSpPr txBox="1"/>
          <p:nvPr/>
        </p:nvSpPr>
        <p:spPr>
          <a:xfrm rot="19771349">
            <a:off x="4756377" y="156528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ANNEXE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42FCA2-50FD-4492-B3CE-56FB013ACA25}"/>
              </a:ext>
            </a:extLst>
          </p:cNvPr>
          <p:cNvSpPr txBox="1"/>
          <p:nvPr/>
        </p:nvSpPr>
        <p:spPr>
          <a:xfrm>
            <a:off x="426720" y="3527248"/>
            <a:ext cx="11321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Annexe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lien vers le mode opératoire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Sign’it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intégrant les évolutions présentées dans cet Hebdo</a:t>
            </a:r>
          </a:p>
        </p:txBody>
      </p:sp>
    </p:spTree>
    <p:extLst>
      <p:ext uri="{BB962C8B-B14F-4D97-AF65-F5344CB8AC3E}">
        <p14:creationId xmlns:p14="http://schemas.microsoft.com/office/powerpoint/2010/main" val="2371628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57C5FC00-B9E0-4528-9512-A4C93CCEF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3174" y="4366601"/>
            <a:ext cx="3370633" cy="1910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4649374D-3B43-4C28-B9EB-ABCB0A21D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93" y="3327039"/>
            <a:ext cx="4761238" cy="2696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CC195-8F1E-465C-934F-D6C88EBEC59E}"/>
              </a:ext>
            </a:extLst>
          </p:cNvPr>
          <p:cNvSpPr/>
          <p:nvPr/>
        </p:nvSpPr>
        <p:spPr>
          <a:xfrm>
            <a:off x="368193" y="1324485"/>
            <a:ext cx="11379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Process d’instruction d’un dossier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Sign’it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FB930-8A02-4528-932D-B70212BE9F1F}"/>
              </a:ext>
            </a:extLst>
          </p:cNvPr>
          <p:cNvSpPr/>
          <p:nvPr/>
        </p:nvSpPr>
        <p:spPr>
          <a:xfrm>
            <a:off x="432011" y="1786150"/>
            <a:ext cx="11315852" cy="95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Voici le mode opératoire mis à votre disposition dans le cadre de cet Hebdo Pro et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highlight>
                  <a:srgbClr val="FFFF00"/>
                </a:highlight>
                <a:latin typeface="Arial Black" panose="020B0A04020102020204" pitchFamily="34" charset="0"/>
                <a:cs typeface="Aharoni" panose="02010803020104030203" pitchFamily="2" charset="-79"/>
              </a:rPr>
              <a:t>qui intègre les évolutions du 11 janvier 2023 présentées dans cet Hebdo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[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également accessible depuis la Rubrique des Commerciaux </a:t>
            </a:r>
            <a:r>
              <a:rPr lang="fr-FR" sz="16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/ </a:t>
            </a:r>
            <a:r>
              <a:rPr lang="fr-FR" sz="1400" i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Onglet Professionnels / Assurance IARD PREV / IARD PRO</a:t>
            </a:r>
            <a:r>
              <a:rPr lang="fr-FR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]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A906D1-0621-45B3-92A5-BD1CAC963E3E}"/>
              </a:ext>
            </a:extLst>
          </p:cNvPr>
          <p:cNvSpPr txBox="1"/>
          <p:nvPr/>
        </p:nvSpPr>
        <p:spPr>
          <a:xfrm>
            <a:off x="5315358" y="2968700"/>
            <a:ext cx="6557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NB : ce support se veut complet, en intégrant aussi bien le </a:t>
            </a:r>
            <a:r>
              <a:rPr lang="fr-FR" b="1" dirty="0"/>
              <a:t>parcours Conseiller</a:t>
            </a:r>
            <a:r>
              <a:rPr lang="fr-FR" dirty="0"/>
              <a:t> que le </a:t>
            </a:r>
            <a:r>
              <a:rPr lang="fr-FR" b="1" dirty="0"/>
              <a:t>parcours Client</a:t>
            </a:r>
            <a:r>
              <a:rPr lang="fr-FR" dirty="0"/>
              <a:t>.</a:t>
            </a:r>
          </a:p>
          <a:p>
            <a:pPr algn="just"/>
            <a:r>
              <a:rPr lang="fr-FR" dirty="0"/>
              <a:t>Pour vous faciliter l’accès aux parties qui vous intéressent plus particulièrement, vous pouvez profiter d’un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sommaire interactif </a:t>
            </a:r>
            <a:r>
              <a:rPr lang="fr-FR" dirty="0"/>
              <a:t>vous facilitant la navigation dans ce support global.</a:t>
            </a: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C5272BB4-FF60-4E05-9368-6151FC486C28}"/>
              </a:ext>
            </a:extLst>
          </p:cNvPr>
          <p:cNvSpPr/>
          <p:nvPr/>
        </p:nvSpPr>
        <p:spPr>
          <a:xfrm flipV="1">
            <a:off x="7325437" y="4446028"/>
            <a:ext cx="1018903" cy="738664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Titre 2">
            <a:extLst>
              <a:ext uri="{FF2B5EF4-FFF2-40B4-BE49-F238E27FC236}">
                <a16:creationId xmlns:a16="http://schemas.microsoft.com/office/drawing/2014/main" id="{4E5E151F-238D-498E-AABB-065581E87B88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8200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Annexe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  <a:sym typeface="Wingdings" panose="05000000000000000000" pitchFamily="2" charset="2"/>
              </a:rPr>
              <a:t> lien vers le mode op’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950AE7-1128-4A71-A1A7-F6D53C9B2C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792" t="10081" r="37567" b="84544"/>
          <a:stretch/>
        </p:blipFill>
        <p:spPr>
          <a:xfrm>
            <a:off x="10720252" y="427452"/>
            <a:ext cx="941455" cy="5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Bouton Cliquez Ici&amp;quot; Images – Parcourir 252 le catalogue de photos, vecteurs  et vidéos | Adobe Stock">
            <a:hlinkClick r:id="rId8"/>
            <a:extLst>
              <a:ext uri="{FF2B5EF4-FFF2-40B4-BE49-F238E27FC236}">
                <a16:creationId xmlns:a16="http://schemas.microsoft.com/office/drawing/2014/main" id="{6654E38F-F830-422E-9CDE-29FFAA8C9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2089" r="6741" b="9692"/>
          <a:stretch/>
        </p:blipFill>
        <p:spPr bwMode="auto">
          <a:xfrm>
            <a:off x="144971" y="2666770"/>
            <a:ext cx="1823411" cy="186442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89605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</TotalTime>
  <Words>710</Words>
  <Application>Microsoft Office PowerPoint</Application>
  <PresentationFormat>Grand écran</PresentationFormat>
  <Paragraphs>62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Aharoni</vt:lpstr>
      <vt:lpstr>Arial</vt:lpstr>
      <vt:lpstr>Arial Black</vt:lpstr>
      <vt:lpstr>Arial Narrow</vt:lpstr>
      <vt:lpstr>Calibri</vt:lpstr>
      <vt:lpstr>Cavolini</vt:lpstr>
      <vt:lpstr>Montserrat Black</vt:lpstr>
      <vt:lpstr>Segoe Print</vt:lpstr>
      <vt:lpstr>Wingdings</vt:lpstr>
      <vt:lpstr>1-MODELE PART</vt:lpstr>
      <vt:lpstr>Présentation PowerPoint</vt:lpstr>
      <vt:lpstr>Au sommaire de cette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BOHN Stephane [CEGEE]</dc:creator>
  <cp:lastModifiedBy>POIGNANT Anne [CEGEE]</cp:lastModifiedBy>
  <cp:revision>252</cp:revision>
  <cp:lastPrinted>2022-06-10T05:49:21Z</cp:lastPrinted>
  <dcterms:created xsi:type="dcterms:W3CDTF">2022-01-06T14:43:07Z</dcterms:created>
  <dcterms:modified xsi:type="dcterms:W3CDTF">2023-01-13T10:03:26Z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2023-01-02T13:42:07Z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