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4" r:id="rId6"/>
  </p:sldMasterIdLst>
  <p:notesMasterIdLst>
    <p:notesMasterId r:id="rId16"/>
  </p:notesMasterIdLst>
  <p:sldIdLst>
    <p:sldId id="268" r:id="rId7"/>
    <p:sldId id="269" r:id="rId8"/>
    <p:sldId id="271" r:id="rId9"/>
    <p:sldId id="419" r:id="rId10"/>
    <p:sldId id="418" r:id="rId11"/>
    <p:sldId id="533" r:id="rId12"/>
    <p:sldId id="532" r:id="rId13"/>
    <p:sldId id="415" r:id="rId14"/>
    <p:sldId id="417"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AB36"/>
    <a:srgbClr val="558C0E"/>
    <a:srgbClr val="2010D3"/>
    <a:srgbClr val="1D9DD9"/>
    <a:srgbClr val="FFD817"/>
    <a:srgbClr val="E60B15"/>
    <a:srgbClr val="1EA3E2"/>
    <a:srgbClr val="77BF32"/>
    <a:srgbClr val="3F6D03"/>
    <a:srgbClr val="F9C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6265" autoAdjust="0"/>
  </p:normalViewPr>
  <p:slideViewPr>
    <p:cSldViewPr snapToGrid="0">
      <p:cViewPr varScale="1">
        <p:scale>
          <a:sx n="60" d="100"/>
          <a:sy n="60" d="100"/>
        </p:scale>
        <p:origin x="13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62ADFC-EDD7-4E36-BDAC-EB5A83F7D702}" type="datetimeFigureOut">
              <a:rPr lang="fr-FR" smtClean="0"/>
              <a:t>19/01/2023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B6E3E-140C-411A-87D3-856606D25FE1}" type="slidenum">
              <a:rPr lang="fr-FR" smtClean="0"/>
              <a:t>‹N°›</a:t>
            </a:fld>
            <a:endParaRPr lang="fr-FR"/>
          </a:p>
        </p:txBody>
      </p:sp>
    </p:spTree>
    <p:extLst>
      <p:ext uri="{BB962C8B-B14F-4D97-AF65-F5344CB8AC3E}">
        <p14:creationId xmlns:p14="http://schemas.microsoft.com/office/powerpoint/2010/main" val="417082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2430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292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1141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C0AB7-84EE-46A7-ACC8-EBAB79331247}"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5890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o climat vierg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2D93B1D-DC01-4893-A595-B9340BCAA29B}"/>
              </a:ext>
            </a:extLst>
          </p:cNvPr>
          <p:cNvSpPr txBox="1"/>
          <p:nvPr userDrawn="1"/>
        </p:nvSpPr>
        <p:spPr>
          <a:xfrm>
            <a:off x="4556886" y="6514155"/>
            <a:ext cx="2304893" cy="276999"/>
          </a:xfrm>
          <a:prstGeom prst="rect">
            <a:avLst/>
          </a:prstGeom>
          <a:noFill/>
        </p:spPr>
        <p:txBody>
          <a:bodyPr wrap="square" rtlCol="0">
            <a:spAutoFit/>
          </a:bodyPr>
          <a:lstStyle/>
          <a:p>
            <a:r>
              <a:rPr lang="fr-FR" sz="1200" dirty="0">
                <a:solidFill>
                  <a:schemeClr val="bg1">
                    <a:lumMod val="50000"/>
                  </a:schemeClr>
                </a:solidFill>
                <a:latin typeface="Calibri" panose="020F0502020204030204" pitchFamily="34" charset="0"/>
                <a:cs typeface="Calibri" panose="020F0502020204030204" pitchFamily="34" charset="0"/>
              </a:rPr>
              <a:t>L’HEBDO PRO – Semaine S3 2023</a:t>
            </a:r>
            <a:endParaRPr lang="fr-FR" sz="1200" dirty="0">
              <a:solidFill>
                <a:schemeClr val="bg1">
                  <a:lumMod val="50000"/>
                </a:schemeClr>
              </a:solidFill>
            </a:endParaRPr>
          </a:p>
        </p:txBody>
      </p:sp>
      <p:sp>
        <p:nvSpPr>
          <p:cNvPr id="8" name="Espace réservé du texte 3">
            <a:extLst>
              <a:ext uri="{FF2B5EF4-FFF2-40B4-BE49-F238E27FC236}">
                <a16:creationId xmlns:a16="http://schemas.microsoft.com/office/drawing/2014/main" id="{367864B5-ACED-42C9-9790-4A552B257568}"/>
              </a:ext>
            </a:extLst>
          </p:cNvPr>
          <p:cNvSpPr>
            <a:spLocks noGrp="1"/>
          </p:cNvSpPr>
          <p:nvPr>
            <p:ph type="body" sz="quarter" idx="14"/>
          </p:nvPr>
        </p:nvSpPr>
        <p:spPr>
          <a:xfrm>
            <a:off x="9761840" y="60129"/>
            <a:ext cx="2503212" cy="231775"/>
          </a:xfrm>
          <a:prstGeom prst="rect">
            <a:avLst/>
          </a:prstGeom>
        </p:spPr>
        <p:txBody>
          <a:bodyPr/>
          <a:lstStyle/>
          <a:p>
            <a:r>
              <a:rPr lang="fr-FR" sz="2000" dirty="0">
                <a:solidFill>
                  <a:srgbClr val="00B050"/>
                </a:solidFill>
                <a:latin typeface="Montserrat Black" panose="00000A00000000000000" pitchFamily="2" charset="0"/>
              </a:rPr>
              <a:t>TRÉSO CLIMAT</a:t>
            </a:r>
          </a:p>
        </p:txBody>
      </p:sp>
      <p:pic>
        <p:nvPicPr>
          <p:cNvPr id="9" name="Image 8">
            <a:extLst>
              <a:ext uri="{FF2B5EF4-FFF2-40B4-BE49-F238E27FC236}">
                <a16:creationId xmlns:a16="http://schemas.microsoft.com/office/drawing/2014/main" id="{48A78AEF-1694-4C9B-B3E4-D69BEA27D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3008" y="7557"/>
            <a:ext cx="883217" cy="883217"/>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397932" y="265113"/>
            <a:ext cx="11433600" cy="5554800"/>
          </a:xfr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681734" y="5961381"/>
            <a:ext cx="6381756" cy="307169"/>
          </a:xfrm>
          <a:prstGeom prst="rect">
            <a:avLst/>
          </a:prstGeom>
        </p:spPr>
        <p:txBody>
          <a:bodyPr tIns="0" bIns="0"/>
          <a:lstStyle>
            <a:lvl1pPr marL="0" indent="0">
              <a:buNone/>
              <a:defRPr sz="1100" baseline="0"/>
            </a:lvl1pPr>
          </a:lstStyle>
          <a:p>
            <a:pPr lvl="0"/>
            <a:r>
              <a:rPr lang="fr-FR" dirty="0"/>
              <a:t>-</a:t>
            </a:r>
          </a:p>
        </p:txBody>
      </p:sp>
      <p:sp>
        <p:nvSpPr>
          <p:cNvPr id="2" name="Titre 1"/>
          <p:cNvSpPr>
            <a:spLocks noGrp="1"/>
          </p:cNvSpPr>
          <p:nvPr>
            <p:ph type="ctrTitle"/>
          </p:nvPr>
        </p:nvSpPr>
        <p:spPr>
          <a:xfrm>
            <a:off x="397933" y="3174242"/>
            <a:ext cx="11434233"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a:t>Modifiez le style du titre</a:t>
            </a:r>
          </a:p>
        </p:txBody>
      </p:sp>
      <p:sp>
        <p:nvSpPr>
          <p:cNvPr id="3" name="Sous-titre 2"/>
          <p:cNvSpPr>
            <a:spLocks noGrp="1"/>
          </p:cNvSpPr>
          <p:nvPr>
            <p:ph type="subTitle" idx="1"/>
          </p:nvPr>
        </p:nvSpPr>
        <p:spPr>
          <a:xfrm>
            <a:off x="397933" y="3902158"/>
            <a:ext cx="11434233"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18" name="Espace réservé du texte 52" title="DATE"/>
          <p:cNvSpPr>
            <a:spLocks noGrp="1"/>
          </p:cNvSpPr>
          <p:nvPr>
            <p:ph type="body" sz="quarter" idx="10" hasCustomPrompt="1"/>
          </p:nvPr>
        </p:nvSpPr>
        <p:spPr>
          <a:xfrm>
            <a:off x="397932" y="4708956"/>
            <a:ext cx="11434233"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a:t>DATE</a:t>
            </a:r>
          </a:p>
        </p:txBody>
      </p:sp>
      <p:sp>
        <p:nvSpPr>
          <p:cNvPr id="19" name="Espace réservé du texte 4"/>
          <p:cNvSpPr>
            <a:spLocks noGrp="1"/>
          </p:cNvSpPr>
          <p:nvPr>
            <p:ph type="body" sz="quarter" idx="20" hasCustomPrompt="1"/>
          </p:nvPr>
        </p:nvSpPr>
        <p:spPr>
          <a:xfrm>
            <a:off x="1681734" y="6424557"/>
            <a:ext cx="6381756" cy="307169"/>
          </a:xfrm>
          <a:prstGeom prst="rect">
            <a:avLst/>
          </a:prstGeom>
        </p:spPr>
        <p:txBody>
          <a:bodyPr tIns="0" bIns="0"/>
          <a:lstStyle>
            <a:lvl1pPr marL="0" indent="0">
              <a:buNone/>
              <a:defRPr sz="1100" baseline="0"/>
            </a:lvl1pPr>
          </a:lstStyle>
          <a:p>
            <a:pPr lvl="0"/>
            <a:r>
              <a:rPr lang="fr-FR" dirty="0"/>
              <a:t>-</a:t>
            </a:r>
          </a:p>
        </p:txBody>
      </p:sp>
      <p:pic>
        <p:nvPicPr>
          <p:cNvPr id="4" name="Image 3"/>
          <p:cNvPicPr>
            <a:picLocks noChangeAspect="1"/>
          </p:cNvPicPr>
          <p:nvPr userDrawn="1"/>
        </p:nvPicPr>
        <p:blipFill>
          <a:blip r:embed="rId2"/>
          <a:stretch>
            <a:fillRect/>
          </a:stretch>
        </p:blipFill>
        <p:spPr>
          <a:xfrm>
            <a:off x="9502349" y="6146186"/>
            <a:ext cx="1921704" cy="623711"/>
          </a:xfrm>
          <a:prstGeom prst="rect">
            <a:avLst/>
          </a:prstGeom>
        </p:spPr>
      </p:pic>
    </p:spTree>
    <p:extLst>
      <p:ext uri="{BB962C8B-B14F-4D97-AF65-F5344CB8AC3E}">
        <p14:creationId xmlns:p14="http://schemas.microsoft.com/office/powerpoint/2010/main" val="1413215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7933" y="6370440"/>
            <a:ext cx="257655" cy="281707"/>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154" y="6313095"/>
            <a:ext cx="1387015" cy="455839"/>
          </a:xfrm>
          <a:prstGeom prst="rect">
            <a:avLst/>
          </a:prstGeom>
        </p:spPr>
      </p:pic>
      <p:sp>
        <p:nvSpPr>
          <p:cNvPr id="2" name="Rectangle 1">
            <a:extLst>
              <a:ext uri="{FF2B5EF4-FFF2-40B4-BE49-F238E27FC236}">
                <a16:creationId xmlns:a16="http://schemas.microsoft.com/office/drawing/2014/main" id="{B16A7008-7F94-435E-9A85-E2178909BFB8}"/>
              </a:ext>
            </a:extLst>
          </p:cNvPr>
          <p:cNvSpPr/>
          <p:nvPr userDrawn="1"/>
        </p:nvSpPr>
        <p:spPr>
          <a:xfrm>
            <a:off x="7035302" y="510105"/>
            <a:ext cx="4413708" cy="400110"/>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30" normalizeH="0" baseline="0" noProof="0" dirty="0">
                <a:ln>
                  <a:noFill/>
                </a:ln>
                <a:solidFill>
                  <a:srgbClr val="00B050"/>
                </a:solidFill>
                <a:effectLst/>
                <a:uLnTx/>
                <a:uFillTx/>
                <a:latin typeface="Montserrat Black" panose="00000A00000000000000" pitchFamily="2" charset="0"/>
                <a:ea typeface="+mn-ea"/>
                <a:cs typeface="+mn-cs"/>
              </a:rPr>
              <a:t>DYNAMIQUE TRÉSO DURABLE</a:t>
            </a:r>
            <a:endParaRPr kumimoji="0" lang="fr-FR" sz="2000" b="0"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mn-lt"/>
              <a:ea typeface="+mn-ea"/>
              <a:cs typeface="+mn-cs"/>
            </a:endParaRPr>
          </a:p>
        </p:txBody>
      </p:sp>
      <p:pic>
        <p:nvPicPr>
          <p:cNvPr id="6" name="Picture 2">
            <a:extLst>
              <a:ext uri="{FF2B5EF4-FFF2-40B4-BE49-F238E27FC236}">
                <a16:creationId xmlns:a16="http://schemas.microsoft.com/office/drawing/2014/main" id="{DED5314E-9844-461D-BB69-A2D5D8E39BF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7" name="Rectangle 6">
            <a:extLst>
              <a:ext uri="{FF2B5EF4-FFF2-40B4-BE49-F238E27FC236}">
                <a16:creationId xmlns:a16="http://schemas.microsoft.com/office/drawing/2014/main" id="{C20156F1-D545-46EB-9BF9-4EF07FCEA507}"/>
              </a:ext>
            </a:extLst>
          </p:cNvPr>
          <p:cNvSpPr/>
          <p:nvPr userDrawn="1"/>
        </p:nvSpPr>
        <p:spPr>
          <a:xfrm>
            <a:off x="4798498" y="6390486"/>
            <a:ext cx="2403543"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S39 2022</a:t>
            </a:r>
          </a:p>
        </p:txBody>
      </p:sp>
      <p:pic>
        <p:nvPicPr>
          <p:cNvPr id="8" name="Image 7">
            <a:extLst>
              <a:ext uri="{FF2B5EF4-FFF2-40B4-BE49-F238E27FC236}">
                <a16:creationId xmlns:a16="http://schemas.microsoft.com/office/drawing/2014/main" id="{7FBC7083-0046-4343-810C-129D99080A59}"/>
              </a:ext>
            </a:extLst>
          </p:cNvPr>
          <p:cNvPicPr>
            <a:picLocks noChangeAspect="1"/>
          </p:cNvPicPr>
          <p:nvPr userDrawn="1"/>
        </p:nvPicPr>
        <p:blipFill>
          <a:blip r:embed="rId5">
            <a:duotone>
              <a:prstClr val="black"/>
              <a:srgbClr val="00B050">
                <a:tint val="45000"/>
                <a:satMod val="400000"/>
              </a:srgbClr>
            </a:duotone>
            <a:extLst>
              <a:ext uri="{BEBA8EAE-BF5A-486C-A8C5-ECC9F3942E4B}">
                <a14:imgProps xmlns:a14="http://schemas.microsoft.com/office/drawing/2010/main">
                  <a14:imgLayer r:embed="rId6">
                    <a14:imgEffect>
                      <a14:backgroundRemoval t="3759" b="92481" l="10000" r="90000">
                        <a14:foregroundMark x1="42400" y1="4135" x2="42400" y2="4135"/>
                        <a14:foregroundMark x1="17600" y1="92481" x2="17600" y2="92481"/>
                      </a14:backgroundRemoval>
                    </a14:imgEffect>
                  </a14:imgLayer>
                </a14:imgProps>
              </a:ext>
            </a:extLst>
          </a:blip>
          <a:stretch>
            <a:fillRect/>
          </a:stretch>
        </p:blipFill>
        <p:spPr>
          <a:xfrm rot="178508">
            <a:off x="11364215" y="427709"/>
            <a:ext cx="438162" cy="466205"/>
          </a:xfrm>
          <a:prstGeom prst="rect">
            <a:avLst/>
          </a:prstGeom>
        </p:spPr>
      </p:pic>
    </p:spTree>
    <p:extLst>
      <p:ext uri="{BB962C8B-B14F-4D97-AF65-F5344CB8AC3E}">
        <p14:creationId xmlns:p14="http://schemas.microsoft.com/office/powerpoint/2010/main" val="2916064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p>
            <a:r>
              <a:rPr lang="fr-FR"/>
              <a:t>Modifiez le style du titre</a:t>
            </a:r>
          </a:p>
        </p:txBody>
      </p:sp>
      <p:sp>
        <p:nvSpPr>
          <p:cNvPr id="3" name="Espace réservé du contenu 2"/>
          <p:cNvSpPr>
            <a:spLocks noGrp="1"/>
          </p:cNvSpPr>
          <p:nvPr>
            <p:ph sz="half" idx="1"/>
          </p:nvPr>
        </p:nvSpPr>
        <p:spPr>
          <a:xfrm>
            <a:off x="397933"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402917" y="1600201"/>
            <a:ext cx="53848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Picture 2">
            <a:extLst>
              <a:ext uri="{FF2B5EF4-FFF2-40B4-BE49-F238E27FC236}">
                <a16:creationId xmlns:a16="http://schemas.microsoft.com/office/drawing/2014/main" id="{C16D60F7-D98B-4C0C-A0F8-4C23ADDD7AA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8306" y="6289705"/>
            <a:ext cx="4185377" cy="478560"/>
          </a:xfrm>
          <a:prstGeom prst="rect">
            <a:avLst/>
          </a:prstGeom>
          <a:solidFill>
            <a:schemeClr val="bg1"/>
          </a:solidFill>
          <a:ln>
            <a:noFill/>
          </a:ln>
          <a:effectLst/>
        </p:spPr>
      </p:pic>
      <p:sp>
        <p:nvSpPr>
          <p:cNvPr id="6" name="Rectangle 5">
            <a:extLst>
              <a:ext uri="{FF2B5EF4-FFF2-40B4-BE49-F238E27FC236}">
                <a16:creationId xmlns:a16="http://schemas.microsoft.com/office/drawing/2014/main" id="{3C9AC322-D820-4498-96CA-6A1C95BF3202}"/>
              </a:ext>
            </a:extLst>
          </p:cNvPr>
          <p:cNvSpPr/>
          <p:nvPr userDrawn="1"/>
        </p:nvSpPr>
        <p:spPr>
          <a:xfrm>
            <a:off x="4798498" y="6390486"/>
            <a:ext cx="2403543"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S39 2022</a:t>
            </a:r>
          </a:p>
        </p:txBody>
      </p:sp>
    </p:spTree>
    <p:extLst>
      <p:ext uri="{BB962C8B-B14F-4D97-AF65-F5344CB8AC3E}">
        <p14:creationId xmlns:p14="http://schemas.microsoft.com/office/powerpoint/2010/main" val="3936979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97934" y="1354138"/>
            <a:ext cx="5386917"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397934" y="2174875"/>
            <a:ext cx="5386917"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398685" y="1354138"/>
            <a:ext cx="5389033"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6398685" y="2174875"/>
            <a:ext cx="5389033"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24578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398126" y="1336341"/>
            <a:ext cx="5504351"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6" name="Text Placeholder 2"/>
          <p:cNvSpPr>
            <a:spLocks noGrp="1"/>
          </p:cNvSpPr>
          <p:nvPr>
            <p:ph idx="17"/>
          </p:nvPr>
        </p:nvSpPr>
        <p:spPr>
          <a:xfrm>
            <a:off x="6347581" y="1336341"/>
            <a:ext cx="5420945" cy="1639088"/>
          </a:xfrm>
          <a:prstGeom prst="rect">
            <a:avLst/>
          </a:prstGeom>
          <a:solidFill>
            <a:schemeClr val="bg1">
              <a:lumMod val="95000"/>
            </a:schemeClr>
          </a:solidFill>
        </p:spPr>
        <p:txBody>
          <a:bodyPr vert="horz" lIns="91440" tIns="45720" rIns="91440" bIns="45720" rtlCol="0">
            <a:normAutofit/>
          </a:bodyPr>
          <a:lstStyle>
            <a:lvl1pPr marL="285750" indent="-285750" algn="l">
              <a:buClr>
                <a:srgbClr val="EA0000"/>
              </a:buClr>
              <a:buFont typeface="Arial Narrow" panose="020B0606020202030204" pitchFamily="34" charset="0"/>
              <a:buChar char="■"/>
              <a:defRPr/>
            </a:lvl1pPr>
          </a:lstStyle>
          <a:p>
            <a:pPr marL="285750" indent="-285750" algn="l">
              <a:buClr>
                <a:srgbClr val="EA0000"/>
              </a:buClr>
              <a:buFont typeface="Arial Narrow" panose="020B0606020202030204" pitchFamily="34" charset="0"/>
              <a:buChar char="■"/>
            </a:pPr>
            <a:r>
              <a:rPr lang="fr-FR" dirty="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a:latin typeface="Arial Narrow" panose="020B0606020202030204" pitchFamily="34" charset="0"/>
              </a:rPr>
              <a:t>Contenu</a:t>
            </a:r>
          </a:p>
        </p:txBody>
      </p:sp>
      <p:sp>
        <p:nvSpPr>
          <p:cNvPr id="7" name="Espace réservé du contenu 4"/>
          <p:cNvSpPr>
            <a:spLocks noGrp="1"/>
          </p:cNvSpPr>
          <p:nvPr>
            <p:ph idx="18"/>
          </p:nvPr>
        </p:nvSpPr>
        <p:spPr>
          <a:xfrm>
            <a:off x="398126" y="3941645"/>
            <a:ext cx="5504351"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6397816" y="3941645"/>
            <a:ext cx="5420945" cy="1639088"/>
          </a:xfrm>
          <a:prstGeom prst="rect">
            <a:avLst/>
          </a:prstGeom>
          <a:solidFill>
            <a:srgbClr val="FFDDDD"/>
          </a:solidFill>
        </p:spPr>
        <p:txBody>
          <a:bodyPr/>
          <a:lstStyle/>
          <a:p>
            <a:endParaRPr lang="fr-FR"/>
          </a:p>
        </p:txBody>
      </p:sp>
      <p:sp>
        <p:nvSpPr>
          <p:cNvPr id="9" name="Titre 8"/>
          <p:cNvSpPr>
            <a:spLocks noGrp="1"/>
          </p:cNvSpPr>
          <p:nvPr>
            <p:ph type="title"/>
          </p:nvPr>
        </p:nvSpPr>
        <p:spPr>
          <a:xfrm>
            <a:off x="1435200" y="556581"/>
            <a:ext cx="10756800" cy="709200"/>
          </a:xfrm>
          <a:prstGeom prst="rect">
            <a:avLst/>
          </a:prstGeom>
        </p:spPr>
        <p:txBody>
          <a:bodyPr/>
          <a:lstStyle/>
          <a:p>
            <a:r>
              <a:rPr lang="fr-FR"/>
              <a:t>Modifiez le style du titre</a:t>
            </a:r>
          </a:p>
        </p:txBody>
      </p:sp>
    </p:spTree>
    <p:extLst>
      <p:ext uri="{BB962C8B-B14F-4D97-AF65-F5344CB8AC3E}">
        <p14:creationId xmlns:p14="http://schemas.microsoft.com/office/powerpoint/2010/main" val="3720960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435200" y="556581"/>
            <a:ext cx="10756800" cy="709200"/>
          </a:xfrm>
          <a:prstGeom prst="rect">
            <a:avLst/>
          </a:prstGeom>
        </p:spPr>
        <p:txBody>
          <a:bodyPr/>
          <a:lstStyle/>
          <a:p>
            <a:r>
              <a:rPr lang="fr-FR"/>
              <a:t>Modifiez le style du titre</a:t>
            </a:r>
          </a:p>
        </p:txBody>
      </p:sp>
      <p:sp>
        <p:nvSpPr>
          <p:cNvPr id="5" name="Espace réservé du texte 2"/>
          <p:cNvSpPr>
            <a:spLocks noGrp="1"/>
          </p:cNvSpPr>
          <p:nvPr>
            <p:ph type="body" sz="quarter" idx="17"/>
          </p:nvPr>
        </p:nvSpPr>
        <p:spPr>
          <a:xfrm>
            <a:off x="397935" y="1343026"/>
            <a:ext cx="11389784" cy="549570"/>
          </a:xfrm>
        </p:spPr>
        <p:txBody>
          <a:bodyPr/>
          <a:lstStyle/>
          <a:p>
            <a:pPr lvl="0"/>
            <a:r>
              <a:rPr lang="fr-FR" dirty="0"/>
              <a:t>Modifiez les styles du texte du masque</a:t>
            </a:r>
          </a:p>
        </p:txBody>
      </p:sp>
      <p:sp>
        <p:nvSpPr>
          <p:cNvPr id="6" name="Espace réservé du graphique 4"/>
          <p:cNvSpPr>
            <a:spLocks noGrp="1"/>
          </p:cNvSpPr>
          <p:nvPr>
            <p:ph type="chart" sz="quarter" idx="18"/>
          </p:nvPr>
        </p:nvSpPr>
        <p:spPr>
          <a:xfrm>
            <a:off x="582763" y="2126106"/>
            <a:ext cx="4892431" cy="1712912"/>
          </a:xfrm>
        </p:spPr>
        <p:txBody>
          <a:bodyPr/>
          <a:lstStyle/>
          <a:p>
            <a:endParaRPr lang="fr-FR" dirty="0"/>
          </a:p>
        </p:txBody>
      </p:sp>
      <p:sp>
        <p:nvSpPr>
          <p:cNvPr id="7" name="Espace réservé du graphique 4"/>
          <p:cNvSpPr>
            <a:spLocks noGrp="1"/>
          </p:cNvSpPr>
          <p:nvPr>
            <p:ph type="chart" sz="quarter" idx="19"/>
          </p:nvPr>
        </p:nvSpPr>
        <p:spPr>
          <a:xfrm>
            <a:off x="6342717" y="2140283"/>
            <a:ext cx="4431609" cy="1712912"/>
          </a:xfrm>
        </p:spPr>
        <p:txBody>
          <a:bodyPr/>
          <a:lstStyle/>
          <a:p>
            <a:endParaRPr lang="fr-FR" dirty="0"/>
          </a:p>
        </p:txBody>
      </p:sp>
      <p:sp>
        <p:nvSpPr>
          <p:cNvPr id="8" name="Espace réservé du graphique 4"/>
          <p:cNvSpPr>
            <a:spLocks noGrp="1"/>
          </p:cNvSpPr>
          <p:nvPr>
            <p:ph type="chart" sz="quarter" idx="20"/>
          </p:nvPr>
        </p:nvSpPr>
        <p:spPr>
          <a:xfrm>
            <a:off x="582763" y="4141788"/>
            <a:ext cx="4931991" cy="1712912"/>
          </a:xfrm>
        </p:spPr>
        <p:txBody>
          <a:bodyPr/>
          <a:lstStyle/>
          <a:p>
            <a:endParaRPr lang="fr-FR"/>
          </a:p>
        </p:txBody>
      </p:sp>
      <p:sp>
        <p:nvSpPr>
          <p:cNvPr id="9" name="Espace réservé du graphique 4"/>
          <p:cNvSpPr>
            <a:spLocks noGrp="1"/>
          </p:cNvSpPr>
          <p:nvPr>
            <p:ph type="chart" sz="quarter" idx="21"/>
          </p:nvPr>
        </p:nvSpPr>
        <p:spPr>
          <a:xfrm>
            <a:off x="6333266" y="4141788"/>
            <a:ext cx="4431609" cy="1712912"/>
          </a:xfrm>
        </p:spPr>
        <p:txBody>
          <a:bodyPr/>
          <a:lstStyle/>
          <a:p>
            <a:endParaRPr lang="fr-FR"/>
          </a:p>
        </p:txBody>
      </p:sp>
    </p:spTree>
    <p:extLst>
      <p:ext uri="{BB962C8B-B14F-4D97-AF65-F5344CB8AC3E}">
        <p14:creationId xmlns:p14="http://schemas.microsoft.com/office/powerpoint/2010/main" val="1651055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9955" y="2755385"/>
            <a:ext cx="7579100" cy="1359415"/>
          </a:xfrm>
          <a:prstGeom prst="rect">
            <a:avLst/>
          </a:prstGeom>
        </p:spPr>
      </p:pic>
    </p:spTree>
    <p:extLst>
      <p:ext uri="{BB962C8B-B14F-4D97-AF65-F5344CB8AC3E}">
        <p14:creationId xmlns:p14="http://schemas.microsoft.com/office/powerpoint/2010/main" val="2433398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1"/>
            <a:ext cx="12192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Rectangle 1"/>
          <p:cNvSpPr/>
          <p:nvPr userDrawn="1"/>
        </p:nvSpPr>
        <p:spPr>
          <a:xfrm>
            <a:off x="-1" y="6260952"/>
            <a:ext cx="9357756"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sz="1800"/>
          </a:p>
        </p:txBody>
      </p:sp>
    </p:spTree>
    <p:extLst>
      <p:ext uri="{BB962C8B-B14F-4D97-AF65-F5344CB8AC3E}">
        <p14:creationId xmlns:p14="http://schemas.microsoft.com/office/powerpoint/2010/main" val="2718853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4294458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308509" y="357376"/>
            <a:ext cx="11460016"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800"/>
            </a:p>
          </p:txBody>
        </p:sp>
      </p:grpSp>
      <p:sp>
        <p:nvSpPr>
          <p:cNvPr id="2" name="Espace réservé du titre 1"/>
          <p:cNvSpPr>
            <a:spLocks noGrp="1"/>
          </p:cNvSpPr>
          <p:nvPr>
            <p:ph type="title"/>
          </p:nvPr>
        </p:nvSpPr>
        <p:spPr>
          <a:xfrm>
            <a:off x="1020232" y="379825"/>
            <a:ext cx="10756800" cy="7092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97933" y="1354138"/>
            <a:ext cx="11389784" cy="45150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7" name="Connecteur droit 6"/>
          <p:cNvCxnSpPr/>
          <p:nvPr userDrawn="1"/>
        </p:nvCxnSpPr>
        <p:spPr bwMode="auto">
          <a:xfrm>
            <a:off x="397424" y="6205710"/>
            <a:ext cx="11371104"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Espace réservé de la date 3"/>
          <p:cNvSpPr txBox="1">
            <a:spLocks noGrp="1"/>
          </p:cNvSpPr>
          <p:nvPr userDrawn="1"/>
        </p:nvSpPr>
        <p:spPr bwMode="auto">
          <a:xfrm>
            <a:off x="1022651" y="6357938"/>
            <a:ext cx="8617536"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42910638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Lst>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microsoft.com/office/2007/relationships/hdphoto" Target="../media/hdphoto6.wdp"/><Relationship Id="rId18" Type="http://schemas.openxmlformats.org/officeDocument/2006/relationships/image" Target="../media/image27.png"/><Relationship Id="rId3" Type="http://schemas.openxmlformats.org/officeDocument/2006/relationships/image" Target="../media/image18.png"/><Relationship Id="rId21" Type="http://schemas.microsoft.com/office/2007/relationships/hdphoto" Target="../media/hdphoto10.wdp"/><Relationship Id="rId7" Type="http://schemas.openxmlformats.org/officeDocument/2006/relationships/hyperlink" Target="https://lei-france.insee.fr/articles/demande-de-lei" TargetMode="External"/><Relationship Id="rId12" Type="http://schemas.openxmlformats.org/officeDocument/2006/relationships/image" Target="../media/image24.png"/><Relationship Id="rId17" Type="http://schemas.microsoft.com/office/2007/relationships/hdphoto" Target="../media/hdphoto8.wdp"/><Relationship Id="rId2" Type="http://schemas.openxmlformats.org/officeDocument/2006/relationships/notesSlide" Target="../notesSlides/notesSlide2.xml"/><Relationship Id="rId16" Type="http://schemas.openxmlformats.org/officeDocument/2006/relationships/image" Target="../media/image26.png"/><Relationship Id="rId20"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20.png"/><Relationship Id="rId11" Type="http://schemas.microsoft.com/office/2007/relationships/hdphoto" Target="../media/hdphoto5.wdp"/><Relationship Id="rId5" Type="http://schemas.openxmlformats.org/officeDocument/2006/relationships/hyperlink" Target="https://lei-france.insee.fr/faq" TargetMode="External"/><Relationship Id="rId15" Type="http://schemas.microsoft.com/office/2007/relationships/hdphoto" Target="../media/hdphoto7.wdp"/><Relationship Id="rId10" Type="http://schemas.openxmlformats.org/officeDocument/2006/relationships/image" Target="../media/image23.png"/><Relationship Id="rId19" Type="http://schemas.microsoft.com/office/2007/relationships/hdphoto" Target="../media/hdphoto9.wdp"/><Relationship Id="rId4" Type="http://schemas.openxmlformats.org/officeDocument/2006/relationships/image" Target="../media/image19.png"/><Relationship Id="rId9" Type="http://schemas.openxmlformats.org/officeDocument/2006/relationships/image" Target="../media/image22.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hyperlink" Target="http://commerciaux.celca.caisse-epargne.fr/wp-admin/admin-ajax.php?juwpfisadmin=false&amp;action=wpfd&amp;task=file.download&amp;wpfd_category_id=1914&amp;wpfd_file_id=29098&amp;token=&amp;preview=1" TargetMode="External"/><Relationship Id="rId13" Type="http://schemas.openxmlformats.org/officeDocument/2006/relationships/image" Target="../media/image29.png"/><Relationship Id="rId3" Type="http://schemas.openxmlformats.org/officeDocument/2006/relationships/hyperlink" Target="http://commerciaux.celca.caisse-epargne.fr/download/1914/titre-de-creance/29104/kit-conseiller-usage-interne-treso-climat.pdf" TargetMode="External"/><Relationship Id="rId7" Type="http://schemas.openxmlformats.org/officeDocument/2006/relationships/hyperlink" Target="http://commerciaux.celca.caisse-epargne.fr/wp-admin/admin-ajax.php?juwpfisadmin=false&amp;action=wpfd&amp;task=file.download&amp;wpfd_category_id=1914&amp;wpfd_file_id=29103&amp;token=&amp;preview=1" TargetMode="External"/><Relationship Id="rId12" Type="http://schemas.openxmlformats.org/officeDocument/2006/relationships/hyperlink" Target="http://commerciaux.celca.caisse-epargne.fr/wp-admin/admin-ajax.php?juwpfisadmin=false&amp;action=wpfd&amp;task=file.download&amp;wpfd_category_id=1914&amp;wpfd_file_id=29127&amp;token=&amp;preview=1" TargetMode="External"/><Relationship Id="rId2" Type="http://schemas.openxmlformats.org/officeDocument/2006/relationships/notesSlide" Target="../notesSlides/notesSlide4.xml"/><Relationship Id="rId16"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hyperlink" Target="http://commerciaux.celca.caisse-epargne.fr/wp-admin/admin-ajax.php?juwpfisadmin=false&amp;action=wpfd&amp;task=file.download&amp;wpfd_category_id=1914&amp;wpfd_file_id=29102&amp;token=&amp;preview=1" TargetMode="External"/><Relationship Id="rId11" Type="http://schemas.openxmlformats.org/officeDocument/2006/relationships/hyperlink" Target="http://commerciaux.celca.caisse-epargne.fr/download/1914/titre-de-creance/27994/process-lei.pptx" TargetMode="External"/><Relationship Id="rId5" Type="http://schemas.openxmlformats.org/officeDocument/2006/relationships/hyperlink" Target="http://commerciaux.celca.caisse-epargne.fr/wp-admin/admin-ajax.php?juwpfisadmin=false&amp;action=wpfd&amp;task=file.download&amp;wpfd_category_id=1914&amp;wpfd_file_id=29099&amp;token=&amp;preview=1" TargetMode="External"/><Relationship Id="rId15" Type="http://schemas.openxmlformats.org/officeDocument/2006/relationships/image" Target="../media/image30.png"/><Relationship Id="rId10" Type="http://schemas.openxmlformats.org/officeDocument/2006/relationships/hyperlink" Target="http://commerciaux.celca.caisse-epargne.fr/wp-admin/admin-ajax.php?juwpfisadmin=false&amp;action=wpfd&amp;task=file.download&amp;wpfd_category_id=1914&amp;wpfd_file_id=29101&amp;token=&amp;preview=1" TargetMode="External"/><Relationship Id="rId4" Type="http://schemas.openxmlformats.org/officeDocument/2006/relationships/hyperlink" Target="http://commerciaux.celca.caisse-epargne.fr/wp-admin/admin-ajax.php?juwpfisadmin=false&amp;action=wpfd&amp;task=file.download&amp;wpfd_category_id=1914&amp;wpfd_file_id=29105&amp;token=&amp;preview=1" TargetMode="External"/><Relationship Id="rId9" Type="http://schemas.openxmlformats.org/officeDocument/2006/relationships/hyperlink" Target="http://commerciaux.celca.caisse-epargne.fr/wp-admin/admin-ajax.php?juwpfisadmin=false&amp;action=wpfd&amp;task=file.download&amp;wpfd_category_id=1914&amp;wpfd_file_id=29100&amp;token=&amp;preview=1" TargetMode="External"/><Relationship Id="rId14" Type="http://schemas.microsoft.com/office/2007/relationships/hdphoto" Target="../media/hdphoto1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CC1AF9AB-AAFF-4382-B4E1-6C04CF3072F3}"/>
              </a:ext>
            </a:extLst>
          </p:cNvPr>
          <p:cNvSpPr>
            <a:spLocks noGrp="1"/>
          </p:cNvSpPr>
          <p:nvPr>
            <p:ph type="subTitle" idx="1"/>
          </p:nvPr>
        </p:nvSpPr>
        <p:spPr>
          <a:xfrm>
            <a:off x="2169055" y="4295474"/>
            <a:ext cx="7893700" cy="282887"/>
          </a:xfrm>
        </p:spPr>
        <p:txBody>
          <a:bodyPr/>
          <a:lstStyle/>
          <a:p>
            <a:r>
              <a:rPr lang="fr-FR" sz="2400" dirty="0">
                <a:solidFill>
                  <a:schemeClr val="bg1">
                    <a:lumMod val="50000"/>
                  </a:schemeClr>
                </a:solidFill>
              </a:rPr>
              <a:t>L’ESSENTIEL DE VOS INFOS MARCHÉ</a:t>
            </a:r>
          </a:p>
        </p:txBody>
      </p:sp>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dirty="0"/>
              <a:t>Date 19/01/2023 S3 2023</a:t>
            </a:r>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lstStyle/>
          <a:p>
            <a:r>
              <a:rPr lang="fr-FR" dirty="0"/>
              <a:t>L’HEBDO</a:t>
            </a:r>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a:xfrm>
            <a:off x="1338956" y="147125"/>
            <a:ext cx="10686197" cy="303679"/>
          </a:xfrm>
        </p:spPr>
        <p:txBody>
          <a:bodyPr/>
          <a:lstStyle/>
          <a:p>
            <a:r>
              <a:rPr lang="fr-FR" dirty="0"/>
              <a:t>Direction du marché des Professionnels, Agriculture, Viticulture et Associations de Proximité</a:t>
            </a:r>
          </a:p>
        </p:txBody>
      </p:sp>
      <p:pic>
        <p:nvPicPr>
          <p:cNvPr id="8" name="Image 7">
            <a:extLst>
              <a:ext uri="{FF2B5EF4-FFF2-40B4-BE49-F238E27FC236}">
                <a16:creationId xmlns:a16="http://schemas.microsoft.com/office/drawing/2014/main" id="{C0AF53C6-EF25-404B-B9B9-9A5419E2E7A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509" b="94083" l="5317" r="95501">
                        <a14:foregroundMark x1="26585" y1="25148" x2="26585" y2="25148"/>
                        <a14:foregroundMark x1="6953" y1="31953" x2="6953" y2="31953"/>
                        <a14:foregroundMark x1="5521" y1="39645" x2="5521" y2="39645"/>
                        <a14:foregroundMark x1="12474" y1="87278" x2="12474" y2="87278"/>
                        <a14:foregroundMark x1="19223" y1="94083" x2="19223" y2="94083"/>
                        <a14:foregroundMark x1="21881" y1="64497" x2="21881" y2="64497"/>
                        <a14:foregroundMark x1="41922" y1="33432" x2="41922" y2="33432"/>
                        <a14:foregroundMark x1="68303" y1="34615" x2="68303" y2="34615"/>
                        <a14:foregroundMark x1="85276" y1="6509" x2="85276" y2="6509"/>
                        <a14:foregroundMark x1="95501" y1="70118" x2="95501" y2="70118"/>
                        <a14:foregroundMark x1="13497" y1="32249" x2="13497" y2="32249"/>
                      </a14:backgroundRemoval>
                    </a14:imgEffect>
                    <a14:imgEffect>
                      <a14:colorTemperature colorTemp="4700"/>
                    </a14:imgEffect>
                    <a14:imgEffect>
                      <a14:saturation sat="66000"/>
                    </a14:imgEffect>
                  </a14:imgLayer>
                </a14:imgProps>
              </a:ext>
            </a:extLst>
          </a:blip>
          <a:stretch>
            <a:fillRect/>
          </a:stretch>
        </p:blipFill>
        <p:spPr>
          <a:xfrm>
            <a:off x="5473694" y="1969433"/>
            <a:ext cx="1832798" cy="1266842"/>
          </a:xfrm>
          <a:prstGeom prst="rect">
            <a:avLst/>
          </a:prstGeom>
        </p:spPr>
      </p:pic>
      <p:pic>
        <p:nvPicPr>
          <p:cNvPr id="14" name="Image 13">
            <a:extLst>
              <a:ext uri="{FF2B5EF4-FFF2-40B4-BE49-F238E27FC236}">
                <a16:creationId xmlns:a16="http://schemas.microsoft.com/office/drawing/2014/main" id="{1BB9D90C-9A3F-4105-9E3E-D2E50A11E3EC}"/>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0534810" y="354035"/>
            <a:ext cx="1825030" cy="182503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C1D08708-01DB-4551-9183-6D7D48C791CB}"/>
              </a:ext>
            </a:extLst>
          </p:cNvPr>
          <p:cNvPicPr>
            <a:picLocks noChangeAspect="1"/>
          </p:cNvPicPr>
          <p:nvPr/>
        </p:nvPicPr>
        <p:blipFill>
          <a:blip r:embed="rId2">
            <a:alphaModFix amt="70000"/>
          </a:blip>
          <a:stretch>
            <a:fillRect/>
          </a:stretch>
        </p:blipFill>
        <p:spPr>
          <a:xfrm>
            <a:off x="432807" y="1448972"/>
            <a:ext cx="5312673" cy="4733217"/>
          </a:xfrm>
          <a:prstGeom prst="rect">
            <a:avLst/>
          </a:prstGeom>
        </p:spPr>
      </p:pic>
      <p:pic>
        <p:nvPicPr>
          <p:cNvPr id="11" name="Image 10">
            <a:extLst>
              <a:ext uri="{FF2B5EF4-FFF2-40B4-BE49-F238E27FC236}">
                <a16:creationId xmlns:a16="http://schemas.microsoft.com/office/drawing/2014/main" id="{C3F4E2CF-BBA8-4DC5-A0D9-11652C63912C}"/>
              </a:ext>
            </a:extLst>
          </p:cNvPr>
          <p:cNvPicPr>
            <a:picLocks noChangeAspect="1"/>
          </p:cNvPicPr>
          <p:nvPr/>
        </p:nvPicPr>
        <p:blipFill>
          <a:blip r:embed="rId3"/>
          <a:stretch>
            <a:fillRect/>
          </a:stretch>
        </p:blipFill>
        <p:spPr>
          <a:xfrm rot="21159142">
            <a:off x="7571414" y="4281585"/>
            <a:ext cx="3468904" cy="1186731"/>
          </a:xfrm>
          <a:prstGeom prst="rect">
            <a:avLst/>
          </a:prstGeom>
        </p:spPr>
      </p:pic>
      <p:sp>
        <p:nvSpPr>
          <p:cNvPr id="12" name="Rectangle 11">
            <a:extLst>
              <a:ext uri="{FF2B5EF4-FFF2-40B4-BE49-F238E27FC236}">
                <a16:creationId xmlns:a16="http://schemas.microsoft.com/office/drawing/2014/main" id="{6B853A09-D0D0-44A7-9703-E44A3019057A}"/>
              </a:ext>
            </a:extLst>
          </p:cNvPr>
          <p:cNvSpPr/>
          <p:nvPr/>
        </p:nvSpPr>
        <p:spPr>
          <a:xfrm>
            <a:off x="6496375" y="1490414"/>
            <a:ext cx="4841063" cy="2369880"/>
          </a:xfrm>
          <a:prstGeom prst="rect">
            <a:avLst/>
          </a:prstGeom>
        </p:spPr>
        <p:txBody>
          <a:bodyPr wrap="square">
            <a:spAutoFit/>
          </a:bodyPr>
          <a:lstStyle/>
          <a:p>
            <a:endPar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endParaRPr lang="fr-FR" sz="3200" b="1" dirty="0">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marL="457200" indent="-457200">
              <a:buFont typeface="Wingdings" panose="05000000000000000000" pitchFamily="2" charset="2"/>
              <a:buChar char="Ø"/>
              <a:defRPr/>
            </a:pPr>
            <a:r>
              <a:rPr lang="fr-FR" sz="2800" b="1" dirty="0">
                <a:solidFill>
                  <a:srgbClr val="000000">
                    <a:lumMod val="75000"/>
                    <a:lumOff val="25000"/>
                  </a:srgbClr>
                </a:solidFill>
                <a:effectLst>
                  <a:outerShdw blurRad="38100" dist="38100" dir="2700000" algn="tl">
                    <a:srgbClr val="000000">
                      <a:alpha val="43137"/>
                    </a:srgbClr>
                  </a:outerShdw>
                </a:effectLst>
                <a:latin typeface="Montserrat Black" panose="00000A00000000000000" pitchFamily="2" charset="0"/>
                <a:cs typeface="Aharoni" panose="02010803020104030203" pitchFamily="2" charset="-79"/>
              </a:rPr>
              <a:t>Lancement de l’offre</a:t>
            </a:r>
          </a:p>
          <a:p>
            <a:pPr marL="457200" indent="-457200">
              <a:buFont typeface="Wingdings" panose="05000000000000000000" pitchFamily="2" charset="2"/>
              <a:buChar char="Ø"/>
              <a:defRPr/>
            </a:pPr>
            <a:endParaRPr lang="fr-FR" sz="2800" b="1" dirty="0">
              <a:ln>
                <a:solidFill>
                  <a:prstClr val="white"/>
                </a:solidFill>
              </a:ln>
              <a:solidFill>
                <a:srgbClr val="000000">
                  <a:lumMod val="75000"/>
                  <a:lumOff val="25000"/>
                </a:srgbClr>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endParaRPr>
          </a:p>
          <a:p>
            <a:pPr lvl="1">
              <a:defRPr/>
            </a:pPr>
            <a:r>
              <a:rPr lang="fr-FR" sz="2800" b="1" dirty="0">
                <a:ln>
                  <a:solidFill>
                    <a:prstClr val="white"/>
                  </a:solidFill>
                </a:ln>
                <a:solidFill>
                  <a:srgbClr val="00B050"/>
                </a:solidFill>
                <a:latin typeface="Arial Black" panose="020B0A04020102020204" pitchFamily="34" charset="0"/>
                <a:cs typeface="Aharoni" panose="02010803020104030203" pitchFamily="2" charset="-79"/>
              </a:rPr>
              <a:t> </a:t>
            </a:r>
            <a:endParaRPr lang="fr-FR" sz="2800" dirty="0">
              <a:ln w="0"/>
              <a:solidFill>
                <a:srgbClr val="00B050"/>
              </a:solidFill>
              <a:latin typeface="Arial Black" panose="020B0A04020102020204" pitchFamily="34" charset="0"/>
              <a:cs typeface="Aharoni" panose="02010803020104030203" pitchFamily="2" charset="-79"/>
            </a:endParaRPr>
          </a:p>
        </p:txBody>
      </p:sp>
      <p:sp>
        <p:nvSpPr>
          <p:cNvPr id="13" name="Rectangle 12">
            <a:extLst>
              <a:ext uri="{FF2B5EF4-FFF2-40B4-BE49-F238E27FC236}">
                <a16:creationId xmlns:a16="http://schemas.microsoft.com/office/drawing/2014/main" id="{E498BA05-2EDB-4F36-BD70-8960BFFCDB5B}"/>
              </a:ext>
            </a:extLst>
          </p:cNvPr>
          <p:cNvSpPr/>
          <p:nvPr/>
        </p:nvSpPr>
        <p:spPr>
          <a:xfrm rot="20984993">
            <a:off x="7570860" y="4375736"/>
            <a:ext cx="3283089" cy="830997"/>
          </a:xfrm>
          <a:prstGeom prst="rect">
            <a:avLst/>
          </a:prstGeom>
        </p:spPr>
        <p:txBody>
          <a:bodyPr wrap="square">
            <a:spAutoFit/>
          </a:bodyPr>
          <a:lstStyle/>
          <a:p>
            <a:endParaRPr lang="fr-FR" sz="1200" dirty="0">
              <a:solidFill>
                <a:srgbClr val="000000">
                  <a:lumMod val="75000"/>
                  <a:lumOff val="25000"/>
                </a:srgbClr>
              </a:solidFill>
              <a:latin typeface="Univers LT Std"/>
            </a:endParaRPr>
          </a:p>
          <a:p>
            <a:pPr algn="ctr"/>
            <a:r>
              <a:rPr lang="fr-FR" dirty="0">
                <a:solidFill>
                  <a:srgbClr val="000000">
                    <a:lumMod val="75000"/>
                    <a:lumOff val="25000"/>
                  </a:srgbClr>
                </a:solidFill>
                <a:latin typeface="Univers LT Std"/>
              </a:rPr>
              <a:t> </a:t>
            </a:r>
            <a:r>
              <a:rPr lang="fr-FR" b="1" dirty="0">
                <a:solidFill>
                  <a:prstClr val="white"/>
                </a:solidFill>
                <a:latin typeface="Arial Narrow"/>
              </a:rPr>
              <a:t>Période de souscription :</a:t>
            </a:r>
          </a:p>
          <a:p>
            <a:pPr algn="ctr"/>
            <a:r>
              <a:rPr lang="fr-FR" b="1" dirty="0">
                <a:solidFill>
                  <a:prstClr val="white"/>
                </a:solidFill>
                <a:latin typeface="Arial Narrow"/>
              </a:rPr>
              <a:t> du  16 janvier 2023 au 7 avril 2023</a:t>
            </a:r>
            <a:endParaRPr lang="fr-FR" dirty="0">
              <a:solidFill>
                <a:prstClr val="white"/>
              </a:solidFill>
              <a:latin typeface="Arial Narrow"/>
            </a:endParaRPr>
          </a:p>
        </p:txBody>
      </p:sp>
      <p:sp>
        <p:nvSpPr>
          <p:cNvPr id="14" name="Rectangle 13">
            <a:extLst>
              <a:ext uri="{FF2B5EF4-FFF2-40B4-BE49-F238E27FC236}">
                <a16:creationId xmlns:a16="http://schemas.microsoft.com/office/drawing/2014/main" id="{D37E5069-2C29-40F3-AC90-E2B17D7AE91F}"/>
              </a:ext>
            </a:extLst>
          </p:cNvPr>
          <p:cNvSpPr/>
          <p:nvPr/>
        </p:nvSpPr>
        <p:spPr>
          <a:xfrm>
            <a:off x="6545580" y="3444341"/>
            <a:ext cx="4998720" cy="584775"/>
          </a:xfrm>
          <a:prstGeom prst="rect">
            <a:avLst/>
          </a:prstGeom>
        </p:spPr>
        <p:txBody>
          <a:bodyPr wrap="square">
            <a:spAutoFit/>
          </a:bodyPr>
          <a:lstStyle/>
          <a:p>
            <a:pPr algn="ctr">
              <a:defRPr/>
            </a:pPr>
            <a:r>
              <a:rPr lang="fr-FR" sz="3200" dirty="0">
                <a:ln w="0">
                  <a:noFill/>
                </a:ln>
                <a:solidFill>
                  <a:srgbClr val="00B050"/>
                </a:solidFill>
                <a:latin typeface="Montserrat Black" panose="00000A00000000000000" pitchFamily="2" charset="0"/>
                <a:cs typeface="Aharoni" panose="02010803020104030203" pitchFamily="2" charset="-79"/>
              </a:rPr>
              <a:t>TRÉSO CLIMAT</a:t>
            </a:r>
            <a:endParaRPr lang="fr-FR" sz="3200" dirty="0">
              <a:solidFill>
                <a:srgbClr val="000000"/>
              </a:solidFill>
              <a:latin typeface="Montserrat Black" panose="00000A00000000000000" pitchFamily="2" charset="0"/>
            </a:endParaRPr>
          </a:p>
        </p:txBody>
      </p:sp>
      <p:sp>
        <p:nvSpPr>
          <p:cNvPr id="15" name="Rectangle 14">
            <a:extLst>
              <a:ext uri="{FF2B5EF4-FFF2-40B4-BE49-F238E27FC236}">
                <a16:creationId xmlns:a16="http://schemas.microsoft.com/office/drawing/2014/main" id="{F492DFAC-1091-4A05-B9EB-8A2EE60B2EF4}"/>
              </a:ext>
            </a:extLst>
          </p:cNvPr>
          <p:cNvSpPr/>
          <p:nvPr/>
        </p:nvSpPr>
        <p:spPr>
          <a:xfrm>
            <a:off x="1420664" y="503772"/>
            <a:ext cx="3958328" cy="584775"/>
          </a:xfrm>
          <a:prstGeom prst="rect">
            <a:avLst/>
          </a:prstGeom>
        </p:spPr>
        <p:txBody>
          <a:bodyPr wrap="none">
            <a:spAutoFit/>
          </a:bodyPr>
          <a:lstStyle/>
          <a:p>
            <a:r>
              <a:rPr lang="fr-FR" sz="3200" b="1" dirty="0">
                <a:solidFill>
                  <a:srgbClr val="C00000"/>
                </a:solidFill>
                <a:effectLst>
                  <a:outerShdw blurRad="38100" dist="38100" dir="2700000" algn="tl">
                    <a:srgbClr val="000000">
                      <a:alpha val="43137"/>
                    </a:srgbClr>
                  </a:outerShdw>
                </a:effectLst>
                <a:latin typeface="Arial Black" panose="020B0A04020102020204" pitchFamily="34" charset="0"/>
                <a:cs typeface="Aharoni" panose="02010803020104030203" pitchFamily="2" charset="-79"/>
              </a:rPr>
              <a:t>Votre actualité…</a:t>
            </a:r>
          </a:p>
        </p:txBody>
      </p:sp>
      <p:sp>
        <p:nvSpPr>
          <p:cNvPr id="16" name="Rectangle 15">
            <a:extLst>
              <a:ext uri="{FF2B5EF4-FFF2-40B4-BE49-F238E27FC236}">
                <a16:creationId xmlns:a16="http://schemas.microsoft.com/office/drawing/2014/main" id="{DE038FA3-8CBD-485F-81A6-4814B8DC34B1}"/>
              </a:ext>
            </a:extLst>
          </p:cNvPr>
          <p:cNvSpPr/>
          <p:nvPr/>
        </p:nvSpPr>
        <p:spPr>
          <a:xfrm>
            <a:off x="5996940" y="1463039"/>
            <a:ext cx="5735515" cy="4698609"/>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Narrow"/>
              <a:ea typeface="+mn-ea"/>
              <a:cs typeface="+mn-cs"/>
            </a:endParaRPr>
          </a:p>
        </p:txBody>
      </p:sp>
    </p:spTree>
    <p:extLst>
      <p:ext uri="{BB962C8B-B14F-4D97-AF65-F5344CB8AC3E}">
        <p14:creationId xmlns:p14="http://schemas.microsoft.com/office/powerpoint/2010/main" val="21115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D67233-EF46-4B69-A185-0D33D229CA9C}"/>
              </a:ext>
            </a:extLst>
          </p:cNvPr>
          <p:cNvSpPr/>
          <p:nvPr/>
        </p:nvSpPr>
        <p:spPr>
          <a:xfrm>
            <a:off x="1026941" y="178752"/>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TRÉSO CLIMAT EN QUELQUES MOTS</a:t>
            </a:r>
          </a:p>
          <a:p>
            <a:r>
              <a:rPr lang="fr-FR" sz="1600" b="1" dirty="0">
                <a:solidFill>
                  <a:srgbClr val="000000"/>
                </a:solidFill>
                <a:latin typeface="Montserrat" panose="00000500000000000000" pitchFamily="2" charset="0"/>
              </a:rPr>
              <a:t>Une formule simple à remboursement automatique</a:t>
            </a:r>
            <a:endParaRPr lang="fr-FR" sz="1600" b="1" dirty="0"/>
          </a:p>
        </p:txBody>
      </p:sp>
      <p:pic>
        <p:nvPicPr>
          <p:cNvPr id="3" name="Image 2">
            <a:extLst>
              <a:ext uri="{FF2B5EF4-FFF2-40B4-BE49-F238E27FC236}">
                <a16:creationId xmlns:a16="http://schemas.microsoft.com/office/drawing/2014/main" id="{9EC785B3-9903-40F4-B34F-22D459E1C790}"/>
              </a:ext>
            </a:extLst>
          </p:cNvPr>
          <p:cNvPicPr>
            <a:picLocks noChangeAspect="1"/>
          </p:cNvPicPr>
          <p:nvPr/>
        </p:nvPicPr>
        <p:blipFill>
          <a:blip r:embed="rId2"/>
          <a:stretch>
            <a:fillRect/>
          </a:stretch>
        </p:blipFill>
        <p:spPr>
          <a:xfrm>
            <a:off x="3223801" y="1148914"/>
            <a:ext cx="8831841" cy="4192181"/>
          </a:xfrm>
          <a:prstGeom prst="rect">
            <a:avLst/>
          </a:prstGeom>
        </p:spPr>
      </p:pic>
      <p:sp>
        <p:nvSpPr>
          <p:cNvPr id="6" name="Rectangle 5">
            <a:extLst>
              <a:ext uri="{FF2B5EF4-FFF2-40B4-BE49-F238E27FC236}">
                <a16:creationId xmlns:a16="http://schemas.microsoft.com/office/drawing/2014/main" id="{523992A8-3E0A-45D2-A264-1F19C5E188DD}"/>
              </a:ext>
            </a:extLst>
          </p:cNvPr>
          <p:cNvSpPr/>
          <p:nvPr/>
        </p:nvSpPr>
        <p:spPr>
          <a:xfrm>
            <a:off x="206327" y="5134104"/>
            <a:ext cx="11985673" cy="1354217"/>
          </a:xfrm>
          <a:prstGeom prst="rect">
            <a:avLst/>
          </a:prstGeom>
        </p:spPr>
        <p:txBody>
          <a:bodyPr wrap="square">
            <a:spAutoFit/>
          </a:bodyPr>
          <a:lstStyle/>
          <a:p>
            <a:r>
              <a:rPr lang="fr-FR" sz="1200" i="1" dirty="0"/>
              <a:t>*</a:t>
            </a:r>
            <a:r>
              <a:rPr lang="fr-FR" sz="1000" i="1" dirty="0"/>
              <a:t>Date d'Évaluation de Remboursement Automatique Anticipé 17 avril 2026</a:t>
            </a:r>
          </a:p>
          <a:p>
            <a:r>
              <a:rPr lang="fr-FR" sz="1000" i="1" dirty="0"/>
              <a:t>**Date de Remboursement Automatique Anticipé 30 avril 2026</a:t>
            </a:r>
          </a:p>
          <a:p>
            <a:r>
              <a:rPr lang="fr-FR" sz="1000" i="1" dirty="0"/>
              <a:t>***TRA en compte titres Taux de rendement annualisé calculé dans le cadre du Compte Titres Ordinaire hors prélèvement sociaux et fiscaux, hors frais d'entrée et hors droits de garde (pour plus</a:t>
            </a:r>
          </a:p>
          <a:p>
            <a:r>
              <a:rPr lang="fr-FR" sz="1000" i="1" dirty="0"/>
              <a:t>de détail sur les droits de gardes veuillez vous référer à la brochure tarifaire disponible en agence ou sur le site internet de votre établissement)</a:t>
            </a:r>
          </a:p>
          <a:p>
            <a:r>
              <a:rPr lang="fr-FR" sz="1000" i="1" dirty="0"/>
              <a:t>TRA en assurance vie désigne le Taux de Rendement Annualisé calculé net de frais de gestion sur encours dans le cadre d’un contrat d’assurance vie ou de capitalisation, en prenant comme hypothèse un taux de frais de gestion de 1 par an, et calculé hors prélèvements fiscaux et sociaux, hors frais sur versements, d’arbitrage et le cas échéant des frais liés aux garanties de prévoyance du contrat d’assurance vie ou de capitalisation</a:t>
            </a:r>
          </a:p>
          <a:p>
            <a:r>
              <a:rPr lang="fr-FR" sz="1000" i="1" dirty="0"/>
              <a:t>Le remboursement à l’échéance est conditionné à l’absence de défaut, d'ouverture d'une procédure de résolution et de faillite de l’Émetteur</a:t>
            </a:r>
          </a:p>
        </p:txBody>
      </p:sp>
      <p:sp>
        <p:nvSpPr>
          <p:cNvPr id="7" name="ZoneTexte 6">
            <a:extLst>
              <a:ext uri="{FF2B5EF4-FFF2-40B4-BE49-F238E27FC236}">
                <a16:creationId xmlns:a16="http://schemas.microsoft.com/office/drawing/2014/main" id="{9FF49D14-CC70-44B7-9337-7675BA241EE0}"/>
              </a:ext>
            </a:extLst>
          </p:cNvPr>
          <p:cNvSpPr txBox="1"/>
          <p:nvPr/>
        </p:nvSpPr>
        <p:spPr>
          <a:xfrm rot="21092904">
            <a:off x="2507956" y="1364786"/>
            <a:ext cx="854242" cy="523220"/>
          </a:xfrm>
          <a:prstGeom prst="rect">
            <a:avLst/>
          </a:prstGeom>
          <a:noFill/>
        </p:spPr>
        <p:txBody>
          <a:bodyPr wrap="square" rtlCol="0">
            <a:spAutoFit/>
          </a:bodyPr>
          <a:lstStyle/>
          <a:p>
            <a:r>
              <a:rPr lang="fr-FR" sz="2800" dirty="0">
                <a:ln w="0"/>
                <a:solidFill>
                  <a:schemeClr val="accent1"/>
                </a:solidFill>
                <a:effectLst>
                  <a:outerShdw blurRad="38100" dist="25400" dir="5400000" algn="ctr" rotWithShape="0">
                    <a:srgbClr val="6E747A">
                      <a:alpha val="43000"/>
                    </a:srgbClr>
                  </a:outerShdw>
                </a:effectLst>
              </a:rPr>
              <a:t>Soit</a:t>
            </a:r>
          </a:p>
        </p:txBody>
      </p:sp>
      <p:pic>
        <p:nvPicPr>
          <p:cNvPr id="9" name="Image 8">
            <a:extLst>
              <a:ext uri="{FF2B5EF4-FFF2-40B4-BE49-F238E27FC236}">
                <a16:creationId xmlns:a16="http://schemas.microsoft.com/office/drawing/2014/main" id="{27A73BEC-001D-4DF1-ADB5-6CF2E4988338}"/>
              </a:ext>
            </a:extLst>
          </p:cNvPr>
          <p:cNvPicPr>
            <a:picLocks noChangeAspect="1"/>
          </p:cNvPicPr>
          <p:nvPr/>
        </p:nvPicPr>
        <p:blipFill>
          <a:blip r:embed="rId3"/>
          <a:stretch>
            <a:fillRect/>
          </a:stretch>
        </p:blipFill>
        <p:spPr>
          <a:xfrm>
            <a:off x="887187" y="2846023"/>
            <a:ext cx="1002573" cy="912720"/>
          </a:xfrm>
          <a:prstGeom prst="rect">
            <a:avLst/>
          </a:prstGeom>
        </p:spPr>
      </p:pic>
      <p:sp>
        <p:nvSpPr>
          <p:cNvPr id="17" name="ZoneTexte 16">
            <a:extLst>
              <a:ext uri="{FF2B5EF4-FFF2-40B4-BE49-F238E27FC236}">
                <a16:creationId xmlns:a16="http://schemas.microsoft.com/office/drawing/2014/main" id="{C7F0B87A-2B58-45EC-9907-4F85C941157C}"/>
              </a:ext>
            </a:extLst>
          </p:cNvPr>
          <p:cNvSpPr txBox="1"/>
          <p:nvPr/>
        </p:nvSpPr>
        <p:spPr>
          <a:xfrm rot="21092904">
            <a:off x="306084" y="2248610"/>
            <a:ext cx="2464870" cy="461665"/>
          </a:xfrm>
          <a:prstGeom prst="rect">
            <a:avLst/>
          </a:prstGeom>
          <a:noFill/>
        </p:spPr>
        <p:txBody>
          <a:bodyPr wrap="square" rtlCol="0">
            <a:spAutoFit/>
          </a:bodyPr>
          <a:lstStyle/>
          <a:p>
            <a:r>
              <a:rPr lang="fr-FR" sz="2400" dirty="0">
                <a:ln w="0"/>
                <a:solidFill>
                  <a:schemeClr val="accent1"/>
                </a:solidFill>
                <a:effectLst>
                  <a:outerShdw blurRad="38100" dist="25400" dir="5400000" algn="ctr" rotWithShape="0">
                    <a:srgbClr val="6E747A">
                      <a:alpha val="43000"/>
                    </a:srgbClr>
                  </a:outerShdw>
                </a:effectLst>
              </a:rPr>
              <a:t>2 hypothèses</a:t>
            </a:r>
          </a:p>
        </p:txBody>
      </p:sp>
      <p:sp>
        <p:nvSpPr>
          <p:cNvPr id="19" name="Rectangle 18">
            <a:extLst>
              <a:ext uri="{FF2B5EF4-FFF2-40B4-BE49-F238E27FC236}">
                <a16:creationId xmlns:a16="http://schemas.microsoft.com/office/drawing/2014/main" id="{E01C4DAD-D53F-45AE-8DDE-9BF8E105FADC}"/>
              </a:ext>
            </a:extLst>
          </p:cNvPr>
          <p:cNvSpPr/>
          <p:nvPr/>
        </p:nvSpPr>
        <p:spPr>
          <a:xfrm>
            <a:off x="278674" y="1933303"/>
            <a:ext cx="2124892" cy="197684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texte 3">
            <a:extLst>
              <a:ext uri="{FF2B5EF4-FFF2-40B4-BE49-F238E27FC236}">
                <a16:creationId xmlns:a16="http://schemas.microsoft.com/office/drawing/2014/main" id="{EB04B3FC-F68C-403C-8CBB-C670307D08E4}"/>
              </a:ext>
            </a:extLst>
          </p:cNvPr>
          <p:cNvSpPr>
            <a:spLocks noGrp="1"/>
          </p:cNvSpPr>
          <p:nvPr>
            <p:ph type="body" sz="quarter" idx="14"/>
          </p:nvPr>
        </p:nvSpPr>
        <p:spPr/>
        <p:txBody>
          <a:bodyPr/>
          <a:lstStyle/>
          <a:p>
            <a:r>
              <a:rPr lang="fr-FR" sz="2000" dirty="0">
                <a:solidFill>
                  <a:srgbClr val="00B050"/>
                </a:solidFill>
                <a:latin typeface="Montserrat Black" panose="00000A00000000000000" pitchFamily="2" charset="0"/>
              </a:rPr>
              <a:t>TRÉSO CLIMAT</a:t>
            </a:r>
          </a:p>
        </p:txBody>
      </p:sp>
    </p:spTree>
    <p:extLst>
      <p:ext uri="{BB962C8B-B14F-4D97-AF65-F5344CB8AC3E}">
        <p14:creationId xmlns:p14="http://schemas.microsoft.com/office/powerpoint/2010/main" val="265497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ED2BC0B-7D8A-4BE9-B0A7-483082164408}"/>
              </a:ext>
            </a:extLst>
          </p:cNvPr>
          <p:cNvPicPr>
            <a:picLocks noChangeAspect="1"/>
          </p:cNvPicPr>
          <p:nvPr/>
        </p:nvPicPr>
        <p:blipFill>
          <a:blip r:embed="rId2"/>
          <a:stretch>
            <a:fillRect/>
          </a:stretch>
        </p:blipFill>
        <p:spPr>
          <a:xfrm>
            <a:off x="2488554" y="836959"/>
            <a:ext cx="8381691" cy="4544096"/>
          </a:xfrm>
          <a:prstGeom prst="rect">
            <a:avLst/>
          </a:prstGeom>
        </p:spPr>
      </p:pic>
      <p:sp>
        <p:nvSpPr>
          <p:cNvPr id="2" name="Rectangle 1">
            <a:extLst>
              <a:ext uri="{FF2B5EF4-FFF2-40B4-BE49-F238E27FC236}">
                <a16:creationId xmlns:a16="http://schemas.microsoft.com/office/drawing/2014/main" id="{1ED67233-EF46-4B69-A185-0D33D229CA9C}"/>
              </a:ext>
            </a:extLst>
          </p:cNvPr>
          <p:cNvSpPr/>
          <p:nvPr/>
        </p:nvSpPr>
        <p:spPr>
          <a:xfrm>
            <a:off x="1044358" y="143918"/>
            <a:ext cx="10133428" cy="646331"/>
          </a:xfrm>
          <a:prstGeom prst="rect">
            <a:avLst/>
          </a:prstGeom>
        </p:spPr>
        <p:txBody>
          <a:bodyPr wrap="square">
            <a:spAutoFit/>
          </a:bodyPr>
          <a:lstStyle/>
          <a:p>
            <a:r>
              <a:rPr lang="fr-FR" sz="2000" dirty="0">
                <a:solidFill>
                  <a:srgbClr val="000000"/>
                </a:solidFill>
                <a:latin typeface="Montserrat" panose="00000500000000000000" pitchFamily="2" charset="0"/>
              </a:rPr>
              <a:t>TRÉSO CLIMAT EN QUELQUES MOTS</a:t>
            </a:r>
          </a:p>
          <a:p>
            <a:r>
              <a:rPr lang="fr-FR" sz="1600" b="1" dirty="0">
                <a:solidFill>
                  <a:srgbClr val="000000"/>
                </a:solidFill>
                <a:latin typeface="Montserrat" panose="00000500000000000000" pitchFamily="2" charset="0"/>
              </a:rPr>
              <a:t>Une formule simple à remboursement automatique</a:t>
            </a:r>
            <a:endParaRPr lang="fr-FR" sz="1600" b="1" dirty="0"/>
          </a:p>
        </p:txBody>
      </p:sp>
      <p:sp>
        <p:nvSpPr>
          <p:cNvPr id="6" name="Rectangle 5">
            <a:extLst>
              <a:ext uri="{FF2B5EF4-FFF2-40B4-BE49-F238E27FC236}">
                <a16:creationId xmlns:a16="http://schemas.microsoft.com/office/drawing/2014/main" id="{523992A8-3E0A-45D2-A264-1F19C5E188DD}"/>
              </a:ext>
            </a:extLst>
          </p:cNvPr>
          <p:cNvSpPr/>
          <p:nvPr/>
        </p:nvSpPr>
        <p:spPr>
          <a:xfrm>
            <a:off x="206327" y="5134104"/>
            <a:ext cx="11985673" cy="1354217"/>
          </a:xfrm>
          <a:prstGeom prst="rect">
            <a:avLst/>
          </a:prstGeom>
        </p:spPr>
        <p:txBody>
          <a:bodyPr wrap="square">
            <a:spAutoFit/>
          </a:bodyPr>
          <a:lstStyle/>
          <a:p>
            <a:r>
              <a:rPr lang="fr-FR" sz="1200" i="1" dirty="0"/>
              <a:t>*</a:t>
            </a:r>
            <a:r>
              <a:rPr lang="fr-FR" sz="1000" i="1" dirty="0"/>
              <a:t>Date d'Évaluation de Remboursement Automatique Anticipé 17 avril 2026</a:t>
            </a:r>
          </a:p>
          <a:p>
            <a:r>
              <a:rPr lang="fr-FR" sz="1000" i="1" dirty="0"/>
              <a:t>**Date de Remboursement Automatique Anticipé 30 avril 2026</a:t>
            </a:r>
          </a:p>
          <a:p>
            <a:r>
              <a:rPr lang="fr-FR" sz="1000" i="1" dirty="0"/>
              <a:t>***TRA en compte titres Taux de rendement annualisé calculé dans le cadre du Compte Titres Ordinaire hors prélèvement sociaux et fiscaux, hors frais d'entrée et hors droits de garde (pour plus</a:t>
            </a:r>
          </a:p>
          <a:p>
            <a:r>
              <a:rPr lang="fr-FR" sz="1000" i="1" dirty="0"/>
              <a:t>de détail sur les droits de gardes veuillez vous référer à la brochure tarifaire disponible en agence ou sur le site internet de votre établissement)</a:t>
            </a:r>
          </a:p>
          <a:p>
            <a:r>
              <a:rPr lang="fr-FR" sz="1000" i="1" dirty="0"/>
              <a:t>TRA en assurance vie désigne le Taux de Rendement Annualisé calculé net de frais de gestion sur encours dans le cadre d’un contrat d’assurance vie ou de capitalisation, en prenant comme hypothèse un taux de frais de gestion de 1 par an, et calculé hors prélèvements fiscaux et sociaux, hors frais sur versements, d’arbitrage et le cas échéant des frais liés aux garanties de prévoyance du contrat d’assurance vie ou de capitalisation</a:t>
            </a:r>
          </a:p>
          <a:p>
            <a:r>
              <a:rPr lang="fr-FR" sz="1000" i="1" dirty="0"/>
              <a:t>Le remboursement à l’échéance est conditionné à l’absence de défaut, d'ouverture d'une procédure de résolution et de faillite de l’Émetteur</a:t>
            </a:r>
          </a:p>
        </p:txBody>
      </p:sp>
      <p:sp>
        <p:nvSpPr>
          <p:cNvPr id="7" name="ZoneTexte 6">
            <a:extLst>
              <a:ext uri="{FF2B5EF4-FFF2-40B4-BE49-F238E27FC236}">
                <a16:creationId xmlns:a16="http://schemas.microsoft.com/office/drawing/2014/main" id="{9FF49D14-CC70-44B7-9337-7675BA241EE0}"/>
              </a:ext>
            </a:extLst>
          </p:cNvPr>
          <p:cNvSpPr txBox="1"/>
          <p:nvPr/>
        </p:nvSpPr>
        <p:spPr>
          <a:xfrm rot="21092904">
            <a:off x="3057169" y="1060672"/>
            <a:ext cx="854242" cy="523220"/>
          </a:xfrm>
          <a:prstGeom prst="rect">
            <a:avLst/>
          </a:prstGeom>
          <a:noFill/>
        </p:spPr>
        <p:txBody>
          <a:bodyPr wrap="square" rtlCol="0">
            <a:spAutoFit/>
          </a:bodyPr>
          <a:lstStyle/>
          <a:p>
            <a:r>
              <a:rPr lang="fr-FR" sz="2800" dirty="0">
                <a:ln w="0"/>
                <a:solidFill>
                  <a:schemeClr val="accent1"/>
                </a:solidFill>
                <a:effectLst>
                  <a:outerShdw blurRad="38100" dist="25400" dir="5400000" algn="ctr" rotWithShape="0">
                    <a:srgbClr val="6E747A">
                      <a:alpha val="43000"/>
                    </a:srgbClr>
                  </a:outerShdw>
                </a:effectLst>
              </a:rPr>
              <a:t>Soit</a:t>
            </a:r>
          </a:p>
        </p:txBody>
      </p:sp>
      <p:pic>
        <p:nvPicPr>
          <p:cNvPr id="9" name="Image 8">
            <a:extLst>
              <a:ext uri="{FF2B5EF4-FFF2-40B4-BE49-F238E27FC236}">
                <a16:creationId xmlns:a16="http://schemas.microsoft.com/office/drawing/2014/main" id="{116850E4-4E5D-492D-B220-8BAB6C4FD522}"/>
              </a:ext>
            </a:extLst>
          </p:cNvPr>
          <p:cNvPicPr>
            <a:picLocks noChangeAspect="1"/>
          </p:cNvPicPr>
          <p:nvPr/>
        </p:nvPicPr>
        <p:blipFill>
          <a:blip r:embed="rId3"/>
          <a:stretch>
            <a:fillRect/>
          </a:stretch>
        </p:blipFill>
        <p:spPr>
          <a:xfrm>
            <a:off x="887187" y="2846023"/>
            <a:ext cx="1002573" cy="912720"/>
          </a:xfrm>
          <a:prstGeom prst="rect">
            <a:avLst/>
          </a:prstGeom>
        </p:spPr>
      </p:pic>
      <p:sp>
        <p:nvSpPr>
          <p:cNvPr id="10" name="ZoneTexte 9">
            <a:extLst>
              <a:ext uri="{FF2B5EF4-FFF2-40B4-BE49-F238E27FC236}">
                <a16:creationId xmlns:a16="http://schemas.microsoft.com/office/drawing/2014/main" id="{26D515AE-200D-43C6-8689-5E4DF93157D9}"/>
              </a:ext>
            </a:extLst>
          </p:cNvPr>
          <p:cNvSpPr txBox="1"/>
          <p:nvPr/>
        </p:nvSpPr>
        <p:spPr>
          <a:xfrm rot="21092904">
            <a:off x="290844" y="2263851"/>
            <a:ext cx="2464870" cy="461665"/>
          </a:xfrm>
          <a:prstGeom prst="rect">
            <a:avLst/>
          </a:prstGeom>
          <a:noFill/>
        </p:spPr>
        <p:txBody>
          <a:bodyPr wrap="square" rtlCol="0">
            <a:spAutoFit/>
          </a:bodyPr>
          <a:lstStyle/>
          <a:p>
            <a:r>
              <a:rPr lang="fr-FR" sz="2400" dirty="0">
                <a:ln w="0"/>
                <a:solidFill>
                  <a:schemeClr val="accent1"/>
                </a:solidFill>
                <a:effectLst>
                  <a:outerShdw blurRad="38100" dist="25400" dir="5400000" algn="ctr" rotWithShape="0">
                    <a:srgbClr val="6E747A">
                      <a:alpha val="43000"/>
                    </a:srgbClr>
                  </a:outerShdw>
                </a:effectLst>
              </a:rPr>
              <a:t>2 hypothèses</a:t>
            </a:r>
          </a:p>
        </p:txBody>
      </p:sp>
      <p:sp>
        <p:nvSpPr>
          <p:cNvPr id="11" name="Rectangle 10">
            <a:extLst>
              <a:ext uri="{FF2B5EF4-FFF2-40B4-BE49-F238E27FC236}">
                <a16:creationId xmlns:a16="http://schemas.microsoft.com/office/drawing/2014/main" id="{58B54288-0D88-4E7A-A59F-20091C5BDE0B}"/>
              </a:ext>
            </a:extLst>
          </p:cNvPr>
          <p:cNvSpPr/>
          <p:nvPr/>
        </p:nvSpPr>
        <p:spPr>
          <a:xfrm>
            <a:off x="206327" y="1915723"/>
            <a:ext cx="2124892" cy="197684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3">
            <a:extLst>
              <a:ext uri="{FF2B5EF4-FFF2-40B4-BE49-F238E27FC236}">
                <a16:creationId xmlns:a16="http://schemas.microsoft.com/office/drawing/2014/main" id="{F03F8A30-25C3-42FC-867E-C7E1E17CE9AB}"/>
              </a:ext>
            </a:extLst>
          </p:cNvPr>
          <p:cNvSpPr>
            <a:spLocks noGrp="1"/>
          </p:cNvSpPr>
          <p:nvPr>
            <p:ph type="body" sz="quarter" idx="14"/>
          </p:nvPr>
        </p:nvSpPr>
        <p:spPr/>
        <p:txBody>
          <a:bodyPr/>
          <a:lstStyle/>
          <a:p>
            <a:r>
              <a:rPr lang="fr-FR" sz="2000" dirty="0">
                <a:solidFill>
                  <a:srgbClr val="00B050"/>
                </a:solidFill>
                <a:latin typeface="Montserrat Black" panose="00000A00000000000000" pitchFamily="2" charset="0"/>
              </a:rPr>
              <a:t>TRÉSO CLIMAT</a:t>
            </a:r>
          </a:p>
        </p:txBody>
      </p:sp>
    </p:spTree>
    <p:extLst>
      <p:ext uri="{BB962C8B-B14F-4D97-AF65-F5344CB8AC3E}">
        <p14:creationId xmlns:p14="http://schemas.microsoft.com/office/powerpoint/2010/main" val="2053987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14EF7-87F6-41A8-A13B-22BA71544E5C}"/>
              </a:ext>
            </a:extLst>
          </p:cNvPr>
          <p:cNvSpPr/>
          <p:nvPr/>
        </p:nvSpPr>
        <p:spPr>
          <a:xfrm>
            <a:off x="1226820" y="141655"/>
            <a:ext cx="6096000" cy="646331"/>
          </a:xfrm>
          <a:prstGeom prst="rect">
            <a:avLst/>
          </a:prstGeom>
        </p:spPr>
        <p:txBody>
          <a:bodyPr>
            <a:spAutoFit/>
          </a:bodyPr>
          <a:lstStyle/>
          <a:p>
            <a:r>
              <a:rPr lang="fr-FR" dirty="0">
                <a:latin typeface="Montserrat" panose="00000500000000000000" pitchFamily="2" charset="0"/>
              </a:rPr>
              <a:t>POINTS FORTS ET POINTS FAIBLES</a:t>
            </a:r>
          </a:p>
          <a:p>
            <a:r>
              <a:rPr lang="fr-FR" b="1" dirty="0">
                <a:latin typeface="Montserrat" panose="00000500000000000000" pitchFamily="2" charset="0"/>
              </a:rPr>
              <a:t>Pour les clients</a:t>
            </a:r>
          </a:p>
        </p:txBody>
      </p:sp>
      <p:pic>
        <p:nvPicPr>
          <p:cNvPr id="3" name="Image 2">
            <a:extLst>
              <a:ext uri="{FF2B5EF4-FFF2-40B4-BE49-F238E27FC236}">
                <a16:creationId xmlns:a16="http://schemas.microsoft.com/office/drawing/2014/main" id="{F650A07A-1443-488F-A184-5CED83028E94}"/>
              </a:ext>
            </a:extLst>
          </p:cNvPr>
          <p:cNvPicPr>
            <a:picLocks noChangeAspect="1"/>
          </p:cNvPicPr>
          <p:nvPr/>
        </p:nvPicPr>
        <p:blipFill>
          <a:blip r:embed="rId3"/>
          <a:stretch>
            <a:fillRect/>
          </a:stretch>
        </p:blipFill>
        <p:spPr>
          <a:xfrm>
            <a:off x="1272539" y="1363663"/>
            <a:ext cx="9204961" cy="4660321"/>
          </a:xfrm>
          <a:prstGeom prst="rect">
            <a:avLst/>
          </a:prstGeom>
        </p:spPr>
      </p:pic>
      <p:sp>
        <p:nvSpPr>
          <p:cNvPr id="20" name="Rectangle à coins arrondis 19"/>
          <p:cNvSpPr/>
          <p:nvPr/>
        </p:nvSpPr>
        <p:spPr>
          <a:xfrm rot="21056379">
            <a:off x="5147177" y="709167"/>
            <a:ext cx="1605261" cy="475547"/>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B050"/>
                </a:solidFill>
                <a:effectLst/>
                <a:uLnTx/>
                <a:uFillTx/>
                <a:latin typeface="Arial Narrow"/>
                <a:ea typeface="+mn-ea"/>
                <a:cs typeface="+mn-cs"/>
              </a:rPr>
              <a:t>PROTECTION DU CAPITAL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lumMod val="75000"/>
                    <a:lumOff val="25000"/>
                  </a:srgbClr>
                </a:solidFill>
                <a:effectLst/>
                <a:uLnTx/>
                <a:uFillTx/>
                <a:latin typeface="Arial Narrow"/>
                <a:ea typeface="+mn-ea"/>
                <a:cs typeface="+mn-cs"/>
              </a:rPr>
              <a:t>100% à maturité</a:t>
            </a:r>
          </a:p>
        </p:txBody>
      </p:sp>
      <p:sp>
        <p:nvSpPr>
          <p:cNvPr id="32" name="Espace réservé du texte 3">
            <a:extLst>
              <a:ext uri="{FF2B5EF4-FFF2-40B4-BE49-F238E27FC236}">
                <a16:creationId xmlns:a16="http://schemas.microsoft.com/office/drawing/2014/main" id="{DF52AADF-ED12-4071-AF92-409922819999}"/>
              </a:ext>
            </a:extLst>
          </p:cNvPr>
          <p:cNvSpPr txBox="1">
            <a:spLocks/>
          </p:cNvSpPr>
          <p:nvPr/>
        </p:nvSpPr>
        <p:spPr>
          <a:xfrm>
            <a:off x="9715499" y="60960"/>
            <a:ext cx="2385061" cy="231775"/>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00B050"/>
                </a:solidFill>
                <a:latin typeface="Montserrat Black" panose="00000A00000000000000" pitchFamily="2" charset="0"/>
              </a:rPr>
              <a:t>TRÉSO CLIMAT</a:t>
            </a:r>
          </a:p>
        </p:txBody>
      </p:sp>
    </p:spTree>
    <p:extLst>
      <p:ext uri="{BB962C8B-B14F-4D97-AF65-F5344CB8AC3E}">
        <p14:creationId xmlns:p14="http://schemas.microsoft.com/office/powerpoint/2010/main" val="1289039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330EA4DB-D288-4F1B-9C86-E59F568A1376}"/>
              </a:ext>
            </a:extLst>
          </p:cNvPr>
          <p:cNvSpPr>
            <a:spLocks noGrp="1"/>
          </p:cNvSpPr>
          <p:nvPr>
            <p:ph type="body" sz="quarter" idx="4294967295"/>
          </p:nvPr>
        </p:nvSpPr>
        <p:spPr>
          <a:xfrm>
            <a:off x="4437017" y="0"/>
            <a:ext cx="7300006" cy="231246"/>
          </a:xfrm>
          <a:prstGeom prst="rect">
            <a:avLst/>
          </a:prstGeom>
        </p:spPr>
        <p:txBody>
          <a:bodyPr/>
          <a:lstStyle/>
          <a:p>
            <a:pPr algn="r"/>
            <a:r>
              <a:rPr lang="fr-FR" sz="2000" dirty="0">
                <a:solidFill>
                  <a:srgbClr val="00B050"/>
                </a:solidFill>
                <a:latin typeface="Montserrat Black" panose="00000A00000000000000" pitchFamily="2" charset="0"/>
              </a:rPr>
              <a:t>TRÉSO CLIMAT</a:t>
            </a:r>
          </a:p>
        </p:txBody>
      </p:sp>
      <p:sp>
        <p:nvSpPr>
          <p:cNvPr id="5" name="Rectangle 4">
            <a:extLst>
              <a:ext uri="{FF2B5EF4-FFF2-40B4-BE49-F238E27FC236}">
                <a16:creationId xmlns:a16="http://schemas.microsoft.com/office/drawing/2014/main" id="{AFBB9353-9EF1-4F7D-B4F6-4A049140DF2F}"/>
              </a:ext>
            </a:extLst>
          </p:cNvPr>
          <p:cNvSpPr/>
          <p:nvPr/>
        </p:nvSpPr>
        <p:spPr>
          <a:xfrm>
            <a:off x="1127760" y="140092"/>
            <a:ext cx="6096000" cy="692497"/>
          </a:xfrm>
          <a:prstGeom prst="rect">
            <a:avLst/>
          </a:prstGeom>
        </p:spPr>
        <p:txBody>
          <a:bodyPr>
            <a:spAutoFit/>
          </a:bodyPr>
          <a:lstStyle/>
          <a:p>
            <a:r>
              <a:rPr lang="fr-FR" dirty="0">
                <a:solidFill>
                  <a:srgbClr val="000000"/>
                </a:solidFill>
                <a:latin typeface="Montserrat" panose="00000500000000000000" pitchFamily="2" charset="0"/>
              </a:rPr>
              <a:t>INFORMATIONS SUR L’OBLIGATION VERTE </a:t>
            </a:r>
            <a:r>
              <a:rPr lang="fr-FR" sz="1600" b="1" dirty="0">
                <a:solidFill>
                  <a:srgbClr val="000000"/>
                </a:solidFill>
                <a:latin typeface="Montserrat" panose="00000500000000000000" pitchFamily="2" charset="0"/>
              </a:rPr>
              <a:t>Définition</a:t>
            </a:r>
          </a:p>
          <a:p>
            <a:r>
              <a:rPr lang="fr-FR" sz="500" dirty="0">
                <a:solidFill>
                  <a:srgbClr val="000000"/>
                </a:solidFill>
                <a:latin typeface="Arial" panose="020B0604020202020204" pitchFamily="34" charset="0"/>
              </a:rPr>
              <a:t> </a:t>
            </a:r>
            <a:endParaRPr lang="fr-FR" dirty="0"/>
          </a:p>
        </p:txBody>
      </p:sp>
      <p:pic>
        <p:nvPicPr>
          <p:cNvPr id="8" name="Image 7">
            <a:extLst>
              <a:ext uri="{FF2B5EF4-FFF2-40B4-BE49-F238E27FC236}">
                <a16:creationId xmlns:a16="http://schemas.microsoft.com/office/drawing/2014/main" id="{A68FEDCB-44D9-4DDE-8F3C-AF2C5B8412E3}"/>
              </a:ext>
            </a:extLst>
          </p:cNvPr>
          <p:cNvPicPr>
            <a:picLocks noChangeAspect="1"/>
          </p:cNvPicPr>
          <p:nvPr/>
        </p:nvPicPr>
        <p:blipFill>
          <a:blip r:embed="rId2"/>
          <a:stretch>
            <a:fillRect/>
          </a:stretch>
        </p:blipFill>
        <p:spPr>
          <a:xfrm>
            <a:off x="167639" y="844637"/>
            <a:ext cx="1706881" cy="989925"/>
          </a:xfrm>
          <a:prstGeom prst="rect">
            <a:avLst/>
          </a:prstGeom>
        </p:spPr>
      </p:pic>
      <p:sp>
        <p:nvSpPr>
          <p:cNvPr id="9" name="Rectangle 8">
            <a:extLst>
              <a:ext uri="{FF2B5EF4-FFF2-40B4-BE49-F238E27FC236}">
                <a16:creationId xmlns:a16="http://schemas.microsoft.com/office/drawing/2014/main" id="{20189566-E443-4202-A424-C183750CD8DA}"/>
              </a:ext>
            </a:extLst>
          </p:cNvPr>
          <p:cNvSpPr/>
          <p:nvPr/>
        </p:nvSpPr>
        <p:spPr>
          <a:xfrm>
            <a:off x="1607820" y="1024161"/>
            <a:ext cx="9852660" cy="600164"/>
          </a:xfrm>
          <a:prstGeom prst="rect">
            <a:avLst/>
          </a:prstGeom>
        </p:spPr>
        <p:txBody>
          <a:bodyPr wrap="square">
            <a:spAutoFit/>
          </a:bodyPr>
          <a:lstStyle/>
          <a:p>
            <a:pPr algn="just"/>
            <a:r>
              <a:rPr lang="fr-FR" sz="1100" dirty="0">
                <a:solidFill>
                  <a:srgbClr val="000000"/>
                </a:solidFill>
                <a:latin typeface="Montserrat" panose="00000500000000000000" pitchFamily="2" charset="0"/>
              </a:rPr>
              <a:t>Le réchauffement climatique est une réalité à laquelle chaque citoyen est confronté. Une démarche proactive pour réduire les émissions de gaz à effet de serre est absolument nécessaire. La nouvelle offre </a:t>
            </a:r>
            <a:r>
              <a:rPr lang="fr-FR" sz="1100" dirty="0">
                <a:solidFill>
                  <a:srgbClr val="3EAB36"/>
                </a:solidFill>
                <a:latin typeface="Montserrat" panose="00000500000000000000" pitchFamily="2" charset="0"/>
              </a:rPr>
              <a:t>Tréso Climat </a:t>
            </a:r>
            <a:r>
              <a:rPr lang="fr-FR" sz="1100" dirty="0">
                <a:solidFill>
                  <a:srgbClr val="000000"/>
                </a:solidFill>
                <a:latin typeface="Montserrat" panose="00000500000000000000" pitchFamily="2" charset="0"/>
              </a:rPr>
              <a:t>est un titre de créance vert qui s’inscrit dans cette démarche et permet aux investisseurs de s’engager en faveur de la transition énergétique.</a:t>
            </a:r>
            <a:endParaRPr lang="fr-FR" sz="1100" dirty="0">
              <a:latin typeface="Montserrat" panose="00000500000000000000" pitchFamily="2" charset="0"/>
            </a:endParaRPr>
          </a:p>
        </p:txBody>
      </p:sp>
      <p:sp>
        <p:nvSpPr>
          <p:cNvPr id="11" name="Rectangle 10">
            <a:extLst>
              <a:ext uri="{FF2B5EF4-FFF2-40B4-BE49-F238E27FC236}">
                <a16:creationId xmlns:a16="http://schemas.microsoft.com/office/drawing/2014/main" id="{7BD716AD-95D0-4E14-832A-C8A2A782D1B5}"/>
              </a:ext>
            </a:extLst>
          </p:cNvPr>
          <p:cNvSpPr/>
          <p:nvPr/>
        </p:nvSpPr>
        <p:spPr>
          <a:xfrm>
            <a:off x="1129750" y="1689854"/>
            <a:ext cx="3669594" cy="307777"/>
          </a:xfrm>
          <a:prstGeom prst="rect">
            <a:avLst/>
          </a:prstGeom>
        </p:spPr>
        <p:txBody>
          <a:bodyPr wrap="none">
            <a:spAutoFit/>
          </a:bodyPr>
          <a:lstStyle/>
          <a:p>
            <a:r>
              <a:rPr lang="fr-FR" sz="1400" u="sng" dirty="0">
                <a:solidFill>
                  <a:srgbClr val="000000"/>
                </a:solidFill>
                <a:latin typeface="Montserrat" panose="00000500000000000000" pitchFamily="2" charset="0"/>
              </a:rPr>
              <a:t>Qu’est-ce qu’un titre de créance </a:t>
            </a:r>
            <a:r>
              <a:rPr lang="fr-FR" sz="1400" u="sng" dirty="0">
                <a:solidFill>
                  <a:srgbClr val="558C0E"/>
                </a:solidFill>
                <a:latin typeface="Montserrat" panose="00000500000000000000" pitchFamily="2" charset="0"/>
              </a:rPr>
              <a:t>vert</a:t>
            </a:r>
            <a:r>
              <a:rPr lang="fr-FR" sz="1400" u="sng" dirty="0">
                <a:solidFill>
                  <a:srgbClr val="000000"/>
                </a:solidFill>
                <a:latin typeface="Montserrat" panose="00000500000000000000" pitchFamily="2" charset="0"/>
              </a:rPr>
              <a:t>?</a:t>
            </a:r>
            <a:endParaRPr lang="fr-FR" sz="1400" u="sng" dirty="0"/>
          </a:p>
        </p:txBody>
      </p:sp>
      <p:sp>
        <p:nvSpPr>
          <p:cNvPr id="12" name="Rectangle 11">
            <a:extLst>
              <a:ext uri="{FF2B5EF4-FFF2-40B4-BE49-F238E27FC236}">
                <a16:creationId xmlns:a16="http://schemas.microsoft.com/office/drawing/2014/main" id="{4DF74C20-7D7E-472E-973A-8469014BD5AD}"/>
              </a:ext>
            </a:extLst>
          </p:cNvPr>
          <p:cNvSpPr/>
          <p:nvPr/>
        </p:nvSpPr>
        <p:spPr>
          <a:xfrm>
            <a:off x="1562100" y="2008213"/>
            <a:ext cx="10317480" cy="1954381"/>
          </a:xfrm>
          <a:prstGeom prst="rect">
            <a:avLst/>
          </a:prstGeom>
        </p:spPr>
        <p:txBody>
          <a:bodyPr wrap="square">
            <a:spAutoFit/>
          </a:bodyPr>
          <a:lstStyle/>
          <a:p>
            <a:pPr algn="just"/>
            <a:r>
              <a:rPr lang="fr-FR" sz="1100" dirty="0">
                <a:solidFill>
                  <a:srgbClr val="000000"/>
                </a:solidFill>
                <a:latin typeface="Montserrat" panose="00000500000000000000" pitchFamily="2" charset="0"/>
              </a:rPr>
              <a:t>Il s’agit d’un titre de créance destiné à financer ou refinancer des prêts éligibles à des projets verts à l'impact environnemental positif.</a:t>
            </a:r>
          </a:p>
          <a:p>
            <a:pPr algn="just"/>
            <a:endParaRPr lang="fr-FR" sz="1100" dirty="0">
              <a:latin typeface="Montserrat" panose="00000500000000000000" pitchFamily="2" charset="0"/>
            </a:endParaRPr>
          </a:p>
          <a:p>
            <a:pPr marL="285750" indent="-285750" algn="just">
              <a:buFont typeface="Wingdings" panose="05000000000000000000" pitchFamily="2" charset="2"/>
              <a:buChar char="Ø"/>
            </a:pPr>
            <a:r>
              <a:rPr lang="fr-FR" sz="1100" dirty="0">
                <a:latin typeface="Montserrat" panose="00000500000000000000" pitchFamily="2" charset="0"/>
              </a:rPr>
              <a:t>Il respecte des lignes directrices préconisant la transparence et la publication d’informations sur :</a:t>
            </a:r>
          </a:p>
          <a:p>
            <a:pPr marL="742950" lvl="1" indent="-285750" algn="just">
              <a:buFont typeface="Wingdings" panose="05000000000000000000" pitchFamily="2" charset="2"/>
              <a:buChar char="§"/>
            </a:pPr>
            <a:r>
              <a:rPr lang="fr-FR" sz="1100" dirty="0">
                <a:latin typeface="Montserrat" panose="00000500000000000000" pitchFamily="2" charset="0"/>
              </a:rPr>
              <a:t>l’utilisation et la gestion des fonds,</a:t>
            </a:r>
          </a:p>
          <a:p>
            <a:pPr marL="742950" lvl="1" indent="-285750" algn="just">
              <a:buFont typeface="Wingdings" panose="05000000000000000000" pitchFamily="2" charset="2"/>
              <a:buChar char="§"/>
            </a:pPr>
            <a:r>
              <a:rPr lang="fr-FR" sz="1100" dirty="0">
                <a:latin typeface="Montserrat" panose="00000500000000000000" pitchFamily="2" charset="0"/>
              </a:rPr>
              <a:t>le processus de sélection et d’évaluation des projets,</a:t>
            </a:r>
          </a:p>
          <a:p>
            <a:pPr marL="742950" lvl="1" indent="-285750" algn="just">
              <a:buFont typeface="Wingdings" panose="05000000000000000000" pitchFamily="2" charset="2"/>
              <a:buChar char="§"/>
            </a:pPr>
            <a:r>
              <a:rPr lang="fr-FR" sz="1100" dirty="0">
                <a:latin typeface="Montserrat" panose="00000500000000000000" pitchFamily="2" charset="0"/>
              </a:rPr>
              <a:t>le reporting.</a:t>
            </a:r>
          </a:p>
          <a:p>
            <a:pPr algn="just"/>
            <a:endParaRPr lang="fr-FR" sz="1100" dirty="0">
              <a:latin typeface="Montserrat" panose="00000500000000000000" pitchFamily="2" charset="0"/>
            </a:endParaRPr>
          </a:p>
          <a:p>
            <a:pPr marL="285750" indent="-285750" algn="just">
              <a:buFont typeface="Wingdings" panose="05000000000000000000" pitchFamily="2" charset="2"/>
              <a:buChar char="Ø"/>
            </a:pPr>
            <a:r>
              <a:rPr lang="fr-FR" sz="1100" dirty="0">
                <a:latin typeface="Montserrat" panose="00000500000000000000" pitchFamily="2" charset="0"/>
              </a:rPr>
              <a:t>Les projets sont sélectionnés avec soin sur la base de critères d’éligibilité et de méthodologie définis par l’émetteur.</a:t>
            </a:r>
          </a:p>
          <a:p>
            <a:pPr algn="just"/>
            <a:r>
              <a:rPr lang="fr-FR" sz="1100" dirty="0">
                <a:latin typeface="Montserrat" panose="00000500000000000000" pitchFamily="2" charset="0"/>
              </a:rPr>
              <a:t>Il est émis par une institution (entreprise, collectivité ou état). Dans le cadre de Tréso Climat, il s’agit de la banque Natixis (l’émetteur).</a:t>
            </a:r>
          </a:p>
          <a:p>
            <a:pPr algn="just"/>
            <a:endParaRPr lang="fr-FR" sz="1100" dirty="0">
              <a:latin typeface="Montserrat" panose="00000500000000000000" pitchFamily="2" charset="0"/>
            </a:endParaRPr>
          </a:p>
          <a:p>
            <a:pPr marL="285750" indent="-285750" algn="just">
              <a:buFont typeface="Wingdings" panose="05000000000000000000" pitchFamily="2" charset="2"/>
              <a:buChar char="Ø"/>
            </a:pPr>
            <a:r>
              <a:rPr lang="fr-FR" sz="1100" dirty="0">
                <a:solidFill>
                  <a:srgbClr val="000000"/>
                </a:solidFill>
                <a:latin typeface="Montserrat" panose="00000500000000000000" pitchFamily="2" charset="0"/>
              </a:rPr>
              <a:t>Il est émis par une institution (entreprise, collectivité ou état). Dans le cadre de Tréso Climat, il s’agit de la banque Natixis (l’émetteur).</a:t>
            </a:r>
            <a:endParaRPr lang="fr-FR" sz="1100" dirty="0">
              <a:latin typeface="Montserrat" panose="00000500000000000000" pitchFamily="2" charset="0"/>
            </a:endParaRPr>
          </a:p>
        </p:txBody>
      </p:sp>
      <p:sp>
        <p:nvSpPr>
          <p:cNvPr id="14" name="Rectangle 13">
            <a:extLst>
              <a:ext uri="{FF2B5EF4-FFF2-40B4-BE49-F238E27FC236}">
                <a16:creationId xmlns:a16="http://schemas.microsoft.com/office/drawing/2014/main" id="{A4E7AA3F-0D72-4123-B0DE-F571293B2351}"/>
              </a:ext>
            </a:extLst>
          </p:cNvPr>
          <p:cNvSpPr/>
          <p:nvPr/>
        </p:nvSpPr>
        <p:spPr>
          <a:xfrm>
            <a:off x="1501140" y="4446508"/>
            <a:ext cx="9753600" cy="1785104"/>
          </a:xfrm>
          <a:prstGeom prst="rect">
            <a:avLst/>
          </a:prstGeom>
        </p:spPr>
        <p:txBody>
          <a:bodyPr wrap="square">
            <a:spAutoFit/>
          </a:bodyPr>
          <a:lstStyle/>
          <a:p>
            <a:r>
              <a:rPr lang="fr-FR" sz="1100" dirty="0">
                <a:solidFill>
                  <a:srgbClr val="000000"/>
                </a:solidFill>
                <a:latin typeface="Montserrat" panose="00000500000000000000" pitchFamily="2" charset="0"/>
              </a:rPr>
              <a:t>L’Indice iEdge PAB Climate Objective 40 Euro Decrement 5% NTR est composé </a:t>
            </a:r>
            <a:r>
              <a:rPr lang="fr-FR" sz="1100" b="1" dirty="0">
                <a:solidFill>
                  <a:srgbClr val="000000"/>
                </a:solidFill>
                <a:latin typeface="Montserrat" panose="00000500000000000000" pitchFamily="2" charset="0"/>
              </a:rPr>
              <a:t>de 40 valeurs de la zone euro </a:t>
            </a:r>
            <a:r>
              <a:rPr lang="fr-FR" sz="1100" dirty="0">
                <a:solidFill>
                  <a:srgbClr val="000000"/>
                </a:solidFill>
                <a:latin typeface="Montserrat" panose="00000500000000000000" pitchFamily="2" charset="0"/>
              </a:rPr>
              <a:t>sélectionnées en fonction de l’importance de leur contribution à la transition énergétique et écologique ainsi que pour leur engagement de réduction d’émissions carbone.</a:t>
            </a:r>
          </a:p>
          <a:p>
            <a:endParaRPr lang="fr-FR" sz="1100" dirty="0">
              <a:solidFill>
                <a:srgbClr val="000000"/>
              </a:solidFill>
              <a:latin typeface="Montserrat" panose="00000500000000000000" pitchFamily="2" charset="0"/>
            </a:endParaRPr>
          </a:p>
          <a:p>
            <a:pPr marL="171450" indent="-171450">
              <a:buFont typeface="Wingdings" panose="05000000000000000000" pitchFamily="2" charset="2"/>
              <a:buChar char="Ø"/>
            </a:pPr>
            <a:r>
              <a:rPr lang="fr-FR" sz="1100" dirty="0">
                <a:solidFill>
                  <a:srgbClr val="000000"/>
                </a:solidFill>
                <a:latin typeface="Montserrat" panose="00000500000000000000" pitchFamily="2" charset="0"/>
              </a:rPr>
              <a:t>Sélection des valeurs avec les meilleurs notes Climat.</a:t>
            </a:r>
          </a:p>
          <a:p>
            <a:endParaRPr lang="fr-FR" sz="1100" dirty="0">
              <a:solidFill>
                <a:srgbClr val="000000"/>
              </a:solidFill>
              <a:latin typeface="Montserrat" panose="00000500000000000000" pitchFamily="2" charset="0"/>
            </a:endParaRPr>
          </a:p>
          <a:p>
            <a:pPr marL="171450" indent="-171450">
              <a:buFont typeface="Wingdings" panose="05000000000000000000" pitchFamily="2" charset="2"/>
              <a:buChar char="Ø"/>
            </a:pPr>
            <a:r>
              <a:rPr lang="fr-FR" sz="1100" dirty="0">
                <a:solidFill>
                  <a:srgbClr val="000000"/>
                </a:solidFill>
                <a:latin typeface="Montserrat" panose="00000500000000000000" pitchFamily="2" charset="0"/>
              </a:rPr>
              <a:t>Les 40 valeurs sont sélectionnées et pondérées de manière à réduire l’empreinte carbone globale de l’indice, en ligne avec les objectifs de réduction d’émissions carbone dans le cadre de l’Accord de Paris. </a:t>
            </a:r>
          </a:p>
          <a:p>
            <a:pPr marL="171450" indent="-171450">
              <a:buFont typeface="Wingdings" panose="05000000000000000000" pitchFamily="2" charset="2"/>
              <a:buChar char="Ø"/>
            </a:pPr>
            <a:endParaRPr lang="fr-FR" sz="1100" dirty="0">
              <a:solidFill>
                <a:srgbClr val="000000"/>
              </a:solidFill>
              <a:latin typeface="Montserrat" panose="00000500000000000000" pitchFamily="2" charset="0"/>
            </a:endParaRPr>
          </a:p>
          <a:p>
            <a:pPr marL="171450" indent="-171450">
              <a:buFont typeface="Wingdings" panose="05000000000000000000" pitchFamily="2" charset="2"/>
              <a:buChar char="Ø"/>
            </a:pPr>
            <a:r>
              <a:rPr lang="fr-FR" sz="1100" dirty="0">
                <a:solidFill>
                  <a:srgbClr val="000000"/>
                </a:solidFill>
                <a:latin typeface="Montserrat" panose="00000500000000000000" pitchFamily="2" charset="0"/>
              </a:rPr>
              <a:t>Les valeurs composant sont les plus engagées dans la transition énergétique et la réduction des émissions de gaz à effet de serre.</a:t>
            </a:r>
          </a:p>
        </p:txBody>
      </p:sp>
      <p:sp>
        <p:nvSpPr>
          <p:cNvPr id="15" name="Rectangle 14">
            <a:extLst>
              <a:ext uri="{FF2B5EF4-FFF2-40B4-BE49-F238E27FC236}">
                <a16:creationId xmlns:a16="http://schemas.microsoft.com/office/drawing/2014/main" id="{DDEED22F-E455-4726-8621-376EBC099107}"/>
              </a:ext>
            </a:extLst>
          </p:cNvPr>
          <p:cNvSpPr/>
          <p:nvPr/>
        </p:nvSpPr>
        <p:spPr>
          <a:xfrm>
            <a:off x="1186707" y="4044732"/>
            <a:ext cx="5259773" cy="307777"/>
          </a:xfrm>
          <a:prstGeom prst="rect">
            <a:avLst/>
          </a:prstGeom>
        </p:spPr>
        <p:txBody>
          <a:bodyPr wrap="none">
            <a:spAutoFit/>
          </a:bodyPr>
          <a:lstStyle/>
          <a:p>
            <a:pPr lvl="0"/>
            <a:r>
              <a:rPr lang="fr-FR" sz="1400" u="sng" dirty="0">
                <a:solidFill>
                  <a:srgbClr val="000000"/>
                </a:solidFill>
                <a:latin typeface="Montserrat" panose="00000500000000000000" pitchFamily="2" charset="0"/>
              </a:rPr>
              <a:t>Pour en savoir plus sur l’indice de référence </a:t>
            </a:r>
            <a:r>
              <a:rPr lang="fr-FR" sz="1400" u="sng" dirty="0">
                <a:solidFill>
                  <a:srgbClr val="3EAB36"/>
                </a:solidFill>
                <a:latin typeface="Montserrat" panose="00000500000000000000" pitchFamily="2" charset="0"/>
              </a:rPr>
              <a:t>Tréso Climat</a:t>
            </a:r>
            <a:endParaRPr lang="fr-FR" sz="1400" u="sng" dirty="0">
              <a:solidFill>
                <a:srgbClr val="3EAB36"/>
              </a:solidFill>
            </a:endParaRPr>
          </a:p>
        </p:txBody>
      </p:sp>
    </p:spTree>
    <p:extLst>
      <p:ext uri="{BB962C8B-B14F-4D97-AF65-F5344CB8AC3E}">
        <p14:creationId xmlns:p14="http://schemas.microsoft.com/office/powerpoint/2010/main" val="2560058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AA3AAD3-E5F9-4662-AC47-4ADF1443DB51}"/>
              </a:ext>
            </a:extLst>
          </p:cNvPr>
          <p:cNvSpPr/>
          <p:nvPr/>
        </p:nvSpPr>
        <p:spPr>
          <a:xfrm>
            <a:off x="7728618" y="4246811"/>
            <a:ext cx="4126973" cy="1801233"/>
          </a:xfrm>
          <a:prstGeom prst="rect">
            <a:avLst/>
          </a:prstGeom>
          <a:solidFill>
            <a:schemeClr val="bg1">
              <a:lumMod val="95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1" name="Rectangle 10">
            <a:extLst>
              <a:ext uri="{FF2B5EF4-FFF2-40B4-BE49-F238E27FC236}">
                <a16:creationId xmlns:a16="http://schemas.microsoft.com/office/drawing/2014/main" id="{A9C78F6A-DFF1-46C1-8FA3-7AD0C17FB827}"/>
              </a:ext>
            </a:extLst>
          </p:cNvPr>
          <p:cNvSpPr/>
          <p:nvPr/>
        </p:nvSpPr>
        <p:spPr>
          <a:xfrm>
            <a:off x="3505898" y="4238799"/>
            <a:ext cx="3961259" cy="1801234"/>
          </a:xfrm>
          <a:prstGeom prst="rect">
            <a:avLst/>
          </a:prstGeom>
          <a:solidFill>
            <a:schemeClr val="bg1">
              <a:lumMod val="95000"/>
            </a:schemeClr>
          </a:solidFill>
          <a:ln>
            <a:solidFill>
              <a:schemeClr val="bg1">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2" name="Rectangle 11">
            <a:extLst>
              <a:ext uri="{FF2B5EF4-FFF2-40B4-BE49-F238E27FC236}">
                <a16:creationId xmlns:a16="http://schemas.microsoft.com/office/drawing/2014/main" id="{C880BC71-2D26-4FF6-B05C-A06DDED64861}"/>
              </a:ext>
            </a:extLst>
          </p:cNvPr>
          <p:cNvSpPr/>
          <p:nvPr/>
        </p:nvSpPr>
        <p:spPr>
          <a:xfrm>
            <a:off x="373264" y="4271483"/>
            <a:ext cx="2879183" cy="1784998"/>
          </a:xfrm>
          <a:prstGeom prst="rect">
            <a:avLst/>
          </a:prstGeom>
          <a:solidFill>
            <a:schemeClr val="bg1">
              <a:lumMod val="95000"/>
            </a:schemeClr>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3" name="Rectangle 12">
            <a:extLst>
              <a:ext uri="{FF2B5EF4-FFF2-40B4-BE49-F238E27FC236}">
                <a16:creationId xmlns:a16="http://schemas.microsoft.com/office/drawing/2014/main" id="{95E34F65-667A-4407-B000-3CC96F3BC364}"/>
              </a:ext>
            </a:extLst>
          </p:cNvPr>
          <p:cNvSpPr/>
          <p:nvPr/>
        </p:nvSpPr>
        <p:spPr>
          <a:xfrm>
            <a:off x="7718573" y="1645920"/>
            <a:ext cx="4126973" cy="2353757"/>
          </a:xfrm>
          <a:prstGeom prst="rect">
            <a:avLst/>
          </a:prstGeom>
          <a:solidFill>
            <a:schemeClr val="bg1">
              <a:lumMod val="95000"/>
            </a:schemeClr>
          </a:solidFill>
          <a:ln>
            <a:solidFill>
              <a:schemeClr val="bg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4" name="Rectangle 13">
            <a:extLst>
              <a:ext uri="{FF2B5EF4-FFF2-40B4-BE49-F238E27FC236}">
                <a16:creationId xmlns:a16="http://schemas.microsoft.com/office/drawing/2014/main" id="{F45A6104-D068-45A5-8C1D-F2EC778CD1B2}"/>
              </a:ext>
            </a:extLst>
          </p:cNvPr>
          <p:cNvSpPr/>
          <p:nvPr/>
        </p:nvSpPr>
        <p:spPr>
          <a:xfrm>
            <a:off x="3510940" y="1652537"/>
            <a:ext cx="3948695" cy="2322986"/>
          </a:xfrm>
          <a:prstGeom prst="rect">
            <a:avLst/>
          </a:prstGeom>
          <a:solidFill>
            <a:schemeClr val="bg1">
              <a:lumMod val="95000"/>
            </a:schemeClr>
          </a:solidFill>
          <a:ln>
            <a:solidFill>
              <a:schemeClr val="bg1">
                <a:lumMod val="7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5" name="Rectangle 14">
            <a:extLst>
              <a:ext uri="{FF2B5EF4-FFF2-40B4-BE49-F238E27FC236}">
                <a16:creationId xmlns:a16="http://schemas.microsoft.com/office/drawing/2014/main" id="{A696CD9C-6754-46E8-9296-C9569413CC49}"/>
              </a:ext>
            </a:extLst>
          </p:cNvPr>
          <p:cNvSpPr/>
          <p:nvPr/>
        </p:nvSpPr>
        <p:spPr>
          <a:xfrm>
            <a:off x="372495" y="1645920"/>
            <a:ext cx="2879951" cy="2337827"/>
          </a:xfrm>
          <a:prstGeom prst="rect">
            <a:avLst/>
          </a:prstGeom>
          <a:solidFill>
            <a:schemeClr val="bg1">
              <a:lumMod val="95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rial Narrow"/>
              <a:ea typeface="+mn-ea"/>
              <a:cs typeface="+mn-cs"/>
            </a:endParaRPr>
          </a:p>
        </p:txBody>
      </p:sp>
      <p:sp>
        <p:nvSpPr>
          <p:cNvPr id="16" name="ZoneTexte 15">
            <a:extLst>
              <a:ext uri="{FF2B5EF4-FFF2-40B4-BE49-F238E27FC236}">
                <a16:creationId xmlns:a16="http://schemas.microsoft.com/office/drawing/2014/main" id="{1CE0646D-D751-4B09-A850-8F28E8073B2E}"/>
              </a:ext>
            </a:extLst>
          </p:cNvPr>
          <p:cNvSpPr txBox="1"/>
          <p:nvPr/>
        </p:nvSpPr>
        <p:spPr>
          <a:xfrm>
            <a:off x="302610" y="1013433"/>
            <a:ext cx="917526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i="0" u="none" strike="noStrike" kern="1200" cap="none" spc="0" normalizeH="0" baseline="0" noProof="0" dirty="0">
                <a:ln>
                  <a:noFill/>
                </a:ln>
                <a:solidFill>
                  <a:srgbClr val="000000"/>
                </a:solidFill>
                <a:effectLst/>
                <a:uLnTx/>
                <a:uFillTx/>
                <a:latin typeface="Montserrat" panose="00000500000000000000" pitchFamily="2" charset="0"/>
              </a:rPr>
              <a:t>Comment votre client peut-il obtenir simplement son identifiant d’entité juridique ?</a:t>
            </a:r>
          </a:p>
        </p:txBody>
      </p:sp>
      <p:pic>
        <p:nvPicPr>
          <p:cNvPr id="17" name="Image 16">
            <a:extLst>
              <a:ext uri="{FF2B5EF4-FFF2-40B4-BE49-F238E27FC236}">
                <a16:creationId xmlns:a16="http://schemas.microsoft.com/office/drawing/2014/main" id="{39D8244E-599F-48B7-A230-8B3515F309AF}"/>
              </a:ext>
            </a:extLst>
          </p:cNvPr>
          <p:cNvPicPr>
            <a:picLocks noChangeAspect="1"/>
          </p:cNvPicPr>
          <p:nvPr/>
        </p:nvPicPr>
        <p:blipFill>
          <a:blip r:embed="rId3"/>
          <a:stretch>
            <a:fillRect/>
          </a:stretch>
        </p:blipFill>
        <p:spPr>
          <a:xfrm>
            <a:off x="7850387" y="1953728"/>
            <a:ext cx="3948695" cy="1995766"/>
          </a:xfrm>
          <a:prstGeom prst="rect">
            <a:avLst/>
          </a:prstGeom>
        </p:spPr>
      </p:pic>
      <p:sp>
        <p:nvSpPr>
          <p:cNvPr id="18" name="ZoneTexte 17">
            <a:extLst>
              <a:ext uri="{FF2B5EF4-FFF2-40B4-BE49-F238E27FC236}">
                <a16:creationId xmlns:a16="http://schemas.microsoft.com/office/drawing/2014/main" id="{5B1C51E7-8033-4D89-A57C-AEE44E315C13}"/>
              </a:ext>
            </a:extLst>
          </p:cNvPr>
          <p:cNvSpPr txBox="1"/>
          <p:nvPr/>
        </p:nvSpPr>
        <p:spPr>
          <a:xfrm>
            <a:off x="463783" y="1733177"/>
            <a:ext cx="265872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Montserrat" panose="00000500000000000000" pitchFamily="2" charset="0"/>
              </a:rPr>
              <a:t>Quand le LEI est-il obligatoire ?</a:t>
            </a:r>
          </a:p>
        </p:txBody>
      </p:sp>
      <p:pic>
        <p:nvPicPr>
          <p:cNvPr id="19" name="Image 18">
            <a:extLst>
              <a:ext uri="{FF2B5EF4-FFF2-40B4-BE49-F238E27FC236}">
                <a16:creationId xmlns:a16="http://schemas.microsoft.com/office/drawing/2014/main" id="{D3664F73-07D4-4F20-A621-11EEDAB031B8}"/>
              </a:ext>
            </a:extLst>
          </p:cNvPr>
          <p:cNvPicPr>
            <a:picLocks noChangeAspect="1"/>
          </p:cNvPicPr>
          <p:nvPr/>
        </p:nvPicPr>
        <p:blipFill>
          <a:blip r:embed="rId4"/>
          <a:stretch>
            <a:fillRect/>
          </a:stretch>
        </p:blipFill>
        <p:spPr>
          <a:xfrm>
            <a:off x="7815192" y="4322148"/>
            <a:ext cx="3962243" cy="1528403"/>
          </a:xfrm>
          <a:prstGeom prst="rect">
            <a:avLst/>
          </a:prstGeom>
        </p:spPr>
      </p:pic>
      <p:sp>
        <p:nvSpPr>
          <p:cNvPr id="21" name="ZoneTexte 20">
            <a:extLst>
              <a:ext uri="{FF2B5EF4-FFF2-40B4-BE49-F238E27FC236}">
                <a16:creationId xmlns:a16="http://schemas.microsoft.com/office/drawing/2014/main" id="{C08B14D6-2FD6-4830-95A6-748B5E931189}"/>
              </a:ext>
            </a:extLst>
          </p:cNvPr>
          <p:cNvSpPr txBox="1"/>
          <p:nvPr/>
        </p:nvSpPr>
        <p:spPr>
          <a:xfrm>
            <a:off x="553634" y="4354141"/>
            <a:ext cx="32232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Montserrat" panose="00000500000000000000" pitchFamily="2" charset="0"/>
              </a:rPr>
              <a:t>Quel délai d’attribution ?</a:t>
            </a:r>
          </a:p>
        </p:txBody>
      </p:sp>
      <p:pic>
        <p:nvPicPr>
          <p:cNvPr id="22" name="Image 21">
            <a:hlinkClick r:id="rId5"/>
            <a:extLst>
              <a:ext uri="{FF2B5EF4-FFF2-40B4-BE49-F238E27FC236}">
                <a16:creationId xmlns:a16="http://schemas.microsoft.com/office/drawing/2014/main" id="{DF190130-CA40-403A-A4EE-36ACB1B77CB3}"/>
              </a:ext>
            </a:extLst>
          </p:cNvPr>
          <p:cNvPicPr>
            <a:picLocks noChangeAspect="1"/>
          </p:cNvPicPr>
          <p:nvPr/>
        </p:nvPicPr>
        <p:blipFill rotWithShape="1">
          <a:blip r:embed="rId6"/>
          <a:srcRect b="41641"/>
          <a:stretch/>
        </p:blipFill>
        <p:spPr>
          <a:xfrm>
            <a:off x="3879639" y="4752745"/>
            <a:ext cx="3113476" cy="1230773"/>
          </a:xfrm>
          <a:prstGeom prst="rect">
            <a:avLst/>
          </a:prstGeom>
        </p:spPr>
      </p:pic>
      <p:sp>
        <p:nvSpPr>
          <p:cNvPr id="23" name="ZoneTexte 22">
            <a:extLst>
              <a:ext uri="{FF2B5EF4-FFF2-40B4-BE49-F238E27FC236}">
                <a16:creationId xmlns:a16="http://schemas.microsoft.com/office/drawing/2014/main" id="{A950BA81-FBE2-4F2C-800F-181FE4E83638}"/>
              </a:ext>
            </a:extLst>
          </p:cNvPr>
          <p:cNvSpPr txBox="1"/>
          <p:nvPr/>
        </p:nvSpPr>
        <p:spPr>
          <a:xfrm>
            <a:off x="3695019" y="1748170"/>
            <a:ext cx="375590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Montserrat" panose="00000500000000000000" pitchFamily="2" charset="0"/>
              </a:rPr>
              <a:t>Où votre client doit-il demander son LEI ?</a:t>
            </a:r>
          </a:p>
        </p:txBody>
      </p:sp>
      <p:pic>
        <p:nvPicPr>
          <p:cNvPr id="24" name="Image 23">
            <a:hlinkClick r:id="rId7"/>
            <a:extLst>
              <a:ext uri="{FF2B5EF4-FFF2-40B4-BE49-F238E27FC236}">
                <a16:creationId xmlns:a16="http://schemas.microsoft.com/office/drawing/2014/main" id="{9A7C78CA-1827-4C7E-98E5-B9C70F2EB345}"/>
              </a:ext>
            </a:extLst>
          </p:cNvPr>
          <p:cNvPicPr>
            <a:picLocks noChangeAspect="1"/>
          </p:cNvPicPr>
          <p:nvPr/>
        </p:nvPicPr>
        <p:blipFill>
          <a:blip r:embed="rId8"/>
          <a:stretch>
            <a:fillRect/>
          </a:stretch>
        </p:blipFill>
        <p:spPr>
          <a:xfrm>
            <a:off x="3631255" y="2483196"/>
            <a:ext cx="3755907" cy="498493"/>
          </a:xfrm>
          <a:prstGeom prst="rect">
            <a:avLst/>
          </a:prstGeom>
          <a:ln w="12700">
            <a:solidFill>
              <a:srgbClr val="C00000"/>
            </a:solidFill>
          </a:ln>
          <a:effectLst>
            <a:outerShdw blurRad="292100" dist="139700" dir="2700000" algn="tl" rotWithShape="0">
              <a:srgbClr val="333333">
                <a:alpha val="65000"/>
              </a:srgbClr>
            </a:outerShdw>
          </a:effectLst>
        </p:spPr>
      </p:pic>
      <p:sp>
        <p:nvSpPr>
          <p:cNvPr id="25" name="Rectangle 24">
            <a:extLst>
              <a:ext uri="{FF2B5EF4-FFF2-40B4-BE49-F238E27FC236}">
                <a16:creationId xmlns:a16="http://schemas.microsoft.com/office/drawing/2014/main" id="{77A62CBB-9573-4D27-A640-71D18790B3B8}"/>
              </a:ext>
            </a:extLst>
          </p:cNvPr>
          <p:cNvSpPr/>
          <p:nvPr/>
        </p:nvSpPr>
        <p:spPr>
          <a:xfrm>
            <a:off x="3631255" y="3387845"/>
            <a:ext cx="38042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Narrow"/>
                <a:ea typeface="+mn-ea"/>
                <a:cs typeface="+mn-cs"/>
              </a:rPr>
              <a:t>https://lei-france.insee.fr/articles/demande-de-lei</a:t>
            </a:r>
          </a:p>
        </p:txBody>
      </p:sp>
      <p:pic>
        <p:nvPicPr>
          <p:cNvPr id="26" name="Image 25">
            <a:extLst>
              <a:ext uri="{FF2B5EF4-FFF2-40B4-BE49-F238E27FC236}">
                <a16:creationId xmlns:a16="http://schemas.microsoft.com/office/drawing/2014/main" id="{94716CD8-F6A9-4615-98A7-B91CAC692742}"/>
              </a:ext>
            </a:extLst>
          </p:cNvPr>
          <p:cNvPicPr>
            <a:picLocks noChangeAspect="1"/>
          </p:cNvPicPr>
          <p:nvPr/>
        </p:nvPicPr>
        <p:blipFill>
          <a:blip r:embed="rId9"/>
          <a:stretch>
            <a:fillRect/>
          </a:stretch>
        </p:blipFill>
        <p:spPr>
          <a:xfrm rot="21022699">
            <a:off x="11162255" y="2454843"/>
            <a:ext cx="902068" cy="432140"/>
          </a:xfrm>
          <a:prstGeom prst="rect">
            <a:avLst/>
          </a:prstGeom>
          <a:ln w="19050">
            <a:solidFill>
              <a:srgbClr val="C00000"/>
            </a:solidFill>
          </a:ln>
          <a:effectLst>
            <a:outerShdw blurRad="190500" algn="tl" rotWithShape="0">
              <a:srgbClr val="000000">
                <a:alpha val="70000"/>
              </a:srgbClr>
            </a:outerShdw>
          </a:effectLst>
        </p:spPr>
      </p:pic>
      <p:sp>
        <p:nvSpPr>
          <p:cNvPr id="27" name="Rectangle 26">
            <a:extLst>
              <a:ext uri="{FF2B5EF4-FFF2-40B4-BE49-F238E27FC236}">
                <a16:creationId xmlns:a16="http://schemas.microsoft.com/office/drawing/2014/main" id="{D4D3F045-F281-4162-A472-0508EEC61658}"/>
              </a:ext>
            </a:extLst>
          </p:cNvPr>
          <p:cNvSpPr/>
          <p:nvPr/>
        </p:nvSpPr>
        <p:spPr>
          <a:xfrm>
            <a:off x="387721" y="2168512"/>
            <a:ext cx="2836342"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rPr>
              <a:t>Depuis janvier 2018, les LEI sont obligatoires pour </a:t>
            </a:r>
            <a:r>
              <a:rPr kumimoji="0" lang="fr-FR" sz="1200" b="1" i="0" u="none" strike="noStrike" kern="1200" cap="none" spc="0" normalizeH="0" baseline="0" noProof="0" dirty="0">
                <a:ln>
                  <a:noFill/>
                </a:ln>
                <a:solidFill>
                  <a:srgbClr val="000000"/>
                </a:solidFill>
                <a:effectLst/>
                <a:uLnTx/>
                <a:uFillTx/>
                <a:latin typeface="Montserrat" panose="00000500000000000000" pitchFamily="2" charset="0"/>
              </a:rPr>
              <a:t>toutes les sociétés</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rPr>
              <a:t> qui souhaitent réaliser des transactions sur des instruments financiers cotés en Bourse.</a:t>
            </a:r>
          </a:p>
        </p:txBody>
      </p:sp>
      <p:pic>
        <p:nvPicPr>
          <p:cNvPr id="28" name="Image 27">
            <a:extLst>
              <a:ext uri="{FF2B5EF4-FFF2-40B4-BE49-F238E27FC236}">
                <a16:creationId xmlns:a16="http://schemas.microsoft.com/office/drawing/2014/main" id="{EC95B681-B2E3-4FC0-8A2B-7E370A24783B}"/>
              </a:ext>
            </a:extLst>
          </p:cNvPr>
          <p:cNvPicPr>
            <a:picLocks noChangeAspect="1"/>
          </p:cNvPicPr>
          <p:nvPr/>
        </p:nvPicPr>
        <p:blipFill rotWithShape="1">
          <a:blip r:embed="rId10">
            <a:duotone>
              <a:schemeClr val="accent4">
                <a:shade val="45000"/>
                <a:satMod val="135000"/>
              </a:schemeClr>
              <a:prstClr val="white"/>
            </a:duotone>
            <a:extLst>
              <a:ext uri="{BEBA8EAE-BF5A-486C-A8C5-ECC9F3942E4B}">
                <a14:imgProps xmlns:a14="http://schemas.microsoft.com/office/drawing/2010/main">
                  <a14:imgLayer r:embed="rId11">
                    <a14:imgEffect>
                      <a14:backgroundRemoval t="9630" b="95556" l="7143" r="82143">
                        <a14:foregroundMark x1="20238" y1="23704" x2="20238" y2="23704"/>
                        <a14:foregroundMark x1="33333" y1="17778" x2="33333" y2="17778"/>
                        <a14:foregroundMark x1="39286" y1="19259" x2="39286" y2="19259"/>
                        <a14:foregroundMark x1="52381" y1="47407" x2="52381" y2="47407"/>
                        <a14:foregroundMark x1="64286" y1="51111" x2="64286" y2="51111"/>
                        <a14:foregroundMark x1="82143" y1="54074" x2="82143" y2="54074"/>
                        <a14:foregroundMark x1="80952" y1="68889" x2="80952" y2="68889"/>
                        <a14:foregroundMark x1="14286" y1="73333" x2="14286" y2="73333"/>
                        <a14:foregroundMark x1="42857" y1="88148" x2="42857" y2="88148"/>
                        <a14:foregroundMark x1="60714" y1="95556" x2="60714" y2="95556"/>
                        <a14:foregroundMark x1="71429" y1="94074" x2="71429" y2="94074"/>
                        <a14:foregroundMark x1="72619" y1="88889" x2="72619" y2="88889"/>
                        <a14:foregroundMark x1="75000" y1="84444" x2="75000" y2="84444"/>
                        <a14:foregroundMark x1="38095" y1="52593" x2="38095" y2="52593"/>
                        <a14:foregroundMark x1="21429" y1="38519" x2="21429" y2="38519"/>
                        <a14:foregroundMark x1="21429" y1="22222" x2="21429" y2="22222"/>
                        <a14:foregroundMark x1="39286" y1="68148" x2="39286" y2="68148"/>
                        <a14:foregroundMark x1="21429" y1="55556" x2="21429" y2="55556"/>
                      </a14:backgroundRemoval>
                    </a14:imgEffect>
                  </a14:imgLayer>
                </a14:imgProps>
              </a:ext>
            </a:extLst>
          </a:blip>
          <a:srcRect r="16303"/>
          <a:stretch/>
        </p:blipFill>
        <p:spPr>
          <a:xfrm>
            <a:off x="11782696" y="2848942"/>
            <a:ext cx="409304" cy="785937"/>
          </a:xfrm>
          <a:prstGeom prst="rect">
            <a:avLst/>
          </a:prstGeom>
        </p:spPr>
      </p:pic>
      <p:sp>
        <p:nvSpPr>
          <p:cNvPr id="29" name="ZoneTexte 28">
            <a:extLst>
              <a:ext uri="{FF2B5EF4-FFF2-40B4-BE49-F238E27FC236}">
                <a16:creationId xmlns:a16="http://schemas.microsoft.com/office/drawing/2014/main" id="{FBE5C3A7-29A1-4BEF-9B1C-16DCC0429D5C}"/>
              </a:ext>
            </a:extLst>
          </p:cNvPr>
          <p:cNvSpPr txBox="1"/>
          <p:nvPr/>
        </p:nvSpPr>
        <p:spPr>
          <a:xfrm>
            <a:off x="3799338" y="4247594"/>
            <a:ext cx="31134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Montserrat" panose="00000500000000000000" pitchFamily="2" charset="0"/>
              </a:rPr>
              <a:t>Une FAQ à disposition de votre client sur le site de l’ Insee</a:t>
            </a:r>
          </a:p>
        </p:txBody>
      </p:sp>
      <p:sp>
        <p:nvSpPr>
          <p:cNvPr id="30" name="ZoneTexte 29">
            <a:extLst>
              <a:ext uri="{FF2B5EF4-FFF2-40B4-BE49-F238E27FC236}">
                <a16:creationId xmlns:a16="http://schemas.microsoft.com/office/drawing/2014/main" id="{F2AC305A-F20E-42A8-B939-BC8A9E6EE4E7}"/>
              </a:ext>
            </a:extLst>
          </p:cNvPr>
          <p:cNvSpPr txBox="1"/>
          <p:nvPr/>
        </p:nvSpPr>
        <p:spPr>
          <a:xfrm>
            <a:off x="9248463" y="1670278"/>
            <a:ext cx="32232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Montserrat" panose="00000500000000000000" pitchFamily="2" charset="0"/>
              </a:rPr>
              <a:t>Quel tarif ?</a:t>
            </a:r>
          </a:p>
        </p:txBody>
      </p:sp>
      <p:pic>
        <p:nvPicPr>
          <p:cNvPr id="31" name="Image 30">
            <a:extLst>
              <a:ext uri="{FF2B5EF4-FFF2-40B4-BE49-F238E27FC236}">
                <a16:creationId xmlns:a16="http://schemas.microsoft.com/office/drawing/2014/main" id="{C7531C01-D3BF-4222-8A37-02AE4B47099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3125" b="95486" l="9600" r="88800">
                        <a14:foregroundMark x1="52800" y1="32639" x2="52800" y2="32639"/>
                        <a14:foregroundMark x1="66400" y1="29514" x2="66400" y2="29514"/>
                        <a14:foregroundMark x1="68000" y1="32292" x2="68000" y2="32292"/>
                        <a14:foregroundMark x1="72000" y1="35417" x2="72000" y2="35417"/>
                        <a14:foregroundMark x1="72800" y1="37847" x2="72800" y2="38889"/>
                        <a14:foregroundMark x1="52800" y1="35417" x2="52800" y2="35417"/>
                        <a14:foregroundMark x1="60800" y1="37153" x2="60800" y2="37153"/>
                        <a14:foregroundMark x1="49600" y1="40625" x2="49600" y2="40625"/>
                        <a14:foregroundMark x1="20800" y1="50000" x2="20800" y2="50000"/>
                        <a14:foregroundMark x1="39200" y1="50000" x2="39200" y2="50000"/>
                        <a14:foregroundMark x1="48000" y1="47222" x2="48000" y2="47222"/>
                        <a14:foregroundMark x1="43200" y1="49653" x2="43200" y2="49653"/>
                        <a14:foregroundMark x1="51200" y1="44792" x2="51200" y2="44792"/>
                        <a14:foregroundMark x1="56800" y1="53125" x2="56800" y2="53125"/>
                        <a14:foregroundMark x1="64800" y1="56597" x2="64800" y2="56597"/>
                        <a14:foregroundMark x1="53600" y1="60764" x2="53600" y2="60764"/>
                        <a14:foregroundMark x1="45600" y1="65278" x2="45600" y2="65278"/>
                        <a14:foregroundMark x1="15200" y1="93056" x2="15200" y2="93056"/>
                        <a14:foregroundMark x1="27200" y1="89931" x2="27200" y2="89931"/>
                        <a14:foregroundMark x1="64000" y1="93750" x2="64000" y2="93750"/>
                        <a14:foregroundMark x1="44000" y1="72917" x2="44000" y2="72917"/>
                        <a14:foregroundMark x1="30400" y1="80903" x2="30400" y2="80903"/>
                        <a14:foregroundMark x1="40800" y1="73264" x2="40800" y2="73264"/>
                        <a14:foregroundMark x1="68000" y1="7639" x2="68000" y2="7639"/>
                        <a14:foregroundMark x1="71200" y1="3472" x2="71200" y2="3472"/>
                        <a14:foregroundMark x1="64000" y1="3819" x2="64000" y2="3819"/>
                        <a14:foregroundMark x1="38400" y1="22917" x2="38400" y2="22917"/>
                        <a14:foregroundMark x1="36800" y1="18056" x2="36800" y2="18056"/>
                        <a14:foregroundMark x1="88000" y1="14931" x2="88000" y2="14931"/>
                        <a14:foregroundMark x1="88000" y1="22917" x2="88000" y2="22917"/>
                        <a14:foregroundMark x1="27200" y1="93056" x2="27200" y2="93056"/>
                        <a14:foregroundMark x1="59200" y1="93403" x2="59200" y2="93403"/>
                        <a14:foregroundMark x1="64800" y1="92361" x2="64800" y2="92361"/>
                        <a14:foregroundMark x1="68800" y1="95486" x2="68800" y2="95486"/>
                        <a14:foregroundMark x1="22400" y1="95486" x2="22400" y2="95486"/>
                        <a14:foregroundMark x1="27200" y1="93403" x2="27200" y2="93403"/>
                        <a14:foregroundMark x1="62400" y1="57639" x2="62400" y2="57639"/>
                        <a14:foregroundMark x1="20000" y1="93403" x2="20000" y2="93403"/>
                        <a14:foregroundMark x1="20800" y1="95139" x2="20800" y2="95139"/>
                        <a14:foregroundMark x1="24000" y1="95139" x2="24000" y2="95139"/>
                        <a14:foregroundMark x1="20800" y1="95139" x2="20800" y2="95139"/>
                        <a14:foregroundMark x1="20800" y1="95139" x2="20800" y2="95139"/>
                        <a14:backgroundMark x1="43200" y1="46875" x2="43200" y2="46875"/>
                        <a14:backgroundMark x1="51200" y1="53819" x2="51200" y2="53819"/>
                      </a14:backgroundRemoval>
                    </a14:imgEffect>
                  </a14:imgLayer>
                </a14:imgProps>
              </a:ext>
            </a:extLst>
          </a:blip>
          <a:stretch>
            <a:fillRect/>
          </a:stretch>
        </p:blipFill>
        <p:spPr>
          <a:xfrm>
            <a:off x="11315360" y="4531331"/>
            <a:ext cx="998219" cy="1865305"/>
          </a:xfrm>
          <a:prstGeom prst="rect">
            <a:avLst/>
          </a:prstGeom>
        </p:spPr>
      </p:pic>
      <p:sp>
        <p:nvSpPr>
          <p:cNvPr id="32" name="Rectangle 31">
            <a:extLst>
              <a:ext uri="{FF2B5EF4-FFF2-40B4-BE49-F238E27FC236}">
                <a16:creationId xmlns:a16="http://schemas.microsoft.com/office/drawing/2014/main" id="{FBA17B74-0A7C-4F0C-B67D-7524F8780042}"/>
              </a:ext>
            </a:extLst>
          </p:cNvPr>
          <p:cNvSpPr/>
          <p:nvPr/>
        </p:nvSpPr>
        <p:spPr>
          <a:xfrm>
            <a:off x="394143" y="4704603"/>
            <a:ext cx="2792817"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rPr>
              <a:t>Le délai de réception du code de confirmation par courrier est </a:t>
            </a:r>
            <a:r>
              <a:rPr kumimoji="0" lang="fr-FR" sz="1200" b="0" i="0" u="sng" strike="noStrike" kern="1200" cap="none" spc="0" normalizeH="0" baseline="0" noProof="0" dirty="0">
                <a:ln>
                  <a:noFill/>
                </a:ln>
                <a:solidFill>
                  <a:srgbClr val="000000"/>
                </a:solidFill>
                <a:effectLst/>
                <a:uLnTx/>
                <a:uFillTx/>
                <a:latin typeface="Montserrat" panose="00000500000000000000" pitchFamily="2" charset="0"/>
              </a:rPr>
              <a:t>variable</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rPr>
              <a:t> (sous 48 h en moyenne)</a:t>
            </a:r>
          </a:p>
        </p:txBody>
      </p:sp>
      <p:pic>
        <p:nvPicPr>
          <p:cNvPr id="33" name="Image 32">
            <a:extLst>
              <a:ext uri="{FF2B5EF4-FFF2-40B4-BE49-F238E27FC236}">
                <a16:creationId xmlns:a16="http://schemas.microsoft.com/office/drawing/2014/main" id="{4FB6E883-FB5D-4D3A-BD9D-F542100B6BCF}"/>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6667" l="9896" r="89583">
                        <a14:foregroundMark x1="54167" y1="14000" x2="54167" y2="14000"/>
                        <a14:foregroundMark x1="85938" y1="27333" x2="85938" y2="27333"/>
                        <a14:foregroundMark x1="65104" y1="90000" x2="65104" y2="90000"/>
                        <a14:foregroundMark x1="72917" y1="96667" x2="72917" y2="96667"/>
                        <a14:foregroundMark x1="9896" y1="28000" x2="9896" y2="28000"/>
                        <a14:foregroundMark x1="23438" y1="32000" x2="23438" y2="32000"/>
                        <a14:foregroundMark x1="42188" y1="38000" x2="42188" y2="38000"/>
                        <a14:foregroundMark x1="51563" y1="38667" x2="51563" y2="38667"/>
                        <a14:foregroundMark x1="86979" y1="28667" x2="86979" y2="28667"/>
                        <a14:foregroundMark x1="74479" y1="17333" x2="74479" y2="17333"/>
                        <a14:foregroundMark x1="69271" y1="72667" x2="69271" y2="72667"/>
                        <a14:foregroundMark x1="76042" y1="67333" x2="76042" y2="67333"/>
                      </a14:backgroundRemoval>
                    </a14:imgEffect>
                  </a14:imgLayer>
                </a14:imgProps>
              </a:ext>
            </a:extLst>
          </a:blip>
          <a:stretch>
            <a:fillRect/>
          </a:stretch>
        </p:blipFill>
        <p:spPr>
          <a:xfrm>
            <a:off x="6982649" y="4062015"/>
            <a:ext cx="616765" cy="481847"/>
          </a:xfrm>
          <a:prstGeom prst="rect">
            <a:avLst/>
          </a:prstGeom>
        </p:spPr>
      </p:pic>
      <p:pic>
        <p:nvPicPr>
          <p:cNvPr id="34" name="Image 33">
            <a:extLst>
              <a:ext uri="{FF2B5EF4-FFF2-40B4-BE49-F238E27FC236}">
                <a16:creationId xmlns:a16="http://schemas.microsoft.com/office/drawing/2014/main" id="{F76A406D-AB26-4722-AE68-42E4D41CA68E}"/>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9697" b="90303" l="8871" r="95565">
                        <a14:foregroundMark x1="48790" y1="38788" x2="48790" y2="38788"/>
                        <a14:foregroundMark x1="86290" y1="36970" x2="86290" y2="36970"/>
                        <a14:foregroundMark x1="75806" y1="32727" x2="75806" y2="32727"/>
                        <a14:foregroundMark x1="75806" y1="32727" x2="75806" y2="32727"/>
                        <a14:foregroundMark x1="79839" y1="32727" x2="90323" y2="43030"/>
                        <a14:foregroundMark x1="90323" y1="43030" x2="95968" y2="61818"/>
                        <a14:foregroundMark x1="95968" y1="61818" x2="92742" y2="80606"/>
                        <a14:foregroundMark x1="92742" y1="80606" x2="82258" y2="91515"/>
                        <a14:foregroundMark x1="82258" y1="91515" x2="72581" y2="90909"/>
                        <a14:foregroundMark x1="93952" y1="75758" x2="93952" y2="75758"/>
                        <a14:foregroundMark x1="85887" y1="35758" x2="85887" y2="35758"/>
                        <a14:foregroundMark x1="92742" y1="46061" x2="92742" y2="46061"/>
                        <a14:foregroundMark x1="89113" y1="41212" x2="80242" y2="35152"/>
                        <a14:foregroundMark x1="89113" y1="39394" x2="95565" y2="61212"/>
                        <a14:foregroundMark x1="87097" y1="37576" x2="91129" y2="44848"/>
                        <a14:foregroundMark x1="85484" y1="58788" x2="85484" y2="58788"/>
                        <a14:foregroundMark x1="90726" y1="62424" x2="90726" y2="62424"/>
                        <a14:foregroundMark x1="88710" y1="50909" x2="88710" y2="50909"/>
                        <a14:foregroundMark x1="83065" y1="43636" x2="83065" y2="43636"/>
                        <a14:foregroundMark x1="73790" y1="40000" x2="73790" y2="40000"/>
                        <a14:foregroundMark x1="77016" y1="38182" x2="77016" y2="38788"/>
                        <a14:foregroundMark x1="77016" y1="41818" x2="77016" y2="41818"/>
                        <a14:foregroundMark x1="76613" y1="86061" x2="76613" y2="86061"/>
                        <a14:foregroundMark x1="82661" y1="81818" x2="82661" y2="81818"/>
                        <a14:foregroundMark x1="88710" y1="73333" x2="88710" y2="73333"/>
                        <a14:foregroundMark x1="54839" y1="90303" x2="54839" y2="90303"/>
                        <a14:foregroundMark x1="27016" y1="57576" x2="27016" y2="57576"/>
                      </a14:backgroundRemoval>
                    </a14:imgEffect>
                  </a14:imgLayer>
                </a14:imgProps>
              </a:ext>
            </a:extLst>
          </a:blip>
          <a:stretch>
            <a:fillRect/>
          </a:stretch>
        </p:blipFill>
        <p:spPr>
          <a:xfrm>
            <a:off x="2525448" y="4010313"/>
            <a:ext cx="775100" cy="515691"/>
          </a:xfrm>
          <a:prstGeom prst="rect">
            <a:avLst/>
          </a:prstGeom>
        </p:spPr>
      </p:pic>
      <p:pic>
        <p:nvPicPr>
          <p:cNvPr id="35" name="Image 34">
            <a:hlinkClick r:id="rId7"/>
            <a:extLst>
              <a:ext uri="{FF2B5EF4-FFF2-40B4-BE49-F238E27FC236}">
                <a16:creationId xmlns:a16="http://schemas.microsoft.com/office/drawing/2014/main" id="{AC79C70C-2341-4AB5-9787-C98A5C140D9B}"/>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9735" b="89381" l="5766" r="90744">
                        <a14:foregroundMark x1="5918" y1="30088" x2="9256" y2="71681"/>
                        <a14:foregroundMark x1="39150" y1="42035" x2="39150" y2="42035"/>
                        <a14:foregroundMark x1="38392" y1="42478" x2="38695" y2="43805"/>
                        <a14:foregroundMark x1="38847" y1="43805" x2="38847" y2="43805"/>
                        <a14:foregroundMark x1="38088" y1="45575" x2="42792" y2="54425"/>
                        <a14:foregroundMark x1="40516" y1="39823" x2="43096" y2="39823"/>
                        <a14:foregroundMark x1="45675" y1="42035" x2="45675" y2="42035"/>
                        <a14:foregroundMark x1="48407" y1="47345" x2="48407" y2="47345"/>
                        <a14:foregroundMark x1="53414" y1="50885" x2="53414" y2="50885"/>
                        <a14:foregroundMark x1="51442" y1="46018" x2="51442" y2="46018"/>
                        <a14:foregroundMark x1="54932" y1="53097" x2="54932" y2="53097"/>
                        <a14:foregroundMark x1="57663" y1="52655" x2="57663" y2="52655"/>
                        <a14:foregroundMark x1="61305" y1="50885" x2="61305" y2="50885"/>
                        <a14:foregroundMark x1="63278" y1="50442" x2="63278" y2="50442"/>
                        <a14:foregroundMark x1="65706" y1="47788" x2="65706" y2="47788"/>
                        <a14:foregroundMark x1="67223" y1="51770" x2="67223" y2="51770"/>
                        <a14:foregroundMark x1="69651" y1="50885" x2="69651" y2="50885"/>
                        <a14:foregroundMark x1="76480" y1="50885" x2="76024" y2="50885"/>
                        <a14:foregroundMark x1="80880" y1="45133" x2="80880" y2="45133"/>
                        <a14:foregroundMark x1="78907" y1="52212" x2="79666" y2="47345"/>
                        <a14:foregroundMark x1="84674" y1="48673" x2="84674" y2="48673"/>
                        <a14:foregroundMark x1="90744" y1="39823" x2="90744" y2="39823"/>
                        <a14:foregroundMark x1="20334" y1="42920" x2="20334" y2="42920"/>
                        <a14:foregroundMark x1="20334" y1="52655" x2="18058" y2="31416"/>
                        <a14:foregroundMark x1="18058" y1="31416" x2="17299" y2="57080"/>
                        <a14:foregroundMark x1="17299" y1="57080" x2="22610" y2="54425"/>
                        <a14:foregroundMark x1="22155" y1="62832" x2="26859" y2="80088"/>
                        <a14:foregroundMark x1="26859" y1="80088" x2="26707" y2="81416"/>
                        <a14:foregroundMark x1="18209" y1="64602" x2="25493" y2="56637"/>
                        <a14:foregroundMark x1="25493" y1="56637" x2="22307" y2="46460"/>
                        <a14:foregroundMark x1="13961" y1="24336" x2="16085" y2="68142"/>
                        <a14:foregroundMark x1="9712" y1="11504" x2="9712" y2="11504"/>
                        <a14:foregroundMark x1="27162" y1="84956" x2="27162" y2="84956"/>
                        <a14:foregroundMark x1="24886" y1="82743" x2="24886" y2="82743"/>
                        <a14:foregroundMark x1="28376" y1="88496" x2="28376" y2="88496"/>
                        <a14:foregroundMark x1="12898" y1="16814" x2="12898" y2="16814"/>
                      </a14:backgroundRemoval>
                    </a14:imgEffect>
                  </a14:imgLayer>
                </a14:imgProps>
              </a:ext>
            </a:extLst>
          </a:blip>
          <a:stretch>
            <a:fillRect/>
          </a:stretch>
        </p:blipFill>
        <p:spPr>
          <a:xfrm>
            <a:off x="4835247" y="2850288"/>
            <a:ext cx="1178332" cy="404102"/>
          </a:xfrm>
          <a:prstGeom prst="rect">
            <a:avLst/>
          </a:prstGeom>
        </p:spPr>
      </p:pic>
      <p:pic>
        <p:nvPicPr>
          <p:cNvPr id="36" name="Image 35">
            <a:hlinkClick r:id="rId5"/>
            <a:extLst>
              <a:ext uri="{FF2B5EF4-FFF2-40B4-BE49-F238E27FC236}">
                <a16:creationId xmlns:a16="http://schemas.microsoft.com/office/drawing/2014/main" id="{9B0B095B-362D-49A6-9067-247C4F055D83}"/>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9735" b="89381" l="5766" r="90744">
                        <a14:foregroundMark x1="5918" y1="30088" x2="9256" y2="71681"/>
                        <a14:foregroundMark x1="39150" y1="42035" x2="39150" y2="42035"/>
                        <a14:foregroundMark x1="38392" y1="42478" x2="38695" y2="43805"/>
                        <a14:foregroundMark x1="38847" y1="43805" x2="38847" y2="43805"/>
                        <a14:foregroundMark x1="38088" y1="45575" x2="42792" y2="54425"/>
                        <a14:foregroundMark x1="40516" y1="39823" x2="43096" y2="39823"/>
                        <a14:foregroundMark x1="45675" y1="42035" x2="45675" y2="42035"/>
                        <a14:foregroundMark x1="48407" y1="47345" x2="48407" y2="47345"/>
                        <a14:foregroundMark x1="53414" y1="50885" x2="53414" y2="50885"/>
                        <a14:foregroundMark x1="51442" y1="46018" x2="51442" y2="46018"/>
                        <a14:foregroundMark x1="54932" y1="53097" x2="54932" y2="53097"/>
                        <a14:foregroundMark x1="57663" y1="52655" x2="57663" y2="52655"/>
                        <a14:foregroundMark x1="61305" y1="50885" x2="61305" y2="50885"/>
                        <a14:foregroundMark x1="63278" y1="50442" x2="63278" y2="50442"/>
                        <a14:foregroundMark x1="65706" y1="47788" x2="65706" y2="47788"/>
                        <a14:foregroundMark x1="67223" y1="51770" x2="67223" y2="51770"/>
                        <a14:foregroundMark x1="69651" y1="50885" x2="69651" y2="50885"/>
                        <a14:foregroundMark x1="76480" y1="50885" x2="76024" y2="50885"/>
                        <a14:foregroundMark x1="80880" y1="45133" x2="80880" y2="45133"/>
                        <a14:foregroundMark x1="78907" y1="52212" x2="79666" y2="47345"/>
                        <a14:foregroundMark x1="84674" y1="48673" x2="84674" y2="48673"/>
                        <a14:foregroundMark x1="90744" y1="39823" x2="90744" y2="39823"/>
                        <a14:foregroundMark x1="20334" y1="42920" x2="20334" y2="42920"/>
                        <a14:foregroundMark x1="20334" y1="52655" x2="18058" y2="31416"/>
                        <a14:foregroundMark x1="18058" y1="31416" x2="17299" y2="57080"/>
                        <a14:foregroundMark x1="17299" y1="57080" x2="22610" y2="54425"/>
                        <a14:foregroundMark x1="22155" y1="62832" x2="26859" y2="80088"/>
                        <a14:foregroundMark x1="26859" y1="80088" x2="26707" y2="81416"/>
                        <a14:foregroundMark x1="18209" y1="64602" x2="25493" y2="56637"/>
                        <a14:foregroundMark x1="25493" y1="56637" x2="22307" y2="46460"/>
                        <a14:foregroundMark x1="13961" y1="24336" x2="16085" y2="68142"/>
                        <a14:foregroundMark x1="9712" y1="11504" x2="9712" y2="11504"/>
                        <a14:foregroundMark x1="27162" y1="84956" x2="27162" y2="84956"/>
                        <a14:foregroundMark x1="24886" y1="82743" x2="24886" y2="82743"/>
                        <a14:foregroundMark x1="28376" y1="88496" x2="28376" y2="88496"/>
                        <a14:foregroundMark x1="12898" y1="16814" x2="12898" y2="16814"/>
                      </a14:backgroundRemoval>
                    </a14:imgEffect>
                  </a14:imgLayer>
                </a14:imgProps>
              </a:ext>
            </a:extLst>
          </a:blip>
          <a:stretch>
            <a:fillRect/>
          </a:stretch>
        </p:blipFill>
        <p:spPr>
          <a:xfrm>
            <a:off x="4929119" y="5565155"/>
            <a:ext cx="1107963" cy="379969"/>
          </a:xfrm>
          <a:prstGeom prst="rect">
            <a:avLst/>
          </a:prstGeom>
        </p:spPr>
      </p:pic>
      <p:sp>
        <p:nvSpPr>
          <p:cNvPr id="37" name="Rectangle 36">
            <a:extLst>
              <a:ext uri="{FF2B5EF4-FFF2-40B4-BE49-F238E27FC236}">
                <a16:creationId xmlns:a16="http://schemas.microsoft.com/office/drawing/2014/main" id="{E85770DC-F74B-4592-A1C7-44A7578DDF98}"/>
              </a:ext>
            </a:extLst>
          </p:cNvPr>
          <p:cNvSpPr/>
          <p:nvPr/>
        </p:nvSpPr>
        <p:spPr>
          <a:xfrm>
            <a:off x="601562" y="3491320"/>
            <a:ext cx="2520943" cy="241318"/>
          </a:xfrm>
          <a:prstGeom prst="rect">
            <a:avLst/>
          </a:prstGeom>
          <a:solidFill>
            <a:schemeClr val="bg1"/>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lumMod val="65000"/>
                  </a:prstClr>
                </a:solidFill>
                <a:effectLst/>
                <a:uLnTx/>
                <a:uFillTx/>
                <a:latin typeface="Arial Narrow"/>
                <a:ea typeface="+mn-ea"/>
                <a:cs typeface="+mn-cs"/>
              </a:rPr>
              <a:t>Emprunt BPCE et Green Bond concernés</a:t>
            </a:r>
          </a:p>
        </p:txBody>
      </p:sp>
      <p:sp>
        <p:nvSpPr>
          <p:cNvPr id="38" name="Espace réservé du texte 3">
            <a:extLst>
              <a:ext uri="{FF2B5EF4-FFF2-40B4-BE49-F238E27FC236}">
                <a16:creationId xmlns:a16="http://schemas.microsoft.com/office/drawing/2014/main" id="{9587F71F-25C9-4CF5-B6CA-9F0C26DDD12E}"/>
              </a:ext>
            </a:extLst>
          </p:cNvPr>
          <p:cNvSpPr txBox="1">
            <a:spLocks/>
          </p:cNvSpPr>
          <p:nvPr/>
        </p:nvSpPr>
        <p:spPr>
          <a:xfrm>
            <a:off x="987252" y="265597"/>
            <a:ext cx="10980738" cy="628329"/>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500"/>
              </a:spcBef>
              <a:buFont typeface="Arial" panose="020B0604020202020204" pitchFamily="34" charset="0"/>
              <a:buNone/>
              <a:defRPr sz="1900" b="1" kern="1200" baseline="0">
                <a:solidFill>
                  <a:schemeClr val="tx1">
                    <a:lumMod val="75000"/>
                    <a:lumOff val="25000"/>
                  </a:schemeClr>
                </a:solidFill>
                <a:latin typeface="Montserrat Black" panose="00000A00000000000000" pitchFamily="2"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500"/>
              </a:spcBef>
              <a:spcAft>
                <a:spcPts val="0"/>
              </a:spcAft>
              <a:buClr>
                <a:srgbClr val="3E454A">
                  <a:lumMod val="75000"/>
                  <a:lumOff val="25000"/>
                </a:srgbClr>
              </a:buClr>
              <a:buSzTx/>
              <a:buFont typeface="Arial" panose="020B0604020202020204" pitchFamily="34" charset="0"/>
              <a:buNone/>
              <a:tabLst/>
              <a:defRPr/>
            </a:pPr>
            <a:r>
              <a:rPr kumimoji="0" lang="fr-FR" sz="2000" b="1" i="0" u="none" strike="noStrike" kern="1200" cap="none" spc="0" normalizeH="0" baseline="0" noProof="0" dirty="0">
                <a:ln>
                  <a:noFill/>
                </a:ln>
                <a:solidFill>
                  <a:srgbClr val="3E454A">
                    <a:lumMod val="75000"/>
                  </a:srgbClr>
                </a:solidFill>
                <a:effectLst/>
                <a:uLnTx/>
                <a:uFillTx/>
                <a:latin typeface="Montserrat Black" panose="00000A00000000000000" pitchFamily="2" charset="0"/>
                <a:ea typeface="+mn-ea"/>
                <a:cs typeface="+mn-cs"/>
              </a:rPr>
              <a:t>PROCESS LEI </a:t>
            </a:r>
            <a:r>
              <a:rPr kumimoji="0" lang="fr-FR" sz="2000" b="0" i="1" u="none" strike="noStrike" kern="1200" cap="none" spc="0" normalizeH="0" baseline="0" noProof="0" dirty="0">
                <a:ln>
                  <a:noFill/>
                </a:ln>
                <a:solidFill>
                  <a:srgbClr val="3E454A">
                    <a:lumMod val="75000"/>
                  </a:srgbClr>
                </a:solidFill>
                <a:effectLst/>
                <a:uLnTx/>
                <a:uFillTx/>
                <a:latin typeface="Montserrat" panose="00000500000000000000" pitchFamily="2" charset="0"/>
              </a:rPr>
              <a:t>(Legal Entity Identifier) </a:t>
            </a:r>
            <a:r>
              <a:rPr kumimoji="0" lang="fr-FR" sz="2000" b="1" i="0" u="none" strike="noStrike" kern="1200" cap="none" spc="0" normalizeH="0" baseline="0" noProof="0" dirty="0">
                <a:ln>
                  <a:noFill/>
                </a:ln>
                <a:solidFill>
                  <a:srgbClr val="3E454A">
                    <a:lumMod val="75000"/>
                  </a:srgbClr>
                </a:solidFill>
                <a:effectLst/>
                <a:uLnTx/>
                <a:uFillTx/>
                <a:latin typeface="Montserrat Black" panose="00000A00000000000000" pitchFamily="2" charset="0"/>
                <a:ea typeface="+mn-ea"/>
                <a:cs typeface="+mn-cs"/>
              </a:rPr>
              <a:t>: </a:t>
            </a:r>
          </a:p>
        </p:txBody>
      </p:sp>
      <p:pic>
        <p:nvPicPr>
          <p:cNvPr id="6" name="Image 5">
            <a:extLst>
              <a:ext uri="{FF2B5EF4-FFF2-40B4-BE49-F238E27FC236}">
                <a16:creationId xmlns:a16="http://schemas.microsoft.com/office/drawing/2014/main" id="{C4B81A9C-6979-4DF8-B19D-BA17B4C43CDC}"/>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foregroundMark x1="78431" y1="71591" x2="78431" y2="71591"/>
                        <a14:foregroundMark x1="55882" y1="61364" x2="55882" y2="61364"/>
                      </a14:backgroundRemoval>
                    </a14:imgEffect>
                    <a14:imgEffect>
                      <a14:saturation sat="400000"/>
                    </a14:imgEffect>
                  </a14:imgLayer>
                </a14:imgProps>
              </a:ext>
            </a:extLst>
          </a:blip>
          <a:stretch>
            <a:fillRect/>
          </a:stretch>
        </p:blipFill>
        <p:spPr>
          <a:xfrm>
            <a:off x="11444899" y="1369165"/>
            <a:ext cx="642599" cy="554400"/>
          </a:xfrm>
          <a:prstGeom prst="rect">
            <a:avLst/>
          </a:prstGeom>
        </p:spPr>
      </p:pic>
      <p:sp>
        <p:nvSpPr>
          <p:cNvPr id="41" name="Espace réservé du texte 3">
            <a:extLst>
              <a:ext uri="{FF2B5EF4-FFF2-40B4-BE49-F238E27FC236}">
                <a16:creationId xmlns:a16="http://schemas.microsoft.com/office/drawing/2014/main" id="{0050C3DC-9624-4B22-B91F-7A4FD3B0B971}"/>
              </a:ext>
            </a:extLst>
          </p:cNvPr>
          <p:cNvSpPr>
            <a:spLocks noGrp="1"/>
          </p:cNvSpPr>
          <p:nvPr>
            <p:ph type="body" sz="quarter" idx="4294967295"/>
          </p:nvPr>
        </p:nvSpPr>
        <p:spPr>
          <a:xfrm>
            <a:off x="4616450" y="0"/>
            <a:ext cx="7299325" cy="231775"/>
          </a:xfrm>
          <a:prstGeom prst="rect">
            <a:avLst/>
          </a:prstGeom>
        </p:spPr>
        <p:txBody>
          <a:bodyPr/>
          <a:lstStyle/>
          <a:p>
            <a:pPr algn="r"/>
            <a:r>
              <a:rPr lang="fr-FR" sz="2000" dirty="0">
                <a:solidFill>
                  <a:srgbClr val="00B050"/>
                </a:solidFill>
                <a:latin typeface="Montserrat Black" panose="00000A00000000000000" pitchFamily="2" charset="0"/>
              </a:rPr>
              <a:t>TRÉSO CLIMAT</a:t>
            </a:r>
          </a:p>
        </p:txBody>
      </p:sp>
    </p:spTree>
    <p:extLst>
      <p:ext uri="{BB962C8B-B14F-4D97-AF65-F5344CB8AC3E}">
        <p14:creationId xmlns:p14="http://schemas.microsoft.com/office/powerpoint/2010/main" val="2734015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8059" y="2617972"/>
            <a:ext cx="6677025" cy="369332"/>
          </a:xfrm>
          <a:prstGeom prst="rect">
            <a:avLst/>
          </a:prstGeom>
        </p:spPr>
        <p:txBody>
          <a:bodyPr wrap="square">
            <a:spAutoFit/>
          </a:bodyPr>
          <a:lstStyle/>
          <a:p>
            <a:pPr marL="523875"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2" name="Rectangle 1"/>
          <p:cNvSpPr/>
          <p:nvPr/>
        </p:nvSpPr>
        <p:spPr>
          <a:xfrm>
            <a:off x="1156063" y="456849"/>
            <a:ext cx="3946914" cy="369332"/>
          </a:xfrm>
          <a:prstGeom prst="rect">
            <a:avLst/>
          </a:prstGeom>
        </p:spPr>
        <p:txBody>
          <a:bodyPr wrap="none">
            <a:spAutoFit/>
          </a:bodyPr>
          <a:lstStyle/>
          <a:p>
            <a:pPr marR="0" lvl="0" algn="l" defTabSz="914400" rtl="0" eaLnBrk="1" fontAlgn="auto" latinLnBrk="0" hangingPunct="1">
              <a:lnSpc>
                <a:spcPct val="100000"/>
              </a:lnSpc>
              <a:spcBef>
                <a:spcPts val="0"/>
              </a:spcBef>
              <a:spcAft>
                <a:spcPts val="0"/>
              </a:spcAft>
              <a:buClr>
                <a:srgbClr val="C00000"/>
              </a:buClr>
              <a:buSzTx/>
              <a:tabLst/>
              <a:defRPr/>
            </a:pPr>
            <a:r>
              <a:rPr lang="fr-FR" b="1" dirty="0">
                <a:solidFill>
                  <a:srgbClr val="000000"/>
                </a:solidFill>
                <a:latin typeface="Montserrat Black" panose="00000A00000000000000" pitchFamily="2" charset="0"/>
                <a:ea typeface="Calibri" panose="020F0502020204030204" pitchFamily="34" charset="0"/>
              </a:rPr>
              <a:t>L</a:t>
            </a:r>
            <a:r>
              <a:rPr kumimoji="0" lang="fr-FR" sz="1800" b="1" i="0" u="none" strike="noStrike" kern="1200" cap="none" spc="0" normalizeH="0" baseline="0" noProof="0" dirty="0">
                <a:ln>
                  <a:noFill/>
                </a:ln>
                <a:solidFill>
                  <a:srgbClr val="000000"/>
                </a:solidFill>
                <a:effectLst/>
                <a:uLnTx/>
                <a:uFillTx/>
                <a:latin typeface="Montserrat Black" panose="00000A00000000000000" pitchFamily="2" charset="0"/>
                <a:ea typeface="Calibri" panose="020F0502020204030204" pitchFamily="34" charset="0"/>
              </a:rPr>
              <a:t>es </a:t>
            </a:r>
            <a:r>
              <a:rPr kumimoji="0" lang="fr-FR" sz="1600" b="1" i="0" u="none" strike="noStrike" kern="1200" cap="none" spc="0" normalizeH="0" baseline="0" noProof="0" dirty="0">
                <a:ln>
                  <a:noFill/>
                </a:ln>
                <a:solidFill>
                  <a:srgbClr val="000000"/>
                </a:solidFill>
                <a:effectLst/>
                <a:uLnTx/>
                <a:uFillTx/>
                <a:latin typeface="Montserrat Black" panose="00000A00000000000000" pitchFamily="2" charset="0"/>
                <a:ea typeface="Calibri" panose="020F0502020204030204" pitchFamily="34" charset="0"/>
              </a:rPr>
              <a:t>caractéristiques</a:t>
            </a:r>
            <a:r>
              <a:rPr kumimoji="0" lang="fr-FR" sz="1800" b="1" i="0" u="none" strike="noStrike" kern="1200" cap="none" spc="0" normalizeH="0" baseline="0" noProof="0" dirty="0">
                <a:ln>
                  <a:noFill/>
                </a:ln>
                <a:solidFill>
                  <a:srgbClr val="000000"/>
                </a:solidFill>
                <a:effectLst/>
                <a:uLnTx/>
                <a:uFillTx/>
                <a:latin typeface="Montserrat Black" panose="00000A00000000000000" pitchFamily="2" charset="0"/>
                <a:ea typeface="Calibri" panose="020F0502020204030204" pitchFamily="34" charset="0"/>
              </a:rPr>
              <a:t> principales</a:t>
            </a:r>
            <a:endParaRPr kumimoji="0" lang="fr-FR" sz="1800" b="0" i="0" u="none" strike="noStrike" kern="1200" cap="none" spc="0" normalizeH="0" baseline="0" noProof="0" dirty="0">
              <a:ln>
                <a:noFill/>
              </a:ln>
              <a:solidFill>
                <a:srgbClr val="00B050"/>
              </a:solidFill>
              <a:effectLst/>
              <a:uLnTx/>
              <a:uFillTx/>
              <a:latin typeface="Montserrat Black" panose="00000A00000000000000" pitchFamily="2" charset="0"/>
            </a:endParaRPr>
          </a:p>
        </p:txBody>
      </p:sp>
      <p:sp>
        <p:nvSpPr>
          <p:cNvPr id="10" name="Rectangle 9"/>
          <p:cNvSpPr/>
          <p:nvPr/>
        </p:nvSpPr>
        <p:spPr>
          <a:xfrm>
            <a:off x="887328" y="1563920"/>
            <a:ext cx="11127234" cy="3662093"/>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C00000"/>
                </a:solidFill>
                <a:effectLst/>
                <a:uLnTx/>
                <a:uFillTx/>
                <a:latin typeface="Montserrat" panose="00000500000000000000" pitchFamily="2" charset="0"/>
                <a:ea typeface="Calibri" panose="020F0502020204030204" pitchFamily="34" charset="0"/>
              </a:rPr>
              <a:t>Cible client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 Offre à destination des personnes morales mais accessible également aux personnes physiques</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Forme juridique : Obligation verte de droit français </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Garantie du capital : Garantie à hauteur de 100 % à l’échéance</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Formule simple avec un rendement / risque connu à l’avance </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lang="fr-FR" sz="1200" dirty="0">
                <a:solidFill>
                  <a:srgbClr val="000000"/>
                </a:solidFill>
                <a:latin typeface="Montserrat" panose="00000500000000000000" pitchFamily="2" charset="0"/>
                <a:ea typeface="Calibri" panose="020F0502020204030204" pitchFamily="34" charset="0"/>
              </a:rPr>
              <a:t>Deux</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 rendez-vous à la 3° et 6°années pour bénéficier d’une prise automatique de plus-value si elle se présente </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La période de commercialisation s’étend jusqu’au </a:t>
            </a:r>
            <a:r>
              <a:rPr kumimoji="0" lang="fr-FR" sz="1200" b="1"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7 avril 2023</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Prix nominal 1000 Euros</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Maturité de 6 ans</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Profil client  : C1 minimum/débutant. Profil risque R1</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Commission de souscription et de rachat : </a:t>
            </a:r>
            <a:r>
              <a:rPr kumimoji="0" lang="fr-FR" sz="1200" b="1"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néant</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Néanmoins, en cas de sortie en cours de vie des frais de courtage peuvent s’appliquer </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PNB : commission de placement maximale de 2,00 % </a:t>
            </a:r>
          </a:p>
          <a:p>
            <a:pPr marL="285750" marR="0" lvl="0" indent="-285750" algn="l" defTabSz="914400" rtl="0" eaLnBrk="1" fontAlgn="auto" latinLnBrk="0" hangingPunct="1">
              <a:lnSpc>
                <a:spcPct val="15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Eligibilité : Assurance-vie, contrats de capitalisation, CTO</a:t>
            </a:r>
          </a:p>
          <a:p>
            <a:pPr marL="285750" lvl="0" indent="-285750" algn="just">
              <a:lnSpc>
                <a:spcPct val="150000"/>
              </a:lnSpc>
              <a:buClr>
                <a:srgbClr val="C00000"/>
              </a:buClr>
              <a:buFont typeface="Wingdings" panose="05000000000000000000" pitchFamily="2" charset="2"/>
              <a:buChar cha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Basé sur l’indice </a:t>
            </a:r>
            <a:r>
              <a:rPr lang="fr-FR" sz="1200" dirty="0">
                <a:solidFill>
                  <a:srgbClr val="000000"/>
                </a:solidFill>
                <a:latin typeface="Montserrat" panose="00000500000000000000" pitchFamily="2" charset="0"/>
                <a:ea typeface="Calibri" panose="020F0502020204030204" pitchFamily="34" charset="0"/>
              </a:rPr>
              <a:t>iEdge PAB Climate Objective 40 Euro Decrement 5% NTR</a:t>
            </a: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p:txBody>
      </p:sp>
      <p:sp>
        <p:nvSpPr>
          <p:cNvPr id="11" name="Espace réservé du texte 3">
            <a:extLst>
              <a:ext uri="{FF2B5EF4-FFF2-40B4-BE49-F238E27FC236}">
                <a16:creationId xmlns:a16="http://schemas.microsoft.com/office/drawing/2014/main" id="{1077D619-3DDB-4E6C-81D4-76DF150742F8}"/>
              </a:ext>
            </a:extLst>
          </p:cNvPr>
          <p:cNvSpPr>
            <a:spLocks noGrp="1"/>
          </p:cNvSpPr>
          <p:nvPr>
            <p:ph type="body" sz="quarter" idx="4294967295"/>
          </p:nvPr>
        </p:nvSpPr>
        <p:spPr>
          <a:xfrm>
            <a:off x="4529138" y="0"/>
            <a:ext cx="7299325" cy="231775"/>
          </a:xfrm>
          <a:prstGeom prst="rect">
            <a:avLst/>
          </a:prstGeom>
        </p:spPr>
        <p:txBody>
          <a:bodyPr/>
          <a:lstStyle/>
          <a:p>
            <a:pPr algn="r"/>
            <a:r>
              <a:rPr lang="fr-FR" sz="2000" dirty="0">
                <a:solidFill>
                  <a:srgbClr val="00B050"/>
                </a:solidFill>
                <a:latin typeface="Montserrat Black" panose="00000A00000000000000" pitchFamily="2" charset="0"/>
              </a:rPr>
              <a:t>TRÉSO CLIMAT</a:t>
            </a:r>
          </a:p>
        </p:txBody>
      </p:sp>
    </p:spTree>
    <p:extLst>
      <p:ext uri="{BB962C8B-B14F-4D97-AF65-F5344CB8AC3E}">
        <p14:creationId xmlns:p14="http://schemas.microsoft.com/office/powerpoint/2010/main" val="2087298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12998" y="4132279"/>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4" name="Rectangle 3"/>
          <p:cNvSpPr/>
          <p:nvPr/>
        </p:nvSpPr>
        <p:spPr>
          <a:xfrm>
            <a:off x="1778059" y="2617972"/>
            <a:ext cx="6677025" cy="369332"/>
          </a:xfrm>
          <a:prstGeom prst="rect">
            <a:avLst/>
          </a:prstGeom>
        </p:spPr>
        <p:txBody>
          <a:bodyPr wrap="square">
            <a:spAutoFit/>
          </a:bodyPr>
          <a:lstStyle/>
          <a:p>
            <a:pPr marL="523875"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2" name="Rectangle 1"/>
          <p:cNvSpPr/>
          <p:nvPr/>
        </p:nvSpPr>
        <p:spPr>
          <a:xfrm>
            <a:off x="610129" y="1008377"/>
            <a:ext cx="11435473" cy="738664"/>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
                <a:srgbClr val="C00000"/>
              </a:buClr>
              <a:buSzTx/>
              <a:tabLst/>
              <a:defRPr/>
            </a:pPr>
            <a:r>
              <a:rPr kumimoji="0" lang="fr-FR" sz="1400" b="0" i="0" u="none" strike="noStrike" kern="1200" cap="none" spc="0" normalizeH="0" baseline="0" noProof="0" dirty="0">
                <a:ln>
                  <a:noFill/>
                </a:ln>
                <a:solidFill>
                  <a:srgbClr val="000000"/>
                </a:solidFill>
                <a:effectLst/>
                <a:uLnTx/>
                <a:uFillTx/>
                <a:latin typeface="Montserrat" panose="00000500000000000000" pitchFamily="2" charset="0"/>
                <a:cs typeface="Calibri" panose="020F0502020204030204" pitchFamily="34" charset="0"/>
              </a:rPr>
              <a:t>Retrouvez la documentation concernant </a:t>
            </a:r>
            <a:r>
              <a:rPr kumimoji="0" lang="fr-FR" sz="1400" b="1" i="0" u="none" strike="noStrike" kern="1200" cap="none" spc="0" normalizeH="0" baseline="0" noProof="0" dirty="0">
                <a:ln>
                  <a:noFill/>
                </a:ln>
                <a:solidFill>
                  <a:srgbClr val="00B050"/>
                </a:solidFill>
                <a:effectLst/>
                <a:uLnTx/>
                <a:uFillTx/>
                <a:latin typeface="Montserrat" panose="00000500000000000000" pitchFamily="2" charset="0"/>
                <a:ea typeface="Calibri" panose="020F0502020204030204" pitchFamily="34" charset="0"/>
                <a:cs typeface="Calibri" panose="020F0502020204030204" pitchFamily="34" charset="0"/>
              </a:rPr>
              <a:t>TRÉSO CLIMAT </a:t>
            </a:r>
            <a:r>
              <a:rPr kumimoji="0" lang="fr-FR" sz="1400" b="0" i="0" u="none" strike="noStrike" kern="1200" cap="none" spc="0" normalizeH="0" baseline="0" noProof="0" dirty="0">
                <a:ln>
                  <a:noFill/>
                </a:ln>
                <a:solidFill>
                  <a:srgbClr val="000000"/>
                </a:solidFill>
                <a:effectLst/>
                <a:uLnTx/>
                <a:uFillTx/>
                <a:latin typeface="Montserrat" panose="00000500000000000000" pitchFamily="2" charset="0"/>
                <a:cs typeface="Calibri" panose="020F0502020204030204" pitchFamily="34" charset="0"/>
              </a:rPr>
              <a:t>sous la Rubrique des Commerciaux rubrique </a:t>
            </a:r>
            <a:r>
              <a:rPr kumimoji="0" lang="fr-FR" sz="1400" b="1" i="0" u="none" strike="noStrike" kern="1200" cap="none" spc="0" normalizeH="0" baseline="0" noProof="0" dirty="0">
                <a:ln>
                  <a:noFill/>
                </a:ln>
                <a:solidFill>
                  <a:srgbClr val="000000"/>
                </a:solidFill>
                <a:effectLst/>
                <a:uLnTx/>
                <a:uFillTx/>
                <a:latin typeface="Montserrat" panose="00000500000000000000" pitchFamily="2" charset="0"/>
                <a:cs typeface="Calibri" panose="020F0502020204030204" pitchFamily="34" charset="0"/>
              </a:rPr>
              <a:t>Epargne</a:t>
            </a:r>
            <a:r>
              <a:rPr kumimoji="0" lang="fr-FR" sz="1400" b="0" i="0" u="none" strike="noStrike" kern="1200" cap="none" spc="0" normalizeH="0" baseline="0" noProof="0" dirty="0">
                <a:ln>
                  <a:noFill/>
                </a:ln>
                <a:solidFill>
                  <a:srgbClr val="000000"/>
                </a:solidFill>
                <a:effectLst/>
                <a:uLnTx/>
                <a:uFillTx/>
                <a:latin typeface="Montserrat" panose="00000500000000000000" pitchFamily="2" charset="0"/>
                <a:cs typeface="Calibri" panose="020F0502020204030204" pitchFamily="34" charset="0"/>
              </a:rPr>
              <a:t> ou en cliquant ci-dessous.</a:t>
            </a:r>
          </a:p>
          <a:p>
            <a:pPr marL="285750" marR="0" lvl="0" indent="-2857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q"/>
              <a:tabLst/>
              <a:defRPr/>
            </a:pPr>
            <a:endParaRPr kumimoji="0" lang="fr-FR" sz="1400" b="0" i="0" u="none" strike="noStrike" kern="1200" cap="none" spc="0" normalizeH="0" baseline="0" noProof="0" dirty="0">
              <a:ln>
                <a:noFill/>
              </a:ln>
              <a:solidFill>
                <a:srgbClr val="000000"/>
              </a:solidFill>
              <a:effectLst/>
              <a:uLnTx/>
              <a:uFillTx/>
              <a:latin typeface="Montserrat" panose="00000500000000000000" pitchFamily="2" charset="0"/>
            </a:endParaRPr>
          </a:p>
        </p:txBody>
      </p:sp>
      <p:sp>
        <p:nvSpPr>
          <p:cNvPr id="9" name="Rectangle 8"/>
          <p:cNvSpPr/>
          <p:nvPr/>
        </p:nvSpPr>
        <p:spPr>
          <a:xfrm>
            <a:off x="925867" y="1574502"/>
            <a:ext cx="8138963" cy="463203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C00000"/>
              </a:buClr>
              <a:buSzTx/>
              <a:buFontTx/>
              <a:buNone/>
              <a:tabLst/>
              <a:defRPr/>
            </a:pPr>
            <a:endPar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pPr marL="285750" marR="0" lvl="0" indent="-285750" algn="just"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Présentation de l’offre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a:t>
            </a:r>
            <a:r>
              <a:rPr kumimoji="0" lang="fr-FR" sz="1200" b="1"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kit conseiller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à usage interne-Ne pas diffuser)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en cliquant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hlinkClick r:id="rId3"/>
              </a:rPr>
              <a:t>ici</a:t>
            </a: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75"/>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Brochure commerciale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(à remettre au client)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en cliquant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hlinkClick r:id="rId4"/>
              </a:rPr>
              <a:t>ici</a:t>
            </a: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0" marR="0" lvl="0" indent="0" algn="just" defTabSz="914400" rtl="0" eaLnBrk="1" fontAlgn="auto" latinLnBrk="0" hangingPunct="1">
              <a:lnSpc>
                <a:spcPct val="100000"/>
              </a:lnSpc>
              <a:spcBef>
                <a:spcPts val="0"/>
              </a:spcBef>
              <a:spcAft>
                <a:spcPts val="75"/>
              </a:spcAft>
              <a:buClr>
                <a:srgbClr val="C00000"/>
              </a:buClr>
              <a:buSzTx/>
              <a:buFontTx/>
              <a:buNone/>
              <a:tabLst/>
              <a:defRPr/>
            </a:pP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lvl="0" indent="-285750" algn="just">
              <a:spcAft>
                <a:spcPts val="75"/>
              </a:spcAft>
              <a:buClr>
                <a:srgbClr val="C00000"/>
              </a:buClr>
              <a:buFont typeface="Wingdings" panose="05000000000000000000" pitchFamily="2" charset="2"/>
              <a:buChar cha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DIC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(à remettre au client) </a:t>
            </a:r>
            <a:r>
              <a:rPr lang="fr-FR" sz="1200" dirty="0">
                <a:solidFill>
                  <a:srgbClr val="000000"/>
                </a:solidFill>
                <a:latin typeface="Montserrat" panose="00000500000000000000" pitchFamily="2" charset="0"/>
                <a:ea typeface="Calibri" panose="020F0502020204030204" pitchFamily="34" charset="0"/>
              </a:rPr>
              <a:t>en cliquant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hlinkClick r:id="rId5"/>
              </a:rPr>
              <a:t>ici</a:t>
            </a: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75"/>
              </a:spcAft>
              <a:buClr>
                <a:srgbClr val="C00000"/>
              </a:buClr>
              <a:buSzTx/>
              <a:buFont typeface="Wingdings" panose="05000000000000000000" pitchFamily="2" charset="2"/>
              <a:buChar char="§"/>
              <a:tabLst/>
              <a:defRPr/>
            </a:pPr>
            <a:endPar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75"/>
              </a:spcAft>
              <a:buClr>
                <a:srgbClr val="C00000"/>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Bulletin de souscription CTO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(à n’utiliser que si PLATINE n’est pas disponible)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en cliquant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hlinkClick r:id="rId6"/>
              </a:rPr>
              <a:t>ici</a:t>
            </a: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75"/>
              </a:spcAft>
              <a:buClr>
                <a:srgbClr val="C00000"/>
              </a:buClr>
              <a:buSzTx/>
              <a:buFont typeface="Wingdings" panose="05000000000000000000" pitchFamily="2" charset="2"/>
              <a:buChar char="§"/>
              <a:tabLst/>
              <a:defRPr/>
            </a:pP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lvl="0" indent="-285750" algn="just">
              <a:spcAft>
                <a:spcPts val="75"/>
              </a:spcAft>
              <a:buClr>
                <a:srgbClr val="C00000"/>
              </a:buClr>
              <a:buFont typeface="Wingdings" panose="05000000000000000000" pitchFamily="2" charset="2"/>
              <a:buChar cha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Fiche d’information Assurance-vie/Capi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(à remettre au client)</a:t>
            </a:r>
            <a:r>
              <a:rPr lang="fr-FR" sz="1200" dirty="0">
                <a:solidFill>
                  <a:srgbClr val="000000"/>
                </a:solidFill>
                <a:latin typeface="Montserrat" panose="00000500000000000000" pitchFamily="2" charset="0"/>
                <a:ea typeface="Calibri" panose="020F0502020204030204" pitchFamily="34" charset="0"/>
              </a:rPr>
              <a:t> en cliquant</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hlinkClick r:id="rId7"/>
              </a:rPr>
              <a:t>ici</a:t>
            </a: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75"/>
              </a:spcAft>
              <a:buClr>
                <a:srgbClr val="C00000"/>
              </a:buClr>
              <a:buSzTx/>
              <a:buFont typeface="Wingdings" panose="05000000000000000000" pitchFamily="2" charset="2"/>
              <a:buChar char="§"/>
              <a:tabLst/>
              <a:defRPr/>
            </a:pPr>
            <a:endParaRPr lang="fr-FR" sz="1200" dirty="0">
              <a:solidFill>
                <a:srgbClr val="000000"/>
              </a:solidFill>
              <a:latin typeface="Montserrat" panose="00000500000000000000" pitchFamily="2" charset="0"/>
              <a:ea typeface="Calibri" panose="020F0502020204030204" pitchFamily="34" charset="0"/>
            </a:endParaRPr>
          </a:p>
          <a:p>
            <a:pPr marL="285750" lvl="0" indent="-285750" algn="just">
              <a:spcAft>
                <a:spcPts val="75"/>
              </a:spcAft>
              <a:buClr>
                <a:srgbClr val="C00000"/>
              </a:buClr>
              <a:buFont typeface="Wingdings" panose="05000000000000000000" pitchFamily="2" charset="2"/>
              <a:buChar char="§"/>
            </a:pPr>
            <a:r>
              <a:rPr kumimoji="0" lang="fr-FR" sz="1200" b="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DIC Assurance-Vie</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/Capi (à remettre au client)</a:t>
            </a:r>
            <a:r>
              <a:rPr lang="fr-FR" sz="1200" dirty="0">
                <a:solidFill>
                  <a:srgbClr val="000000"/>
                </a:solidFill>
                <a:latin typeface="Montserrat" panose="00000500000000000000" pitchFamily="2" charset="0"/>
                <a:ea typeface="Calibri" panose="020F0502020204030204" pitchFamily="34" charset="0"/>
              </a:rPr>
              <a:t> en cliquant</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 </a:t>
            </a:r>
            <a:r>
              <a:rPr kumimoji="0" lang="fr-FR" sz="120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hlinkClick r:id="rId8"/>
              </a:rPr>
              <a:t>ici</a:t>
            </a:r>
            <a:endParaRPr kumimoji="0" lang="fr-FR" sz="120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75"/>
              </a:spcAft>
              <a:buClr>
                <a:srgbClr val="C00000"/>
              </a:buClr>
              <a:buSzTx/>
              <a:buFont typeface="Wingdings" panose="05000000000000000000" pitchFamily="2" charset="2"/>
              <a:buChar char="§"/>
              <a:tabLst/>
              <a:defRPr/>
            </a:pPr>
            <a:endPar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lvl="0" indent="-285750" algn="just">
              <a:spcAft>
                <a:spcPts val="75"/>
              </a:spcAft>
              <a:buClr>
                <a:srgbClr val="C00000"/>
              </a:buClr>
              <a:buFont typeface="Wingdings" panose="05000000000000000000" pitchFamily="2" charset="2"/>
              <a:buChar cha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Documentation annexe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à faire signer en cas de souscription manuscrite)</a:t>
            </a:r>
            <a:r>
              <a:rPr lang="fr-FR" sz="1200" dirty="0">
                <a:solidFill>
                  <a:srgbClr val="000000"/>
                </a:solidFill>
                <a:latin typeface="Montserrat" panose="00000500000000000000" pitchFamily="2" charset="0"/>
                <a:ea typeface="Calibri" panose="020F0502020204030204" pitchFamily="34" charset="0"/>
              </a:rPr>
              <a:t> en cliquant</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hlinkClick r:id="rId9"/>
              </a:rPr>
              <a:t>ici</a:t>
            </a:r>
            <a:endPar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75"/>
              </a:spcAft>
              <a:buClr>
                <a:srgbClr val="C00000"/>
              </a:buClr>
              <a:buSzTx/>
              <a:buFont typeface="Wingdings" panose="05000000000000000000" pitchFamily="2" charset="2"/>
              <a:buChar char="§"/>
              <a:tabLst/>
              <a:defRPr/>
            </a:pPr>
            <a:endPar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lvl="0" indent="-285750" algn="just">
              <a:spcAft>
                <a:spcPts val="75"/>
              </a:spcAft>
              <a:buClr>
                <a:srgbClr val="C00000"/>
              </a:buClr>
              <a:buFont typeface="Wingdings" panose="05000000000000000000" pitchFamily="2" charset="2"/>
              <a:buChar char="§"/>
            </a:pP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Dispositions particulières Assurance vie et Capi </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 à faire signer par le client)</a:t>
            </a:r>
            <a:r>
              <a:rPr lang="fr-FR" sz="1200" dirty="0">
                <a:solidFill>
                  <a:srgbClr val="000000"/>
                </a:solidFill>
                <a:latin typeface="Montserrat" panose="00000500000000000000" pitchFamily="2" charset="0"/>
                <a:ea typeface="Calibri" panose="020F0502020204030204" pitchFamily="34" charset="0"/>
              </a:rPr>
              <a:t> en cliquant</a:t>
            </a:r>
            <a:r>
              <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 </a:t>
            </a:r>
            <a:r>
              <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hlinkClick r:id="rId10"/>
              </a:rPr>
              <a:t>ici</a:t>
            </a:r>
            <a:endParaRPr kumimoji="0" lang="fr-F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75"/>
              </a:spcAft>
              <a:buClr>
                <a:srgbClr val="C00000"/>
              </a:buClr>
              <a:buSzTx/>
              <a:buFont typeface="Wingdings" panose="05000000000000000000" pitchFamily="2" charset="2"/>
              <a:buChar char="§"/>
              <a:tabLst/>
              <a:defRPr/>
            </a:pPr>
            <a:endParaRPr kumimoji="0" lang="fr-F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endParaRPr>
          </a:p>
          <a:p>
            <a:pPr marL="285750" lvl="0" indent="-285750" algn="just">
              <a:spcAft>
                <a:spcPts val="75"/>
              </a:spcAft>
              <a:buClr>
                <a:srgbClr val="C00000"/>
              </a:buClr>
              <a:buFont typeface="Wingdings" panose="05000000000000000000" pitchFamily="2" charset="2"/>
              <a:buChar char="§"/>
            </a:pPr>
            <a:r>
              <a:rPr kumimoji="0" lang="pt-BR" sz="1200" b="0" i="0"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PROCESS LEI </a:t>
            </a:r>
            <a:r>
              <a:rPr kumimoji="0" lang="pt-BR" sz="1200" b="0" i="1" u="none" strike="noStrike" kern="1200" cap="none" spc="0" normalizeH="0" baseline="0" noProof="0" dirty="0">
                <a:ln>
                  <a:noFill/>
                </a:ln>
                <a:solidFill>
                  <a:srgbClr val="000000"/>
                </a:solidFill>
                <a:effectLst/>
                <a:uLnTx/>
                <a:uFillTx/>
                <a:latin typeface="Montserrat" panose="00000500000000000000" pitchFamily="2" charset="0"/>
                <a:ea typeface="Calibri" panose="020F0502020204030204" pitchFamily="34" charset="0"/>
              </a:rPr>
              <a:t>(Legal Entity Identifier) </a:t>
            </a:r>
            <a:r>
              <a:rPr lang="fr-FR" sz="1200" dirty="0">
                <a:solidFill>
                  <a:srgbClr val="000000"/>
                </a:solidFill>
                <a:latin typeface="Montserrat" panose="00000500000000000000" pitchFamily="2" charset="0"/>
                <a:ea typeface="Calibri" panose="020F0502020204030204" pitchFamily="34" charset="0"/>
              </a:rPr>
              <a:t>en cliquant </a:t>
            </a:r>
            <a:r>
              <a:rPr kumimoji="0" lang="pt-BR" sz="1200" b="0" i="0" u="sng" strike="noStrike" kern="1200" cap="none" spc="0" normalizeH="0" baseline="0" noProof="0" dirty="0">
                <a:ln>
                  <a:noFill/>
                </a:ln>
                <a:solidFill>
                  <a:srgbClr val="FF0000"/>
                </a:solidFill>
                <a:effectLst/>
                <a:uLnTx/>
                <a:uFillTx/>
                <a:latin typeface="Montserrat" panose="00000500000000000000" pitchFamily="2" charset="0"/>
                <a:ea typeface="Calibri" panose="020F0502020204030204" pitchFamily="34" charset="0"/>
                <a:hlinkClick r:id="rId11"/>
              </a:rPr>
              <a:t>ici</a:t>
            </a:r>
            <a:endParaRPr kumimoji="0" lang="pt-BR" sz="1200" b="0" i="0" u="sng" strike="noStrike" kern="1200" cap="none" spc="0" normalizeH="0" baseline="0" noProof="0" dirty="0">
              <a:ln>
                <a:noFill/>
              </a:ln>
              <a:solidFill>
                <a:srgbClr val="FF0000"/>
              </a:solidFill>
              <a:effectLst/>
              <a:uLnTx/>
              <a:uFillTx/>
              <a:latin typeface="Montserrat" panose="00000500000000000000" pitchFamily="2" charset="0"/>
              <a:ea typeface="Calibri" panose="020F0502020204030204" pitchFamily="34" charset="0"/>
            </a:endParaRPr>
          </a:p>
          <a:p>
            <a:pPr marL="285750" lvl="0" indent="-285750" algn="just">
              <a:spcAft>
                <a:spcPts val="75"/>
              </a:spcAft>
              <a:buClr>
                <a:srgbClr val="C00000"/>
              </a:buClr>
              <a:buFont typeface="Wingdings" panose="05000000000000000000" pitchFamily="2" charset="2"/>
              <a:buChar char="§"/>
            </a:pPr>
            <a:endParaRPr lang="pt-BR" sz="1200" u="sng" dirty="0">
              <a:solidFill>
                <a:srgbClr val="FF0000"/>
              </a:solidFill>
              <a:latin typeface="Montserrat" panose="00000500000000000000" pitchFamily="2" charset="0"/>
              <a:ea typeface="Calibri" panose="020F0502020204030204" pitchFamily="34" charset="0"/>
            </a:endParaRPr>
          </a:p>
          <a:p>
            <a:pPr marL="285750" lvl="0" indent="-285750" algn="just">
              <a:spcAft>
                <a:spcPts val="75"/>
              </a:spcAft>
              <a:buClr>
                <a:srgbClr val="C00000"/>
              </a:buClr>
              <a:buFont typeface="Wingdings" panose="05000000000000000000" pitchFamily="2" charset="2"/>
              <a:buChar char="§"/>
            </a:pPr>
            <a:r>
              <a:rPr kumimoji="0" lang="pt-BR" sz="1200" b="0" i="0" strike="noStrike" kern="1200" cap="none" spc="0" normalizeH="0" baseline="0" noProof="0" dirty="0">
                <a:ln>
                  <a:noFill/>
                </a:ln>
                <a:solidFill>
                  <a:schemeClr val="tx1">
                    <a:lumMod val="75000"/>
                    <a:lumOff val="25000"/>
                  </a:schemeClr>
                </a:solidFill>
                <a:effectLst/>
                <a:uLnTx/>
                <a:uFillTx/>
                <a:latin typeface="Montserrat" panose="00000500000000000000" pitchFamily="2" charset="0"/>
                <a:ea typeface="Calibri" panose="020F0502020204030204" pitchFamily="34" charset="0"/>
              </a:rPr>
              <a:t>Note d’information Tréso Climat en cliquant </a:t>
            </a:r>
            <a:r>
              <a:rPr kumimoji="0" lang="pt-BR" sz="1200" b="0" i="0" strike="noStrike" kern="1200" cap="none" spc="0" normalizeH="0" baseline="0" noProof="0" dirty="0">
                <a:ln>
                  <a:noFill/>
                </a:ln>
                <a:solidFill>
                  <a:schemeClr val="tx1">
                    <a:lumMod val="75000"/>
                    <a:lumOff val="25000"/>
                  </a:schemeClr>
                </a:solidFill>
                <a:effectLst/>
                <a:uLnTx/>
                <a:uFillTx/>
                <a:latin typeface="Montserrat" panose="00000500000000000000" pitchFamily="2" charset="0"/>
                <a:ea typeface="Calibri" panose="020F0502020204030204" pitchFamily="34" charset="0"/>
                <a:hlinkClick r:id="rId12"/>
              </a:rPr>
              <a:t>ici</a:t>
            </a:r>
            <a:endParaRPr kumimoji="0" lang="pt-BR" sz="1200" b="0" i="0" strike="noStrike" kern="1200" cap="none" spc="0" normalizeH="0" baseline="0" noProof="0" dirty="0">
              <a:ln>
                <a:noFill/>
              </a:ln>
              <a:solidFill>
                <a:schemeClr val="tx1">
                  <a:lumMod val="75000"/>
                  <a:lumOff val="25000"/>
                </a:schemeClr>
              </a:solidFill>
              <a:effectLst/>
              <a:uLnTx/>
              <a:uFillTx/>
              <a:latin typeface="Montserrat" panose="00000500000000000000" pitchFamily="2" charset="0"/>
              <a:ea typeface="Calibri" panose="020F0502020204030204" pitchFamily="34" charset="0"/>
            </a:endParaRPr>
          </a:p>
          <a:p>
            <a:pPr marR="0" lvl="0" algn="just" defTabSz="914400" rtl="0" eaLnBrk="1" fontAlgn="auto" latinLnBrk="0" hangingPunct="1">
              <a:lnSpc>
                <a:spcPct val="100000"/>
              </a:lnSpc>
              <a:spcBef>
                <a:spcPts val="0"/>
              </a:spcBef>
              <a:spcAft>
                <a:spcPts val="75"/>
              </a:spcAft>
              <a:buClr>
                <a:srgbClr val="C00000"/>
              </a:buClr>
              <a:buSzTx/>
              <a:tabLst/>
              <a:defRPr/>
            </a:pPr>
            <a:endPar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75"/>
              </a:spcAft>
              <a:buClr>
                <a:srgbClr val="C00000"/>
              </a:buClr>
              <a:buSzTx/>
              <a:buFontTx/>
              <a:buNone/>
              <a:tabLst/>
              <a:defRPr/>
            </a:pPr>
            <a:endPar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p:txBody>
      </p:sp>
      <p:sp>
        <p:nvSpPr>
          <p:cNvPr id="3" name="Rectangle 2">
            <a:extLst>
              <a:ext uri="{FF2B5EF4-FFF2-40B4-BE49-F238E27FC236}">
                <a16:creationId xmlns:a16="http://schemas.microsoft.com/office/drawing/2014/main" id="{3F71C221-3E6B-4482-B210-5E4643D1B5FA}"/>
              </a:ext>
            </a:extLst>
          </p:cNvPr>
          <p:cNvSpPr/>
          <p:nvPr/>
        </p:nvSpPr>
        <p:spPr>
          <a:xfrm>
            <a:off x="9750861" y="3357976"/>
            <a:ext cx="2194071"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Arial Narrow"/>
                <a:ea typeface="+mn-ea"/>
                <a:cs typeface="+mn-cs"/>
              </a:rPr>
              <a:t>SI VOUS AVEZ DES QUESTIONS, VOUS POUVEZ CONTACTER NATIXIS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Arial Narrow"/>
                <a:ea typeface="+mn-ea"/>
                <a:cs typeface="+mn-cs"/>
              </a:rPr>
              <a:t>PAR TÉLÉPHONE 01 58 55 92 98</a:t>
            </a:r>
            <a:endParaRPr kumimoji="0" lang="fr-FR" sz="1200" b="0" i="0" u="none" strike="noStrike" kern="1200" cap="none" spc="0" normalizeH="0" baseline="0" noProof="0" dirty="0">
              <a:ln>
                <a:noFill/>
              </a:ln>
              <a:solidFill>
                <a:srgbClr val="000000"/>
              </a:solidFill>
              <a:effectLst/>
              <a:uLnTx/>
              <a:uFillTx/>
              <a:latin typeface="Arial Narrow"/>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Narrow"/>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Narrow"/>
                <a:ea typeface="+mn-ea"/>
                <a:cs typeface="+mn-cs"/>
              </a:rPr>
              <a:t>OU PAR E-MAIL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Narrow"/>
                <a:ea typeface="+mn-ea"/>
                <a:cs typeface="+mn-cs"/>
              </a:rPr>
              <a:t>animation@natixis.com </a:t>
            </a:r>
          </a:p>
        </p:txBody>
      </p:sp>
      <p:pic>
        <p:nvPicPr>
          <p:cNvPr id="5" name="Image 4">
            <a:extLst>
              <a:ext uri="{FF2B5EF4-FFF2-40B4-BE49-F238E27FC236}">
                <a16:creationId xmlns:a16="http://schemas.microsoft.com/office/drawing/2014/main" id="{ABB89802-9A70-462F-8139-0B7BB826CECD}"/>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980" b="92079" l="6757" r="89865">
                        <a14:foregroundMark x1="50676" y1="37624" x2="50676" y2="37624"/>
                        <a14:foregroundMark x1="12162" y1="23762" x2="12162" y2="23762"/>
                        <a14:foregroundMark x1="37162" y1="4950" x2="37162" y2="4950"/>
                        <a14:foregroundMark x1="8108" y1="38614" x2="8108" y2="38614"/>
                        <a14:foregroundMark x1="28378" y1="91089" x2="28378" y2="91089"/>
                        <a14:foregroundMark x1="66216" y1="83168" x2="66216" y2="83168"/>
                        <a14:foregroundMark x1="40541" y1="92079" x2="40541" y2="92079"/>
                        <a14:foregroundMark x1="44595" y1="79208" x2="44595" y2="79208"/>
                      </a14:backgroundRemoval>
                    </a14:imgEffect>
                  </a14:imgLayer>
                </a14:imgProps>
              </a:ext>
            </a:extLst>
          </a:blip>
          <a:stretch>
            <a:fillRect/>
          </a:stretch>
        </p:blipFill>
        <p:spPr>
          <a:xfrm>
            <a:off x="9013301" y="3434794"/>
            <a:ext cx="750068" cy="527512"/>
          </a:xfrm>
          <a:prstGeom prst="rect">
            <a:avLst/>
          </a:prstGeom>
        </p:spPr>
      </p:pic>
      <p:pic>
        <p:nvPicPr>
          <p:cNvPr id="12" name="Image 11">
            <a:extLst>
              <a:ext uri="{FF2B5EF4-FFF2-40B4-BE49-F238E27FC236}">
                <a16:creationId xmlns:a16="http://schemas.microsoft.com/office/drawing/2014/main" id="{3FA3F90F-8066-4F69-B950-7F5791A4D72B}"/>
              </a:ext>
            </a:extLst>
          </p:cNvPr>
          <p:cNvPicPr>
            <a:picLocks noChangeAspect="1"/>
          </p:cNvPicPr>
          <p:nvPr/>
        </p:nvPicPr>
        <p:blipFill rotWithShape="1">
          <a:blip r:embed="rId15"/>
          <a:srcRect l="6551" r="5267"/>
          <a:stretch/>
        </p:blipFill>
        <p:spPr>
          <a:xfrm>
            <a:off x="9087690" y="4246065"/>
            <a:ext cx="528998" cy="530488"/>
          </a:xfrm>
          <a:prstGeom prst="rect">
            <a:avLst/>
          </a:prstGeom>
        </p:spPr>
      </p:pic>
      <p:sp>
        <p:nvSpPr>
          <p:cNvPr id="13" name="Rectangle 12">
            <a:extLst>
              <a:ext uri="{FF2B5EF4-FFF2-40B4-BE49-F238E27FC236}">
                <a16:creationId xmlns:a16="http://schemas.microsoft.com/office/drawing/2014/main" id="{924648D6-3131-4C7D-A918-0B852D302B4E}"/>
              </a:ext>
            </a:extLst>
          </p:cNvPr>
          <p:cNvSpPr/>
          <p:nvPr/>
        </p:nvSpPr>
        <p:spPr>
          <a:xfrm>
            <a:off x="9763369" y="2860184"/>
            <a:ext cx="108452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pattFill prst="dkUpDiag">
                  <a:fgClr>
                    <a:prstClr val="white">
                      <a:lumMod val="50000"/>
                    </a:prstClr>
                  </a:fgClr>
                  <a:bgClr>
                    <a:srgbClr val="000000">
                      <a:lumMod val="75000"/>
                      <a:lumOff val="25000"/>
                    </a:srgbClr>
                  </a:bgClr>
                </a:pattFill>
                <a:effectLst>
                  <a:outerShdw blurRad="38100" dist="19050" dir="2700000" algn="tl" rotWithShape="0">
                    <a:srgbClr val="000000">
                      <a:lumMod val="50000"/>
                      <a:alpha val="40000"/>
                    </a:srgbClr>
                  </a:outerShdw>
                </a:effectLst>
                <a:uLnTx/>
                <a:uFillTx/>
                <a:latin typeface="Arial Narrow"/>
                <a:ea typeface="+mn-ea"/>
                <a:cs typeface="+mn-cs"/>
              </a:rPr>
              <a:t>CONTACT</a:t>
            </a:r>
          </a:p>
        </p:txBody>
      </p:sp>
      <p:sp>
        <p:nvSpPr>
          <p:cNvPr id="14" name="Rectangle 13">
            <a:extLst>
              <a:ext uri="{FF2B5EF4-FFF2-40B4-BE49-F238E27FC236}">
                <a16:creationId xmlns:a16="http://schemas.microsoft.com/office/drawing/2014/main" id="{D6AB87C3-B7EA-419C-8E76-79EC32F30F74}"/>
              </a:ext>
            </a:extLst>
          </p:cNvPr>
          <p:cNvSpPr/>
          <p:nvPr/>
        </p:nvSpPr>
        <p:spPr>
          <a:xfrm>
            <a:off x="8942734" y="2760418"/>
            <a:ext cx="2942414" cy="2304422"/>
          </a:xfrm>
          <a:prstGeom prst="rect">
            <a:avLst/>
          </a:prstGeom>
          <a:noFill/>
          <a:ln w="19050">
            <a:solidFill>
              <a:srgbClr val="2010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16" name="Rectangle 15">
            <a:extLst>
              <a:ext uri="{FF2B5EF4-FFF2-40B4-BE49-F238E27FC236}">
                <a16:creationId xmlns:a16="http://schemas.microsoft.com/office/drawing/2014/main" id="{17FCFEDB-CADE-419D-8DA5-345F1055E523}"/>
              </a:ext>
            </a:extLst>
          </p:cNvPr>
          <p:cNvSpPr/>
          <p:nvPr/>
        </p:nvSpPr>
        <p:spPr>
          <a:xfrm>
            <a:off x="1156063" y="456849"/>
            <a:ext cx="4676280" cy="369332"/>
          </a:xfrm>
          <a:prstGeom prst="rect">
            <a:avLst/>
          </a:prstGeom>
        </p:spPr>
        <p:txBody>
          <a:bodyPr wrap="none">
            <a:spAutoFit/>
          </a:bodyPr>
          <a:lstStyle/>
          <a:p>
            <a:pPr marR="0" lvl="0" algn="l" defTabSz="914400" rtl="0" eaLnBrk="1" fontAlgn="auto" latinLnBrk="0" hangingPunct="1">
              <a:lnSpc>
                <a:spcPct val="100000"/>
              </a:lnSpc>
              <a:spcBef>
                <a:spcPts val="0"/>
              </a:spcBef>
              <a:spcAft>
                <a:spcPts val="0"/>
              </a:spcAft>
              <a:buClr>
                <a:srgbClr val="C00000"/>
              </a:buClr>
              <a:buSzTx/>
              <a:tabLst/>
              <a:defRPr/>
            </a:pPr>
            <a:r>
              <a:rPr lang="fr-FR" b="1" dirty="0">
                <a:solidFill>
                  <a:srgbClr val="000000"/>
                </a:solidFill>
                <a:latin typeface="Montserrat Black" panose="00000A00000000000000" pitchFamily="2" charset="0"/>
                <a:ea typeface="Calibri" panose="020F0502020204030204" pitchFamily="34" charset="0"/>
              </a:rPr>
              <a:t>La </a:t>
            </a:r>
            <a:r>
              <a:rPr lang="fr-FR" sz="1600" b="1" dirty="0">
                <a:solidFill>
                  <a:srgbClr val="000000"/>
                </a:solidFill>
                <a:latin typeface="Montserrat Black" panose="00000A00000000000000" pitchFamily="2" charset="0"/>
                <a:ea typeface="Calibri" panose="020F0502020204030204" pitchFamily="34" charset="0"/>
              </a:rPr>
              <a:t>documentation</a:t>
            </a:r>
            <a:r>
              <a:rPr lang="fr-FR" b="1" dirty="0">
                <a:solidFill>
                  <a:srgbClr val="000000"/>
                </a:solidFill>
                <a:latin typeface="Montserrat Black" panose="00000A00000000000000" pitchFamily="2" charset="0"/>
                <a:ea typeface="Calibri" panose="020F0502020204030204" pitchFamily="34" charset="0"/>
              </a:rPr>
              <a:t> à votre disposition</a:t>
            </a:r>
            <a:endParaRPr kumimoji="0" lang="fr-FR" sz="1800" b="0" i="0" u="none" strike="noStrike" kern="1200" cap="none" spc="0" normalizeH="0" baseline="0" noProof="0" dirty="0">
              <a:ln>
                <a:noFill/>
              </a:ln>
              <a:solidFill>
                <a:srgbClr val="00B050"/>
              </a:solidFill>
              <a:effectLst/>
              <a:uLnTx/>
              <a:uFillTx/>
              <a:latin typeface="Montserrat Black" panose="00000A00000000000000" pitchFamily="2" charset="0"/>
            </a:endParaRPr>
          </a:p>
        </p:txBody>
      </p:sp>
      <p:sp>
        <p:nvSpPr>
          <p:cNvPr id="17" name="Espace réservé du texte 3">
            <a:extLst>
              <a:ext uri="{FF2B5EF4-FFF2-40B4-BE49-F238E27FC236}">
                <a16:creationId xmlns:a16="http://schemas.microsoft.com/office/drawing/2014/main" id="{33292B77-1CE3-44F9-A8E7-88E3546E4E3D}"/>
              </a:ext>
            </a:extLst>
          </p:cNvPr>
          <p:cNvSpPr>
            <a:spLocks noGrp="1"/>
          </p:cNvSpPr>
          <p:nvPr>
            <p:ph type="body" sz="quarter" idx="4294967295"/>
          </p:nvPr>
        </p:nvSpPr>
        <p:spPr>
          <a:xfrm>
            <a:off x="4529138" y="0"/>
            <a:ext cx="7299325" cy="231775"/>
          </a:xfrm>
          <a:prstGeom prst="rect">
            <a:avLst/>
          </a:prstGeom>
        </p:spPr>
        <p:txBody>
          <a:bodyPr/>
          <a:lstStyle/>
          <a:p>
            <a:pPr algn="r"/>
            <a:r>
              <a:rPr lang="fr-FR" sz="2000" dirty="0">
                <a:solidFill>
                  <a:srgbClr val="00B050"/>
                </a:solidFill>
                <a:latin typeface="Montserrat Black" panose="00000A00000000000000" pitchFamily="2" charset="0"/>
              </a:rPr>
              <a:t>TRÉSO CLIMAT</a:t>
            </a:r>
          </a:p>
        </p:txBody>
      </p:sp>
      <p:pic>
        <p:nvPicPr>
          <p:cNvPr id="19" name="Image 18">
            <a:extLst>
              <a:ext uri="{FF2B5EF4-FFF2-40B4-BE49-F238E27FC236}">
                <a16:creationId xmlns:a16="http://schemas.microsoft.com/office/drawing/2014/main" id="{170FBBE3-16DE-450A-8610-30930778DC92}"/>
              </a:ext>
            </a:extLst>
          </p:cNvPr>
          <p:cNvPicPr>
            <a:picLocks noChangeAspect="1"/>
          </p:cNvPicPr>
          <p:nvPr/>
        </p:nvPicPr>
        <p:blipFill>
          <a:blip r:embed="rId16"/>
          <a:stretch>
            <a:fillRect/>
          </a:stretch>
        </p:blipFill>
        <p:spPr>
          <a:xfrm>
            <a:off x="10098193" y="2052367"/>
            <a:ext cx="615527" cy="632948"/>
          </a:xfrm>
          <a:prstGeom prst="rect">
            <a:avLst/>
          </a:prstGeom>
        </p:spPr>
      </p:pic>
    </p:spTree>
    <p:extLst>
      <p:ext uri="{BB962C8B-B14F-4D97-AF65-F5344CB8AC3E}">
        <p14:creationId xmlns:p14="http://schemas.microsoft.com/office/powerpoint/2010/main" val="309681240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c52eb4dc-0ef3-4aa8-8e03-025dbf6c8637"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6282</TotalTime>
  <Words>1231</Words>
  <Application>Microsoft Office PowerPoint</Application>
  <PresentationFormat>Grand écran</PresentationFormat>
  <Paragraphs>125</Paragraphs>
  <Slides>9</Slides>
  <Notes>4</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9</vt:i4>
      </vt:variant>
    </vt:vector>
  </HeadingPairs>
  <TitlesOfParts>
    <vt:vector size="19" baseType="lpstr">
      <vt:lpstr>Arial</vt:lpstr>
      <vt:lpstr>Arial Black</vt:lpstr>
      <vt:lpstr>Arial Narrow</vt:lpstr>
      <vt:lpstr>Calibri</vt:lpstr>
      <vt:lpstr>Montserrat</vt:lpstr>
      <vt:lpstr>Montserrat Black</vt:lpstr>
      <vt:lpstr>Univers LT Std</vt:lpstr>
      <vt:lpstr>Wingdings</vt:lpstr>
      <vt:lpstr>Thème Office</vt:lpstr>
      <vt:lpstr>1-MODELE PART</vt:lpstr>
      <vt:lpstr>L’HEBDO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POIGNANT Anne [CEGEE]</cp:lastModifiedBy>
  <cp:revision>326</cp:revision>
  <dcterms:created xsi:type="dcterms:W3CDTF">2020-06-24T09:20:11Z</dcterms:created>
  <dcterms:modified xsi:type="dcterms:W3CDTF">2023-01-19T19:29:23Z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