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9"/>
  </p:notesMasterIdLst>
  <p:sldIdLst>
    <p:sldId id="268" r:id="rId6"/>
    <p:sldId id="269" r:id="rId7"/>
    <p:sldId id="271" r:id="rId8"/>
    <p:sldId id="563" r:id="rId9"/>
    <p:sldId id="551" r:id="rId10"/>
    <p:sldId id="553" r:id="rId11"/>
    <p:sldId id="552" r:id="rId12"/>
    <p:sldId id="556" r:id="rId13"/>
    <p:sldId id="554" r:id="rId14"/>
    <p:sldId id="555" r:id="rId15"/>
    <p:sldId id="557" r:id="rId16"/>
    <p:sldId id="558" r:id="rId17"/>
    <p:sldId id="562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3EAB36"/>
    <a:srgbClr val="558C0E"/>
    <a:srgbClr val="2010D3"/>
    <a:srgbClr val="FFD817"/>
    <a:srgbClr val="E60B15"/>
    <a:srgbClr val="1EA3E2"/>
    <a:srgbClr val="77BF32"/>
    <a:srgbClr val="3F6D03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53E745-C98D-4A5C-AAFC-5FCAA1E4FFB2}" v="193" dt="2023-04-19T09:31:23.7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2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19/04/2023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4.png"/><Relationship Id="rId7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hyperlink" Target="http://service-cegee-sps/sites/refdoc/mydocs/Documents%20partages/MO-A-0410.pptx?Web=1" TargetMode="External"/><Relationship Id="rId4" Type="http://schemas.openxmlformats.org/officeDocument/2006/relationships/hyperlink" Target="http://service-cegee-sps/sites/refdoc/mydocs/Documents%20partages/MO-A-0409.pptx?Web=1" TargetMode="Externa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14/04/2023 S16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678180" y="1371599"/>
            <a:ext cx="10696135" cy="4698609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5360993" y="1507830"/>
            <a:ext cx="764090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32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Plan d’action remédiation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endParaRPr lang="fr-FR" sz="2800" b="1" dirty="0"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    </a:t>
            </a:r>
            <a:r>
              <a:rPr lang="fr-FR" sz="36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Bénéficiaire Effectif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150245-E2D2-4E5E-91BC-D10576968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26" y="2044338"/>
            <a:ext cx="4444282" cy="300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Sommaire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EA929E-BD3D-4579-B99F-FFE98A0EC2BD}"/>
              </a:ext>
            </a:extLst>
          </p:cNvPr>
          <p:cNvSpPr txBox="1"/>
          <p:nvPr/>
        </p:nvSpPr>
        <p:spPr>
          <a:xfrm>
            <a:off x="1889921" y="2014717"/>
            <a:ext cx="8202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Impact de la bascule informatique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Origine des anomalies constatées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L’action de remédiation collective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Annexes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/>
              <a:t>Rappel : définition du Bénéficiaire Effectif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/>
              <a:t>Rappel du process de saisie du Bénéficiaire Effectif</a:t>
            </a:r>
          </a:p>
        </p:txBody>
      </p:sp>
    </p:spTree>
    <p:extLst>
      <p:ext uri="{BB962C8B-B14F-4D97-AF65-F5344CB8AC3E}">
        <p14:creationId xmlns:p14="http://schemas.microsoft.com/office/powerpoint/2010/main" val="265497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Sommaire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EA929E-BD3D-4579-B99F-FFE98A0EC2BD}"/>
              </a:ext>
            </a:extLst>
          </p:cNvPr>
          <p:cNvSpPr txBox="1"/>
          <p:nvPr/>
        </p:nvSpPr>
        <p:spPr>
          <a:xfrm>
            <a:off x="1889921" y="2014717"/>
            <a:ext cx="8202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de la bascule informatique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Origine des anomalies constatées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L’action de remédiation collective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Annexes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/>
              <a:t>Rappel : définition du Bénéficiaire Effectif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 dirty="0"/>
              <a:t>Rappel du process de saisie du Bénéficiaire Effectif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607C94-F287-4EE7-BD63-D6B0698E4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557" y="1820181"/>
            <a:ext cx="4944165" cy="6573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7521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Impact de la bascule informatique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786198-7321-45CD-9D07-14A995CAA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00" y="1508229"/>
            <a:ext cx="1399045" cy="16973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A87626-6231-4667-B950-1A66AFDA2A4B}"/>
              </a:ext>
            </a:extLst>
          </p:cNvPr>
          <p:cNvSpPr txBox="1"/>
          <p:nvPr/>
        </p:nvSpPr>
        <p:spPr>
          <a:xfrm rot="362830">
            <a:off x="582884" y="1981232"/>
            <a:ext cx="852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17 </a:t>
            </a:r>
            <a:r>
              <a:rPr lang="fr-FR" sz="1400" b="1" dirty="0"/>
              <a:t>avril</a:t>
            </a:r>
            <a:r>
              <a:rPr lang="fr-FR" sz="1600" b="1" dirty="0"/>
              <a:t> 2023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4E78D64A-C2F0-40F7-B248-0432CC6E46E7}"/>
              </a:ext>
            </a:extLst>
          </p:cNvPr>
          <p:cNvSpPr/>
          <p:nvPr/>
        </p:nvSpPr>
        <p:spPr>
          <a:xfrm>
            <a:off x="1803635" y="2139191"/>
            <a:ext cx="402670" cy="3691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309EF8-0D85-4B85-9131-5FFB5F221E98}"/>
              </a:ext>
            </a:extLst>
          </p:cNvPr>
          <p:cNvSpPr txBox="1"/>
          <p:nvPr/>
        </p:nvSpPr>
        <p:spPr>
          <a:xfrm>
            <a:off x="2239860" y="1845578"/>
            <a:ext cx="90349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Intégration du stock des données Bénéficiaires Effectifs dans le calcul du TOP CC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14400 clients PROs sont impactés pour la CEGEE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Des impacts sur 3 niveaux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Passage du « TOP CC </a:t>
            </a:r>
            <a:r>
              <a:rPr lang="fr-FR" sz="1600" dirty="0">
                <a:solidFill>
                  <a:srgbClr val="3EAB36"/>
                </a:solidFill>
              </a:rPr>
              <a:t>Vert </a:t>
            </a:r>
            <a:r>
              <a:rPr lang="fr-FR" sz="1600" dirty="0"/>
              <a:t>» à « </a:t>
            </a:r>
            <a:r>
              <a:rPr lang="fr-FR" sz="1600" dirty="0">
                <a:solidFill>
                  <a:srgbClr val="C00000"/>
                </a:solidFill>
              </a:rPr>
              <a:t>Rouge </a:t>
            </a:r>
            <a:r>
              <a:rPr lang="fr-FR" sz="1600" dirty="0"/>
              <a:t>»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/>
              <a:t>pour de nombreux clients où le BE est KO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La révision annuelle devient bloquante pour les « TOP CC </a:t>
            </a:r>
            <a:r>
              <a:rPr lang="fr-FR" sz="1600" dirty="0">
                <a:solidFill>
                  <a:srgbClr val="C00000"/>
                </a:solidFill>
              </a:rPr>
              <a:t>Rouge »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Sans régularisation, à terme </a:t>
            </a:r>
            <a:r>
              <a:rPr lang="fr-FR" sz="1600" i="1" dirty="0"/>
              <a:t>(fin d’année), </a:t>
            </a:r>
            <a:r>
              <a:rPr lang="fr-FR" sz="1600" dirty="0"/>
              <a:t>les « TOP CC </a:t>
            </a:r>
            <a:r>
              <a:rPr lang="fr-FR" sz="1600" dirty="0">
                <a:solidFill>
                  <a:srgbClr val="C00000"/>
                </a:solidFill>
              </a:rPr>
              <a:t>Rouge »</a:t>
            </a:r>
            <a:r>
              <a:rPr lang="fr-FR" sz="1600" dirty="0"/>
              <a:t> seront bloquant pour la souscription de produits </a:t>
            </a:r>
            <a:endParaRPr lang="fr-FR" sz="1600" i="1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39F393-816F-44EA-ABAA-93C0518714DF}"/>
              </a:ext>
            </a:extLst>
          </p:cNvPr>
          <p:cNvSpPr txBox="1"/>
          <p:nvPr/>
        </p:nvSpPr>
        <p:spPr>
          <a:xfrm rot="362830">
            <a:off x="414785" y="2585315"/>
            <a:ext cx="101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/>
              <a:t>Bascule informatique</a:t>
            </a:r>
          </a:p>
        </p:txBody>
      </p:sp>
    </p:spTree>
    <p:extLst>
      <p:ext uri="{BB962C8B-B14F-4D97-AF65-F5344CB8AC3E}">
        <p14:creationId xmlns:p14="http://schemas.microsoft.com/office/powerpoint/2010/main" val="97126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Sommaire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EA929E-BD3D-4579-B99F-FFE98A0EC2BD}"/>
              </a:ext>
            </a:extLst>
          </p:cNvPr>
          <p:cNvSpPr txBox="1"/>
          <p:nvPr/>
        </p:nvSpPr>
        <p:spPr>
          <a:xfrm>
            <a:off x="1889921" y="2014717"/>
            <a:ext cx="8202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Impact de la bascule informatique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Origine des anomalies constatées et volumétrie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L’action de remédiation collective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Annexes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Rappel : définition du Bénéficiaire Effectif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Rappel du process de saisie du Bénéficiaire Effectif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032330-9F77-4C38-9F2E-E9E37C66E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30" y="2525189"/>
            <a:ext cx="6514738" cy="704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103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Origine des anomalies constatées et volumétrie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309EF8-0D85-4B85-9131-5FFB5F221E98}"/>
              </a:ext>
            </a:extLst>
          </p:cNvPr>
          <p:cNvSpPr txBox="1"/>
          <p:nvPr/>
        </p:nvSpPr>
        <p:spPr>
          <a:xfrm>
            <a:off x="494950" y="2382473"/>
            <a:ext cx="5293454" cy="2369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Saisie du bordereau non conforme au process *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Absence du bordereau de Bénéficiaire Effectif</a:t>
            </a:r>
          </a:p>
          <a:p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Absence des liens BE dans la relation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/>
              <a:t>Dysfonctionnement lors de l’édition du contrat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C3884F-ECED-4F8A-8A39-AACDE79C4C56}"/>
              </a:ext>
            </a:extLst>
          </p:cNvPr>
          <p:cNvSpPr txBox="1"/>
          <p:nvPr/>
        </p:nvSpPr>
        <p:spPr>
          <a:xfrm>
            <a:off x="280191" y="1558045"/>
            <a:ext cx="5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Quelles sont les origines des anomalies recensées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B62B4D-1147-4228-8C0A-5F16093F7D16}"/>
              </a:ext>
            </a:extLst>
          </p:cNvPr>
          <p:cNvSpPr txBox="1"/>
          <p:nvPr/>
        </p:nvSpPr>
        <p:spPr>
          <a:xfrm>
            <a:off x="6797808" y="1582513"/>
            <a:ext cx="4495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Quelle volumétrie pour le marché PRO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AD8C93-CFE9-4045-964A-DAF2D53D9893}"/>
              </a:ext>
            </a:extLst>
          </p:cNvPr>
          <p:cNvSpPr txBox="1"/>
          <p:nvPr/>
        </p:nvSpPr>
        <p:spPr>
          <a:xfrm>
            <a:off x="6076424" y="2374853"/>
            <a:ext cx="5712904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La remédiation porte sur 14400 clients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/>
              <a:t>4 800 Sociétés Pro/</a:t>
            </a:r>
            <a:r>
              <a:rPr lang="fr-FR" sz="1600" dirty="0" err="1"/>
              <a:t>Ent</a:t>
            </a:r>
            <a:r>
              <a:rPr lang="fr-FR" sz="1600" dirty="0"/>
              <a:t> à traiter prioritairement du fait de l’impact commercial fort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/>
              <a:t>5 500 SCI (moins impactant)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/>
              <a:t>4000 associations (dont 3200 actifs à traiter)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9DF09BF-E4CF-4A32-B9A3-FDC64650B804}"/>
              </a:ext>
            </a:extLst>
          </p:cNvPr>
          <p:cNvSpPr/>
          <p:nvPr/>
        </p:nvSpPr>
        <p:spPr>
          <a:xfrm>
            <a:off x="411060" y="2407640"/>
            <a:ext cx="4999140" cy="23153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8921AD0-BA22-43FF-8931-E2C77AEB3CF9}"/>
              </a:ext>
            </a:extLst>
          </p:cNvPr>
          <p:cNvSpPr/>
          <p:nvPr/>
        </p:nvSpPr>
        <p:spPr>
          <a:xfrm>
            <a:off x="6365497" y="2383242"/>
            <a:ext cx="5368953" cy="23153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2003A6E-4CA3-4F4C-9149-D6321C6CBC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8"/>
          <a:stretch/>
        </p:blipFill>
        <p:spPr>
          <a:xfrm>
            <a:off x="0" y="5060634"/>
            <a:ext cx="1181100" cy="11155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481ED4-AFE2-4174-96D0-5995C78017DC}"/>
              </a:ext>
            </a:extLst>
          </p:cNvPr>
          <p:cNvSpPr/>
          <p:nvPr/>
        </p:nvSpPr>
        <p:spPr>
          <a:xfrm>
            <a:off x="1013460" y="5110193"/>
            <a:ext cx="6088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>
                <a:solidFill>
                  <a:srgbClr val="C00000"/>
                </a:solidFill>
              </a:rPr>
              <a:t>➔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  * Afin d’éviter de nouvelles remédiations il est nécessaire de respecter impérativement le process relatif à la saisie du bordereau des BE : </a:t>
            </a:r>
          </a:p>
          <a:p>
            <a:pPr algn="just"/>
            <a:r>
              <a:rPr lang="fr-FR" sz="1400" b="1" dirty="0">
                <a:solidFill>
                  <a:srgbClr val="C00000"/>
                </a:solidFill>
              </a:rPr>
              <a:t>Créer d’abord le lien dans Mysys puis générer le bordereau BE associé</a:t>
            </a:r>
            <a:endParaRPr lang="fr-FR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68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Sommaire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EA929E-BD3D-4579-B99F-FFE98A0EC2BD}"/>
              </a:ext>
            </a:extLst>
          </p:cNvPr>
          <p:cNvSpPr txBox="1"/>
          <p:nvPr/>
        </p:nvSpPr>
        <p:spPr>
          <a:xfrm>
            <a:off x="1889921" y="2014717"/>
            <a:ext cx="8202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Impact de la bascule informatique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Origine des anomalies constatées et volumétrie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L’action de remédiation collective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Annexes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Rappel : définition du Bénéficiaire Effectif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Rappel du process de saisie du Bénéficiaire Effectif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FECDED-02FE-4472-9B13-E1B127FF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944" y="3179429"/>
            <a:ext cx="4665023" cy="530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3223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L’action de remédiation collective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309EF8-0D85-4B85-9131-5FFB5F221E98}"/>
              </a:ext>
            </a:extLst>
          </p:cNvPr>
          <p:cNvSpPr txBox="1"/>
          <p:nvPr/>
        </p:nvSpPr>
        <p:spPr>
          <a:xfrm>
            <a:off x="475793" y="1505964"/>
            <a:ext cx="1032936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600" dirty="0">
              <a:latin typeface="+mj-lt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1600" dirty="0">
                <a:latin typeface="+mj-lt"/>
              </a:rPr>
              <a:t>Mise en place d’une task force centralisée en charge de la remédiation en complément des actions ciblées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1600" dirty="0">
                <a:latin typeface="+mj-lt"/>
              </a:rPr>
              <a:t>Lancement d’actions ciblées à la charge des DR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1600" dirty="0">
                <a:latin typeface="+mj-lt"/>
              </a:rPr>
              <a:t>Remédiations à réaliser par chacun au fil de l’eau pour lever les situations de blocage rencontrées (TOPCC rouge, révision bloquante…)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1600" dirty="0">
                <a:latin typeface="+mj-lt"/>
              </a:rPr>
              <a:t>Les situations de remédiation apparaissent également dans                        du portail Mysys</a:t>
            </a:r>
            <a:endParaRPr lang="fr-FR" dirty="0">
              <a:latin typeface="+mj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926B22-5313-45AE-8845-6EB059615C93}"/>
              </a:ext>
            </a:extLst>
          </p:cNvPr>
          <p:cNvSpPr txBox="1"/>
          <p:nvPr/>
        </p:nvSpPr>
        <p:spPr>
          <a:xfrm>
            <a:off x="504877" y="3761554"/>
            <a:ext cx="2650921" cy="36933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Comment régulariser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5201DC-9973-4505-A663-0A35C3ABB552}"/>
              </a:ext>
            </a:extLst>
          </p:cNvPr>
          <p:cNvSpPr txBox="1"/>
          <p:nvPr/>
        </p:nvSpPr>
        <p:spPr>
          <a:xfrm>
            <a:off x="856516" y="4283209"/>
            <a:ext cx="10107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Chaque vague de remédiation qui sera adressée aux DR et task force </a:t>
            </a:r>
            <a:r>
              <a:rPr lang="fr-FR" sz="1600" i="1" dirty="0"/>
              <a:t>(1</a:t>
            </a:r>
            <a:r>
              <a:rPr lang="fr-FR" sz="1600" i="1" baseline="30000" dirty="0"/>
              <a:t>ers</a:t>
            </a:r>
            <a:r>
              <a:rPr lang="fr-FR" sz="1600" i="1" dirty="0"/>
              <a:t> fichiers ci-joints</a:t>
            </a:r>
            <a:r>
              <a:rPr lang="fr-FR" sz="1600" i="1" baseline="30000" dirty="0"/>
              <a:t>  </a:t>
            </a:r>
            <a:r>
              <a:rPr lang="fr-FR" sz="1600" i="1" dirty="0"/>
              <a:t>) contiendra </a:t>
            </a:r>
            <a:r>
              <a:rPr lang="fr-FR" sz="1600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La volumétrie concernée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La liste détaillée des clients et par chargé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Les actions à mener et le process de régularisation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dirty="0"/>
              <a:t>Le process varie en fonction des vagues mais reste identique pour chaque vague (à retrouver dans le premier onglet des fichiers)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DC7B5-EEEB-4C03-99C3-8590C7742CD0}"/>
              </a:ext>
            </a:extLst>
          </p:cNvPr>
          <p:cNvSpPr/>
          <p:nvPr/>
        </p:nvSpPr>
        <p:spPr>
          <a:xfrm>
            <a:off x="421554" y="1004474"/>
            <a:ext cx="4352474" cy="369332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dirty="0"/>
              <a:t>Qui devra procéder aux régularisations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C57B27-1AFB-41ED-A2A8-7D80FDD35022}"/>
              </a:ext>
            </a:extLst>
          </p:cNvPr>
          <p:cNvSpPr txBox="1"/>
          <p:nvPr/>
        </p:nvSpPr>
        <p:spPr>
          <a:xfrm>
            <a:off x="10066788" y="209724"/>
            <a:ext cx="2189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rgbClr val="0070C0"/>
                </a:solidFill>
              </a:rPr>
              <a:t>Votre point de contact en cas de besoin</a:t>
            </a:r>
          </a:p>
        </p:txBody>
      </p:sp>
      <p:pic>
        <p:nvPicPr>
          <p:cNvPr id="17" name="Image 16" descr="Une image contenant Site web&#10;&#10;Description générée automatiquement">
            <a:extLst>
              <a:ext uri="{FF2B5EF4-FFF2-40B4-BE49-F238E27FC236}">
                <a16:creationId xmlns:a16="http://schemas.microsoft.com/office/drawing/2014/main" id="{65CAD6A0-9840-4EE9-9A07-215F7B02A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779" y="196035"/>
            <a:ext cx="1950889" cy="166435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B57C6B-2D8C-4D77-9E26-5AF4C9E9B4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3" r="8620" b="-1"/>
          <a:stretch/>
        </p:blipFill>
        <p:spPr>
          <a:xfrm>
            <a:off x="7184219" y="3250524"/>
            <a:ext cx="1283567" cy="36075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DE73D11-FE0F-4DEF-8CAA-E358982F2108}"/>
              </a:ext>
            </a:extLst>
          </p:cNvPr>
          <p:cNvSpPr/>
          <p:nvPr/>
        </p:nvSpPr>
        <p:spPr>
          <a:xfrm>
            <a:off x="840654" y="1484534"/>
            <a:ext cx="9926406" cy="584775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/>
              <a:t>Plusieurs actions seront engagées à différents niveaux « réseau/centralisé» pour réaliser les remédiations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A880A0-1DBC-44C1-B030-794BCE825ED9}"/>
              </a:ext>
            </a:extLst>
          </p:cNvPr>
          <p:cNvSpPr txBox="1"/>
          <p:nvPr/>
        </p:nvSpPr>
        <p:spPr>
          <a:xfrm>
            <a:off x="902426" y="5875020"/>
            <a:ext cx="10279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NB : les vagues de traitement seront priorisées selon des critères prédéfinis par le marché (« TOP CC Vert » à l’origine, volumétrie/complexité de traitement, typologie de client…)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C19EA6D0-7118-4301-83DB-A6D55888CB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575662"/>
              </p:ext>
            </p:extLst>
          </p:nvPr>
        </p:nvGraphicFramePr>
        <p:xfrm>
          <a:off x="10807336" y="4008302"/>
          <a:ext cx="1258389" cy="1061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showAsIcon="1" r:id="rId5" imgW="914400" imgH="771525" progId="Excel.Sheet.12">
                  <p:embed/>
                </p:oleObj>
              </mc:Choice>
              <mc:Fallback>
                <p:oleObj name="Worksheet" showAsIcon="1" r:id="rId5" imgW="914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07336" y="4008302"/>
                        <a:ext cx="1258389" cy="1061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C63ADE1A-2A0E-418F-9432-7901707B07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428639"/>
              </p:ext>
            </p:extLst>
          </p:nvPr>
        </p:nvGraphicFramePr>
        <p:xfrm>
          <a:off x="10845772" y="5140416"/>
          <a:ext cx="1246079" cy="1051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showAsIcon="1" r:id="rId7" imgW="914400" imgH="771525" progId="Excel.Sheet.12">
                  <p:embed/>
                </p:oleObj>
              </mc:Choice>
              <mc:Fallback>
                <p:oleObj name="Worksheet" showAsIcon="1" r:id="rId7" imgW="914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845772" y="5140416"/>
                        <a:ext cx="1246079" cy="1051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217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Sommaire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EA929E-BD3D-4579-B99F-FFE98A0EC2BD}"/>
              </a:ext>
            </a:extLst>
          </p:cNvPr>
          <p:cNvSpPr txBox="1"/>
          <p:nvPr/>
        </p:nvSpPr>
        <p:spPr>
          <a:xfrm>
            <a:off x="1889921" y="2014717"/>
            <a:ext cx="8202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Impact de la bascule informatique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Origine des anomalies constatées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L’action de remédiation collective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Annexes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Rappel : définition du Bénéficiaire Effectif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Rappel du parcours collaborateur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C1A487-02E0-4D7C-A39C-483CD81A8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597" y="3668569"/>
            <a:ext cx="5924044" cy="1200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816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Les annexes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309EF8-0D85-4B85-9131-5FFB5F221E98}"/>
              </a:ext>
            </a:extLst>
          </p:cNvPr>
          <p:cNvSpPr txBox="1"/>
          <p:nvPr/>
        </p:nvSpPr>
        <p:spPr>
          <a:xfrm>
            <a:off x="284052" y="1556645"/>
            <a:ext cx="995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600" dirty="0"/>
              <a:t>Le Code Monétaire et Financier (CMF), prévoit que le Bénéficiaire effectif doit être identifié avant l'entrée en relation.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DC7B5-EEEB-4C03-99C3-8590C7742CD0}"/>
              </a:ext>
            </a:extLst>
          </p:cNvPr>
          <p:cNvSpPr/>
          <p:nvPr/>
        </p:nvSpPr>
        <p:spPr>
          <a:xfrm>
            <a:off x="421554" y="1004474"/>
            <a:ext cx="3694281" cy="369332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dirty="0"/>
              <a:t>Définition du Bénéficiaire Effectif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03A563E-339D-4F93-B546-670A6C309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660" y="2401010"/>
            <a:ext cx="6610059" cy="35914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31D190-6624-4347-BA14-0A03D6339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712" l="5935" r="92806">
                        <a14:foregroundMark x1="14748" y1="19342" x2="14748" y2="19342"/>
                        <a14:foregroundMark x1="13309" y1="34568" x2="13309" y2="34568"/>
                        <a14:foregroundMark x1="6115" y1="41152" x2="6115" y2="41152"/>
                        <a14:foregroundMark x1="27518" y1="52675" x2="27518" y2="52675"/>
                        <a14:foregroundMark x1="42086" y1="50206" x2="42086" y2="50206"/>
                        <a14:foregroundMark x1="55755" y1="50617" x2="55755" y2="50617"/>
                        <a14:foregroundMark x1="69604" y1="47737" x2="69604" y2="47737"/>
                        <a14:foregroundMark x1="80036" y1="42387" x2="80036" y2="42387"/>
                        <a14:foregroundMark x1="92806" y1="38272" x2="92806" y2="38272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1721" y="215552"/>
            <a:ext cx="1592579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42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Les annexes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DC7B5-EEEB-4C03-99C3-8590C7742CD0}"/>
              </a:ext>
            </a:extLst>
          </p:cNvPr>
          <p:cNvSpPr/>
          <p:nvPr/>
        </p:nvSpPr>
        <p:spPr>
          <a:xfrm>
            <a:off x="421554" y="1004474"/>
            <a:ext cx="3967753" cy="369332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dirty="0"/>
              <a:t>Les personnes morales concernées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9A4D8D9-3C76-450D-9ADE-9D50EB20C644}"/>
              </a:ext>
            </a:extLst>
          </p:cNvPr>
          <p:cNvGrpSpPr/>
          <p:nvPr/>
        </p:nvGrpSpPr>
        <p:grpSpPr>
          <a:xfrm>
            <a:off x="2733386" y="3695507"/>
            <a:ext cx="828000" cy="828000"/>
            <a:chOff x="627894" y="2738807"/>
            <a:chExt cx="828000" cy="82800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7D71C15-BD2D-4E39-8FC6-468A8EBBE763}"/>
                </a:ext>
              </a:extLst>
            </p:cNvPr>
            <p:cNvSpPr/>
            <p:nvPr/>
          </p:nvSpPr>
          <p:spPr>
            <a:xfrm>
              <a:off x="683568" y="2787774"/>
              <a:ext cx="720000" cy="7200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400" kern="0">
                <a:solidFill>
                  <a:srgbClr val="FFFFFF"/>
                </a:solidFill>
                <a:latin typeface="Verdana"/>
                <a:cs typeface="Arial"/>
                <a:sym typeface="Arial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6451071-9CDB-4DDC-B042-813126644F1D}"/>
                </a:ext>
              </a:extLst>
            </p:cNvPr>
            <p:cNvGrpSpPr/>
            <p:nvPr/>
          </p:nvGrpSpPr>
          <p:grpSpPr>
            <a:xfrm>
              <a:off x="844357" y="2921374"/>
              <a:ext cx="498474" cy="439760"/>
              <a:chOff x="523794" y="1313418"/>
              <a:chExt cx="498474" cy="439760"/>
            </a:xfrm>
          </p:grpSpPr>
          <p:grpSp>
            <p:nvGrpSpPr>
              <p:cNvPr id="14" name="Group 180">
                <a:extLst>
                  <a:ext uri="{FF2B5EF4-FFF2-40B4-BE49-F238E27FC236}">
                    <a16:creationId xmlns:a16="http://schemas.microsoft.com/office/drawing/2014/main" id="{1879916F-0E3B-4183-8C21-FDF07774B63D}"/>
                  </a:ext>
                </a:extLst>
              </p:cNvPr>
              <p:cNvGrpSpPr/>
              <p:nvPr/>
            </p:nvGrpSpPr>
            <p:grpSpPr>
              <a:xfrm>
                <a:off x="523794" y="1326459"/>
                <a:ext cx="498474" cy="426719"/>
                <a:chOff x="1076325" y="1196975"/>
                <a:chExt cx="498476" cy="427037"/>
              </a:xfrm>
              <a:solidFill>
                <a:srgbClr val="FFFFFF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9B4887E-0FC4-4395-B490-5C39B61D0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0775" y="1363663"/>
                  <a:ext cx="273050" cy="269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7D4F51C-4BD1-4AE4-B059-34FE7B4F8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2363" y="1422400"/>
                  <a:ext cx="271463" cy="269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13B05AA-DC4A-4FE5-82D0-4EF1EDE207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2363" y="1536700"/>
                  <a:ext cx="196850" cy="269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19" name="Freeform 79">
                  <a:extLst>
                    <a:ext uri="{FF2B5EF4-FFF2-40B4-BE49-F238E27FC236}">
                      <a16:creationId xmlns:a16="http://schemas.microsoft.com/office/drawing/2014/main" id="{DAD3B455-BE57-463D-82F9-AAF616EDC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4613" y="1312863"/>
                  <a:ext cx="230188" cy="244475"/>
                </a:xfrm>
                <a:custGeom>
                  <a:avLst/>
                  <a:gdLst>
                    <a:gd name="T0" fmla="*/ 137 w 145"/>
                    <a:gd name="T1" fmla="*/ 8 h 154"/>
                    <a:gd name="T2" fmla="*/ 137 w 145"/>
                    <a:gd name="T3" fmla="*/ 8 h 154"/>
                    <a:gd name="T4" fmla="*/ 134 w 145"/>
                    <a:gd name="T5" fmla="*/ 5 h 154"/>
                    <a:gd name="T6" fmla="*/ 131 w 145"/>
                    <a:gd name="T7" fmla="*/ 4 h 154"/>
                    <a:gd name="T8" fmla="*/ 127 w 145"/>
                    <a:gd name="T9" fmla="*/ 2 h 154"/>
                    <a:gd name="T10" fmla="*/ 123 w 145"/>
                    <a:gd name="T11" fmla="*/ 2 h 154"/>
                    <a:gd name="T12" fmla="*/ 119 w 145"/>
                    <a:gd name="T13" fmla="*/ 2 h 154"/>
                    <a:gd name="T14" fmla="*/ 116 w 145"/>
                    <a:gd name="T15" fmla="*/ 3 h 154"/>
                    <a:gd name="T16" fmla="*/ 112 w 145"/>
                    <a:gd name="T17" fmla="*/ 5 h 154"/>
                    <a:gd name="T18" fmla="*/ 109 w 145"/>
                    <a:gd name="T19" fmla="*/ 7 h 154"/>
                    <a:gd name="T20" fmla="*/ 99 w 145"/>
                    <a:gd name="T21" fmla="*/ 1 h 154"/>
                    <a:gd name="T22" fmla="*/ 99 w 145"/>
                    <a:gd name="T23" fmla="*/ 1 h 154"/>
                    <a:gd name="T24" fmla="*/ 96 w 145"/>
                    <a:gd name="T25" fmla="*/ 0 h 154"/>
                    <a:gd name="T26" fmla="*/ 94 w 145"/>
                    <a:gd name="T27" fmla="*/ 1 h 154"/>
                    <a:gd name="T28" fmla="*/ 94 w 145"/>
                    <a:gd name="T29" fmla="*/ 1 h 154"/>
                    <a:gd name="T30" fmla="*/ 90 w 145"/>
                    <a:gd name="T31" fmla="*/ 2 h 154"/>
                    <a:gd name="T32" fmla="*/ 50 w 145"/>
                    <a:gd name="T33" fmla="*/ 46 h 154"/>
                    <a:gd name="T34" fmla="*/ 50 w 145"/>
                    <a:gd name="T35" fmla="*/ 46 h 154"/>
                    <a:gd name="T36" fmla="*/ 49 w 145"/>
                    <a:gd name="T37" fmla="*/ 48 h 154"/>
                    <a:gd name="T38" fmla="*/ 49 w 145"/>
                    <a:gd name="T39" fmla="*/ 50 h 154"/>
                    <a:gd name="T40" fmla="*/ 49 w 145"/>
                    <a:gd name="T41" fmla="*/ 53 h 154"/>
                    <a:gd name="T42" fmla="*/ 51 w 145"/>
                    <a:gd name="T43" fmla="*/ 55 h 154"/>
                    <a:gd name="T44" fmla="*/ 51 w 145"/>
                    <a:gd name="T45" fmla="*/ 55 h 154"/>
                    <a:gd name="T46" fmla="*/ 53 w 145"/>
                    <a:gd name="T47" fmla="*/ 56 h 154"/>
                    <a:gd name="T48" fmla="*/ 53 w 145"/>
                    <a:gd name="T49" fmla="*/ 56 h 154"/>
                    <a:gd name="T50" fmla="*/ 56 w 145"/>
                    <a:gd name="T51" fmla="*/ 56 h 154"/>
                    <a:gd name="T52" fmla="*/ 60 w 145"/>
                    <a:gd name="T53" fmla="*/ 54 h 154"/>
                    <a:gd name="T54" fmla="*/ 97 w 145"/>
                    <a:gd name="T55" fmla="*/ 14 h 154"/>
                    <a:gd name="T56" fmla="*/ 100 w 145"/>
                    <a:gd name="T57" fmla="*/ 16 h 154"/>
                    <a:gd name="T58" fmla="*/ 47 w 145"/>
                    <a:gd name="T59" fmla="*/ 72 h 154"/>
                    <a:gd name="T60" fmla="*/ 52 w 145"/>
                    <a:gd name="T61" fmla="*/ 77 h 154"/>
                    <a:gd name="T62" fmla="*/ 3 w 145"/>
                    <a:gd name="T63" fmla="*/ 131 h 154"/>
                    <a:gd name="T64" fmla="*/ 3 w 145"/>
                    <a:gd name="T65" fmla="*/ 131 h 154"/>
                    <a:gd name="T66" fmla="*/ 1 w 145"/>
                    <a:gd name="T67" fmla="*/ 134 h 154"/>
                    <a:gd name="T68" fmla="*/ 0 w 145"/>
                    <a:gd name="T69" fmla="*/ 139 h 154"/>
                    <a:gd name="T70" fmla="*/ 0 w 145"/>
                    <a:gd name="T71" fmla="*/ 139 h 154"/>
                    <a:gd name="T72" fmla="*/ 1 w 145"/>
                    <a:gd name="T73" fmla="*/ 146 h 154"/>
                    <a:gd name="T74" fmla="*/ 3 w 145"/>
                    <a:gd name="T75" fmla="*/ 148 h 154"/>
                    <a:gd name="T76" fmla="*/ 5 w 145"/>
                    <a:gd name="T77" fmla="*/ 150 h 154"/>
                    <a:gd name="T78" fmla="*/ 5 w 145"/>
                    <a:gd name="T79" fmla="*/ 150 h 154"/>
                    <a:gd name="T80" fmla="*/ 10 w 145"/>
                    <a:gd name="T81" fmla="*/ 153 h 154"/>
                    <a:gd name="T82" fmla="*/ 16 w 145"/>
                    <a:gd name="T83" fmla="*/ 154 h 154"/>
                    <a:gd name="T84" fmla="*/ 16 w 145"/>
                    <a:gd name="T85" fmla="*/ 154 h 154"/>
                    <a:gd name="T86" fmla="*/ 21 w 145"/>
                    <a:gd name="T87" fmla="*/ 153 h 154"/>
                    <a:gd name="T88" fmla="*/ 26 w 145"/>
                    <a:gd name="T89" fmla="*/ 150 h 154"/>
                    <a:gd name="T90" fmla="*/ 75 w 145"/>
                    <a:gd name="T91" fmla="*/ 98 h 154"/>
                    <a:gd name="T92" fmla="*/ 80 w 145"/>
                    <a:gd name="T93" fmla="*/ 103 h 154"/>
                    <a:gd name="T94" fmla="*/ 139 w 145"/>
                    <a:gd name="T95" fmla="*/ 39 h 154"/>
                    <a:gd name="T96" fmla="*/ 139 w 145"/>
                    <a:gd name="T97" fmla="*/ 39 h 154"/>
                    <a:gd name="T98" fmla="*/ 142 w 145"/>
                    <a:gd name="T99" fmla="*/ 36 h 154"/>
                    <a:gd name="T100" fmla="*/ 144 w 145"/>
                    <a:gd name="T101" fmla="*/ 32 h 154"/>
                    <a:gd name="T102" fmla="*/ 145 w 145"/>
                    <a:gd name="T103" fmla="*/ 27 h 154"/>
                    <a:gd name="T104" fmla="*/ 145 w 145"/>
                    <a:gd name="T105" fmla="*/ 23 h 154"/>
                    <a:gd name="T106" fmla="*/ 145 w 145"/>
                    <a:gd name="T107" fmla="*/ 19 h 154"/>
                    <a:gd name="T108" fmla="*/ 143 w 145"/>
                    <a:gd name="T109" fmla="*/ 15 h 154"/>
                    <a:gd name="T110" fmla="*/ 140 w 145"/>
                    <a:gd name="T111" fmla="*/ 12 h 154"/>
                    <a:gd name="T112" fmla="*/ 137 w 145"/>
                    <a:gd name="T113" fmla="*/ 8 h 154"/>
                    <a:gd name="T114" fmla="*/ 137 w 145"/>
                    <a:gd name="T115" fmla="*/ 8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5" h="154">
                      <a:moveTo>
                        <a:pt x="137" y="8"/>
                      </a:moveTo>
                      <a:lnTo>
                        <a:pt x="137" y="8"/>
                      </a:lnTo>
                      <a:lnTo>
                        <a:pt x="134" y="5"/>
                      </a:lnTo>
                      <a:lnTo>
                        <a:pt x="131" y="4"/>
                      </a:lnTo>
                      <a:lnTo>
                        <a:pt x="127" y="2"/>
                      </a:lnTo>
                      <a:lnTo>
                        <a:pt x="123" y="2"/>
                      </a:lnTo>
                      <a:lnTo>
                        <a:pt x="119" y="2"/>
                      </a:lnTo>
                      <a:lnTo>
                        <a:pt x="116" y="3"/>
                      </a:lnTo>
                      <a:lnTo>
                        <a:pt x="112" y="5"/>
                      </a:lnTo>
                      <a:lnTo>
                        <a:pt x="109" y="7"/>
                      </a:lnTo>
                      <a:lnTo>
                        <a:pt x="99" y="1"/>
                      </a:lnTo>
                      <a:lnTo>
                        <a:pt x="99" y="1"/>
                      </a:lnTo>
                      <a:lnTo>
                        <a:pt x="96" y="0"/>
                      </a:lnTo>
                      <a:lnTo>
                        <a:pt x="94" y="1"/>
                      </a:lnTo>
                      <a:lnTo>
                        <a:pt x="94" y="1"/>
                      </a:lnTo>
                      <a:lnTo>
                        <a:pt x="90" y="2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49" y="48"/>
                      </a:lnTo>
                      <a:lnTo>
                        <a:pt x="49" y="50"/>
                      </a:lnTo>
                      <a:lnTo>
                        <a:pt x="49" y="53"/>
                      </a:lnTo>
                      <a:lnTo>
                        <a:pt x="51" y="55"/>
                      </a:lnTo>
                      <a:lnTo>
                        <a:pt x="51" y="55"/>
                      </a:lnTo>
                      <a:lnTo>
                        <a:pt x="53" y="56"/>
                      </a:lnTo>
                      <a:lnTo>
                        <a:pt x="53" y="56"/>
                      </a:lnTo>
                      <a:lnTo>
                        <a:pt x="56" y="56"/>
                      </a:lnTo>
                      <a:lnTo>
                        <a:pt x="60" y="54"/>
                      </a:lnTo>
                      <a:lnTo>
                        <a:pt x="97" y="14"/>
                      </a:lnTo>
                      <a:lnTo>
                        <a:pt x="100" y="16"/>
                      </a:lnTo>
                      <a:lnTo>
                        <a:pt x="47" y="72"/>
                      </a:lnTo>
                      <a:lnTo>
                        <a:pt x="52" y="77"/>
                      </a:lnTo>
                      <a:lnTo>
                        <a:pt x="3" y="131"/>
                      </a:lnTo>
                      <a:lnTo>
                        <a:pt x="3" y="131"/>
                      </a:lnTo>
                      <a:lnTo>
                        <a:pt x="1" y="134"/>
                      </a:lnTo>
                      <a:lnTo>
                        <a:pt x="0" y="139"/>
                      </a:lnTo>
                      <a:lnTo>
                        <a:pt x="0" y="139"/>
                      </a:lnTo>
                      <a:lnTo>
                        <a:pt x="1" y="146"/>
                      </a:lnTo>
                      <a:lnTo>
                        <a:pt x="3" y="148"/>
                      </a:lnTo>
                      <a:lnTo>
                        <a:pt x="5" y="150"/>
                      </a:lnTo>
                      <a:lnTo>
                        <a:pt x="5" y="150"/>
                      </a:lnTo>
                      <a:lnTo>
                        <a:pt x="10" y="153"/>
                      </a:lnTo>
                      <a:lnTo>
                        <a:pt x="16" y="154"/>
                      </a:lnTo>
                      <a:lnTo>
                        <a:pt x="16" y="154"/>
                      </a:lnTo>
                      <a:lnTo>
                        <a:pt x="21" y="153"/>
                      </a:lnTo>
                      <a:lnTo>
                        <a:pt x="26" y="150"/>
                      </a:lnTo>
                      <a:lnTo>
                        <a:pt x="75" y="98"/>
                      </a:lnTo>
                      <a:lnTo>
                        <a:pt x="80" y="103"/>
                      </a:lnTo>
                      <a:lnTo>
                        <a:pt x="139" y="39"/>
                      </a:lnTo>
                      <a:lnTo>
                        <a:pt x="139" y="39"/>
                      </a:lnTo>
                      <a:lnTo>
                        <a:pt x="142" y="36"/>
                      </a:lnTo>
                      <a:lnTo>
                        <a:pt x="144" y="32"/>
                      </a:lnTo>
                      <a:lnTo>
                        <a:pt x="145" y="27"/>
                      </a:lnTo>
                      <a:lnTo>
                        <a:pt x="145" y="23"/>
                      </a:lnTo>
                      <a:lnTo>
                        <a:pt x="145" y="19"/>
                      </a:lnTo>
                      <a:lnTo>
                        <a:pt x="143" y="15"/>
                      </a:lnTo>
                      <a:lnTo>
                        <a:pt x="140" y="12"/>
                      </a:lnTo>
                      <a:lnTo>
                        <a:pt x="137" y="8"/>
                      </a:lnTo>
                      <a:lnTo>
                        <a:pt x="13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20" name="Freeform 80">
                  <a:extLst>
                    <a:ext uri="{FF2B5EF4-FFF2-40B4-BE49-F238E27FC236}">
                      <a16:creationId xmlns:a16="http://schemas.microsoft.com/office/drawing/2014/main" id="{305C6253-DF47-4F9B-9636-9B5944BDF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325" y="1196975"/>
                  <a:ext cx="361950" cy="427037"/>
                </a:xfrm>
                <a:custGeom>
                  <a:avLst/>
                  <a:gdLst>
                    <a:gd name="T0" fmla="*/ 208 w 228"/>
                    <a:gd name="T1" fmla="*/ 249 h 269"/>
                    <a:gd name="T2" fmla="*/ 19 w 228"/>
                    <a:gd name="T3" fmla="*/ 249 h 269"/>
                    <a:gd name="T4" fmla="*/ 19 w 228"/>
                    <a:gd name="T5" fmla="*/ 20 h 269"/>
                    <a:gd name="T6" fmla="*/ 208 w 228"/>
                    <a:gd name="T7" fmla="*/ 20 h 269"/>
                    <a:gd name="T8" fmla="*/ 208 w 228"/>
                    <a:gd name="T9" fmla="*/ 159 h 269"/>
                    <a:gd name="T10" fmla="*/ 216 w 228"/>
                    <a:gd name="T11" fmla="*/ 150 h 269"/>
                    <a:gd name="T12" fmla="*/ 211 w 228"/>
                    <a:gd name="T13" fmla="*/ 145 h 269"/>
                    <a:gd name="T14" fmla="*/ 222 w 228"/>
                    <a:gd name="T15" fmla="*/ 133 h 269"/>
                    <a:gd name="T16" fmla="*/ 222 w 228"/>
                    <a:gd name="T17" fmla="*/ 133 h 269"/>
                    <a:gd name="T18" fmla="*/ 220 w 228"/>
                    <a:gd name="T19" fmla="*/ 132 h 269"/>
                    <a:gd name="T20" fmla="*/ 220 w 228"/>
                    <a:gd name="T21" fmla="*/ 132 h 269"/>
                    <a:gd name="T22" fmla="*/ 217 w 228"/>
                    <a:gd name="T23" fmla="*/ 130 h 269"/>
                    <a:gd name="T24" fmla="*/ 217 w 228"/>
                    <a:gd name="T25" fmla="*/ 130 h 269"/>
                    <a:gd name="T26" fmla="*/ 215 w 228"/>
                    <a:gd name="T27" fmla="*/ 127 h 269"/>
                    <a:gd name="T28" fmla="*/ 214 w 228"/>
                    <a:gd name="T29" fmla="*/ 124 h 269"/>
                    <a:gd name="T30" fmla="*/ 215 w 228"/>
                    <a:gd name="T31" fmla="*/ 120 h 269"/>
                    <a:gd name="T32" fmla="*/ 217 w 228"/>
                    <a:gd name="T33" fmla="*/ 116 h 269"/>
                    <a:gd name="T34" fmla="*/ 228 w 228"/>
                    <a:gd name="T35" fmla="*/ 105 h 269"/>
                    <a:gd name="T36" fmla="*/ 228 w 228"/>
                    <a:gd name="T37" fmla="*/ 0 h 269"/>
                    <a:gd name="T38" fmla="*/ 0 w 228"/>
                    <a:gd name="T39" fmla="*/ 0 h 269"/>
                    <a:gd name="T40" fmla="*/ 0 w 228"/>
                    <a:gd name="T41" fmla="*/ 269 h 269"/>
                    <a:gd name="T42" fmla="*/ 228 w 228"/>
                    <a:gd name="T43" fmla="*/ 269 h 269"/>
                    <a:gd name="T44" fmla="*/ 228 w 228"/>
                    <a:gd name="T45" fmla="*/ 193 h 269"/>
                    <a:gd name="T46" fmla="*/ 208 w 228"/>
                    <a:gd name="T47" fmla="*/ 213 h 269"/>
                    <a:gd name="T48" fmla="*/ 208 w 228"/>
                    <a:gd name="T49" fmla="*/ 24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8" h="269">
                      <a:moveTo>
                        <a:pt x="208" y="249"/>
                      </a:moveTo>
                      <a:lnTo>
                        <a:pt x="19" y="249"/>
                      </a:lnTo>
                      <a:lnTo>
                        <a:pt x="19" y="20"/>
                      </a:lnTo>
                      <a:lnTo>
                        <a:pt x="208" y="20"/>
                      </a:lnTo>
                      <a:lnTo>
                        <a:pt x="208" y="159"/>
                      </a:lnTo>
                      <a:lnTo>
                        <a:pt x="216" y="150"/>
                      </a:lnTo>
                      <a:lnTo>
                        <a:pt x="211" y="145"/>
                      </a:lnTo>
                      <a:lnTo>
                        <a:pt x="222" y="133"/>
                      </a:lnTo>
                      <a:lnTo>
                        <a:pt x="222" y="133"/>
                      </a:lnTo>
                      <a:lnTo>
                        <a:pt x="220" y="132"/>
                      </a:lnTo>
                      <a:lnTo>
                        <a:pt x="220" y="132"/>
                      </a:lnTo>
                      <a:lnTo>
                        <a:pt x="217" y="130"/>
                      </a:lnTo>
                      <a:lnTo>
                        <a:pt x="217" y="130"/>
                      </a:lnTo>
                      <a:lnTo>
                        <a:pt x="215" y="127"/>
                      </a:lnTo>
                      <a:lnTo>
                        <a:pt x="214" y="124"/>
                      </a:lnTo>
                      <a:lnTo>
                        <a:pt x="215" y="120"/>
                      </a:lnTo>
                      <a:lnTo>
                        <a:pt x="217" y="116"/>
                      </a:lnTo>
                      <a:lnTo>
                        <a:pt x="228" y="105"/>
                      </a:lnTo>
                      <a:lnTo>
                        <a:pt x="228" y="0"/>
                      </a:lnTo>
                      <a:lnTo>
                        <a:pt x="0" y="0"/>
                      </a:lnTo>
                      <a:lnTo>
                        <a:pt x="0" y="269"/>
                      </a:lnTo>
                      <a:lnTo>
                        <a:pt x="228" y="269"/>
                      </a:lnTo>
                      <a:lnTo>
                        <a:pt x="228" y="193"/>
                      </a:lnTo>
                      <a:lnTo>
                        <a:pt x="208" y="213"/>
                      </a:lnTo>
                      <a:lnTo>
                        <a:pt x="208" y="2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Freeform 81">
                  <a:extLst>
                    <a:ext uri="{FF2B5EF4-FFF2-40B4-BE49-F238E27FC236}">
                      <a16:creationId xmlns:a16="http://schemas.microsoft.com/office/drawing/2014/main" id="{E341CC6A-C148-4EB5-89B9-56A30261F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2363" y="1481138"/>
                  <a:ext cx="254000" cy="26987"/>
                </a:xfrm>
                <a:custGeom>
                  <a:avLst/>
                  <a:gdLst>
                    <a:gd name="T0" fmla="*/ 160 w 160"/>
                    <a:gd name="T1" fmla="*/ 0 h 17"/>
                    <a:gd name="T2" fmla="*/ 0 w 160"/>
                    <a:gd name="T3" fmla="*/ 0 h 17"/>
                    <a:gd name="T4" fmla="*/ 0 w 160"/>
                    <a:gd name="T5" fmla="*/ 17 h 17"/>
                    <a:gd name="T6" fmla="*/ 144 w 160"/>
                    <a:gd name="T7" fmla="*/ 17 h 17"/>
                    <a:gd name="T8" fmla="*/ 160 w 160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0" h="17">
                      <a:moveTo>
                        <a:pt x="160" y="0"/>
                      </a:move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144" y="17"/>
                      </a:lnTo>
                      <a:lnTo>
                        <a:pt x="1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Freeform 82">
                  <a:extLst>
                    <a:ext uri="{FF2B5EF4-FFF2-40B4-BE49-F238E27FC236}">
                      <a16:creationId xmlns:a16="http://schemas.microsoft.com/office/drawing/2014/main" id="{66DB9F1C-D0D5-4163-AB2A-B2DD5C941E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1913" y="1549400"/>
                  <a:ext cx="22225" cy="23812"/>
                </a:xfrm>
                <a:custGeom>
                  <a:avLst/>
                  <a:gdLst>
                    <a:gd name="T0" fmla="*/ 1 w 14"/>
                    <a:gd name="T1" fmla="*/ 14 h 15"/>
                    <a:gd name="T2" fmla="*/ 1 w 14"/>
                    <a:gd name="T3" fmla="*/ 14 h 15"/>
                    <a:gd name="T4" fmla="*/ 3 w 14"/>
                    <a:gd name="T5" fmla="*/ 15 h 15"/>
                    <a:gd name="T6" fmla="*/ 5 w 14"/>
                    <a:gd name="T7" fmla="*/ 14 h 15"/>
                    <a:gd name="T8" fmla="*/ 14 w 14"/>
                    <a:gd name="T9" fmla="*/ 7 h 15"/>
                    <a:gd name="T10" fmla="*/ 14 w 14"/>
                    <a:gd name="T11" fmla="*/ 7 h 15"/>
                    <a:gd name="T12" fmla="*/ 9 w 14"/>
                    <a:gd name="T13" fmla="*/ 4 h 15"/>
                    <a:gd name="T14" fmla="*/ 9 w 14"/>
                    <a:gd name="T15" fmla="*/ 4 h 15"/>
                    <a:gd name="T16" fmla="*/ 6 w 14"/>
                    <a:gd name="T17" fmla="*/ 0 h 15"/>
                    <a:gd name="T18" fmla="*/ 1 w 14"/>
                    <a:gd name="T19" fmla="*/ 9 h 15"/>
                    <a:gd name="T20" fmla="*/ 1 w 14"/>
                    <a:gd name="T21" fmla="*/ 9 h 15"/>
                    <a:gd name="T22" fmla="*/ 0 w 14"/>
                    <a:gd name="T23" fmla="*/ 11 h 15"/>
                    <a:gd name="T24" fmla="*/ 1 w 14"/>
                    <a:gd name="T25" fmla="*/ 14 h 15"/>
                    <a:gd name="T26" fmla="*/ 1 w 14"/>
                    <a:gd name="T27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15">
                      <a:moveTo>
                        <a:pt x="1" y="14"/>
                      </a:moveTo>
                      <a:lnTo>
                        <a:pt x="1" y="14"/>
                      </a:lnTo>
                      <a:lnTo>
                        <a:pt x="3" y="15"/>
                      </a:lnTo>
                      <a:lnTo>
                        <a:pt x="5" y="14"/>
                      </a:lnTo>
                      <a:lnTo>
                        <a:pt x="14" y="7"/>
                      </a:lnTo>
                      <a:lnTo>
                        <a:pt x="14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0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0" y="11"/>
                      </a:lnTo>
                      <a:lnTo>
                        <a:pt x="1" y="14"/>
                      </a:lnTo>
                      <a:lnTo>
                        <a:pt x="1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0FFD757-8E52-4037-B7AC-C944C7448209}"/>
                  </a:ext>
                </a:extLst>
              </p:cNvPr>
              <p:cNvSpPr txBox="1"/>
              <p:nvPr/>
            </p:nvSpPr>
            <p:spPr>
              <a:xfrm>
                <a:off x="531560" y="1313418"/>
                <a:ext cx="32733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fr-FR" sz="800" b="1" kern="0">
                    <a:solidFill>
                      <a:srgbClr val="FFFFFF"/>
                    </a:solidFill>
                    <a:latin typeface="Verdana"/>
                    <a:cs typeface="Arial"/>
                    <a:sym typeface="Arial"/>
                  </a:rPr>
                  <a:t>BE</a:t>
                </a:r>
              </a:p>
            </p:txBody>
          </p:sp>
        </p:grp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3B9F6E6-6CA1-4E27-BA0E-F4B3BE51025A}"/>
                </a:ext>
              </a:extLst>
            </p:cNvPr>
            <p:cNvSpPr/>
            <p:nvPr/>
          </p:nvSpPr>
          <p:spPr>
            <a:xfrm>
              <a:off x="627894" y="2738807"/>
              <a:ext cx="828000" cy="828000"/>
            </a:xfrm>
            <a:prstGeom prst="ellipse">
              <a:avLst/>
            </a:prstGeom>
            <a:noFill/>
            <a:ln>
              <a:solidFill>
                <a:srgbClr val="A778AE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Verdana"/>
                <a:cs typeface="Arial"/>
                <a:sym typeface="Arial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772156B-3AB4-47DC-B3D5-2E57F1E24D66}"/>
              </a:ext>
            </a:extLst>
          </p:cNvPr>
          <p:cNvSpPr/>
          <p:nvPr/>
        </p:nvSpPr>
        <p:spPr>
          <a:xfrm>
            <a:off x="3671241" y="2039902"/>
            <a:ext cx="5219445" cy="120032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wrap="square">
            <a:spAutoFit/>
          </a:bodyPr>
          <a:lstStyle/>
          <a:p>
            <a:pPr marL="182563" indent="-182563" algn="just">
              <a:spcAft>
                <a:spcPts val="600"/>
              </a:spcAft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Toutes les sociétés françaises (siège social dans un département français), civiles, agricoles et commerciales, à l’exclusion de celles dont les titres sont admis à la négociation sur un marché réglementé ; </a:t>
            </a:r>
          </a:p>
          <a:p>
            <a:pPr marL="182563" indent="-182563" algn="just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Toutes les sociétés commerciales étrangères (siège hors UE) ayant un établissement en France.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DE3000-43F5-4476-B4AD-1FCA92D5B2CD}"/>
              </a:ext>
            </a:extLst>
          </p:cNvPr>
          <p:cNvSpPr/>
          <p:nvPr/>
        </p:nvSpPr>
        <p:spPr>
          <a:xfrm>
            <a:off x="3671242" y="3607859"/>
            <a:ext cx="5219445" cy="93871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wrap="square">
            <a:spAutoFit/>
          </a:bodyPr>
          <a:lstStyle/>
          <a:p>
            <a:pPr marL="228600" indent="-22860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Les indivisions</a:t>
            </a:r>
          </a:p>
          <a:p>
            <a:pPr marL="228600" indent="-22860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Les sociétés créées de fait</a:t>
            </a:r>
          </a:p>
          <a:p>
            <a:pPr marL="228600" indent="-22860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Les sociétés en participation</a:t>
            </a:r>
          </a:p>
          <a:p>
            <a:pPr marL="228600" indent="-22860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Les syndicats de copropriété</a:t>
            </a:r>
          </a:p>
          <a:p>
            <a:pPr marL="228600" indent="-228600">
              <a:buClr>
                <a:srgbClr val="581D74"/>
              </a:buClr>
              <a:buFont typeface="Arial" panose="020B0604020202020204" pitchFamily="34" charset="0"/>
              <a:buChar char="•"/>
              <a:defRPr/>
            </a:pPr>
            <a:r>
              <a:rPr lang="fr-FR" sz="1100" kern="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  <a:cs typeface="Arial" panose="020B0604020202020204" pitchFamily="34" charset="0"/>
                <a:sym typeface="Arial"/>
              </a:rPr>
              <a:t>Les sociétés cotées sur un marché réglementé dans l’UE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EB54528-95E1-4D14-B7D8-2FE8733C512C}"/>
              </a:ext>
            </a:extLst>
          </p:cNvPr>
          <p:cNvGrpSpPr/>
          <p:nvPr/>
        </p:nvGrpSpPr>
        <p:grpSpPr>
          <a:xfrm>
            <a:off x="2728686" y="2164933"/>
            <a:ext cx="828000" cy="828000"/>
            <a:chOff x="629568" y="2734939"/>
            <a:chExt cx="828000" cy="828000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74E7B0D-2BBC-4AD1-9D2E-C4F7E932B434}"/>
                </a:ext>
              </a:extLst>
            </p:cNvPr>
            <p:cNvSpPr/>
            <p:nvPr/>
          </p:nvSpPr>
          <p:spPr>
            <a:xfrm>
              <a:off x="683568" y="2787774"/>
              <a:ext cx="720000" cy="7200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400" kern="0">
                <a:solidFill>
                  <a:srgbClr val="FFFFFF"/>
                </a:solidFill>
                <a:latin typeface="Verdana"/>
                <a:cs typeface="Arial"/>
                <a:sym typeface="Arial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A6525373-9DF8-4963-95C1-3809DB477386}"/>
                </a:ext>
              </a:extLst>
            </p:cNvPr>
            <p:cNvGrpSpPr/>
            <p:nvPr/>
          </p:nvGrpSpPr>
          <p:grpSpPr>
            <a:xfrm>
              <a:off x="844357" y="2921374"/>
              <a:ext cx="498474" cy="439760"/>
              <a:chOff x="523794" y="1313418"/>
              <a:chExt cx="498474" cy="439760"/>
            </a:xfrm>
          </p:grpSpPr>
          <p:grpSp>
            <p:nvGrpSpPr>
              <p:cNvPr id="29" name="Group 180">
                <a:extLst>
                  <a:ext uri="{FF2B5EF4-FFF2-40B4-BE49-F238E27FC236}">
                    <a16:creationId xmlns:a16="http://schemas.microsoft.com/office/drawing/2014/main" id="{5260212A-C320-443A-BFAF-723F6CE6E3E9}"/>
                  </a:ext>
                </a:extLst>
              </p:cNvPr>
              <p:cNvGrpSpPr/>
              <p:nvPr/>
            </p:nvGrpSpPr>
            <p:grpSpPr>
              <a:xfrm>
                <a:off x="523794" y="1326459"/>
                <a:ext cx="498474" cy="426719"/>
                <a:chOff x="1076325" y="1196975"/>
                <a:chExt cx="498476" cy="427037"/>
              </a:xfrm>
              <a:solidFill>
                <a:srgbClr val="FFFFFF"/>
              </a:solidFill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48079B3-5D06-44CA-8917-7B296E02DD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0775" y="1363663"/>
                  <a:ext cx="273050" cy="269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F77C4E93-65FA-46A8-B51F-CB6E50865E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2363" y="1422400"/>
                  <a:ext cx="271463" cy="269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F6A0331-B1D4-46A0-B8ED-88FAA0E7DC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2363" y="1536700"/>
                  <a:ext cx="196850" cy="269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34" name="Freeform 79">
                  <a:extLst>
                    <a:ext uri="{FF2B5EF4-FFF2-40B4-BE49-F238E27FC236}">
                      <a16:creationId xmlns:a16="http://schemas.microsoft.com/office/drawing/2014/main" id="{A9981B45-553F-4646-8DAB-6DBFE8AC58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4613" y="1312863"/>
                  <a:ext cx="230188" cy="244475"/>
                </a:xfrm>
                <a:custGeom>
                  <a:avLst/>
                  <a:gdLst>
                    <a:gd name="T0" fmla="*/ 137 w 145"/>
                    <a:gd name="T1" fmla="*/ 8 h 154"/>
                    <a:gd name="T2" fmla="*/ 137 w 145"/>
                    <a:gd name="T3" fmla="*/ 8 h 154"/>
                    <a:gd name="T4" fmla="*/ 134 w 145"/>
                    <a:gd name="T5" fmla="*/ 5 h 154"/>
                    <a:gd name="T6" fmla="*/ 131 w 145"/>
                    <a:gd name="T7" fmla="*/ 4 h 154"/>
                    <a:gd name="T8" fmla="*/ 127 w 145"/>
                    <a:gd name="T9" fmla="*/ 2 h 154"/>
                    <a:gd name="T10" fmla="*/ 123 w 145"/>
                    <a:gd name="T11" fmla="*/ 2 h 154"/>
                    <a:gd name="T12" fmla="*/ 119 w 145"/>
                    <a:gd name="T13" fmla="*/ 2 h 154"/>
                    <a:gd name="T14" fmla="*/ 116 w 145"/>
                    <a:gd name="T15" fmla="*/ 3 h 154"/>
                    <a:gd name="T16" fmla="*/ 112 w 145"/>
                    <a:gd name="T17" fmla="*/ 5 h 154"/>
                    <a:gd name="T18" fmla="*/ 109 w 145"/>
                    <a:gd name="T19" fmla="*/ 7 h 154"/>
                    <a:gd name="T20" fmla="*/ 99 w 145"/>
                    <a:gd name="T21" fmla="*/ 1 h 154"/>
                    <a:gd name="T22" fmla="*/ 99 w 145"/>
                    <a:gd name="T23" fmla="*/ 1 h 154"/>
                    <a:gd name="T24" fmla="*/ 96 w 145"/>
                    <a:gd name="T25" fmla="*/ 0 h 154"/>
                    <a:gd name="T26" fmla="*/ 94 w 145"/>
                    <a:gd name="T27" fmla="*/ 1 h 154"/>
                    <a:gd name="T28" fmla="*/ 94 w 145"/>
                    <a:gd name="T29" fmla="*/ 1 h 154"/>
                    <a:gd name="T30" fmla="*/ 90 w 145"/>
                    <a:gd name="T31" fmla="*/ 2 h 154"/>
                    <a:gd name="T32" fmla="*/ 50 w 145"/>
                    <a:gd name="T33" fmla="*/ 46 h 154"/>
                    <a:gd name="T34" fmla="*/ 50 w 145"/>
                    <a:gd name="T35" fmla="*/ 46 h 154"/>
                    <a:gd name="T36" fmla="*/ 49 w 145"/>
                    <a:gd name="T37" fmla="*/ 48 h 154"/>
                    <a:gd name="T38" fmla="*/ 49 w 145"/>
                    <a:gd name="T39" fmla="*/ 50 h 154"/>
                    <a:gd name="T40" fmla="*/ 49 w 145"/>
                    <a:gd name="T41" fmla="*/ 53 h 154"/>
                    <a:gd name="T42" fmla="*/ 51 w 145"/>
                    <a:gd name="T43" fmla="*/ 55 h 154"/>
                    <a:gd name="T44" fmla="*/ 51 w 145"/>
                    <a:gd name="T45" fmla="*/ 55 h 154"/>
                    <a:gd name="T46" fmla="*/ 53 w 145"/>
                    <a:gd name="T47" fmla="*/ 56 h 154"/>
                    <a:gd name="T48" fmla="*/ 53 w 145"/>
                    <a:gd name="T49" fmla="*/ 56 h 154"/>
                    <a:gd name="T50" fmla="*/ 56 w 145"/>
                    <a:gd name="T51" fmla="*/ 56 h 154"/>
                    <a:gd name="T52" fmla="*/ 60 w 145"/>
                    <a:gd name="T53" fmla="*/ 54 h 154"/>
                    <a:gd name="T54" fmla="*/ 97 w 145"/>
                    <a:gd name="T55" fmla="*/ 14 h 154"/>
                    <a:gd name="T56" fmla="*/ 100 w 145"/>
                    <a:gd name="T57" fmla="*/ 16 h 154"/>
                    <a:gd name="T58" fmla="*/ 47 w 145"/>
                    <a:gd name="T59" fmla="*/ 72 h 154"/>
                    <a:gd name="T60" fmla="*/ 52 w 145"/>
                    <a:gd name="T61" fmla="*/ 77 h 154"/>
                    <a:gd name="T62" fmla="*/ 3 w 145"/>
                    <a:gd name="T63" fmla="*/ 131 h 154"/>
                    <a:gd name="T64" fmla="*/ 3 w 145"/>
                    <a:gd name="T65" fmla="*/ 131 h 154"/>
                    <a:gd name="T66" fmla="*/ 1 w 145"/>
                    <a:gd name="T67" fmla="*/ 134 h 154"/>
                    <a:gd name="T68" fmla="*/ 0 w 145"/>
                    <a:gd name="T69" fmla="*/ 139 h 154"/>
                    <a:gd name="T70" fmla="*/ 0 w 145"/>
                    <a:gd name="T71" fmla="*/ 139 h 154"/>
                    <a:gd name="T72" fmla="*/ 1 w 145"/>
                    <a:gd name="T73" fmla="*/ 146 h 154"/>
                    <a:gd name="T74" fmla="*/ 3 w 145"/>
                    <a:gd name="T75" fmla="*/ 148 h 154"/>
                    <a:gd name="T76" fmla="*/ 5 w 145"/>
                    <a:gd name="T77" fmla="*/ 150 h 154"/>
                    <a:gd name="T78" fmla="*/ 5 w 145"/>
                    <a:gd name="T79" fmla="*/ 150 h 154"/>
                    <a:gd name="T80" fmla="*/ 10 w 145"/>
                    <a:gd name="T81" fmla="*/ 153 h 154"/>
                    <a:gd name="T82" fmla="*/ 16 w 145"/>
                    <a:gd name="T83" fmla="*/ 154 h 154"/>
                    <a:gd name="T84" fmla="*/ 16 w 145"/>
                    <a:gd name="T85" fmla="*/ 154 h 154"/>
                    <a:gd name="T86" fmla="*/ 21 w 145"/>
                    <a:gd name="T87" fmla="*/ 153 h 154"/>
                    <a:gd name="T88" fmla="*/ 26 w 145"/>
                    <a:gd name="T89" fmla="*/ 150 h 154"/>
                    <a:gd name="T90" fmla="*/ 75 w 145"/>
                    <a:gd name="T91" fmla="*/ 98 h 154"/>
                    <a:gd name="T92" fmla="*/ 80 w 145"/>
                    <a:gd name="T93" fmla="*/ 103 h 154"/>
                    <a:gd name="T94" fmla="*/ 139 w 145"/>
                    <a:gd name="T95" fmla="*/ 39 h 154"/>
                    <a:gd name="T96" fmla="*/ 139 w 145"/>
                    <a:gd name="T97" fmla="*/ 39 h 154"/>
                    <a:gd name="T98" fmla="*/ 142 w 145"/>
                    <a:gd name="T99" fmla="*/ 36 h 154"/>
                    <a:gd name="T100" fmla="*/ 144 w 145"/>
                    <a:gd name="T101" fmla="*/ 32 h 154"/>
                    <a:gd name="T102" fmla="*/ 145 w 145"/>
                    <a:gd name="T103" fmla="*/ 27 h 154"/>
                    <a:gd name="T104" fmla="*/ 145 w 145"/>
                    <a:gd name="T105" fmla="*/ 23 h 154"/>
                    <a:gd name="T106" fmla="*/ 145 w 145"/>
                    <a:gd name="T107" fmla="*/ 19 h 154"/>
                    <a:gd name="T108" fmla="*/ 143 w 145"/>
                    <a:gd name="T109" fmla="*/ 15 h 154"/>
                    <a:gd name="T110" fmla="*/ 140 w 145"/>
                    <a:gd name="T111" fmla="*/ 12 h 154"/>
                    <a:gd name="T112" fmla="*/ 137 w 145"/>
                    <a:gd name="T113" fmla="*/ 8 h 154"/>
                    <a:gd name="T114" fmla="*/ 137 w 145"/>
                    <a:gd name="T115" fmla="*/ 8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5" h="154">
                      <a:moveTo>
                        <a:pt x="137" y="8"/>
                      </a:moveTo>
                      <a:lnTo>
                        <a:pt x="137" y="8"/>
                      </a:lnTo>
                      <a:lnTo>
                        <a:pt x="134" y="5"/>
                      </a:lnTo>
                      <a:lnTo>
                        <a:pt x="131" y="4"/>
                      </a:lnTo>
                      <a:lnTo>
                        <a:pt x="127" y="2"/>
                      </a:lnTo>
                      <a:lnTo>
                        <a:pt x="123" y="2"/>
                      </a:lnTo>
                      <a:lnTo>
                        <a:pt x="119" y="2"/>
                      </a:lnTo>
                      <a:lnTo>
                        <a:pt x="116" y="3"/>
                      </a:lnTo>
                      <a:lnTo>
                        <a:pt x="112" y="5"/>
                      </a:lnTo>
                      <a:lnTo>
                        <a:pt x="109" y="7"/>
                      </a:lnTo>
                      <a:lnTo>
                        <a:pt x="99" y="1"/>
                      </a:lnTo>
                      <a:lnTo>
                        <a:pt x="99" y="1"/>
                      </a:lnTo>
                      <a:lnTo>
                        <a:pt x="96" y="0"/>
                      </a:lnTo>
                      <a:lnTo>
                        <a:pt x="94" y="1"/>
                      </a:lnTo>
                      <a:lnTo>
                        <a:pt x="94" y="1"/>
                      </a:lnTo>
                      <a:lnTo>
                        <a:pt x="90" y="2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49" y="48"/>
                      </a:lnTo>
                      <a:lnTo>
                        <a:pt x="49" y="50"/>
                      </a:lnTo>
                      <a:lnTo>
                        <a:pt x="49" y="53"/>
                      </a:lnTo>
                      <a:lnTo>
                        <a:pt x="51" y="55"/>
                      </a:lnTo>
                      <a:lnTo>
                        <a:pt x="51" y="55"/>
                      </a:lnTo>
                      <a:lnTo>
                        <a:pt x="53" y="56"/>
                      </a:lnTo>
                      <a:lnTo>
                        <a:pt x="53" y="56"/>
                      </a:lnTo>
                      <a:lnTo>
                        <a:pt x="56" y="56"/>
                      </a:lnTo>
                      <a:lnTo>
                        <a:pt x="60" y="54"/>
                      </a:lnTo>
                      <a:lnTo>
                        <a:pt x="97" y="14"/>
                      </a:lnTo>
                      <a:lnTo>
                        <a:pt x="100" y="16"/>
                      </a:lnTo>
                      <a:lnTo>
                        <a:pt x="47" y="72"/>
                      </a:lnTo>
                      <a:lnTo>
                        <a:pt x="52" y="77"/>
                      </a:lnTo>
                      <a:lnTo>
                        <a:pt x="3" y="131"/>
                      </a:lnTo>
                      <a:lnTo>
                        <a:pt x="3" y="131"/>
                      </a:lnTo>
                      <a:lnTo>
                        <a:pt x="1" y="134"/>
                      </a:lnTo>
                      <a:lnTo>
                        <a:pt x="0" y="139"/>
                      </a:lnTo>
                      <a:lnTo>
                        <a:pt x="0" y="139"/>
                      </a:lnTo>
                      <a:lnTo>
                        <a:pt x="1" y="146"/>
                      </a:lnTo>
                      <a:lnTo>
                        <a:pt x="3" y="148"/>
                      </a:lnTo>
                      <a:lnTo>
                        <a:pt x="5" y="150"/>
                      </a:lnTo>
                      <a:lnTo>
                        <a:pt x="5" y="150"/>
                      </a:lnTo>
                      <a:lnTo>
                        <a:pt x="10" y="153"/>
                      </a:lnTo>
                      <a:lnTo>
                        <a:pt x="16" y="154"/>
                      </a:lnTo>
                      <a:lnTo>
                        <a:pt x="16" y="154"/>
                      </a:lnTo>
                      <a:lnTo>
                        <a:pt x="21" y="153"/>
                      </a:lnTo>
                      <a:lnTo>
                        <a:pt x="26" y="150"/>
                      </a:lnTo>
                      <a:lnTo>
                        <a:pt x="75" y="98"/>
                      </a:lnTo>
                      <a:lnTo>
                        <a:pt x="80" y="103"/>
                      </a:lnTo>
                      <a:lnTo>
                        <a:pt x="139" y="39"/>
                      </a:lnTo>
                      <a:lnTo>
                        <a:pt x="139" y="39"/>
                      </a:lnTo>
                      <a:lnTo>
                        <a:pt x="142" y="36"/>
                      </a:lnTo>
                      <a:lnTo>
                        <a:pt x="144" y="32"/>
                      </a:lnTo>
                      <a:lnTo>
                        <a:pt x="145" y="27"/>
                      </a:lnTo>
                      <a:lnTo>
                        <a:pt x="145" y="23"/>
                      </a:lnTo>
                      <a:lnTo>
                        <a:pt x="145" y="19"/>
                      </a:lnTo>
                      <a:lnTo>
                        <a:pt x="143" y="15"/>
                      </a:lnTo>
                      <a:lnTo>
                        <a:pt x="140" y="12"/>
                      </a:lnTo>
                      <a:lnTo>
                        <a:pt x="137" y="8"/>
                      </a:lnTo>
                      <a:lnTo>
                        <a:pt x="13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35" name="Freeform 80">
                  <a:extLst>
                    <a:ext uri="{FF2B5EF4-FFF2-40B4-BE49-F238E27FC236}">
                      <a16:creationId xmlns:a16="http://schemas.microsoft.com/office/drawing/2014/main" id="{95BE8C88-EBAD-4782-94EE-8D0E30F87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325" y="1196975"/>
                  <a:ext cx="361950" cy="427037"/>
                </a:xfrm>
                <a:custGeom>
                  <a:avLst/>
                  <a:gdLst>
                    <a:gd name="T0" fmla="*/ 208 w 228"/>
                    <a:gd name="T1" fmla="*/ 249 h 269"/>
                    <a:gd name="T2" fmla="*/ 19 w 228"/>
                    <a:gd name="T3" fmla="*/ 249 h 269"/>
                    <a:gd name="T4" fmla="*/ 19 w 228"/>
                    <a:gd name="T5" fmla="*/ 20 h 269"/>
                    <a:gd name="T6" fmla="*/ 208 w 228"/>
                    <a:gd name="T7" fmla="*/ 20 h 269"/>
                    <a:gd name="T8" fmla="*/ 208 w 228"/>
                    <a:gd name="T9" fmla="*/ 159 h 269"/>
                    <a:gd name="T10" fmla="*/ 216 w 228"/>
                    <a:gd name="T11" fmla="*/ 150 h 269"/>
                    <a:gd name="T12" fmla="*/ 211 w 228"/>
                    <a:gd name="T13" fmla="*/ 145 h 269"/>
                    <a:gd name="T14" fmla="*/ 222 w 228"/>
                    <a:gd name="T15" fmla="*/ 133 h 269"/>
                    <a:gd name="T16" fmla="*/ 222 w 228"/>
                    <a:gd name="T17" fmla="*/ 133 h 269"/>
                    <a:gd name="T18" fmla="*/ 220 w 228"/>
                    <a:gd name="T19" fmla="*/ 132 h 269"/>
                    <a:gd name="T20" fmla="*/ 220 w 228"/>
                    <a:gd name="T21" fmla="*/ 132 h 269"/>
                    <a:gd name="T22" fmla="*/ 217 w 228"/>
                    <a:gd name="T23" fmla="*/ 130 h 269"/>
                    <a:gd name="T24" fmla="*/ 217 w 228"/>
                    <a:gd name="T25" fmla="*/ 130 h 269"/>
                    <a:gd name="T26" fmla="*/ 215 w 228"/>
                    <a:gd name="T27" fmla="*/ 127 h 269"/>
                    <a:gd name="T28" fmla="*/ 214 w 228"/>
                    <a:gd name="T29" fmla="*/ 124 h 269"/>
                    <a:gd name="T30" fmla="*/ 215 w 228"/>
                    <a:gd name="T31" fmla="*/ 120 h 269"/>
                    <a:gd name="T32" fmla="*/ 217 w 228"/>
                    <a:gd name="T33" fmla="*/ 116 h 269"/>
                    <a:gd name="T34" fmla="*/ 228 w 228"/>
                    <a:gd name="T35" fmla="*/ 105 h 269"/>
                    <a:gd name="T36" fmla="*/ 228 w 228"/>
                    <a:gd name="T37" fmla="*/ 0 h 269"/>
                    <a:gd name="T38" fmla="*/ 0 w 228"/>
                    <a:gd name="T39" fmla="*/ 0 h 269"/>
                    <a:gd name="T40" fmla="*/ 0 w 228"/>
                    <a:gd name="T41" fmla="*/ 269 h 269"/>
                    <a:gd name="T42" fmla="*/ 228 w 228"/>
                    <a:gd name="T43" fmla="*/ 269 h 269"/>
                    <a:gd name="T44" fmla="*/ 228 w 228"/>
                    <a:gd name="T45" fmla="*/ 193 h 269"/>
                    <a:gd name="T46" fmla="*/ 208 w 228"/>
                    <a:gd name="T47" fmla="*/ 213 h 269"/>
                    <a:gd name="T48" fmla="*/ 208 w 228"/>
                    <a:gd name="T49" fmla="*/ 24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8" h="269">
                      <a:moveTo>
                        <a:pt x="208" y="249"/>
                      </a:moveTo>
                      <a:lnTo>
                        <a:pt x="19" y="249"/>
                      </a:lnTo>
                      <a:lnTo>
                        <a:pt x="19" y="20"/>
                      </a:lnTo>
                      <a:lnTo>
                        <a:pt x="208" y="20"/>
                      </a:lnTo>
                      <a:lnTo>
                        <a:pt x="208" y="159"/>
                      </a:lnTo>
                      <a:lnTo>
                        <a:pt x="216" y="150"/>
                      </a:lnTo>
                      <a:lnTo>
                        <a:pt x="211" y="145"/>
                      </a:lnTo>
                      <a:lnTo>
                        <a:pt x="222" y="133"/>
                      </a:lnTo>
                      <a:lnTo>
                        <a:pt x="222" y="133"/>
                      </a:lnTo>
                      <a:lnTo>
                        <a:pt x="220" y="132"/>
                      </a:lnTo>
                      <a:lnTo>
                        <a:pt x="220" y="132"/>
                      </a:lnTo>
                      <a:lnTo>
                        <a:pt x="217" y="130"/>
                      </a:lnTo>
                      <a:lnTo>
                        <a:pt x="217" y="130"/>
                      </a:lnTo>
                      <a:lnTo>
                        <a:pt x="215" y="127"/>
                      </a:lnTo>
                      <a:lnTo>
                        <a:pt x="214" y="124"/>
                      </a:lnTo>
                      <a:lnTo>
                        <a:pt x="215" y="120"/>
                      </a:lnTo>
                      <a:lnTo>
                        <a:pt x="217" y="116"/>
                      </a:lnTo>
                      <a:lnTo>
                        <a:pt x="228" y="105"/>
                      </a:lnTo>
                      <a:lnTo>
                        <a:pt x="228" y="0"/>
                      </a:lnTo>
                      <a:lnTo>
                        <a:pt x="0" y="0"/>
                      </a:lnTo>
                      <a:lnTo>
                        <a:pt x="0" y="269"/>
                      </a:lnTo>
                      <a:lnTo>
                        <a:pt x="228" y="269"/>
                      </a:lnTo>
                      <a:lnTo>
                        <a:pt x="228" y="193"/>
                      </a:lnTo>
                      <a:lnTo>
                        <a:pt x="208" y="213"/>
                      </a:lnTo>
                      <a:lnTo>
                        <a:pt x="208" y="2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Freeform 81">
                  <a:extLst>
                    <a:ext uri="{FF2B5EF4-FFF2-40B4-BE49-F238E27FC236}">
                      <a16:creationId xmlns:a16="http://schemas.microsoft.com/office/drawing/2014/main" id="{46ED1A44-2EB7-4E2B-B33A-B82DAF15AA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2363" y="1481138"/>
                  <a:ext cx="254000" cy="26987"/>
                </a:xfrm>
                <a:custGeom>
                  <a:avLst/>
                  <a:gdLst>
                    <a:gd name="T0" fmla="*/ 160 w 160"/>
                    <a:gd name="T1" fmla="*/ 0 h 17"/>
                    <a:gd name="T2" fmla="*/ 0 w 160"/>
                    <a:gd name="T3" fmla="*/ 0 h 17"/>
                    <a:gd name="T4" fmla="*/ 0 w 160"/>
                    <a:gd name="T5" fmla="*/ 17 h 17"/>
                    <a:gd name="T6" fmla="*/ 144 w 160"/>
                    <a:gd name="T7" fmla="*/ 17 h 17"/>
                    <a:gd name="T8" fmla="*/ 160 w 160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0" h="17">
                      <a:moveTo>
                        <a:pt x="160" y="0"/>
                      </a:move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144" y="17"/>
                      </a:lnTo>
                      <a:lnTo>
                        <a:pt x="1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B9374B54-1375-4771-B4DA-2F40CF3559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1913" y="1549400"/>
                  <a:ext cx="22225" cy="23812"/>
                </a:xfrm>
                <a:custGeom>
                  <a:avLst/>
                  <a:gdLst>
                    <a:gd name="T0" fmla="*/ 1 w 14"/>
                    <a:gd name="T1" fmla="*/ 14 h 15"/>
                    <a:gd name="T2" fmla="*/ 1 w 14"/>
                    <a:gd name="T3" fmla="*/ 14 h 15"/>
                    <a:gd name="T4" fmla="*/ 3 w 14"/>
                    <a:gd name="T5" fmla="*/ 15 h 15"/>
                    <a:gd name="T6" fmla="*/ 5 w 14"/>
                    <a:gd name="T7" fmla="*/ 14 h 15"/>
                    <a:gd name="T8" fmla="*/ 14 w 14"/>
                    <a:gd name="T9" fmla="*/ 7 h 15"/>
                    <a:gd name="T10" fmla="*/ 14 w 14"/>
                    <a:gd name="T11" fmla="*/ 7 h 15"/>
                    <a:gd name="T12" fmla="*/ 9 w 14"/>
                    <a:gd name="T13" fmla="*/ 4 h 15"/>
                    <a:gd name="T14" fmla="*/ 9 w 14"/>
                    <a:gd name="T15" fmla="*/ 4 h 15"/>
                    <a:gd name="T16" fmla="*/ 6 w 14"/>
                    <a:gd name="T17" fmla="*/ 0 h 15"/>
                    <a:gd name="T18" fmla="*/ 1 w 14"/>
                    <a:gd name="T19" fmla="*/ 9 h 15"/>
                    <a:gd name="T20" fmla="*/ 1 w 14"/>
                    <a:gd name="T21" fmla="*/ 9 h 15"/>
                    <a:gd name="T22" fmla="*/ 0 w 14"/>
                    <a:gd name="T23" fmla="*/ 11 h 15"/>
                    <a:gd name="T24" fmla="*/ 1 w 14"/>
                    <a:gd name="T25" fmla="*/ 14 h 15"/>
                    <a:gd name="T26" fmla="*/ 1 w 14"/>
                    <a:gd name="T27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15">
                      <a:moveTo>
                        <a:pt x="1" y="14"/>
                      </a:moveTo>
                      <a:lnTo>
                        <a:pt x="1" y="14"/>
                      </a:lnTo>
                      <a:lnTo>
                        <a:pt x="3" y="15"/>
                      </a:lnTo>
                      <a:lnTo>
                        <a:pt x="5" y="14"/>
                      </a:lnTo>
                      <a:lnTo>
                        <a:pt x="14" y="7"/>
                      </a:lnTo>
                      <a:lnTo>
                        <a:pt x="14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0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0" y="11"/>
                      </a:lnTo>
                      <a:lnTo>
                        <a:pt x="1" y="14"/>
                      </a:lnTo>
                      <a:lnTo>
                        <a:pt x="1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fr-FR" kern="0">
                    <a:solidFill>
                      <a:srgbClr val="000000"/>
                    </a:solidFill>
                    <a:latin typeface="Verdana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733AB5A-9329-4515-AC6F-9FFBF6D8ACFE}"/>
                  </a:ext>
                </a:extLst>
              </p:cNvPr>
              <p:cNvSpPr txBox="1"/>
              <p:nvPr/>
            </p:nvSpPr>
            <p:spPr>
              <a:xfrm>
                <a:off x="531560" y="1313418"/>
                <a:ext cx="32733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fr-FR" sz="800" b="1" kern="0">
                    <a:solidFill>
                      <a:srgbClr val="FFFFFF"/>
                    </a:solidFill>
                    <a:latin typeface="Verdana"/>
                    <a:cs typeface="Arial"/>
                    <a:sym typeface="Arial"/>
                  </a:rPr>
                  <a:t>BE</a:t>
                </a:r>
              </a:p>
            </p:txBody>
          </p:sp>
        </p:grp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7558959-5DBB-4F84-B7F6-64162790B5BD}"/>
                </a:ext>
              </a:extLst>
            </p:cNvPr>
            <p:cNvSpPr/>
            <p:nvPr/>
          </p:nvSpPr>
          <p:spPr>
            <a:xfrm>
              <a:off x="629568" y="2734939"/>
              <a:ext cx="828000" cy="828000"/>
            </a:xfrm>
            <a:prstGeom prst="ellipse">
              <a:avLst/>
            </a:prstGeom>
            <a:noFill/>
            <a:ln>
              <a:solidFill>
                <a:srgbClr val="A778AE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srgbClr val="FFFFFF"/>
                </a:solidFill>
                <a:latin typeface="Verdana"/>
                <a:cs typeface="Arial"/>
                <a:sym typeface="Arial"/>
              </a:endParaRPr>
            </a:p>
          </p:txBody>
        </p:sp>
      </p:grpSp>
      <p:sp>
        <p:nvSpPr>
          <p:cNvPr id="38" name="Multiplication 297">
            <a:extLst>
              <a:ext uri="{FF2B5EF4-FFF2-40B4-BE49-F238E27FC236}">
                <a16:creationId xmlns:a16="http://schemas.microsoft.com/office/drawing/2014/main" id="{C42BA496-10DB-4AA8-A82F-5BF752BE3A8D}"/>
              </a:ext>
            </a:extLst>
          </p:cNvPr>
          <p:cNvSpPr/>
          <p:nvPr/>
        </p:nvSpPr>
        <p:spPr bwMode="auto">
          <a:xfrm rot="16200000">
            <a:off x="2685797" y="3751988"/>
            <a:ext cx="877303" cy="684281"/>
          </a:xfrm>
          <a:prstGeom prst="mathMultiply">
            <a:avLst>
              <a:gd name="adj1" fmla="val 8321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 kern="0">
              <a:solidFill>
                <a:srgbClr val="C40050"/>
              </a:solidFill>
              <a:cs typeface="Arial"/>
              <a:sym typeface="Arial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CAA4F1E-6330-4BB5-BB7E-E02CDAFDE593}"/>
              </a:ext>
            </a:extLst>
          </p:cNvPr>
          <p:cNvSpPr txBox="1"/>
          <p:nvPr/>
        </p:nvSpPr>
        <p:spPr>
          <a:xfrm>
            <a:off x="3671241" y="1762797"/>
            <a:ext cx="5219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kern="0">
                <a:solidFill>
                  <a:srgbClr val="A778AE"/>
                </a:solidFill>
                <a:latin typeface="Verdana"/>
                <a:cs typeface="Arial"/>
                <a:sym typeface="Arial"/>
              </a:rPr>
              <a:t>Personnes morales concernées par la déclaration des BE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FB4300B-98F2-414F-9C32-141CC80F35E6}"/>
              </a:ext>
            </a:extLst>
          </p:cNvPr>
          <p:cNvSpPr txBox="1"/>
          <p:nvPr/>
        </p:nvSpPr>
        <p:spPr>
          <a:xfrm>
            <a:off x="3595622" y="3307226"/>
            <a:ext cx="5421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kern="0">
                <a:solidFill>
                  <a:srgbClr val="A778AE"/>
                </a:solidFill>
                <a:latin typeface="Verdana"/>
                <a:cs typeface="Arial"/>
                <a:sym typeface="Arial"/>
              </a:rPr>
              <a:t>Personnes morales non concernées par la déclaration des BE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32705FD-DFA6-4D23-BFC0-841356FBB89E}"/>
              </a:ext>
            </a:extLst>
          </p:cNvPr>
          <p:cNvGrpSpPr/>
          <p:nvPr/>
        </p:nvGrpSpPr>
        <p:grpSpPr>
          <a:xfrm>
            <a:off x="2846299" y="4693869"/>
            <a:ext cx="6080766" cy="1134253"/>
            <a:chOff x="647584" y="5097016"/>
            <a:chExt cx="5841012" cy="910265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24A874B1-E0A8-4BFA-9864-CFC05B940490}"/>
                </a:ext>
              </a:extLst>
            </p:cNvPr>
            <p:cNvGrpSpPr/>
            <p:nvPr/>
          </p:nvGrpSpPr>
          <p:grpSpPr>
            <a:xfrm>
              <a:off x="647584" y="5097016"/>
              <a:ext cx="5841012" cy="910265"/>
              <a:chOff x="647584" y="5097016"/>
              <a:chExt cx="5841012" cy="910265"/>
            </a:xfrm>
          </p:grpSpPr>
          <p:sp>
            <p:nvSpPr>
              <p:cNvPr id="44" name="Rectangle à coins arrondis 303">
                <a:extLst>
                  <a:ext uri="{FF2B5EF4-FFF2-40B4-BE49-F238E27FC236}">
                    <a16:creationId xmlns:a16="http://schemas.microsoft.com/office/drawing/2014/main" id="{2269D3FC-6E36-42AC-AA12-C38C03E4E63D}"/>
                  </a:ext>
                </a:extLst>
              </p:cNvPr>
              <p:cNvSpPr/>
              <p:nvPr/>
            </p:nvSpPr>
            <p:spPr bwMode="auto">
              <a:xfrm>
                <a:off x="647584" y="5097016"/>
                <a:ext cx="5841012" cy="877304"/>
              </a:xfrm>
              <a:prstGeom prst="roundRect">
                <a:avLst/>
              </a:prstGeom>
              <a:solidFill>
                <a:srgbClr val="581D74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  <a:defRPr/>
                </a:pPr>
                <a:endParaRPr lang="fr-FR" sz="1150" b="1" kern="0">
                  <a:solidFill>
                    <a:srgbClr val="FFFFFF"/>
                  </a:solidFill>
                  <a:cs typeface="Arial" panose="020B0604020202020204" pitchFamily="34" charset="0"/>
                  <a:sym typeface="Arial"/>
                </a:endParaRPr>
              </a:p>
            </p:txBody>
          </p: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C65F7C03-B3FC-4D16-9DE5-64348234F9E5}"/>
                  </a:ext>
                </a:extLst>
              </p:cNvPr>
              <p:cNvGrpSpPr/>
              <p:nvPr/>
            </p:nvGrpSpPr>
            <p:grpSpPr>
              <a:xfrm>
                <a:off x="783848" y="5189077"/>
                <a:ext cx="662110" cy="818204"/>
                <a:chOff x="-730203" y="5245029"/>
                <a:chExt cx="732200" cy="911447"/>
              </a:xfrm>
              <a:solidFill>
                <a:srgbClr val="A778AE">
                  <a:lumMod val="40000"/>
                  <a:lumOff val="60000"/>
                </a:srgbClr>
              </a:solidFill>
            </p:grpSpPr>
            <p:grpSp>
              <p:nvGrpSpPr>
                <p:cNvPr id="46" name="Groupe 45">
                  <a:extLst>
                    <a:ext uri="{FF2B5EF4-FFF2-40B4-BE49-F238E27FC236}">
                      <a16:creationId xmlns:a16="http://schemas.microsoft.com/office/drawing/2014/main" id="{6B4CE868-87C4-4EAB-A13F-383D77DFAECA}"/>
                    </a:ext>
                  </a:extLst>
                </p:cNvPr>
                <p:cNvGrpSpPr/>
                <p:nvPr/>
              </p:nvGrpSpPr>
              <p:grpSpPr>
                <a:xfrm>
                  <a:off x="-634485" y="5347900"/>
                  <a:ext cx="576064" cy="625076"/>
                  <a:chOff x="344624" y="1276315"/>
                  <a:chExt cx="576064" cy="625076"/>
                </a:xfrm>
                <a:grpFill/>
              </p:grpSpPr>
              <p:sp>
                <p:nvSpPr>
                  <p:cNvPr id="48" name="Freeform 23">
                    <a:extLst>
                      <a:ext uri="{FF2B5EF4-FFF2-40B4-BE49-F238E27FC236}">
                        <a16:creationId xmlns:a16="http://schemas.microsoft.com/office/drawing/2014/main" id="{1B59B4F9-303E-46C0-A20C-6EA95B3B10F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12397" y="1276315"/>
                    <a:ext cx="137085" cy="134701"/>
                  </a:xfrm>
                  <a:custGeom>
                    <a:avLst/>
                    <a:gdLst/>
                    <a:ahLst/>
                    <a:cxnLst>
                      <a:cxn ang="0">
                        <a:pos x="85" y="42"/>
                      </a:cxn>
                      <a:cxn ang="0">
                        <a:pos x="43" y="85"/>
                      </a:cxn>
                      <a:cxn ang="0">
                        <a:pos x="0" y="42"/>
                      </a:cxn>
                      <a:cxn ang="0">
                        <a:pos x="43" y="0"/>
                      </a:cxn>
                      <a:cxn ang="0">
                        <a:pos x="85" y="42"/>
                      </a:cxn>
                      <a:cxn ang="0">
                        <a:pos x="85" y="42"/>
                      </a:cxn>
                      <a:cxn ang="0">
                        <a:pos x="85" y="42"/>
                      </a:cxn>
                    </a:cxnLst>
                    <a:rect l="0" t="0" r="r" b="b"/>
                    <a:pathLst>
                      <a:path w="85" h="85">
                        <a:moveTo>
                          <a:pt x="85" y="42"/>
                        </a:moveTo>
                        <a:cubicBezTo>
                          <a:pt x="85" y="66"/>
                          <a:pt x="66" y="85"/>
                          <a:pt x="43" y="85"/>
                        </a:cubicBezTo>
                        <a:cubicBezTo>
                          <a:pt x="19" y="85"/>
                          <a:pt x="0" y="66"/>
                          <a:pt x="0" y="42"/>
                        </a:cubicBezTo>
                        <a:cubicBezTo>
                          <a:pt x="0" y="19"/>
                          <a:pt x="19" y="0"/>
                          <a:pt x="43" y="0"/>
                        </a:cubicBezTo>
                        <a:cubicBezTo>
                          <a:pt x="66" y="0"/>
                          <a:pt x="85" y="19"/>
                          <a:pt x="85" y="42"/>
                        </a:cubicBezTo>
                        <a:close/>
                        <a:moveTo>
                          <a:pt x="85" y="42"/>
                        </a:moveTo>
                        <a:cubicBezTo>
                          <a:pt x="85" y="42"/>
                          <a:pt x="85" y="42"/>
                          <a:pt x="85" y="4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sz="1150" kern="0">
                      <a:solidFill>
                        <a:srgbClr val="000000"/>
                      </a:solidFill>
                      <a:latin typeface="Verdana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" name="Freeform 24">
                    <a:extLst>
                      <a:ext uri="{FF2B5EF4-FFF2-40B4-BE49-F238E27FC236}">
                        <a16:creationId xmlns:a16="http://schemas.microsoft.com/office/drawing/2014/main" id="{AB224EE1-3166-40AF-B467-7435ACEE14B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37277" y="1276315"/>
                    <a:ext cx="137085" cy="134701"/>
                  </a:xfrm>
                  <a:custGeom>
                    <a:avLst/>
                    <a:gdLst/>
                    <a:ahLst/>
                    <a:cxnLst>
                      <a:cxn ang="0">
                        <a:pos x="85" y="42"/>
                      </a:cxn>
                      <a:cxn ang="0">
                        <a:pos x="43" y="85"/>
                      </a:cxn>
                      <a:cxn ang="0">
                        <a:pos x="0" y="42"/>
                      </a:cxn>
                      <a:cxn ang="0">
                        <a:pos x="43" y="0"/>
                      </a:cxn>
                      <a:cxn ang="0">
                        <a:pos x="85" y="42"/>
                      </a:cxn>
                      <a:cxn ang="0">
                        <a:pos x="85" y="42"/>
                      </a:cxn>
                      <a:cxn ang="0">
                        <a:pos x="85" y="42"/>
                      </a:cxn>
                    </a:cxnLst>
                    <a:rect l="0" t="0" r="r" b="b"/>
                    <a:pathLst>
                      <a:path w="85" h="85">
                        <a:moveTo>
                          <a:pt x="85" y="42"/>
                        </a:moveTo>
                        <a:cubicBezTo>
                          <a:pt x="85" y="66"/>
                          <a:pt x="66" y="85"/>
                          <a:pt x="43" y="85"/>
                        </a:cubicBezTo>
                        <a:cubicBezTo>
                          <a:pt x="19" y="85"/>
                          <a:pt x="0" y="66"/>
                          <a:pt x="0" y="42"/>
                        </a:cubicBezTo>
                        <a:cubicBezTo>
                          <a:pt x="0" y="19"/>
                          <a:pt x="19" y="0"/>
                          <a:pt x="43" y="0"/>
                        </a:cubicBezTo>
                        <a:cubicBezTo>
                          <a:pt x="66" y="0"/>
                          <a:pt x="85" y="19"/>
                          <a:pt x="85" y="42"/>
                        </a:cubicBezTo>
                        <a:close/>
                        <a:moveTo>
                          <a:pt x="85" y="42"/>
                        </a:moveTo>
                        <a:cubicBezTo>
                          <a:pt x="85" y="42"/>
                          <a:pt x="85" y="42"/>
                          <a:pt x="85" y="42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sz="1150" kern="0">
                      <a:solidFill>
                        <a:srgbClr val="000000"/>
                      </a:solidFill>
                      <a:latin typeface="Verdana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" name="Freeform 25">
                    <a:extLst>
                      <a:ext uri="{FF2B5EF4-FFF2-40B4-BE49-F238E27FC236}">
                        <a16:creationId xmlns:a16="http://schemas.microsoft.com/office/drawing/2014/main" id="{38C252D3-1B69-4940-95DD-5BCEDA734AD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49718" y="1816635"/>
                    <a:ext cx="70853" cy="847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30"/>
                      </a:cxn>
                      <a:cxn ang="0">
                        <a:pos x="22" y="53"/>
                      </a:cxn>
                      <a:cxn ang="0">
                        <a:pos x="22" y="53"/>
                      </a:cxn>
                      <a:cxn ang="0">
                        <a:pos x="44" y="30"/>
                      </a:cxn>
                      <a:cxn ang="0">
                        <a:pos x="44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4" h="53">
                        <a:moveTo>
                          <a:pt x="0" y="0"/>
                        </a:moveTo>
                        <a:cubicBezTo>
                          <a:pt x="0" y="30"/>
                          <a:pt x="0" y="30"/>
                          <a:pt x="0" y="30"/>
                        </a:cubicBezTo>
                        <a:cubicBezTo>
                          <a:pt x="0" y="43"/>
                          <a:pt x="10" y="53"/>
                          <a:pt x="22" y="53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34" y="53"/>
                          <a:pt x="44" y="43"/>
                          <a:pt x="44" y="30"/>
                        </a:cubicBezTo>
                        <a:cubicBezTo>
                          <a:pt x="44" y="0"/>
                          <a:pt x="44" y="0"/>
                          <a:pt x="44" y="0"/>
                        </a:cubicBezTo>
                        <a:lnTo>
                          <a:pt x="0" y="0"/>
                        </a:lnTo>
                        <a:close/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sz="1150" kern="0">
                      <a:solidFill>
                        <a:srgbClr val="000000"/>
                      </a:solidFill>
                      <a:latin typeface="Verdana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1" name="Freeform 26">
                    <a:extLst>
                      <a:ext uri="{FF2B5EF4-FFF2-40B4-BE49-F238E27FC236}">
                        <a16:creationId xmlns:a16="http://schemas.microsoft.com/office/drawing/2014/main" id="{D53C5B76-C662-49FA-BACB-F0B89617998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44624" y="1406476"/>
                    <a:ext cx="576064" cy="494915"/>
                  </a:xfrm>
                  <a:custGeom>
                    <a:avLst/>
                    <a:gdLst/>
                    <a:ahLst/>
                    <a:cxnLst>
                      <a:cxn ang="0">
                        <a:pos x="327" y="159"/>
                      </a:cxn>
                      <a:cxn ang="0">
                        <a:pos x="312" y="142"/>
                      </a:cxn>
                      <a:cxn ang="0">
                        <a:pos x="312" y="138"/>
                      </a:cxn>
                      <a:cxn ang="0">
                        <a:pos x="284" y="26"/>
                      </a:cxn>
                      <a:cxn ang="0">
                        <a:pos x="254" y="0"/>
                      </a:cxn>
                      <a:cxn ang="0">
                        <a:pos x="254" y="0"/>
                      </a:cxn>
                      <a:cxn ang="0">
                        <a:pos x="244" y="1"/>
                      </a:cxn>
                      <a:cxn ang="0">
                        <a:pos x="235" y="4"/>
                      </a:cxn>
                      <a:cxn ang="0">
                        <a:pos x="213" y="34"/>
                      </a:cxn>
                      <a:cxn ang="0">
                        <a:pos x="212" y="35"/>
                      </a:cxn>
                      <a:cxn ang="0">
                        <a:pos x="201" y="74"/>
                      </a:cxn>
                      <a:cxn ang="0">
                        <a:pos x="154" y="82"/>
                      </a:cxn>
                      <a:cxn ang="0">
                        <a:pos x="140" y="90"/>
                      </a:cxn>
                      <a:cxn ang="0">
                        <a:pos x="111" y="77"/>
                      </a:cxn>
                      <a:cxn ang="0">
                        <a:pos x="99" y="35"/>
                      </a:cxn>
                      <a:cxn ang="0">
                        <a:pos x="99" y="34"/>
                      </a:cxn>
                      <a:cxn ang="0">
                        <a:pos x="76" y="4"/>
                      </a:cxn>
                      <a:cxn ang="0">
                        <a:pos x="68" y="1"/>
                      </a:cxn>
                      <a:cxn ang="0">
                        <a:pos x="58" y="0"/>
                      </a:cxn>
                      <a:cxn ang="0">
                        <a:pos x="58" y="0"/>
                      </a:cxn>
                      <a:cxn ang="0">
                        <a:pos x="22" y="26"/>
                      </a:cxn>
                      <a:cxn ang="0">
                        <a:pos x="3" y="117"/>
                      </a:cxn>
                      <a:cxn ang="0">
                        <a:pos x="14" y="148"/>
                      </a:cxn>
                      <a:cxn ang="0">
                        <a:pos x="14" y="289"/>
                      </a:cxn>
                      <a:cxn ang="0">
                        <a:pos x="37" y="312"/>
                      </a:cxn>
                      <a:cxn ang="0">
                        <a:pos x="59" y="289"/>
                      </a:cxn>
                      <a:cxn ang="0">
                        <a:pos x="59" y="156"/>
                      </a:cxn>
                      <a:cxn ang="0">
                        <a:pos x="79" y="134"/>
                      </a:cxn>
                      <a:cxn ang="0">
                        <a:pos x="86" y="99"/>
                      </a:cxn>
                      <a:cxn ang="0">
                        <a:pos x="152" y="125"/>
                      </a:cxn>
                      <a:cxn ang="0">
                        <a:pos x="154" y="126"/>
                      </a:cxn>
                      <a:cxn ang="0">
                        <a:pos x="170" y="115"/>
                      </a:cxn>
                      <a:cxn ang="0">
                        <a:pos x="225" y="96"/>
                      </a:cxn>
                      <a:cxn ang="0">
                        <a:pos x="233" y="134"/>
                      </a:cxn>
                      <a:cxn ang="0">
                        <a:pos x="249" y="154"/>
                      </a:cxn>
                      <a:cxn ang="0">
                        <a:pos x="260" y="154"/>
                      </a:cxn>
                      <a:cxn ang="0">
                        <a:pos x="273" y="139"/>
                      </a:cxn>
                      <a:cxn ang="0">
                        <a:pos x="253" y="71"/>
                      </a:cxn>
                      <a:cxn ang="0">
                        <a:pos x="258" y="68"/>
                      </a:cxn>
                      <a:cxn ang="0">
                        <a:pos x="279" y="142"/>
                      </a:cxn>
                      <a:cxn ang="0">
                        <a:pos x="264" y="159"/>
                      </a:cxn>
                      <a:cxn ang="0">
                        <a:pos x="232" y="159"/>
                      </a:cxn>
                      <a:cxn ang="0">
                        <a:pos x="232" y="253"/>
                      </a:cxn>
                      <a:cxn ang="0">
                        <a:pos x="359" y="253"/>
                      </a:cxn>
                      <a:cxn ang="0">
                        <a:pos x="359" y="159"/>
                      </a:cxn>
                      <a:cxn ang="0">
                        <a:pos x="327" y="159"/>
                      </a:cxn>
                      <a:cxn ang="0">
                        <a:pos x="275" y="159"/>
                      </a:cxn>
                      <a:cxn ang="0">
                        <a:pos x="284" y="152"/>
                      </a:cxn>
                      <a:cxn ang="0">
                        <a:pos x="296" y="157"/>
                      </a:cxn>
                      <a:cxn ang="0">
                        <a:pos x="299" y="157"/>
                      </a:cxn>
                      <a:cxn ang="0">
                        <a:pos x="308" y="152"/>
                      </a:cxn>
                      <a:cxn ang="0">
                        <a:pos x="316" y="159"/>
                      </a:cxn>
                      <a:cxn ang="0">
                        <a:pos x="275" y="159"/>
                      </a:cxn>
                      <a:cxn ang="0">
                        <a:pos x="275" y="159"/>
                      </a:cxn>
                      <a:cxn ang="0">
                        <a:pos x="275" y="159"/>
                      </a:cxn>
                    </a:cxnLst>
                    <a:rect l="0" t="0" r="r" b="b"/>
                    <a:pathLst>
                      <a:path w="359" h="312">
                        <a:moveTo>
                          <a:pt x="327" y="159"/>
                        </a:moveTo>
                        <a:cubicBezTo>
                          <a:pt x="326" y="151"/>
                          <a:pt x="320" y="144"/>
                          <a:pt x="312" y="142"/>
                        </a:cubicBezTo>
                        <a:cubicBezTo>
                          <a:pt x="312" y="140"/>
                          <a:pt x="312" y="139"/>
                          <a:pt x="312" y="138"/>
                        </a:cubicBezTo>
                        <a:cubicBezTo>
                          <a:pt x="310" y="127"/>
                          <a:pt x="284" y="26"/>
                          <a:pt x="284" y="26"/>
                        </a:cubicBezTo>
                        <a:cubicBezTo>
                          <a:pt x="280" y="9"/>
                          <a:pt x="269" y="1"/>
                          <a:pt x="254" y="0"/>
                        </a:cubicBezTo>
                        <a:cubicBezTo>
                          <a:pt x="254" y="0"/>
                          <a:pt x="254" y="0"/>
                          <a:pt x="254" y="0"/>
                        </a:cubicBezTo>
                        <a:cubicBezTo>
                          <a:pt x="254" y="0"/>
                          <a:pt x="249" y="0"/>
                          <a:pt x="244" y="1"/>
                        </a:cubicBezTo>
                        <a:cubicBezTo>
                          <a:pt x="239" y="2"/>
                          <a:pt x="235" y="4"/>
                          <a:pt x="235" y="4"/>
                        </a:cubicBezTo>
                        <a:cubicBezTo>
                          <a:pt x="225" y="10"/>
                          <a:pt x="214" y="20"/>
                          <a:pt x="213" y="34"/>
                        </a:cubicBezTo>
                        <a:cubicBezTo>
                          <a:pt x="213" y="34"/>
                          <a:pt x="213" y="35"/>
                          <a:pt x="212" y="35"/>
                        </a:cubicBezTo>
                        <a:cubicBezTo>
                          <a:pt x="210" y="56"/>
                          <a:pt x="207" y="68"/>
                          <a:pt x="201" y="74"/>
                        </a:cubicBezTo>
                        <a:cubicBezTo>
                          <a:pt x="194" y="80"/>
                          <a:pt x="180" y="82"/>
                          <a:pt x="154" y="82"/>
                        </a:cubicBezTo>
                        <a:cubicBezTo>
                          <a:pt x="148" y="82"/>
                          <a:pt x="143" y="85"/>
                          <a:pt x="140" y="90"/>
                        </a:cubicBezTo>
                        <a:cubicBezTo>
                          <a:pt x="125" y="87"/>
                          <a:pt x="116" y="83"/>
                          <a:pt x="111" y="77"/>
                        </a:cubicBezTo>
                        <a:cubicBezTo>
                          <a:pt x="105" y="70"/>
                          <a:pt x="102" y="57"/>
                          <a:pt x="99" y="35"/>
                        </a:cubicBezTo>
                        <a:cubicBezTo>
                          <a:pt x="99" y="35"/>
                          <a:pt x="99" y="34"/>
                          <a:pt x="99" y="34"/>
                        </a:cubicBezTo>
                        <a:cubicBezTo>
                          <a:pt x="98" y="20"/>
                          <a:pt x="87" y="10"/>
                          <a:pt x="76" y="4"/>
                        </a:cubicBezTo>
                        <a:cubicBezTo>
                          <a:pt x="76" y="4"/>
                          <a:pt x="72" y="2"/>
                          <a:pt x="68" y="1"/>
                        </a:cubicBezTo>
                        <a:cubicBezTo>
                          <a:pt x="63" y="0"/>
                          <a:pt x="58" y="0"/>
                          <a:pt x="58" y="0"/>
                        </a:cubicBezTo>
                        <a:cubicBezTo>
                          <a:pt x="58" y="0"/>
                          <a:pt x="58" y="0"/>
                          <a:pt x="58" y="0"/>
                        </a:cubicBezTo>
                        <a:cubicBezTo>
                          <a:pt x="43" y="1"/>
                          <a:pt x="26" y="9"/>
                          <a:pt x="22" y="26"/>
                        </a:cubicBezTo>
                        <a:cubicBezTo>
                          <a:pt x="3" y="117"/>
                          <a:pt x="3" y="117"/>
                          <a:pt x="3" y="117"/>
                        </a:cubicBezTo>
                        <a:cubicBezTo>
                          <a:pt x="0" y="130"/>
                          <a:pt x="6" y="141"/>
                          <a:pt x="14" y="148"/>
                        </a:cubicBezTo>
                        <a:cubicBezTo>
                          <a:pt x="14" y="289"/>
                          <a:pt x="14" y="289"/>
                          <a:pt x="14" y="289"/>
                        </a:cubicBezTo>
                        <a:cubicBezTo>
                          <a:pt x="14" y="302"/>
                          <a:pt x="24" y="312"/>
                          <a:pt x="37" y="312"/>
                        </a:cubicBezTo>
                        <a:cubicBezTo>
                          <a:pt x="49" y="312"/>
                          <a:pt x="59" y="302"/>
                          <a:pt x="59" y="289"/>
                        </a:cubicBezTo>
                        <a:cubicBezTo>
                          <a:pt x="59" y="156"/>
                          <a:pt x="59" y="156"/>
                          <a:pt x="59" y="156"/>
                        </a:cubicBezTo>
                        <a:cubicBezTo>
                          <a:pt x="68" y="152"/>
                          <a:pt x="76" y="145"/>
                          <a:pt x="79" y="134"/>
                        </a:cubicBezTo>
                        <a:cubicBezTo>
                          <a:pt x="86" y="99"/>
                          <a:pt x="86" y="99"/>
                          <a:pt x="86" y="99"/>
                        </a:cubicBezTo>
                        <a:cubicBezTo>
                          <a:pt x="98" y="113"/>
                          <a:pt x="117" y="121"/>
                          <a:pt x="152" y="125"/>
                        </a:cubicBezTo>
                        <a:cubicBezTo>
                          <a:pt x="153" y="126"/>
                          <a:pt x="154" y="126"/>
                          <a:pt x="154" y="126"/>
                        </a:cubicBezTo>
                        <a:cubicBezTo>
                          <a:pt x="161" y="126"/>
                          <a:pt x="168" y="121"/>
                          <a:pt x="170" y="115"/>
                        </a:cubicBezTo>
                        <a:cubicBezTo>
                          <a:pt x="197" y="113"/>
                          <a:pt x="214" y="108"/>
                          <a:pt x="225" y="96"/>
                        </a:cubicBezTo>
                        <a:cubicBezTo>
                          <a:pt x="233" y="134"/>
                          <a:pt x="233" y="134"/>
                          <a:pt x="233" y="134"/>
                        </a:cubicBezTo>
                        <a:cubicBezTo>
                          <a:pt x="235" y="143"/>
                          <a:pt x="241" y="150"/>
                          <a:pt x="249" y="154"/>
                        </a:cubicBezTo>
                        <a:cubicBezTo>
                          <a:pt x="260" y="154"/>
                          <a:pt x="260" y="154"/>
                          <a:pt x="260" y="154"/>
                        </a:cubicBezTo>
                        <a:cubicBezTo>
                          <a:pt x="262" y="148"/>
                          <a:pt x="267" y="142"/>
                          <a:pt x="273" y="139"/>
                        </a:cubicBezTo>
                        <a:cubicBezTo>
                          <a:pt x="267" y="113"/>
                          <a:pt x="259" y="86"/>
                          <a:pt x="253" y="71"/>
                        </a:cubicBezTo>
                        <a:cubicBezTo>
                          <a:pt x="248" y="62"/>
                          <a:pt x="255" y="59"/>
                          <a:pt x="258" y="68"/>
                        </a:cubicBezTo>
                        <a:cubicBezTo>
                          <a:pt x="261" y="77"/>
                          <a:pt x="274" y="116"/>
                          <a:pt x="279" y="142"/>
                        </a:cubicBezTo>
                        <a:cubicBezTo>
                          <a:pt x="271" y="144"/>
                          <a:pt x="265" y="151"/>
                          <a:pt x="264" y="159"/>
                        </a:cubicBezTo>
                        <a:cubicBezTo>
                          <a:pt x="232" y="159"/>
                          <a:pt x="232" y="159"/>
                          <a:pt x="232" y="159"/>
                        </a:cubicBezTo>
                        <a:cubicBezTo>
                          <a:pt x="232" y="253"/>
                          <a:pt x="232" y="253"/>
                          <a:pt x="232" y="253"/>
                        </a:cubicBezTo>
                        <a:cubicBezTo>
                          <a:pt x="359" y="253"/>
                          <a:pt x="359" y="253"/>
                          <a:pt x="359" y="253"/>
                        </a:cubicBezTo>
                        <a:cubicBezTo>
                          <a:pt x="359" y="159"/>
                          <a:pt x="359" y="159"/>
                          <a:pt x="359" y="159"/>
                        </a:cubicBezTo>
                        <a:lnTo>
                          <a:pt x="327" y="159"/>
                        </a:lnTo>
                        <a:close/>
                        <a:moveTo>
                          <a:pt x="275" y="159"/>
                        </a:moveTo>
                        <a:cubicBezTo>
                          <a:pt x="277" y="155"/>
                          <a:pt x="280" y="153"/>
                          <a:pt x="284" y="152"/>
                        </a:cubicBezTo>
                        <a:cubicBezTo>
                          <a:pt x="287" y="155"/>
                          <a:pt x="291" y="157"/>
                          <a:pt x="296" y="157"/>
                        </a:cubicBezTo>
                        <a:cubicBezTo>
                          <a:pt x="297" y="157"/>
                          <a:pt x="298" y="157"/>
                          <a:pt x="299" y="157"/>
                        </a:cubicBezTo>
                        <a:cubicBezTo>
                          <a:pt x="302" y="156"/>
                          <a:pt x="305" y="154"/>
                          <a:pt x="308" y="152"/>
                        </a:cubicBezTo>
                        <a:cubicBezTo>
                          <a:pt x="312" y="153"/>
                          <a:pt x="315" y="155"/>
                          <a:pt x="316" y="159"/>
                        </a:cubicBezTo>
                        <a:lnTo>
                          <a:pt x="275" y="159"/>
                        </a:lnTo>
                        <a:close/>
                        <a:moveTo>
                          <a:pt x="275" y="159"/>
                        </a:moveTo>
                        <a:cubicBezTo>
                          <a:pt x="275" y="159"/>
                          <a:pt x="275" y="159"/>
                          <a:pt x="275" y="15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 sz="1150" kern="0">
                      <a:solidFill>
                        <a:srgbClr val="000000"/>
                      </a:solidFill>
                      <a:latin typeface="Verdana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47" name="Multiplication 306">
                  <a:extLst>
                    <a:ext uri="{FF2B5EF4-FFF2-40B4-BE49-F238E27FC236}">
                      <a16:creationId xmlns:a16="http://schemas.microsoft.com/office/drawing/2014/main" id="{25D39ABB-FE5A-4EE6-ABE1-9D36082AEA0C}"/>
                    </a:ext>
                  </a:extLst>
                </p:cNvPr>
                <p:cNvSpPr/>
                <p:nvPr/>
              </p:nvSpPr>
              <p:spPr bwMode="auto">
                <a:xfrm rot="16200000">
                  <a:off x="-819827" y="5334653"/>
                  <a:ext cx="911447" cy="732200"/>
                </a:xfrm>
                <a:prstGeom prst="mathMultiply">
                  <a:avLst>
                    <a:gd name="adj1" fmla="val 8321"/>
                  </a:avLst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fr-FR" sz="1150" kern="0">
                    <a:solidFill>
                      <a:srgbClr val="C40050"/>
                    </a:solidFill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3" name="Rectangle à coins arrondis 302">
              <a:extLst>
                <a:ext uri="{FF2B5EF4-FFF2-40B4-BE49-F238E27FC236}">
                  <a16:creationId xmlns:a16="http://schemas.microsoft.com/office/drawing/2014/main" id="{422F122E-2F45-40C5-AAE0-136524BAB97E}"/>
                </a:ext>
              </a:extLst>
            </p:cNvPr>
            <p:cNvSpPr/>
            <p:nvPr/>
          </p:nvSpPr>
          <p:spPr bwMode="auto">
            <a:xfrm>
              <a:off x="1466212" y="5119806"/>
              <a:ext cx="4922043" cy="853529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fr-FR" sz="1150" b="1" u="sng" kern="0">
                  <a:solidFill>
                    <a:srgbClr val="FFFFFF"/>
                  </a:solidFill>
                  <a:ea typeface="Times New Roman" panose="02020603050405020304" pitchFamily="18" charset="0"/>
                  <a:cs typeface="Arial" panose="020B0604020202020204" pitchFamily="34" charset="0"/>
                  <a:sym typeface="Arial"/>
                </a:rPr>
                <a:t>Il est interdit d’entrer en relation avec une personne morale sans avoir identifié au préalable ses bénéficiaires effectifs</a:t>
              </a:r>
              <a:r>
                <a:rPr lang="fr-FR" sz="1150" b="1" kern="0">
                  <a:solidFill>
                    <a:srgbClr val="FFFFFF"/>
                  </a:solidFill>
                  <a:ea typeface="Times New Roman" panose="02020603050405020304" pitchFamily="18" charset="0"/>
                  <a:cs typeface="Arial" panose="020B0604020202020204" pitchFamily="34" charset="0"/>
                  <a:sym typeface="Arial"/>
                </a:rPr>
                <a:t>. Si personne ne répond à la définition du bénéficiaire effectif (cas d’un organisme public, structure coopérative…), il conviendra alors de déclarer le </a:t>
              </a:r>
              <a:r>
                <a:rPr lang="fr-FR" sz="1150" b="1" u="sng" kern="0">
                  <a:solidFill>
                    <a:srgbClr val="FFFFFF"/>
                  </a:solidFill>
                  <a:ea typeface="Times New Roman" panose="02020603050405020304" pitchFamily="18" charset="0"/>
                  <a:cs typeface="Arial" panose="020B0604020202020204" pitchFamily="34" charset="0"/>
                  <a:sym typeface="Arial"/>
                </a:rPr>
                <a:t>représentant légal de la personne morale</a:t>
              </a:r>
              <a:r>
                <a:rPr lang="fr-FR" sz="1150" b="1" kern="0">
                  <a:solidFill>
                    <a:srgbClr val="FFFFFF"/>
                  </a:solidFill>
                  <a:ea typeface="Times New Roman" panose="02020603050405020304" pitchFamily="18" charset="0"/>
                  <a:cs typeface="Arial" panose="020B0604020202020204" pitchFamily="34" charset="0"/>
                  <a:sym typeface="Arial"/>
                </a:rPr>
                <a:t>.</a:t>
              </a:r>
              <a:endParaRPr lang="fr-FR" sz="1150" b="1" kern="0">
                <a:solidFill>
                  <a:srgbClr val="FFFFFF"/>
                </a:solidFill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31D16775-B14F-4621-A6B6-C458451C9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7" b="89712" l="5935" r="92806">
                        <a14:foregroundMark x1="14748" y1="19342" x2="14748" y2="19342"/>
                        <a14:foregroundMark x1="13309" y1="34568" x2="13309" y2="34568"/>
                        <a14:foregroundMark x1="6115" y1="41152" x2="6115" y2="41152"/>
                        <a14:foregroundMark x1="27518" y1="52675" x2="27518" y2="52675"/>
                        <a14:foregroundMark x1="42086" y1="50206" x2="42086" y2="50206"/>
                        <a14:foregroundMark x1="55755" y1="50617" x2="55755" y2="50617"/>
                        <a14:foregroundMark x1="69604" y1="47737" x2="69604" y2="47737"/>
                        <a14:foregroundMark x1="80036" y1="42387" x2="80036" y2="42387"/>
                        <a14:foregroundMark x1="92806" y1="38272" x2="92806" y2="38272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1721" y="215552"/>
            <a:ext cx="1592579" cy="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36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D3FE0AA-4370-4079-AD98-8B1911CEB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1" y="1600200"/>
            <a:ext cx="1094948" cy="8954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70484" y="82958"/>
            <a:ext cx="10133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Plan d’action remédiation Bénéficiaire Effectif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7B0-FA88-4916-A973-5E8738010CCD}"/>
              </a:ext>
            </a:extLst>
          </p:cNvPr>
          <p:cNvSpPr/>
          <p:nvPr/>
        </p:nvSpPr>
        <p:spPr>
          <a:xfrm>
            <a:off x="1088570" y="406178"/>
            <a:ext cx="815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Montserrat" panose="00000500000000000000" pitchFamily="2" charset="0"/>
              </a:rPr>
              <a:t>Le parcours collaborateur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F3B777-551A-4CD1-945B-787A602F1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636" y="3497228"/>
            <a:ext cx="686781" cy="7848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D8A88-8CB8-4201-9EAE-3198A4FE87E4}"/>
              </a:ext>
            </a:extLst>
          </p:cNvPr>
          <p:cNvSpPr/>
          <p:nvPr/>
        </p:nvSpPr>
        <p:spPr>
          <a:xfrm>
            <a:off x="6119564" y="3581207"/>
            <a:ext cx="4540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515151"/>
                </a:solidFill>
                <a:latin typeface="Arial" panose="020B0604020202020204" pitchFamily="34" charset="0"/>
              </a:rPr>
              <a:t>Plus d'infos, en cliquant sur :</a:t>
            </a:r>
            <a:br>
              <a:rPr lang="fr-FR" sz="1200" dirty="0"/>
            </a:br>
            <a:r>
              <a:rPr lang="fr-FR" sz="1200" dirty="0">
                <a:solidFill>
                  <a:srgbClr val="515151"/>
                </a:solidFill>
                <a:latin typeface="Arial" panose="020B0604020202020204" pitchFamily="34" charset="0"/>
              </a:rPr>
              <a:t>- </a:t>
            </a:r>
            <a:r>
              <a:rPr lang="fr-FR" sz="1200" dirty="0">
                <a:solidFill>
                  <a:srgbClr val="0493E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Bénéficiaires effectifs : fonctionnement de la surveillance</a:t>
            </a:r>
            <a:br>
              <a:rPr lang="fr-FR" sz="1200" dirty="0"/>
            </a:br>
            <a:r>
              <a:rPr lang="fr-FR" sz="1200" dirty="0">
                <a:solidFill>
                  <a:srgbClr val="515151"/>
                </a:solidFill>
                <a:latin typeface="Arial" panose="020B0604020202020204" pitchFamily="34" charset="0"/>
              </a:rPr>
              <a:t>- </a:t>
            </a:r>
            <a:r>
              <a:rPr lang="fr-FR" sz="1200" dirty="0">
                <a:solidFill>
                  <a:srgbClr val="0493ED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Bénéficiaires effectifs : parcours collaborateur</a:t>
            </a:r>
            <a:endParaRPr lang="fr-FR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7308BE-738A-41E9-8D2D-7FFEE556CB92}"/>
              </a:ext>
            </a:extLst>
          </p:cNvPr>
          <p:cNvSpPr/>
          <p:nvPr/>
        </p:nvSpPr>
        <p:spPr>
          <a:xfrm>
            <a:off x="634914" y="1065434"/>
            <a:ext cx="1992853" cy="369332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fr-FR" dirty="0"/>
              <a:t>Point de vigilance</a:t>
            </a:r>
          </a:p>
        </p:txBody>
      </p:sp>
      <p:pic>
        <p:nvPicPr>
          <p:cNvPr id="20" name="Image 19">
            <a:hlinkClick r:id="rId5"/>
            <a:extLst>
              <a:ext uri="{FF2B5EF4-FFF2-40B4-BE49-F238E27FC236}">
                <a16:creationId xmlns:a16="http://schemas.microsoft.com/office/drawing/2014/main" id="{A88A1C2D-EE35-4A77-B5A0-4E5C91404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755" y="2839452"/>
            <a:ext cx="4496305" cy="1656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3015D43-E551-4769-9B85-63AEAF71232E}"/>
              </a:ext>
            </a:extLst>
          </p:cNvPr>
          <p:cNvSpPr/>
          <p:nvPr/>
        </p:nvSpPr>
        <p:spPr>
          <a:xfrm>
            <a:off x="967740" y="1993613"/>
            <a:ext cx="109423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➔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  </a:t>
            </a: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Il est </a:t>
            </a:r>
            <a:r>
              <a:rPr lang="fr-FR" sz="1600" b="1" dirty="0">
                <a:solidFill>
                  <a:srgbClr val="C00000"/>
                </a:solidFill>
              </a:rPr>
              <a:t>très important </a:t>
            </a: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de décliner le parcours dans cet ordre : </a:t>
            </a:r>
            <a:r>
              <a:rPr lang="fr-FR" sz="1600" b="1" dirty="0">
                <a:solidFill>
                  <a:srgbClr val="C00000"/>
                </a:solidFill>
              </a:rPr>
              <a:t>d’abord gérer les liens, puis le document.</a:t>
            </a:r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EF88837-7C6F-4CCA-B217-BA77B62C17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77" b="89712" l="5935" r="92806">
                        <a14:foregroundMark x1="14748" y1="19342" x2="14748" y2="19342"/>
                        <a14:foregroundMark x1="13309" y1="34568" x2="13309" y2="34568"/>
                        <a14:foregroundMark x1="6115" y1="41152" x2="6115" y2="41152"/>
                        <a14:foregroundMark x1="27518" y1="52675" x2="27518" y2="52675"/>
                        <a14:foregroundMark x1="42086" y1="50206" x2="42086" y2="50206"/>
                        <a14:foregroundMark x1="55755" y1="50617" x2="55755" y2="50617"/>
                        <a14:foregroundMark x1="69604" y1="47737" x2="69604" y2="47737"/>
                        <a14:foregroundMark x1="80036" y1="42387" x2="80036" y2="42387"/>
                        <a14:foregroundMark x1="92806" y1="38272" x2="92806" y2="38272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1721" y="215552"/>
            <a:ext cx="1592579" cy="69603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DD7354-D402-4C28-85E7-131721F39A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973" y="3928440"/>
            <a:ext cx="519227" cy="55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914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9529</TotalTime>
  <Words>864</Words>
  <Application>Microsoft Office PowerPoint</Application>
  <PresentationFormat>Grand écran</PresentationFormat>
  <Paragraphs>150</Paragraphs>
  <Slides>13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Montserrat</vt:lpstr>
      <vt:lpstr>Montserrat Black</vt:lpstr>
      <vt:lpstr>Verdana</vt:lpstr>
      <vt:lpstr>Wingdings</vt:lpstr>
      <vt:lpstr>Thème Office</vt:lpstr>
      <vt:lpstr>Feuille de calcul Microsoft Excel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359</cp:revision>
  <dcterms:created xsi:type="dcterms:W3CDTF">2020-06-24T09:20:11Z</dcterms:created>
  <dcterms:modified xsi:type="dcterms:W3CDTF">2023-04-19T09:35:31Z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