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4" r:id="rId5"/>
    <p:sldMasterId id="2147483694" r:id="rId6"/>
  </p:sldMasterIdLst>
  <p:notesMasterIdLst>
    <p:notesMasterId r:id="rId18"/>
  </p:notesMasterIdLst>
  <p:sldIdLst>
    <p:sldId id="268" r:id="rId7"/>
    <p:sldId id="269" r:id="rId8"/>
    <p:sldId id="539" r:id="rId9"/>
    <p:sldId id="540" r:id="rId10"/>
    <p:sldId id="535" r:id="rId11"/>
    <p:sldId id="544" r:id="rId12"/>
    <p:sldId id="545" r:id="rId13"/>
    <p:sldId id="536" r:id="rId14"/>
    <p:sldId id="537" r:id="rId15"/>
    <p:sldId id="541" r:id="rId16"/>
    <p:sldId id="542" r:id="rId1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BF32"/>
    <a:srgbClr val="4F50FB"/>
    <a:srgbClr val="91B3FA"/>
    <a:srgbClr val="3EAB36"/>
    <a:srgbClr val="558C0E"/>
    <a:srgbClr val="2010D3"/>
    <a:srgbClr val="1D9DD9"/>
    <a:srgbClr val="FFD817"/>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88" autoAdjust="0"/>
    <p:restoredTop sz="96265" autoAdjust="0"/>
  </p:normalViewPr>
  <p:slideViewPr>
    <p:cSldViewPr snapToGrid="0">
      <p:cViewPr varScale="1">
        <p:scale>
          <a:sx n="110" d="100"/>
          <a:sy n="110" d="100"/>
        </p:scale>
        <p:origin x="3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31/05/2023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S22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4" name="Image 3"/>
          <p:cNvPicPr>
            <a:picLocks noChangeAspect="1"/>
          </p:cNvPicPr>
          <p:nvPr userDrawn="1"/>
        </p:nvPicPr>
        <p:blipFill>
          <a:blip r:embed="rId2"/>
          <a:stretch>
            <a:fillRect/>
          </a:stretch>
        </p:blipFill>
        <p:spPr>
          <a:xfrm>
            <a:off x="9502349" y="6146186"/>
            <a:ext cx="1921704" cy="623711"/>
          </a:xfrm>
          <a:prstGeom prst="rect">
            <a:avLst/>
          </a:prstGeom>
        </p:spPr>
      </p:pic>
    </p:spTree>
    <p:extLst>
      <p:ext uri="{BB962C8B-B14F-4D97-AF65-F5344CB8AC3E}">
        <p14:creationId xmlns:p14="http://schemas.microsoft.com/office/powerpoint/2010/main" val="141321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sp>
        <p:nvSpPr>
          <p:cNvPr id="2" name="Rectangle 1">
            <a:extLst>
              <a:ext uri="{FF2B5EF4-FFF2-40B4-BE49-F238E27FC236}">
                <a16:creationId xmlns:a16="http://schemas.microsoft.com/office/drawing/2014/main" id="{B16A7008-7F94-435E-9A85-E2178909BFB8}"/>
              </a:ext>
            </a:extLst>
          </p:cNvPr>
          <p:cNvSpPr/>
          <p:nvPr userDrawn="1"/>
        </p:nvSpPr>
        <p:spPr>
          <a:xfrm>
            <a:off x="7035302" y="510105"/>
            <a:ext cx="4413708" cy="400110"/>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30" normalizeH="0" baseline="0" noProof="0" dirty="0">
                <a:ln>
                  <a:noFill/>
                </a:ln>
                <a:solidFill>
                  <a:srgbClr val="00B050"/>
                </a:solidFill>
                <a:effectLst/>
                <a:uLnTx/>
                <a:uFillTx/>
                <a:latin typeface="Montserrat Black" panose="00000A00000000000000" pitchFamily="2" charset="0"/>
                <a:ea typeface="+mn-ea"/>
                <a:cs typeface="+mn-cs"/>
              </a:rPr>
              <a:t>DYNAMIQUE TRÉSO DURABLE</a:t>
            </a:r>
            <a:endParaRPr kumimoji="0" lang="fr-FR" sz="20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mn-lt"/>
              <a:ea typeface="+mn-ea"/>
              <a:cs typeface="+mn-cs"/>
            </a:endParaRPr>
          </a:p>
        </p:txBody>
      </p:sp>
      <p:pic>
        <p:nvPicPr>
          <p:cNvPr id="6" name="Picture 2">
            <a:extLst>
              <a:ext uri="{FF2B5EF4-FFF2-40B4-BE49-F238E27FC236}">
                <a16:creationId xmlns:a16="http://schemas.microsoft.com/office/drawing/2014/main" id="{DED5314E-9844-461D-BB69-A2D5D8E39BF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7" name="Rectangle 6">
            <a:extLst>
              <a:ext uri="{FF2B5EF4-FFF2-40B4-BE49-F238E27FC236}">
                <a16:creationId xmlns:a16="http://schemas.microsoft.com/office/drawing/2014/main" id="{C20156F1-D545-46EB-9BF9-4EF07FCEA507}"/>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S39 2022</a:t>
            </a:r>
          </a:p>
        </p:txBody>
      </p:sp>
      <p:pic>
        <p:nvPicPr>
          <p:cNvPr id="8" name="Image 7">
            <a:extLst>
              <a:ext uri="{FF2B5EF4-FFF2-40B4-BE49-F238E27FC236}">
                <a16:creationId xmlns:a16="http://schemas.microsoft.com/office/drawing/2014/main" id="{7FBC7083-0046-4343-810C-129D99080A59}"/>
              </a:ext>
            </a:extLst>
          </p:cNvPr>
          <p:cNvPicPr>
            <a:picLocks noChangeAspect="1"/>
          </p:cNvPicPr>
          <p:nvPr userDrawn="1"/>
        </p:nvPicPr>
        <p:blipFill>
          <a:blip r:embed="rId5">
            <a:duotone>
              <a:prstClr val="black"/>
              <a:srgbClr val="00B050">
                <a:tint val="45000"/>
                <a:satMod val="400000"/>
              </a:srgbClr>
            </a:duotone>
            <a:extLst>
              <a:ext uri="{BEBA8EAE-BF5A-486C-A8C5-ECC9F3942E4B}">
                <a14:imgProps xmlns:a14="http://schemas.microsoft.com/office/drawing/2010/main">
                  <a14:imgLayer r:embed="rId6">
                    <a14:imgEffect>
                      <a14:backgroundRemoval t="3759" b="92481" l="10000" r="90000">
                        <a14:foregroundMark x1="42400" y1="4135" x2="42400" y2="4135"/>
                        <a14:foregroundMark x1="17600" y1="92481" x2="17600" y2="92481"/>
                      </a14:backgroundRemoval>
                    </a14:imgEffect>
                  </a14:imgLayer>
                </a14:imgProps>
              </a:ext>
            </a:extLst>
          </a:blip>
          <a:stretch>
            <a:fillRect/>
          </a:stretch>
        </p:blipFill>
        <p:spPr>
          <a:xfrm rot="178508">
            <a:off x="11364215" y="427709"/>
            <a:ext cx="438162" cy="466205"/>
          </a:xfrm>
          <a:prstGeom prst="rect">
            <a:avLst/>
          </a:prstGeom>
        </p:spPr>
      </p:pic>
    </p:spTree>
    <p:extLst>
      <p:ext uri="{BB962C8B-B14F-4D97-AF65-F5344CB8AC3E}">
        <p14:creationId xmlns:p14="http://schemas.microsoft.com/office/powerpoint/2010/main" val="291606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a:extLst>
              <a:ext uri="{FF2B5EF4-FFF2-40B4-BE49-F238E27FC236}">
                <a16:creationId xmlns:a16="http://schemas.microsoft.com/office/drawing/2014/main" id="{C16D60F7-D98B-4C0C-A0F8-4C23ADDD7AA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6" name="Rectangle 5">
            <a:extLst>
              <a:ext uri="{FF2B5EF4-FFF2-40B4-BE49-F238E27FC236}">
                <a16:creationId xmlns:a16="http://schemas.microsoft.com/office/drawing/2014/main" id="{3C9AC322-D820-4498-96CA-6A1C95BF3202}"/>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S39 2022</a:t>
            </a:r>
          </a:p>
        </p:txBody>
      </p:sp>
    </p:spTree>
    <p:extLst>
      <p:ext uri="{BB962C8B-B14F-4D97-AF65-F5344CB8AC3E}">
        <p14:creationId xmlns:p14="http://schemas.microsoft.com/office/powerpoint/2010/main" val="393697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24578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a:xfrm>
            <a:off x="1435200" y="556581"/>
            <a:ext cx="10756800" cy="709200"/>
          </a:xfrm>
          <a:prstGeom prst="rect">
            <a:avLst/>
          </a:prstGeom>
        </p:spPr>
        <p:txBody>
          <a:bodyPr/>
          <a:lstStyle/>
          <a:p>
            <a:r>
              <a:rPr lang="fr-FR"/>
              <a:t>Modifiez le style du titre</a:t>
            </a:r>
          </a:p>
        </p:txBody>
      </p:sp>
    </p:spTree>
    <p:extLst>
      <p:ext uri="{BB962C8B-B14F-4D97-AF65-F5344CB8AC3E}">
        <p14:creationId xmlns:p14="http://schemas.microsoft.com/office/powerpoint/2010/main" val="3720960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1651055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43339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2718853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4294458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31 mai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52212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31 mai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3363295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31 mai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059348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31 mai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13668013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31 mai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32776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15350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6726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051853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18587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6672003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003125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28158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564256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31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435375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4139073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843208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9.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0.jpe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42910638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31 mai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9037978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4.emf"/><Relationship Id="rId5" Type="http://schemas.openxmlformats.org/officeDocument/2006/relationships/package" Target="../embeddings/Microsoft_PowerPoint_Presentation.pptx"/><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emf"/><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package" Target="../embeddings/Microsoft_PowerPoint_Presentation1.pptx"/><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31/05/2023 S22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853A09-D0D0-44A7-9703-E44A3019057A}"/>
              </a:ext>
            </a:extLst>
          </p:cNvPr>
          <p:cNvSpPr/>
          <p:nvPr/>
        </p:nvSpPr>
        <p:spPr>
          <a:xfrm>
            <a:off x="4831822" y="1483200"/>
            <a:ext cx="6465442" cy="3785652"/>
          </a:xfrm>
          <a:prstGeom prst="rect">
            <a:avLst/>
          </a:prstGeom>
        </p:spPr>
        <p:txBody>
          <a:bodyPr wrap="square">
            <a:spAutoFit/>
          </a:bodyPr>
          <a:lstStyle/>
          <a:p>
            <a:endParaRPr lang="fr-FR" sz="40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40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defRPr/>
            </a:pPr>
            <a:r>
              <a:rPr lang="fr-FR" sz="40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EVOLUTION REVISION ANNUELLE</a:t>
            </a:r>
          </a:p>
          <a:p>
            <a:pPr marL="457200" indent="-457200">
              <a:buFont typeface="Wingdings" panose="05000000000000000000" pitchFamily="2" charset="2"/>
              <a:buChar char="Ø"/>
              <a:defRPr/>
            </a:pPr>
            <a:endParaRPr lang="fr-FR" sz="4000" b="1" dirty="0">
              <a:ln>
                <a:solidFill>
                  <a:prstClr val="white"/>
                </a:solidFill>
              </a:ln>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40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4000" dirty="0">
              <a:ln w="0"/>
              <a:solidFill>
                <a:srgbClr val="00B050"/>
              </a:solidFill>
              <a:latin typeface="Arial Black" panose="020B0A04020102020204" pitchFamily="34" charset="0"/>
              <a:cs typeface="Aharoni" panose="02010803020104030203" pitchFamily="2" charset="-79"/>
            </a:endParaRPr>
          </a:p>
        </p:txBody>
      </p:sp>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pic>
        <p:nvPicPr>
          <p:cNvPr id="2" name="Espace réservé pour une image  10">
            <a:extLst>
              <a:ext uri="{FF2B5EF4-FFF2-40B4-BE49-F238E27FC236}">
                <a16:creationId xmlns:a16="http://schemas.microsoft.com/office/drawing/2014/main" id="{FB165210-CC26-D591-1A17-F0FAED40BE7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34332" t="11029" r="8668" b="4751"/>
          <a:stretch/>
        </p:blipFill>
        <p:spPr>
          <a:xfrm>
            <a:off x="766916" y="1249523"/>
            <a:ext cx="4999703" cy="4926365"/>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rgbClr val="FFFFFF">
              <a:lumMod val="95000"/>
            </a:srgbClr>
          </a:solidFill>
        </p:spPr>
      </p:pic>
      <p:sp>
        <p:nvSpPr>
          <p:cNvPr id="4" name="ZoneTexte 3">
            <a:extLst>
              <a:ext uri="{FF2B5EF4-FFF2-40B4-BE49-F238E27FC236}">
                <a16:creationId xmlns:a16="http://schemas.microsoft.com/office/drawing/2014/main" id="{558D0D76-C9C7-E6B0-C46C-C57F430EF514}"/>
              </a:ext>
            </a:extLst>
          </p:cNvPr>
          <p:cNvSpPr txBox="1"/>
          <p:nvPr/>
        </p:nvSpPr>
        <p:spPr>
          <a:xfrm>
            <a:off x="4643143" y="4031726"/>
            <a:ext cx="7406289" cy="1631216"/>
          </a:xfrm>
          <a:prstGeom prst="rect">
            <a:avLst/>
          </a:prstGeom>
          <a:noFill/>
        </p:spPr>
        <p:txBody>
          <a:bodyPr wrap="square">
            <a:spAutoFit/>
          </a:bodyPr>
          <a:lstStyle/>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1" u="none" strike="noStrike" kern="1200" cap="none" spc="0" normalizeH="0" baseline="0" noProof="0" dirty="0">
                <a:ln>
                  <a:solidFill>
                    <a:prstClr val="white"/>
                  </a:solidFill>
                </a:ln>
                <a:solidFill>
                  <a:srgbClr val="4F50FB"/>
                </a:solidFill>
                <a:effectLst/>
                <a:uLnTx/>
                <a:uFillTx/>
                <a:latin typeface="Arial Black" panose="020B0A04020102020204" pitchFamily="34" charset="0"/>
                <a:ea typeface="+mn-ea"/>
                <a:cs typeface="Aharoni" panose="02010803020104030203" pitchFamily="2" charset="-79"/>
              </a:rPr>
              <a:t>DE NOUVELLES RÈGLES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2000" b="1" dirty="0">
                <a:ln>
                  <a:solidFill>
                    <a:prstClr val="white"/>
                  </a:solidFill>
                </a:ln>
                <a:solidFill>
                  <a:srgbClr val="4F50FB"/>
                </a:solidFill>
                <a:latin typeface="Arial Black" panose="020B0A04020102020204" pitchFamily="34" charset="0"/>
                <a:cs typeface="Aharoni" panose="02010803020104030203" pitchFamily="2" charset="-79"/>
              </a:rPr>
              <a:t>DE NOUVEAUX ECRANS MYSYS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000" b="1" u="none" strike="noStrike" kern="1200" cap="none" spc="0" normalizeH="0" baseline="0" noProof="0" dirty="0">
                <a:ln>
                  <a:solidFill>
                    <a:prstClr val="white"/>
                  </a:solidFill>
                </a:ln>
                <a:solidFill>
                  <a:srgbClr val="4F50FB"/>
                </a:solidFill>
                <a:effectLst/>
                <a:uLnTx/>
                <a:uFillTx/>
                <a:latin typeface="Arial Black" panose="020B0A04020102020204" pitchFamily="34" charset="0"/>
                <a:ea typeface="+mn-ea"/>
                <a:cs typeface="Aharoni" panose="02010803020104030203" pitchFamily="2" charset="-79"/>
              </a:rPr>
              <a:t>UNE </a:t>
            </a:r>
            <a:r>
              <a:rPr lang="fr-FR" sz="2000" b="1" dirty="0">
                <a:ln>
                  <a:solidFill>
                    <a:prstClr val="white"/>
                  </a:solidFill>
                </a:ln>
                <a:solidFill>
                  <a:srgbClr val="4F50FB"/>
                </a:solidFill>
                <a:latin typeface="Arial Black" panose="020B0A04020102020204" pitchFamily="34" charset="0"/>
                <a:cs typeface="Aharoni" panose="02010803020104030203" pitchFamily="2" charset="-79"/>
              </a:rPr>
              <a:t>ÉVOLUTION DE L’OUTIL DE PILOTAGE</a:t>
            </a:r>
            <a:endParaRPr kumimoji="0" lang="fr-FR" sz="2000" b="1" u="none" strike="noStrike" kern="1200" cap="none" spc="0" normalizeH="0" baseline="0" noProof="0" dirty="0">
              <a:ln>
                <a:solidFill>
                  <a:prstClr val="white"/>
                </a:solidFill>
              </a:ln>
              <a:solidFill>
                <a:srgbClr val="4F50FB"/>
              </a:solidFill>
              <a:effectLst/>
              <a:uLnTx/>
              <a:uFillTx/>
              <a:latin typeface="Arial Black" panose="020B0A04020102020204" pitchFamily="34" charset="0"/>
              <a:ea typeface="+mn-ea"/>
              <a:cs typeface="Aharoni" panose="02010803020104030203" pitchFamily="2" charset="-79"/>
            </a:endParaRPr>
          </a:p>
          <a:p>
            <a:pPr marR="0" lvl="1" algn="l" defTabSz="914400" rtl="0" eaLnBrk="1" fontAlgn="auto" latinLnBrk="0" hangingPunct="1">
              <a:lnSpc>
                <a:spcPct val="100000"/>
              </a:lnSpc>
              <a:spcBef>
                <a:spcPts val="0"/>
              </a:spcBef>
              <a:spcAft>
                <a:spcPts val="0"/>
              </a:spcAft>
              <a:buClrTx/>
              <a:buSzTx/>
              <a:tabLst/>
              <a:defRPr/>
            </a:pPr>
            <a:br>
              <a:rPr kumimoji="0" lang="fr-FR" sz="2000" b="1" u="none" strike="noStrike" kern="1200" cap="all" spc="0" normalizeH="0" baseline="0" noProof="0" dirty="0">
                <a:ln>
                  <a:noFill/>
                </a:ln>
                <a:solidFill>
                  <a:srgbClr val="4F50FB"/>
                </a:solidFill>
                <a:effectLst/>
                <a:uLnTx/>
                <a:uFillTx/>
                <a:latin typeface="Arial Black" panose="020B0A04020102020204" pitchFamily="34" charset="0"/>
                <a:ea typeface="+mn-ea"/>
                <a:cs typeface="+mn-cs"/>
              </a:rPr>
            </a:br>
            <a:endParaRPr kumimoji="0" lang="fr-FR" sz="2000" b="1" u="none" strike="noStrike" kern="1200" cap="none" spc="0" normalizeH="0" baseline="0" noProof="0" dirty="0">
              <a:ln w="0"/>
              <a:solidFill>
                <a:srgbClr val="4F50FB"/>
              </a:solidFill>
              <a:effectLst/>
              <a:uLnTx/>
              <a:uFillTx/>
              <a:latin typeface="Arial Black" panose="020B0A04020102020204" pitchFamily="34" charset="0"/>
              <a:ea typeface="+mn-ea"/>
              <a:cs typeface="Aharoni" panose="02010803020104030203" pitchFamily="2" charset="-79"/>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Le contexte</a:t>
            </a:r>
            <a:endParaRPr lang="fr-FR" sz="1600" b="1" dirty="0"/>
          </a:p>
        </p:txBody>
      </p:sp>
      <p:sp>
        <p:nvSpPr>
          <p:cNvPr id="5" name="Rectangle : coins arrondis 4">
            <a:extLst>
              <a:ext uri="{FF2B5EF4-FFF2-40B4-BE49-F238E27FC236}">
                <a16:creationId xmlns:a16="http://schemas.microsoft.com/office/drawing/2014/main" id="{CE651A2E-9123-8009-6A16-76F0F8CEEFBF}"/>
              </a:ext>
            </a:extLst>
          </p:cNvPr>
          <p:cNvSpPr/>
          <p:nvPr/>
        </p:nvSpPr>
        <p:spPr>
          <a:xfrm>
            <a:off x="990600" y="2310230"/>
            <a:ext cx="3912026" cy="2421790"/>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chemeClr val="tx1">
                    <a:lumMod val="85000"/>
                    <a:lumOff val="15000"/>
                  </a:schemeClr>
                </a:solidFill>
              </a:rPr>
              <a:t>Un nouveau dispositif de révision sera mise en place au travers d’un nouvel environnement au « look » Mysys, plus évolutif, plus ergonomique avec des tuiles et liens utiles</a:t>
            </a:r>
          </a:p>
        </p:txBody>
      </p:sp>
      <p:sp>
        <p:nvSpPr>
          <p:cNvPr id="11" name="Flèche : droite rayée 10">
            <a:extLst>
              <a:ext uri="{FF2B5EF4-FFF2-40B4-BE49-F238E27FC236}">
                <a16:creationId xmlns:a16="http://schemas.microsoft.com/office/drawing/2014/main" id="{EC280F8D-C6F7-2730-E295-1234623C4D80}"/>
              </a:ext>
            </a:extLst>
          </p:cNvPr>
          <p:cNvSpPr/>
          <p:nvPr/>
        </p:nvSpPr>
        <p:spPr>
          <a:xfrm>
            <a:off x="5494455" y="2468200"/>
            <a:ext cx="1216743" cy="207214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DF7B5D95-7EB5-8955-822A-F74BFDF18A39}"/>
              </a:ext>
            </a:extLst>
          </p:cNvPr>
          <p:cNvPicPr>
            <a:picLocks noChangeAspect="1"/>
          </p:cNvPicPr>
          <p:nvPr/>
        </p:nvPicPr>
        <p:blipFill>
          <a:blip r:embed="rId2"/>
          <a:stretch>
            <a:fillRect/>
          </a:stretch>
        </p:blipFill>
        <p:spPr>
          <a:xfrm>
            <a:off x="7286798" y="2329766"/>
            <a:ext cx="3701196" cy="2249854"/>
          </a:xfrm>
          <a:prstGeom prst="rect">
            <a:avLst/>
          </a:prstGeom>
        </p:spPr>
      </p:pic>
    </p:spTree>
    <p:extLst>
      <p:ext uri="{BB962C8B-B14F-4D97-AF65-F5344CB8AC3E}">
        <p14:creationId xmlns:p14="http://schemas.microsoft.com/office/powerpoint/2010/main" val="217894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Les nouvelles modalités de traitement</a:t>
            </a:r>
            <a:endParaRPr lang="fr-FR" sz="1600" b="1" dirty="0"/>
          </a:p>
        </p:txBody>
      </p:sp>
      <p:sp>
        <p:nvSpPr>
          <p:cNvPr id="6" name="ZoneTexte 5">
            <a:extLst>
              <a:ext uri="{FF2B5EF4-FFF2-40B4-BE49-F238E27FC236}">
                <a16:creationId xmlns:a16="http://schemas.microsoft.com/office/drawing/2014/main" id="{BFFAF488-42C9-CEB9-0B5A-1709BD2696BE}"/>
              </a:ext>
            </a:extLst>
          </p:cNvPr>
          <p:cNvSpPr txBox="1"/>
          <p:nvPr/>
        </p:nvSpPr>
        <p:spPr>
          <a:xfrm>
            <a:off x="1863634" y="1358537"/>
            <a:ext cx="3500846" cy="369332"/>
          </a:xfrm>
          <a:prstGeom prst="rect">
            <a:avLst/>
          </a:prstGeom>
          <a:noFill/>
        </p:spPr>
        <p:txBody>
          <a:bodyPr wrap="square" rtlCol="0">
            <a:spAutoFit/>
          </a:bodyPr>
          <a:lstStyle/>
          <a:p>
            <a:r>
              <a:rPr lang="fr-FR" b="1" dirty="0"/>
              <a:t>3 Modalités de traitement</a:t>
            </a:r>
          </a:p>
        </p:txBody>
      </p:sp>
      <p:sp>
        <p:nvSpPr>
          <p:cNvPr id="7" name="ZoneTexte 6">
            <a:extLst>
              <a:ext uri="{FF2B5EF4-FFF2-40B4-BE49-F238E27FC236}">
                <a16:creationId xmlns:a16="http://schemas.microsoft.com/office/drawing/2014/main" id="{E360F0E6-48C6-890B-1930-360EB8743ACE}"/>
              </a:ext>
            </a:extLst>
          </p:cNvPr>
          <p:cNvSpPr txBox="1"/>
          <p:nvPr/>
        </p:nvSpPr>
        <p:spPr>
          <a:xfrm>
            <a:off x="975360" y="2742078"/>
            <a:ext cx="5250919" cy="2800767"/>
          </a:xfrm>
          <a:prstGeom prst="rect">
            <a:avLst/>
          </a:prstGeom>
          <a:noFill/>
        </p:spPr>
        <p:txBody>
          <a:bodyPr wrap="square" rtlCol="0">
            <a:spAutoFit/>
          </a:bodyPr>
          <a:lstStyle/>
          <a:p>
            <a:pPr marL="285750" indent="-285750">
              <a:buFont typeface="Wingdings" panose="05000000000000000000" pitchFamily="2" charset="2"/>
              <a:buChar char="F"/>
            </a:pPr>
            <a:r>
              <a:rPr lang="fr-FR" sz="1600" dirty="0"/>
              <a:t>Pas d’encours : révision uniquement du TOP CC        sauf si présence d’alertes    Révision allégée</a:t>
            </a:r>
          </a:p>
          <a:p>
            <a:pPr marL="285750" indent="-285750">
              <a:buFont typeface="Wingdings" panose="05000000000000000000" pitchFamily="2" charset="2"/>
              <a:buChar char="F"/>
            </a:pPr>
            <a:endParaRPr lang="fr-FR" sz="1600" dirty="0"/>
          </a:p>
          <a:p>
            <a:pPr marL="285750" indent="-285750">
              <a:buFont typeface="Wingdings" panose="05000000000000000000" pitchFamily="2" charset="2"/>
              <a:buChar char="F"/>
            </a:pPr>
            <a:r>
              <a:rPr lang="fr-FR" sz="1600" dirty="0"/>
              <a:t>Encours &lt; seuil : (CT et MLT) révision ALLÉGÉE</a:t>
            </a:r>
          </a:p>
          <a:p>
            <a:r>
              <a:rPr lang="fr-FR" sz="1600" dirty="0"/>
              <a:t>     </a:t>
            </a:r>
          </a:p>
          <a:p>
            <a:pPr marL="285750" indent="-285750">
              <a:buFont typeface="Wingdings" panose="05000000000000000000" pitchFamily="2" charset="2"/>
              <a:buChar char="F"/>
            </a:pPr>
            <a:r>
              <a:rPr lang="fr-FR" sz="1600" dirty="0"/>
              <a:t>Encours &gt; seuil :</a:t>
            </a:r>
          </a:p>
          <a:p>
            <a:pPr marL="742950" lvl="1" indent="-285750">
              <a:buFont typeface="Arial" panose="020B0604020202020204" pitchFamily="34" charset="0"/>
              <a:buChar char="•"/>
            </a:pPr>
            <a:r>
              <a:rPr lang="fr-FR" sz="1600" dirty="0"/>
              <a:t>(MLT) révision ALLÉGÉE si absence critères risques et CT &lt; au seuil</a:t>
            </a:r>
          </a:p>
          <a:p>
            <a:pPr marL="742950" lvl="1" indent="-285750">
              <a:buFont typeface="Arial" panose="020B0604020202020204" pitchFamily="34" charset="0"/>
              <a:buChar char="•"/>
            </a:pPr>
            <a:r>
              <a:rPr lang="fr-FR" sz="1600" dirty="0"/>
              <a:t>(MLT) révision STANDARD si présence critères risques</a:t>
            </a:r>
          </a:p>
          <a:p>
            <a:pPr marL="742950" lvl="1" indent="-285750">
              <a:buFont typeface="Arial" panose="020B0604020202020204" pitchFamily="34" charset="0"/>
              <a:buChar char="•"/>
            </a:pPr>
            <a:r>
              <a:rPr lang="fr-FR" sz="1600" dirty="0"/>
              <a:t>(CT) révision STANDARD</a:t>
            </a:r>
          </a:p>
        </p:txBody>
      </p:sp>
      <p:sp>
        <p:nvSpPr>
          <p:cNvPr id="8" name="Flèche : droite 7">
            <a:extLst>
              <a:ext uri="{FF2B5EF4-FFF2-40B4-BE49-F238E27FC236}">
                <a16:creationId xmlns:a16="http://schemas.microsoft.com/office/drawing/2014/main" id="{96066973-FE0D-3EBE-2BE6-16B0E47486D2}"/>
              </a:ext>
            </a:extLst>
          </p:cNvPr>
          <p:cNvSpPr/>
          <p:nvPr/>
        </p:nvSpPr>
        <p:spPr>
          <a:xfrm>
            <a:off x="3671857" y="3105656"/>
            <a:ext cx="184846" cy="138989"/>
          </a:xfrm>
          <a:prstGeom prst="rightArrow">
            <a:avLst>
              <a:gd name="adj1" fmla="val 50000"/>
              <a:gd name="adj2" fmla="val 71428"/>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68EB6CEC-F743-B4EC-1DDD-81EE50FA61A3}"/>
              </a:ext>
            </a:extLst>
          </p:cNvPr>
          <p:cNvSpPr/>
          <p:nvPr/>
        </p:nvSpPr>
        <p:spPr>
          <a:xfrm>
            <a:off x="901162" y="2029097"/>
            <a:ext cx="5399314" cy="3735977"/>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1BA5735D-D956-F1D1-9A7F-6AEDE92832C4}"/>
              </a:ext>
            </a:extLst>
          </p:cNvPr>
          <p:cNvSpPr txBox="1"/>
          <p:nvPr/>
        </p:nvSpPr>
        <p:spPr>
          <a:xfrm>
            <a:off x="6557554" y="1306284"/>
            <a:ext cx="4841966" cy="646331"/>
          </a:xfrm>
          <a:prstGeom prst="rect">
            <a:avLst/>
          </a:prstGeom>
          <a:noFill/>
        </p:spPr>
        <p:txBody>
          <a:bodyPr wrap="square" rtlCol="0">
            <a:spAutoFit/>
          </a:bodyPr>
          <a:lstStyle/>
          <a:p>
            <a:pPr algn="ctr"/>
            <a:r>
              <a:rPr lang="fr-FR" b="1" dirty="0"/>
              <a:t>Des modalités de révision adaptées pour chaque segment risque</a:t>
            </a:r>
          </a:p>
        </p:txBody>
      </p:sp>
      <p:sp>
        <p:nvSpPr>
          <p:cNvPr id="11" name="Rectangle 10">
            <a:extLst>
              <a:ext uri="{FF2B5EF4-FFF2-40B4-BE49-F238E27FC236}">
                <a16:creationId xmlns:a16="http://schemas.microsoft.com/office/drawing/2014/main" id="{A61E574D-5D33-9A44-B7F6-F9112ECE2DAD}"/>
              </a:ext>
            </a:extLst>
          </p:cNvPr>
          <p:cNvSpPr/>
          <p:nvPr/>
        </p:nvSpPr>
        <p:spPr>
          <a:xfrm>
            <a:off x="6453052" y="2029097"/>
            <a:ext cx="4937760" cy="2795452"/>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FF032050-8A66-22A7-AF38-FF06A9FD65D1}"/>
              </a:ext>
            </a:extLst>
          </p:cNvPr>
          <p:cNvSpPr txBox="1"/>
          <p:nvPr/>
        </p:nvSpPr>
        <p:spPr>
          <a:xfrm>
            <a:off x="6468221" y="2121733"/>
            <a:ext cx="4754880" cy="2800767"/>
          </a:xfrm>
          <a:prstGeom prst="rect">
            <a:avLst/>
          </a:prstGeom>
          <a:noFill/>
        </p:spPr>
        <p:txBody>
          <a:bodyPr wrap="square" rtlCol="0">
            <a:spAutoFit/>
          </a:bodyPr>
          <a:lstStyle/>
          <a:p>
            <a:pPr marL="285750" indent="-285750">
              <a:buFont typeface="Wingdings" panose="05000000000000000000" pitchFamily="2" charset="2"/>
              <a:buChar char="F"/>
            </a:pPr>
            <a:r>
              <a:rPr lang="fr-FR" sz="1600" dirty="0"/>
              <a:t>Des seuils distincts pour le MLT et le CT et par segment risque : </a:t>
            </a:r>
          </a:p>
          <a:p>
            <a:pPr marL="742950" lvl="1" indent="-285750">
              <a:buFont typeface="Arial" panose="020B0604020202020204" pitchFamily="34" charset="0"/>
              <a:buChar char="•"/>
            </a:pPr>
            <a:r>
              <a:rPr lang="fr-FR" sz="1600" dirty="0"/>
              <a:t>Pour nos clients Professionnels : </a:t>
            </a:r>
          </a:p>
          <a:p>
            <a:pPr marL="1200150" lvl="2" indent="-285750">
              <a:buFont typeface="Wingdings" panose="05000000000000000000" pitchFamily="2" charset="2"/>
              <a:buChar char="Ø"/>
            </a:pPr>
            <a:r>
              <a:rPr lang="fr-FR" sz="1600" dirty="0"/>
              <a:t>CT 5K€, MLT 200K€</a:t>
            </a:r>
          </a:p>
          <a:p>
            <a:pPr marL="742950" lvl="1" indent="-285750">
              <a:buFont typeface="Arial" panose="020B0604020202020204" pitchFamily="34" charset="0"/>
              <a:buChar char="•"/>
            </a:pPr>
            <a:r>
              <a:rPr lang="fr-FR" sz="1600" dirty="0"/>
              <a:t>Pour nos clients Corporate :</a:t>
            </a:r>
          </a:p>
          <a:p>
            <a:pPr marL="1200150" lvl="2" indent="-285750">
              <a:buFont typeface="Wingdings" panose="05000000000000000000" pitchFamily="2" charset="2"/>
              <a:buChar char="Ø"/>
            </a:pPr>
            <a:r>
              <a:rPr lang="fr-FR" sz="1600" dirty="0"/>
              <a:t> CT 5K€, MLT 1000K€</a:t>
            </a:r>
          </a:p>
          <a:p>
            <a:pPr marL="285750" indent="-285750">
              <a:buFont typeface="Wingdings" panose="05000000000000000000" pitchFamily="2" charset="2"/>
              <a:buChar char="F"/>
            </a:pPr>
            <a:endParaRPr lang="fr-FR" sz="1600" dirty="0"/>
          </a:p>
          <a:p>
            <a:pPr marL="285750" indent="-285750">
              <a:buFont typeface="Wingdings" panose="05000000000000000000" pitchFamily="2" charset="2"/>
              <a:buChar char="F"/>
            </a:pPr>
            <a:r>
              <a:rPr lang="fr-FR" sz="1600" dirty="0"/>
              <a:t>Revue des garanties, vérification du formalisme des contrats et respect des convenants concernent </a:t>
            </a:r>
            <a:r>
              <a:rPr lang="fr-FR" sz="1600" b="1" dirty="0"/>
              <a:t>uniquement </a:t>
            </a:r>
            <a:r>
              <a:rPr lang="fr-FR" sz="1600" dirty="0"/>
              <a:t>la clientèle Corporate</a:t>
            </a:r>
          </a:p>
          <a:p>
            <a:pPr marL="285750" indent="-285750">
              <a:buFont typeface="Wingdings" panose="05000000000000000000" pitchFamily="2" charset="2"/>
              <a:buChar char="F"/>
            </a:pPr>
            <a:endParaRPr lang="fr-FR" sz="1600" dirty="0"/>
          </a:p>
        </p:txBody>
      </p:sp>
      <p:sp>
        <p:nvSpPr>
          <p:cNvPr id="13" name="ZoneTexte 12">
            <a:extLst>
              <a:ext uri="{FF2B5EF4-FFF2-40B4-BE49-F238E27FC236}">
                <a16:creationId xmlns:a16="http://schemas.microsoft.com/office/drawing/2014/main" id="{F998845A-12FF-2C17-6E87-54AA6BEC3B6D}"/>
              </a:ext>
            </a:extLst>
          </p:cNvPr>
          <p:cNvSpPr txBox="1"/>
          <p:nvPr/>
        </p:nvSpPr>
        <p:spPr>
          <a:xfrm>
            <a:off x="1194620" y="2168012"/>
            <a:ext cx="2079521" cy="923330"/>
          </a:xfrm>
          <a:prstGeom prst="rect">
            <a:avLst/>
          </a:prstGeom>
          <a:noFill/>
        </p:spPr>
        <p:txBody>
          <a:bodyPr wrap="square" rtlCol="0">
            <a:spAutoFit/>
          </a:bodyPr>
          <a:lstStyle/>
          <a:p>
            <a:r>
              <a:rPr lang="fr-FR" b="1" dirty="0"/>
              <a:t>Le principe :</a:t>
            </a:r>
          </a:p>
          <a:p>
            <a:endParaRPr lang="fr-FR" dirty="0"/>
          </a:p>
          <a:p>
            <a:endParaRPr lang="fr-FR" dirty="0"/>
          </a:p>
        </p:txBody>
      </p:sp>
      <p:sp>
        <p:nvSpPr>
          <p:cNvPr id="3" name="Rectangle 2">
            <a:extLst>
              <a:ext uri="{FF2B5EF4-FFF2-40B4-BE49-F238E27FC236}">
                <a16:creationId xmlns:a16="http://schemas.microsoft.com/office/drawing/2014/main" id="{0C4886D6-88D0-0619-65A4-452725BCE02D}"/>
              </a:ext>
            </a:extLst>
          </p:cNvPr>
          <p:cNvSpPr/>
          <p:nvPr/>
        </p:nvSpPr>
        <p:spPr>
          <a:xfrm>
            <a:off x="6461760" y="4937760"/>
            <a:ext cx="4930140" cy="83058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3495021D-3CE0-E083-0284-7A631BFCD3F4}"/>
              </a:ext>
            </a:extLst>
          </p:cNvPr>
          <p:cNvSpPr txBox="1"/>
          <p:nvPr/>
        </p:nvSpPr>
        <p:spPr>
          <a:xfrm>
            <a:off x="6576060" y="5113020"/>
            <a:ext cx="4762500" cy="338554"/>
          </a:xfrm>
          <a:prstGeom prst="rect">
            <a:avLst/>
          </a:prstGeom>
          <a:noFill/>
        </p:spPr>
        <p:txBody>
          <a:bodyPr wrap="square" rtlCol="0">
            <a:spAutoFit/>
          </a:bodyPr>
          <a:lstStyle/>
          <a:p>
            <a:r>
              <a:rPr lang="fr-FR" sz="1600" dirty="0"/>
              <a:t>Mysys détermine seul le type de révision à réaliser</a:t>
            </a:r>
          </a:p>
        </p:txBody>
      </p:sp>
      <p:pic>
        <p:nvPicPr>
          <p:cNvPr id="14" name="Image 13">
            <a:extLst>
              <a:ext uri="{FF2B5EF4-FFF2-40B4-BE49-F238E27FC236}">
                <a16:creationId xmlns:a16="http://schemas.microsoft.com/office/drawing/2014/main" id="{F72FAB01-B4A2-4486-9E6C-D1F3C580CB7F}"/>
              </a:ext>
            </a:extLst>
          </p:cNvPr>
          <p:cNvPicPr>
            <a:picLocks noChangeAspect="1"/>
          </p:cNvPicPr>
          <p:nvPr/>
        </p:nvPicPr>
        <p:blipFill>
          <a:blip r:embed="rId2"/>
          <a:stretch>
            <a:fillRect/>
          </a:stretch>
        </p:blipFill>
        <p:spPr>
          <a:xfrm>
            <a:off x="11459391" y="4937760"/>
            <a:ext cx="619049" cy="773056"/>
          </a:xfrm>
          <a:prstGeom prst="rect">
            <a:avLst/>
          </a:prstGeom>
        </p:spPr>
      </p:pic>
    </p:spTree>
    <p:extLst>
      <p:ext uri="{BB962C8B-B14F-4D97-AF65-F5344CB8AC3E}">
        <p14:creationId xmlns:p14="http://schemas.microsoft.com/office/powerpoint/2010/main" val="1445651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Des modalités de révision adaptées en fonction des alertes et des notes sensibles</a:t>
            </a:r>
            <a:endParaRPr lang="fr-FR" sz="1600" b="1" dirty="0"/>
          </a:p>
        </p:txBody>
      </p:sp>
      <p:pic>
        <p:nvPicPr>
          <p:cNvPr id="4" name="Image 3">
            <a:extLst>
              <a:ext uri="{FF2B5EF4-FFF2-40B4-BE49-F238E27FC236}">
                <a16:creationId xmlns:a16="http://schemas.microsoft.com/office/drawing/2014/main" id="{5C01C476-CC90-B4D7-62CB-9B63FD28E325}"/>
              </a:ext>
            </a:extLst>
          </p:cNvPr>
          <p:cNvPicPr>
            <a:picLocks noChangeAspect="1"/>
          </p:cNvPicPr>
          <p:nvPr/>
        </p:nvPicPr>
        <p:blipFill>
          <a:blip r:embed="rId2"/>
          <a:stretch>
            <a:fillRect/>
          </a:stretch>
        </p:blipFill>
        <p:spPr>
          <a:xfrm>
            <a:off x="0" y="816825"/>
            <a:ext cx="12192000" cy="5573485"/>
          </a:xfrm>
          <a:prstGeom prst="rect">
            <a:avLst/>
          </a:prstGeom>
        </p:spPr>
      </p:pic>
    </p:spTree>
    <p:extLst>
      <p:ext uri="{BB962C8B-B14F-4D97-AF65-F5344CB8AC3E}">
        <p14:creationId xmlns:p14="http://schemas.microsoft.com/office/powerpoint/2010/main" val="254141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Rappel synthétique des actions à mener en fonction de la nature de la révision</a:t>
            </a:r>
          </a:p>
        </p:txBody>
      </p:sp>
      <p:pic>
        <p:nvPicPr>
          <p:cNvPr id="8" name="Image 7">
            <a:extLst>
              <a:ext uri="{FF2B5EF4-FFF2-40B4-BE49-F238E27FC236}">
                <a16:creationId xmlns:a16="http://schemas.microsoft.com/office/drawing/2014/main" id="{25065604-13E0-FA34-DDEB-1DD955824DEB}"/>
              </a:ext>
            </a:extLst>
          </p:cNvPr>
          <p:cNvPicPr>
            <a:picLocks noChangeAspect="1"/>
          </p:cNvPicPr>
          <p:nvPr/>
        </p:nvPicPr>
        <p:blipFill>
          <a:blip r:embed="rId2"/>
          <a:stretch>
            <a:fillRect/>
          </a:stretch>
        </p:blipFill>
        <p:spPr>
          <a:xfrm>
            <a:off x="1951107" y="1738990"/>
            <a:ext cx="8106906" cy="3943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4055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Rappel Synapse</a:t>
            </a:r>
          </a:p>
        </p:txBody>
      </p:sp>
      <p:sp>
        <p:nvSpPr>
          <p:cNvPr id="3" name="Rectangle 2">
            <a:extLst>
              <a:ext uri="{FF2B5EF4-FFF2-40B4-BE49-F238E27FC236}">
                <a16:creationId xmlns:a16="http://schemas.microsoft.com/office/drawing/2014/main" id="{47F190CB-BE2B-3ABB-CEE7-09100FC6F64C}"/>
              </a:ext>
            </a:extLst>
          </p:cNvPr>
          <p:cNvSpPr/>
          <p:nvPr/>
        </p:nvSpPr>
        <p:spPr>
          <a:xfrm>
            <a:off x="1460745" y="1140206"/>
            <a:ext cx="9886524" cy="646331"/>
          </a:xfrm>
          <a:prstGeom prst="rect">
            <a:avLst/>
          </a:prstGeom>
        </p:spPr>
        <p:txBody>
          <a:bodyPr wrap="square">
            <a:spAutoFit/>
          </a:bodyPr>
          <a:lstStyle/>
          <a:p>
            <a:pPr>
              <a:defRPr/>
            </a:pPr>
            <a:r>
              <a:rPr lang="fr-FR" b="1" dirty="0">
                <a:solidFill>
                  <a:schemeClr val="tx1">
                    <a:lumMod val="85000"/>
                    <a:lumOff val="15000"/>
                  </a:schemeClr>
                </a:solidFill>
                <a:latin typeface="+mj-lt"/>
              </a:rPr>
              <a:t>Lors de la révision annuelle il convient toujours de réaliser les interrogations connaissance client au travers du script SYNAPSE</a:t>
            </a:r>
            <a:r>
              <a:rPr lang="fr-FR" dirty="0">
                <a:solidFill>
                  <a:schemeClr val="tx1">
                    <a:lumMod val="85000"/>
                    <a:lumOff val="15000"/>
                  </a:schemeClr>
                </a:solidFill>
                <a:latin typeface="+mj-lt"/>
              </a:rPr>
              <a:t>.</a:t>
            </a:r>
          </a:p>
        </p:txBody>
      </p:sp>
      <p:pic>
        <p:nvPicPr>
          <p:cNvPr id="4" name="Image 3">
            <a:extLst>
              <a:ext uri="{FF2B5EF4-FFF2-40B4-BE49-F238E27FC236}">
                <a16:creationId xmlns:a16="http://schemas.microsoft.com/office/drawing/2014/main" id="{452BDEEE-072A-73A2-BAC5-28683FEF09F6}"/>
              </a:ext>
            </a:extLst>
          </p:cNvPr>
          <p:cNvPicPr>
            <a:picLocks noChangeAspect="1"/>
          </p:cNvPicPr>
          <p:nvPr/>
        </p:nvPicPr>
        <p:blipFill>
          <a:blip r:embed="rId2"/>
          <a:stretch>
            <a:fillRect/>
          </a:stretch>
        </p:blipFill>
        <p:spPr>
          <a:xfrm>
            <a:off x="651025" y="996577"/>
            <a:ext cx="815965" cy="886307"/>
          </a:xfrm>
          <a:prstGeom prst="rect">
            <a:avLst/>
          </a:prstGeom>
        </p:spPr>
      </p:pic>
      <p:sp>
        <p:nvSpPr>
          <p:cNvPr id="6" name="Espace réservé du texte 6">
            <a:extLst>
              <a:ext uri="{FF2B5EF4-FFF2-40B4-BE49-F238E27FC236}">
                <a16:creationId xmlns:a16="http://schemas.microsoft.com/office/drawing/2014/main" id="{0597C4E9-C327-29F0-1F39-A13F1BC5A54A}"/>
              </a:ext>
            </a:extLst>
          </p:cNvPr>
          <p:cNvSpPr txBox="1">
            <a:spLocks/>
          </p:cNvSpPr>
          <p:nvPr/>
        </p:nvSpPr>
        <p:spPr>
          <a:xfrm>
            <a:off x="618449" y="1992454"/>
            <a:ext cx="5287714" cy="170066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ysClr val="window" lastClr="FFFFFF">
              <a:lumMod val="95000"/>
            </a:sysClr>
          </a:solidFill>
          <a:ln w="15240">
            <a:solidFill>
              <a:srgbClr val="FF0000"/>
            </a:solidFill>
          </a:ln>
        </p:spPr>
        <p:txBody>
          <a:bodyPr vert="horz" wrap="square" lIns="234000" tIns="108000" rIns="234000" bIns="36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FR" sz="1400" b="1" i="0" u="none" strike="noStrike" kern="1200" cap="none" spc="0" normalizeH="0" baseline="0" noProof="0" dirty="0">
                <a:ln>
                  <a:noFill/>
                </a:ln>
                <a:solidFill>
                  <a:srgbClr val="C00000"/>
                </a:solidFill>
                <a:effectLst/>
                <a:uLnTx/>
                <a:uFillTx/>
                <a:latin typeface="Arial Narrow"/>
                <a:ea typeface="+mn-ea"/>
                <a:cs typeface="+mn-cs"/>
              </a:rPr>
              <a:t>Pièces justificatives : 2</a:t>
            </a:r>
          </a:p>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fr-FR" sz="1400" b="1" i="0" u="sng" strike="noStrike" kern="1200" cap="none" spc="0" normalizeH="0" baseline="0" noProof="0" dirty="0">
              <a:ln>
                <a:noFill/>
              </a:ln>
              <a:solidFill>
                <a:srgbClr val="C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Arial Narrow"/>
                <a:ea typeface="+mn-ea"/>
                <a:cs typeface="+mn-cs"/>
              </a:rPr>
              <a:t>Rapport DSC « Révision annuelle » </a:t>
            </a:r>
            <a:r>
              <a:rPr kumimoji="0" lang="fr-FR" sz="1200" b="0" i="0" u="none" strike="noStrike" kern="1200" cap="none" spc="0" normalizeH="0" baseline="0" noProof="0" dirty="0">
                <a:ln>
                  <a:noFill/>
                </a:ln>
                <a:solidFill>
                  <a:srgbClr val="000000"/>
                </a:solidFill>
                <a:effectLst/>
                <a:uLnTx/>
                <a:uFillTx/>
                <a:latin typeface="Arial Narrow"/>
                <a:ea typeface="+mn-ea"/>
                <a:cs typeface="+mn-cs"/>
              </a:rPr>
              <a:t>qui contient les interrogations FCC dirigeants et SIREN, et fichage IB potentiel</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4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000000"/>
                </a:solidFill>
                <a:effectLst/>
                <a:uLnTx/>
                <a:uFillTx/>
                <a:latin typeface="Arial Narrow"/>
                <a:ea typeface="+mn-ea"/>
                <a:cs typeface="+mn-cs"/>
              </a:rPr>
              <a:t>Rapport Synapse « Révision annuelle »</a:t>
            </a:r>
            <a:endParaRPr kumimoji="0" lang="fr-FR" sz="1400" b="0" i="0" u="sng" strike="noStrike" kern="1200" cap="none" spc="0" normalizeH="0" baseline="0" noProof="0" dirty="0">
              <a:ln>
                <a:noFill/>
              </a:ln>
              <a:solidFill>
                <a:srgbClr val="000000"/>
              </a:solidFill>
              <a:effectLst/>
              <a:uLnTx/>
              <a:uFillTx/>
              <a:latin typeface="Arial Narrow"/>
              <a:ea typeface="+mn-ea"/>
              <a:cs typeface="+mn-cs"/>
            </a:endParaRPr>
          </a:p>
        </p:txBody>
      </p:sp>
      <p:sp>
        <p:nvSpPr>
          <p:cNvPr id="7" name="Espace réservé du texte 6">
            <a:extLst>
              <a:ext uri="{FF2B5EF4-FFF2-40B4-BE49-F238E27FC236}">
                <a16:creationId xmlns:a16="http://schemas.microsoft.com/office/drawing/2014/main" id="{7EEC4D88-71E1-9260-1803-2A15CFC4A341}"/>
              </a:ext>
            </a:extLst>
          </p:cNvPr>
          <p:cNvSpPr txBox="1">
            <a:spLocks/>
          </p:cNvSpPr>
          <p:nvPr/>
        </p:nvSpPr>
        <p:spPr>
          <a:xfrm>
            <a:off x="618449" y="3804467"/>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ysClr val="window" lastClr="FFFFFF">
              <a:lumMod val="95000"/>
            </a:sysClr>
          </a:solidFill>
          <a:ln w="15240">
            <a:solidFill>
              <a:srgbClr val="FF0000"/>
            </a:solidFill>
          </a:ln>
        </p:spPr>
        <p:txBody>
          <a:bodyPr vert="horz" wrap="square" lIns="234000" tIns="108000" rIns="234000" bIns="39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600" b="1" i="0" u="sng" strike="noStrike" kern="1200" cap="none" spc="0" normalizeH="0" baseline="0" noProof="0" dirty="0">
                <a:ln>
                  <a:noFill/>
                </a:ln>
                <a:solidFill>
                  <a:srgbClr val="C00000"/>
                </a:solidFill>
                <a:effectLst/>
                <a:uLnTx/>
                <a:uFillTx/>
                <a:latin typeface="Arial Narrow"/>
                <a:ea typeface="+mn-ea"/>
                <a:cs typeface="+mn-cs"/>
              </a:rPr>
              <a:t>Délai pour garantir leur validité: </a:t>
            </a:r>
            <a:r>
              <a:rPr kumimoji="0" lang="fr-FR" sz="1400" b="0" i="1" u="sng" strike="noStrike" kern="1200" cap="none" spc="0" normalizeH="0" baseline="0" noProof="0" dirty="0">
                <a:ln>
                  <a:noFill/>
                </a:ln>
                <a:solidFill>
                  <a:srgbClr val="C00000"/>
                </a:solidFill>
                <a:effectLst/>
                <a:uLnTx/>
                <a:uFillTx/>
                <a:latin typeface="Arial Narrow"/>
                <a:ea typeface="+mn-ea"/>
                <a:cs typeface="+mn-cs"/>
              </a:rPr>
              <a:t>Sans objet.</a:t>
            </a:r>
          </a:p>
          <a:p>
            <a:pPr marL="0" marR="0" lvl="0" indent="0" algn="just"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Le rapport est figé et moment de la validation de la révision</a:t>
            </a:r>
          </a:p>
        </p:txBody>
      </p:sp>
      <p:sp>
        <p:nvSpPr>
          <p:cNvPr id="9" name="Espace réservé du texte 6">
            <a:extLst>
              <a:ext uri="{FF2B5EF4-FFF2-40B4-BE49-F238E27FC236}">
                <a16:creationId xmlns:a16="http://schemas.microsoft.com/office/drawing/2014/main" id="{449134CF-2269-4FCB-3D9F-005BBB473BB0}"/>
              </a:ext>
            </a:extLst>
          </p:cNvPr>
          <p:cNvSpPr txBox="1">
            <a:spLocks/>
          </p:cNvSpPr>
          <p:nvPr/>
        </p:nvSpPr>
        <p:spPr>
          <a:xfrm>
            <a:off x="6020989" y="1992454"/>
            <a:ext cx="5447411" cy="247711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ysClr val="window" lastClr="FFFFFF">
              <a:lumMod val="95000"/>
            </a:sysClr>
          </a:solidFill>
          <a:ln w="15240">
            <a:solidFill>
              <a:srgbClr val="FF0000"/>
            </a:solidFill>
          </a:ln>
        </p:spPr>
        <p:txBody>
          <a:bodyPr vert="horz" wrap="square" lIns="180000" tIns="144000" rIns="234000" bIns="21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400" b="1" i="0" u="sng" strike="noStrike" kern="1200" cap="none" spc="0" normalizeH="0" baseline="0" noProof="0" dirty="0">
                <a:ln>
                  <a:noFill/>
                </a:ln>
                <a:solidFill>
                  <a:srgbClr val="C00000"/>
                </a:solidFill>
                <a:effectLst/>
                <a:uLnTx/>
                <a:uFillTx/>
                <a:latin typeface="Arial Narrow"/>
                <a:ea typeface="+mn-ea"/>
                <a:cs typeface="+mn-cs"/>
              </a:rPr>
              <a:t>Archivage :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400" b="1" i="0" u="sng" strike="noStrike" kern="1200" cap="none" spc="0" normalizeH="0" baseline="0" noProof="0" dirty="0">
              <a:ln>
                <a:noFill/>
              </a:ln>
              <a:solidFill>
                <a:srgbClr val="C00000"/>
              </a:solidFill>
              <a:effectLst/>
              <a:uLnTx/>
              <a:uFillTx/>
              <a:latin typeface="Arial Narr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000000"/>
                </a:solidFill>
                <a:effectLst/>
                <a:uLnTx/>
                <a:uFillTx/>
                <a:latin typeface="Arial Narrow"/>
                <a:ea typeface="+mn-ea"/>
                <a:cs typeface="+mn-cs"/>
              </a:rPr>
              <a:t>Rapport DSC : </a:t>
            </a:r>
            <a:r>
              <a:rPr kumimoji="0" lang="fr-FR" sz="1400" b="0" i="0" u="none" strike="noStrike" kern="1200" cap="none" spc="0" normalizeH="0" baseline="0" noProof="0" dirty="0">
                <a:ln>
                  <a:noFill/>
                </a:ln>
                <a:solidFill>
                  <a:srgbClr val="000000"/>
                </a:solidFill>
                <a:effectLst/>
                <a:uLnTx/>
                <a:uFillTx/>
                <a:latin typeface="Arial Narrow"/>
                <a:ea typeface="+mn-ea"/>
                <a:cs typeface="+mn-cs"/>
              </a:rPr>
              <a:t>automatique lors de la validation de la révision annuelle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400" b="0" i="0" u="none" strike="noStrike" kern="1200" cap="none" spc="0" normalizeH="0" baseline="0" noProof="0" dirty="0">
              <a:ln>
                <a:noFill/>
              </a:ln>
              <a:solidFill>
                <a:srgbClr val="000000"/>
              </a:solidFill>
              <a:effectLst/>
              <a:uLnTx/>
              <a:uFillTx/>
              <a:latin typeface="Arial Narrow"/>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000000"/>
                </a:solidFill>
                <a:effectLst/>
                <a:uLnTx/>
                <a:uFillTx/>
                <a:latin typeface="Arial Narrow"/>
                <a:ea typeface="+mn-ea"/>
                <a:cs typeface="+mn-cs"/>
              </a:rPr>
              <a:t>Rapport Synapse : </a:t>
            </a:r>
            <a:r>
              <a:rPr kumimoji="0" lang="fr-FR" sz="1400" b="0" i="0" u="none" strike="noStrike" kern="1200" cap="none" spc="0" normalizeH="0" baseline="0" noProof="0" dirty="0">
                <a:ln>
                  <a:noFill/>
                </a:ln>
                <a:solidFill>
                  <a:srgbClr val="000000"/>
                </a:solidFill>
                <a:effectLst/>
                <a:uLnTx/>
                <a:uFillTx/>
                <a:latin typeface="Arial Narrow"/>
                <a:ea typeface="+mn-ea"/>
                <a:cs typeface="+mn-cs"/>
              </a:rPr>
              <a:t>manuel sous DSC</a:t>
            </a:r>
            <a:endParaRPr kumimoji="0" lang="fr-FR" sz="1600" b="0" i="0" u="none" strike="noStrike" kern="1200" cap="none" spc="0" normalizeH="0" baseline="0" noProof="0" dirty="0">
              <a:ln>
                <a:noFill/>
              </a:ln>
              <a:solidFill>
                <a:srgbClr val="000000"/>
              </a:solidFill>
              <a:effectLst/>
              <a:uLnTx/>
              <a:uFillTx/>
              <a:latin typeface="Arial Narrow"/>
              <a:ea typeface="+mn-ea"/>
              <a:cs typeface="+mn-cs"/>
            </a:endParaRPr>
          </a:p>
          <a:p>
            <a:pPr marL="465750" marR="0" lvl="2" indent="-285750" algn="just" defTabSz="9144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Sujet : REVISION   </a:t>
            </a:r>
          </a:p>
          <a:p>
            <a:pPr marL="465750" marR="0" lvl="2" indent="-285750" algn="just" defTabSz="9144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Nature : REVISION ANNUELLE</a:t>
            </a:r>
          </a:p>
          <a:p>
            <a:pPr marL="465750" marR="0" lvl="2" indent="-285750" algn="just" defTabSz="914400" rtl="0" eaLnBrk="1" fontAlgn="auto" latinLnBrk="0" hangingPunct="1">
              <a:lnSpc>
                <a:spcPct val="100000"/>
              </a:lnSpc>
              <a:spcBef>
                <a:spcPts val="0"/>
              </a:spcBef>
              <a:spcAft>
                <a:spcPts val="0"/>
              </a:spcAft>
              <a:buClr>
                <a:srgbClr val="FF0000"/>
              </a:buClr>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Description : INTERROGATION SYNAPSE jj/mm/</a:t>
            </a:r>
            <a:r>
              <a:rPr kumimoji="0" lang="fr-FR" sz="1200" b="0" i="0" u="none" strike="noStrike" kern="1200" cap="none" spc="0" normalizeH="0" baseline="0" noProof="0" dirty="0" err="1">
                <a:ln>
                  <a:noFill/>
                </a:ln>
                <a:solidFill>
                  <a:srgbClr val="000000"/>
                </a:solidFill>
                <a:effectLst/>
                <a:uLnTx/>
                <a:uFillTx/>
                <a:latin typeface="Arial Narrow"/>
                <a:ea typeface="+mn-ea"/>
                <a:cs typeface="+mn-cs"/>
              </a:rPr>
              <a:t>aaaa</a:t>
            </a:r>
            <a:r>
              <a:rPr kumimoji="0" lang="fr-FR" sz="1200" b="0" i="0" u="none" strike="noStrike" kern="1200" cap="none" spc="0" normalizeH="0" baseline="0" noProof="0" dirty="0">
                <a:ln>
                  <a:noFill/>
                </a:ln>
                <a:solidFill>
                  <a:srgbClr val="000000"/>
                </a:solidFill>
                <a:effectLst/>
                <a:uLnTx/>
                <a:uFillTx/>
                <a:latin typeface="Arial Narrow"/>
                <a:ea typeface="+mn-ea"/>
                <a:cs typeface="+mn-cs"/>
              </a:rPr>
              <a:t> (date d’exécution du script)</a:t>
            </a:r>
          </a:p>
        </p:txBody>
      </p:sp>
      <p:sp>
        <p:nvSpPr>
          <p:cNvPr id="10" name="Espace réservé du texte 6">
            <a:extLst>
              <a:ext uri="{FF2B5EF4-FFF2-40B4-BE49-F238E27FC236}">
                <a16:creationId xmlns:a16="http://schemas.microsoft.com/office/drawing/2014/main" id="{86FC0170-4750-D540-8A09-0BD9249CD10E}"/>
              </a:ext>
            </a:extLst>
          </p:cNvPr>
          <p:cNvSpPr txBox="1">
            <a:spLocks/>
          </p:cNvSpPr>
          <p:nvPr/>
        </p:nvSpPr>
        <p:spPr>
          <a:xfrm>
            <a:off x="618449" y="4985689"/>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rgbClr val="FF0000"/>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400" b="1" i="0" u="none" strike="noStrike" kern="1200" cap="none" spc="0" normalizeH="0" baseline="0" noProof="0" dirty="0">
                <a:ln>
                  <a:noFill/>
                </a:ln>
                <a:solidFill>
                  <a:srgbClr val="C00000"/>
                </a:solidFill>
                <a:effectLst/>
                <a:uLnTx/>
                <a:uFillTx/>
                <a:latin typeface="Arial Narrow"/>
                <a:ea typeface="+mn-ea"/>
                <a:cs typeface="+mn-cs"/>
              </a:rPr>
              <a:t>Information : zoom FCC exigés</a:t>
            </a:r>
            <a:endParaRPr kumimoji="0" lang="fr-FR" sz="1400" b="0" i="1" u="none" strike="noStrike" kern="1200" cap="none" spc="0" normalizeH="0" baseline="0" noProof="0" dirty="0">
              <a:ln>
                <a:noFill/>
              </a:ln>
              <a:solidFill>
                <a:srgbClr val="C00000"/>
              </a:solidFill>
              <a:effectLst/>
              <a:uLnTx/>
              <a:uFillTx/>
              <a:latin typeface="Arial Narrow"/>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000000"/>
                </a:solidFill>
                <a:effectLst/>
                <a:uLnTx/>
                <a:uFillTx/>
                <a:latin typeface="Arial Narrow"/>
                <a:ea typeface="+mn-ea"/>
                <a:cs typeface="+mn-cs"/>
              </a:rPr>
              <a:t>Pas d’exigence PRISCOP ni réglementaire de consultation du FCC.</a:t>
            </a:r>
          </a:p>
          <a:p>
            <a:pPr marL="0" marR="0" lvl="1" indent="0" algn="just" defTabSz="914400" rtl="0" eaLnBrk="1" fontAlgn="auto" latinLnBrk="0" hangingPunct="1">
              <a:lnSpc>
                <a:spcPct val="100000"/>
              </a:lnSpc>
              <a:spcBef>
                <a:spcPts val="0"/>
              </a:spcBef>
              <a:spcAft>
                <a:spcPts val="0"/>
              </a:spcAft>
              <a:buClr>
                <a:srgbClr val="FF0000"/>
              </a:buClr>
              <a:buSzTx/>
              <a:buFont typeface="Wingdings 2" panose="05020102010507070707" pitchFamily="18" charset="2"/>
              <a:buNone/>
              <a:tabLst/>
              <a:defRPr/>
            </a:pPr>
            <a:endParaRPr kumimoji="0" lang="fr-FR" sz="105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353813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Simplification du parcours pour le Chargé d’Affaires</a:t>
            </a:r>
            <a:endParaRPr lang="fr-FR" sz="1600" b="1" dirty="0"/>
          </a:p>
        </p:txBody>
      </p:sp>
      <p:sp>
        <p:nvSpPr>
          <p:cNvPr id="3" name="Rectangle 2">
            <a:extLst>
              <a:ext uri="{FF2B5EF4-FFF2-40B4-BE49-F238E27FC236}">
                <a16:creationId xmlns:a16="http://schemas.microsoft.com/office/drawing/2014/main" id="{775B6E43-076A-1876-F35B-6483B66218E2}"/>
              </a:ext>
            </a:extLst>
          </p:cNvPr>
          <p:cNvSpPr/>
          <p:nvPr/>
        </p:nvSpPr>
        <p:spPr>
          <a:xfrm>
            <a:off x="858794" y="999755"/>
            <a:ext cx="10431096" cy="5262979"/>
          </a:xfrm>
          <a:prstGeom prst="rect">
            <a:avLst/>
          </a:prstGeom>
        </p:spPr>
        <p:txBody>
          <a:bodyPr wrap="square">
            <a:spAutoFit/>
          </a:bodyPr>
          <a:lstStyle/>
          <a:p>
            <a:pPr marL="285750" indent="-285750" algn="just">
              <a:buFont typeface="Courier New" panose="02070309020205020404" pitchFamily="49" charset="0"/>
              <a:buChar char="o"/>
              <a:defRPr/>
            </a:pPr>
            <a:endParaRPr lang="fr-FR" sz="1400" b="1" kern="0" dirty="0">
              <a:solidFill>
                <a:srgbClr val="000000">
                  <a:lumMod val="65000"/>
                  <a:lumOff val="35000"/>
                </a:srgbClr>
              </a:solidFill>
              <a:cs typeface="Arial"/>
              <a:sym typeface="Arial"/>
            </a:endParaRPr>
          </a:p>
          <a:p>
            <a:pPr marL="285750" indent="-285750" algn="just">
              <a:buFont typeface="Courier New" panose="02070309020205020404" pitchFamily="49" charset="0"/>
              <a:buChar char="o"/>
              <a:defRPr/>
            </a:pPr>
            <a:r>
              <a:rPr lang="fr-FR" sz="1400" b="1" kern="0" dirty="0">
                <a:solidFill>
                  <a:schemeClr val="tx1">
                    <a:lumMod val="75000"/>
                    <a:lumOff val="25000"/>
                  </a:schemeClr>
                </a:solidFill>
                <a:cs typeface="Arial"/>
                <a:sym typeface="Arial"/>
              </a:rPr>
              <a:t>Validation automatique de la révision annuelle Top CC</a:t>
            </a:r>
          </a:p>
          <a:p>
            <a:pPr marL="285750" indent="-285750" algn="just">
              <a:buFont typeface="Courier New" panose="02070309020205020404" pitchFamily="49" charset="0"/>
              <a:buChar char="o"/>
              <a:defRPr/>
            </a:pPr>
            <a:endParaRPr lang="fr-FR" sz="1400" b="1" kern="0" dirty="0">
              <a:solidFill>
                <a:schemeClr val="tx1">
                  <a:lumMod val="75000"/>
                  <a:lumOff val="25000"/>
                </a:schemeClr>
              </a:solidFill>
              <a:cs typeface="Arial"/>
              <a:sym typeface="Arial"/>
            </a:endParaRPr>
          </a:p>
          <a:p>
            <a:pPr algn="just">
              <a:defRPr/>
            </a:pPr>
            <a:r>
              <a:rPr lang="fr-FR" sz="1400" kern="0" dirty="0">
                <a:solidFill>
                  <a:schemeClr val="tx1">
                    <a:lumMod val="75000"/>
                    <a:lumOff val="25000"/>
                  </a:schemeClr>
                </a:solidFill>
                <a:cs typeface="Arial"/>
                <a:sym typeface="Arial"/>
              </a:rPr>
              <a:t>Lors de la validation de la Revue du Top CC d’un client, MySys vérifie le format de Révision annuelle attendu. Le format de révision Top CC est automatiquement validé. L’utilisateur n’a pas d’action à réaliser. Un pdf est généré et archivé dans Plan de classement Connaissance financière/Fiscalité).</a:t>
            </a:r>
          </a:p>
          <a:p>
            <a:pPr marL="285750" indent="-285750" algn="just">
              <a:buFont typeface="Courier New" panose="02070309020205020404" pitchFamily="49" charset="0"/>
              <a:buChar char="o"/>
              <a:defRPr/>
            </a:pPr>
            <a:endParaRPr lang="fr-FR" sz="1400" b="1" kern="0" dirty="0">
              <a:solidFill>
                <a:schemeClr val="tx1">
                  <a:lumMod val="75000"/>
                  <a:lumOff val="25000"/>
                </a:schemeClr>
              </a:solidFill>
              <a:cs typeface="Arial"/>
              <a:sym typeface="Arial"/>
            </a:endParaRPr>
          </a:p>
          <a:p>
            <a:pPr marL="285750" indent="-285750" algn="just">
              <a:buFont typeface="Courier New" panose="02070309020205020404" pitchFamily="49" charset="0"/>
              <a:buChar char="o"/>
              <a:defRPr/>
            </a:pPr>
            <a:r>
              <a:rPr lang="fr-FR" sz="1400" b="1" kern="0" dirty="0">
                <a:solidFill>
                  <a:schemeClr val="tx1">
                    <a:lumMod val="75000"/>
                    <a:lumOff val="25000"/>
                  </a:schemeClr>
                </a:solidFill>
                <a:cs typeface="Arial"/>
                <a:sym typeface="Arial"/>
              </a:rPr>
              <a:t>DEFI – contrôle de la Révision annuelle</a:t>
            </a:r>
          </a:p>
          <a:p>
            <a:pPr marL="285750" indent="-285750" algn="just">
              <a:buFont typeface="Courier New" panose="02070309020205020404" pitchFamily="49" charset="0"/>
              <a:buChar char="o"/>
              <a:defRPr/>
            </a:pPr>
            <a:endParaRPr lang="fr-FR" sz="1400" b="1" kern="0" dirty="0">
              <a:solidFill>
                <a:schemeClr val="tx1">
                  <a:lumMod val="75000"/>
                  <a:lumOff val="25000"/>
                </a:schemeClr>
              </a:solidFill>
              <a:cs typeface="Arial"/>
              <a:sym typeface="Arial"/>
            </a:endParaRPr>
          </a:p>
          <a:p>
            <a:pPr algn="just">
              <a:defRPr/>
            </a:pPr>
            <a:r>
              <a:rPr lang="fr-FR" sz="1400" kern="0" dirty="0">
                <a:solidFill>
                  <a:schemeClr val="tx1">
                    <a:lumMod val="75000"/>
                    <a:lumOff val="25000"/>
                  </a:schemeClr>
                </a:solidFill>
                <a:cs typeface="Arial"/>
                <a:sym typeface="Arial"/>
              </a:rPr>
              <a:t>L’outil d’instruction DEFI a été adapté pour ne plus réclamer une révision annuelle sur des Personnes morales ayant le statut MySys « clients » mais sans réelle relation d’affaire (faux clients, pas de produits et/ou services, présents depuis plus d’un an dans MySys. Ils sont identifiés par un Top CC Blanc). </a:t>
            </a:r>
          </a:p>
          <a:p>
            <a:pPr algn="just">
              <a:defRPr/>
            </a:pPr>
            <a:endParaRPr lang="fr-FR" sz="1400" kern="0" dirty="0">
              <a:solidFill>
                <a:schemeClr val="tx1">
                  <a:lumMod val="75000"/>
                  <a:lumOff val="25000"/>
                </a:schemeClr>
              </a:solidFill>
              <a:cs typeface="Arial"/>
              <a:sym typeface="Arial"/>
            </a:endParaRPr>
          </a:p>
          <a:p>
            <a:pPr marL="285750" indent="-285750" algn="just">
              <a:buFont typeface="Courier New" panose="02070309020205020404" pitchFamily="49" charset="0"/>
              <a:buChar char="o"/>
              <a:defRPr/>
            </a:pPr>
            <a:r>
              <a:rPr lang="fr-FR" sz="1400" b="1" kern="0" dirty="0">
                <a:solidFill>
                  <a:schemeClr val="tx1">
                    <a:lumMod val="75000"/>
                    <a:lumOff val="25000"/>
                  </a:schemeClr>
                </a:solidFill>
                <a:cs typeface="Arial"/>
                <a:sym typeface="Arial"/>
              </a:rPr>
              <a:t>Création d’une Vue d’ensemble, avec Export Excel</a:t>
            </a:r>
          </a:p>
          <a:p>
            <a:pPr marL="285750" indent="-285750" algn="just">
              <a:buFont typeface="Courier New" panose="02070309020205020404" pitchFamily="49" charset="0"/>
              <a:buChar char="o"/>
              <a:defRPr/>
            </a:pPr>
            <a:endParaRPr lang="fr-FR" sz="1400" b="1" kern="0" dirty="0">
              <a:solidFill>
                <a:schemeClr val="tx1">
                  <a:lumMod val="75000"/>
                  <a:lumOff val="25000"/>
                </a:schemeClr>
              </a:solidFill>
              <a:cs typeface="Arial"/>
              <a:sym typeface="Arial"/>
            </a:endParaRPr>
          </a:p>
          <a:p>
            <a:pPr algn="just">
              <a:defRPr/>
            </a:pPr>
            <a:r>
              <a:rPr lang="fr-FR" sz="1400" kern="0" dirty="0">
                <a:solidFill>
                  <a:schemeClr val="tx1">
                    <a:lumMod val="75000"/>
                    <a:lumOff val="25000"/>
                  </a:schemeClr>
                </a:solidFill>
                <a:cs typeface="Arial"/>
                <a:sym typeface="Arial"/>
              </a:rPr>
              <a:t>Pour faire le point sur l’ensemble des travaux à réaliser sur la Relation économique et de valider plus rapidement les Révisions annuelles. </a:t>
            </a:r>
          </a:p>
          <a:p>
            <a:pPr algn="just">
              <a:defRPr/>
            </a:pPr>
            <a:endParaRPr lang="fr-FR" sz="1400" kern="0" dirty="0">
              <a:solidFill>
                <a:schemeClr val="tx1">
                  <a:lumMod val="75000"/>
                  <a:lumOff val="25000"/>
                </a:schemeClr>
              </a:solidFill>
              <a:cs typeface="Arial"/>
              <a:sym typeface="Arial"/>
            </a:endParaRPr>
          </a:p>
          <a:p>
            <a:pPr marL="285750" indent="-285750" algn="just">
              <a:buFont typeface="Courier New" panose="02070309020205020404" pitchFamily="49" charset="0"/>
              <a:buChar char="o"/>
              <a:defRPr/>
            </a:pPr>
            <a:r>
              <a:rPr lang="fr-FR" sz="1400" b="1" kern="0" dirty="0">
                <a:solidFill>
                  <a:schemeClr val="tx1">
                    <a:lumMod val="75000"/>
                    <a:lumOff val="25000"/>
                  </a:schemeClr>
                </a:solidFill>
                <a:cs typeface="Arial"/>
                <a:sym typeface="Arial"/>
              </a:rPr>
              <a:t>Un accès unique depuis la Connaissance Client pour valider les révisions + un lien direct depuis l’outil de pilotage</a:t>
            </a:r>
          </a:p>
          <a:p>
            <a:pPr marL="285750" indent="-285750" algn="just">
              <a:buFont typeface="Courier New" panose="02070309020205020404" pitchFamily="49" charset="0"/>
              <a:buChar char="o"/>
              <a:defRPr/>
            </a:pPr>
            <a:endParaRPr lang="fr-FR" sz="1400" b="1" kern="0" dirty="0">
              <a:solidFill>
                <a:schemeClr val="tx1">
                  <a:lumMod val="75000"/>
                  <a:lumOff val="25000"/>
                </a:schemeClr>
              </a:solidFill>
              <a:cs typeface="Arial"/>
              <a:sym typeface="Arial"/>
            </a:endParaRPr>
          </a:p>
          <a:p>
            <a:pPr marL="285750" indent="-285750" algn="just">
              <a:buFont typeface="Courier New" panose="02070309020205020404" pitchFamily="49" charset="0"/>
              <a:buChar char="o"/>
              <a:defRPr/>
            </a:pPr>
            <a:r>
              <a:rPr lang="fr-FR" sz="1400" b="1" kern="0" dirty="0">
                <a:solidFill>
                  <a:schemeClr val="tx1">
                    <a:lumMod val="75000"/>
                    <a:lumOff val="25000"/>
                  </a:schemeClr>
                </a:solidFill>
                <a:cs typeface="Arial"/>
                <a:sym typeface="Arial"/>
              </a:rPr>
              <a:t>Mysys détermine seul le type de révision que vous devez traiter : aucun risque d’erreur</a:t>
            </a:r>
          </a:p>
          <a:p>
            <a:pPr marL="285750" indent="-285750" algn="just">
              <a:buFont typeface="Courier New" panose="02070309020205020404" pitchFamily="49" charset="0"/>
              <a:buChar char="o"/>
              <a:defRPr/>
            </a:pPr>
            <a:endParaRPr lang="fr-FR" sz="1400" kern="0" dirty="0">
              <a:solidFill>
                <a:srgbClr val="000000"/>
              </a:solidFill>
              <a:cs typeface="Arial"/>
              <a:sym typeface="Arial"/>
            </a:endParaRPr>
          </a:p>
          <a:p>
            <a:pPr algn="just">
              <a:defRPr/>
            </a:pPr>
            <a:endParaRPr lang="fr-FR" sz="1400" kern="0" dirty="0">
              <a:solidFill>
                <a:srgbClr val="000000"/>
              </a:solidFill>
              <a:cs typeface="Arial"/>
              <a:sym typeface="Arial"/>
            </a:endParaRPr>
          </a:p>
          <a:p>
            <a:pPr algn="just">
              <a:defRPr/>
            </a:pPr>
            <a:endParaRPr lang="fr-FR" sz="1400" kern="0" dirty="0">
              <a:solidFill>
                <a:srgbClr val="000000"/>
              </a:solidFill>
              <a:cs typeface="Arial"/>
              <a:sym typeface="Arial"/>
            </a:endParaRPr>
          </a:p>
        </p:txBody>
      </p:sp>
    </p:spTree>
    <p:extLst>
      <p:ext uri="{BB962C8B-B14F-4D97-AF65-F5344CB8AC3E}">
        <p14:creationId xmlns:p14="http://schemas.microsoft.com/office/powerpoint/2010/main" val="3865617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93EEFBEB-0564-D0AC-DB22-D52774137BF3}"/>
              </a:ext>
            </a:extLst>
          </p:cNvPr>
          <p:cNvPicPr>
            <a:picLocks noChangeAspect="1"/>
          </p:cNvPicPr>
          <p:nvPr/>
        </p:nvPicPr>
        <p:blipFill>
          <a:blip r:embed="rId2"/>
          <a:stretch>
            <a:fillRect/>
          </a:stretch>
        </p:blipFill>
        <p:spPr>
          <a:xfrm>
            <a:off x="440747" y="1017213"/>
            <a:ext cx="9003645" cy="5250852"/>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Les nouveaux écrans de la révision annuelle</a:t>
            </a:r>
            <a:endParaRPr lang="fr-FR" sz="1600" b="1" dirty="0"/>
          </a:p>
        </p:txBody>
      </p:sp>
      <p:pic>
        <p:nvPicPr>
          <p:cNvPr id="8" name="Image 7">
            <a:extLst>
              <a:ext uri="{FF2B5EF4-FFF2-40B4-BE49-F238E27FC236}">
                <a16:creationId xmlns:a16="http://schemas.microsoft.com/office/drawing/2014/main" id="{3F6AB9B9-F572-D297-6C62-4BAC7DAB8F52}"/>
              </a:ext>
            </a:extLst>
          </p:cNvPr>
          <p:cNvPicPr>
            <a:picLocks noChangeAspect="1"/>
          </p:cNvPicPr>
          <p:nvPr/>
        </p:nvPicPr>
        <p:blipFill>
          <a:blip r:embed="rId3"/>
          <a:stretch>
            <a:fillRect/>
          </a:stretch>
        </p:blipFill>
        <p:spPr>
          <a:xfrm>
            <a:off x="9223442" y="4712109"/>
            <a:ext cx="2140191" cy="430953"/>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id="{31931A33-DB72-0EA4-B015-88FDC2E7447F}"/>
              </a:ext>
            </a:extLst>
          </p:cNvPr>
          <p:cNvSpPr txBox="1"/>
          <p:nvPr/>
        </p:nvSpPr>
        <p:spPr>
          <a:xfrm>
            <a:off x="9195620" y="4092678"/>
            <a:ext cx="1917290" cy="461665"/>
          </a:xfrm>
          <a:prstGeom prst="rect">
            <a:avLst/>
          </a:prstGeom>
          <a:noFill/>
        </p:spPr>
        <p:txBody>
          <a:bodyPr wrap="square" rtlCol="0">
            <a:spAutoFit/>
          </a:bodyPr>
          <a:lstStyle/>
          <a:p>
            <a:r>
              <a:rPr lang="fr-FR" sz="1200" dirty="0"/>
              <a:t>Cliquez ici pour accéder aux principaux écrans</a:t>
            </a:r>
          </a:p>
        </p:txBody>
      </p:sp>
      <p:pic>
        <p:nvPicPr>
          <p:cNvPr id="10" name="Image 9">
            <a:extLst>
              <a:ext uri="{FF2B5EF4-FFF2-40B4-BE49-F238E27FC236}">
                <a16:creationId xmlns:a16="http://schemas.microsoft.com/office/drawing/2014/main" id="{1E9D4DB8-E99A-D875-3994-1515E10448DB}"/>
              </a:ext>
            </a:extLst>
          </p:cNvPr>
          <p:cNvPicPr>
            <a:picLocks noChangeAspect="1"/>
          </p:cNvPicPr>
          <p:nvPr/>
        </p:nvPicPr>
        <p:blipFill>
          <a:blip r:embed="rId4"/>
          <a:stretch>
            <a:fillRect/>
          </a:stretch>
        </p:blipFill>
        <p:spPr>
          <a:xfrm rot="15874408">
            <a:off x="10982598" y="4042069"/>
            <a:ext cx="446124" cy="375397"/>
          </a:xfrm>
          <a:prstGeom prst="rect">
            <a:avLst/>
          </a:prstGeom>
        </p:spPr>
      </p:pic>
      <p:sp>
        <p:nvSpPr>
          <p:cNvPr id="12" name="Rectangle 11">
            <a:extLst>
              <a:ext uri="{FF2B5EF4-FFF2-40B4-BE49-F238E27FC236}">
                <a16:creationId xmlns:a16="http://schemas.microsoft.com/office/drawing/2014/main" id="{58425B7F-4F7C-3B3B-A60E-6628AAD6C5AF}"/>
              </a:ext>
            </a:extLst>
          </p:cNvPr>
          <p:cNvSpPr/>
          <p:nvPr/>
        </p:nvSpPr>
        <p:spPr>
          <a:xfrm>
            <a:off x="435077" y="1025013"/>
            <a:ext cx="258097" cy="3104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 name="Objet 3">
            <a:hlinkClick r:id="" action="ppaction://ole?verb=0"/>
            <a:extLst>
              <a:ext uri="{FF2B5EF4-FFF2-40B4-BE49-F238E27FC236}">
                <a16:creationId xmlns:a16="http://schemas.microsoft.com/office/drawing/2014/main" id="{4B72ADC0-5882-C022-2C85-26679F5B8C19}"/>
              </a:ext>
            </a:extLst>
          </p:cNvPr>
          <p:cNvGraphicFramePr>
            <a:graphicFrameLocks noChangeAspect="1"/>
          </p:cNvGraphicFramePr>
          <p:nvPr>
            <p:extLst>
              <p:ext uri="{D42A27DB-BD31-4B8C-83A1-F6EECF244321}">
                <p14:modId xmlns:p14="http://schemas.microsoft.com/office/powerpoint/2010/main" val="2153099253"/>
              </p:ext>
            </p:extLst>
          </p:nvPr>
        </p:nvGraphicFramePr>
        <p:xfrm>
          <a:off x="10646227" y="3152503"/>
          <a:ext cx="1185549" cy="1000307"/>
        </p:xfrm>
        <a:graphic>
          <a:graphicData uri="http://schemas.openxmlformats.org/presentationml/2006/ole">
            <mc:AlternateContent xmlns:mc="http://schemas.openxmlformats.org/markup-compatibility/2006">
              <mc:Choice xmlns:v="urn:schemas-microsoft-com:vml" Requires="v">
                <p:oleObj name="Presentation" showAsIcon="1" r:id="rId5" imgW="914400" imgH="771525" progId="PowerPoint.Show.12">
                  <p:embed/>
                </p:oleObj>
              </mc:Choice>
              <mc:Fallback>
                <p:oleObj name="Presentation" showAsIcon="1" r:id="rId5" imgW="914400" imgH="771525" progId="PowerPoint.Show.12">
                  <p:embed/>
                  <p:pic>
                    <p:nvPicPr>
                      <p:cNvPr id="0" name=""/>
                      <p:cNvPicPr/>
                      <p:nvPr/>
                    </p:nvPicPr>
                    <p:blipFill>
                      <a:blip r:embed="rId6"/>
                      <a:stretch>
                        <a:fillRect/>
                      </a:stretch>
                    </p:blipFill>
                    <p:spPr>
                      <a:xfrm>
                        <a:off x="10646227" y="3152503"/>
                        <a:ext cx="1185549" cy="1000307"/>
                      </a:xfrm>
                      <a:prstGeom prst="rect">
                        <a:avLst/>
                      </a:prstGeom>
                    </p:spPr>
                  </p:pic>
                </p:oleObj>
              </mc:Fallback>
            </mc:AlternateContent>
          </a:graphicData>
        </a:graphic>
      </p:graphicFrame>
    </p:spTree>
    <p:extLst>
      <p:ext uri="{BB962C8B-B14F-4D97-AF65-F5344CB8AC3E}">
        <p14:creationId xmlns:p14="http://schemas.microsoft.com/office/powerpoint/2010/main" val="2896731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La vue d’ensemble : traitement de la relation économique</a:t>
            </a:r>
            <a:endParaRPr lang="fr-FR" sz="1600" b="1" dirty="0"/>
          </a:p>
        </p:txBody>
      </p:sp>
      <p:pic>
        <p:nvPicPr>
          <p:cNvPr id="6" name="Image 5">
            <a:extLst>
              <a:ext uri="{FF2B5EF4-FFF2-40B4-BE49-F238E27FC236}">
                <a16:creationId xmlns:a16="http://schemas.microsoft.com/office/drawing/2014/main" id="{88822319-936E-0E8F-28E8-9C5BE36F1D2D}"/>
              </a:ext>
            </a:extLst>
          </p:cNvPr>
          <p:cNvPicPr>
            <a:picLocks noChangeAspect="1"/>
          </p:cNvPicPr>
          <p:nvPr/>
        </p:nvPicPr>
        <p:blipFill>
          <a:blip r:embed="rId2"/>
          <a:stretch>
            <a:fillRect/>
          </a:stretch>
        </p:blipFill>
        <p:spPr>
          <a:xfrm rot="17482680" flipH="1">
            <a:off x="11415358" y="2417722"/>
            <a:ext cx="412848" cy="436090"/>
          </a:xfrm>
          <a:prstGeom prst="rect">
            <a:avLst/>
          </a:prstGeom>
        </p:spPr>
      </p:pic>
      <p:sp>
        <p:nvSpPr>
          <p:cNvPr id="9" name="ZoneTexte 8">
            <a:extLst>
              <a:ext uri="{FF2B5EF4-FFF2-40B4-BE49-F238E27FC236}">
                <a16:creationId xmlns:a16="http://schemas.microsoft.com/office/drawing/2014/main" id="{31931A33-DB72-0EA4-B015-88FDC2E7447F}"/>
              </a:ext>
            </a:extLst>
          </p:cNvPr>
          <p:cNvSpPr txBox="1"/>
          <p:nvPr/>
        </p:nvSpPr>
        <p:spPr>
          <a:xfrm>
            <a:off x="9920747" y="2116393"/>
            <a:ext cx="1826343" cy="461665"/>
          </a:xfrm>
          <a:prstGeom prst="rect">
            <a:avLst/>
          </a:prstGeom>
          <a:noFill/>
        </p:spPr>
        <p:txBody>
          <a:bodyPr wrap="square" rtlCol="0">
            <a:spAutoFit/>
          </a:bodyPr>
          <a:lstStyle/>
          <a:p>
            <a:r>
              <a:rPr lang="fr-FR" sz="1200" dirty="0"/>
              <a:t>Cliquez ici pour accéder aux différents écrans</a:t>
            </a:r>
          </a:p>
        </p:txBody>
      </p:sp>
      <p:pic>
        <p:nvPicPr>
          <p:cNvPr id="7" name="Image 6">
            <a:extLst>
              <a:ext uri="{FF2B5EF4-FFF2-40B4-BE49-F238E27FC236}">
                <a16:creationId xmlns:a16="http://schemas.microsoft.com/office/drawing/2014/main" id="{6C405AB6-8F7C-B6C5-4C95-055C6060376B}"/>
              </a:ext>
            </a:extLst>
          </p:cNvPr>
          <p:cNvPicPr>
            <a:picLocks noChangeAspect="1"/>
          </p:cNvPicPr>
          <p:nvPr/>
        </p:nvPicPr>
        <p:blipFill>
          <a:blip r:embed="rId3"/>
          <a:stretch>
            <a:fillRect/>
          </a:stretch>
        </p:blipFill>
        <p:spPr>
          <a:xfrm>
            <a:off x="9925664" y="1386813"/>
            <a:ext cx="1968910" cy="621310"/>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AF5D420C-6219-1842-45EF-663D2C21130F}"/>
              </a:ext>
            </a:extLst>
          </p:cNvPr>
          <p:cNvSpPr/>
          <p:nvPr/>
        </p:nvSpPr>
        <p:spPr>
          <a:xfrm>
            <a:off x="512206" y="1147238"/>
            <a:ext cx="8448374" cy="3416320"/>
          </a:xfrm>
          <a:prstGeom prst="rect">
            <a:avLst/>
          </a:prstGeom>
        </p:spPr>
        <p:txBody>
          <a:bodyPr wrap="square">
            <a:spAutoFit/>
          </a:bodyPr>
          <a:lstStyle/>
          <a:p>
            <a:pPr marL="285750" indent="-285750">
              <a:buFont typeface="Wingdings" panose="05000000000000000000" pitchFamily="2" charset="2"/>
              <a:buChar char="q"/>
              <a:defRPr/>
            </a:pPr>
            <a:r>
              <a:rPr lang="fr-FR" sz="1400" b="1" dirty="0">
                <a:solidFill>
                  <a:schemeClr val="tx1">
                    <a:lumMod val="85000"/>
                    <a:lumOff val="15000"/>
                  </a:schemeClr>
                </a:solidFill>
                <a:cs typeface="Arial" panose="020B0604020202020204" pitchFamily="34" charset="0"/>
                <a:sym typeface="Arial"/>
              </a:rPr>
              <a:t>La Vue d’ensemble permet de faire le point sur l’ensemble des travaux à réaliser </a:t>
            </a:r>
            <a:r>
              <a:rPr lang="fr-FR" sz="1400" dirty="0">
                <a:solidFill>
                  <a:schemeClr val="tx1">
                    <a:lumMod val="85000"/>
                    <a:lumOff val="15000"/>
                  </a:schemeClr>
                </a:solidFill>
                <a:cs typeface="Arial" panose="020B0604020202020204" pitchFamily="34" charset="0"/>
                <a:sym typeface="Arial"/>
              </a:rPr>
              <a:t>sur la Relation économique et de valider plus rapidement les Révisions annuelles. </a:t>
            </a:r>
          </a:p>
          <a:p>
            <a:pPr>
              <a:defRPr/>
            </a:pPr>
            <a:endParaRPr lang="fr-FR" sz="1400" dirty="0">
              <a:solidFill>
                <a:schemeClr val="tx1">
                  <a:lumMod val="85000"/>
                  <a:lumOff val="15000"/>
                </a:schemeClr>
              </a:solidFill>
              <a:cs typeface="Arial" panose="020B0604020202020204" pitchFamily="34" charset="0"/>
              <a:sym typeface="Arial"/>
            </a:endParaRPr>
          </a:p>
          <a:p>
            <a:pPr marL="285750" indent="-285750">
              <a:buFont typeface="Wingdings" panose="05000000000000000000" pitchFamily="2" charset="2"/>
              <a:buChar char="q"/>
              <a:defRPr/>
            </a:pPr>
            <a:r>
              <a:rPr lang="fr-FR" sz="1400" dirty="0">
                <a:solidFill>
                  <a:schemeClr val="tx1">
                    <a:lumMod val="85000"/>
                    <a:lumOff val="15000"/>
                  </a:schemeClr>
                </a:solidFill>
                <a:cs typeface="Arial" panose="020B0604020202020204" pitchFamily="34" charset="0"/>
                <a:sym typeface="Arial"/>
              </a:rPr>
              <a:t>Le Collaborateur peut </a:t>
            </a:r>
            <a:r>
              <a:rPr lang="fr-FR" sz="1400" b="1" dirty="0">
                <a:solidFill>
                  <a:schemeClr val="tx1">
                    <a:lumMod val="85000"/>
                    <a:lumOff val="15000"/>
                  </a:schemeClr>
                </a:solidFill>
                <a:cs typeface="Arial" panose="020B0604020202020204" pitchFamily="34" charset="0"/>
                <a:sym typeface="Arial"/>
              </a:rPr>
              <a:t>visualiser en un coup d’œil et par contrepartie </a:t>
            </a:r>
            <a:r>
              <a:rPr lang="fr-FR" sz="1400" dirty="0">
                <a:solidFill>
                  <a:schemeClr val="tx1">
                    <a:lumMod val="85000"/>
                    <a:lumOff val="15000"/>
                  </a:schemeClr>
                </a:solidFill>
                <a:cs typeface="Arial" panose="020B0604020202020204" pitchFamily="34" charset="0"/>
                <a:sym typeface="Arial"/>
              </a:rPr>
              <a:t>:</a:t>
            </a:r>
          </a:p>
          <a:p>
            <a:pPr marL="285750" indent="-285750">
              <a:buFont typeface="Wingdings" panose="05000000000000000000" pitchFamily="2" charset="2"/>
              <a:buChar char="q"/>
              <a:defRPr/>
            </a:pPr>
            <a:endParaRPr lang="fr-FR" sz="1400" dirty="0">
              <a:solidFill>
                <a:schemeClr val="tx1">
                  <a:lumMod val="85000"/>
                  <a:lumOff val="15000"/>
                </a:schemeClr>
              </a:solidFill>
              <a:cs typeface="Arial" panose="020B0604020202020204" pitchFamily="34" charset="0"/>
              <a:sym typeface="Arial"/>
            </a:endParaRPr>
          </a:p>
          <a:p>
            <a:pPr marL="742950" lvl="1" indent="-285750">
              <a:buFont typeface="Wingdings" panose="05000000000000000000" pitchFamily="2" charset="2"/>
              <a:buChar char="§"/>
              <a:defRPr/>
            </a:pPr>
            <a:r>
              <a:rPr lang="fr-FR" sz="1200" dirty="0">
                <a:solidFill>
                  <a:schemeClr val="tx1">
                    <a:lumMod val="85000"/>
                    <a:lumOff val="15000"/>
                  </a:schemeClr>
                </a:solidFill>
                <a:cs typeface="Arial" panose="020B0604020202020204" pitchFamily="34" charset="0"/>
                <a:sym typeface="Arial"/>
              </a:rPr>
              <a:t>La fraicheur du Commentaire commun à la Relation économique (rédigé sur la base des derniers bilans disponibles), </a:t>
            </a:r>
          </a:p>
          <a:p>
            <a:pPr marL="742950" lvl="1" indent="-285750">
              <a:buFont typeface="Wingdings" panose="05000000000000000000" pitchFamily="2" charset="2"/>
              <a:buChar char="§"/>
              <a:defRPr/>
            </a:pPr>
            <a:r>
              <a:rPr lang="fr-FR" sz="1200" dirty="0">
                <a:solidFill>
                  <a:schemeClr val="tx1">
                    <a:lumMod val="85000"/>
                    <a:lumOff val="15000"/>
                  </a:schemeClr>
                </a:solidFill>
                <a:cs typeface="Arial" panose="020B0604020202020204" pitchFamily="34" charset="0"/>
                <a:sym typeface="Arial"/>
              </a:rPr>
              <a:t>La couleur du Top CC,</a:t>
            </a:r>
          </a:p>
          <a:p>
            <a:pPr marL="742950" lvl="1" indent="-285750">
              <a:buFont typeface="Wingdings" panose="05000000000000000000" pitchFamily="2" charset="2"/>
              <a:buChar char="§"/>
              <a:defRPr/>
            </a:pPr>
            <a:r>
              <a:rPr lang="fr-FR" sz="1200" dirty="0">
                <a:solidFill>
                  <a:schemeClr val="tx1">
                    <a:lumMod val="85000"/>
                    <a:lumOff val="15000"/>
                  </a:schemeClr>
                </a:solidFill>
                <a:cs typeface="Arial" panose="020B0604020202020204" pitchFamily="34" charset="0"/>
                <a:sym typeface="Arial"/>
              </a:rPr>
              <a:t>Le type de révision attendue, le statut de la révision et la date de dernière révision de la contrepartie.</a:t>
            </a:r>
          </a:p>
          <a:p>
            <a:pPr marL="285750" indent="-285750">
              <a:buFont typeface="Wingdings" panose="05000000000000000000" pitchFamily="2" charset="2"/>
              <a:buChar char="§"/>
              <a:defRPr/>
            </a:pPr>
            <a:endParaRPr lang="fr-FR" sz="1400" dirty="0">
              <a:solidFill>
                <a:schemeClr val="tx1">
                  <a:lumMod val="85000"/>
                  <a:lumOff val="15000"/>
                </a:schemeClr>
              </a:solidFill>
              <a:cs typeface="Arial" panose="020B0604020202020204" pitchFamily="34" charset="0"/>
              <a:sym typeface="Arial"/>
            </a:endParaRPr>
          </a:p>
          <a:p>
            <a:pPr>
              <a:defRPr/>
            </a:pPr>
            <a:endParaRPr lang="fr-FR" sz="1400" dirty="0">
              <a:solidFill>
                <a:schemeClr val="tx1">
                  <a:lumMod val="85000"/>
                  <a:lumOff val="15000"/>
                </a:schemeClr>
              </a:solidFill>
              <a:cs typeface="Arial" panose="020B0604020202020204" pitchFamily="34" charset="0"/>
              <a:sym typeface="Arial"/>
            </a:endParaRPr>
          </a:p>
          <a:p>
            <a:pPr marL="285750" indent="-285750">
              <a:buFont typeface="Wingdings" panose="05000000000000000000" pitchFamily="2" charset="2"/>
              <a:buChar char="q"/>
              <a:defRPr/>
            </a:pPr>
            <a:r>
              <a:rPr lang="fr-FR" sz="1400" dirty="0">
                <a:solidFill>
                  <a:schemeClr val="tx1">
                    <a:lumMod val="85000"/>
                    <a:lumOff val="15000"/>
                  </a:schemeClr>
                </a:solidFill>
                <a:cs typeface="Arial" panose="020B0604020202020204" pitchFamily="34" charset="0"/>
                <a:sym typeface="Arial"/>
              </a:rPr>
              <a:t>Il peut </a:t>
            </a:r>
            <a:r>
              <a:rPr lang="fr-FR" sz="1400" b="1" dirty="0">
                <a:solidFill>
                  <a:schemeClr val="tx1">
                    <a:lumMod val="85000"/>
                    <a:lumOff val="15000"/>
                  </a:schemeClr>
                </a:solidFill>
                <a:cs typeface="Arial" panose="020B0604020202020204" pitchFamily="34" charset="0"/>
                <a:sym typeface="Arial"/>
              </a:rPr>
              <a:t>valider en un clic l’ensemble des Révisions annuelles </a:t>
            </a:r>
            <a:r>
              <a:rPr lang="fr-FR" sz="1400" dirty="0">
                <a:solidFill>
                  <a:schemeClr val="tx1">
                    <a:lumMod val="85000"/>
                    <a:lumOff val="15000"/>
                  </a:schemeClr>
                </a:solidFill>
                <a:cs typeface="Arial" panose="020B0604020202020204" pitchFamily="34" charset="0"/>
                <a:sym typeface="Arial"/>
              </a:rPr>
              <a:t>qui respectent les critères, </a:t>
            </a:r>
            <a:r>
              <a:rPr lang="fr-FR" sz="1400" b="1" dirty="0">
                <a:solidFill>
                  <a:schemeClr val="tx1">
                    <a:lumMod val="85000"/>
                    <a:lumOff val="15000"/>
                  </a:schemeClr>
                </a:solidFill>
                <a:cs typeface="Arial" panose="020B0604020202020204" pitchFamily="34" charset="0"/>
                <a:sym typeface="Arial"/>
              </a:rPr>
              <a:t>à l’exception des Personnes morales concernées par le format Révision standard</a:t>
            </a:r>
            <a:r>
              <a:rPr lang="fr-FR" sz="1400" dirty="0">
                <a:solidFill>
                  <a:schemeClr val="tx1">
                    <a:lumMod val="85000"/>
                    <a:lumOff val="15000"/>
                  </a:schemeClr>
                </a:solidFill>
                <a:cs typeface="Arial" panose="020B0604020202020204" pitchFamily="34" charset="0"/>
                <a:sym typeface="Arial"/>
              </a:rPr>
              <a:t>. Ces dernières sont obligatoirement validées unitairement, car l’utilisateur doit réaliser la revue des garanties et covenants et indiquer la date de revue, ou cocher Non concerné. </a:t>
            </a:r>
          </a:p>
          <a:p>
            <a:pPr marL="285750" indent="-285750">
              <a:buFont typeface="Courier New" panose="02070309020205020404" pitchFamily="49" charset="0"/>
              <a:buChar char="o"/>
              <a:defRPr/>
            </a:pPr>
            <a:endParaRPr lang="fr-FR" sz="1400" dirty="0">
              <a:solidFill>
                <a:schemeClr val="tx1">
                  <a:lumMod val="85000"/>
                  <a:lumOff val="15000"/>
                </a:schemeClr>
              </a:solidFill>
              <a:cs typeface="Arial" panose="020B0604020202020204" pitchFamily="34" charset="0"/>
              <a:sym typeface="Arial"/>
            </a:endParaRPr>
          </a:p>
        </p:txBody>
      </p:sp>
      <p:pic>
        <p:nvPicPr>
          <p:cNvPr id="11" name="Image 10">
            <a:extLst>
              <a:ext uri="{FF2B5EF4-FFF2-40B4-BE49-F238E27FC236}">
                <a16:creationId xmlns:a16="http://schemas.microsoft.com/office/drawing/2014/main" id="{92322A20-DAAB-DC48-2A8B-16B8BA2853FA}"/>
              </a:ext>
            </a:extLst>
          </p:cNvPr>
          <p:cNvPicPr>
            <a:picLocks noChangeAspect="1"/>
          </p:cNvPicPr>
          <p:nvPr/>
        </p:nvPicPr>
        <p:blipFill>
          <a:blip r:embed="rId4"/>
          <a:stretch>
            <a:fillRect/>
          </a:stretch>
        </p:blipFill>
        <p:spPr>
          <a:xfrm>
            <a:off x="717889" y="5410522"/>
            <a:ext cx="1008364" cy="407103"/>
          </a:xfrm>
          <a:prstGeom prst="rect">
            <a:avLst/>
          </a:prstGeom>
        </p:spPr>
      </p:pic>
      <p:pic>
        <p:nvPicPr>
          <p:cNvPr id="12" name="Image 11">
            <a:extLst>
              <a:ext uri="{FF2B5EF4-FFF2-40B4-BE49-F238E27FC236}">
                <a16:creationId xmlns:a16="http://schemas.microsoft.com/office/drawing/2014/main" id="{96CD1549-10FB-B3B9-E0D3-AECF8C7B3102}"/>
              </a:ext>
            </a:extLst>
          </p:cNvPr>
          <p:cNvPicPr>
            <a:picLocks noChangeAspect="1"/>
          </p:cNvPicPr>
          <p:nvPr/>
        </p:nvPicPr>
        <p:blipFill rotWithShape="1">
          <a:blip r:embed="rId5"/>
          <a:srcRect b="14319"/>
          <a:stretch/>
        </p:blipFill>
        <p:spPr>
          <a:xfrm>
            <a:off x="2066768" y="4358149"/>
            <a:ext cx="7428856" cy="2042651"/>
          </a:xfrm>
          <a:prstGeom prst="rect">
            <a:avLst/>
          </a:prstGeom>
        </p:spPr>
      </p:pic>
      <p:graphicFrame>
        <p:nvGraphicFramePr>
          <p:cNvPr id="4" name="Objet 3">
            <a:hlinkClick r:id="" action="ppaction://ole?verb=0"/>
            <a:extLst>
              <a:ext uri="{FF2B5EF4-FFF2-40B4-BE49-F238E27FC236}">
                <a16:creationId xmlns:a16="http://schemas.microsoft.com/office/drawing/2014/main" id="{2396B2F8-36DD-2B05-50B4-A0B295E1C677}"/>
              </a:ext>
            </a:extLst>
          </p:cNvPr>
          <p:cNvGraphicFramePr>
            <a:graphicFrameLocks noChangeAspect="1"/>
          </p:cNvGraphicFramePr>
          <p:nvPr>
            <p:extLst>
              <p:ext uri="{D42A27DB-BD31-4B8C-83A1-F6EECF244321}">
                <p14:modId xmlns:p14="http://schemas.microsoft.com/office/powerpoint/2010/main" val="1422944882"/>
              </p:ext>
            </p:extLst>
          </p:nvPr>
        </p:nvGraphicFramePr>
        <p:xfrm>
          <a:off x="10257784" y="2911021"/>
          <a:ext cx="1163508" cy="981710"/>
        </p:xfrm>
        <a:graphic>
          <a:graphicData uri="http://schemas.openxmlformats.org/presentationml/2006/ole">
            <mc:AlternateContent xmlns:mc="http://schemas.openxmlformats.org/markup-compatibility/2006">
              <mc:Choice xmlns:v="urn:schemas-microsoft-com:vml" Requires="v">
                <p:oleObj name="Presentation" showAsIcon="1" r:id="rId6" imgW="914400" imgH="771525" progId="PowerPoint.Show.12">
                  <p:embed/>
                </p:oleObj>
              </mc:Choice>
              <mc:Fallback>
                <p:oleObj name="Presentation" showAsIcon="1" r:id="rId6" imgW="914400" imgH="771525" progId="PowerPoint.Show.12">
                  <p:embed/>
                  <p:pic>
                    <p:nvPicPr>
                      <p:cNvPr id="0" name=""/>
                      <p:cNvPicPr/>
                      <p:nvPr/>
                    </p:nvPicPr>
                    <p:blipFill>
                      <a:blip r:embed="rId7"/>
                      <a:stretch>
                        <a:fillRect/>
                      </a:stretch>
                    </p:blipFill>
                    <p:spPr>
                      <a:xfrm>
                        <a:off x="10257784" y="2911021"/>
                        <a:ext cx="1163508" cy="981710"/>
                      </a:xfrm>
                      <a:prstGeom prst="rect">
                        <a:avLst/>
                      </a:prstGeom>
                    </p:spPr>
                  </p:pic>
                </p:oleObj>
              </mc:Fallback>
            </mc:AlternateContent>
          </a:graphicData>
        </a:graphic>
      </p:graphicFrame>
    </p:spTree>
    <p:extLst>
      <p:ext uri="{BB962C8B-B14F-4D97-AF65-F5344CB8AC3E}">
        <p14:creationId xmlns:p14="http://schemas.microsoft.com/office/powerpoint/2010/main" val="2414215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91666"/>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EVOLUTION RÉVISION ANNUELLE</a:t>
            </a:r>
          </a:p>
          <a:p>
            <a:r>
              <a:rPr lang="fr-FR" sz="1600" b="1" dirty="0">
                <a:solidFill>
                  <a:srgbClr val="000000"/>
                </a:solidFill>
                <a:latin typeface="Montserrat" panose="00000500000000000000" pitchFamily="2" charset="0"/>
              </a:rPr>
              <a:t>Les évolutions de l’outil de pilotage</a:t>
            </a:r>
            <a:endParaRPr lang="fr-FR" sz="1600" b="1" dirty="0"/>
          </a:p>
        </p:txBody>
      </p:sp>
      <p:pic>
        <p:nvPicPr>
          <p:cNvPr id="6" name="Image 5">
            <a:extLst>
              <a:ext uri="{FF2B5EF4-FFF2-40B4-BE49-F238E27FC236}">
                <a16:creationId xmlns:a16="http://schemas.microsoft.com/office/drawing/2014/main" id="{88822319-936E-0E8F-28E8-9C5BE36F1D2D}"/>
              </a:ext>
            </a:extLst>
          </p:cNvPr>
          <p:cNvPicPr>
            <a:picLocks noChangeAspect="1"/>
          </p:cNvPicPr>
          <p:nvPr/>
        </p:nvPicPr>
        <p:blipFill>
          <a:blip r:embed="rId2"/>
          <a:stretch>
            <a:fillRect/>
          </a:stretch>
        </p:blipFill>
        <p:spPr>
          <a:xfrm>
            <a:off x="6937163" y="5750858"/>
            <a:ext cx="709875" cy="597334"/>
          </a:xfrm>
          <a:prstGeom prst="rect">
            <a:avLst/>
          </a:prstGeom>
        </p:spPr>
      </p:pic>
      <p:sp>
        <p:nvSpPr>
          <p:cNvPr id="9" name="ZoneTexte 8">
            <a:extLst>
              <a:ext uri="{FF2B5EF4-FFF2-40B4-BE49-F238E27FC236}">
                <a16:creationId xmlns:a16="http://schemas.microsoft.com/office/drawing/2014/main" id="{31931A33-DB72-0EA4-B015-88FDC2E7447F}"/>
              </a:ext>
            </a:extLst>
          </p:cNvPr>
          <p:cNvSpPr txBox="1"/>
          <p:nvPr/>
        </p:nvSpPr>
        <p:spPr>
          <a:xfrm>
            <a:off x="4299154" y="5442155"/>
            <a:ext cx="3274143" cy="276999"/>
          </a:xfrm>
          <a:prstGeom prst="rect">
            <a:avLst/>
          </a:prstGeom>
          <a:noFill/>
        </p:spPr>
        <p:txBody>
          <a:bodyPr wrap="square" rtlCol="0">
            <a:spAutoFit/>
          </a:bodyPr>
          <a:lstStyle/>
          <a:p>
            <a:r>
              <a:rPr lang="fr-FR" sz="1200" dirty="0"/>
              <a:t>Cliquez ici pour accéder aux différents écrans</a:t>
            </a:r>
          </a:p>
        </p:txBody>
      </p:sp>
      <p:pic>
        <p:nvPicPr>
          <p:cNvPr id="3" name="Image 2">
            <a:extLst>
              <a:ext uri="{FF2B5EF4-FFF2-40B4-BE49-F238E27FC236}">
                <a16:creationId xmlns:a16="http://schemas.microsoft.com/office/drawing/2014/main" id="{146A7B08-2BCF-5128-8F91-C9DCF8BFBF15}"/>
              </a:ext>
            </a:extLst>
          </p:cNvPr>
          <p:cNvPicPr>
            <a:picLocks noChangeAspect="1"/>
          </p:cNvPicPr>
          <p:nvPr/>
        </p:nvPicPr>
        <p:blipFill rotWithShape="1">
          <a:blip r:embed="rId3"/>
          <a:srcRect b="47278"/>
          <a:stretch/>
        </p:blipFill>
        <p:spPr>
          <a:xfrm>
            <a:off x="347271" y="2580281"/>
            <a:ext cx="9475470" cy="1166060"/>
          </a:xfrm>
          <a:prstGeom prst="rect">
            <a:avLst/>
          </a:prstGeom>
          <a:ln>
            <a:noFill/>
          </a:ln>
        </p:spPr>
      </p:pic>
      <p:pic>
        <p:nvPicPr>
          <p:cNvPr id="4" name="Image 3">
            <a:extLst>
              <a:ext uri="{FF2B5EF4-FFF2-40B4-BE49-F238E27FC236}">
                <a16:creationId xmlns:a16="http://schemas.microsoft.com/office/drawing/2014/main" id="{E02F9EF3-8824-3F47-6662-717B79B0D84E}"/>
              </a:ext>
            </a:extLst>
          </p:cNvPr>
          <p:cNvPicPr>
            <a:picLocks noChangeAspect="1"/>
          </p:cNvPicPr>
          <p:nvPr/>
        </p:nvPicPr>
        <p:blipFill rotWithShape="1">
          <a:blip r:embed="rId4"/>
          <a:srcRect b="45761"/>
          <a:stretch/>
        </p:blipFill>
        <p:spPr>
          <a:xfrm>
            <a:off x="317774" y="947424"/>
            <a:ext cx="9475470" cy="1258509"/>
          </a:xfrm>
          <a:prstGeom prst="rect">
            <a:avLst/>
          </a:prstGeom>
        </p:spPr>
      </p:pic>
      <p:sp>
        <p:nvSpPr>
          <p:cNvPr id="11" name="Rectangle 10">
            <a:extLst>
              <a:ext uri="{FF2B5EF4-FFF2-40B4-BE49-F238E27FC236}">
                <a16:creationId xmlns:a16="http://schemas.microsoft.com/office/drawing/2014/main" id="{77D220E2-3ACD-0FEB-A4CE-D21B08F6473A}"/>
              </a:ext>
            </a:extLst>
          </p:cNvPr>
          <p:cNvSpPr/>
          <p:nvPr/>
        </p:nvSpPr>
        <p:spPr>
          <a:xfrm>
            <a:off x="8314653" y="1371600"/>
            <a:ext cx="861237" cy="361507"/>
          </a:xfrm>
          <a:prstGeom prst="rect">
            <a:avLst/>
          </a:prstGeom>
          <a:noFill/>
          <a:ln w="28575">
            <a:solidFill>
              <a:srgbClr val="4F5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39DE2005-4D7C-6FD2-AF10-7C984F3F0ABA}"/>
              </a:ext>
            </a:extLst>
          </p:cNvPr>
          <p:cNvSpPr/>
          <p:nvPr/>
        </p:nvSpPr>
        <p:spPr>
          <a:xfrm>
            <a:off x="6212951" y="1371600"/>
            <a:ext cx="1166037" cy="361507"/>
          </a:xfrm>
          <a:prstGeom prst="rect">
            <a:avLst/>
          </a:prstGeom>
          <a:noFill/>
          <a:ln w="28575">
            <a:solidFill>
              <a:srgbClr val="4F5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1227D2F7-A838-CBA1-76B2-F96D597E27C9}"/>
              </a:ext>
            </a:extLst>
          </p:cNvPr>
          <p:cNvSpPr/>
          <p:nvPr/>
        </p:nvSpPr>
        <p:spPr>
          <a:xfrm>
            <a:off x="8344150" y="2973645"/>
            <a:ext cx="861237" cy="361507"/>
          </a:xfrm>
          <a:prstGeom prst="rect">
            <a:avLst/>
          </a:prstGeom>
          <a:noFill/>
          <a:ln w="28575">
            <a:solidFill>
              <a:srgbClr val="4F5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720D93E6-F4EA-49C6-2DCE-A862D777FB9D}"/>
              </a:ext>
            </a:extLst>
          </p:cNvPr>
          <p:cNvSpPr/>
          <p:nvPr/>
        </p:nvSpPr>
        <p:spPr>
          <a:xfrm>
            <a:off x="6242448" y="2973645"/>
            <a:ext cx="1166037" cy="361507"/>
          </a:xfrm>
          <a:prstGeom prst="rect">
            <a:avLst/>
          </a:prstGeom>
          <a:noFill/>
          <a:ln w="28575">
            <a:solidFill>
              <a:srgbClr val="4F5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2F0E2EC5-B2EB-8BCC-8F8C-88CEED086181}"/>
              </a:ext>
            </a:extLst>
          </p:cNvPr>
          <p:cNvSpPr/>
          <p:nvPr/>
        </p:nvSpPr>
        <p:spPr>
          <a:xfrm>
            <a:off x="3848979" y="931342"/>
            <a:ext cx="552893" cy="285953"/>
          </a:xfrm>
          <a:prstGeom prst="rightArrow">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 droite 15">
            <a:extLst>
              <a:ext uri="{FF2B5EF4-FFF2-40B4-BE49-F238E27FC236}">
                <a16:creationId xmlns:a16="http://schemas.microsoft.com/office/drawing/2014/main" id="{EB61E677-1703-17B3-077A-F5413340C248}"/>
              </a:ext>
            </a:extLst>
          </p:cNvPr>
          <p:cNvSpPr/>
          <p:nvPr/>
        </p:nvSpPr>
        <p:spPr>
          <a:xfrm>
            <a:off x="3892647" y="2563561"/>
            <a:ext cx="552893" cy="285953"/>
          </a:xfrm>
          <a:prstGeom prst="rightArrow">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FCC5F115-0D2A-7609-245D-DDC20D153978}"/>
              </a:ext>
            </a:extLst>
          </p:cNvPr>
          <p:cNvPicPr>
            <a:picLocks noChangeAspect="1"/>
          </p:cNvPicPr>
          <p:nvPr/>
        </p:nvPicPr>
        <p:blipFill>
          <a:blip r:embed="rId5"/>
          <a:stretch>
            <a:fillRect/>
          </a:stretch>
        </p:blipFill>
        <p:spPr>
          <a:xfrm>
            <a:off x="322108" y="3967090"/>
            <a:ext cx="975750" cy="970237"/>
          </a:xfrm>
          <a:prstGeom prst="rect">
            <a:avLst/>
          </a:prstGeom>
        </p:spPr>
      </p:pic>
      <p:pic>
        <p:nvPicPr>
          <p:cNvPr id="18" name="Image 17">
            <a:extLst>
              <a:ext uri="{FF2B5EF4-FFF2-40B4-BE49-F238E27FC236}">
                <a16:creationId xmlns:a16="http://schemas.microsoft.com/office/drawing/2014/main" id="{193DFD7D-CA3C-3290-0717-6F611DC5846B}"/>
              </a:ext>
            </a:extLst>
          </p:cNvPr>
          <p:cNvPicPr>
            <a:picLocks noChangeAspect="1"/>
          </p:cNvPicPr>
          <p:nvPr/>
        </p:nvPicPr>
        <p:blipFill rotWithShape="1">
          <a:blip r:embed="rId6"/>
          <a:srcRect l="10987" t="23486" r="2606" b="53798"/>
          <a:stretch/>
        </p:blipFill>
        <p:spPr>
          <a:xfrm>
            <a:off x="309716" y="4988449"/>
            <a:ext cx="9481188" cy="1402077"/>
          </a:xfrm>
          <a:prstGeom prst="rect">
            <a:avLst/>
          </a:prstGeom>
          <a:ln>
            <a:noFill/>
          </a:ln>
        </p:spPr>
      </p:pic>
      <p:sp>
        <p:nvSpPr>
          <p:cNvPr id="19" name="ZoneTexte 18">
            <a:extLst>
              <a:ext uri="{FF2B5EF4-FFF2-40B4-BE49-F238E27FC236}">
                <a16:creationId xmlns:a16="http://schemas.microsoft.com/office/drawing/2014/main" id="{2A09A614-0D93-066C-11D0-F2882571839C}"/>
              </a:ext>
            </a:extLst>
          </p:cNvPr>
          <p:cNvSpPr txBox="1"/>
          <p:nvPr/>
        </p:nvSpPr>
        <p:spPr>
          <a:xfrm>
            <a:off x="1501039" y="4413016"/>
            <a:ext cx="6662194" cy="430887"/>
          </a:xfrm>
          <a:prstGeom prst="rect">
            <a:avLst/>
          </a:prstGeom>
          <a:noFill/>
        </p:spPr>
        <p:txBody>
          <a:bodyPr wrap="square" rtlCol="0">
            <a:spAutoFit/>
          </a:bodyPr>
          <a:lstStyle/>
          <a:p>
            <a:pPr algn="just"/>
            <a:r>
              <a:rPr lang="fr-FR" sz="1100" u="sng" dirty="0">
                <a:solidFill>
                  <a:srgbClr val="0070C0"/>
                </a:solidFill>
              </a:rPr>
              <a:t>Nouveau raccourci </a:t>
            </a:r>
            <a:r>
              <a:rPr lang="fr-FR" sz="1100" dirty="0"/>
              <a:t>: en cliquant sur le numéro de personne, le chargé d’affaires est directement dirigé sur le </a:t>
            </a:r>
            <a:r>
              <a:rPr lang="fr-FR" sz="1100" b="1" u="sng" dirty="0"/>
              <a:t>nouvel écran </a:t>
            </a:r>
            <a:r>
              <a:rPr lang="fr-FR" sz="1100" b="1" u="sng" dirty="0" err="1"/>
              <a:t>Myway</a:t>
            </a:r>
            <a:r>
              <a:rPr lang="fr-FR" sz="1100" dirty="0"/>
              <a:t> de saisie de la Révision Annuelle</a:t>
            </a:r>
          </a:p>
        </p:txBody>
      </p:sp>
      <p:sp>
        <p:nvSpPr>
          <p:cNvPr id="20" name="Flèche : bas 19">
            <a:extLst>
              <a:ext uri="{FF2B5EF4-FFF2-40B4-BE49-F238E27FC236}">
                <a16:creationId xmlns:a16="http://schemas.microsoft.com/office/drawing/2014/main" id="{4DE240C2-C8F2-0B8D-A763-2C8C9B9903AB}"/>
              </a:ext>
            </a:extLst>
          </p:cNvPr>
          <p:cNvSpPr/>
          <p:nvPr/>
        </p:nvSpPr>
        <p:spPr>
          <a:xfrm>
            <a:off x="2046231" y="5840361"/>
            <a:ext cx="151280" cy="285995"/>
          </a:xfrm>
          <a:prstGeom prst="down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48EDED1-DB26-0580-4992-D8CE53DE2988}"/>
              </a:ext>
            </a:extLst>
          </p:cNvPr>
          <p:cNvSpPr txBox="1"/>
          <p:nvPr/>
        </p:nvSpPr>
        <p:spPr>
          <a:xfrm>
            <a:off x="9949733" y="909651"/>
            <a:ext cx="2011896" cy="3477875"/>
          </a:xfrm>
          <a:prstGeom prst="rect">
            <a:avLst/>
          </a:prstGeom>
          <a:noFill/>
        </p:spPr>
        <p:txBody>
          <a:bodyPr wrap="square" rtlCol="0">
            <a:spAutoFit/>
          </a:bodyPr>
          <a:lstStyle/>
          <a:p>
            <a:pPr algn="just"/>
            <a:r>
              <a:rPr lang="fr-FR" sz="1100" dirty="0"/>
              <a:t>Le </a:t>
            </a:r>
            <a:r>
              <a:rPr lang="fr-FR" sz="1100" b="1" u="sng" dirty="0"/>
              <a:t>pilotage des révisions</a:t>
            </a:r>
            <a:r>
              <a:rPr lang="fr-FR" sz="1100" b="1" dirty="0"/>
              <a:t> </a:t>
            </a:r>
            <a:r>
              <a:rPr lang="fr-FR" sz="1100" dirty="0"/>
              <a:t>précise si elles ont été </a:t>
            </a:r>
            <a:r>
              <a:rPr lang="fr-FR" sz="1100" b="1" dirty="0"/>
              <a:t>effectuées</a:t>
            </a:r>
            <a:r>
              <a:rPr lang="fr-FR" sz="1100" dirty="0"/>
              <a:t> </a:t>
            </a:r>
            <a:r>
              <a:rPr lang="fr-FR" sz="1100" b="1" dirty="0"/>
              <a:t>ou non </a:t>
            </a:r>
            <a:r>
              <a:rPr lang="fr-FR" sz="1100" dirty="0"/>
              <a:t>et n’indique plus la nature de la révision à effectuer.</a:t>
            </a:r>
          </a:p>
          <a:p>
            <a:pPr algn="just"/>
            <a:endParaRPr lang="fr-FR" sz="1100" dirty="0"/>
          </a:p>
          <a:p>
            <a:pPr algn="just"/>
            <a:r>
              <a:rPr lang="fr-FR" sz="1100" dirty="0"/>
              <a:t>Le </a:t>
            </a:r>
            <a:r>
              <a:rPr lang="fr-FR" sz="1100" b="1" u="sng" dirty="0"/>
              <a:t>taux de réalisation</a:t>
            </a:r>
            <a:r>
              <a:rPr lang="fr-FR" sz="1100" b="1" dirty="0"/>
              <a:t> </a:t>
            </a:r>
            <a:r>
              <a:rPr lang="fr-FR" sz="1100" dirty="0"/>
              <a:t>des révisions peut être affiché </a:t>
            </a:r>
            <a:r>
              <a:rPr lang="fr-FR" sz="1100" b="1" dirty="0"/>
              <a:t>en nombre </a:t>
            </a:r>
            <a:r>
              <a:rPr lang="fr-FR" sz="1100" dirty="0"/>
              <a:t>ou </a:t>
            </a:r>
            <a:r>
              <a:rPr lang="fr-FR" sz="1100" b="1" dirty="0"/>
              <a:t>en encours</a:t>
            </a:r>
            <a:r>
              <a:rPr lang="fr-FR" sz="1100" dirty="0"/>
              <a:t>, selon la sélection voulu par l’utilisateur de l’outil de ‘Suivi de la collecte des bilans et des révisions’ local.</a:t>
            </a:r>
          </a:p>
          <a:p>
            <a:pPr algn="just"/>
            <a:endParaRPr lang="fr-FR" sz="1100" dirty="0"/>
          </a:p>
          <a:p>
            <a:pPr algn="just"/>
            <a:r>
              <a:rPr lang="fr-FR" sz="1100" dirty="0"/>
              <a:t>La validation d’une révision sous MYSYS, </a:t>
            </a:r>
            <a:r>
              <a:rPr lang="fr-FR" sz="1100" b="1" dirty="0">
                <a:highlight>
                  <a:srgbClr val="FFFF00"/>
                </a:highlight>
              </a:rPr>
              <a:t>i</a:t>
            </a:r>
            <a:r>
              <a:rPr lang="fr-FR" sz="1100" b="1" u="sng" dirty="0">
                <a:highlight>
                  <a:srgbClr val="FFFF00"/>
                </a:highlight>
              </a:rPr>
              <a:t>mpactera automatiquement </a:t>
            </a:r>
            <a:r>
              <a:rPr lang="fr-FR" sz="1100" b="1" dirty="0">
                <a:highlight>
                  <a:srgbClr val="FFFF00"/>
                </a:highlight>
              </a:rPr>
              <a:t>à J+1, l’outil de pilotage.</a:t>
            </a:r>
          </a:p>
          <a:p>
            <a:pPr algn="just"/>
            <a:endParaRPr lang="fr-FR" sz="1100" b="1" dirty="0"/>
          </a:p>
          <a:p>
            <a:pPr algn="just"/>
            <a:endParaRPr lang="fr-FR" sz="1100" dirty="0"/>
          </a:p>
        </p:txBody>
      </p:sp>
      <p:sp>
        <p:nvSpPr>
          <p:cNvPr id="26" name="Rectangle 25">
            <a:extLst>
              <a:ext uri="{FF2B5EF4-FFF2-40B4-BE49-F238E27FC236}">
                <a16:creationId xmlns:a16="http://schemas.microsoft.com/office/drawing/2014/main" id="{6F5B0D63-D8C0-DCF9-EC11-BE9121FAC62E}"/>
              </a:ext>
            </a:extLst>
          </p:cNvPr>
          <p:cNvSpPr/>
          <p:nvPr/>
        </p:nvSpPr>
        <p:spPr>
          <a:xfrm>
            <a:off x="9981221" y="899651"/>
            <a:ext cx="2016592" cy="951272"/>
          </a:xfrm>
          <a:prstGeom prst="rect">
            <a:avLst/>
          </a:prstGeom>
          <a:noFill/>
          <a:ln w="28575">
            <a:solidFill>
              <a:srgbClr val="4F5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4A662964-FA3F-6FCC-8CFC-415244F63CF9}"/>
              </a:ext>
            </a:extLst>
          </p:cNvPr>
          <p:cNvSpPr/>
          <p:nvPr/>
        </p:nvSpPr>
        <p:spPr>
          <a:xfrm>
            <a:off x="4476135" y="966019"/>
            <a:ext cx="1084008" cy="243349"/>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1ACE2FB-8ED4-A54F-7641-20E4A1494C77}"/>
              </a:ext>
            </a:extLst>
          </p:cNvPr>
          <p:cNvSpPr/>
          <p:nvPr/>
        </p:nvSpPr>
        <p:spPr>
          <a:xfrm>
            <a:off x="4483510" y="2566217"/>
            <a:ext cx="1157748" cy="265473"/>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D156E5DE-24C4-7549-1D0D-011BC5D833D5}"/>
              </a:ext>
            </a:extLst>
          </p:cNvPr>
          <p:cNvSpPr/>
          <p:nvPr/>
        </p:nvSpPr>
        <p:spPr>
          <a:xfrm>
            <a:off x="9993332" y="1946786"/>
            <a:ext cx="1982358" cy="1268362"/>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DF3BBADC-241A-491E-42F4-BE3F40DF6DF6}"/>
              </a:ext>
            </a:extLst>
          </p:cNvPr>
          <p:cNvSpPr/>
          <p:nvPr/>
        </p:nvSpPr>
        <p:spPr>
          <a:xfrm>
            <a:off x="4498258" y="2566217"/>
            <a:ext cx="1157748" cy="265473"/>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92410D8E-8F0F-6808-5400-1EA00D08B9A9}"/>
              </a:ext>
            </a:extLst>
          </p:cNvPr>
          <p:cNvSpPr/>
          <p:nvPr/>
        </p:nvSpPr>
        <p:spPr>
          <a:xfrm>
            <a:off x="5818238" y="5169309"/>
            <a:ext cx="501446" cy="37608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1C780FEA-E757-8462-30E7-3F107E67F179}"/>
              </a:ext>
            </a:extLst>
          </p:cNvPr>
          <p:cNvSpPr/>
          <p:nvPr/>
        </p:nvSpPr>
        <p:spPr>
          <a:xfrm>
            <a:off x="9984655" y="5552766"/>
            <a:ext cx="1946789" cy="759544"/>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E454EAA3-23AB-06C8-52D8-5CA70236EA95}"/>
              </a:ext>
            </a:extLst>
          </p:cNvPr>
          <p:cNvSpPr/>
          <p:nvPr/>
        </p:nvSpPr>
        <p:spPr>
          <a:xfrm>
            <a:off x="3340509" y="5154560"/>
            <a:ext cx="501446" cy="376085"/>
          </a:xfrm>
          <a:prstGeom prst="rect">
            <a:avLst/>
          </a:prstGeom>
          <a:noFill/>
          <a:ln w="3810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36BAF9BB-012A-4AB0-FC0E-FF82D503AC66}"/>
              </a:ext>
            </a:extLst>
          </p:cNvPr>
          <p:cNvSpPr/>
          <p:nvPr/>
        </p:nvSpPr>
        <p:spPr>
          <a:xfrm>
            <a:off x="9977283" y="4638366"/>
            <a:ext cx="1961535" cy="848034"/>
          </a:xfrm>
          <a:prstGeom prst="rect">
            <a:avLst/>
          </a:prstGeom>
          <a:noFill/>
          <a:ln w="3810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 bas 40">
            <a:extLst>
              <a:ext uri="{FF2B5EF4-FFF2-40B4-BE49-F238E27FC236}">
                <a16:creationId xmlns:a16="http://schemas.microsoft.com/office/drawing/2014/main" id="{C775B410-4040-370F-64DB-DD45EB12440A}"/>
              </a:ext>
            </a:extLst>
          </p:cNvPr>
          <p:cNvSpPr/>
          <p:nvPr/>
        </p:nvSpPr>
        <p:spPr>
          <a:xfrm>
            <a:off x="2038856" y="4822723"/>
            <a:ext cx="158654" cy="390832"/>
          </a:xfrm>
          <a:prstGeom prst="downArrow">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6AAF9C21-8A27-F069-0C54-4407C59D441B}"/>
              </a:ext>
            </a:extLst>
          </p:cNvPr>
          <p:cNvSpPr txBox="1"/>
          <p:nvPr/>
        </p:nvSpPr>
        <p:spPr>
          <a:xfrm>
            <a:off x="1474839" y="4100051"/>
            <a:ext cx="4077929" cy="307777"/>
          </a:xfrm>
          <a:prstGeom prst="rect">
            <a:avLst/>
          </a:prstGeom>
          <a:noFill/>
        </p:spPr>
        <p:txBody>
          <a:bodyPr wrap="square" rtlCol="0">
            <a:spAutoFit/>
          </a:bodyPr>
          <a:lstStyle/>
          <a:p>
            <a:r>
              <a:rPr lang="fr-FR" sz="1400" dirty="0"/>
              <a:t>Un accès à la révision depuis l’écran de pilotage</a:t>
            </a:r>
          </a:p>
        </p:txBody>
      </p:sp>
      <p:sp>
        <p:nvSpPr>
          <p:cNvPr id="44" name="ZoneTexte 43">
            <a:extLst>
              <a:ext uri="{FF2B5EF4-FFF2-40B4-BE49-F238E27FC236}">
                <a16:creationId xmlns:a16="http://schemas.microsoft.com/office/drawing/2014/main" id="{D6A60CED-75D6-7F22-1946-424080069E8F}"/>
              </a:ext>
            </a:extLst>
          </p:cNvPr>
          <p:cNvSpPr txBox="1"/>
          <p:nvPr/>
        </p:nvSpPr>
        <p:spPr>
          <a:xfrm>
            <a:off x="9957004" y="4658898"/>
            <a:ext cx="1871203"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Arial"/>
                <a:ea typeface="+mn-ea"/>
                <a:cs typeface="+mn-cs"/>
              </a:rPr>
              <a:t>La saisie de </a:t>
            </a:r>
            <a:r>
              <a:rPr kumimoji="0" lang="fr-FR" sz="1100" b="1" i="0" u="sng" strike="noStrike" kern="1200" cap="none" spc="0" normalizeH="0" baseline="0" noProof="0" dirty="0">
                <a:ln>
                  <a:noFill/>
                </a:ln>
                <a:solidFill>
                  <a:prstClr val="black"/>
                </a:solidFill>
                <a:effectLst/>
                <a:uLnTx/>
                <a:uFillTx/>
                <a:latin typeface="Arial"/>
                <a:ea typeface="+mn-ea"/>
                <a:cs typeface="+mn-cs"/>
              </a:rPr>
              <a:t>l’ID « Groupe Tiers »</a:t>
            </a:r>
            <a:r>
              <a:rPr kumimoji="0" lang="fr-FR" sz="1100" b="0" i="0" u="none" strike="noStrike" kern="1200" cap="none" spc="0" normalizeH="0" baseline="0" noProof="0" dirty="0">
                <a:ln>
                  <a:noFill/>
                </a:ln>
                <a:solidFill>
                  <a:prstClr val="black"/>
                </a:solidFill>
                <a:effectLst/>
                <a:uLnTx/>
                <a:uFillTx/>
                <a:latin typeface="Arial"/>
                <a:ea typeface="+mn-ea"/>
                <a:cs typeface="+mn-cs"/>
              </a:rPr>
              <a:t> permettra d’afficher les révisions à réaliser d’un même Groupe.</a:t>
            </a:r>
          </a:p>
        </p:txBody>
      </p:sp>
      <p:sp>
        <p:nvSpPr>
          <p:cNvPr id="46" name="ZoneTexte 45">
            <a:extLst>
              <a:ext uri="{FF2B5EF4-FFF2-40B4-BE49-F238E27FC236}">
                <a16:creationId xmlns:a16="http://schemas.microsoft.com/office/drawing/2014/main" id="{F5707DD5-59C7-4E5E-7E52-ECD0AB311F9C}"/>
              </a:ext>
            </a:extLst>
          </p:cNvPr>
          <p:cNvSpPr txBox="1"/>
          <p:nvPr/>
        </p:nvSpPr>
        <p:spPr>
          <a:xfrm>
            <a:off x="10045496" y="5539950"/>
            <a:ext cx="1760588"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Arial"/>
                <a:ea typeface="+mn-ea"/>
                <a:cs typeface="+mn-cs"/>
              </a:rPr>
              <a:t>Pensez à actionner « </a:t>
            </a:r>
            <a:r>
              <a:rPr kumimoji="0" lang="fr-FR" sz="1100" b="1" i="0" u="sng" strike="noStrike" kern="1200" cap="none" spc="0" normalizeH="0" baseline="0" noProof="0" dirty="0">
                <a:ln>
                  <a:noFill/>
                </a:ln>
                <a:solidFill>
                  <a:prstClr val="black"/>
                </a:solidFill>
                <a:effectLst/>
                <a:uLnTx/>
                <a:uFillTx/>
                <a:latin typeface="Arial"/>
                <a:ea typeface="+mn-ea"/>
                <a:cs typeface="+mn-cs"/>
              </a:rPr>
              <a:t>DPRA</a:t>
            </a:r>
            <a:r>
              <a:rPr kumimoji="0" lang="fr-FR" sz="1100" b="0" i="0" u="none" strike="noStrike" kern="1200" cap="none" spc="0" normalizeH="0" baseline="0" noProof="0" dirty="0">
                <a:ln>
                  <a:noFill/>
                </a:ln>
                <a:solidFill>
                  <a:prstClr val="black"/>
                </a:solidFill>
                <a:effectLst/>
                <a:uLnTx/>
                <a:uFillTx/>
                <a:latin typeface="Arial"/>
                <a:ea typeface="+mn-ea"/>
                <a:cs typeface="+mn-cs"/>
              </a:rPr>
              <a:t> » pour disposer d’une visibilité à 12 mois des révisions à réaliser.</a:t>
            </a:r>
          </a:p>
        </p:txBody>
      </p:sp>
    </p:spTree>
    <p:extLst>
      <p:ext uri="{BB962C8B-B14F-4D97-AF65-F5344CB8AC3E}">
        <p14:creationId xmlns:p14="http://schemas.microsoft.com/office/powerpoint/2010/main" val="2876565071"/>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2256E142290C448B749FFC681C15DC" ma:contentTypeVersion="12" ma:contentTypeDescription="Create a new document." ma:contentTypeScope="" ma:versionID="8a80532a97272022569073fac2ae7617">
  <xsd:schema xmlns:xsd="http://www.w3.org/2001/XMLSchema" xmlns:xs="http://www.w3.org/2001/XMLSchema" xmlns:p="http://schemas.microsoft.com/office/2006/metadata/properties" xmlns:ns3="4ed548e1-9252-4383-89e4-daa065924a31" xmlns:ns4="907edc36-f8c7-4079-91bc-0258a5bfee00" targetNamespace="http://schemas.microsoft.com/office/2006/metadata/properties" ma:root="true" ma:fieldsID="3b9e121c9fd0529081bdc10d715a972c" ns3:_="" ns4:_="">
    <xsd:import namespace="4ed548e1-9252-4383-89e4-daa065924a31"/>
    <xsd:import namespace="907edc36-f8c7-4079-91bc-0258a5bfe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548e1-9252-4383-89e4-daa065924a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7edc36-f8c7-4079-91bc-0258a5bfee0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ed548e1-9252-4383-89e4-daa065924a31" xsi:nil="true"/>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C14B8DE2-A2E6-4BBA-96EB-A9A5CE9AA1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d548e1-9252-4383-89e4-daa065924a31"/>
    <ds:schemaRef ds:uri="907edc36-f8c7-4079-91bc-0258a5bfe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907edc36-f8c7-4079-91bc-0258a5bfee00"/>
    <ds:schemaRef ds:uri="4ed548e1-9252-4383-89e4-daa065924a3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11095</TotalTime>
  <Words>939</Words>
  <Application>Microsoft Office PowerPoint</Application>
  <PresentationFormat>Grand écran</PresentationFormat>
  <Paragraphs>109</Paragraphs>
  <Slides>11</Slides>
  <Notes>0</Notes>
  <HiddenSlides>0</HiddenSlides>
  <MMClips>0</MMClips>
  <ScaleCrop>false</ScaleCrop>
  <HeadingPairs>
    <vt:vector size="8" baseType="variant">
      <vt:variant>
        <vt:lpstr>Polices utilisées</vt:lpstr>
      </vt:variant>
      <vt:variant>
        <vt:i4>9</vt:i4>
      </vt:variant>
      <vt:variant>
        <vt:lpstr>Thème</vt:lpstr>
      </vt:variant>
      <vt:variant>
        <vt:i4>3</vt:i4>
      </vt:variant>
      <vt:variant>
        <vt:lpstr>Serveurs OLE incorporés</vt:lpstr>
      </vt:variant>
      <vt:variant>
        <vt:i4>1</vt:i4>
      </vt:variant>
      <vt:variant>
        <vt:lpstr>Titres des diapositives</vt:lpstr>
      </vt:variant>
      <vt:variant>
        <vt:i4>11</vt:i4>
      </vt:variant>
    </vt:vector>
  </HeadingPairs>
  <TitlesOfParts>
    <vt:vector size="24" baseType="lpstr">
      <vt:lpstr>Arial</vt:lpstr>
      <vt:lpstr>Arial Black</vt:lpstr>
      <vt:lpstr>Arial Narrow</vt:lpstr>
      <vt:lpstr>Calibri</vt:lpstr>
      <vt:lpstr>Courier New</vt:lpstr>
      <vt:lpstr>Montserrat</vt:lpstr>
      <vt:lpstr>Montserrat Black</vt:lpstr>
      <vt:lpstr>Wingdings</vt:lpstr>
      <vt:lpstr>Wingdings 2</vt:lpstr>
      <vt:lpstr>Thème Office</vt:lpstr>
      <vt:lpstr>1-MODELE PART</vt:lpstr>
      <vt:lpstr>Caisse d'Epargne</vt:lpstr>
      <vt:lpstr>Présentation Microsoft PowerPoint</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REFFORT Didier [CEGEE]</cp:lastModifiedBy>
  <cp:revision>366</cp:revision>
  <cp:lastPrinted>2023-05-25T12:40:56Z</cp:lastPrinted>
  <dcterms:created xsi:type="dcterms:W3CDTF">2020-06-24T09:20:11Z</dcterms:created>
  <dcterms:modified xsi:type="dcterms:W3CDTF">2023-05-31T12:10:08Z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0x010100D12256E142290C448B749FFC681C15DC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