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3"/>
  </p:notesMasterIdLst>
  <p:sldIdLst>
    <p:sldId id="268" r:id="rId6"/>
    <p:sldId id="634" r:id="rId7"/>
    <p:sldId id="274" r:id="rId8"/>
    <p:sldId id="619" r:id="rId9"/>
    <p:sldId id="626" r:id="rId10"/>
    <p:sldId id="620" r:id="rId11"/>
    <p:sldId id="621" r:id="rId12"/>
    <p:sldId id="622" r:id="rId13"/>
    <p:sldId id="623" r:id="rId14"/>
    <p:sldId id="624" r:id="rId15"/>
    <p:sldId id="625" r:id="rId16"/>
    <p:sldId id="627" r:id="rId17"/>
    <p:sldId id="628" r:id="rId18"/>
    <p:sldId id="629" r:id="rId19"/>
    <p:sldId id="631" r:id="rId20"/>
    <p:sldId id="632" r:id="rId21"/>
    <p:sldId id="633" r:id="rId22"/>
    <p:sldId id="635" r:id="rId23"/>
    <p:sldId id="636" r:id="rId24"/>
    <p:sldId id="637" r:id="rId25"/>
    <p:sldId id="638" r:id="rId26"/>
    <p:sldId id="640" r:id="rId27"/>
    <p:sldId id="641" r:id="rId28"/>
    <p:sldId id="642" r:id="rId29"/>
    <p:sldId id="610" r:id="rId30"/>
    <p:sldId id="600" r:id="rId31"/>
    <p:sldId id="295" r:id="rId32"/>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3EAB36"/>
    <a:srgbClr val="005FAB"/>
    <a:srgbClr val="0057A6"/>
    <a:srgbClr val="558C0E"/>
    <a:srgbClr val="2010D3"/>
    <a:srgbClr val="1D9DD9"/>
    <a:srgbClr val="FFD817"/>
    <a:srgbClr val="E60B15"/>
    <a:srgbClr val="1EA3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0D499C-4109-4B3D-AC12-FA386720E45F}" v="370" dt="2023-09-29T11:27:12.38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98" autoAdjust="0"/>
    <p:restoredTop sz="96056" autoAdjust="0"/>
  </p:normalViewPr>
  <p:slideViewPr>
    <p:cSldViewPr snapToGrid="0">
      <p:cViewPr varScale="1">
        <p:scale>
          <a:sx n="106" d="100"/>
          <a:sy n="106" d="100"/>
        </p:scale>
        <p:origin x="1188" y="114"/>
      </p:cViewPr>
      <p:guideLst/>
    </p:cSldViewPr>
  </p:slideViewPr>
  <p:outlineViewPr>
    <p:cViewPr>
      <p:scale>
        <a:sx n="33" d="100"/>
        <a:sy n="33" d="100"/>
      </p:scale>
      <p:origin x="0" y="-300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462ADFC-EDD7-4E36-BDAC-EB5A83F7D702}" type="datetimeFigureOut">
              <a:rPr lang="fr-FR" smtClean="0"/>
              <a:t>29/09/2023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8.jpeg"/><Relationship Id="rId4"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1274345" y="-11665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pic>
        <p:nvPicPr>
          <p:cNvPr id="10" name="Image 9">
            <a:extLst>
              <a:ext uri="{FF2B5EF4-FFF2-40B4-BE49-F238E27FC236}">
                <a16:creationId xmlns:a16="http://schemas.microsoft.com/office/drawing/2014/main" id="{6B40D612-077C-47F4-8972-64506457B2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3020" y="22538"/>
            <a:ext cx="883217" cy="883217"/>
          </a:xfrm>
          <a:prstGeom prst="rect">
            <a:avLst/>
          </a:prstGeom>
        </p:spPr>
      </p:pic>
      <p:pic>
        <p:nvPicPr>
          <p:cNvPr id="3" name="Image 2">
            <a:extLst>
              <a:ext uri="{FF2B5EF4-FFF2-40B4-BE49-F238E27FC236}">
                <a16:creationId xmlns:a16="http://schemas.microsoft.com/office/drawing/2014/main" id="{BE66F003-8A68-7403-D7AC-5860A2431608}"/>
              </a:ext>
            </a:extLst>
          </p:cNvPr>
          <p:cNvPicPr>
            <a:picLocks noChangeAspect="1"/>
          </p:cNvPicPr>
          <p:nvPr userDrawn="1"/>
        </p:nvPicPr>
        <p:blipFill rotWithShape="1">
          <a:blip r:embed="rId3"/>
          <a:srcRect t="-17983" r="15838"/>
          <a:stretch/>
        </p:blipFill>
        <p:spPr bwMode="auto">
          <a:xfrm>
            <a:off x="9578295" y="38018"/>
            <a:ext cx="2413647" cy="369345"/>
          </a:xfrm>
          <a:prstGeom prst="rect">
            <a:avLst/>
          </a:prstGeom>
        </p:spPr>
      </p:pic>
      <p:sp>
        <p:nvSpPr>
          <p:cNvPr id="2" name="ZoneTexte 1">
            <a:extLst>
              <a:ext uri="{FF2B5EF4-FFF2-40B4-BE49-F238E27FC236}">
                <a16:creationId xmlns:a16="http://schemas.microsoft.com/office/drawing/2014/main" id="{36EC8667-B2C9-8408-6F96-F539EA0D4C06}"/>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Lancement de l’offre </a:t>
            </a:r>
            <a:r>
              <a:rPr lang="fr-FR" sz="1200" dirty="0" err="1">
                <a:solidFill>
                  <a:schemeClr val="bg1">
                    <a:lumMod val="50000"/>
                  </a:schemeClr>
                </a:solidFill>
                <a:latin typeface="Calibri" panose="020F0502020204030204" pitchFamily="34" charset="0"/>
                <a:cs typeface="Calibri" panose="020F0502020204030204" pitchFamily="34" charset="0"/>
              </a:rPr>
              <a:t>PulCEo</a:t>
            </a:r>
            <a:r>
              <a:rPr lang="fr-FR" sz="1200" dirty="0">
                <a:solidFill>
                  <a:schemeClr val="bg1">
                    <a:lumMod val="50000"/>
                  </a:schemeClr>
                </a:solidFill>
                <a:latin typeface="Calibri" panose="020F0502020204030204" pitchFamily="34" charset="0"/>
                <a:cs typeface="Calibri" panose="020F0502020204030204" pitchFamily="34" charset="0"/>
              </a:rPr>
              <a:t> </a:t>
            </a:r>
            <a:r>
              <a:rPr lang="fr-FR" sz="1200" dirty="0" err="1">
                <a:solidFill>
                  <a:schemeClr val="bg1">
                    <a:lumMod val="50000"/>
                  </a:schemeClr>
                </a:solidFill>
                <a:latin typeface="Calibri" panose="020F0502020204030204" pitchFamily="34" charset="0"/>
                <a:cs typeface="Calibri" panose="020F0502020204030204" pitchFamily="34" charset="0"/>
              </a:rPr>
              <a:t>Connect</a:t>
            </a:r>
            <a:r>
              <a:rPr lang="fr-FR" sz="1200" dirty="0">
                <a:solidFill>
                  <a:schemeClr val="bg1">
                    <a:lumMod val="50000"/>
                  </a:schemeClr>
                </a:solidFill>
                <a:latin typeface="Calibri" panose="020F0502020204030204" pitchFamily="34" charset="0"/>
                <a:cs typeface="Calibri" panose="020F0502020204030204" pitchFamily="34" charset="0"/>
              </a:rPr>
              <a:t> - Semaine S39 2023</a:t>
            </a:r>
            <a:endParaRPr lang="fr-FR" sz="1200" dirty="0">
              <a:solidFill>
                <a:schemeClr val="bg1">
                  <a:lumMod val="50000"/>
                </a:schemeClr>
              </a:solidFill>
            </a:endParaRP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
        <p:nvSpPr>
          <p:cNvPr id="6" name="ZoneTexte 5">
            <a:extLst>
              <a:ext uri="{FF2B5EF4-FFF2-40B4-BE49-F238E27FC236}">
                <a16:creationId xmlns:a16="http://schemas.microsoft.com/office/drawing/2014/main" id="{674DF464-A718-44DB-8674-36A058B16D7F}"/>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Lancement de l’offre </a:t>
            </a:r>
            <a:r>
              <a:rPr lang="fr-FR" sz="1200" dirty="0" err="1">
                <a:solidFill>
                  <a:schemeClr val="bg1">
                    <a:lumMod val="50000"/>
                  </a:schemeClr>
                </a:solidFill>
                <a:latin typeface="Calibri" panose="020F0502020204030204" pitchFamily="34" charset="0"/>
                <a:cs typeface="Calibri" panose="020F0502020204030204" pitchFamily="34" charset="0"/>
              </a:rPr>
              <a:t>PulCEo</a:t>
            </a:r>
            <a:r>
              <a:rPr lang="fr-FR" sz="1200" dirty="0">
                <a:solidFill>
                  <a:schemeClr val="bg1">
                    <a:lumMod val="50000"/>
                  </a:schemeClr>
                </a:solidFill>
                <a:latin typeface="Calibri" panose="020F0502020204030204" pitchFamily="34" charset="0"/>
                <a:cs typeface="Calibri" panose="020F0502020204030204" pitchFamily="34" charset="0"/>
              </a:rPr>
              <a:t> </a:t>
            </a:r>
            <a:r>
              <a:rPr lang="fr-FR" sz="1200" dirty="0" err="1">
                <a:solidFill>
                  <a:schemeClr val="bg1">
                    <a:lumMod val="50000"/>
                  </a:schemeClr>
                </a:solidFill>
                <a:latin typeface="Calibri" panose="020F0502020204030204" pitchFamily="34" charset="0"/>
                <a:cs typeface="Calibri" panose="020F0502020204030204" pitchFamily="34" charset="0"/>
              </a:rPr>
              <a:t>Connect</a:t>
            </a:r>
            <a:r>
              <a:rPr lang="fr-FR" sz="1200" dirty="0">
                <a:solidFill>
                  <a:schemeClr val="bg1">
                    <a:lumMod val="50000"/>
                  </a:schemeClr>
                </a:solidFill>
                <a:latin typeface="Calibri" panose="020F0502020204030204" pitchFamily="34" charset="0"/>
                <a:cs typeface="Calibri" panose="020F0502020204030204" pitchFamily="34" charset="0"/>
              </a:rPr>
              <a:t> - Semaine S39 2023</a:t>
            </a:r>
            <a:endParaRPr lang="fr-FR" sz="1200" dirty="0">
              <a:solidFill>
                <a:schemeClr val="bg1">
                  <a:lumMod val="50000"/>
                </a:schemeClr>
              </a:solidFill>
            </a:endParaRP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803953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Fin JO">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2750141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83" r:id="rId2"/>
    <p:sldLayoutId id="2147483675" r:id="rId3"/>
    <p:sldLayoutId id="2147483708" r:id="rId4"/>
    <p:sldLayoutId id="2147483709" r:id="rId5"/>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commerciaux.celca.caisse-epargne.fr/download/2125/pulceo-connect-pulceo/27596/film-promo-pulceo-connect-courte-2.mp4" TargetMode="Externa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pulceoconnect.caisse-epargne.fr/" TargetMode="Externa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tutos-pulceoconnect.caisse-epargne.fr/"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16.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6" Type="http://schemas.openxmlformats.org/officeDocument/2006/relationships/hyperlink" Target="http://commerciaux.celca.caisse-epargne.fr/download/2125/pulceo-connect-pulceo/31230/process-de-souscription-parcours-reserve-2.pptx" TargetMode="External"/><Relationship Id="rId5" Type="http://schemas.openxmlformats.org/officeDocument/2006/relationships/hyperlink" Target="http://commerciaux.celca.caisse-epargne.fr/download/2125/pulceo-connect-pulceo/31229/process-de-souscription-2.pptx" TargetMode="Externa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hdphoto" Target="../media/hdphoto4.wdp"/><Relationship Id="rId7" Type="http://schemas.openxmlformats.org/officeDocument/2006/relationships/image" Target="../media/image55.wmf"/><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oleObject" Target="../embeddings/oleObject1.bin"/><Relationship Id="rId5" Type="http://schemas.microsoft.com/office/2007/relationships/hdphoto" Target="../media/hdphoto5.wdp"/><Relationship Id="rId10" Type="http://schemas.openxmlformats.org/officeDocument/2006/relationships/hyperlink" Target="mailto:cegee-b-developpement-flux@cegee.caisse-epargne.fr" TargetMode="External"/><Relationship Id="rId4" Type="http://schemas.openxmlformats.org/officeDocument/2006/relationships/image" Target="../media/image54.png"/><Relationship Id="rId9" Type="http://schemas.openxmlformats.org/officeDocument/2006/relationships/image" Target="../media/image56.wmf"/></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61.png"/><Relationship Id="rId13" Type="http://schemas.microsoft.com/office/2007/relationships/hdphoto" Target="../media/hdphoto7.wdp"/><Relationship Id="rId3" Type="http://schemas.openxmlformats.org/officeDocument/2006/relationships/image" Target="../media/image59.png"/><Relationship Id="rId7" Type="http://schemas.openxmlformats.org/officeDocument/2006/relationships/hyperlink" Target="https://www.tutos-pulceoconnect.caisse-epargne.fr/" TargetMode="External"/><Relationship Id="rId12" Type="http://schemas.openxmlformats.org/officeDocument/2006/relationships/image" Target="../media/image63.png"/><Relationship Id="rId17" Type="http://schemas.openxmlformats.org/officeDocument/2006/relationships/hyperlink" Target="http://commerciaux.celca.caisse-epargne.fr/download/2125/pulceo-connect-pulceo/31146/faq-pulceo-connect_client.docx" TargetMode="External"/><Relationship Id="rId2" Type="http://schemas.openxmlformats.org/officeDocument/2006/relationships/hyperlink" Target="http://commerciaux.celca.caisse-epargne.fr/download/2125/pulceo-connect-pulceo/31144/depliant-ce-pulco-connect.pdf" TargetMode="External"/><Relationship Id="rId16" Type="http://schemas.openxmlformats.org/officeDocument/2006/relationships/hyperlink" Target="http://commerciaux.celca.caisse-epargne.fr/download/2125/pulceo-connect-pulceo/31201/argumentaire-et-faq.pptx" TargetMode="External"/><Relationship Id="rId1" Type="http://schemas.openxmlformats.org/officeDocument/2006/relationships/slideLayout" Target="../slideLayouts/slideLayout2.xml"/><Relationship Id="rId6" Type="http://schemas.openxmlformats.org/officeDocument/2006/relationships/hyperlink" Target="http://commerciaux.celca.caisse-epargne.fr/download/2125/pulceo-connect-pulceo/27597/film-promo-pulceo-connect-mix-longue-1.mp4" TargetMode="External"/><Relationship Id="rId11" Type="http://schemas.openxmlformats.org/officeDocument/2006/relationships/hyperlink" Target="http://commerciaux.celca.caisse-epargne.fr/download/2125/pulceo-connect-pulceo/31147/fiche-pulceo-connec_conseillers.pdf" TargetMode="External"/><Relationship Id="rId5" Type="http://schemas.openxmlformats.org/officeDocument/2006/relationships/hyperlink" Target="http://commerciaux.celca.caisse-epargne.fr/download/2125/pulceo-connect-pulceo/27596/film-promo-pulceo-connect-courte-2.mp4" TargetMode="External"/><Relationship Id="rId15" Type="http://schemas.openxmlformats.org/officeDocument/2006/relationships/image" Target="../media/image64.png"/><Relationship Id="rId10" Type="http://schemas.microsoft.com/office/2007/relationships/hdphoto" Target="../media/hdphoto6.wdp"/><Relationship Id="rId4" Type="http://schemas.openxmlformats.org/officeDocument/2006/relationships/image" Target="../media/image60.png"/><Relationship Id="rId9" Type="http://schemas.openxmlformats.org/officeDocument/2006/relationships/image" Target="../media/image62.png"/><Relationship Id="rId14" Type="http://schemas.openxmlformats.org/officeDocument/2006/relationships/hyperlink" Target="http://commerciaux.celca.caisse-epargne.fr/download/2125/pulceo-connect-pulceo/31145/depliant-pulceo-connect.pdf"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commerciaux.celca.caisse-epargne.fr/download/2125/pulceo-connect-pulceo/31144/depliant-ce-pulco-connect.pdf" TargetMode="External"/><Relationship Id="rId3" Type="http://schemas.openxmlformats.org/officeDocument/2006/relationships/hyperlink" Target="http://commerciaux.celca.caisse-epargne.fr/download/2125/pulceo-connect-pulceo/27596/film-promo-pulceo-connect-courte-2.mp4" TargetMode="External"/><Relationship Id="rId7" Type="http://schemas.openxmlformats.org/officeDocument/2006/relationships/hyperlink" Target="http://commerciaux.celca.caisse-epargne.fr/download/2125/pulceo-connect-pulceo/31146/faq-pulceo-connect_client.docx" TargetMode="External"/><Relationship Id="rId12" Type="http://schemas.openxmlformats.org/officeDocument/2006/relationships/hyperlink" Target="http://commerciaux.celca.caisse-epargne.fr/download/2125/pulceo-connect-pulceo/31203/process-de-souscription-parcours-reserve.pptx" TargetMode="External"/><Relationship Id="rId2" Type="http://schemas.openxmlformats.org/officeDocument/2006/relationships/hyperlink" Target="http://commerciaux.celca.caisse-epargne.fr/download/2125/pulceo-connect-pulceo/31298/documentation-complete-pulceo-connect.pptx" TargetMode="External"/><Relationship Id="rId1" Type="http://schemas.openxmlformats.org/officeDocument/2006/relationships/slideLayout" Target="../slideLayouts/slideLayout2.xml"/><Relationship Id="rId6" Type="http://schemas.openxmlformats.org/officeDocument/2006/relationships/hyperlink" Target="http://commerciaux.celca.caisse-epargne.fr/download/2125/pulceo-connect-pulceo/31147/fiche-pulceo-connec_conseillers.pdf" TargetMode="External"/><Relationship Id="rId11" Type="http://schemas.openxmlformats.org/officeDocument/2006/relationships/hyperlink" Target="http://commerciaux.celca.caisse-epargne.fr/download/2125/pulceo-connect-pulceo/31202/process-de-souscription.pptx" TargetMode="External"/><Relationship Id="rId5" Type="http://schemas.openxmlformats.org/officeDocument/2006/relationships/hyperlink" Target="https://www.tutos-pulceoconnect.caisse-epargne.fr/" TargetMode="External"/><Relationship Id="rId10" Type="http://schemas.openxmlformats.org/officeDocument/2006/relationships/hyperlink" Target="http://commerciaux.celca.caisse-epargne.fr/download/2125/pulceo-connect-pulceo/31201/argumentaire-et-faq.pptx" TargetMode="External"/><Relationship Id="rId4" Type="http://schemas.openxmlformats.org/officeDocument/2006/relationships/hyperlink" Target="http://commerciaux.celca.caisse-epargne.fr/download/2125/pulceo-connect-pulceo/27597/film-promo-pulceo-connect-mix-longue-1.mp4" TargetMode="External"/><Relationship Id="rId9" Type="http://schemas.openxmlformats.org/officeDocument/2006/relationships/hyperlink" Target="http://commerciaux.celca.caisse-epargne.fr/download/2125/pulceo-connect-pulceo/31145/depliant-pulceo-connect.pdf"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Date 29/09/2023    S39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
        <p:nvSpPr>
          <p:cNvPr id="9" name="Rectangle 8">
            <a:extLst>
              <a:ext uri="{FF2B5EF4-FFF2-40B4-BE49-F238E27FC236}">
                <a16:creationId xmlns:a16="http://schemas.microsoft.com/office/drawing/2014/main" id="{691E530A-86DC-4726-918A-039A29E8DFC7}"/>
              </a:ext>
            </a:extLst>
          </p:cNvPr>
          <p:cNvSpPr/>
          <p:nvPr/>
        </p:nvSpPr>
        <p:spPr>
          <a:xfrm>
            <a:off x="0" y="6301358"/>
            <a:ext cx="12192000" cy="692497"/>
          </a:xfrm>
          <a:prstGeom prst="rect">
            <a:avLst/>
          </a:prstGeom>
        </p:spPr>
        <p:txBody>
          <a:bodyPr wrap="square">
            <a:spAutoFit/>
          </a:bodyPr>
          <a:lstStyle/>
          <a:p>
            <a:pPr algn="ctr"/>
            <a:endParaRPr lang="fr-FR" sz="1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algn="ctr">
              <a:defRPr/>
            </a:pPr>
            <a:r>
              <a:rPr lang="fr-FR" sz="1600" dirty="0">
                <a:solidFill>
                  <a:schemeClr val="tx1">
                    <a:lumMod val="75000"/>
                    <a:lumOff val="25000"/>
                  </a:schemeClr>
                </a:solidFill>
                <a:latin typeface="Arial Black" panose="020B0A04020102020204" pitchFamily="34" charset="0"/>
                <a:sym typeface="Cabin Condensed"/>
              </a:rPr>
              <a:t>Lancement de l’offre </a:t>
            </a:r>
            <a:r>
              <a:rPr lang="fr-FR" sz="1600" dirty="0" err="1">
                <a:solidFill>
                  <a:schemeClr val="tx1">
                    <a:lumMod val="75000"/>
                    <a:lumOff val="25000"/>
                  </a:schemeClr>
                </a:solidFill>
                <a:latin typeface="Arial Black" panose="020B0A04020102020204" pitchFamily="34" charset="0"/>
                <a:sym typeface="Cabin Condensed"/>
              </a:rPr>
              <a:t>PulCEo</a:t>
            </a:r>
            <a:r>
              <a:rPr lang="fr-FR" sz="1600" dirty="0">
                <a:solidFill>
                  <a:schemeClr val="tx1">
                    <a:lumMod val="75000"/>
                    <a:lumOff val="25000"/>
                  </a:schemeClr>
                </a:solidFill>
                <a:latin typeface="Arial Black" panose="020B0A04020102020204" pitchFamily="34" charset="0"/>
                <a:sym typeface="Cabin Condensed"/>
              </a:rPr>
              <a:t> </a:t>
            </a:r>
            <a:r>
              <a:rPr lang="fr-FR" sz="1600" dirty="0" err="1">
                <a:solidFill>
                  <a:schemeClr val="tx1">
                    <a:lumMod val="75000"/>
                    <a:lumOff val="25000"/>
                  </a:schemeClr>
                </a:solidFill>
                <a:latin typeface="Arial Black" panose="020B0A04020102020204" pitchFamily="34" charset="0"/>
                <a:sym typeface="Cabin Condensed"/>
              </a:rPr>
              <a:t>Connect</a:t>
            </a:r>
            <a:endParaRPr lang="fr-FR" sz="1100" b="1" dirty="0">
              <a:ln>
                <a:solidFill>
                  <a:prstClr val="white"/>
                </a:solidFill>
              </a:ln>
              <a:solidFill>
                <a:srgbClr val="7030A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lvl="1" algn="ctr">
              <a:defRPr/>
            </a:pPr>
            <a:r>
              <a:rPr lang="fr-FR" sz="1100" b="1" dirty="0">
                <a:ln>
                  <a:solidFill>
                    <a:prstClr val="white"/>
                  </a:solidFill>
                </a:ln>
                <a:solidFill>
                  <a:srgbClr val="C00000"/>
                </a:solidFill>
                <a:latin typeface="Arial Black" panose="020B0A04020102020204" pitchFamily="34" charset="0"/>
                <a:cs typeface="Aharoni" panose="02010803020104030203" pitchFamily="2" charset="-79"/>
              </a:rPr>
              <a:t> </a:t>
            </a:r>
            <a:endParaRPr lang="fr-FR" sz="1100" dirty="0">
              <a:ln w="0"/>
              <a:solidFill>
                <a:srgbClr val="C00000"/>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816AF01-5AE2-63B3-5D33-B7808A291BDE}"/>
              </a:ext>
            </a:extLst>
          </p:cNvPr>
          <p:cNvPicPr>
            <a:picLocks noChangeAspect="1"/>
          </p:cNvPicPr>
          <p:nvPr/>
        </p:nvPicPr>
        <p:blipFill rotWithShape="1">
          <a:blip r:embed="rId2"/>
          <a:srcRect r="4169"/>
          <a:stretch/>
        </p:blipFill>
        <p:spPr>
          <a:xfrm>
            <a:off x="2060912" y="1195918"/>
            <a:ext cx="8619280" cy="490982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endPar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859402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353693" y="-110669"/>
            <a:ext cx="10980738" cy="720000"/>
          </a:xfrm>
        </p:spPr>
        <p:txBody>
          <a:bodyPr>
            <a:normAutofit/>
          </a:bodyPr>
          <a:lstStyle/>
          <a:p>
            <a:r>
              <a:rPr lang="fr-FR" sz="2400" dirty="0"/>
              <a:t>Contexte</a:t>
            </a:r>
          </a:p>
        </p:txBody>
      </p:sp>
      <p:sp>
        <p:nvSpPr>
          <p:cNvPr id="30" name="Espace réservé du contenu 1">
            <a:extLst>
              <a:ext uri="{FF2B5EF4-FFF2-40B4-BE49-F238E27FC236}">
                <a16:creationId xmlns:a16="http://schemas.microsoft.com/office/drawing/2014/main" id="{3FF19878-574A-493D-ADFD-FAD948330601}"/>
              </a:ext>
            </a:extLst>
          </p:cNvPr>
          <p:cNvSpPr txBox="1">
            <a:spLocks/>
          </p:cNvSpPr>
          <p:nvPr/>
        </p:nvSpPr>
        <p:spPr>
          <a:xfrm>
            <a:off x="695325" y="1388669"/>
            <a:ext cx="10980738" cy="4860000"/>
          </a:xfrm>
          <a:prstGeom prst="rect">
            <a:avLst/>
          </a:prstGeom>
          <a:ln>
            <a:noFill/>
          </a:ln>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F0000"/>
              </a:buClr>
            </a:pPr>
            <a:r>
              <a:rPr lang="fr-FR" dirty="0"/>
              <a:t>Les besoins des professionnels aujourd’hui  </a:t>
            </a:r>
          </a:p>
          <a:p>
            <a:pPr>
              <a:buClr>
                <a:srgbClr val="FF0000"/>
              </a:buClr>
            </a:pPr>
            <a:endParaRPr lang="fr-FR" dirty="0">
              <a:solidFill>
                <a:srgbClr val="000000"/>
              </a:solidFill>
              <a:latin typeface="Arial Narrow"/>
            </a:endParaRPr>
          </a:p>
          <a:p>
            <a:pPr lvl="1">
              <a:buClr>
                <a:srgbClr val="BFBFBF"/>
              </a:buClr>
            </a:pPr>
            <a:r>
              <a:rPr lang="fr-FR" sz="1800" dirty="0">
                <a:solidFill>
                  <a:srgbClr val="000000"/>
                </a:solidFill>
                <a:latin typeface="Arial Narrow"/>
              </a:rPr>
              <a:t>Nos clients :</a:t>
            </a:r>
          </a:p>
          <a:p>
            <a:pPr lvl="1">
              <a:buClr>
                <a:srgbClr val="BFBFBF"/>
              </a:buClr>
            </a:pPr>
            <a:endParaRPr lang="fr-FR" sz="1800" dirty="0">
              <a:solidFill>
                <a:srgbClr val="000000"/>
              </a:solidFill>
              <a:latin typeface="Arial Narrow"/>
            </a:endParaRPr>
          </a:p>
          <a:p>
            <a:pPr lvl="2">
              <a:buClr>
                <a:srgbClr val="C00000"/>
              </a:buClr>
              <a:buSzPct val="120000"/>
              <a:buFont typeface="Wingdings" panose="05000000000000000000" pitchFamily="2" charset="2"/>
              <a:buChar char="§"/>
              <a:defRPr/>
            </a:pPr>
            <a:r>
              <a:rPr lang="fr-FR" sz="1800" dirty="0"/>
              <a:t>souhaitent consulter leurs comptes en ligne et faire des virements simplement</a:t>
            </a:r>
          </a:p>
          <a:p>
            <a:pPr lvl="2">
              <a:buClr>
                <a:srgbClr val="C00000"/>
              </a:buClr>
              <a:buSzPct val="120000"/>
              <a:buFont typeface="Wingdings" panose="05000000000000000000" pitchFamily="2" charset="2"/>
              <a:buChar char="§"/>
              <a:defRPr/>
            </a:pPr>
            <a:r>
              <a:rPr lang="fr-FR" sz="1800" dirty="0"/>
              <a:t>ont besoin de gagner du temps </a:t>
            </a:r>
          </a:p>
          <a:p>
            <a:pPr lvl="2">
              <a:buClr>
                <a:srgbClr val="C00000"/>
              </a:buClr>
              <a:buSzPct val="120000"/>
              <a:buFont typeface="Wingdings" panose="05000000000000000000" pitchFamily="2" charset="2"/>
              <a:buChar char="§"/>
              <a:defRPr/>
            </a:pPr>
            <a:r>
              <a:rPr lang="fr-FR" sz="1800" dirty="0"/>
              <a:t>souhaitent piloter leur trésorerie, y compris en déplacement</a:t>
            </a:r>
          </a:p>
          <a:p>
            <a:pPr lvl="2">
              <a:buClr>
                <a:srgbClr val="C00000"/>
              </a:buClr>
              <a:buSzPct val="120000"/>
              <a:buFont typeface="Wingdings" panose="05000000000000000000" pitchFamily="2" charset="2"/>
              <a:buChar char="§"/>
              <a:defRPr/>
            </a:pPr>
            <a:r>
              <a:rPr lang="fr-FR" sz="1800" dirty="0"/>
              <a:t>veulent être autonomes pour leur gestion</a:t>
            </a:r>
          </a:p>
          <a:p>
            <a:pPr lvl="2">
              <a:buClr>
                <a:srgbClr val="C00000"/>
              </a:buClr>
              <a:buSzPct val="120000"/>
              <a:buFont typeface="Wingdings" panose="05000000000000000000" pitchFamily="2" charset="2"/>
              <a:buChar char="§"/>
              <a:defRPr/>
            </a:pPr>
            <a:r>
              <a:rPr lang="fr-FR" sz="1800" dirty="0"/>
              <a:t>souhaitent des solutions simples et modernes</a:t>
            </a:r>
            <a:endParaRPr lang="fr-FR" sz="1800" dirty="0">
              <a:solidFill>
                <a:srgbClr val="000000"/>
              </a:solidFill>
              <a:latin typeface="Arial Narrow"/>
            </a:endParaRPr>
          </a:p>
          <a:p>
            <a:pPr marL="468000" lvl="1" indent="0">
              <a:buClr>
                <a:srgbClr val="BFBFBF"/>
              </a:buClr>
              <a:buFont typeface="Wingdings" panose="05000000000000000000" pitchFamily="2" charset="2"/>
              <a:buNone/>
            </a:pPr>
            <a:endParaRPr lang="fr-FR" b="1" dirty="0">
              <a:solidFill>
                <a:srgbClr val="000000"/>
              </a:solidFill>
              <a:latin typeface="Arial Narrow"/>
            </a:endParaRPr>
          </a:p>
          <a:p>
            <a:pPr marL="0" indent="0" defTabSz="1332098">
              <a:spcBef>
                <a:spcPts val="1457"/>
              </a:spcBef>
              <a:buClr>
                <a:srgbClr val="C00000"/>
              </a:buClr>
              <a:buNone/>
            </a:pPr>
            <a:endParaRPr lang="fr-FR" b="1" dirty="0">
              <a:solidFill>
                <a:srgbClr val="000000"/>
              </a:solidFill>
              <a:latin typeface="Arial Narrow"/>
            </a:endParaRPr>
          </a:p>
        </p:txBody>
      </p:sp>
      <p:sp>
        <p:nvSpPr>
          <p:cNvPr id="2" name="ZoneTexte 1">
            <a:extLst>
              <a:ext uri="{FF2B5EF4-FFF2-40B4-BE49-F238E27FC236}">
                <a16:creationId xmlns:a16="http://schemas.microsoft.com/office/drawing/2014/main" id="{3D1A63CE-A2B5-C7B1-EF2C-6EDE8091D9AD}"/>
              </a:ext>
            </a:extLst>
          </p:cNvPr>
          <p:cNvSpPr txBox="1"/>
          <p:nvPr/>
        </p:nvSpPr>
        <p:spPr bwMode="auto">
          <a:xfrm>
            <a:off x="1238886" y="5084555"/>
            <a:ext cx="10044810" cy="623248"/>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r>
              <a:rPr lang="fr-FR" dirty="0"/>
              <a:t>« </a:t>
            </a:r>
            <a:r>
              <a:rPr lang="fr-FR" b="1" dirty="0"/>
              <a:t>Pour nos clients multi bancarisés, </a:t>
            </a:r>
            <a:r>
              <a:rPr lang="fr-FR" dirty="0"/>
              <a:t>c’est un casse-tête et extrêmement chronophage de se connecter à </a:t>
            </a:r>
            <a:r>
              <a:rPr lang="fr-FR" b="1" dirty="0"/>
              <a:t>différents sites </a:t>
            </a:r>
            <a:r>
              <a:rPr lang="fr-FR" dirty="0"/>
              <a:t>de banque en ligne pour consulter ses comptes.»</a:t>
            </a:r>
          </a:p>
        </p:txBody>
      </p:sp>
    </p:spTree>
    <p:extLst>
      <p:ext uri="{BB962C8B-B14F-4D97-AF65-F5344CB8AC3E}">
        <p14:creationId xmlns:p14="http://schemas.microsoft.com/office/powerpoint/2010/main" val="1806203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91827" y="-162398"/>
            <a:ext cx="10980738" cy="720000"/>
          </a:xfrm>
        </p:spPr>
        <p:txBody>
          <a:bodyPr>
            <a:normAutofit/>
          </a:bodyPr>
          <a:lstStyle/>
          <a:p>
            <a:r>
              <a:rPr lang="fr-FR" sz="2400" dirty="0"/>
              <a:t>Qu’est-ce que </a:t>
            </a:r>
            <a:r>
              <a:rPr lang="fr-FR" sz="2400" dirty="0" err="1"/>
              <a:t>Pulcéo</a:t>
            </a:r>
            <a:r>
              <a:rPr lang="fr-FR" sz="2400" dirty="0"/>
              <a:t> </a:t>
            </a:r>
            <a:r>
              <a:rPr lang="fr-FR" sz="2400" dirty="0" err="1"/>
              <a:t>Connect</a:t>
            </a:r>
            <a:endParaRPr lang="fr-FR" sz="2400" dirty="0"/>
          </a:p>
        </p:txBody>
      </p:sp>
      <p:sp>
        <p:nvSpPr>
          <p:cNvPr id="30" name="Espace réservé du contenu 1">
            <a:extLst>
              <a:ext uri="{FF2B5EF4-FFF2-40B4-BE49-F238E27FC236}">
                <a16:creationId xmlns:a16="http://schemas.microsoft.com/office/drawing/2014/main" id="{3FF19878-574A-493D-ADFD-FAD948330601}"/>
              </a:ext>
            </a:extLst>
          </p:cNvPr>
          <p:cNvSpPr txBox="1">
            <a:spLocks/>
          </p:cNvSpPr>
          <p:nvPr/>
        </p:nvSpPr>
        <p:spPr>
          <a:xfrm>
            <a:off x="695325" y="1388669"/>
            <a:ext cx="10980738" cy="4860000"/>
          </a:xfrm>
          <a:prstGeom prst="rect">
            <a:avLst/>
          </a:prstGeom>
          <a:ln>
            <a:noFill/>
          </a:ln>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F0000"/>
              </a:buClr>
            </a:pPr>
            <a:r>
              <a:rPr lang="fr-FR" dirty="0"/>
              <a:t>PULCEO </a:t>
            </a:r>
            <a:r>
              <a:rPr lang="fr-FR" dirty="0" err="1"/>
              <a:t>Connect</a:t>
            </a:r>
            <a:r>
              <a:rPr lang="fr-FR" dirty="0"/>
              <a:t> permet : </a:t>
            </a:r>
          </a:p>
          <a:p>
            <a:pPr>
              <a:buClr>
                <a:srgbClr val="FF0000"/>
              </a:buClr>
            </a:pPr>
            <a:endParaRPr lang="fr-FR" dirty="0">
              <a:solidFill>
                <a:srgbClr val="000000"/>
              </a:solidFill>
              <a:latin typeface="Arial Narrow"/>
            </a:endParaRPr>
          </a:p>
          <a:p>
            <a:pPr marL="342900" lvl="1" indent="-158750">
              <a:buClrTx/>
              <a:buFont typeface="Wingdings" panose="05000000000000000000" pitchFamily="2" charset="2"/>
              <a:buChar char="§"/>
            </a:pPr>
            <a:r>
              <a:rPr lang="fr-FR" dirty="0"/>
              <a:t>d’avoir </a:t>
            </a:r>
            <a:r>
              <a:rPr lang="fr-FR" b="1" dirty="0"/>
              <a:t>une vision de l’ensemble </a:t>
            </a:r>
            <a:r>
              <a:rPr lang="fr-FR" dirty="0"/>
              <a:t>de ses comptes toutes banques confondues</a:t>
            </a:r>
          </a:p>
          <a:p>
            <a:pPr marL="342900" lvl="1" indent="-158750">
              <a:buClrTx/>
              <a:buFont typeface="Wingdings" panose="05000000000000000000" pitchFamily="2" charset="2"/>
              <a:buChar char="§"/>
            </a:pPr>
            <a:r>
              <a:rPr lang="fr-FR" sz="1600" dirty="0"/>
              <a:t> de disposer de l’évolution du solde cumulé de ses comptes </a:t>
            </a:r>
            <a:r>
              <a:rPr lang="fr-FR" sz="1600" b="1" dirty="0"/>
              <a:t>toutes banques</a:t>
            </a:r>
            <a:endParaRPr lang="fr-FR" sz="1600" dirty="0"/>
          </a:p>
          <a:p>
            <a:pPr marL="342900" lvl="1" indent="-158750">
              <a:buClrTx/>
              <a:buFont typeface="Wingdings" panose="05000000000000000000" pitchFamily="2" charset="2"/>
              <a:buChar char="§"/>
            </a:pPr>
            <a:r>
              <a:rPr lang="fr-FR" sz="1600" b="1" dirty="0"/>
              <a:t> de mieux anticiper </a:t>
            </a:r>
            <a:r>
              <a:rPr lang="fr-FR" sz="1600" dirty="0"/>
              <a:t>ses besoins de trésorerie en quelques clics</a:t>
            </a:r>
          </a:p>
          <a:p>
            <a:pPr marL="342900" lvl="1" indent="-158750">
              <a:buClrTx/>
              <a:buFont typeface="Wingdings" panose="05000000000000000000" pitchFamily="2" charset="2"/>
              <a:buChar char="§"/>
            </a:pPr>
            <a:r>
              <a:rPr lang="fr-FR" sz="1600" b="1" dirty="0"/>
              <a:t> d’équilibrer </a:t>
            </a:r>
            <a:r>
              <a:rPr lang="fr-FR" sz="1600" dirty="0"/>
              <a:t>ses comptes facilement</a:t>
            </a:r>
          </a:p>
          <a:p>
            <a:pPr marL="342900" lvl="1" indent="-158750">
              <a:buClrTx/>
              <a:buFont typeface="Wingdings" panose="05000000000000000000" pitchFamily="2" charset="2"/>
              <a:buChar char="§"/>
            </a:pPr>
            <a:r>
              <a:rPr lang="fr-FR" sz="1600" b="1" dirty="0"/>
              <a:t> de déléguer</a:t>
            </a:r>
            <a:r>
              <a:rPr lang="fr-FR" sz="1600" dirty="0"/>
              <a:t> une partie des actions à des collaborateurs</a:t>
            </a:r>
          </a:p>
          <a:p>
            <a:pPr marL="342900" lvl="1" indent="-158750">
              <a:buClrTx/>
              <a:buFont typeface="Wingdings" panose="05000000000000000000" pitchFamily="2" charset="2"/>
              <a:buChar char="§"/>
            </a:pPr>
            <a:r>
              <a:rPr lang="fr-FR" sz="1600" dirty="0"/>
              <a:t> et de garder le contrôle à tout moment avec </a:t>
            </a:r>
            <a:r>
              <a:rPr lang="fr-FR" sz="1600" b="1" dirty="0"/>
              <a:t>l’application mobile.</a:t>
            </a:r>
            <a:r>
              <a:rPr lang="fr-FR" sz="1600" b="1" dirty="0">
                <a:solidFill>
                  <a:srgbClr val="000000"/>
                </a:solidFill>
                <a:latin typeface="Arial Narrow"/>
              </a:rPr>
              <a:t>	</a:t>
            </a:r>
            <a:endParaRPr lang="fr-FR" dirty="0">
              <a:solidFill>
                <a:srgbClr val="000000"/>
              </a:solidFill>
              <a:latin typeface="Arial Narrow"/>
            </a:endParaRPr>
          </a:p>
          <a:p>
            <a:pPr marL="0" indent="0" defTabSz="1332098">
              <a:spcBef>
                <a:spcPts val="1457"/>
              </a:spcBef>
              <a:buClr>
                <a:srgbClr val="C00000"/>
              </a:buClr>
              <a:buNone/>
            </a:pPr>
            <a:endParaRPr lang="fr-FR" b="1" dirty="0">
              <a:solidFill>
                <a:srgbClr val="000000"/>
              </a:solidFill>
              <a:latin typeface="Arial Narrow"/>
            </a:endParaRPr>
          </a:p>
        </p:txBody>
      </p:sp>
      <p:sp>
        <p:nvSpPr>
          <p:cNvPr id="3" name="Espace réservé du texte 5">
            <a:extLst>
              <a:ext uri="{FF2B5EF4-FFF2-40B4-BE49-F238E27FC236}">
                <a16:creationId xmlns:a16="http://schemas.microsoft.com/office/drawing/2014/main" id="{3D2AA069-CC15-83D7-7217-08CCB5F07F7C}"/>
              </a:ext>
            </a:extLst>
          </p:cNvPr>
          <p:cNvSpPr txBox="1">
            <a:spLocks noChangeAspect="1"/>
          </p:cNvSpPr>
          <p:nvPr/>
        </p:nvSpPr>
        <p:spPr bwMode="auto">
          <a:xfrm>
            <a:off x="4912215" y="4678754"/>
            <a:ext cx="2954675" cy="546957"/>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rgbClr val="FF0000"/>
            </a:solidFill>
          </a:ln>
        </p:spPr>
        <p:txBody>
          <a:bodyPr vert="horz" wrap="square" lIns="144000" tIns="108000" rIns="0" bIns="108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r>
              <a:rPr lang="fr-FR" sz="1200" dirty="0"/>
              <a:t>Une source de </a:t>
            </a:r>
            <a:r>
              <a:rPr lang="fr-FR" sz="1200" dirty="0">
                <a:solidFill>
                  <a:srgbClr val="C00000"/>
                </a:solidFill>
              </a:rPr>
              <a:t>nouvelles opportunités </a:t>
            </a:r>
            <a:r>
              <a:rPr lang="fr-FR" sz="1200" dirty="0"/>
              <a:t>d’offres pour la Caisse d’Epargne</a:t>
            </a:r>
          </a:p>
        </p:txBody>
      </p:sp>
      <p:sp>
        <p:nvSpPr>
          <p:cNvPr id="4" name="ZoneTexte 3">
            <a:extLst>
              <a:ext uri="{FF2B5EF4-FFF2-40B4-BE49-F238E27FC236}">
                <a16:creationId xmlns:a16="http://schemas.microsoft.com/office/drawing/2014/main" id="{B06F53F5-344E-1AFF-2935-A9BB29AE31AC}"/>
              </a:ext>
            </a:extLst>
          </p:cNvPr>
          <p:cNvSpPr txBox="1"/>
          <p:nvPr/>
        </p:nvSpPr>
        <p:spPr bwMode="auto">
          <a:xfrm>
            <a:off x="793347" y="3983495"/>
            <a:ext cx="10605306" cy="646331"/>
          </a:xfrm>
          <a:prstGeom prst="rect">
            <a:avLst/>
          </a:prstGeom>
          <a:noFill/>
        </p:spPr>
        <p:txBody>
          <a:bodyPr wrap="square">
            <a:spAutoFit/>
          </a:bodyPr>
          <a:lstStyle/>
          <a:p>
            <a:r>
              <a:rPr lang="fr-FR" dirty="0"/>
              <a:t>« Avec </a:t>
            </a:r>
            <a:r>
              <a:rPr lang="fr-FR" b="1" dirty="0"/>
              <a:t>PULCEO </a:t>
            </a:r>
            <a:r>
              <a:rPr lang="fr-FR" b="1" dirty="0" err="1"/>
              <a:t>Connect</a:t>
            </a:r>
            <a:r>
              <a:rPr lang="fr-FR" dirty="0"/>
              <a:t>, l’utilisateur disposera d’une </a:t>
            </a:r>
            <a:r>
              <a:rPr lang="fr-FR" b="1" dirty="0"/>
              <a:t>vision</a:t>
            </a:r>
            <a:r>
              <a:rPr lang="fr-FR" dirty="0"/>
              <a:t> </a:t>
            </a:r>
            <a:r>
              <a:rPr lang="fr-FR" b="1" dirty="0"/>
              <a:t>d’ensemble</a:t>
            </a:r>
            <a:r>
              <a:rPr lang="fr-FR" dirty="0"/>
              <a:t> en un clic via l’agrégation de comptes ».</a:t>
            </a:r>
          </a:p>
        </p:txBody>
      </p:sp>
      <p:pic>
        <p:nvPicPr>
          <p:cNvPr id="27" name="Image 26">
            <a:extLst>
              <a:ext uri="{FF2B5EF4-FFF2-40B4-BE49-F238E27FC236}">
                <a16:creationId xmlns:a16="http://schemas.microsoft.com/office/drawing/2014/main" id="{C725D9CE-4EEF-FB3C-5539-AD056E22522C}"/>
              </a:ext>
            </a:extLst>
          </p:cNvPr>
          <p:cNvPicPr>
            <a:picLocks noChangeAspect="1"/>
          </p:cNvPicPr>
          <p:nvPr/>
        </p:nvPicPr>
        <p:blipFill>
          <a:blip r:embed="rId2"/>
          <a:stretch>
            <a:fillRect/>
          </a:stretch>
        </p:blipFill>
        <p:spPr bwMode="auto">
          <a:xfrm>
            <a:off x="1613852" y="4743874"/>
            <a:ext cx="576325" cy="1649979"/>
          </a:xfrm>
          <a:prstGeom prst="rect">
            <a:avLst/>
          </a:prstGeom>
        </p:spPr>
      </p:pic>
      <p:grpSp>
        <p:nvGrpSpPr>
          <p:cNvPr id="28" name="Groupe 27">
            <a:extLst>
              <a:ext uri="{FF2B5EF4-FFF2-40B4-BE49-F238E27FC236}">
                <a16:creationId xmlns:a16="http://schemas.microsoft.com/office/drawing/2014/main" id="{482B586E-09E3-6B24-737A-7F76834D0333}"/>
              </a:ext>
            </a:extLst>
          </p:cNvPr>
          <p:cNvGrpSpPr/>
          <p:nvPr/>
        </p:nvGrpSpPr>
        <p:grpSpPr>
          <a:xfrm>
            <a:off x="2020823" y="4535336"/>
            <a:ext cx="2381144" cy="2032253"/>
            <a:chOff x="1069541" y="2035622"/>
            <a:chExt cx="3336695" cy="2913895"/>
          </a:xfrm>
        </p:grpSpPr>
        <p:pic>
          <p:nvPicPr>
            <p:cNvPr id="29" name="Image 28">
              <a:extLst>
                <a:ext uri="{FF2B5EF4-FFF2-40B4-BE49-F238E27FC236}">
                  <a16:creationId xmlns:a16="http://schemas.microsoft.com/office/drawing/2014/main" id="{62F7B992-75A3-F6AF-222D-7558A846C99B}"/>
                </a:ext>
              </a:extLst>
            </p:cNvPr>
            <p:cNvPicPr>
              <a:picLocks noChangeAspect="1"/>
            </p:cNvPicPr>
            <p:nvPr/>
          </p:nvPicPr>
          <p:blipFill>
            <a:blip r:embed="rId3"/>
            <a:stretch/>
          </p:blipFill>
          <p:spPr bwMode="auto">
            <a:xfrm>
              <a:off x="1069541" y="2035622"/>
              <a:ext cx="604333" cy="604333"/>
            </a:xfrm>
            <a:prstGeom prst="rect">
              <a:avLst/>
            </a:prstGeom>
          </p:spPr>
        </p:pic>
        <p:pic>
          <p:nvPicPr>
            <p:cNvPr id="31" name="Image 30">
              <a:extLst>
                <a:ext uri="{FF2B5EF4-FFF2-40B4-BE49-F238E27FC236}">
                  <a16:creationId xmlns:a16="http://schemas.microsoft.com/office/drawing/2014/main" id="{589C99A5-2488-7F79-3F7F-1391401510E1}"/>
                </a:ext>
              </a:extLst>
            </p:cNvPr>
            <p:cNvPicPr>
              <a:picLocks noChangeAspect="1"/>
            </p:cNvPicPr>
            <p:nvPr/>
          </p:nvPicPr>
          <p:blipFill>
            <a:blip r:embed="rId4"/>
            <a:stretch/>
          </p:blipFill>
          <p:spPr bwMode="auto">
            <a:xfrm>
              <a:off x="2668894" y="3828531"/>
              <a:ext cx="846238" cy="846238"/>
            </a:xfrm>
            <a:prstGeom prst="rect">
              <a:avLst/>
            </a:prstGeom>
          </p:spPr>
        </p:pic>
        <p:sp>
          <p:nvSpPr>
            <p:cNvPr id="32" name="ZoneTexte 31">
              <a:extLst>
                <a:ext uri="{FF2B5EF4-FFF2-40B4-BE49-F238E27FC236}">
                  <a16:creationId xmlns:a16="http://schemas.microsoft.com/office/drawing/2014/main" id="{80A01453-576B-272C-FA45-928CB983FAFA}"/>
                </a:ext>
              </a:extLst>
            </p:cNvPr>
            <p:cNvSpPr txBox="1"/>
            <p:nvPr/>
          </p:nvSpPr>
          <p:spPr bwMode="auto">
            <a:xfrm>
              <a:off x="3113347" y="4047643"/>
              <a:ext cx="1292889" cy="454610"/>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algn="ctr">
                <a:defRPr/>
              </a:pPr>
              <a:r>
                <a:rPr lang="fr-FR" sz="1000" b="0" i="0" u="none" strike="noStrike" cap="none" spc="0" dirty="0">
                  <a:solidFill>
                    <a:srgbClr val="3E454A"/>
                  </a:solidFill>
                  <a:latin typeface="Arial"/>
                  <a:ea typeface="Arial"/>
                  <a:cs typeface="Arial"/>
                </a:rPr>
                <a:t> </a:t>
              </a:r>
              <a:r>
                <a:rPr lang="fr-FR" sz="1000" dirty="0">
                  <a:solidFill>
                    <a:srgbClr val="3E454A"/>
                  </a:solidFill>
                  <a:latin typeface="Arial"/>
                  <a:ea typeface="Arial"/>
                  <a:cs typeface="Arial"/>
                </a:rPr>
                <a:t>Autres </a:t>
              </a:r>
              <a:r>
                <a:rPr lang="fr-FR" sz="1000" b="0" i="0" u="none" strike="noStrike" cap="none" spc="0" dirty="0">
                  <a:solidFill>
                    <a:srgbClr val="3E454A"/>
                  </a:solidFill>
                  <a:latin typeface="Arial"/>
                  <a:ea typeface="Arial"/>
                  <a:cs typeface="Arial"/>
                </a:rPr>
                <a:t>Banques</a:t>
              </a:r>
              <a:endParaRPr sz="1000" dirty="0"/>
            </a:p>
          </p:txBody>
        </p:sp>
        <p:pic>
          <p:nvPicPr>
            <p:cNvPr id="33" name="Image 32">
              <a:extLst>
                <a:ext uri="{FF2B5EF4-FFF2-40B4-BE49-F238E27FC236}">
                  <a16:creationId xmlns:a16="http://schemas.microsoft.com/office/drawing/2014/main" id="{57BC91A8-A0DB-D37A-0F02-A9BBA0AC2E0B}"/>
                </a:ext>
              </a:extLst>
            </p:cNvPr>
            <p:cNvPicPr>
              <a:picLocks noChangeAspect="1"/>
            </p:cNvPicPr>
            <p:nvPr/>
          </p:nvPicPr>
          <p:blipFill>
            <a:blip r:embed="rId5"/>
            <a:stretch/>
          </p:blipFill>
          <p:spPr bwMode="auto">
            <a:xfrm flipH="1">
              <a:off x="1751681" y="2755208"/>
              <a:ext cx="515636" cy="520863"/>
            </a:xfrm>
            <a:prstGeom prst="rect">
              <a:avLst/>
            </a:prstGeom>
          </p:spPr>
        </p:pic>
        <p:pic>
          <p:nvPicPr>
            <p:cNvPr id="34" name="Image 33">
              <a:extLst>
                <a:ext uri="{FF2B5EF4-FFF2-40B4-BE49-F238E27FC236}">
                  <a16:creationId xmlns:a16="http://schemas.microsoft.com/office/drawing/2014/main" id="{FCD744CB-6C21-AB2E-247E-0DE3A316645F}"/>
                </a:ext>
              </a:extLst>
            </p:cNvPr>
            <p:cNvPicPr>
              <a:picLocks noChangeAspect="1"/>
            </p:cNvPicPr>
            <p:nvPr/>
          </p:nvPicPr>
          <p:blipFill>
            <a:blip r:embed="rId3"/>
            <a:stretch/>
          </p:blipFill>
          <p:spPr bwMode="auto">
            <a:xfrm>
              <a:off x="1554403" y="2146385"/>
              <a:ext cx="499352" cy="499352"/>
            </a:xfrm>
            <a:prstGeom prst="rect">
              <a:avLst/>
            </a:prstGeom>
          </p:spPr>
        </p:pic>
        <p:pic>
          <p:nvPicPr>
            <p:cNvPr id="35" name="Image 34">
              <a:extLst>
                <a:ext uri="{FF2B5EF4-FFF2-40B4-BE49-F238E27FC236}">
                  <a16:creationId xmlns:a16="http://schemas.microsoft.com/office/drawing/2014/main" id="{8F8E7294-D31D-26AE-29E7-D983EF05C108}"/>
                </a:ext>
              </a:extLst>
            </p:cNvPr>
            <p:cNvPicPr>
              <a:picLocks noChangeAspect="1"/>
            </p:cNvPicPr>
            <p:nvPr/>
          </p:nvPicPr>
          <p:blipFill>
            <a:blip r:embed="rId3"/>
            <a:stretch/>
          </p:blipFill>
          <p:spPr bwMode="auto">
            <a:xfrm>
              <a:off x="1338104" y="2264228"/>
              <a:ext cx="499352" cy="499352"/>
            </a:xfrm>
            <a:prstGeom prst="rect">
              <a:avLst/>
            </a:prstGeom>
          </p:spPr>
        </p:pic>
        <p:pic>
          <p:nvPicPr>
            <p:cNvPr id="36" name="Image 35">
              <a:extLst>
                <a:ext uri="{FF2B5EF4-FFF2-40B4-BE49-F238E27FC236}">
                  <a16:creationId xmlns:a16="http://schemas.microsoft.com/office/drawing/2014/main" id="{92019FFC-912B-086A-792C-B2E218C56712}"/>
                </a:ext>
              </a:extLst>
            </p:cNvPr>
            <p:cNvPicPr>
              <a:picLocks noChangeAspect="1"/>
            </p:cNvPicPr>
            <p:nvPr/>
          </p:nvPicPr>
          <p:blipFill>
            <a:blip r:embed="rId6"/>
            <a:stretch/>
          </p:blipFill>
          <p:spPr bwMode="auto">
            <a:xfrm>
              <a:off x="2043541" y="4033378"/>
              <a:ext cx="916139" cy="916139"/>
            </a:xfrm>
            <a:prstGeom prst="rect">
              <a:avLst/>
            </a:prstGeom>
          </p:spPr>
        </p:pic>
        <p:pic>
          <p:nvPicPr>
            <p:cNvPr id="37" name="Image 36">
              <a:extLst>
                <a:ext uri="{FF2B5EF4-FFF2-40B4-BE49-F238E27FC236}">
                  <a16:creationId xmlns:a16="http://schemas.microsoft.com/office/drawing/2014/main" id="{1553327F-308B-8921-0732-59FEF4803106}"/>
                </a:ext>
              </a:extLst>
            </p:cNvPr>
            <p:cNvPicPr>
              <a:picLocks noChangeAspect="1"/>
            </p:cNvPicPr>
            <p:nvPr/>
          </p:nvPicPr>
          <p:blipFill>
            <a:blip r:embed="rId6"/>
            <a:stretch/>
          </p:blipFill>
          <p:spPr bwMode="auto">
            <a:xfrm>
              <a:off x="2037917" y="3183389"/>
              <a:ext cx="921763" cy="921763"/>
            </a:xfrm>
            <a:prstGeom prst="rect">
              <a:avLst/>
            </a:prstGeom>
          </p:spPr>
        </p:pic>
        <p:pic>
          <p:nvPicPr>
            <p:cNvPr id="38" name="Image 37">
              <a:extLst>
                <a:ext uri="{FF2B5EF4-FFF2-40B4-BE49-F238E27FC236}">
                  <a16:creationId xmlns:a16="http://schemas.microsoft.com/office/drawing/2014/main" id="{649F4644-E80A-4B7F-B292-8CE90A950FF5}"/>
                </a:ext>
              </a:extLst>
            </p:cNvPr>
            <p:cNvPicPr>
              <a:picLocks noChangeAspect="1"/>
            </p:cNvPicPr>
            <p:nvPr/>
          </p:nvPicPr>
          <p:blipFill>
            <a:blip r:embed="rId7"/>
            <a:stretch>
              <a:fillRect/>
            </a:stretch>
          </p:blipFill>
          <p:spPr>
            <a:xfrm>
              <a:off x="2746785" y="3039626"/>
              <a:ext cx="1551754" cy="460266"/>
            </a:xfrm>
            <a:prstGeom prst="rect">
              <a:avLst/>
            </a:prstGeom>
          </p:spPr>
        </p:pic>
      </p:grpSp>
      <p:grpSp>
        <p:nvGrpSpPr>
          <p:cNvPr id="39" name="Groupe 38">
            <a:extLst>
              <a:ext uri="{FF2B5EF4-FFF2-40B4-BE49-F238E27FC236}">
                <a16:creationId xmlns:a16="http://schemas.microsoft.com/office/drawing/2014/main" id="{6560D4B4-FD7B-016C-E1AB-AF2C4BE2A9F9}"/>
              </a:ext>
            </a:extLst>
          </p:cNvPr>
          <p:cNvGrpSpPr/>
          <p:nvPr/>
        </p:nvGrpSpPr>
        <p:grpSpPr>
          <a:xfrm>
            <a:off x="8718060" y="4776381"/>
            <a:ext cx="1107108" cy="1676810"/>
            <a:chOff x="9228701" y="3271271"/>
            <a:chExt cx="1913604" cy="2826034"/>
          </a:xfrm>
        </p:grpSpPr>
        <p:pic>
          <p:nvPicPr>
            <p:cNvPr id="40" name="Image 39">
              <a:extLst>
                <a:ext uri="{FF2B5EF4-FFF2-40B4-BE49-F238E27FC236}">
                  <a16:creationId xmlns:a16="http://schemas.microsoft.com/office/drawing/2014/main" id="{97EC8208-D839-C632-EDBE-009E01C54ADC}"/>
                </a:ext>
              </a:extLst>
            </p:cNvPr>
            <p:cNvPicPr>
              <a:picLocks noChangeAspect="1"/>
            </p:cNvPicPr>
            <p:nvPr/>
          </p:nvPicPr>
          <p:blipFill>
            <a:blip r:embed="rId6"/>
            <a:stretch/>
          </p:blipFill>
          <p:spPr bwMode="auto">
            <a:xfrm>
              <a:off x="9228701" y="3944814"/>
              <a:ext cx="1156671" cy="1156671"/>
            </a:xfrm>
            <a:prstGeom prst="rect">
              <a:avLst/>
            </a:prstGeom>
          </p:spPr>
        </p:pic>
        <p:pic>
          <p:nvPicPr>
            <p:cNvPr id="41" name="Image 40">
              <a:extLst>
                <a:ext uri="{FF2B5EF4-FFF2-40B4-BE49-F238E27FC236}">
                  <a16:creationId xmlns:a16="http://schemas.microsoft.com/office/drawing/2014/main" id="{D20B5C25-9BDA-3BBB-E546-7FD6506EFC40}"/>
                </a:ext>
              </a:extLst>
            </p:cNvPr>
            <p:cNvPicPr>
              <a:picLocks noChangeAspect="1"/>
            </p:cNvPicPr>
            <p:nvPr/>
          </p:nvPicPr>
          <p:blipFill>
            <a:blip r:embed="rId8"/>
            <a:stretch>
              <a:fillRect/>
            </a:stretch>
          </p:blipFill>
          <p:spPr bwMode="auto">
            <a:xfrm flipH="1">
              <a:off x="10162204" y="3271271"/>
              <a:ext cx="980101" cy="2826034"/>
            </a:xfrm>
            <a:prstGeom prst="rect">
              <a:avLst/>
            </a:prstGeom>
          </p:spPr>
        </p:pic>
      </p:grpSp>
      <p:cxnSp>
        <p:nvCxnSpPr>
          <p:cNvPr id="42" name="Connecteur droit 41">
            <a:extLst>
              <a:ext uri="{FF2B5EF4-FFF2-40B4-BE49-F238E27FC236}">
                <a16:creationId xmlns:a16="http://schemas.microsoft.com/office/drawing/2014/main" id="{8C48FBA9-5619-2BD8-ADEE-44108D983C21}"/>
              </a:ext>
            </a:extLst>
          </p:cNvPr>
          <p:cNvCxnSpPr>
            <a:cxnSpLocks/>
          </p:cNvCxnSpPr>
          <p:nvPr/>
        </p:nvCxnSpPr>
        <p:spPr bwMode="auto">
          <a:xfrm>
            <a:off x="4430151" y="5443273"/>
            <a:ext cx="579632" cy="113297"/>
          </a:xfrm>
          <a:prstGeom prst="line">
            <a:avLst/>
          </a:prstGeom>
          <a:solidFill>
            <a:schemeClr val="tx2"/>
          </a:solidFill>
          <a:ln w="19049" cap="flat" cmpd="sng" algn="ctr">
            <a:solidFill>
              <a:srgbClr val="C30F0F"/>
            </a:solidFill>
            <a:prstDash val="sysDash"/>
            <a:headEnd type="arrow" len="med"/>
            <a:tailEnd type="arrow" len="med"/>
          </a:ln>
        </p:spPr>
        <p:style>
          <a:lnRef idx="2">
            <a:schemeClr val="accent1">
              <a:shade val="50000"/>
            </a:schemeClr>
          </a:lnRef>
          <a:fillRef idx="1">
            <a:schemeClr val="accent1"/>
          </a:fillRef>
          <a:effectRef idx="0">
            <a:schemeClr val="accent1"/>
          </a:effectRef>
          <a:fontRef idx="minor">
            <a:schemeClr val="lt1"/>
          </a:fontRef>
        </p:style>
      </p:cxnSp>
      <p:cxnSp>
        <p:nvCxnSpPr>
          <p:cNvPr id="43" name="Connecteur droit 42">
            <a:extLst>
              <a:ext uri="{FF2B5EF4-FFF2-40B4-BE49-F238E27FC236}">
                <a16:creationId xmlns:a16="http://schemas.microsoft.com/office/drawing/2014/main" id="{5CE1A137-8180-13B4-BBD6-211DE326ADB0}"/>
              </a:ext>
            </a:extLst>
          </p:cNvPr>
          <p:cNvCxnSpPr>
            <a:cxnSpLocks/>
          </p:cNvCxnSpPr>
          <p:nvPr/>
        </p:nvCxnSpPr>
        <p:spPr bwMode="auto">
          <a:xfrm flipV="1">
            <a:off x="4306128" y="5938590"/>
            <a:ext cx="703655" cy="245731"/>
          </a:xfrm>
          <a:prstGeom prst="line">
            <a:avLst/>
          </a:prstGeom>
          <a:solidFill>
            <a:schemeClr val="tx2"/>
          </a:solidFill>
          <a:ln w="19049" cap="flat" cmpd="sng" algn="ctr">
            <a:solidFill>
              <a:srgbClr val="C30F0F"/>
            </a:solidFill>
            <a:prstDash val="sysDash"/>
            <a:headEnd type="arrow" len="med"/>
            <a:tailEnd type="arrow" len="med"/>
          </a:ln>
        </p:spPr>
        <p:style>
          <a:lnRef idx="2">
            <a:schemeClr val="accent1">
              <a:shade val="50000"/>
            </a:schemeClr>
          </a:lnRef>
          <a:fillRef idx="1">
            <a:schemeClr val="accent1"/>
          </a:fillRef>
          <a:effectRef idx="0">
            <a:schemeClr val="accent1"/>
          </a:effectRef>
          <a:fontRef idx="minor">
            <a:schemeClr val="lt1"/>
          </a:fontRef>
        </p:style>
      </p:cxnSp>
      <p:pic>
        <p:nvPicPr>
          <p:cNvPr id="44" name="Image 43">
            <a:extLst>
              <a:ext uri="{FF2B5EF4-FFF2-40B4-BE49-F238E27FC236}">
                <a16:creationId xmlns:a16="http://schemas.microsoft.com/office/drawing/2014/main" id="{9447C761-4239-8F2E-7DC2-53A7AB18D28C}"/>
              </a:ext>
            </a:extLst>
          </p:cNvPr>
          <p:cNvPicPr>
            <a:picLocks noChangeAspect="1"/>
          </p:cNvPicPr>
          <p:nvPr/>
        </p:nvPicPr>
        <p:blipFill rotWithShape="1">
          <a:blip r:embed="rId9"/>
          <a:srcRect t="1" r="16884" b="547"/>
          <a:stretch/>
        </p:blipFill>
        <p:spPr bwMode="auto">
          <a:xfrm>
            <a:off x="5043613" y="5569925"/>
            <a:ext cx="2746422" cy="358716"/>
          </a:xfrm>
          <a:prstGeom prst="rect">
            <a:avLst/>
          </a:prstGeom>
          <a:ln w="12700">
            <a:solidFill>
              <a:srgbClr val="C30F0F"/>
            </a:solidFill>
          </a:ln>
        </p:spPr>
      </p:pic>
      <p:cxnSp>
        <p:nvCxnSpPr>
          <p:cNvPr id="47" name="Connecteur droit 46">
            <a:extLst>
              <a:ext uri="{FF2B5EF4-FFF2-40B4-BE49-F238E27FC236}">
                <a16:creationId xmlns:a16="http://schemas.microsoft.com/office/drawing/2014/main" id="{FAE040C7-C913-8C67-5C82-5C857F0C934E}"/>
              </a:ext>
            </a:extLst>
          </p:cNvPr>
          <p:cNvCxnSpPr>
            <a:cxnSpLocks/>
            <a:endCxn id="40" idx="1"/>
          </p:cNvCxnSpPr>
          <p:nvPr/>
        </p:nvCxnSpPr>
        <p:spPr bwMode="auto">
          <a:xfrm flipV="1">
            <a:off x="7790035" y="5519176"/>
            <a:ext cx="928025" cy="49687"/>
          </a:xfrm>
          <a:prstGeom prst="line">
            <a:avLst/>
          </a:prstGeom>
          <a:solidFill>
            <a:schemeClr val="tx2"/>
          </a:solidFill>
          <a:ln w="19049" cap="flat" cmpd="sng" algn="ctr">
            <a:solidFill>
              <a:srgbClr val="C30F0F"/>
            </a:solidFill>
            <a:prstDash val="sysDash"/>
            <a:headEnd type="arrow" len="med"/>
            <a:tailEnd type="arrow" len="med"/>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2651698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70913"/>
            <a:ext cx="10980738" cy="720000"/>
          </a:xfrm>
        </p:spPr>
        <p:txBody>
          <a:bodyPr>
            <a:normAutofit/>
          </a:bodyPr>
          <a:lstStyle/>
          <a:p>
            <a:r>
              <a:rPr lang="fr-FR" sz="2400" dirty="0"/>
              <a:t>Qu’est ce que </a:t>
            </a:r>
            <a:r>
              <a:rPr lang="fr-FR" sz="2400" dirty="0" err="1"/>
              <a:t>Pulcéo</a:t>
            </a:r>
            <a:r>
              <a:rPr lang="fr-FR" sz="2400" dirty="0"/>
              <a:t> </a:t>
            </a:r>
            <a:r>
              <a:rPr lang="fr-FR" sz="2400" dirty="0" err="1"/>
              <a:t>Connect</a:t>
            </a:r>
            <a:endParaRPr lang="fr-FR" sz="2400" dirty="0"/>
          </a:p>
        </p:txBody>
      </p:sp>
      <p:sp>
        <p:nvSpPr>
          <p:cNvPr id="30" name="Espace réservé du contenu 1">
            <a:extLst>
              <a:ext uri="{FF2B5EF4-FFF2-40B4-BE49-F238E27FC236}">
                <a16:creationId xmlns:a16="http://schemas.microsoft.com/office/drawing/2014/main" id="{3FF19878-574A-493D-ADFD-FAD948330601}"/>
              </a:ext>
            </a:extLst>
          </p:cNvPr>
          <p:cNvSpPr txBox="1">
            <a:spLocks/>
          </p:cNvSpPr>
          <p:nvPr/>
        </p:nvSpPr>
        <p:spPr>
          <a:xfrm>
            <a:off x="723138" y="1032053"/>
            <a:ext cx="10980738" cy="4860000"/>
          </a:xfrm>
          <a:prstGeom prst="rect">
            <a:avLst/>
          </a:prstGeom>
          <a:ln>
            <a:noFill/>
          </a:ln>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F0000"/>
              </a:buClr>
            </a:pPr>
            <a:r>
              <a:rPr lang="fr-FR" dirty="0"/>
              <a:t>Les composantes de l’offre : </a:t>
            </a:r>
          </a:p>
          <a:p>
            <a:pPr>
              <a:buClr>
                <a:srgbClr val="FF0000"/>
              </a:buClr>
            </a:pPr>
            <a:endParaRPr lang="fr-FR" dirty="0">
              <a:solidFill>
                <a:srgbClr val="000000"/>
              </a:solidFill>
              <a:latin typeface="Arial Narrow"/>
            </a:endParaRPr>
          </a:p>
          <a:p>
            <a:pPr marL="0" indent="0" defTabSz="1332098">
              <a:spcBef>
                <a:spcPts val="1457"/>
              </a:spcBef>
              <a:buClr>
                <a:srgbClr val="C00000"/>
              </a:buClr>
              <a:buNone/>
            </a:pPr>
            <a:endParaRPr lang="fr-FR" b="1" dirty="0">
              <a:solidFill>
                <a:srgbClr val="000000"/>
              </a:solidFill>
              <a:latin typeface="Arial Narrow"/>
            </a:endParaRPr>
          </a:p>
        </p:txBody>
      </p:sp>
      <p:sp>
        <p:nvSpPr>
          <p:cNvPr id="13" name="Espace réservé du numéro de diapositive 3">
            <a:extLst>
              <a:ext uri="{FF2B5EF4-FFF2-40B4-BE49-F238E27FC236}">
                <a16:creationId xmlns:a16="http://schemas.microsoft.com/office/drawing/2014/main" id="{2933EADC-50CD-A6C4-8E1B-34B22FBC02E5}"/>
              </a:ext>
            </a:extLst>
          </p:cNvPr>
          <p:cNvSpPr txBox="1">
            <a:spLocks/>
          </p:cNvSpPr>
          <p:nvPr/>
        </p:nvSpPr>
        <p:spPr>
          <a:xfrm>
            <a:off x="5736000" y="6137986"/>
            <a:ext cx="720000" cy="252000"/>
          </a:xfrm>
          <a:prstGeom prst="rect">
            <a:avLst/>
          </a:prstGeom>
          <a:solidFill>
            <a:schemeClr val="bg1">
              <a:lumMod val="85000"/>
            </a:schemeClr>
          </a:solidFill>
        </p:spPr>
        <p:txBody>
          <a:bodyPr vert="horz" lIns="91440" tIns="45720" rIns="91440" bIns="45720" rtlCol="0" anchor="ctr">
            <a:noAutofit/>
          </a:bodyPr>
          <a:lstStyle>
            <a:defPPr>
              <a:defRPr lang="fr-FR"/>
            </a:defPPr>
            <a:lvl1pPr marL="0" algn="ctr" defTabSz="914400" rtl="0" eaLnBrk="1" latinLnBrk="0" hangingPunct="1">
              <a:defRPr sz="13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300" b="1" i="0" u="none" strike="noStrike" kern="1200" cap="none" spc="0" normalizeH="0" baseline="0" noProof="0" smtClean="0">
                <a:ln>
                  <a:noFill/>
                </a:ln>
                <a:solidFill>
                  <a:srgbClr val="D7000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fr-FR" sz="1300" b="1" i="0" u="none" strike="noStrike" kern="1200" cap="none" spc="0" normalizeH="0" baseline="0" noProof="0">
              <a:ln>
                <a:noFill/>
              </a:ln>
              <a:solidFill>
                <a:srgbClr val="D7000F"/>
              </a:solidFill>
              <a:effectLst/>
              <a:uLnTx/>
              <a:uFillTx/>
              <a:latin typeface="Arial" panose="020B0604020202020204"/>
              <a:ea typeface="+mn-ea"/>
              <a:cs typeface="+mn-cs"/>
            </a:endParaRPr>
          </a:p>
        </p:txBody>
      </p:sp>
      <p:sp>
        <p:nvSpPr>
          <p:cNvPr id="14" name="Espace réservé du texte 37">
            <a:extLst>
              <a:ext uri="{FF2B5EF4-FFF2-40B4-BE49-F238E27FC236}">
                <a16:creationId xmlns:a16="http://schemas.microsoft.com/office/drawing/2014/main" id="{1CBC3A63-EB78-F4FA-2A47-1722CFE1798F}"/>
              </a:ext>
            </a:extLst>
          </p:cNvPr>
          <p:cNvSpPr txBox="1">
            <a:spLocks/>
          </p:cNvSpPr>
          <p:nvPr/>
        </p:nvSpPr>
        <p:spPr>
          <a:xfrm>
            <a:off x="632383" y="1511030"/>
            <a:ext cx="3355034" cy="2420417"/>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L’information sur les comptes</a:t>
            </a:r>
          </a:p>
          <a:p>
            <a:pPr marL="0" marR="0" lvl="1" indent="0" defTabSz="914400" rtl="0" eaLnBrk="1" fontAlgn="auto" latinLnBrk="0" hangingPunct="1">
              <a:lnSpc>
                <a:spcPct val="100000"/>
              </a:lnSpc>
              <a:spcBef>
                <a:spcPts val="600"/>
              </a:spcBef>
              <a:spcAft>
                <a:spcPts val="0"/>
              </a:spcAft>
              <a:buClr>
                <a:srgbClr val="D7000F"/>
              </a:buClr>
              <a:buSzTx/>
              <a:buFont typeface="Wingdings 2" panose="05020102010507070707" pitchFamily="18" charset="2"/>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Ce service permet de suivre de façon consolidée les comptes dont le Client est titulaire ou mandataire tenus dans plusieurs banques. </a:t>
            </a:r>
            <a:r>
              <a:rPr kumimoji="0" lang="fr-FR" sz="1100" b="0" i="0" u="none" strike="noStrike" kern="1200" cap="none" spc="0" normalizeH="0" baseline="0" noProof="0" dirty="0" err="1">
                <a:ln>
                  <a:noFill/>
                </a:ln>
                <a:solidFill>
                  <a:srgbClr val="3E454A"/>
                </a:solidFill>
                <a:effectLst/>
                <a:uLnTx/>
                <a:uFillTx/>
                <a:latin typeface="Arial" panose="020B0604020202020204"/>
                <a:ea typeface="+mn-ea"/>
                <a:cs typeface="+mn-cs"/>
              </a:rPr>
              <a:t>PulCEo</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 </a:t>
            </a:r>
            <a:r>
              <a:rPr kumimoji="0" lang="fr-FR" sz="1100" b="0" i="0" u="none" strike="noStrike" kern="1200" cap="none" spc="0" normalizeH="0" baseline="0" noProof="0" dirty="0" err="1">
                <a:ln>
                  <a:noFill/>
                </a:ln>
                <a:solidFill>
                  <a:srgbClr val="3E454A"/>
                </a:solidFill>
                <a:effectLst/>
                <a:uLnTx/>
                <a:uFillTx/>
                <a:latin typeface="Arial" panose="020B0604020202020204"/>
                <a:ea typeface="+mn-ea"/>
                <a:cs typeface="+mn-cs"/>
              </a:rPr>
              <a:t>Connect</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 permet de suivre à J les opérations effectuées sur ces comptes, de consulter leurs soldes et de rechercher des écritures.</a:t>
            </a:r>
          </a:p>
        </p:txBody>
      </p:sp>
      <p:sp>
        <p:nvSpPr>
          <p:cNvPr id="15" name="Espace réservé du texte 37">
            <a:extLst>
              <a:ext uri="{FF2B5EF4-FFF2-40B4-BE49-F238E27FC236}">
                <a16:creationId xmlns:a16="http://schemas.microsoft.com/office/drawing/2014/main" id="{032D67B7-3641-DF79-1655-BE02DCA1D0B6}"/>
              </a:ext>
            </a:extLst>
          </p:cNvPr>
          <p:cNvSpPr txBox="1">
            <a:spLocks/>
          </p:cNvSpPr>
          <p:nvPr/>
        </p:nvSpPr>
        <p:spPr>
          <a:xfrm>
            <a:off x="8204584" y="1511030"/>
            <a:ext cx="3227798" cy="4878956"/>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La gestion d’alertes/ de notifications par e-mail.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Ces notifications personnalisables permettent de :</a:t>
            </a:r>
          </a:p>
          <a:p>
            <a:pPr marL="171450" marR="0" lvl="1" indent="-171450" algn="l" defTabSz="914400" rtl="0" eaLnBrk="1" fontAlgn="auto" latinLnBrk="0" hangingPunct="1">
              <a:lnSpc>
                <a:spcPct val="100000"/>
              </a:lnSpc>
              <a:spcBef>
                <a:spcPts val="600"/>
              </a:spcBef>
              <a:spcAft>
                <a:spcPts val="0"/>
              </a:spcAft>
              <a:buClr>
                <a:srgbClr val="3E454A"/>
              </a:buClr>
              <a:buSzTx/>
              <a:buFont typeface="Arial" panose="020B0604020202020204" pitchFamily="34" charset="0"/>
              <a:buChar char="•"/>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Prévenir l’Utilisateur quand le solde du(des) compte(s) ou les opérations imputées sur ce(s) compte(s) dépassent certains montants.</a:t>
            </a:r>
          </a:p>
          <a:p>
            <a:pPr marL="171450" marR="0" lvl="1"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 Avertir le représentant légal qu’il doit confirmer l’enregistrement d’un nouveau compte bénéficiaire de virement (rubrique « activer les bénéficiaires »). </a:t>
            </a:r>
          </a:p>
          <a:p>
            <a:pPr marL="0" marR="0" lvl="1" indent="0" algn="l" defTabSz="914400" rtl="0" eaLnBrk="1" fontAlgn="auto" latinLnBrk="0" hangingPunct="1">
              <a:lnSpc>
                <a:spcPct val="100000"/>
              </a:lnSpc>
              <a:spcBef>
                <a:spcPts val="600"/>
              </a:spcBef>
              <a:spcAft>
                <a:spcPts val="0"/>
              </a:spcAft>
              <a:buClr>
                <a:srgbClr val="D7000F"/>
              </a:buClr>
              <a:buSzTx/>
              <a:buFont typeface="Wingdings 2" panose="05020102010507070707" pitchFamily="18" charset="2"/>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Informer le bénéficiaire d’un virement  que l’ordre de virement à son attention a été transmis pour exécution.</a:t>
            </a:r>
          </a:p>
        </p:txBody>
      </p:sp>
      <p:sp>
        <p:nvSpPr>
          <p:cNvPr id="16" name="Espace réservé du texte 37">
            <a:extLst>
              <a:ext uri="{FF2B5EF4-FFF2-40B4-BE49-F238E27FC236}">
                <a16:creationId xmlns:a16="http://schemas.microsoft.com/office/drawing/2014/main" id="{25E4CA0C-0C6D-8C35-FF92-DD2685C2B0C6}"/>
              </a:ext>
            </a:extLst>
          </p:cNvPr>
          <p:cNvSpPr txBox="1">
            <a:spLocks/>
          </p:cNvSpPr>
          <p:nvPr/>
        </p:nvSpPr>
        <p:spPr>
          <a:xfrm>
            <a:off x="632383" y="3986298"/>
            <a:ext cx="3355034" cy="2475645"/>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L’accès à un tableau de trésorerie quotidien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La consultation de ce tableau de trésorerie donne une vue synthétique des situations des différents comptes bancaires et de la projection de leurs soldes en fonction des écritures prévisionnelles.</a:t>
            </a:r>
          </a:p>
        </p:txBody>
      </p:sp>
      <p:sp>
        <p:nvSpPr>
          <p:cNvPr id="17" name="Espace réservé du texte 37">
            <a:extLst>
              <a:ext uri="{FF2B5EF4-FFF2-40B4-BE49-F238E27FC236}">
                <a16:creationId xmlns:a16="http://schemas.microsoft.com/office/drawing/2014/main" id="{A2D691A7-F176-0358-CEDF-F5C7EC2F1817}"/>
              </a:ext>
            </a:extLst>
          </p:cNvPr>
          <p:cNvSpPr txBox="1">
            <a:spLocks/>
          </p:cNvSpPr>
          <p:nvPr/>
        </p:nvSpPr>
        <p:spPr>
          <a:xfrm>
            <a:off x="4321170" y="1467633"/>
            <a:ext cx="3227798" cy="2446708"/>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L’initiation de paiement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Après saisie par le Client de son ordre de virement sur le Site, la Banque transmet et initie cet ordre de virement sur le compte à débiter tenu par la Banque teneuse de compte.</a:t>
            </a:r>
          </a:p>
        </p:txBody>
      </p:sp>
      <p:sp>
        <p:nvSpPr>
          <p:cNvPr id="18" name="Espace réservé du texte 37">
            <a:extLst>
              <a:ext uri="{FF2B5EF4-FFF2-40B4-BE49-F238E27FC236}">
                <a16:creationId xmlns:a16="http://schemas.microsoft.com/office/drawing/2014/main" id="{B6610CF3-8EF1-C7BA-82A2-3B123A416625}"/>
              </a:ext>
            </a:extLst>
          </p:cNvPr>
          <p:cNvSpPr txBox="1">
            <a:spLocks/>
          </p:cNvSpPr>
          <p:nvPr/>
        </p:nvSpPr>
        <p:spPr>
          <a:xfrm>
            <a:off x="4321170" y="3986297"/>
            <a:ext cx="3227798" cy="2475645"/>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6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FF0000"/>
                </a:solidFill>
                <a:effectLst/>
                <a:uLnTx/>
                <a:uFillTx/>
                <a:latin typeface="Arial" panose="020B0604020202020204"/>
                <a:ea typeface="+mn-ea"/>
                <a:cs typeface="+mn-cs"/>
              </a:rPr>
              <a:t>L’export des extraits de comptes aux standards du marché.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Les extraits de comptes sont compatibles avec une  l’intégration dans des applications métiers comme le logiciel de comptabilité.</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1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66148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26791"/>
            <a:ext cx="10980738" cy="720000"/>
          </a:xfrm>
        </p:spPr>
        <p:txBody>
          <a:bodyPr>
            <a:normAutofit/>
          </a:bodyPr>
          <a:lstStyle/>
          <a:p>
            <a:r>
              <a:rPr lang="fr-FR" sz="2400" dirty="0"/>
              <a:t>A qui le vendre ?</a:t>
            </a:r>
          </a:p>
        </p:txBody>
      </p:sp>
      <p:sp>
        <p:nvSpPr>
          <p:cNvPr id="11" name="Espace réservé du texte 37">
            <a:extLst>
              <a:ext uri="{FF2B5EF4-FFF2-40B4-BE49-F238E27FC236}">
                <a16:creationId xmlns:a16="http://schemas.microsoft.com/office/drawing/2014/main" id="{F9BB94D4-1567-C0BE-D7CD-1B23522569AA}"/>
              </a:ext>
            </a:extLst>
          </p:cNvPr>
          <p:cNvSpPr txBox="1">
            <a:spLocks/>
          </p:cNvSpPr>
          <p:nvPr/>
        </p:nvSpPr>
        <p:spPr bwMode="auto">
          <a:xfrm>
            <a:off x="632383" y="1302499"/>
            <a:ext cx="4302860" cy="861774"/>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85000"/>
            </a:schemeClr>
          </a:solidFill>
          <a:ln w="3175">
            <a:noFill/>
          </a:ln>
        </p:spPr>
        <p:txBody>
          <a:bodyPr vert="horz" wrap="square" lIns="180000" tIns="180000" rIns="180000" bIns="180000" rtlCol="0" anchor="t" anchorCtr="0">
            <a:noAutofit/>
          </a:bodyPr>
          <a:lstStyle>
            <a:lvl1pPr marL="0" indent="0" algn="ctr" defTabSz="914400">
              <a:lnSpc>
                <a:spcPct val="100000"/>
              </a:lnSpc>
              <a:spcBef>
                <a:spcPts val="1500"/>
              </a:spcBef>
              <a:buFont typeface="Arial"/>
              <a:buNone/>
              <a:defRPr sz="5000" b="1">
                <a:solidFill>
                  <a:schemeClr val="tx2"/>
                </a:solidFill>
                <a:latin typeface="+mn-lt"/>
                <a:ea typeface="+mn-ea"/>
                <a:cs typeface="+mn-cs"/>
              </a:defRPr>
            </a:lvl1pPr>
            <a:lvl2pPr marL="0" indent="0" algn="l" defTabSz="914400">
              <a:lnSpc>
                <a:spcPct val="100000"/>
              </a:lnSpc>
              <a:spcBef>
                <a:spcPts val="1100"/>
              </a:spcBef>
              <a:buClr>
                <a:schemeClr val="tx2"/>
              </a:buClr>
              <a:buFont typeface="Wingdings 2"/>
              <a:buNone/>
              <a:defRPr sz="1100" i="1">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rPr>
              <a:t>Si votre client a :</a:t>
            </a:r>
          </a:p>
          <a:p>
            <a:pPr marL="285750" marR="0" lvl="0" indent="-149225" algn="l" defTabSz="914400" eaLnBrk="1" fontAlgn="auto" latinLnBrk="0" hangingPunct="1">
              <a:lnSpc>
                <a:spcPct val="100000"/>
              </a:lnSpc>
              <a:spcBef>
                <a:spcPts val="0"/>
              </a:spcBef>
              <a:spcAft>
                <a:spcPts val="0"/>
              </a:spcAft>
              <a:buClr>
                <a:srgbClr val="3E454A"/>
              </a:buClr>
              <a:buSzTx/>
              <a:buFont typeface="Wingdings" pitchFamily="2" charset="2"/>
              <a:buChar char="§"/>
              <a:tabLst/>
              <a:defRPr/>
            </a:pPr>
            <a:r>
              <a:rPr kumimoji="0" lang="fr-FR" sz="1600" b="1" i="0" u="none" strike="noStrike" kern="0" cap="none" spc="0" normalizeH="0" baseline="0" noProof="0" dirty="0">
                <a:ln>
                  <a:noFill/>
                </a:ln>
                <a:solidFill>
                  <a:srgbClr val="D7000F"/>
                </a:solidFill>
                <a:effectLst/>
                <a:uLnTx/>
                <a:uFillTx/>
                <a:latin typeface="Arial"/>
                <a:cs typeface="Arial"/>
              </a:rPr>
              <a:t>plusieurs banques</a:t>
            </a:r>
          </a:p>
        </p:txBody>
      </p:sp>
      <p:sp>
        <p:nvSpPr>
          <p:cNvPr id="12" name="ZoneTexte 11">
            <a:extLst>
              <a:ext uri="{FF2B5EF4-FFF2-40B4-BE49-F238E27FC236}">
                <a16:creationId xmlns:a16="http://schemas.microsoft.com/office/drawing/2014/main" id="{10C76059-6DD4-94EC-F047-12D5F822174E}"/>
              </a:ext>
            </a:extLst>
          </p:cNvPr>
          <p:cNvSpPr txBox="1"/>
          <p:nvPr/>
        </p:nvSpPr>
        <p:spPr bwMode="auto">
          <a:xfrm>
            <a:off x="1199456" y="3896874"/>
            <a:ext cx="3427910" cy="861774"/>
          </a:xfrm>
          <a:prstGeom prst="rect">
            <a:avLst/>
          </a:prstGeom>
          <a:noFill/>
        </p:spPr>
        <p:txBody>
          <a:bodyPr wrap="square">
            <a:spAutoFit/>
          </a:bodyPr>
          <a:lstStyle/>
          <a:p>
            <a:r>
              <a:rPr lang="fr-FR" sz="5000" b="1" kern="0" dirty="0">
                <a:solidFill>
                  <a:srgbClr val="D7000F"/>
                </a:solidFill>
                <a:cs typeface="Arial"/>
              </a:rPr>
              <a:t>Alors</a:t>
            </a:r>
            <a:endParaRPr lang="fr-FR" kern="0" dirty="0">
              <a:solidFill>
                <a:srgbClr val="3E454A"/>
              </a:solidFill>
              <a:cs typeface="Arial"/>
            </a:endParaRPr>
          </a:p>
        </p:txBody>
      </p:sp>
      <p:sp>
        <p:nvSpPr>
          <p:cNvPr id="13" name="Espace réservé du texte 7">
            <a:extLst>
              <a:ext uri="{FF2B5EF4-FFF2-40B4-BE49-F238E27FC236}">
                <a16:creationId xmlns:a16="http://schemas.microsoft.com/office/drawing/2014/main" id="{F4F49488-C2DB-2EAF-BA37-DF4FC3892EB5}"/>
              </a:ext>
            </a:extLst>
          </p:cNvPr>
          <p:cNvSpPr>
            <a:spLocks noGrp="1"/>
          </p:cNvSpPr>
          <p:nvPr/>
        </p:nvSpPr>
        <p:spPr bwMode="auto">
          <a:xfrm flipH="1" flipV="1">
            <a:off x="2850191" y="4894023"/>
            <a:ext cx="7200800" cy="923331"/>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extrusionOk="0">
                <a:moveTo>
                  <a:pt x="0" y="0"/>
                </a:moveTo>
                <a:lnTo>
                  <a:pt x="2379208" y="0"/>
                </a:lnTo>
                <a:lnTo>
                  <a:pt x="2379208" y="80159"/>
                </a:lnTo>
                <a:lnTo>
                  <a:pt x="4838704" y="80159"/>
                </a:lnTo>
                <a:lnTo>
                  <a:pt x="4838704" y="1316366"/>
                </a:lnTo>
                <a:lnTo>
                  <a:pt x="0" y="1316366"/>
                </a:lnTo>
                <a:lnTo>
                  <a:pt x="0" y="0"/>
                </a:lnTo>
                <a:close/>
              </a:path>
            </a:pathLst>
          </a:custGeom>
          <a:noFill/>
          <a:ln w="15240">
            <a:solidFill>
              <a:srgbClr val="D7000F"/>
            </a:solidFill>
          </a:ln>
        </p:spPr>
        <p:txBody>
          <a:bodyPr vert="horz" wrap="square" lIns="288000" tIns="288000" rIns="288000" bIns="288000" rtlCol="0">
            <a:noAutofit/>
          </a:bodyPr>
          <a:lstStyle>
            <a:lvl1pPr marL="0" indent="0" algn="l" defTabSz="914400">
              <a:lnSpc>
                <a:spcPct val="100000"/>
              </a:lnSpc>
              <a:spcBef>
                <a:spcPts val="1500"/>
              </a:spcBef>
              <a:buFont typeface="Arial"/>
              <a:buNone/>
              <a:defRPr sz="1600" b="0">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3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1" indent="0" algn="l" defTabSz="914400" eaLnBrk="1" fontAlgn="auto" latinLnBrk="0" hangingPunct="1">
              <a:lnSpc>
                <a:spcPct val="200000"/>
              </a:lnSpc>
              <a:spcBef>
                <a:spcPts val="1200"/>
              </a:spcBef>
              <a:spcAft>
                <a:spcPts val="0"/>
              </a:spcAft>
              <a:buClr>
                <a:srgbClr val="D7000F"/>
              </a:buClr>
              <a:buSzTx/>
              <a:buFont typeface="Wingdings 2"/>
              <a:buNone/>
              <a:tabLst/>
              <a:defRPr/>
            </a:pPr>
            <a:endParaRPr kumimoji="0" sz="1400" b="0" i="0" u="none" strike="noStrike" kern="0" cap="none" spc="0" normalizeH="0" baseline="0" noProof="0" dirty="0">
              <a:ln>
                <a:noFill/>
              </a:ln>
              <a:solidFill>
                <a:srgbClr val="3E454A"/>
              </a:solidFill>
              <a:effectLst/>
              <a:uLnTx/>
              <a:uFillTx/>
              <a:latin typeface="Arial"/>
              <a:cs typeface="Arial"/>
            </a:endParaRPr>
          </a:p>
        </p:txBody>
      </p:sp>
      <p:sp>
        <p:nvSpPr>
          <p:cNvPr id="14" name="ZoneTexte 13">
            <a:extLst>
              <a:ext uri="{FF2B5EF4-FFF2-40B4-BE49-F238E27FC236}">
                <a16:creationId xmlns:a16="http://schemas.microsoft.com/office/drawing/2014/main" id="{75F9C4D5-4B2E-2698-138E-6026DF291665}"/>
              </a:ext>
            </a:extLst>
          </p:cNvPr>
          <p:cNvSpPr txBox="1"/>
          <p:nvPr/>
        </p:nvSpPr>
        <p:spPr bwMode="auto">
          <a:xfrm>
            <a:off x="2850191" y="4981179"/>
            <a:ext cx="6799545" cy="923330"/>
          </a:xfrm>
          <a:prstGeom prst="rect">
            <a:avLst/>
          </a:prstGeom>
          <a:noFill/>
        </p:spPr>
        <p:txBody>
          <a:bodyPr wrap="square" rtlCol="0">
            <a:spAutoFit/>
          </a:bodyPr>
          <a:lstStyle/>
          <a:p>
            <a:r>
              <a:rPr lang="fr-FR" kern="0" dirty="0">
                <a:solidFill>
                  <a:srgbClr val="3E454A"/>
                </a:solidFill>
                <a:cs typeface="Arial"/>
              </a:rPr>
              <a:t> PULCEO </a:t>
            </a:r>
            <a:r>
              <a:rPr lang="fr-FR" kern="0" dirty="0" err="1">
                <a:solidFill>
                  <a:srgbClr val="3E454A"/>
                </a:solidFill>
                <a:cs typeface="Arial"/>
              </a:rPr>
              <a:t>Connect</a:t>
            </a:r>
            <a:r>
              <a:rPr lang="fr-FR" kern="0" dirty="0">
                <a:solidFill>
                  <a:srgbClr val="3E454A"/>
                </a:solidFill>
                <a:cs typeface="Arial"/>
              </a:rPr>
              <a:t> est </a:t>
            </a:r>
            <a:r>
              <a:rPr lang="fr-FR" b="1" kern="0" dirty="0">
                <a:solidFill>
                  <a:srgbClr val="3E454A"/>
                </a:solidFill>
                <a:cs typeface="Arial"/>
              </a:rPr>
              <a:t>un bon complément </a:t>
            </a:r>
            <a:r>
              <a:rPr lang="fr-FR" kern="0" dirty="0">
                <a:solidFill>
                  <a:srgbClr val="3E454A"/>
                </a:solidFill>
                <a:cs typeface="Arial"/>
              </a:rPr>
              <a:t>à son </a:t>
            </a:r>
            <a:r>
              <a:rPr lang="fr-FR" b="1" kern="0" dirty="0">
                <a:solidFill>
                  <a:srgbClr val="3E454A"/>
                </a:solidFill>
                <a:cs typeface="Arial"/>
              </a:rPr>
              <a:t>abonnement</a:t>
            </a:r>
          </a:p>
          <a:p>
            <a:pPr algn="ctr"/>
            <a:r>
              <a:rPr lang="fr-FR" b="1" kern="0" dirty="0" err="1">
                <a:solidFill>
                  <a:srgbClr val="3E454A"/>
                </a:solidFill>
                <a:cs typeface="Arial"/>
              </a:rPr>
              <a:t>CeNet</a:t>
            </a:r>
            <a:r>
              <a:rPr lang="fr-FR" b="1" kern="0" dirty="0">
                <a:solidFill>
                  <a:srgbClr val="3E454A"/>
                </a:solidFill>
                <a:cs typeface="Arial"/>
              </a:rPr>
              <a:t> Comptes, Remises ou EDI  </a:t>
            </a:r>
            <a:r>
              <a:rPr lang="fr-FR" kern="0" dirty="0">
                <a:solidFill>
                  <a:srgbClr val="3E454A"/>
                </a:solidFill>
                <a:cs typeface="Arial"/>
              </a:rPr>
              <a:t>                           </a:t>
            </a:r>
          </a:p>
          <a:p>
            <a:endParaRPr lang="fr-FR" kern="0" dirty="0">
              <a:solidFill>
                <a:srgbClr val="3E454A"/>
              </a:solidFill>
              <a:cs typeface="Arial"/>
            </a:endParaRPr>
          </a:p>
        </p:txBody>
      </p:sp>
      <p:sp>
        <p:nvSpPr>
          <p:cNvPr id="15" name="Espace réservé du texte 37">
            <a:extLst>
              <a:ext uri="{FF2B5EF4-FFF2-40B4-BE49-F238E27FC236}">
                <a16:creationId xmlns:a16="http://schemas.microsoft.com/office/drawing/2014/main" id="{889EFDF9-7DAB-9B95-F846-58EC12CE4DC2}"/>
              </a:ext>
            </a:extLst>
          </p:cNvPr>
          <p:cNvSpPr txBox="1">
            <a:spLocks/>
          </p:cNvSpPr>
          <p:nvPr/>
        </p:nvSpPr>
        <p:spPr bwMode="auto">
          <a:xfrm>
            <a:off x="623178" y="2246251"/>
            <a:ext cx="4312065" cy="15152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85000"/>
            </a:schemeClr>
          </a:solidFill>
          <a:ln w="3175">
            <a:noFill/>
          </a:ln>
        </p:spPr>
        <p:txBody>
          <a:bodyPr vert="horz" wrap="square" lIns="180000" tIns="180000" rIns="180000" bIns="180000" rtlCol="0" anchor="t" anchorCtr="0">
            <a:noAutofit/>
          </a:bodyPr>
          <a:lstStyle>
            <a:lvl1pPr marL="0" indent="0" algn="ctr" defTabSz="914400">
              <a:lnSpc>
                <a:spcPct val="100000"/>
              </a:lnSpc>
              <a:spcBef>
                <a:spcPts val="1500"/>
              </a:spcBef>
              <a:buFont typeface="Arial"/>
              <a:buNone/>
              <a:defRPr sz="5000" b="1">
                <a:solidFill>
                  <a:schemeClr val="tx2"/>
                </a:solidFill>
                <a:latin typeface="+mn-lt"/>
                <a:ea typeface="+mn-ea"/>
                <a:cs typeface="+mn-cs"/>
              </a:defRPr>
            </a:lvl1pPr>
            <a:lvl2pPr marL="0" indent="0" algn="l" defTabSz="914400">
              <a:lnSpc>
                <a:spcPct val="100000"/>
              </a:lnSpc>
              <a:spcBef>
                <a:spcPts val="1100"/>
              </a:spcBef>
              <a:buClr>
                <a:schemeClr val="tx2"/>
              </a:buClr>
              <a:buFont typeface="Wingdings 2"/>
              <a:buNone/>
              <a:defRPr sz="1100" i="1">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314325" marR="0" lvl="0" indent="-180975" algn="l" defTabSz="914400" eaLnBrk="1" fontAlgn="auto" latinLnBrk="0" hangingPunct="1">
              <a:lnSpc>
                <a:spcPct val="100000"/>
              </a:lnSpc>
              <a:spcBef>
                <a:spcPts val="60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souhaite disposer du </a:t>
            </a:r>
            <a:r>
              <a:rPr kumimoji="0" lang="fr-FR" sz="1600" b="1" i="0" u="none" strike="noStrike" kern="0" cap="none" spc="0" normalizeH="0" baseline="0" noProof="0" dirty="0">
                <a:ln>
                  <a:noFill/>
                </a:ln>
                <a:solidFill>
                  <a:srgbClr val="3E454A"/>
                </a:solidFill>
                <a:effectLst/>
                <a:uLnTx/>
                <a:uFillTx/>
                <a:latin typeface="Arial"/>
                <a:cs typeface="Arial"/>
              </a:rPr>
              <a:t>solde minute </a:t>
            </a:r>
            <a:r>
              <a:rPr kumimoji="0" lang="fr-FR" sz="1600" b="0" i="0" u="none" strike="noStrike" kern="0" cap="none" spc="0" normalizeH="0" baseline="0" noProof="0" dirty="0">
                <a:ln>
                  <a:noFill/>
                </a:ln>
                <a:solidFill>
                  <a:srgbClr val="3E454A"/>
                </a:solidFill>
                <a:effectLst/>
                <a:uLnTx/>
                <a:uFillTx/>
                <a:latin typeface="Arial"/>
                <a:cs typeface="Arial"/>
              </a:rPr>
              <a:t>de tous ses comptes sur un même écran</a:t>
            </a:r>
          </a:p>
          <a:p>
            <a:pPr marL="314325" marR="0" lvl="0" indent="-180975" algn="l" defTabSz="914400" eaLnBrk="1" fontAlgn="auto" latinLnBrk="0" hangingPunct="1">
              <a:lnSpc>
                <a:spcPct val="100000"/>
              </a:lnSpc>
              <a:spcBef>
                <a:spcPts val="60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ou souhaite une appli pour consulter </a:t>
            </a:r>
            <a:r>
              <a:rPr kumimoji="0" lang="fr-FR" sz="1600" b="1" i="0" u="none" strike="noStrike" kern="0" cap="none" spc="0" normalizeH="0" baseline="0" noProof="0" dirty="0">
                <a:ln>
                  <a:noFill/>
                </a:ln>
                <a:solidFill>
                  <a:srgbClr val="3E454A"/>
                </a:solidFill>
                <a:effectLst/>
                <a:uLnTx/>
                <a:uFillTx/>
                <a:latin typeface="Arial"/>
                <a:cs typeface="Arial"/>
              </a:rPr>
              <a:t>l’ensemble de ses comptes.</a:t>
            </a:r>
          </a:p>
          <a:p>
            <a:pPr marL="285750" marR="0" lvl="0" indent="-149225" algn="l" defTabSz="914400" eaLnBrk="1" fontAlgn="auto" latinLnBrk="0" hangingPunct="1">
              <a:lnSpc>
                <a:spcPct val="100000"/>
              </a:lnSpc>
              <a:spcBef>
                <a:spcPts val="0"/>
              </a:spcBef>
              <a:spcAft>
                <a:spcPts val="0"/>
              </a:spcAft>
              <a:buClr>
                <a:srgbClr val="3E454A"/>
              </a:buClr>
              <a:buSzTx/>
              <a:buFont typeface="Wingdings" pitchFamily="2" charset="2"/>
              <a:buChar char="§"/>
              <a:tabLst/>
              <a:defRPr/>
            </a:pPr>
            <a:endParaRPr kumimoji="0" lang="fr-FR" sz="1600" b="1" i="0" u="none" strike="noStrike" kern="0" cap="none" spc="0" normalizeH="0" baseline="0" noProof="0" dirty="0">
              <a:ln>
                <a:noFill/>
              </a:ln>
              <a:solidFill>
                <a:srgbClr val="D7000F"/>
              </a:solidFill>
              <a:effectLst/>
              <a:uLnTx/>
              <a:uFillTx/>
              <a:latin typeface="Arial"/>
              <a:cs typeface="Arial"/>
            </a:endParaRPr>
          </a:p>
        </p:txBody>
      </p:sp>
      <p:sp>
        <p:nvSpPr>
          <p:cNvPr id="16" name="Espace réservé du texte 37">
            <a:extLst>
              <a:ext uri="{FF2B5EF4-FFF2-40B4-BE49-F238E27FC236}">
                <a16:creationId xmlns:a16="http://schemas.microsoft.com/office/drawing/2014/main" id="{4B967B60-E903-3598-8856-B9F72458373C}"/>
              </a:ext>
            </a:extLst>
          </p:cNvPr>
          <p:cNvSpPr txBox="1">
            <a:spLocks/>
          </p:cNvSpPr>
          <p:nvPr/>
        </p:nvSpPr>
        <p:spPr bwMode="auto">
          <a:xfrm>
            <a:off x="6264385" y="1302499"/>
            <a:ext cx="5295231" cy="861774"/>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85000"/>
            </a:schemeClr>
          </a:solidFill>
          <a:ln w="3175">
            <a:noFill/>
          </a:ln>
        </p:spPr>
        <p:txBody>
          <a:bodyPr vert="horz" wrap="square" lIns="180000" tIns="180000" rIns="180000" bIns="180000" rtlCol="0" anchor="t" anchorCtr="0">
            <a:noAutofit/>
          </a:bodyPr>
          <a:lstStyle>
            <a:lvl1pPr marL="0" indent="0" algn="ctr" defTabSz="914400">
              <a:lnSpc>
                <a:spcPct val="100000"/>
              </a:lnSpc>
              <a:spcBef>
                <a:spcPts val="1500"/>
              </a:spcBef>
              <a:buFont typeface="Arial"/>
              <a:buNone/>
              <a:defRPr sz="5000" b="1">
                <a:solidFill>
                  <a:schemeClr val="tx2"/>
                </a:solidFill>
                <a:latin typeface="+mn-lt"/>
                <a:ea typeface="+mn-ea"/>
                <a:cs typeface="+mn-cs"/>
              </a:defRPr>
            </a:lvl1pPr>
            <a:lvl2pPr marL="0" indent="0" algn="l" defTabSz="914400">
              <a:lnSpc>
                <a:spcPct val="100000"/>
              </a:lnSpc>
              <a:spcBef>
                <a:spcPts val="1100"/>
              </a:spcBef>
              <a:buClr>
                <a:schemeClr val="tx2"/>
              </a:buClr>
              <a:buFont typeface="Wingdings 2"/>
              <a:buNone/>
              <a:defRPr sz="1100" i="1">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rPr>
              <a:t>Si votre client réalise </a:t>
            </a:r>
            <a:r>
              <a:rPr kumimoji="0" lang="fr-FR" sz="1600" b="1" i="0" u="none" strike="noStrike" kern="0" cap="none" spc="0" normalizeH="0" baseline="0" noProof="0" dirty="0">
                <a:ln>
                  <a:noFill/>
                </a:ln>
                <a:solidFill>
                  <a:srgbClr val="C30F0F"/>
                </a:solidFill>
                <a:effectLst/>
                <a:uLnTx/>
                <a:uFillTx/>
                <a:latin typeface="Arial"/>
                <a:cs typeface="Arial"/>
              </a:rPr>
              <a:t>des virements </a:t>
            </a:r>
            <a:r>
              <a:rPr kumimoji="0" lang="fr-FR" sz="1600" b="1" i="0" u="none" strike="noStrike" kern="0" cap="none" spc="0" normalizeH="0" baseline="0" noProof="0" dirty="0">
                <a:ln>
                  <a:noFill/>
                </a:ln>
                <a:solidFill>
                  <a:srgbClr val="3E454A"/>
                </a:solidFill>
                <a:effectLst/>
                <a:uLnTx/>
                <a:uFillTx/>
                <a:latin typeface="Arial"/>
                <a:cs typeface="Arial"/>
              </a:rPr>
              <a:t>:</a:t>
            </a:r>
          </a:p>
        </p:txBody>
      </p:sp>
      <p:sp>
        <p:nvSpPr>
          <p:cNvPr id="17" name="Espace réservé du texte 37">
            <a:extLst>
              <a:ext uri="{FF2B5EF4-FFF2-40B4-BE49-F238E27FC236}">
                <a16:creationId xmlns:a16="http://schemas.microsoft.com/office/drawing/2014/main" id="{8D2F40D7-4398-F85B-B5E7-F9D830ABFE2C}"/>
              </a:ext>
            </a:extLst>
          </p:cNvPr>
          <p:cNvSpPr txBox="1">
            <a:spLocks/>
          </p:cNvSpPr>
          <p:nvPr/>
        </p:nvSpPr>
        <p:spPr bwMode="auto">
          <a:xfrm>
            <a:off x="6240017" y="2250942"/>
            <a:ext cx="5328805" cy="15152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extrusionOk="0">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85000"/>
            </a:schemeClr>
          </a:solidFill>
          <a:ln w="3175">
            <a:noFill/>
          </a:ln>
        </p:spPr>
        <p:txBody>
          <a:bodyPr vert="horz" wrap="square" lIns="180000" tIns="180000" rIns="180000" bIns="180000" rtlCol="0" anchor="t" anchorCtr="0">
            <a:noAutofit/>
          </a:bodyPr>
          <a:lstStyle>
            <a:lvl1pPr marL="0" indent="0" algn="ctr" defTabSz="914400">
              <a:lnSpc>
                <a:spcPct val="100000"/>
              </a:lnSpc>
              <a:spcBef>
                <a:spcPts val="1500"/>
              </a:spcBef>
              <a:buFont typeface="Arial"/>
              <a:buNone/>
              <a:defRPr sz="5000" b="1">
                <a:solidFill>
                  <a:schemeClr val="tx2"/>
                </a:solidFill>
                <a:latin typeface="+mn-lt"/>
                <a:ea typeface="+mn-ea"/>
                <a:cs typeface="+mn-cs"/>
              </a:defRPr>
            </a:lvl1pPr>
            <a:lvl2pPr marL="0" indent="0" algn="l" defTabSz="914400">
              <a:lnSpc>
                <a:spcPct val="100000"/>
              </a:lnSpc>
              <a:spcBef>
                <a:spcPts val="1100"/>
              </a:spcBef>
              <a:buClr>
                <a:schemeClr val="tx2"/>
              </a:buClr>
              <a:buFont typeface="Wingdings 2"/>
              <a:buNone/>
              <a:defRPr sz="1100" i="1">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222250" marR="0" lvl="1" indent="-216000" algn="l" defTabSz="914400" eaLnBrk="1" fontAlgn="auto" latinLnBrk="0" hangingPunct="1">
              <a:lnSpc>
                <a:spcPct val="100000"/>
              </a:lnSpc>
              <a:spcBef>
                <a:spcPts val="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SEPA unitaire </a:t>
            </a:r>
          </a:p>
          <a:p>
            <a:pPr marL="222250" marR="0" lvl="1" indent="-216000" algn="l" defTabSz="914400" eaLnBrk="1" fontAlgn="auto" latinLnBrk="0" hangingPunct="1">
              <a:lnSpc>
                <a:spcPct val="100000"/>
              </a:lnSpc>
              <a:spcBef>
                <a:spcPts val="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Instant paiement</a:t>
            </a:r>
          </a:p>
          <a:p>
            <a:pPr marL="222250" marR="0" lvl="1" indent="-216000" algn="l" defTabSz="914400" eaLnBrk="1" fontAlgn="auto" latinLnBrk="0" hangingPunct="1">
              <a:lnSpc>
                <a:spcPct val="100000"/>
              </a:lnSpc>
              <a:spcBef>
                <a:spcPts val="0"/>
              </a:spcBef>
              <a:spcAft>
                <a:spcPts val="0"/>
              </a:spcAft>
              <a:buClr>
                <a:srgbClr val="C30F0F"/>
              </a:buClr>
              <a:buSzPct val="120000"/>
              <a:buFont typeface="Wingdings"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Ou il est uniquement client de la Caisse d’Epargne mais souhaite mieux gérer sa trésorerie</a:t>
            </a:r>
          </a:p>
          <a:p>
            <a:pPr marL="285750" marR="0" lvl="0" indent="-149225" algn="l" defTabSz="914400" eaLnBrk="1" fontAlgn="auto" latinLnBrk="0" hangingPunct="1">
              <a:lnSpc>
                <a:spcPct val="100000"/>
              </a:lnSpc>
              <a:spcBef>
                <a:spcPts val="0"/>
              </a:spcBef>
              <a:spcAft>
                <a:spcPts val="0"/>
              </a:spcAft>
              <a:buClr>
                <a:srgbClr val="3E454A"/>
              </a:buClr>
              <a:buSzTx/>
              <a:buFont typeface="Wingdings" pitchFamily="2" charset="2"/>
              <a:buChar char="§"/>
              <a:tabLst/>
              <a:defRPr/>
            </a:pPr>
            <a:endParaRPr kumimoji="0" lang="fr-FR" sz="1600" b="1" i="0" u="none" strike="noStrike" kern="0" cap="none" spc="0" normalizeH="0" baseline="0" noProof="0" dirty="0">
              <a:ln>
                <a:noFill/>
              </a:ln>
              <a:solidFill>
                <a:srgbClr val="D7000F"/>
              </a:solidFill>
              <a:effectLst/>
              <a:uLnTx/>
              <a:uFillTx/>
              <a:latin typeface="Arial"/>
              <a:cs typeface="Arial"/>
            </a:endParaRPr>
          </a:p>
        </p:txBody>
      </p:sp>
    </p:spTree>
    <p:extLst>
      <p:ext uri="{BB962C8B-B14F-4D97-AF65-F5344CB8AC3E}">
        <p14:creationId xmlns:p14="http://schemas.microsoft.com/office/powerpoint/2010/main" val="3238127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80541" y="-123964"/>
            <a:ext cx="10980738" cy="720000"/>
          </a:xfrm>
        </p:spPr>
        <p:txBody>
          <a:bodyPr>
            <a:normAutofit/>
          </a:bodyPr>
          <a:lstStyle/>
          <a:p>
            <a:r>
              <a:rPr lang="fr-FR" sz="2400" dirty="0"/>
              <a:t>Le positionnement dans la gamme</a:t>
            </a:r>
          </a:p>
        </p:txBody>
      </p:sp>
      <p:sp>
        <p:nvSpPr>
          <p:cNvPr id="25" name="Espace réservé du contenu 3">
            <a:extLst>
              <a:ext uri="{FF2B5EF4-FFF2-40B4-BE49-F238E27FC236}">
                <a16:creationId xmlns:a16="http://schemas.microsoft.com/office/drawing/2014/main" id="{4FA0A8A0-2FAB-329D-EA62-60E27A2FE4CE}"/>
              </a:ext>
            </a:extLst>
          </p:cNvPr>
          <p:cNvSpPr txBox="1">
            <a:spLocks/>
          </p:cNvSpPr>
          <p:nvPr/>
        </p:nvSpPr>
        <p:spPr>
          <a:xfrm>
            <a:off x="741029" y="1321567"/>
            <a:ext cx="5260157" cy="3303780"/>
          </a:xfrm>
          <a:prstGeom prst="rect">
            <a:avLst/>
          </a:prstGeom>
          <a:solidFill>
            <a:srgbClr val="FFFFFF">
              <a:lumMod val="95000"/>
            </a:srgbClr>
          </a:solidFill>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1300"/>
              </a:spcBef>
              <a:spcAft>
                <a:spcPts val="0"/>
              </a:spcAft>
              <a:buClr>
                <a:srgbClr val="D7000F"/>
              </a:buClr>
              <a:buSzTx/>
              <a:buFont typeface="Wingdings 2" panose="05020102010507070707" pitchFamily="18" charset="2"/>
              <a:buNone/>
              <a:tabLst/>
              <a:defRPr/>
            </a:pPr>
            <a:r>
              <a:rPr kumimoji="0" lang="fr-FR" sz="1400" b="0" i="0" u="none" strike="noStrike" kern="1200" cap="none" spc="0" normalizeH="0" baseline="0" noProof="0" dirty="0">
                <a:ln>
                  <a:noFill/>
                </a:ln>
                <a:effectLst/>
                <a:uLnTx/>
                <a:uFillTx/>
                <a:ea typeface="+mn-ea"/>
                <a:cs typeface="+mn-cs"/>
              </a:rPr>
              <a:t>Cette offre s’adresse aux clients Entreprises </a:t>
            </a:r>
            <a:r>
              <a:rPr kumimoji="0" lang="fr-FR" sz="1400" b="1" i="0" u="none" strike="noStrike" kern="1200" cap="none" spc="0" normalizeH="0" baseline="0" noProof="0" dirty="0">
                <a:ln>
                  <a:noFill/>
                </a:ln>
                <a:effectLst/>
                <a:uLnTx/>
                <a:uFillTx/>
                <a:ea typeface="+mn-ea"/>
                <a:cs typeface="+mn-cs"/>
              </a:rPr>
              <a:t>personnes morales</a:t>
            </a:r>
            <a:r>
              <a:rPr kumimoji="0" lang="fr-FR" sz="1400" b="0" i="0" u="none" strike="noStrike" kern="1200" cap="none" spc="0" normalizeH="0" baseline="0" noProof="0" dirty="0">
                <a:ln>
                  <a:noFill/>
                </a:ln>
                <a:effectLst/>
                <a:uLnTx/>
                <a:uFillTx/>
                <a:ea typeface="+mn-ea"/>
                <a:cs typeface="+mn-cs"/>
              </a:rPr>
              <a:t> Professionnels ou Association de Proxi</a:t>
            </a:r>
            <a:r>
              <a:rPr kumimoji="0" lang="fr-FR" sz="1400" b="0" i="0" u="none" strike="noStrike" kern="1200" cap="none" spc="0" normalizeH="0" noProof="0" dirty="0">
                <a:ln>
                  <a:noFill/>
                </a:ln>
                <a:effectLst/>
                <a:uLnTx/>
                <a:uFillTx/>
                <a:ea typeface="+mn-ea"/>
                <a:cs typeface="+mn-cs"/>
              </a:rPr>
              <a:t>.</a:t>
            </a:r>
          </a:p>
          <a:p>
            <a:pPr lvl="1">
              <a:buClr>
                <a:srgbClr val="D7000F"/>
              </a:buClr>
            </a:pPr>
            <a:r>
              <a:rPr lang="fr-FR" dirty="0">
                <a:solidFill>
                  <a:srgbClr val="3E454A"/>
                </a:solidFill>
                <a:latin typeface="Arial" panose="020B0604020202020204"/>
              </a:rPr>
              <a:t>Les CIBLES PRIORITAIRES</a:t>
            </a:r>
            <a:endParaRPr kumimoji="0" lang="fr-FR" sz="1400" b="0" i="0" u="none" strike="noStrike" kern="1200" cap="none" spc="0" normalizeH="0" baseline="0" noProof="0" dirty="0">
              <a:ln>
                <a:noFill/>
              </a:ln>
              <a:solidFill>
                <a:srgbClr val="FF0000"/>
              </a:solidFill>
              <a:effectLst/>
              <a:uLnTx/>
              <a:uFillTx/>
              <a:latin typeface="Arial" panose="020B0604020202020204"/>
              <a:ea typeface="+mn-ea"/>
              <a:cs typeface="+mn-cs"/>
            </a:endParaRP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Les clients qui</a:t>
            </a:r>
            <a:r>
              <a:rPr kumimoji="0" lang="fr-FR" sz="1400" b="0" i="0" u="none" strike="noStrike" kern="1200" cap="none" spc="0" normalizeH="0" noProof="0" dirty="0">
                <a:ln>
                  <a:noFill/>
                </a:ln>
                <a:solidFill>
                  <a:srgbClr val="3E454A"/>
                </a:solidFill>
                <a:effectLst/>
                <a:uLnTx/>
                <a:uFillTx/>
                <a:latin typeface="Arial" panose="020B0604020202020204"/>
                <a:ea typeface="+mn-ea"/>
                <a:cs typeface="+mn-cs"/>
              </a:rPr>
              <a:t> </a:t>
            </a: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sont multi bancarisés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sont équipés d’une offre de banque en ligne Ce Net Comptes ou Ce Net Remises *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ont besoin de gagner du temps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souhaitent piloter leur trésorerie, y compris en mobilité</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rPr>
              <a:t>veulent être autonomes pour leur gestion de flux</a:t>
            </a:r>
          </a:p>
        </p:txBody>
      </p:sp>
      <p:pic>
        <p:nvPicPr>
          <p:cNvPr id="26" name="Image 25">
            <a:extLst>
              <a:ext uri="{FF2B5EF4-FFF2-40B4-BE49-F238E27FC236}">
                <a16:creationId xmlns:a16="http://schemas.microsoft.com/office/drawing/2014/main" id="{6ACAC149-6A71-487C-257D-6940BCCCC501}"/>
              </a:ext>
            </a:extLst>
          </p:cNvPr>
          <p:cNvPicPr>
            <a:picLocks noChangeAspect="1"/>
          </p:cNvPicPr>
          <p:nvPr/>
        </p:nvPicPr>
        <p:blipFill>
          <a:blip r:embed="rId2"/>
          <a:stretch>
            <a:fillRect/>
          </a:stretch>
        </p:blipFill>
        <p:spPr>
          <a:xfrm>
            <a:off x="2786801" y="2881346"/>
            <a:ext cx="978278" cy="295759"/>
          </a:xfrm>
          <a:prstGeom prst="rect">
            <a:avLst/>
          </a:prstGeom>
        </p:spPr>
      </p:pic>
      <p:sp>
        <p:nvSpPr>
          <p:cNvPr id="27" name="Espace réservé du texte 5">
            <a:extLst>
              <a:ext uri="{FF2B5EF4-FFF2-40B4-BE49-F238E27FC236}">
                <a16:creationId xmlns:a16="http://schemas.microsoft.com/office/drawing/2014/main" id="{2C806054-6578-02D1-F451-070ABB522728}"/>
              </a:ext>
            </a:extLst>
          </p:cNvPr>
          <p:cNvSpPr txBox="1">
            <a:spLocks/>
          </p:cNvSpPr>
          <p:nvPr/>
        </p:nvSpPr>
        <p:spPr>
          <a:xfrm>
            <a:off x="643888" y="4656105"/>
            <a:ext cx="7410993" cy="1492145"/>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ln>
            <a:solidFill>
              <a:srgbClr val="FF0000"/>
            </a:solidFill>
          </a:ln>
        </p:spPr>
        <p:txBody>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rgbClr val="D7000F"/>
                </a:solidFill>
                <a:latin typeface="Arial" panose="020B0604020202020204"/>
              </a:rPr>
              <a:t>Complémentaire à </a:t>
            </a:r>
            <a:r>
              <a:rPr lang="fr-FR" dirty="0" err="1">
                <a:solidFill>
                  <a:srgbClr val="D7000F"/>
                </a:solidFill>
                <a:latin typeface="Arial" panose="020B0604020202020204"/>
              </a:rPr>
              <a:t>PulCEo</a:t>
            </a:r>
            <a:endParaRPr lang="fr-FR" dirty="0">
              <a:solidFill>
                <a:srgbClr val="D7000F"/>
              </a:solidFill>
              <a:latin typeface="Arial" panose="020B0604020202020204"/>
            </a:endParaRPr>
          </a:p>
          <a:p>
            <a:pPr lvl="1">
              <a:spcBef>
                <a:spcPts val="600"/>
              </a:spcBef>
              <a:buClr>
                <a:srgbClr val="D7000F"/>
              </a:buClr>
            </a:pPr>
            <a:r>
              <a:rPr lang="fr-FR" dirty="0">
                <a:solidFill>
                  <a:srgbClr val="3E454A"/>
                </a:solidFill>
                <a:latin typeface="Arial" panose="020B0604020202020204"/>
              </a:rPr>
              <a:t>L’offre </a:t>
            </a:r>
            <a:r>
              <a:rPr lang="fr-FR" dirty="0" err="1">
                <a:solidFill>
                  <a:srgbClr val="3E454A"/>
                </a:solidFill>
                <a:latin typeface="Arial" panose="020B0604020202020204"/>
              </a:rPr>
              <a:t>Connect</a:t>
            </a:r>
            <a:r>
              <a:rPr lang="fr-FR" dirty="0">
                <a:solidFill>
                  <a:srgbClr val="3E454A"/>
                </a:solidFill>
                <a:latin typeface="Arial" panose="020B0604020202020204"/>
              </a:rPr>
              <a:t> complète l’offre </a:t>
            </a:r>
            <a:r>
              <a:rPr lang="fr-FR" dirty="0" err="1">
                <a:solidFill>
                  <a:srgbClr val="3E454A"/>
                </a:solidFill>
                <a:latin typeface="Arial" panose="020B0604020202020204"/>
              </a:rPr>
              <a:t>Pulceo</a:t>
            </a:r>
            <a:r>
              <a:rPr lang="fr-FR" dirty="0">
                <a:solidFill>
                  <a:srgbClr val="3E454A"/>
                </a:solidFill>
                <a:latin typeface="Arial" panose="020B0604020202020204"/>
              </a:rPr>
              <a:t> et permet aux clients Large Pro :</a:t>
            </a:r>
          </a:p>
          <a:p>
            <a:pPr marL="285750" lvl="1" indent="-285750">
              <a:spcBef>
                <a:spcPts val="600"/>
              </a:spcBef>
              <a:buClr>
                <a:srgbClr val="D7000F"/>
              </a:buClr>
              <a:buFont typeface="Wingdings" panose="05000000000000000000" pitchFamily="2" charset="2"/>
              <a:buChar char="§"/>
            </a:pPr>
            <a:r>
              <a:rPr lang="fr-FR" dirty="0">
                <a:solidFill>
                  <a:srgbClr val="3E454A"/>
                </a:solidFill>
                <a:latin typeface="Arial" panose="020B0604020202020204"/>
              </a:rPr>
              <a:t>d’avoir le solde </a:t>
            </a:r>
            <a:r>
              <a:rPr lang="fr-FR" dirty="0" err="1">
                <a:solidFill>
                  <a:srgbClr val="3E454A"/>
                </a:solidFill>
                <a:latin typeface="Arial" panose="020B0604020202020204"/>
              </a:rPr>
              <a:t>intraday</a:t>
            </a:r>
            <a:r>
              <a:rPr lang="fr-FR" dirty="0">
                <a:solidFill>
                  <a:srgbClr val="3E454A"/>
                </a:solidFill>
                <a:latin typeface="Arial" panose="020B0604020202020204"/>
              </a:rPr>
              <a:t> (ou solde instantané)</a:t>
            </a:r>
          </a:p>
          <a:p>
            <a:pPr marL="285750" lvl="1" indent="-285750">
              <a:spcBef>
                <a:spcPts val="600"/>
              </a:spcBef>
              <a:buClr>
                <a:srgbClr val="D7000F"/>
              </a:buClr>
              <a:buFont typeface="Wingdings" panose="05000000000000000000" pitchFamily="2" charset="2"/>
              <a:buChar char="§"/>
            </a:pPr>
            <a:r>
              <a:rPr lang="fr-FR" dirty="0">
                <a:solidFill>
                  <a:srgbClr val="3E454A"/>
                </a:solidFill>
                <a:latin typeface="Arial" panose="020B0604020202020204"/>
              </a:rPr>
              <a:t>D’avoir accès aux comptes des autres banques sans avoir besoin d’EBICS </a:t>
            </a:r>
          </a:p>
          <a:p>
            <a:pPr marL="285750" lvl="1" indent="-285750">
              <a:spcBef>
                <a:spcPts val="600"/>
              </a:spcBef>
              <a:buClr>
                <a:srgbClr val="D7000F"/>
              </a:buClr>
              <a:buFont typeface="Wingdings" panose="05000000000000000000" pitchFamily="2" charset="2"/>
              <a:buChar char="§"/>
            </a:pPr>
            <a:r>
              <a:rPr lang="fr-FR" dirty="0">
                <a:solidFill>
                  <a:srgbClr val="3E454A"/>
                </a:solidFill>
                <a:latin typeface="Arial" panose="020B0604020202020204"/>
              </a:rPr>
              <a:t>De faciliter l’intégration des écritures comptables</a:t>
            </a:r>
          </a:p>
        </p:txBody>
      </p:sp>
      <p:pic>
        <p:nvPicPr>
          <p:cNvPr id="28" name="Image 27">
            <a:extLst>
              <a:ext uri="{FF2B5EF4-FFF2-40B4-BE49-F238E27FC236}">
                <a16:creationId xmlns:a16="http://schemas.microsoft.com/office/drawing/2014/main" id="{62758573-3E08-ED48-43BD-1A50AB0D7279}"/>
              </a:ext>
            </a:extLst>
          </p:cNvPr>
          <p:cNvPicPr>
            <a:picLocks noChangeAspect="1"/>
          </p:cNvPicPr>
          <p:nvPr/>
        </p:nvPicPr>
        <p:blipFill rotWithShape="1">
          <a:blip r:embed="rId3"/>
          <a:srcRect t="1" r="43848" b="-13155"/>
          <a:stretch/>
        </p:blipFill>
        <p:spPr>
          <a:xfrm>
            <a:off x="5212539" y="4125690"/>
            <a:ext cx="978277" cy="174163"/>
          </a:xfrm>
          <a:prstGeom prst="rect">
            <a:avLst/>
          </a:prstGeom>
        </p:spPr>
      </p:pic>
      <p:sp>
        <p:nvSpPr>
          <p:cNvPr id="29" name="Rectangle 28">
            <a:extLst>
              <a:ext uri="{FF2B5EF4-FFF2-40B4-BE49-F238E27FC236}">
                <a16:creationId xmlns:a16="http://schemas.microsoft.com/office/drawing/2014/main" id="{957561EC-A23B-FAEA-1E1A-095D932F476D}"/>
              </a:ext>
            </a:extLst>
          </p:cNvPr>
          <p:cNvSpPr/>
          <p:nvPr/>
        </p:nvSpPr>
        <p:spPr>
          <a:xfrm>
            <a:off x="643888" y="4409903"/>
            <a:ext cx="1577676" cy="215444"/>
          </a:xfrm>
          <a:prstGeom prst="rect">
            <a:avLst/>
          </a:prstGeom>
        </p:spPr>
        <p:txBody>
          <a:bodyPr wrap="none">
            <a:spAutoFit/>
          </a:bodyPr>
          <a:lstStyle/>
          <a:p>
            <a:r>
              <a:rPr lang="fr-FR" sz="800" dirty="0">
                <a:solidFill>
                  <a:srgbClr val="3E454A"/>
                </a:solidFill>
                <a:latin typeface="Segoe UI" panose="020B0502040204020203" pitchFamily="34" charset="0"/>
              </a:rPr>
              <a:t>* Sans obligation contractuelle</a:t>
            </a:r>
            <a:endParaRPr lang="fr-FR" sz="800" dirty="0">
              <a:solidFill>
                <a:srgbClr val="3E454A"/>
              </a:solidFill>
              <a:latin typeface="Arial" panose="020B0604020202020204" pitchFamily="34" charset="0"/>
            </a:endParaRPr>
          </a:p>
        </p:txBody>
      </p:sp>
      <p:cxnSp>
        <p:nvCxnSpPr>
          <p:cNvPr id="30" name="Connecteur droit avec flèche 29">
            <a:extLst>
              <a:ext uri="{FF2B5EF4-FFF2-40B4-BE49-F238E27FC236}">
                <a16:creationId xmlns:a16="http://schemas.microsoft.com/office/drawing/2014/main" id="{05C00A59-ED72-22EA-E029-9349925B10BD}"/>
              </a:ext>
            </a:extLst>
          </p:cNvPr>
          <p:cNvCxnSpPr>
            <a:cxnSpLocks/>
          </p:cNvCxnSpPr>
          <p:nvPr/>
        </p:nvCxnSpPr>
        <p:spPr>
          <a:xfrm>
            <a:off x="6524541" y="4357529"/>
            <a:ext cx="4592869" cy="0"/>
          </a:xfrm>
          <a:prstGeom prst="straightConnector1">
            <a:avLst/>
          </a:prstGeom>
          <a:noFill/>
          <a:ln w="31750" cap="flat">
            <a:solidFill>
              <a:schemeClr val="tx1"/>
            </a:solidFill>
            <a:prstDash val="solid"/>
            <a:miter lim="400000"/>
            <a:tailEnd type="triangle" w="lg" len="lg"/>
          </a:ln>
          <a:effectLst/>
        </p:spPr>
        <p:style>
          <a:lnRef idx="0">
            <a:scrgbClr r="0" g="0" b="0"/>
          </a:lnRef>
          <a:fillRef idx="0">
            <a:scrgbClr r="0" g="0" b="0"/>
          </a:fillRef>
          <a:effectRef idx="0">
            <a:scrgbClr r="0" g="0" b="0"/>
          </a:effectRef>
          <a:fontRef idx="none"/>
        </p:style>
      </p:cxnSp>
      <p:cxnSp>
        <p:nvCxnSpPr>
          <p:cNvPr id="31" name="Connecteur droit avec flèche 30">
            <a:extLst>
              <a:ext uri="{FF2B5EF4-FFF2-40B4-BE49-F238E27FC236}">
                <a16:creationId xmlns:a16="http://schemas.microsoft.com/office/drawing/2014/main" id="{FC629036-13F7-7199-1653-EB1A9E697325}"/>
              </a:ext>
            </a:extLst>
          </p:cNvPr>
          <p:cNvCxnSpPr>
            <a:cxnSpLocks/>
          </p:cNvCxnSpPr>
          <p:nvPr/>
        </p:nvCxnSpPr>
        <p:spPr>
          <a:xfrm flipH="1" flipV="1">
            <a:off x="6506755" y="1328589"/>
            <a:ext cx="7556" cy="3028942"/>
          </a:xfrm>
          <a:prstGeom prst="straightConnector1">
            <a:avLst/>
          </a:prstGeom>
          <a:noFill/>
          <a:ln w="31750" cap="flat">
            <a:solidFill>
              <a:schemeClr val="tx1"/>
            </a:solidFill>
            <a:prstDash val="solid"/>
            <a:miter lim="400000"/>
            <a:tailEnd type="triangle" w="lg" len="lg"/>
          </a:ln>
          <a:effectLst/>
        </p:spPr>
        <p:style>
          <a:lnRef idx="0">
            <a:scrgbClr r="0" g="0" b="0"/>
          </a:lnRef>
          <a:fillRef idx="0">
            <a:scrgbClr r="0" g="0" b="0"/>
          </a:fillRef>
          <a:effectRef idx="0">
            <a:scrgbClr r="0" g="0" b="0"/>
          </a:effectRef>
          <a:fontRef idx="none"/>
        </p:style>
      </p:cxnSp>
      <p:sp>
        <p:nvSpPr>
          <p:cNvPr id="32" name="ZoneTexte 31">
            <a:extLst>
              <a:ext uri="{FF2B5EF4-FFF2-40B4-BE49-F238E27FC236}">
                <a16:creationId xmlns:a16="http://schemas.microsoft.com/office/drawing/2014/main" id="{D8C7D9DC-E1BA-71E2-C3D7-FB3C9B0F77B0}"/>
              </a:ext>
            </a:extLst>
          </p:cNvPr>
          <p:cNvSpPr txBox="1"/>
          <p:nvPr/>
        </p:nvSpPr>
        <p:spPr>
          <a:xfrm>
            <a:off x="10684959" y="4409903"/>
            <a:ext cx="1653789" cy="29612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2273" tIns="32273" rIns="32273" bIns="32273" numCol="1" spcCol="38100" rtlCol="0" anchor="ctr">
            <a:spAutoFit/>
          </a:bodyPr>
          <a:lstStyle/>
          <a:p>
            <a:pPr marL="0" marR="0" lvl="0" indent="0" algn="l" defTabSz="371106" rtl="0" eaLnBrk="1" fontAlgn="auto" latinLnBrk="1" hangingPunct="0">
              <a:lnSpc>
                <a:spcPct val="100000"/>
              </a:lnSpc>
              <a:spcBef>
                <a:spcPts val="0"/>
              </a:spcBef>
              <a:spcAft>
                <a:spcPts val="0"/>
              </a:spcAft>
              <a:buClrTx/>
              <a:buSzTx/>
              <a:buFontTx/>
              <a:buNone/>
              <a:tabLst/>
              <a:defRPr/>
            </a:pPr>
            <a:r>
              <a:rPr kumimoji="0" lang="fr-FR" sz="1143" b="1" i="0" u="none" strike="noStrike" kern="1200" cap="none" spc="0" normalizeH="0" baseline="0" noProof="0" dirty="0">
                <a:ln>
                  <a:noFill/>
                </a:ln>
                <a:solidFill>
                  <a:srgbClr val="C30F0F"/>
                </a:solidFill>
                <a:effectLst/>
                <a:uLnTx/>
                <a:uFillTx/>
                <a:latin typeface="Arial" panose="020B0604020202020204"/>
                <a:ea typeface="+mn-ea"/>
                <a:cs typeface="+mn-cs"/>
              </a:rPr>
              <a:t>Nombre de banques</a:t>
            </a:r>
          </a:p>
        </p:txBody>
      </p:sp>
      <p:sp>
        <p:nvSpPr>
          <p:cNvPr id="33" name="ZoneTexte 32">
            <a:extLst>
              <a:ext uri="{FF2B5EF4-FFF2-40B4-BE49-F238E27FC236}">
                <a16:creationId xmlns:a16="http://schemas.microsoft.com/office/drawing/2014/main" id="{0A6EA4AC-32BF-78BB-C38B-C905A9520B2C}"/>
              </a:ext>
            </a:extLst>
          </p:cNvPr>
          <p:cNvSpPr txBox="1"/>
          <p:nvPr/>
        </p:nvSpPr>
        <p:spPr>
          <a:xfrm rot="16200000">
            <a:off x="4791077" y="2731877"/>
            <a:ext cx="3069303" cy="26272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2273" tIns="32273" rIns="32273" bIns="32273" numCol="1" spcCol="38100" rtlCol="0" anchor="ctr">
            <a:spAutoFit/>
          </a:bodyPr>
          <a:lstStyle/>
          <a:p>
            <a:pPr marL="0" marR="0" lvl="0" indent="0" algn="l" defTabSz="371106" rtl="0" eaLnBrk="1" fontAlgn="auto" latinLnBrk="1" hangingPunct="0">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mn-cs"/>
              </a:rPr>
              <a:t>Besoins de gestion flux et trésorerie</a:t>
            </a:r>
          </a:p>
        </p:txBody>
      </p:sp>
      <p:sp>
        <p:nvSpPr>
          <p:cNvPr id="34" name="ZoneTexte 33">
            <a:extLst>
              <a:ext uri="{FF2B5EF4-FFF2-40B4-BE49-F238E27FC236}">
                <a16:creationId xmlns:a16="http://schemas.microsoft.com/office/drawing/2014/main" id="{9B5C2C1B-EA66-6734-2669-508F51BD0A2C}"/>
              </a:ext>
            </a:extLst>
          </p:cNvPr>
          <p:cNvSpPr txBox="1"/>
          <p:nvPr/>
        </p:nvSpPr>
        <p:spPr>
          <a:xfrm>
            <a:off x="7124920" y="4390901"/>
            <a:ext cx="716115" cy="27233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2273" tIns="32273" rIns="32273" bIns="32273" numCol="1" spcCol="38100" rtlCol="0" anchor="ctr">
            <a:spAutoFit/>
          </a:bodyPr>
          <a:lstStyle/>
          <a:p>
            <a:pPr marL="0" marR="0" lvl="0" indent="0" algn="l" defTabSz="371106" rtl="0" eaLnBrk="1" fontAlgn="auto" latinLnBrk="1" hangingPunct="0">
              <a:lnSpc>
                <a:spcPct val="100000"/>
              </a:lnSpc>
              <a:spcBef>
                <a:spcPts val="0"/>
              </a:spcBef>
              <a:spcAft>
                <a:spcPts val="0"/>
              </a:spcAft>
              <a:buClrTx/>
              <a:buSzTx/>
              <a:buFontTx/>
              <a:buNone/>
              <a:tabLst/>
              <a:defRPr/>
            </a:pPr>
            <a:r>
              <a:rPr kumimoji="0" lang="fr-FR" sz="1017" b="1" i="0" u="none" strike="noStrike" kern="1200" cap="none" spc="0" normalizeH="0" baseline="0" noProof="0" dirty="0">
                <a:ln>
                  <a:noFill/>
                </a:ln>
                <a:solidFill>
                  <a:srgbClr val="C30F0F"/>
                </a:solidFill>
                <a:effectLst/>
                <a:uLnTx/>
                <a:uFillTx/>
                <a:latin typeface="Arial" panose="020B0604020202020204"/>
                <a:ea typeface="+mn-ea"/>
                <a:cs typeface="+mn-cs"/>
              </a:rPr>
              <a:t>1 banque</a:t>
            </a:r>
          </a:p>
        </p:txBody>
      </p:sp>
      <p:sp>
        <p:nvSpPr>
          <p:cNvPr id="35" name="ZoneTexte 34">
            <a:extLst>
              <a:ext uri="{FF2B5EF4-FFF2-40B4-BE49-F238E27FC236}">
                <a16:creationId xmlns:a16="http://schemas.microsoft.com/office/drawing/2014/main" id="{145650AB-DAA6-5BCA-DCE8-80B7A0774357}"/>
              </a:ext>
            </a:extLst>
          </p:cNvPr>
          <p:cNvSpPr txBox="1"/>
          <p:nvPr/>
        </p:nvSpPr>
        <p:spPr>
          <a:xfrm>
            <a:off x="9236830" y="4390901"/>
            <a:ext cx="978376" cy="27233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2273" tIns="32273" rIns="32273" bIns="32273" numCol="1" spcCol="38100" rtlCol="0" anchor="ctr">
            <a:spAutoFit/>
          </a:bodyPr>
          <a:lstStyle/>
          <a:p>
            <a:pPr marL="0" marR="0" lvl="0" indent="0" algn="l" defTabSz="371106" rtl="0" eaLnBrk="1" fontAlgn="auto" latinLnBrk="1" hangingPunct="0">
              <a:lnSpc>
                <a:spcPct val="100000"/>
              </a:lnSpc>
              <a:spcBef>
                <a:spcPts val="0"/>
              </a:spcBef>
              <a:spcAft>
                <a:spcPts val="0"/>
              </a:spcAft>
              <a:buClrTx/>
              <a:buSzTx/>
              <a:buFontTx/>
              <a:buNone/>
              <a:tabLst/>
              <a:defRPr/>
            </a:pPr>
            <a:r>
              <a:rPr kumimoji="0" lang="fr-FR" sz="1017" b="1" i="0" u="none" strike="noStrike" kern="1200" cap="none" spc="0" normalizeH="0" baseline="0" noProof="0" dirty="0">
                <a:ln>
                  <a:noFill/>
                </a:ln>
                <a:solidFill>
                  <a:srgbClr val="C30F0F"/>
                </a:solidFill>
                <a:effectLst/>
                <a:uLnTx/>
                <a:uFillTx/>
                <a:latin typeface="Arial" panose="020B0604020202020204"/>
                <a:ea typeface="+mn-ea"/>
                <a:cs typeface="+mn-cs"/>
              </a:rPr>
              <a:t>Multi banque</a:t>
            </a:r>
          </a:p>
        </p:txBody>
      </p:sp>
      <p:cxnSp>
        <p:nvCxnSpPr>
          <p:cNvPr id="36" name="Connecteur droit 35">
            <a:extLst>
              <a:ext uri="{FF2B5EF4-FFF2-40B4-BE49-F238E27FC236}">
                <a16:creationId xmlns:a16="http://schemas.microsoft.com/office/drawing/2014/main" id="{F64147E7-D7EE-A388-35FB-BBE2CA806097}"/>
              </a:ext>
            </a:extLst>
          </p:cNvPr>
          <p:cNvCxnSpPr>
            <a:cxnSpLocks/>
          </p:cNvCxnSpPr>
          <p:nvPr/>
        </p:nvCxnSpPr>
        <p:spPr>
          <a:xfrm flipH="1">
            <a:off x="8594356" y="1558423"/>
            <a:ext cx="12643" cy="2799106"/>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37" name="Picture 2">
            <a:extLst>
              <a:ext uri="{FF2B5EF4-FFF2-40B4-BE49-F238E27FC236}">
                <a16:creationId xmlns:a16="http://schemas.microsoft.com/office/drawing/2014/main" id="{7C343792-C927-2408-ADA9-0BDE407A297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944" t="40790" r="36159" b="51605"/>
          <a:stretch/>
        </p:blipFill>
        <p:spPr bwMode="auto">
          <a:xfrm>
            <a:off x="6582407" y="3547065"/>
            <a:ext cx="1947893" cy="448832"/>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38" name="Picture 2">
            <a:extLst>
              <a:ext uri="{FF2B5EF4-FFF2-40B4-BE49-F238E27FC236}">
                <a16:creationId xmlns:a16="http://schemas.microsoft.com/office/drawing/2014/main" id="{32D2EA0D-B270-DBA5-2EB3-8CCE7895DAC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7886" t="49537" r="36546" b="43186"/>
          <a:stretch/>
        </p:blipFill>
        <p:spPr bwMode="auto">
          <a:xfrm>
            <a:off x="6590693" y="2990430"/>
            <a:ext cx="1896008" cy="42346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39" name="Picture 2">
            <a:extLst>
              <a:ext uri="{FF2B5EF4-FFF2-40B4-BE49-F238E27FC236}">
                <a16:creationId xmlns:a16="http://schemas.microsoft.com/office/drawing/2014/main" id="{718F3A72-63AF-9C7D-F100-2F220139558E}"/>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7468" t="57837" r="40968" b="35465"/>
          <a:stretch/>
        </p:blipFill>
        <p:spPr bwMode="auto">
          <a:xfrm>
            <a:off x="8644504" y="2250998"/>
            <a:ext cx="1397577" cy="340627"/>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cxnSp>
        <p:nvCxnSpPr>
          <p:cNvPr id="40" name="Connecteur droit 39">
            <a:extLst>
              <a:ext uri="{FF2B5EF4-FFF2-40B4-BE49-F238E27FC236}">
                <a16:creationId xmlns:a16="http://schemas.microsoft.com/office/drawing/2014/main" id="{895924EE-472F-8721-784D-710DA41BD7B2}"/>
              </a:ext>
            </a:extLst>
          </p:cNvPr>
          <p:cNvCxnSpPr>
            <a:cxnSpLocks/>
          </p:cNvCxnSpPr>
          <p:nvPr/>
        </p:nvCxnSpPr>
        <p:spPr>
          <a:xfrm flipH="1">
            <a:off x="6487835" y="2779651"/>
            <a:ext cx="4523638"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41" name="Image 40">
            <a:extLst>
              <a:ext uri="{FF2B5EF4-FFF2-40B4-BE49-F238E27FC236}">
                <a16:creationId xmlns:a16="http://schemas.microsoft.com/office/drawing/2014/main" id="{4FE4052A-C9C5-C398-580A-3A3294F831A1}"/>
              </a:ext>
            </a:extLst>
          </p:cNvPr>
          <p:cNvPicPr>
            <a:picLocks noChangeAspect="1"/>
          </p:cNvPicPr>
          <p:nvPr/>
        </p:nvPicPr>
        <p:blipFill rotWithShape="1">
          <a:blip r:embed="rId3"/>
          <a:srcRect r="43293"/>
          <a:stretch/>
        </p:blipFill>
        <p:spPr>
          <a:xfrm>
            <a:off x="9404625" y="1664459"/>
            <a:ext cx="1568858" cy="239735"/>
          </a:xfrm>
          <a:prstGeom prst="rect">
            <a:avLst/>
          </a:prstGeom>
          <a:ln>
            <a:noFill/>
          </a:ln>
        </p:spPr>
      </p:pic>
      <p:pic>
        <p:nvPicPr>
          <p:cNvPr id="42" name="Image 41">
            <a:extLst>
              <a:ext uri="{FF2B5EF4-FFF2-40B4-BE49-F238E27FC236}">
                <a16:creationId xmlns:a16="http://schemas.microsoft.com/office/drawing/2014/main" id="{2C8D4BBE-011A-A1C8-7671-33C26A9FC1B6}"/>
              </a:ext>
            </a:extLst>
          </p:cNvPr>
          <p:cNvPicPr>
            <a:picLocks noChangeAspect="1"/>
          </p:cNvPicPr>
          <p:nvPr/>
        </p:nvPicPr>
        <p:blipFill>
          <a:blip r:embed="rId3"/>
          <a:stretch>
            <a:fillRect/>
          </a:stretch>
        </p:blipFill>
        <p:spPr>
          <a:xfrm>
            <a:off x="8714653" y="3370785"/>
            <a:ext cx="2258829" cy="195735"/>
          </a:xfrm>
          <a:prstGeom prst="rect">
            <a:avLst/>
          </a:prstGeom>
          <a:ln>
            <a:noFill/>
          </a:ln>
        </p:spPr>
      </p:pic>
      <p:sp>
        <p:nvSpPr>
          <p:cNvPr id="43" name="Ellipse 42">
            <a:extLst>
              <a:ext uri="{FF2B5EF4-FFF2-40B4-BE49-F238E27FC236}">
                <a16:creationId xmlns:a16="http://schemas.microsoft.com/office/drawing/2014/main" id="{A6B848C5-6E8C-1CDC-4E02-A117CA3144A9}"/>
              </a:ext>
            </a:extLst>
          </p:cNvPr>
          <p:cNvSpPr/>
          <p:nvPr/>
        </p:nvSpPr>
        <p:spPr>
          <a:xfrm rot="20807684">
            <a:off x="8492740" y="1305898"/>
            <a:ext cx="2906405" cy="1441991"/>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Ellipse 43">
            <a:extLst>
              <a:ext uri="{FF2B5EF4-FFF2-40B4-BE49-F238E27FC236}">
                <a16:creationId xmlns:a16="http://schemas.microsoft.com/office/drawing/2014/main" id="{A746DA07-A650-E192-0304-628940C23808}"/>
              </a:ext>
            </a:extLst>
          </p:cNvPr>
          <p:cNvSpPr/>
          <p:nvPr/>
        </p:nvSpPr>
        <p:spPr>
          <a:xfrm>
            <a:off x="6549112" y="2788206"/>
            <a:ext cx="4555656" cy="1441991"/>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C30F0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48720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texte 2">
            <a:extLst>
              <a:ext uri="{FF2B5EF4-FFF2-40B4-BE49-F238E27FC236}">
                <a16:creationId xmlns:a16="http://schemas.microsoft.com/office/drawing/2014/main" id="{29051AD1-422B-4CEA-A80B-535CD2A5E100}"/>
              </a:ext>
            </a:extLst>
          </p:cNvPr>
          <p:cNvSpPr>
            <a:spLocks noGrp="1"/>
          </p:cNvSpPr>
          <p:nvPr>
            <p:ph type="body" sz="quarter" idx="12"/>
          </p:nvPr>
        </p:nvSpPr>
        <p:spPr>
          <a:xfrm>
            <a:off x="1211262" y="-157645"/>
            <a:ext cx="10980738" cy="720000"/>
          </a:xfrm>
        </p:spPr>
        <p:txBody>
          <a:bodyPr>
            <a:normAutofit/>
          </a:bodyPr>
          <a:lstStyle/>
          <a:p>
            <a:r>
              <a:rPr lang="fr-FR" sz="2400" dirty="0"/>
              <a:t>Quel est le périmètre de </a:t>
            </a:r>
            <a:r>
              <a:rPr lang="fr-FR" sz="2400" dirty="0" err="1"/>
              <a:t>Pulcéo</a:t>
            </a:r>
            <a:r>
              <a:rPr lang="fr-FR" sz="2400" dirty="0"/>
              <a:t> </a:t>
            </a:r>
            <a:r>
              <a:rPr lang="fr-FR" sz="2400" dirty="0" err="1"/>
              <a:t>Connect</a:t>
            </a:r>
            <a:endParaRPr lang="fr-FR" sz="2400" dirty="0"/>
          </a:p>
        </p:txBody>
      </p:sp>
      <p:sp>
        <p:nvSpPr>
          <p:cNvPr id="2" name="Espace réservé du texte 6">
            <a:extLst>
              <a:ext uri="{FF2B5EF4-FFF2-40B4-BE49-F238E27FC236}">
                <a16:creationId xmlns:a16="http://schemas.microsoft.com/office/drawing/2014/main" id="{65A93FC6-D761-FA1D-C40D-70D65B4AB2AC}"/>
              </a:ext>
            </a:extLst>
          </p:cNvPr>
          <p:cNvSpPr txBox="1">
            <a:spLocks/>
          </p:cNvSpPr>
          <p:nvPr/>
        </p:nvSpPr>
        <p:spPr bwMode="auto">
          <a:xfrm>
            <a:off x="619531" y="1498821"/>
            <a:ext cx="6615858" cy="1224136"/>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extrusionOk="0">
                <a:moveTo>
                  <a:pt x="0" y="0"/>
                </a:moveTo>
                <a:lnTo>
                  <a:pt x="4838703" y="0"/>
                </a:lnTo>
                <a:lnTo>
                  <a:pt x="4838703" y="1612310"/>
                </a:lnTo>
                <a:lnTo>
                  <a:pt x="2459367" y="1612310"/>
                </a:lnTo>
                <a:lnTo>
                  <a:pt x="2459367" y="1532150"/>
                </a:lnTo>
                <a:lnTo>
                  <a:pt x="0" y="1532150"/>
                </a:lnTo>
                <a:close/>
              </a:path>
            </a:pathLst>
          </a:custGeom>
          <a:solidFill>
            <a:srgbClr val="FFFFFF">
              <a:lumMod val="95000"/>
            </a:srgbClr>
          </a:solidFill>
          <a:ln>
            <a:noFill/>
          </a:ln>
        </p:spPr>
        <p:txBody>
          <a:bodyPr vert="horz" wrap="square" lIns="288000" tIns="288000" rIns="288000" bIns="288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3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a:ln>
                  <a:noFill/>
                </a:ln>
                <a:solidFill>
                  <a:srgbClr val="3E454A"/>
                </a:solidFill>
                <a:effectLst/>
                <a:uLnTx/>
                <a:uFillTx/>
                <a:latin typeface="Arial"/>
                <a:cs typeface="Arial"/>
              </a:rPr>
              <a:t>Le client pourra agréger dans PULCEO Connect : </a:t>
            </a:r>
          </a:p>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a:ln>
                  <a:noFill/>
                </a:ln>
                <a:solidFill>
                  <a:srgbClr val="3E454A"/>
                </a:solidFill>
                <a:effectLst/>
                <a:uLnTx/>
                <a:uFillTx/>
                <a:latin typeface="Arial"/>
                <a:cs typeface="Arial"/>
              </a:rPr>
              <a:t>	Ses comptes de paiement </a:t>
            </a:r>
          </a:p>
          <a:p>
            <a:pPr marL="0" marR="0" lvl="0" indent="0" algn="l" defTabSz="914400" eaLnBrk="1" fontAlgn="auto" latinLnBrk="0" hangingPunct="1">
              <a:lnSpc>
                <a:spcPct val="100000"/>
              </a:lnSpc>
              <a:spcBef>
                <a:spcPts val="1500"/>
              </a:spcBef>
              <a:spcAft>
                <a:spcPts val="0"/>
              </a:spcAft>
              <a:buClrTx/>
              <a:buSzTx/>
              <a:buFont typeface="Arial"/>
              <a:buNone/>
              <a:tabLst/>
              <a:defRPr/>
            </a:pPr>
            <a:endParaRPr kumimoji="0" lang="fr-FR" sz="1400" b="1" i="0" u="none" strike="noStrike" kern="0" cap="none" spc="0" normalizeH="0" baseline="0" noProof="0" dirty="0">
              <a:ln>
                <a:noFill/>
              </a:ln>
              <a:solidFill>
                <a:srgbClr val="3E454A"/>
              </a:solidFill>
              <a:effectLst/>
              <a:uLnTx/>
              <a:uFillTx/>
              <a:latin typeface="Arial"/>
              <a:cs typeface="Arial"/>
            </a:endParaRPr>
          </a:p>
        </p:txBody>
      </p:sp>
      <p:sp>
        <p:nvSpPr>
          <p:cNvPr id="3" name="Espace réservé du texte 7">
            <a:extLst>
              <a:ext uri="{FF2B5EF4-FFF2-40B4-BE49-F238E27FC236}">
                <a16:creationId xmlns:a16="http://schemas.microsoft.com/office/drawing/2014/main" id="{930A322E-E90A-CA03-9673-DA1DB8B2BCDC}"/>
              </a:ext>
            </a:extLst>
          </p:cNvPr>
          <p:cNvSpPr txBox="1">
            <a:spLocks/>
          </p:cNvSpPr>
          <p:nvPr/>
        </p:nvSpPr>
        <p:spPr bwMode="auto">
          <a:xfrm>
            <a:off x="610653" y="2819277"/>
            <a:ext cx="6624736" cy="2792697"/>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extrusionOk="0">
                <a:moveTo>
                  <a:pt x="0" y="0"/>
                </a:moveTo>
                <a:lnTo>
                  <a:pt x="2379208" y="0"/>
                </a:lnTo>
                <a:lnTo>
                  <a:pt x="2379208" y="80159"/>
                </a:lnTo>
                <a:lnTo>
                  <a:pt x="4838704" y="80159"/>
                </a:lnTo>
                <a:lnTo>
                  <a:pt x="4838704" y="1316366"/>
                </a:lnTo>
                <a:lnTo>
                  <a:pt x="0" y="1316366"/>
                </a:lnTo>
                <a:lnTo>
                  <a:pt x="0" y="0"/>
                </a:lnTo>
                <a:close/>
              </a:path>
            </a:pathLst>
          </a:custGeom>
          <a:solidFill>
            <a:srgbClr val="D7000F">
              <a:lumMod val="20000"/>
              <a:lumOff val="80000"/>
            </a:srgbClr>
          </a:solidFill>
          <a:ln w="15240">
            <a:solidFill>
              <a:srgbClr val="D7000F"/>
            </a:solidFill>
          </a:ln>
        </p:spPr>
        <p:txBody>
          <a:bodyPr vert="horz" wrap="square" lIns="288000" tIns="288000" rIns="288000" bIns="288000" rtlCol="0">
            <a:noAutofit/>
          </a:bodyPr>
          <a:lstStyle>
            <a:lvl1pPr marL="0" indent="0" algn="l" defTabSz="914400">
              <a:lnSpc>
                <a:spcPct val="100000"/>
              </a:lnSpc>
              <a:spcBef>
                <a:spcPts val="1500"/>
              </a:spcBef>
              <a:buFont typeface="Arial"/>
              <a:buNone/>
              <a:defRPr sz="1600" b="0">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3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1" indent="0" algn="l" defTabSz="914400" eaLnBrk="1" fontAlgn="auto" latinLnBrk="0" hangingPunct="1">
              <a:lnSpc>
                <a:spcPct val="100000"/>
              </a:lnSpc>
              <a:spcBef>
                <a:spcPts val="600"/>
              </a:spcBef>
              <a:spcAft>
                <a:spcPts val="0"/>
              </a:spcAft>
              <a:buClr>
                <a:srgbClr val="D7000F"/>
              </a:buClr>
              <a:buSzTx/>
              <a:buFont typeface="Wingdings 2"/>
              <a:buNone/>
              <a:tabLst/>
              <a:defRPr/>
            </a:pPr>
            <a:r>
              <a:rPr kumimoji="0" lang="fr-FR" sz="1400" b="1" i="0" u="none" strike="noStrike" kern="0" cap="none" spc="0" normalizeH="0" baseline="0" noProof="0" dirty="0">
                <a:ln>
                  <a:noFill/>
                </a:ln>
                <a:solidFill>
                  <a:srgbClr val="3E454A"/>
                </a:solidFill>
                <a:effectLst/>
                <a:uLnTx/>
                <a:uFillTx/>
                <a:latin typeface="Arial"/>
                <a:cs typeface="Arial"/>
              </a:rPr>
              <a:t>Pour la Caisse d’Epargne, il s’agit de comptes en euros ou en devises : </a:t>
            </a:r>
            <a:br>
              <a:rPr kumimoji="0" lang="fr-FR" sz="1400" b="1" i="0" u="none" strike="noStrike" kern="0" cap="none" spc="0" normalizeH="0" baseline="0" noProof="0" dirty="0">
                <a:ln>
                  <a:noFill/>
                </a:ln>
                <a:solidFill>
                  <a:srgbClr val="3E454A"/>
                </a:solidFill>
                <a:effectLst/>
                <a:uLnTx/>
                <a:uFillTx/>
                <a:latin typeface="Arial"/>
                <a:cs typeface="Arial"/>
              </a:rPr>
            </a:br>
            <a:endParaRPr kumimoji="0" lang="fr-FR" sz="1400" b="1" i="0" u="none" strike="noStrike" kern="0" cap="none" spc="0" normalizeH="0" baseline="0" noProof="0" dirty="0">
              <a:ln>
                <a:noFill/>
              </a:ln>
              <a:solidFill>
                <a:srgbClr val="3E454A"/>
              </a:solidFill>
              <a:effectLst/>
              <a:uLnTx/>
              <a:uFillTx/>
              <a:latin typeface="Arial"/>
              <a:cs typeface="Arial"/>
            </a:endParaRPr>
          </a:p>
          <a:p>
            <a:pPr marL="180000" marR="0" lvl="2" indent="-180000" algn="l" defTabSz="914400" eaLnBrk="1" fontAlgn="auto" latinLnBrk="0" hangingPunct="1">
              <a:lnSpc>
                <a:spcPct val="100000"/>
              </a:lnSpc>
              <a:spcBef>
                <a:spcPts val="300"/>
              </a:spcBef>
              <a:spcAft>
                <a:spcPts val="0"/>
              </a:spcAft>
              <a:buClr>
                <a:srgbClr val="D7000F"/>
              </a:buClr>
              <a:buSzPct val="120000"/>
              <a:buFont typeface="Wingdings 2"/>
              <a:buChar char=""/>
              <a:tabLst/>
              <a:defRPr/>
            </a:pPr>
            <a:r>
              <a:rPr kumimoji="0" lang="fr-FR" sz="1400" b="1" i="0" u="none" strike="noStrike" kern="0" cap="none" spc="0" normalizeH="0" baseline="0" noProof="0" dirty="0">
                <a:ln>
                  <a:noFill/>
                </a:ln>
                <a:solidFill>
                  <a:srgbClr val="3E454A"/>
                </a:solidFill>
                <a:effectLst/>
                <a:uLnTx/>
                <a:uFillTx/>
                <a:latin typeface="Arial"/>
                <a:cs typeface="Arial"/>
              </a:rPr>
              <a:t>Actifs (les comptes sans mouvement ne seront pas remontés par le groupe via ce canal)</a:t>
            </a:r>
          </a:p>
          <a:p>
            <a:pPr marL="180000" marR="0" lvl="2" indent="-180000" algn="l" defTabSz="914400" eaLnBrk="1" fontAlgn="auto" latinLnBrk="0" hangingPunct="1">
              <a:lnSpc>
                <a:spcPct val="100000"/>
              </a:lnSpc>
              <a:spcBef>
                <a:spcPts val="300"/>
              </a:spcBef>
              <a:spcAft>
                <a:spcPts val="0"/>
              </a:spcAft>
              <a:buClr>
                <a:srgbClr val="D7000F"/>
              </a:buClr>
              <a:buSzPct val="120000"/>
              <a:buFont typeface="Wingdings 2"/>
              <a:buChar char=""/>
              <a:tabLst/>
              <a:defRPr/>
            </a:pPr>
            <a:r>
              <a:rPr kumimoji="0" lang="fr-FR" sz="1400" b="1" i="0" u="none" strike="noStrike" kern="0" cap="none" spc="0" normalizeH="0" baseline="0" noProof="0" dirty="0">
                <a:ln>
                  <a:noFill/>
                </a:ln>
                <a:solidFill>
                  <a:srgbClr val="3E454A"/>
                </a:solidFill>
                <a:effectLst/>
                <a:uLnTx/>
                <a:uFillTx/>
                <a:latin typeface="Arial"/>
                <a:cs typeface="Arial"/>
              </a:rPr>
              <a:t>Avec au moins 1 moyen de paiement électronique associé</a:t>
            </a:r>
          </a:p>
          <a:p>
            <a:pPr marL="180000" marR="0" lvl="2" indent="-180000" algn="l" defTabSz="914400" eaLnBrk="1" fontAlgn="auto" latinLnBrk="0" hangingPunct="1">
              <a:lnSpc>
                <a:spcPct val="100000"/>
              </a:lnSpc>
              <a:spcBef>
                <a:spcPts val="300"/>
              </a:spcBef>
              <a:spcAft>
                <a:spcPts val="0"/>
              </a:spcAft>
              <a:buClr>
                <a:srgbClr val="D7000F"/>
              </a:buClr>
              <a:buSzPct val="120000"/>
              <a:buFont typeface="Wingdings 2"/>
              <a:buChar char=""/>
              <a:tabLst/>
              <a:defRPr/>
            </a:pPr>
            <a:r>
              <a:rPr kumimoji="0" lang="fr-FR" sz="1400" b="1" i="0" u="none" strike="noStrike" kern="0" cap="none" spc="0" normalizeH="0" baseline="0" noProof="0" dirty="0">
                <a:ln>
                  <a:noFill/>
                </a:ln>
                <a:solidFill>
                  <a:srgbClr val="3E454A"/>
                </a:solidFill>
                <a:effectLst/>
                <a:uLnTx/>
                <a:uFillTx/>
                <a:latin typeface="Arial"/>
                <a:cs typeface="Arial"/>
              </a:rPr>
              <a:t>Sauf  : comptes bloqués ou sous surveillance</a:t>
            </a:r>
          </a:p>
          <a:p>
            <a:pPr marL="180000" marR="0" lvl="2" indent="-180000" algn="l" defTabSz="914400" eaLnBrk="1" fontAlgn="auto" latinLnBrk="0" hangingPunct="1">
              <a:lnSpc>
                <a:spcPct val="100000"/>
              </a:lnSpc>
              <a:spcBef>
                <a:spcPts val="300"/>
              </a:spcBef>
              <a:spcAft>
                <a:spcPts val="0"/>
              </a:spcAft>
              <a:buClr>
                <a:srgbClr val="D7000F"/>
              </a:buClr>
              <a:buSzPct val="120000"/>
              <a:buFont typeface="Wingdings 2"/>
              <a:buChar char=""/>
              <a:tabLst/>
              <a:defRPr/>
            </a:pPr>
            <a:endParaRPr kumimoji="0" lang="fr-FR" sz="1400" b="0" i="0" u="none" strike="noStrike" kern="0" cap="none" spc="0" normalizeH="0" baseline="0" noProof="0" dirty="0">
              <a:ln>
                <a:noFill/>
              </a:ln>
              <a:solidFill>
                <a:srgbClr val="3E454A"/>
              </a:solidFill>
              <a:effectLst/>
              <a:uLnTx/>
              <a:uFillTx/>
              <a:latin typeface="Arial"/>
              <a:cs typeface="Arial"/>
            </a:endParaRPr>
          </a:p>
          <a:p>
            <a:pPr marL="0" marR="0" lvl="2" indent="0" algn="ctr" defTabSz="914400" eaLnBrk="1" fontAlgn="auto" latinLnBrk="0" hangingPunct="1">
              <a:lnSpc>
                <a:spcPct val="100000"/>
              </a:lnSpc>
              <a:spcBef>
                <a:spcPts val="300"/>
              </a:spcBef>
              <a:spcAft>
                <a:spcPts val="0"/>
              </a:spcAft>
              <a:buClr>
                <a:srgbClr val="D7000F"/>
              </a:buClr>
              <a:buSzTx/>
              <a:buFont typeface="Wingdings 2"/>
              <a:buNone/>
              <a:tabLst/>
              <a:defRPr/>
            </a:pPr>
            <a:r>
              <a:rPr kumimoji="0" lang="fr-FR" sz="1400" b="1" i="0" u="none" strike="noStrike" kern="0" cap="none" spc="0" normalizeH="0" baseline="0" noProof="0" dirty="0">
                <a:ln>
                  <a:noFill/>
                </a:ln>
                <a:solidFill>
                  <a:srgbClr val="FF0000"/>
                </a:solidFill>
                <a:effectLst/>
                <a:uLnTx/>
                <a:uFillTx/>
                <a:latin typeface="Arial"/>
                <a:cs typeface="Arial"/>
              </a:rPr>
              <a:t>Uniquement s’il dispose d’un moyen d’authentification forte associé à son abonnement CE net</a:t>
            </a:r>
          </a:p>
          <a:p>
            <a:pPr marL="0" marR="0" lvl="2" indent="0" algn="l" defTabSz="914400" eaLnBrk="1" fontAlgn="auto" latinLnBrk="0" hangingPunct="1">
              <a:lnSpc>
                <a:spcPct val="100000"/>
              </a:lnSpc>
              <a:spcBef>
                <a:spcPts val="300"/>
              </a:spcBef>
              <a:spcAft>
                <a:spcPts val="0"/>
              </a:spcAft>
              <a:buClr>
                <a:srgbClr val="D7000F"/>
              </a:buClr>
              <a:buSzTx/>
              <a:buFont typeface="Wingdings 2"/>
              <a:buNone/>
              <a:tabLst/>
              <a:defRPr/>
            </a:pPr>
            <a:endParaRPr kumimoji="0" lang="fr-FR" sz="1600" b="0" i="0" u="none" strike="noStrike" kern="0" cap="none" spc="0" normalizeH="0" baseline="0" noProof="0" dirty="0">
              <a:ln>
                <a:noFill/>
              </a:ln>
              <a:solidFill>
                <a:srgbClr val="3E454A"/>
              </a:solidFill>
              <a:effectLst/>
              <a:uLnTx/>
              <a:uFillTx/>
              <a:latin typeface="Arial"/>
              <a:cs typeface="Arial"/>
            </a:endParaRPr>
          </a:p>
        </p:txBody>
      </p:sp>
      <p:sp>
        <p:nvSpPr>
          <p:cNvPr id="4" name="Espace réservé du texte 8">
            <a:extLst>
              <a:ext uri="{FF2B5EF4-FFF2-40B4-BE49-F238E27FC236}">
                <a16:creationId xmlns:a16="http://schemas.microsoft.com/office/drawing/2014/main" id="{EE8CB27E-C899-F904-E7E4-33A85D02EA25}"/>
              </a:ext>
            </a:extLst>
          </p:cNvPr>
          <p:cNvSpPr txBox="1">
            <a:spLocks/>
          </p:cNvSpPr>
          <p:nvPr/>
        </p:nvSpPr>
        <p:spPr bwMode="auto">
          <a:xfrm>
            <a:off x="7379405" y="1498821"/>
            <a:ext cx="4118622" cy="1930179"/>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extrusionOk="0">
                <a:moveTo>
                  <a:pt x="0" y="0"/>
                </a:moveTo>
                <a:lnTo>
                  <a:pt x="4838703" y="0"/>
                </a:lnTo>
                <a:lnTo>
                  <a:pt x="4838703" y="1612310"/>
                </a:lnTo>
                <a:lnTo>
                  <a:pt x="2459367" y="1612310"/>
                </a:lnTo>
                <a:lnTo>
                  <a:pt x="2459367" y="1532150"/>
                </a:lnTo>
                <a:lnTo>
                  <a:pt x="0" y="1532150"/>
                </a:lnTo>
                <a:close/>
              </a:path>
            </a:pathLst>
          </a:custGeom>
          <a:solidFill>
            <a:srgbClr val="FFFFFF">
              <a:lumMod val="95000"/>
            </a:srgbClr>
          </a:solidFill>
          <a:ln>
            <a:noFill/>
          </a:ln>
        </p:spPr>
        <p:txBody>
          <a:bodyPr vert="horz" wrap="square" lIns="288000" tIns="288000" rIns="288000" bIns="288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3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endParaRPr kumimoji="0" lang="fr-FR" sz="1400" b="1" i="0" u="none" strike="noStrike" kern="0" cap="none" spc="0" normalizeH="0" baseline="0" noProof="0" dirty="0">
              <a:ln>
                <a:noFill/>
              </a:ln>
              <a:solidFill>
                <a:srgbClr val="3E454A"/>
              </a:solidFill>
              <a:effectLst/>
              <a:uLnTx/>
              <a:uFillTx/>
              <a:latin typeface="Arial"/>
              <a:cs typeface="Arial"/>
            </a:endParaRPr>
          </a:p>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400" b="1" i="0" u="none" strike="noStrike" kern="0" cap="none" spc="0" normalizeH="0" baseline="0" noProof="0" dirty="0">
                <a:ln>
                  <a:noFill/>
                </a:ln>
                <a:solidFill>
                  <a:srgbClr val="3E454A"/>
                </a:solidFill>
                <a:effectLst/>
                <a:uLnTx/>
                <a:uFillTx/>
                <a:latin typeface="Arial"/>
                <a:cs typeface="Arial"/>
              </a:rPr>
              <a:t>Pour une bonne fluidité du parcours de votre client sur PULCEO </a:t>
            </a:r>
            <a:r>
              <a:rPr kumimoji="0" lang="fr-FR" sz="1400" b="1" i="0" u="none" strike="noStrike" kern="0" cap="none" spc="0" normalizeH="0" baseline="0" noProof="0" dirty="0" err="1">
                <a:ln>
                  <a:noFill/>
                </a:ln>
                <a:solidFill>
                  <a:srgbClr val="3E454A"/>
                </a:solidFill>
                <a:effectLst/>
                <a:uLnTx/>
                <a:uFillTx/>
                <a:latin typeface="Arial"/>
                <a:cs typeface="Arial"/>
              </a:rPr>
              <a:t>Connect</a:t>
            </a:r>
            <a:r>
              <a:rPr kumimoji="0" lang="fr-FR" sz="1400" b="1" i="0" u="none" strike="noStrike" kern="0" cap="none" spc="0" normalizeH="0" baseline="0" noProof="0" dirty="0">
                <a:ln>
                  <a:noFill/>
                </a:ln>
                <a:solidFill>
                  <a:srgbClr val="3E454A"/>
                </a:solidFill>
                <a:effectLst/>
                <a:uLnTx/>
                <a:uFillTx/>
                <a:latin typeface="Arial"/>
                <a:cs typeface="Arial"/>
              </a:rPr>
              <a:t>, profitez-en pour l’équiper de </a:t>
            </a:r>
            <a:r>
              <a:rPr kumimoji="0" lang="fr-FR" sz="1400" b="1" i="0" u="none" strike="noStrike" kern="0" cap="none" spc="0" normalizeH="0" baseline="0" noProof="0" dirty="0" err="1">
                <a:ln>
                  <a:noFill/>
                </a:ln>
                <a:solidFill>
                  <a:srgbClr val="3E454A"/>
                </a:solidFill>
                <a:effectLst/>
                <a:uLnTx/>
                <a:uFillTx/>
                <a:latin typeface="Arial"/>
                <a:cs typeface="Arial"/>
              </a:rPr>
              <a:t>Secur’Pass</a:t>
            </a:r>
            <a:r>
              <a:rPr kumimoji="0" lang="fr-FR" sz="1400" b="1" i="0" u="none" strike="noStrike" kern="0" cap="none" spc="0" normalizeH="0" baseline="0" noProof="0" dirty="0">
                <a:ln>
                  <a:noFill/>
                </a:ln>
                <a:solidFill>
                  <a:srgbClr val="3E454A"/>
                </a:solidFill>
                <a:effectLst/>
                <a:uLnTx/>
                <a:uFillTx/>
                <a:latin typeface="Arial"/>
                <a:cs typeface="Arial"/>
              </a:rPr>
              <a:t> Pro.</a:t>
            </a:r>
          </a:p>
          <a:p>
            <a:pPr marL="0" marR="0" lvl="0" indent="0" algn="l" defTabSz="914400" eaLnBrk="1" fontAlgn="auto" latinLnBrk="0" hangingPunct="1">
              <a:lnSpc>
                <a:spcPct val="100000"/>
              </a:lnSpc>
              <a:spcBef>
                <a:spcPts val="1500"/>
              </a:spcBef>
              <a:spcAft>
                <a:spcPts val="0"/>
              </a:spcAft>
              <a:buClrTx/>
              <a:buSzTx/>
              <a:buFont typeface="Arial"/>
              <a:buNone/>
              <a:tabLst/>
              <a:defRPr/>
            </a:pPr>
            <a:endParaRPr kumimoji="0" lang="fr-FR" sz="1600" b="1" i="0" u="none" strike="noStrike" kern="0" cap="none" spc="0" normalizeH="0" baseline="0" noProof="0" dirty="0">
              <a:ln>
                <a:noFill/>
              </a:ln>
              <a:solidFill>
                <a:srgbClr val="3E454A"/>
              </a:solidFill>
              <a:effectLst/>
              <a:uLnTx/>
              <a:uFillTx/>
              <a:latin typeface="Arial"/>
              <a:cs typeface="Arial"/>
            </a:endParaRPr>
          </a:p>
        </p:txBody>
      </p:sp>
    </p:spTree>
    <p:extLst>
      <p:ext uri="{BB962C8B-B14F-4D97-AF65-F5344CB8AC3E}">
        <p14:creationId xmlns:p14="http://schemas.microsoft.com/office/powerpoint/2010/main" val="2086509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73CB333-3DBB-E824-B17C-D1BC7F1723C0}"/>
              </a:ext>
            </a:extLst>
          </p:cNvPr>
          <p:cNvSpPr>
            <a:spLocks noGrp="1"/>
          </p:cNvSpPr>
          <p:nvPr>
            <p:ph type="body" sz="quarter" idx="12"/>
          </p:nvPr>
        </p:nvSpPr>
        <p:spPr/>
        <p:txBody>
          <a:bodyPr/>
          <a:lstStyle/>
          <a:p>
            <a:r>
              <a:rPr lang="fr-FR" dirty="0"/>
              <a:t>L’offre PULCEO </a:t>
            </a:r>
            <a:r>
              <a:rPr lang="fr-FR" dirty="0" err="1"/>
              <a:t>Connect</a:t>
            </a:r>
            <a:r>
              <a:rPr lang="fr-FR" dirty="0"/>
              <a:t> en Vidéo</a:t>
            </a:r>
          </a:p>
        </p:txBody>
      </p:sp>
      <p:pic>
        <p:nvPicPr>
          <p:cNvPr id="6" name="Image 5">
            <a:hlinkClick r:id="rId2"/>
            <a:extLst>
              <a:ext uri="{FF2B5EF4-FFF2-40B4-BE49-F238E27FC236}">
                <a16:creationId xmlns:a16="http://schemas.microsoft.com/office/drawing/2014/main" id="{88221A36-85D6-F64E-3D41-CEBC8D84C2D5}"/>
              </a:ext>
            </a:extLst>
          </p:cNvPr>
          <p:cNvPicPr>
            <a:picLocks noChangeAspect="1"/>
          </p:cNvPicPr>
          <p:nvPr/>
        </p:nvPicPr>
        <p:blipFill>
          <a:blip r:embed="rId3"/>
          <a:stretch>
            <a:fillRect/>
          </a:stretch>
        </p:blipFill>
        <p:spPr>
          <a:xfrm>
            <a:off x="1540076" y="1572515"/>
            <a:ext cx="8087266" cy="4566280"/>
          </a:xfrm>
          <a:prstGeom prst="rect">
            <a:avLst/>
          </a:prstGeom>
        </p:spPr>
      </p:pic>
      <p:pic>
        <p:nvPicPr>
          <p:cNvPr id="2" name="Image 1" descr="Une image contenant symbole, clipart, logo, Police&#10;&#10;Description générée automatiquement">
            <a:extLst>
              <a:ext uri="{FF2B5EF4-FFF2-40B4-BE49-F238E27FC236}">
                <a16:creationId xmlns:a16="http://schemas.microsoft.com/office/drawing/2014/main" id="{ACFD3A44-C523-B212-F366-CC53CF864508}"/>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8786670" y="4308392"/>
            <a:ext cx="1535616" cy="1535616"/>
          </a:xfrm>
          <a:prstGeom prst="rect">
            <a:avLst/>
          </a:prstGeom>
        </p:spPr>
      </p:pic>
    </p:spTree>
    <p:extLst>
      <p:ext uri="{BB962C8B-B14F-4D97-AF65-F5344CB8AC3E}">
        <p14:creationId xmlns:p14="http://schemas.microsoft.com/office/powerpoint/2010/main" val="2897154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426B48F-BAF0-56C1-8CF4-779657A14B50}"/>
              </a:ext>
            </a:extLst>
          </p:cNvPr>
          <p:cNvSpPr>
            <a:spLocks noGrp="1"/>
          </p:cNvSpPr>
          <p:nvPr>
            <p:ph type="body" sz="quarter" idx="12"/>
          </p:nvPr>
        </p:nvSpPr>
        <p:spPr/>
        <p:txBody>
          <a:bodyPr/>
          <a:lstStyle/>
          <a:p>
            <a:r>
              <a:rPr lang="fr-FR" dirty="0"/>
              <a:t>Fonctionnalités à valeur ajoutée de l’offre PULCEO </a:t>
            </a:r>
            <a:r>
              <a:rPr lang="fr-FR" dirty="0" err="1"/>
              <a:t>Connect</a:t>
            </a:r>
            <a:endParaRPr lang="fr-FR" dirty="0"/>
          </a:p>
        </p:txBody>
      </p:sp>
      <p:pic>
        <p:nvPicPr>
          <p:cNvPr id="61" name="Image 60">
            <a:extLst>
              <a:ext uri="{FF2B5EF4-FFF2-40B4-BE49-F238E27FC236}">
                <a16:creationId xmlns:a16="http://schemas.microsoft.com/office/drawing/2014/main" id="{08B28C54-C53F-A3DC-4996-3849DCD6AAA0}"/>
              </a:ext>
            </a:extLst>
          </p:cNvPr>
          <p:cNvPicPr>
            <a:picLocks noChangeAspect="1"/>
          </p:cNvPicPr>
          <p:nvPr/>
        </p:nvPicPr>
        <p:blipFill>
          <a:blip r:embed="rId2"/>
          <a:stretch>
            <a:fillRect/>
          </a:stretch>
        </p:blipFill>
        <p:spPr>
          <a:xfrm>
            <a:off x="668336" y="1016171"/>
            <a:ext cx="11034716" cy="5468586"/>
          </a:xfrm>
          <a:prstGeom prst="rect">
            <a:avLst/>
          </a:prstGeom>
        </p:spPr>
      </p:pic>
    </p:spTree>
    <p:extLst>
      <p:ext uri="{BB962C8B-B14F-4D97-AF65-F5344CB8AC3E}">
        <p14:creationId xmlns:p14="http://schemas.microsoft.com/office/powerpoint/2010/main" val="192317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426B48F-BAF0-56C1-8CF4-779657A14B50}"/>
              </a:ext>
            </a:extLst>
          </p:cNvPr>
          <p:cNvSpPr>
            <a:spLocks noGrp="1"/>
          </p:cNvSpPr>
          <p:nvPr>
            <p:ph type="body" sz="quarter" idx="12"/>
          </p:nvPr>
        </p:nvSpPr>
        <p:spPr/>
        <p:txBody>
          <a:bodyPr/>
          <a:lstStyle/>
          <a:p>
            <a:r>
              <a:rPr lang="fr-FR" dirty="0"/>
              <a:t>Accès à </a:t>
            </a:r>
            <a:r>
              <a:rPr lang="fr-FR" dirty="0" err="1"/>
              <a:t>Pulceo</a:t>
            </a:r>
            <a:r>
              <a:rPr lang="fr-FR" dirty="0"/>
              <a:t> </a:t>
            </a:r>
            <a:r>
              <a:rPr lang="fr-FR" dirty="0" err="1"/>
              <a:t>Connect</a:t>
            </a:r>
            <a:endParaRPr lang="fr-FR" dirty="0"/>
          </a:p>
        </p:txBody>
      </p:sp>
      <p:sp>
        <p:nvSpPr>
          <p:cNvPr id="11" name="Espace réservé du texte 1">
            <a:extLst>
              <a:ext uri="{FF2B5EF4-FFF2-40B4-BE49-F238E27FC236}">
                <a16:creationId xmlns:a16="http://schemas.microsoft.com/office/drawing/2014/main" id="{D3401F22-AC9C-0753-E422-2E5DB668CBD8}"/>
              </a:ext>
            </a:extLst>
          </p:cNvPr>
          <p:cNvSpPr txBox="1">
            <a:spLocks/>
          </p:cNvSpPr>
          <p:nvPr/>
        </p:nvSpPr>
        <p:spPr bwMode="auto">
          <a:xfrm>
            <a:off x="8138688" y="1506699"/>
            <a:ext cx="3645944"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extrusionOk="0">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85000"/>
            </a:schemeClr>
          </a:solidFill>
          <a:ln w="8890">
            <a:noFill/>
          </a:ln>
        </p:spPr>
        <p:txBody>
          <a:bodyPr vert="horz" wrap="square" lIns="234000" tIns="432000" rIns="234000" bIns="43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rPr>
              <a:t>Pour accéder à </a:t>
            </a:r>
          </a:p>
          <a:p>
            <a:pPr marL="0" marR="0" lvl="0" indent="0" algn="l" defTabSz="914400" eaLnBrk="1" fontAlgn="auto" latinLnBrk="0" hangingPunct="1">
              <a:lnSpc>
                <a:spcPct val="100000"/>
              </a:lnSpc>
              <a:spcBef>
                <a:spcPts val="1000"/>
              </a:spcBef>
              <a:spcAft>
                <a:spcPts val="0"/>
              </a:spcAft>
              <a:buClrTx/>
              <a:buSzTx/>
              <a:buFont typeface="Arial"/>
              <a:buNone/>
              <a:tabLst/>
              <a:defRPr/>
            </a:pPr>
            <a:r>
              <a:rPr kumimoji="0" lang="fr-FR" sz="1600" b="0" i="0" u="none" strike="noStrike" kern="0" cap="none" spc="0" normalizeH="0" baseline="0" noProof="0" dirty="0">
                <a:ln>
                  <a:noFill/>
                </a:ln>
                <a:solidFill>
                  <a:srgbClr val="3E454A"/>
                </a:solidFill>
                <a:effectLst/>
                <a:uLnTx/>
                <a:uFillTx/>
                <a:latin typeface="Arial"/>
                <a:cs typeface="Arial"/>
              </a:rPr>
              <a:t>Le client a le choix entre un accès :</a:t>
            </a:r>
          </a:p>
          <a:p>
            <a:pPr marL="314325" marR="0" lvl="0" indent="-220663" algn="l" defTabSz="914400" eaLnBrk="1" fontAlgn="auto" latinLnBrk="0" hangingPunct="1">
              <a:lnSpc>
                <a:spcPct val="100000"/>
              </a:lnSpc>
              <a:spcBef>
                <a:spcPts val="1000"/>
              </a:spcBef>
              <a:spcAft>
                <a:spcPts val="0"/>
              </a:spcAft>
              <a:buClr>
                <a:srgbClr val="C30F0F"/>
              </a:buClr>
              <a:buSzPct val="120000"/>
              <a:buFont typeface="Wingdings" panose="05000000000000000000"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Depuis </a:t>
            </a:r>
            <a:r>
              <a:rPr kumimoji="0" lang="fr-FR" sz="2000" b="1" i="0" u="none" strike="noStrike" kern="0" cap="none" spc="0" normalizeH="0" baseline="0" noProof="0" dirty="0">
                <a:ln>
                  <a:noFill/>
                </a:ln>
                <a:solidFill>
                  <a:srgbClr val="C30F0F"/>
                </a:solidFill>
                <a:effectLst/>
                <a:uLnTx/>
                <a:uFillTx/>
                <a:latin typeface="Arial"/>
                <a:cs typeface="Arial"/>
              </a:rPr>
              <a:t>CE</a:t>
            </a:r>
            <a:r>
              <a:rPr kumimoji="0" lang="fr-FR" sz="1600" b="0" i="0" u="none" strike="noStrike" kern="0" cap="none" spc="0" normalizeH="0" baseline="0" noProof="0" dirty="0">
                <a:ln>
                  <a:noFill/>
                </a:ln>
                <a:solidFill>
                  <a:srgbClr val="3E454A"/>
                </a:solidFill>
                <a:effectLst/>
                <a:uLnTx/>
                <a:uFillTx/>
                <a:latin typeface="Arial"/>
                <a:cs typeface="Arial"/>
              </a:rPr>
              <a:t> </a:t>
            </a:r>
            <a:r>
              <a:rPr kumimoji="0" lang="fr-FR" sz="1600" b="0" i="0" u="none" strike="noStrike" kern="0" cap="none" spc="0" normalizeH="0" baseline="0" noProof="0" dirty="0">
                <a:ln>
                  <a:noFill/>
                </a:ln>
                <a:solidFill>
                  <a:srgbClr val="3E454A">
                    <a:lumMod val="60000"/>
                    <a:lumOff val="40000"/>
                  </a:srgbClr>
                </a:solidFill>
                <a:effectLst/>
                <a:uLnTx/>
                <a:uFillTx/>
                <a:latin typeface="Arial"/>
                <a:cs typeface="Arial"/>
              </a:rPr>
              <a:t>net </a:t>
            </a:r>
          </a:p>
          <a:p>
            <a:pPr marL="314325" marR="0" lvl="0" indent="-220663" algn="l" defTabSz="914400" eaLnBrk="1" fontAlgn="auto" latinLnBrk="0" hangingPunct="1">
              <a:lnSpc>
                <a:spcPct val="100000"/>
              </a:lnSpc>
              <a:spcBef>
                <a:spcPts val="1000"/>
              </a:spcBef>
              <a:spcAft>
                <a:spcPts val="0"/>
              </a:spcAft>
              <a:buClr>
                <a:srgbClr val="C30F0F"/>
              </a:buClr>
              <a:buSzPct val="120000"/>
              <a:buFont typeface="Wingdings" panose="05000000000000000000"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À partir d’une URL dédiée : </a:t>
            </a:r>
            <a:r>
              <a:rPr kumimoji="0" lang="fr-FR" sz="1100" b="1" i="0" u="none" strike="noStrike" kern="0" cap="none" spc="0" normalizeH="0" baseline="0" noProof="0" dirty="0">
                <a:ln>
                  <a:noFill/>
                </a:ln>
                <a:solidFill>
                  <a:srgbClr val="3E454A"/>
                </a:solidFill>
                <a:effectLst/>
                <a:uLnTx/>
                <a:uFillTx/>
                <a:latin typeface="Arial"/>
                <a:cs typeface="Arial"/>
                <a:hlinkClick r:id="rId2"/>
              </a:rPr>
              <a:t>https://www.pulceoconnect.caisse-epargne.fr/</a:t>
            </a:r>
            <a:r>
              <a:rPr kumimoji="0" lang="fr-FR" sz="1100" b="1" i="0" u="none" strike="noStrike" kern="0" cap="none" spc="0" normalizeH="0" baseline="0" noProof="0" dirty="0">
                <a:ln>
                  <a:noFill/>
                </a:ln>
                <a:solidFill>
                  <a:srgbClr val="3E454A"/>
                </a:solidFill>
                <a:effectLst/>
                <a:uLnTx/>
                <a:uFillTx/>
                <a:latin typeface="Arial"/>
                <a:cs typeface="Arial"/>
              </a:rPr>
              <a:t> </a:t>
            </a:r>
            <a:endParaRPr kumimoji="0" lang="fr-FR" sz="1600" b="1" i="0" u="none" strike="noStrike" kern="0" cap="none" spc="0" normalizeH="0" baseline="0" noProof="0" dirty="0">
              <a:ln>
                <a:noFill/>
              </a:ln>
              <a:solidFill>
                <a:srgbClr val="3E454A"/>
              </a:solidFill>
              <a:effectLst/>
              <a:uLnTx/>
              <a:uFillTx/>
              <a:latin typeface="Arial"/>
              <a:cs typeface="Arial"/>
            </a:endParaRPr>
          </a:p>
          <a:p>
            <a:pPr marL="314325" marR="0" lvl="0" indent="-220663" algn="l" defTabSz="914400" eaLnBrk="1" fontAlgn="auto" latinLnBrk="0" hangingPunct="1">
              <a:lnSpc>
                <a:spcPct val="100000"/>
              </a:lnSpc>
              <a:spcBef>
                <a:spcPts val="1000"/>
              </a:spcBef>
              <a:spcAft>
                <a:spcPts val="0"/>
              </a:spcAft>
              <a:buClr>
                <a:srgbClr val="C30F0F"/>
              </a:buClr>
              <a:buSzPct val="120000"/>
              <a:buFont typeface="Wingdings" panose="05000000000000000000"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Ou disposer de </a:t>
            </a:r>
            <a:r>
              <a:rPr kumimoji="0" lang="fr-FR" sz="1600" b="1" i="0" u="none" strike="noStrike" kern="0" cap="none" spc="0" normalizeH="0" baseline="0" noProof="0" dirty="0">
                <a:ln>
                  <a:noFill/>
                </a:ln>
                <a:solidFill>
                  <a:srgbClr val="3E454A"/>
                </a:solidFill>
                <a:effectLst/>
                <a:uLnTx/>
                <a:uFillTx/>
                <a:latin typeface="Arial"/>
                <a:cs typeface="Arial"/>
              </a:rPr>
              <a:t>PULCEO </a:t>
            </a:r>
            <a:r>
              <a:rPr kumimoji="0" lang="fr-FR" sz="1600" b="1" i="0" u="none" strike="noStrike" kern="0" cap="none" spc="0" normalizeH="0" baseline="0" noProof="0" dirty="0" err="1">
                <a:ln>
                  <a:noFill/>
                </a:ln>
                <a:solidFill>
                  <a:srgbClr val="3E454A"/>
                </a:solidFill>
                <a:effectLst/>
                <a:uLnTx/>
                <a:uFillTx/>
                <a:latin typeface="Arial"/>
                <a:cs typeface="Arial"/>
              </a:rPr>
              <a:t>Connect</a:t>
            </a:r>
            <a:r>
              <a:rPr kumimoji="0" lang="fr-FR" sz="1600" b="1" i="0" u="none" strike="noStrike" kern="0" cap="none" spc="0" normalizeH="0" baseline="0" noProof="0" dirty="0">
                <a:ln>
                  <a:noFill/>
                </a:ln>
                <a:solidFill>
                  <a:srgbClr val="3E454A"/>
                </a:solidFill>
                <a:effectLst/>
                <a:uLnTx/>
                <a:uFillTx/>
                <a:latin typeface="Arial"/>
                <a:cs typeface="Arial"/>
              </a:rPr>
              <a:t> </a:t>
            </a:r>
            <a:r>
              <a:rPr kumimoji="0" lang="fr-FR" sz="1600" b="0" i="0" u="none" strike="noStrike" kern="0" cap="none" spc="0" normalizeH="0" baseline="0" noProof="0" dirty="0">
                <a:ln>
                  <a:noFill/>
                </a:ln>
                <a:solidFill>
                  <a:srgbClr val="3E454A"/>
                </a:solidFill>
                <a:effectLst/>
                <a:uLnTx/>
                <a:uFillTx/>
                <a:latin typeface="Arial"/>
                <a:cs typeface="Arial"/>
              </a:rPr>
              <a:t>directement dans </a:t>
            </a:r>
            <a:r>
              <a:rPr kumimoji="0" lang="fr-FR" sz="1600" b="1" i="0" u="none" strike="noStrike" kern="0" cap="none" spc="0" normalizeH="0" baseline="0" noProof="0" dirty="0">
                <a:ln>
                  <a:noFill/>
                </a:ln>
                <a:solidFill>
                  <a:srgbClr val="3E454A"/>
                </a:solidFill>
                <a:effectLst/>
                <a:uLnTx/>
                <a:uFillTx/>
                <a:latin typeface="Arial"/>
                <a:cs typeface="Arial"/>
              </a:rPr>
              <a:t>PULCEO</a:t>
            </a:r>
          </a:p>
          <a:p>
            <a:pPr marL="314325" marR="0" lvl="0" indent="-220663" algn="l" defTabSz="914400" eaLnBrk="1" fontAlgn="auto" latinLnBrk="0" hangingPunct="1">
              <a:lnSpc>
                <a:spcPct val="100000"/>
              </a:lnSpc>
              <a:spcBef>
                <a:spcPts val="1000"/>
              </a:spcBef>
              <a:spcAft>
                <a:spcPts val="0"/>
              </a:spcAft>
              <a:buClr>
                <a:srgbClr val="C30F0F"/>
              </a:buClr>
              <a:buSzPct val="120000"/>
              <a:buFont typeface="Wingdings" panose="05000000000000000000" pitchFamily="2" charset="2"/>
              <a:buChar char="§"/>
              <a:tabLst/>
              <a:defRPr/>
            </a:pPr>
            <a:r>
              <a:rPr kumimoji="0" lang="fr-FR" sz="1600" b="0" i="0" u="none" strike="noStrike" kern="0" cap="none" spc="0" normalizeH="0" baseline="0" noProof="0" dirty="0">
                <a:ln>
                  <a:noFill/>
                </a:ln>
                <a:solidFill>
                  <a:srgbClr val="3E454A"/>
                </a:solidFill>
                <a:effectLst/>
                <a:uLnTx/>
                <a:uFillTx/>
                <a:latin typeface="Arial"/>
                <a:cs typeface="Arial"/>
              </a:rPr>
              <a:t>Via</a:t>
            </a:r>
            <a:r>
              <a:rPr kumimoji="0" lang="fr-FR" sz="1600" b="1" i="0" u="none" strike="noStrike" kern="0" cap="none" spc="0" normalizeH="0" baseline="0" noProof="0" dirty="0">
                <a:ln>
                  <a:noFill/>
                </a:ln>
                <a:solidFill>
                  <a:srgbClr val="3E454A"/>
                </a:solidFill>
                <a:effectLst/>
                <a:uLnTx/>
                <a:uFillTx/>
                <a:latin typeface="Arial"/>
                <a:cs typeface="Arial"/>
              </a:rPr>
              <a:t> PULCEO mobile</a:t>
            </a:r>
          </a:p>
          <a:p>
            <a:pPr marL="93662" marR="0" lvl="0" indent="0" algn="l" defTabSz="914400" eaLnBrk="1" fontAlgn="auto" latinLnBrk="0" hangingPunct="1">
              <a:lnSpc>
                <a:spcPct val="100000"/>
              </a:lnSpc>
              <a:spcBef>
                <a:spcPts val="1000"/>
              </a:spcBef>
              <a:spcAft>
                <a:spcPts val="0"/>
              </a:spcAft>
              <a:buClr>
                <a:srgbClr val="C30F0F"/>
              </a:buClr>
              <a:buSzPct val="120000"/>
              <a:buFont typeface="Arial"/>
              <a:buNone/>
              <a:tabLst/>
              <a:defRPr/>
            </a:pPr>
            <a:endParaRPr kumimoji="0" lang="fr-FR" sz="1600" b="1" i="0" u="none" strike="noStrike" kern="0" cap="none" spc="0" normalizeH="0" baseline="0" noProof="0" dirty="0">
              <a:ln>
                <a:noFill/>
              </a:ln>
              <a:solidFill>
                <a:srgbClr val="3E454A"/>
              </a:solidFill>
              <a:effectLst/>
              <a:uLnTx/>
              <a:uFillTx/>
              <a:latin typeface="Arial"/>
              <a:cs typeface="Arial"/>
            </a:endParaRPr>
          </a:p>
        </p:txBody>
      </p:sp>
      <p:pic>
        <p:nvPicPr>
          <p:cNvPr id="12" name="Image 11">
            <a:extLst>
              <a:ext uri="{FF2B5EF4-FFF2-40B4-BE49-F238E27FC236}">
                <a16:creationId xmlns:a16="http://schemas.microsoft.com/office/drawing/2014/main" id="{18CD993C-4F52-4205-9CB5-39F69589A7EF}"/>
              </a:ext>
            </a:extLst>
          </p:cNvPr>
          <p:cNvPicPr>
            <a:picLocks noChangeAspect="1"/>
          </p:cNvPicPr>
          <p:nvPr/>
        </p:nvPicPr>
        <p:blipFill>
          <a:blip r:embed="rId3"/>
          <a:stretch/>
        </p:blipFill>
        <p:spPr bwMode="auto">
          <a:xfrm>
            <a:off x="9874190" y="1916832"/>
            <a:ext cx="2054458" cy="232107"/>
          </a:xfrm>
          <a:prstGeom prst="rect">
            <a:avLst/>
          </a:prstGeom>
        </p:spPr>
      </p:pic>
      <p:pic>
        <p:nvPicPr>
          <p:cNvPr id="13" name="Image 12">
            <a:extLst>
              <a:ext uri="{FF2B5EF4-FFF2-40B4-BE49-F238E27FC236}">
                <a16:creationId xmlns:a16="http://schemas.microsoft.com/office/drawing/2014/main" id="{B94EDBFF-A60C-BA15-622A-3B9D8A49F07E}"/>
              </a:ext>
            </a:extLst>
          </p:cNvPr>
          <p:cNvPicPr>
            <a:picLocks noChangeAspect="1"/>
          </p:cNvPicPr>
          <p:nvPr/>
        </p:nvPicPr>
        <p:blipFill>
          <a:blip r:embed="rId4"/>
          <a:srcRect/>
          <a:stretch/>
        </p:blipFill>
        <p:spPr bwMode="auto">
          <a:xfrm>
            <a:off x="1955598" y="1442472"/>
            <a:ext cx="5891763" cy="28566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 13" descr="Une image contenant texte, intérieur&#10;&#10;Description générée automatiquement">
            <a:extLst>
              <a:ext uri="{FF2B5EF4-FFF2-40B4-BE49-F238E27FC236}">
                <a16:creationId xmlns:a16="http://schemas.microsoft.com/office/drawing/2014/main" id="{9A61D434-1A6D-8CF2-02F2-DF0262E60194}"/>
              </a:ext>
            </a:extLst>
          </p:cNvPr>
          <p:cNvPicPr>
            <a:picLocks noChangeAspect="1"/>
          </p:cNvPicPr>
          <p:nvPr/>
        </p:nvPicPr>
        <p:blipFill>
          <a:blip r:embed="rId5"/>
          <a:stretch>
            <a:fillRect/>
          </a:stretch>
        </p:blipFill>
        <p:spPr bwMode="auto">
          <a:xfrm>
            <a:off x="-753091" y="2445353"/>
            <a:ext cx="4927476" cy="3284984"/>
          </a:xfrm>
          <a:prstGeom prst="rect">
            <a:avLst/>
          </a:prstGeom>
        </p:spPr>
      </p:pic>
      <p:pic>
        <p:nvPicPr>
          <p:cNvPr id="1026" name="Picture 2" descr="Dans CE net, Accès Multi-Banques &#10;Nouveau service du menu Comptes et relevés de CE net &#10;Donner I ossibilité à client abonné à CE Net d'accéder à PulCEo &#10;o &#10;Connect) guite Connect à partir de CE Net sans avoir besoifidëSè &#10;réâüthéhtifier (sm— &#10;• Si le client est équipé de PulCEo.fr / Suite Entreprise.com, l'accès depuis CE &#10;NET est également possible. &#10;Marchés/ métiers impactés : Professionnels, BDR &#10;o &#10;CAISSE &#10;D'EPARGNE &#10;Syn thèse des comptes &#10;MME D ETON O &#10;Contact &#10;N o DON o &#10;EOMPTE COURANT &#10;Historique des opérations du au 07103/2022 (13) &#10;*RLV VENT VEOJFE &#10;28/02/2022 &#10;4 . T-CE &#10;I Souscription PULCEO CONNECT &#10;La ommunautéBpcE ">
            <a:extLst>
              <a:ext uri="{FF2B5EF4-FFF2-40B4-BE49-F238E27FC236}">
                <a16:creationId xmlns:a16="http://schemas.microsoft.com/office/drawing/2014/main" id="{2215483C-FF8B-1D21-44A7-2AFB98C72EF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402" t="48569" r="68905" b="18385"/>
          <a:stretch/>
        </p:blipFill>
        <p:spPr bwMode="auto">
          <a:xfrm>
            <a:off x="5017008" y="4270725"/>
            <a:ext cx="2157984" cy="21404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6" name="Connecteur droit avec flèche 5">
            <a:extLst>
              <a:ext uri="{FF2B5EF4-FFF2-40B4-BE49-F238E27FC236}">
                <a16:creationId xmlns:a16="http://schemas.microsoft.com/office/drawing/2014/main" id="{2BFF2DF7-F975-F54B-7995-0AE933561A50}"/>
              </a:ext>
            </a:extLst>
          </p:cNvPr>
          <p:cNvCxnSpPr>
            <a:cxnSpLocks/>
          </p:cNvCxnSpPr>
          <p:nvPr/>
        </p:nvCxnSpPr>
        <p:spPr>
          <a:xfrm flipH="1">
            <a:off x="6492240" y="2870778"/>
            <a:ext cx="1901952" cy="25516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1771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84B0CFC-8305-6079-BD58-0A7BC6E108A9}"/>
              </a:ext>
            </a:extLst>
          </p:cNvPr>
          <p:cNvSpPr>
            <a:spLocks noGrp="1"/>
          </p:cNvSpPr>
          <p:nvPr>
            <p:ph idx="17"/>
          </p:nvPr>
        </p:nvSpPr>
        <p:spPr>
          <a:xfrm>
            <a:off x="695325" y="1342949"/>
            <a:ext cx="10980738" cy="4860000"/>
          </a:xfrm>
        </p:spPr>
        <p:txBody>
          <a:bodyPr/>
          <a:lstStyle/>
          <a:p>
            <a:r>
              <a:rPr lang="fr-FR" dirty="0"/>
              <a:t>L’agrégation de compte</a:t>
            </a:r>
          </a:p>
        </p:txBody>
      </p:sp>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Qu’est-ce que </a:t>
            </a:r>
            <a:r>
              <a:rPr lang="fr-FR" dirty="0" err="1"/>
              <a:t>PulCEo</a:t>
            </a:r>
            <a:r>
              <a:rPr lang="fr-FR" dirty="0"/>
              <a:t> </a:t>
            </a:r>
            <a:r>
              <a:rPr lang="fr-FR" dirty="0" err="1"/>
              <a:t>Connect</a:t>
            </a:r>
            <a:r>
              <a:rPr lang="fr-FR" dirty="0"/>
              <a:t> (vision de l’outil)</a:t>
            </a:r>
          </a:p>
        </p:txBody>
      </p:sp>
      <p:pic>
        <p:nvPicPr>
          <p:cNvPr id="19" name="Image 18">
            <a:extLst>
              <a:ext uri="{FF2B5EF4-FFF2-40B4-BE49-F238E27FC236}">
                <a16:creationId xmlns:a16="http://schemas.microsoft.com/office/drawing/2014/main" id="{C606B8B0-FEFC-8A00-D8C9-465EABA26183}"/>
              </a:ext>
            </a:extLst>
          </p:cNvPr>
          <p:cNvPicPr>
            <a:picLocks noChangeAspect="1"/>
          </p:cNvPicPr>
          <p:nvPr/>
        </p:nvPicPr>
        <p:blipFill>
          <a:blip r:embed="rId2"/>
          <a:srcRect/>
          <a:stretch/>
        </p:blipFill>
        <p:spPr bwMode="auto">
          <a:xfrm>
            <a:off x="236969" y="2237746"/>
            <a:ext cx="7358009" cy="3567518"/>
          </a:xfrm>
          <a:prstGeom prst="rect">
            <a:avLst/>
          </a:prstGeom>
          <a:ln w="12700">
            <a:solidFill>
              <a:srgbClr val="3E454A"/>
            </a:solidFill>
          </a:ln>
        </p:spPr>
      </p:pic>
      <p:pic>
        <p:nvPicPr>
          <p:cNvPr id="20" name="Image 19">
            <a:extLst>
              <a:ext uri="{FF2B5EF4-FFF2-40B4-BE49-F238E27FC236}">
                <a16:creationId xmlns:a16="http://schemas.microsoft.com/office/drawing/2014/main" id="{7A9F7E75-6C65-395D-E3E0-1B9429EDFE43}"/>
              </a:ext>
            </a:extLst>
          </p:cNvPr>
          <p:cNvPicPr>
            <a:picLocks noChangeAspect="1"/>
          </p:cNvPicPr>
          <p:nvPr/>
        </p:nvPicPr>
        <p:blipFill rotWithShape="1">
          <a:blip r:embed="rId2"/>
          <a:srcRect l="84530" b="69125"/>
          <a:stretch/>
        </p:blipFill>
        <p:spPr bwMode="auto">
          <a:xfrm>
            <a:off x="8068469" y="2651197"/>
            <a:ext cx="2188343" cy="2117635"/>
          </a:xfrm>
          <a:prstGeom prst="rect">
            <a:avLst/>
          </a:prstGeom>
          <a:ln w="25400">
            <a:solidFill>
              <a:srgbClr val="C30F0F"/>
            </a:solidFill>
          </a:ln>
        </p:spPr>
      </p:pic>
      <p:sp>
        <p:nvSpPr>
          <p:cNvPr id="21" name="ZoneTexte 20">
            <a:extLst>
              <a:ext uri="{FF2B5EF4-FFF2-40B4-BE49-F238E27FC236}">
                <a16:creationId xmlns:a16="http://schemas.microsoft.com/office/drawing/2014/main" id="{BEC28841-C40E-A824-04DE-B5FED85CDC85}"/>
              </a:ext>
            </a:extLst>
          </p:cNvPr>
          <p:cNvSpPr txBox="1"/>
          <p:nvPr/>
        </p:nvSpPr>
        <p:spPr bwMode="auto">
          <a:xfrm>
            <a:off x="7779477" y="1185398"/>
            <a:ext cx="1944216" cy="1256652"/>
          </a:xfrm>
          <a:custGeom>
            <a:avLst/>
            <a:gdLst>
              <a:gd name="connsiteX0" fmla="*/ 0 w 1944216"/>
              <a:gd name="connsiteY0" fmla="*/ 0 h 1256652"/>
              <a:gd name="connsiteX1" fmla="*/ 1944216 w 1944216"/>
              <a:gd name="connsiteY1" fmla="*/ 0 h 1256652"/>
              <a:gd name="connsiteX2" fmla="*/ 1944216 w 1944216"/>
              <a:gd name="connsiteY2" fmla="*/ 1169551 h 1256652"/>
              <a:gd name="connsiteX3" fmla="*/ 781400 w 1944216"/>
              <a:gd name="connsiteY3" fmla="*/ 1169551 h 1256652"/>
              <a:gd name="connsiteX4" fmla="*/ 784000 w 1944216"/>
              <a:gd name="connsiteY4" fmla="*/ 1175830 h 1256652"/>
              <a:gd name="connsiteX5" fmla="*/ 784000 w 1944216"/>
              <a:gd name="connsiteY5" fmla="*/ 1240487 h 1256652"/>
              <a:gd name="connsiteX6" fmla="*/ 767835 w 1944216"/>
              <a:gd name="connsiteY6" fmla="*/ 1256652 h 1256652"/>
              <a:gd name="connsiteX7" fmla="*/ 26687 w 1944216"/>
              <a:gd name="connsiteY7" fmla="*/ 1256652 h 1256652"/>
              <a:gd name="connsiteX8" fmla="*/ 10522 w 1944216"/>
              <a:gd name="connsiteY8" fmla="*/ 1240487 h 1256652"/>
              <a:gd name="connsiteX9" fmla="*/ 10522 w 1944216"/>
              <a:gd name="connsiteY9" fmla="*/ 1175830 h 1256652"/>
              <a:gd name="connsiteX10" fmla="*/ 13123 w 1944216"/>
              <a:gd name="connsiteY10" fmla="*/ 1169551 h 1256652"/>
              <a:gd name="connsiteX11" fmla="*/ 0 w 1944216"/>
              <a:gd name="connsiteY11" fmla="*/ 1169551 h 1256652"/>
              <a:gd name="connsiteX0" fmla="*/ 34502 w 1978718"/>
              <a:gd name="connsiteY0" fmla="*/ 0 h 1256652"/>
              <a:gd name="connsiteX1" fmla="*/ 1978718 w 1978718"/>
              <a:gd name="connsiteY1" fmla="*/ 0 h 1256652"/>
              <a:gd name="connsiteX2" fmla="*/ 1978718 w 1978718"/>
              <a:gd name="connsiteY2" fmla="*/ 1169551 h 1256652"/>
              <a:gd name="connsiteX3" fmla="*/ 815902 w 1978718"/>
              <a:gd name="connsiteY3" fmla="*/ 1169551 h 1256652"/>
              <a:gd name="connsiteX4" fmla="*/ 818502 w 1978718"/>
              <a:gd name="connsiteY4" fmla="*/ 1175830 h 1256652"/>
              <a:gd name="connsiteX5" fmla="*/ 818502 w 1978718"/>
              <a:gd name="connsiteY5" fmla="*/ 1240487 h 1256652"/>
              <a:gd name="connsiteX6" fmla="*/ 802337 w 1978718"/>
              <a:gd name="connsiteY6" fmla="*/ 1256652 h 1256652"/>
              <a:gd name="connsiteX7" fmla="*/ 61189 w 1978718"/>
              <a:gd name="connsiteY7" fmla="*/ 1256652 h 1256652"/>
              <a:gd name="connsiteX8" fmla="*/ 45024 w 1978718"/>
              <a:gd name="connsiteY8" fmla="*/ 1240487 h 1256652"/>
              <a:gd name="connsiteX9" fmla="*/ 45024 w 1978718"/>
              <a:gd name="connsiteY9" fmla="*/ 1175830 h 1256652"/>
              <a:gd name="connsiteX10" fmla="*/ 0 w 1978718"/>
              <a:gd name="connsiteY10" fmla="*/ 1236226 h 1256652"/>
              <a:gd name="connsiteX11" fmla="*/ 34502 w 1978718"/>
              <a:gd name="connsiteY11" fmla="*/ 1169551 h 1256652"/>
              <a:gd name="connsiteX12" fmla="*/ 34502 w 1978718"/>
              <a:gd name="connsiteY12" fmla="*/ 0 h 1256652"/>
              <a:gd name="connsiteX0" fmla="*/ 171027 w 2115243"/>
              <a:gd name="connsiteY0" fmla="*/ 0 h 1420376"/>
              <a:gd name="connsiteX1" fmla="*/ 2115243 w 2115243"/>
              <a:gd name="connsiteY1" fmla="*/ 0 h 1420376"/>
              <a:gd name="connsiteX2" fmla="*/ 2115243 w 2115243"/>
              <a:gd name="connsiteY2" fmla="*/ 1169551 h 1420376"/>
              <a:gd name="connsiteX3" fmla="*/ 952427 w 2115243"/>
              <a:gd name="connsiteY3" fmla="*/ 1169551 h 1420376"/>
              <a:gd name="connsiteX4" fmla="*/ 955027 w 2115243"/>
              <a:gd name="connsiteY4" fmla="*/ 1175830 h 1420376"/>
              <a:gd name="connsiteX5" fmla="*/ 955027 w 2115243"/>
              <a:gd name="connsiteY5" fmla="*/ 1240487 h 1420376"/>
              <a:gd name="connsiteX6" fmla="*/ 938862 w 2115243"/>
              <a:gd name="connsiteY6" fmla="*/ 1256652 h 1420376"/>
              <a:gd name="connsiteX7" fmla="*/ 197714 w 2115243"/>
              <a:gd name="connsiteY7" fmla="*/ 1256652 h 1420376"/>
              <a:gd name="connsiteX8" fmla="*/ 181549 w 2115243"/>
              <a:gd name="connsiteY8" fmla="*/ 1240487 h 1420376"/>
              <a:gd name="connsiteX9" fmla="*/ 181549 w 2115243"/>
              <a:gd name="connsiteY9" fmla="*/ 1175830 h 1420376"/>
              <a:gd name="connsiteX10" fmla="*/ 0 w 2115243"/>
              <a:gd name="connsiteY10" fmla="*/ 1420376 h 1420376"/>
              <a:gd name="connsiteX11" fmla="*/ 171027 w 2115243"/>
              <a:gd name="connsiteY11" fmla="*/ 1169551 h 1420376"/>
              <a:gd name="connsiteX12" fmla="*/ 171027 w 2115243"/>
              <a:gd name="connsiteY12" fmla="*/ 0 h 1420376"/>
              <a:gd name="connsiteX0" fmla="*/ 171027 w 2115243"/>
              <a:gd name="connsiteY0" fmla="*/ 0 h 1420376"/>
              <a:gd name="connsiteX1" fmla="*/ 2115243 w 2115243"/>
              <a:gd name="connsiteY1" fmla="*/ 0 h 1420376"/>
              <a:gd name="connsiteX2" fmla="*/ 2115243 w 2115243"/>
              <a:gd name="connsiteY2" fmla="*/ 1169551 h 1420376"/>
              <a:gd name="connsiteX3" fmla="*/ 952427 w 2115243"/>
              <a:gd name="connsiteY3" fmla="*/ 1169551 h 1420376"/>
              <a:gd name="connsiteX4" fmla="*/ 955027 w 2115243"/>
              <a:gd name="connsiteY4" fmla="*/ 1175830 h 1420376"/>
              <a:gd name="connsiteX5" fmla="*/ 955027 w 2115243"/>
              <a:gd name="connsiteY5" fmla="*/ 1240487 h 1420376"/>
              <a:gd name="connsiteX6" fmla="*/ 938862 w 2115243"/>
              <a:gd name="connsiteY6" fmla="*/ 1256652 h 1420376"/>
              <a:gd name="connsiteX7" fmla="*/ 197714 w 2115243"/>
              <a:gd name="connsiteY7" fmla="*/ 1256652 h 1420376"/>
              <a:gd name="connsiteX8" fmla="*/ 181549 w 2115243"/>
              <a:gd name="connsiteY8" fmla="*/ 1240487 h 1420376"/>
              <a:gd name="connsiteX9" fmla="*/ 181549 w 2115243"/>
              <a:gd name="connsiteY9" fmla="*/ 1175830 h 1420376"/>
              <a:gd name="connsiteX10" fmla="*/ 0 w 2115243"/>
              <a:gd name="connsiteY10" fmla="*/ 1420376 h 1420376"/>
              <a:gd name="connsiteX11" fmla="*/ 47202 w 2115243"/>
              <a:gd name="connsiteY11" fmla="*/ 1134626 h 1420376"/>
              <a:gd name="connsiteX12" fmla="*/ 171027 w 2115243"/>
              <a:gd name="connsiteY12" fmla="*/ 0 h 1420376"/>
              <a:gd name="connsiteX0" fmla="*/ 171027 w 2115243"/>
              <a:gd name="connsiteY0" fmla="*/ 0 h 1420376"/>
              <a:gd name="connsiteX1" fmla="*/ 2115243 w 2115243"/>
              <a:gd name="connsiteY1" fmla="*/ 0 h 1420376"/>
              <a:gd name="connsiteX2" fmla="*/ 2115243 w 2115243"/>
              <a:gd name="connsiteY2" fmla="*/ 1169551 h 1420376"/>
              <a:gd name="connsiteX3" fmla="*/ 952427 w 2115243"/>
              <a:gd name="connsiteY3" fmla="*/ 1169551 h 1420376"/>
              <a:gd name="connsiteX4" fmla="*/ 955027 w 2115243"/>
              <a:gd name="connsiteY4" fmla="*/ 1175830 h 1420376"/>
              <a:gd name="connsiteX5" fmla="*/ 955027 w 2115243"/>
              <a:gd name="connsiteY5" fmla="*/ 1240487 h 1420376"/>
              <a:gd name="connsiteX6" fmla="*/ 938862 w 2115243"/>
              <a:gd name="connsiteY6" fmla="*/ 1256652 h 1420376"/>
              <a:gd name="connsiteX7" fmla="*/ 197714 w 2115243"/>
              <a:gd name="connsiteY7" fmla="*/ 1256652 h 1420376"/>
              <a:gd name="connsiteX8" fmla="*/ 181549 w 2115243"/>
              <a:gd name="connsiteY8" fmla="*/ 1240487 h 1420376"/>
              <a:gd name="connsiteX9" fmla="*/ 98999 w 2115243"/>
              <a:gd name="connsiteY9" fmla="*/ 1385380 h 1420376"/>
              <a:gd name="connsiteX10" fmla="*/ 0 w 2115243"/>
              <a:gd name="connsiteY10" fmla="*/ 1420376 h 1420376"/>
              <a:gd name="connsiteX11" fmla="*/ 47202 w 2115243"/>
              <a:gd name="connsiteY11" fmla="*/ 1134626 h 1420376"/>
              <a:gd name="connsiteX12" fmla="*/ 171027 w 2115243"/>
              <a:gd name="connsiteY12" fmla="*/ 0 h 1420376"/>
              <a:gd name="connsiteX0" fmla="*/ 171027 w 2115243"/>
              <a:gd name="connsiteY0" fmla="*/ 0 h 1420376"/>
              <a:gd name="connsiteX1" fmla="*/ 2115243 w 2115243"/>
              <a:gd name="connsiteY1" fmla="*/ 0 h 1420376"/>
              <a:gd name="connsiteX2" fmla="*/ 2115243 w 2115243"/>
              <a:gd name="connsiteY2" fmla="*/ 1169551 h 1420376"/>
              <a:gd name="connsiteX3" fmla="*/ 952427 w 2115243"/>
              <a:gd name="connsiteY3" fmla="*/ 1169551 h 1420376"/>
              <a:gd name="connsiteX4" fmla="*/ 955027 w 2115243"/>
              <a:gd name="connsiteY4" fmla="*/ 1175830 h 1420376"/>
              <a:gd name="connsiteX5" fmla="*/ 955027 w 2115243"/>
              <a:gd name="connsiteY5" fmla="*/ 1240487 h 1420376"/>
              <a:gd name="connsiteX6" fmla="*/ 938862 w 2115243"/>
              <a:gd name="connsiteY6" fmla="*/ 1256652 h 1420376"/>
              <a:gd name="connsiteX7" fmla="*/ 197714 w 2115243"/>
              <a:gd name="connsiteY7" fmla="*/ 1256652 h 1420376"/>
              <a:gd name="connsiteX8" fmla="*/ 181549 w 2115243"/>
              <a:gd name="connsiteY8" fmla="*/ 1240487 h 1420376"/>
              <a:gd name="connsiteX9" fmla="*/ 0 w 2115243"/>
              <a:gd name="connsiteY9" fmla="*/ 1420376 h 1420376"/>
              <a:gd name="connsiteX10" fmla="*/ 47202 w 2115243"/>
              <a:gd name="connsiteY10" fmla="*/ 1134626 h 1420376"/>
              <a:gd name="connsiteX11" fmla="*/ 171027 w 2115243"/>
              <a:gd name="connsiteY11" fmla="*/ 0 h 1420376"/>
              <a:gd name="connsiteX0" fmla="*/ 123825 w 2068041"/>
              <a:gd name="connsiteY0" fmla="*/ 0 h 1256652"/>
              <a:gd name="connsiteX1" fmla="*/ 2068041 w 2068041"/>
              <a:gd name="connsiteY1" fmla="*/ 0 h 1256652"/>
              <a:gd name="connsiteX2" fmla="*/ 2068041 w 2068041"/>
              <a:gd name="connsiteY2" fmla="*/ 1169551 h 1256652"/>
              <a:gd name="connsiteX3" fmla="*/ 905225 w 2068041"/>
              <a:gd name="connsiteY3" fmla="*/ 1169551 h 1256652"/>
              <a:gd name="connsiteX4" fmla="*/ 907825 w 2068041"/>
              <a:gd name="connsiteY4" fmla="*/ 1175830 h 1256652"/>
              <a:gd name="connsiteX5" fmla="*/ 907825 w 2068041"/>
              <a:gd name="connsiteY5" fmla="*/ 1240487 h 1256652"/>
              <a:gd name="connsiteX6" fmla="*/ 891660 w 2068041"/>
              <a:gd name="connsiteY6" fmla="*/ 1256652 h 1256652"/>
              <a:gd name="connsiteX7" fmla="*/ 150512 w 2068041"/>
              <a:gd name="connsiteY7" fmla="*/ 1256652 h 1256652"/>
              <a:gd name="connsiteX8" fmla="*/ 134347 w 2068041"/>
              <a:gd name="connsiteY8" fmla="*/ 1240487 h 1256652"/>
              <a:gd name="connsiteX9" fmla="*/ 0 w 2068041"/>
              <a:gd name="connsiteY9" fmla="*/ 1134626 h 1256652"/>
              <a:gd name="connsiteX10" fmla="*/ 123825 w 2068041"/>
              <a:gd name="connsiteY10" fmla="*/ 0 h 1256652"/>
              <a:gd name="connsiteX0" fmla="*/ 0 w 1944216"/>
              <a:gd name="connsiteY0" fmla="*/ 0 h 1256652"/>
              <a:gd name="connsiteX1" fmla="*/ 1944216 w 1944216"/>
              <a:gd name="connsiteY1" fmla="*/ 0 h 1256652"/>
              <a:gd name="connsiteX2" fmla="*/ 1944216 w 1944216"/>
              <a:gd name="connsiteY2" fmla="*/ 1169551 h 1256652"/>
              <a:gd name="connsiteX3" fmla="*/ 781400 w 1944216"/>
              <a:gd name="connsiteY3" fmla="*/ 1169551 h 1256652"/>
              <a:gd name="connsiteX4" fmla="*/ 784000 w 1944216"/>
              <a:gd name="connsiteY4" fmla="*/ 1175830 h 1256652"/>
              <a:gd name="connsiteX5" fmla="*/ 784000 w 1944216"/>
              <a:gd name="connsiteY5" fmla="*/ 1240487 h 1256652"/>
              <a:gd name="connsiteX6" fmla="*/ 767835 w 1944216"/>
              <a:gd name="connsiteY6" fmla="*/ 1256652 h 1256652"/>
              <a:gd name="connsiteX7" fmla="*/ 26687 w 1944216"/>
              <a:gd name="connsiteY7" fmla="*/ 1256652 h 1256652"/>
              <a:gd name="connsiteX8" fmla="*/ 10522 w 1944216"/>
              <a:gd name="connsiteY8" fmla="*/ 1240487 h 1256652"/>
              <a:gd name="connsiteX9" fmla="*/ 0 w 1944216"/>
              <a:gd name="connsiteY9" fmla="*/ 0 h 125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4216" h="1256652">
                <a:moveTo>
                  <a:pt x="0" y="0"/>
                </a:moveTo>
                <a:lnTo>
                  <a:pt x="1944216" y="0"/>
                </a:lnTo>
                <a:lnTo>
                  <a:pt x="1944216" y="1169551"/>
                </a:lnTo>
                <a:lnTo>
                  <a:pt x="781400" y="1169551"/>
                </a:lnTo>
                <a:lnTo>
                  <a:pt x="784000" y="1175830"/>
                </a:lnTo>
                <a:lnTo>
                  <a:pt x="784000" y="1240487"/>
                </a:lnTo>
                <a:cubicBezTo>
                  <a:pt x="784000" y="1249415"/>
                  <a:pt x="776763" y="1256652"/>
                  <a:pt x="767835" y="1256652"/>
                </a:cubicBezTo>
                <a:lnTo>
                  <a:pt x="26687" y="1256652"/>
                </a:lnTo>
                <a:cubicBezTo>
                  <a:pt x="17759" y="1256652"/>
                  <a:pt x="10522" y="1249415"/>
                  <a:pt x="10522" y="1240487"/>
                </a:cubicBezTo>
                <a:cubicBezTo>
                  <a:pt x="7015" y="826991"/>
                  <a:pt x="3507" y="413496"/>
                  <a:pt x="0" y="0"/>
                </a:cubicBezTo>
                <a:close/>
              </a:path>
            </a:pathLst>
          </a:custGeom>
          <a:noFill/>
          <a:ln w="19050">
            <a:solidFill>
              <a:srgbClr val="C30F0F"/>
            </a:solidFill>
          </a:ln>
        </p:spPr>
        <p:txBody>
          <a:bodyPr wrap="square" rtlCol="0">
            <a:noAutofit/>
          </a:bodyPr>
          <a:lstStyle/>
          <a:p>
            <a:pPr marL="7938"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3E454A"/>
                </a:solidFill>
                <a:effectLst/>
                <a:uLnTx/>
                <a:uFillTx/>
                <a:cs typeface="Arial"/>
              </a:rPr>
              <a:t>Consulter les messages reçus, dont le message de bienvenue avec le lien vers les tutos</a:t>
            </a:r>
          </a:p>
        </p:txBody>
      </p:sp>
      <p:sp>
        <p:nvSpPr>
          <p:cNvPr id="22" name="ZoneTexte 21">
            <a:extLst>
              <a:ext uri="{FF2B5EF4-FFF2-40B4-BE49-F238E27FC236}">
                <a16:creationId xmlns:a16="http://schemas.microsoft.com/office/drawing/2014/main" id="{12AEFBFC-991E-17A4-E93C-6B82BC6E6645}"/>
              </a:ext>
            </a:extLst>
          </p:cNvPr>
          <p:cNvSpPr txBox="1"/>
          <p:nvPr/>
        </p:nvSpPr>
        <p:spPr bwMode="auto">
          <a:xfrm>
            <a:off x="9896772" y="1344656"/>
            <a:ext cx="1951950" cy="1042800"/>
          </a:xfrm>
          <a:custGeom>
            <a:avLst/>
            <a:gdLst>
              <a:gd name="connsiteX0" fmla="*/ 7734 w 1951950"/>
              <a:gd name="connsiteY0" fmla="*/ 0 h 1042800"/>
              <a:gd name="connsiteX1" fmla="*/ 1951950 w 1951950"/>
              <a:gd name="connsiteY1" fmla="*/ 0 h 1042800"/>
              <a:gd name="connsiteX2" fmla="*/ 1951950 w 1951950"/>
              <a:gd name="connsiteY2" fmla="*/ 954107 h 1042800"/>
              <a:gd name="connsiteX3" fmla="*/ 770218 w 1951950"/>
              <a:gd name="connsiteY3" fmla="*/ 954107 h 1042800"/>
              <a:gd name="connsiteX4" fmla="*/ 773478 w 1951950"/>
              <a:gd name="connsiteY4" fmla="*/ 961978 h 1042800"/>
              <a:gd name="connsiteX5" fmla="*/ 773478 w 1951950"/>
              <a:gd name="connsiteY5" fmla="*/ 1026635 h 1042800"/>
              <a:gd name="connsiteX6" fmla="*/ 757313 w 1951950"/>
              <a:gd name="connsiteY6" fmla="*/ 1042800 h 1042800"/>
              <a:gd name="connsiteX7" fmla="*/ 16165 w 1951950"/>
              <a:gd name="connsiteY7" fmla="*/ 1042800 h 1042800"/>
              <a:gd name="connsiteX8" fmla="*/ 0 w 1951950"/>
              <a:gd name="connsiteY8" fmla="*/ 1026635 h 1042800"/>
              <a:gd name="connsiteX9" fmla="*/ 0 w 1951950"/>
              <a:gd name="connsiteY9" fmla="*/ 961978 h 1042800"/>
              <a:gd name="connsiteX10" fmla="*/ 4735 w 1951950"/>
              <a:gd name="connsiteY10" fmla="*/ 950548 h 1042800"/>
              <a:gd name="connsiteX11" fmla="*/ 7734 w 1951950"/>
              <a:gd name="connsiteY11" fmla="*/ 949305 h 1042800"/>
              <a:gd name="connsiteX0" fmla="*/ 101600 w 2045816"/>
              <a:gd name="connsiteY0" fmla="*/ 0 h 1042800"/>
              <a:gd name="connsiteX1" fmla="*/ 2045816 w 2045816"/>
              <a:gd name="connsiteY1" fmla="*/ 0 h 1042800"/>
              <a:gd name="connsiteX2" fmla="*/ 2045816 w 2045816"/>
              <a:gd name="connsiteY2" fmla="*/ 954107 h 1042800"/>
              <a:gd name="connsiteX3" fmla="*/ 864084 w 2045816"/>
              <a:gd name="connsiteY3" fmla="*/ 954107 h 1042800"/>
              <a:gd name="connsiteX4" fmla="*/ 867344 w 2045816"/>
              <a:gd name="connsiteY4" fmla="*/ 961978 h 1042800"/>
              <a:gd name="connsiteX5" fmla="*/ 867344 w 2045816"/>
              <a:gd name="connsiteY5" fmla="*/ 1026635 h 1042800"/>
              <a:gd name="connsiteX6" fmla="*/ 851179 w 2045816"/>
              <a:gd name="connsiteY6" fmla="*/ 1042800 h 1042800"/>
              <a:gd name="connsiteX7" fmla="*/ 110031 w 2045816"/>
              <a:gd name="connsiteY7" fmla="*/ 1042800 h 1042800"/>
              <a:gd name="connsiteX8" fmla="*/ 93866 w 2045816"/>
              <a:gd name="connsiteY8" fmla="*/ 1026635 h 1042800"/>
              <a:gd name="connsiteX9" fmla="*/ 93866 w 2045816"/>
              <a:gd name="connsiteY9" fmla="*/ 961978 h 1042800"/>
              <a:gd name="connsiteX10" fmla="*/ 98601 w 2045816"/>
              <a:gd name="connsiteY10" fmla="*/ 950548 h 1042800"/>
              <a:gd name="connsiteX11" fmla="*/ 0 w 2045816"/>
              <a:gd name="connsiteY11" fmla="*/ 936605 h 1042800"/>
              <a:gd name="connsiteX12" fmla="*/ 101600 w 2045816"/>
              <a:gd name="connsiteY12" fmla="*/ 0 h 1042800"/>
              <a:gd name="connsiteX0" fmla="*/ 101600 w 2045816"/>
              <a:gd name="connsiteY0" fmla="*/ 0 h 1042800"/>
              <a:gd name="connsiteX1" fmla="*/ 2045816 w 2045816"/>
              <a:gd name="connsiteY1" fmla="*/ 0 h 1042800"/>
              <a:gd name="connsiteX2" fmla="*/ 2045816 w 2045816"/>
              <a:gd name="connsiteY2" fmla="*/ 954107 h 1042800"/>
              <a:gd name="connsiteX3" fmla="*/ 864084 w 2045816"/>
              <a:gd name="connsiteY3" fmla="*/ 954107 h 1042800"/>
              <a:gd name="connsiteX4" fmla="*/ 867344 w 2045816"/>
              <a:gd name="connsiteY4" fmla="*/ 961978 h 1042800"/>
              <a:gd name="connsiteX5" fmla="*/ 867344 w 2045816"/>
              <a:gd name="connsiteY5" fmla="*/ 1026635 h 1042800"/>
              <a:gd name="connsiteX6" fmla="*/ 851179 w 2045816"/>
              <a:gd name="connsiteY6" fmla="*/ 1042800 h 1042800"/>
              <a:gd name="connsiteX7" fmla="*/ 110031 w 2045816"/>
              <a:gd name="connsiteY7" fmla="*/ 1042800 h 1042800"/>
              <a:gd name="connsiteX8" fmla="*/ 93866 w 2045816"/>
              <a:gd name="connsiteY8" fmla="*/ 1026635 h 1042800"/>
              <a:gd name="connsiteX9" fmla="*/ 93866 w 2045816"/>
              <a:gd name="connsiteY9" fmla="*/ 961978 h 1042800"/>
              <a:gd name="connsiteX10" fmla="*/ 22401 w 2045816"/>
              <a:gd name="connsiteY10" fmla="*/ 1007698 h 1042800"/>
              <a:gd name="connsiteX11" fmla="*/ 0 w 2045816"/>
              <a:gd name="connsiteY11" fmla="*/ 936605 h 1042800"/>
              <a:gd name="connsiteX12" fmla="*/ 101600 w 2045816"/>
              <a:gd name="connsiteY12" fmla="*/ 0 h 1042800"/>
              <a:gd name="connsiteX0" fmla="*/ 101600 w 2045816"/>
              <a:gd name="connsiteY0" fmla="*/ 0 h 1042800"/>
              <a:gd name="connsiteX1" fmla="*/ 2045816 w 2045816"/>
              <a:gd name="connsiteY1" fmla="*/ 0 h 1042800"/>
              <a:gd name="connsiteX2" fmla="*/ 2045816 w 2045816"/>
              <a:gd name="connsiteY2" fmla="*/ 954107 h 1042800"/>
              <a:gd name="connsiteX3" fmla="*/ 864084 w 2045816"/>
              <a:gd name="connsiteY3" fmla="*/ 954107 h 1042800"/>
              <a:gd name="connsiteX4" fmla="*/ 867344 w 2045816"/>
              <a:gd name="connsiteY4" fmla="*/ 961978 h 1042800"/>
              <a:gd name="connsiteX5" fmla="*/ 867344 w 2045816"/>
              <a:gd name="connsiteY5" fmla="*/ 1026635 h 1042800"/>
              <a:gd name="connsiteX6" fmla="*/ 851179 w 2045816"/>
              <a:gd name="connsiteY6" fmla="*/ 1042800 h 1042800"/>
              <a:gd name="connsiteX7" fmla="*/ 110031 w 2045816"/>
              <a:gd name="connsiteY7" fmla="*/ 1042800 h 1042800"/>
              <a:gd name="connsiteX8" fmla="*/ 93866 w 2045816"/>
              <a:gd name="connsiteY8" fmla="*/ 1026635 h 1042800"/>
              <a:gd name="connsiteX9" fmla="*/ 22401 w 2045816"/>
              <a:gd name="connsiteY9" fmla="*/ 1007698 h 1042800"/>
              <a:gd name="connsiteX10" fmla="*/ 0 w 2045816"/>
              <a:gd name="connsiteY10" fmla="*/ 936605 h 1042800"/>
              <a:gd name="connsiteX11" fmla="*/ 101600 w 2045816"/>
              <a:gd name="connsiteY11" fmla="*/ 0 h 1042800"/>
              <a:gd name="connsiteX0" fmla="*/ 101600 w 2045816"/>
              <a:gd name="connsiteY0" fmla="*/ 0 h 1042800"/>
              <a:gd name="connsiteX1" fmla="*/ 2045816 w 2045816"/>
              <a:gd name="connsiteY1" fmla="*/ 0 h 1042800"/>
              <a:gd name="connsiteX2" fmla="*/ 2045816 w 2045816"/>
              <a:gd name="connsiteY2" fmla="*/ 954107 h 1042800"/>
              <a:gd name="connsiteX3" fmla="*/ 864084 w 2045816"/>
              <a:gd name="connsiteY3" fmla="*/ 954107 h 1042800"/>
              <a:gd name="connsiteX4" fmla="*/ 867344 w 2045816"/>
              <a:gd name="connsiteY4" fmla="*/ 961978 h 1042800"/>
              <a:gd name="connsiteX5" fmla="*/ 867344 w 2045816"/>
              <a:gd name="connsiteY5" fmla="*/ 1026635 h 1042800"/>
              <a:gd name="connsiteX6" fmla="*/ 851179 w 2045816"/>
              <a:gd name="connsiteY6" fmla="*/ 1042800 h 1042800"/>
              <a:gd name="connsiteX7" fmla="*/ 110031 w 2045816"/>
              <a:gd name="connsiteY7" fmla="*/ 1042800 h 1042800"/>
              <a:gd name="connsiteX8" fmla="*/ 93866 w 2045816"/>
              <a:gd name="connsiteY8" fmla="*/ 1026635 h 1042800"/>
              <a:gd name="connsiteX9" fmla="*/ 0 w 2045816"/>
              <a:gd name="connsiteY9" fmla="*/ 936605 h 1042800"/>
              <a:gd name="connsiteX10" fmla="*/ 101600 w 2045816"/>
              <a:gd name="connsiteY10" fmla="*/ 0 h 1042800"/>
              <a:gd name="connsiteX0" fmla="*/ 7734 w 1951950"/>
              <a:gd name="connsiteY0" fmla="*/ 0 h 1042800"/>
              <a:gd name="connsiteX1" fmla="*/ 1951950 w 1951950"/>
              <a:gd name="connsiteY1" fmla="*/ 0 h 1042800"/>
              <a:gd name="connsiteX2" fmla="*/ 1951950 w 1951950"/>
              <a:gd name="connsiteY2" fmla="*/ 954107 h 1042800"/>
              <a:gd name="connsiteX3" fmla="*/ 770218 w 1951950"/>
              <a:gd name="connsiteY3" fmla="*/ 954107 h 1042800"/>
              <a:gd name="connsiteX4" fmla="*/ 773478 w 1951950"/>
              <a:gd name="connsiteY4" fmla="*/ 961978 h 1042800"/>
              <a:gd name="connsiteX5" fmla="*/ 773478 w 1951950"/>
              <a:gd name="connsiteY5" fmla="*/ 1026635 h 1042800"/>
              <a:gd name="connsiteX6" fmla="*/ 757313 w 1951950"/>
              <a:gd name="connsiteY6" fmla="*/ 1042800 h 1042800"/>
              <a:gd name="connsiteX7" fmla="*/ 16165 w 1951950"/>
              <a:gd name="connsiteY7" fmla="*/ 1042800 h 1042800"/>
              <a:gd name="connsiteX8" fmla="*/ 0 w 1951950"/>
              <a:gd name="connsiteY8" fmla="*/ 1026635 h 1042800"/>
              <a:gd name="connsiteX9" fmla="*/ 7734 w 1951950"/>
              <a:gd name="connsiteY9" fmla="*/ 0 h 10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1950" h="1042800">
                <a:moveTo>
                  <a:pt x="7734" y="0"/>
                </a:moveTo>
                <a:lnTo>
                  <a:pt x="1951950" y="0"/>
                </a:lnTo>
                <a:lnTo>
                  <a:pt x="1951950" y="954107"/>
                </a:lnTo>
                <a:lnTo>
                  <a:pt x="770218" y="954107"/>
                </a:lnTo>
                <a:lnTo>
                  <a:pt x="773478" y="961978"/>
                </a:lnTo>
                <a:lnTo>
                  <a:pt x="773478" y="1026635"/>
                </a:lnTo>
                <a:cubicBezTo>
                  <a:pt x="773478" y="1035563"/>
                  <a:pt x="766241" y="1042800"/>
                  <a:pt x="757313" y="1042800"/>
                </a:cubicBezTo>
                <a:lnTo>
                  <a:pt x="16165" y="1042800"/>
                </a:lnTo>
                <a:cubicBezTo>
                  <a:pt x="7237" y="1042800"/>
                  <a:pt x="0" y="1035563"/>
                  <a:pt x="0" y="1026635"/>
                </a:cubicBezTo>
                <a:lnTo>
                  <a:pt x="7734" y="0"/>
                </a:lnTo>
                <a:close/>
              </a:path>
            </a:pathLst>
          </a:custGeom>
          <a:noFill/>
          <a:ln w="19050">
            <a:solidFill>
              <a:srgbClr val="C30F0F"/>
            </a:solidFill>
          </a:ln>
        </p:spPr>
        <p:txBody>
          <a:bodyPr wrap="square" rtlCol="0">
            <a:noAutofit/>
          </a:bodyPr>
          <a:lstStyle/>
          <a:p>
            <a:pPr marL="7938"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3E454A"/>
                </a:solidFill>
                <a:effectLst/>
                <a:uLnTx/>
                <a:uFillTx/>
                <a:cs typeface="Arial"/>
              </a:rPr>
              <a:t>Gérer son profil, notamment pour changer son mot </a:t>
            </a:r>
            <a:br>
              <a:rPr kumimoji="0" lang="fr-FR" sz="1400" b="1" i="0" u="none" strike="noStrike" kern="0" cap="none" spc="0" normalizeH="0" baseline="0" noProof="0" dirty="0">
                <a:ln>
                  <a:noFill/>
                </a:ln>
                <a:solidFill>
                  <a:srgbClr val="3E454A"/>
                </a:solidFill>
                <a:effectLst/>
                <a:uLnTx/>
                <a:uFillTx/>
                <a:cs typeface="Arial"/>
              </a:rPr>
            </a:br>
            <a:r>
              <a:rPr kumimoji="0" lang="fr-FR" sz="1400" b="1" i="0" u="none" strike="noStrike" kern="0" cap="none" spc="0" normalizeH="0" baseline="0" noProof="0" dirty="0">
                <a:ln>
                  <a:noFill/>
                </a:ln>
                <a:solidFill>
                  <a:srgbClr val="3E454A"/>
                </a:solidFill>
                <a:effectLst/>
                <a:uLnTx/>
                <a:uFillTx/>
                <a:cs typeface="Arial"/>
              </a:rPr>
              <a:t>de passe</a:t>
            </a:r>
          </a:p>
        </p:txBody>
      </p:sp>
      <p:sp>
        <p:nvSpPr>
          <p:cNvPr id="23" name="Ellipse 22">
            <a:extLst>
              <a:ext uri="{FF2B5EF4-FFF2-40B4-BE49-F238E27FC236}">
                <a16:creationId xmlns:a16="http://schemas.microsoft.com/office/drawing/2014/main" id="{CB6C2CF5-B816-CD1B-726F-8DDA107ED0BB}"/>
              </a:ext>
            </a:extLst>
          </p:cNvPr>
          <p:cNvSpPr/>
          <p:nvPr/>
        </p:nvSpPr>
        <p:spPr bwMode="auto">
          <a:xfrm>
            <a:off x="6259410" y="1784910"/>
            <a:ext cx="1440160" cy="1440160"/>
          </a:xfrm>
          <a:prstGeom prst="ellipse">
            <a:avLst/>
          </a:prstGeom>
          <a:solidFill>
            <a:srgbClr val="C30F0F">
              <a:alpha val="31000"/>
            </a:srgbClr>
          </a:solidFill>
          <a:ln w="28575" cap="flat" cmpd="sng" algn="ctr">
            <a:solidFill>
              <a:srgbClr val="C30F0F"/>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cs typeface="Arial"/>
            </a:endParaRPr>
          </a:p>
        </p:txBody>
      </p:sp>
      <p:cxnSp>
        <p:nvCxnSpPr>
          <p:cNvPr id="24" name="Connecteur droit 23">
            <a:extLst>
              <a:ext uri="{FF2B5EF4-FFF2-40B4-BE49-F238E27FC236}">
                <a16:creationId xmlns:a16="http://schemas.microsoft.com/office/drawing/2014/main" id="{BE11109A-A84B-4F8A-6991-ABA3EE36A330}"/>
              </a:ext>
            </a:extLst>
          </p:cNvPr>
          <p:cNvCxnSpPr>
            <a:cxnSpLocks/>
            <a:endCxn id="20" idx="1"/>
          </p:cNvCxnSpPr>
          <p:nvPr/>
        </p:nvCxnSpPr>
        <p:spPr bwMode="auto">
          <a:xfrm>
            <a:off x="7483357" y="3064678"/>
            <a:ext cx="585112" cy="645337"/>
          </a:xfrm>
          <a:prstGeom prst="line">
            <a:avLst/>
          </a:prstGeom>
          <a:noFill/>
          <a:ln w="25400" cap="flat" cmpd="sng" algn="ctr">
            <a:solidFill>
              <a:srgbClr val="C30F0F"/>
            </a:solidFill>
            <a:prstDash val="solid"/>
            <a:miter lim="800000"/>
          </a:ln>
          <a:effectLst/>
        </p:spPr>
      </p:cxnSp>
      <p:sp>
        <p:nvSpPr>
          <p:cNvPr id="25" name="Ellipse 24">
            <a:extLst>
              <a:ext uri="{FF2B5EF4-FFF2-40B4-BE49-F238E27FC236}">
                <a16:creationId xmlns:a16="http://schemas.microsoft.com/office/drawing/2014/main" id="{6C298E81-D9EE-FC80-ADE7-992DC1D1968B}"/>
              </a:ext>
            </a:extLst>
          </p:cNvPr>
          <p:cNvSpPr/>
          <p:nvPr/>
        </p:nvSpPr>
        <p:spPr bwMode="auto">
          <a:xfrm>
            <a:off x="8096572" y="2852936"/>
            <a:ext cx="576064" cy="504056"/>
          </a:xfrm>
          <a:prstGeom prst="ellipse">
            <a:avLst/>
          </a:prstGeom>
          <a:solidFill>
            <a:srgbClr val="C30F0F">
              <a:alpha val="31000"/>
            </a:srgbClr>
          </a:solidFill>
          <a:ln w="25400" cap="flat" cmpd="sng" algn="ctr">
            <a:solidFill>
              <a:srgbClr val="C30F0F"/>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cs typeface="Arial"/>
            </a:endParaRPr>
          </a:p>
        </p:txBody>
      </p:sp>
      <p:cxnSp>
        <p:nvCxnSpPr>
          <p:cNvPr id="26" name="Connecteur droit 25">
            <a:extLst>
              <a:ext uri="{FF2B5EF4-FFF2-40B4-BE49-F238E27FC236}">
                <a16:creationId xmlns:a16="http://schemas.microsoft.com/office/drawing/2014/main" id="{5D82CBF4-1BFB-EFA5-D800-6256BCC1CB82}"/>
              </a:ext>
            </a:extLst>
          </p:cNvPr>
          <p:cNvCxnSpPr>
            <a:cxnSpLocks/>
            <a:stCxn id="21" idx="5"/>
            <a:endCxn id="25" idx="0"/>
          </p:cNvCxnSpPr>
          <p:nvPr/>
        </p:nvCxnSpPr>
        <p:spPr bwMode="auto">
          <a:xfrm flipH="1">
            <a:off x="8384604" y="2425885"/>
            <a:ext cx="178873" cy="427051"/>
          </a:xfrm>
          <a:prstGeom prst="line">
            <a:avLst/>
          </a:prstGeom>
          <a:noFill/>
          <a:ln w="25400" cap="flat" cmpd="sng" algn="ctr">
            <a:solidFill>
              <a:srgbClr val="C30F0F"/>
            </a:solidFill>
            <a:prstDash val="solid"/>
            <a:miter lim="800000"/>
          </a:ln>
          <a:effectLst/>
        </p:spPr>
      </p:cxnSp>
      <p:sp>
        <p:nvSpPr>
          <p:cNvPr id="27" name="Ellipse 26">
            <a:extLst>
              <a:ext uri="{FF2B5EF4-FFF2-40B4-BE49-F238E27FC236}">
                <a16:creationId xmlns:a16="http://schemas.microsoft.com/office/drawing/2014/main" id="{CB40A137-6D7F-18BB-3A6F-1895B0AE10DD}"/>
              </a:ext>
            </a:extLst>
          </p:cNvPr>
          <p:cNvSpPr/>
          <p:nvPr/>
        </p:nvSpPr>
        <p:spPr bwMode="auto">
          <a:xfrm>
            <a:off x="9176692" y="2852936"/>
            <a:ext cx="506490" cy="506490"/>
          </a:xfrm>
          <a:prstGeom prst="ellipse">
            <a:avLst/>
          </a:prstGeom>
          <a:solidFill>
            <a:srgbClr val="C30F0F">
              <a:alpha val="31000"/>
            </a:srgbClr>
          </a:solidFill>
          <a:ln w="25400" cap="flat" cmpd="sng" algn="ctr">
            <a:solidFill>
              <a:srgbClr val="C30F0F"/>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a:cs typeface="Arial"/>
            </a:endParaRPr>
          </a:p>
        </p:txBody>
      </p:sp>
      <p:cxnSp>
        <p:nvCxnSpPr>
          <p:cNvPr id="28" name="Connecteur droit 27">
            <a:extLst>
              <a:ext uri="{FF2B5EF4-FFF2-40B4-BE49-F238E27FC236}">
                <a16:creationId xmlns:a16="http://schemas.microsoft.com/office/drawing/2014/main" id="{AA28F2AE-23DD-B41A-1BCF-FD5E2A3C6203}"/>
              </a:ext>
            </a:extLst>
          </p:cNvPr>
          <p:cNvCxnSpPr>
            <a:cxnSpLocks/>
            <a:stCxn id="27" idx="0"/>
            <a:endCxn id="22" idx="6"/>
          </p:cNvCxnSpPr>
          <p:nvPr/>
        </p:nvCxnSpPr>
        <p:spPr bwMode="auto">
          <a:xfrm flipV="1">
            <a:off x="9429937" y="2387456"/>
            <a:ext cx="1224148" cy="465480"/>
          </a:xfrm>
          <a:prstGeom prst="line">
            <a:avLst/>
          </a:prstGeom>
          <a:noFill/>
          <a:ln w="25400" cap="flat" cmpd="sng" algn="ctr">
            <a:solidFill>
              <a:srgbClr val="C30F0F"/>
            </a:solidFill>
            <a:prstDash val="solid"/>
            <a:miter lim="800000"/>
          </a:ln>
          <a:effectLst/>
        </p:spPr>
      </p:cxnSp>
      <p:sp>
        <p:nvSpPr>
          <p:cNvPr id="29" name="Ellipse 28">
            <a:extLst>
              <a:ext uri="{FF2B5EF4-FFF2-40B4-BE49-F238E27FC236}">
                <a16:creationId xmlns:a16="http://schemas.microsoft.com/office/drawing/2014/main" id="{BC2C0F00-75E3-B20B-BC96-420DFE96BFAD}"/>
              </a:ext>
            </a:extLst>
          </p:cNvPr>
          <p:cNvSpPr/>
          <p:nvPr/>
        </p:nvSpPr>
        <p:spPr bwMode="auto">
          <a:xfrm>
            <a:off x="9723693" y="2878637"/>
            <a:ext cx="504056" cy="504056"/>
          </a:xfrm>
          <a:prstGeom prst="ellipse">
            <a:avLst/>
          </a:prstGeom>
          <a:solidFill>
            <a:srgbClr val="C30F0F">
              <a:alpha val="31000"/>
            </a:srgbClr>
          </a:solidFill>
          <a:ln w="25400" cap="flat" cmpd="sng" algn="ctr">
            <a:solidFill>
              <a:srgbClr val="C30F0F"/>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cs typeface="Arial"/>
            </a:endParaRPr>
          </a:p>
        </p:txBody>
      </p:sp>
      <p:cxnSp>
        <p:nvCxnSpPr>
          <p:cNvPr id="30" name="Connecteur droit 29">
            <a:extLst>
              <a:ext uri="{FF2B5EF4-FFF2-40B4-BE49-F238E27FC236}">
                <a16:creationId xmlns:a16="http://schemas.microsoft.com/office/drawing/2014/main" id="{70CCB485-072F-365C-F211-80BC613D7FCB}"/>
              </a:ext>
            </a:extLst>
          </p:cNvPr>
          <p:cNvCxnSpPr>
            <a:cxnSpLocks/>
            <a:stCxn id="29" idx="6"/>
          </p:cNvCxnSpPr>
          <p:nvPr/>
        </p:nvCxnSpPr>
        <p:spPr bwMode="auto">
          <a:xfrm flipV="1">
            <a:off x="10227749" y="2998691"/>
            <a:ext cx="426336" cy="131974"/>
          </a:xfrm>
          <a:prstGeom prst="line">
            <a:avLst/>
          </a:prstGeom>
          <a:noFill/>
          <a:ln w="25400" cap="flat" cmpd="sng" algn="ctr">
            <a:solidFill>
              <a:srgbClr val="D7000F"/>
            </a:solidFill>
            <a:prstDash val="solid"/>
            <a:miter lim="800000"/>
          </a:ln>
          <a:effectLst/>
        </p:spPr>
      </p:cxnSp>
      <p:sp>
        <p:nvSpPr>
          <p:cNvPr id="31" name="Forme libre 27">
            <a:extLst>
              <a:ext uri="{FF2B5EF4-FFF2-40B4-BE49-F238E27FC236}">
                <a16:creationId xmlns:a16="http://schemas.microsoft.com/office/drawing/2014/main" id="{16ACD845-8FBB-F56D-5E70-BB4E1C903EC5}"/>
              </a:ext>
            </a:extLst>
          </p:cNvPr>
          <p:cNvSpPr/>
          <p:nvPr/>
        </p:nvSpPr>
        <p:spPr bwMode="auto">
          <a:xfrm>
            <a:off x="10654085" y="2685341"/>
            <a:ext cx="1412057" cy="626698"/>
          </a:xfrm>
          <a:custGeom>
            <a:avLst/>
            <a:gdLst>
              <a:gd name="connsiteX0" fmla="*/ 0 w 1944216"/>
              <a:gd name="connsiteY0" fmla="*/ 0 h 434903"/>
              <a:gd name="connsiteX1" fmla="*/ 1944216 w 1944216"/>
              <a:gd name="connsiteY1" fmla="*/ 0 h 434903"/>
              <a:gd name="connsiteX2" fmla="*/ 1944216 w 1944216"/>
              <a:gd name="connsiteY2" fmla="*/ 307777 h 434903"/>
              <a:gd name="connsiteX3" fmla="*/ 1224136 w 1944216"/>
              <a:gd name="connsiteY3" fmla="*/ 307777 h 434903"/>
              <a:gd name="connsiteX4" fmla="*/ 1224136 w 1944216"/>
              <a:gd name="connsiteY4" fmla="*/ 434903 h 434903"/>
              <a:gd name="connsiteX5" fmla="*/ 0 w 1944216"/>
              <a:gd name="connsiteY5" fmla="*/ 434903 h 434903"/>
              <a:gd name="connsiteX6" fmla="*/ 0 w 1944216"/>
              <a:gd name="connsiteY6" fmla="*/ 307777 h 434903"/>
              <a:gd name="connsiteX0" fmla="*/ 0 w 1944216"/>
              <a:gd name="connsiteY0" fmla="*/ 0 h 434903"/>
              <a:gd name="connsiteX1" fmla="*/ 1944216 w 1944216"/>
              <a:gd name="connsiteY1" fmla="*/ 0 h 434903"/>
              <a:gd name="connsiteX2" fmla="*/ 1944216 w 1944216"/>
              <a:gd name="connsiteY2" fmla="*/ 307777 h 434903"/>
              <a:gd name="connsiteX3" fmla="*/ 1224136 w 1944216"/>
              <a:gd name="connsiteY3" fmla="*/ 307777 h 434903"/>
              <a:gd name="connsiteX4" fmla="*/ 1224136 w 1944216"/>
              <a:gd name="connsiteY4" fmla="*/ 434903 h 434903"/>
              <a:gd name="connsiteX5" fmla="*/ 0 w 1944216"/>
              <a:gd name="connsiteY5" fmla="*/ 399978 h 434903"/>
              <a:gd name="connsiteX6" fmla="*/ 0 w 1944216"/>
              <a:gd name="connsiteY6" fmla="*/ 307777 h 434903"/>
              <a:gd name="connsiteX7" fmla="*/ 0 w 1944216"/>
              <a:gd name="connsiteY7" fmla="*/ 0 h 434903"/>
              <a:gd name="connsiteX0" fmla="*/ 0 w 1944216"/>
              <a:gd name="connsiteY0" fmla="*/ 0 h 399978"/>
              <a:gd name="connsiteX1" fmla="*/ 1944216 w 1944216"/>
              <a:gd name="connsiteY1" fmla="*/ 0 h 399978"/>
              <a:gd name="connsiteX2" fmla="*/ 1944216 w 1944216"/>
              <a:gd name="connsiteY2" fmla="*/ 307777 h 399978"/>
              <a:gd name="connsiteX3" fmla="*/ 1224136 w 1944216"/>
              <a:gd name="connsiteY3" fmla="*/ 307777 h 399978"/>
              <a:gd name="connsiteX4" fmla="*/ 1224136 w 1944216"/>
              <a:gd name="connsiteY4" fmla="*/ 399978 h 399978"/>
              <a:gd name="connsiteX5" fmla="*/ 0 w 1944216"/>
              <a:gd name="connsiteY5" fmla="*/ 399978 h 399978"/>
              <a:gd name="connsiteX6" fmla="*/ 0 w 1944216"/>
              <a:gd name="connsiteY6" fmla="*/ 307777 h 399978"/>
              <a:gd name="connsiteX7" fmla="*/ 0 w 1944216"/>
              <a:gd name="connsiteY7" fmla="*/ 0 h 399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44216" h="399978">
                <a:moveTo>
                  <a:pt x="0" y="0"/>
                </a:moveTo>
                <a:lnTo>
                  <a:pt x="1944216" y="0"/>
                </a:lnTo>
                <a:lnTo>
                  <a:pt x="1944216" y="307777"/>
                </a:lnTo>
                <a:lnTo>
                  <a:pt x="1224136" y="307777"/>
                </a:lnTo>
                <a:lnTo>
                  <a:pt x="1224136" y="399978"/>
                </a:lnTo>
                <a:lnTo>
                  <a:pt x="0" y="399978"/>
                </a:lnTo>
                <a:lnTo>
                  <a:pt x="0" y="307777"/>
                </a:lnTo>
                <a:lnTo>
                  <a:pt x="0" y="0"/>
                </a:lnTo>
                <a:close/>
              </a:path>
            </a:pathLst>
          </a:custGeom>
          <a:solidFill>
            <a:srgbClr val="FFFFFF"/>
          </a:solidFill>
          <a:ln w="19050" cap="flat" cmpd="sng" algn="ctr">
            <a:solidFill>
              <a:srgbClr val="C30F0F"/>
            </a:solidFill>
            <a:prstDash val="solid"/>
            <a:miter lim="800000"/>
          </a:ln>
          <a:effectLst/>
        </p:spPr>
        <p:txBody>
          <a:bodyPr wrap="square" tIns="14400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3E454A"/>
                </a:solidFill>
                <a:effectLst/>
                <a:uLnTx/>
                <a:uFillTx/>
                <a:latin typeface="Arial"/>
                <a:cs typeface="Arial"/>
              </a:rPr>
              <a:t>Se déconnecter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1980329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Qu’est ce que </a:t>
            </a:r>
            <a:r>
              <a:rPr lang="fr-FR" dirty="0" err="1"/>
              <a:t>PulCEo</a:t>
            </a:r>
            <a:r>
              <a:rPr lang="fr-FR" dirty="0"/>
              <a:t> </a:t>
            </a:r>
            <a:r>
              <a:rPr lang="fr-FR" dirty="0" err="1"/>
              <a:t>Connect</a:t>
            </a:r>
            <a:r>
              <a:rPr lang="fr-FR" dirty="0"/>
              <a:t> (vision de l’outil)</a:t>
            </a:r>
          </a:p>
        </p:txBody>
      </p:sp>
      <p:pic>
        <p:nvPicPr>
          <p:cNvPr id="8" name="Image 7">
            <a:extLst>
              <a:ext uri="{FF2B5EF4-FFF2-40B4-BE49-F238E27FC236}">
                <a16:creationId xmlns:a16="http://schemas.microsoft.com/office/drawing/2014/main" id="{771FF206-85CD-0C26-1828-A0AA5C11389F}"/>
              </a:ext>
            </a:extLst>
          </p:cNvPr>
          <p:cNvPicPr>
            <a:picLocks noChangeAspect="1"/>
          </p:cNvPicPr>
          <p:nvPr/>
        </p:nvPicPr>
        <p:blipFill>
          <a:blip r:embed="rId2"/>
          <a:srcRect/>
          <a:stretch/>
        </p:blipFill>
        <p:spPr bwMode="auto">
          <a:xfrm>
            <a:off x="756262" y="1849367"/>
            <a:ext cx="8292066" cy="4033275"/>
          </a:xfrm>
          <a:prstGeom prst="rect">
            <a:avLst/>
          </a:prstGeom>
          <a:ln w="12700">
            <a:solidFill>
              <a:srgbClr val="3E454A"/>
            </a:solidFill>
          </a:ln>
        </p:spPr>
      </p:pic>
      <p:sp>
        <p:nvSpPr>
          <p:cNvPr id="9" name="Espace réservé du texte 9">
            <a:extLst>
              <a:ext uri="{FF2B5EF4-FFF2-40B4-BE49-F238E27FC236}">
                <a16:creationId xmlns:a16="http://schemas.microsoft.com/office/drawing/2014/main" id="{CA0C201E-0C54-D408-BD98-47AE9A920F5C}"/>
              </a:ext>
            </a:extLst>
          </p:cNvPr>
          <p:cNvSpPr txBox="1">
            <a:spLocks/>
          </p:cNvSpPr>
          <p:nvPr/>
        </p:nvSpPr>
        <p:spPr bwMode="auto">
          <a:xfrm>
            <a:off x="8760296" y="3429000"/>
            <a:ext cx="2304256" cy="1152128"/>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342000" tIns="252000" rIns="342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a:ln>
                  <a:noFill/>
                </a:ln>
                <a:solidFill>
                  <a:srgbClr val="3E454A"/>
                </a:solidFill>
                <a:effectLst/>
                <a:uLnTx/>
                <a:uFillTx/>
                <a:latin typeface="Arial"/>
                <a:cs typeface="Arial"/>
              </a:rPr>
              <a:t>Tableau de bord </a:t>
            </a:r>
            <a:endParaRPr kumimoji="0" lang="fr-FR" sz="1600" b="1" i="0" u="none" strike="noStrike" kern="0" cap="none" spc="0" normalizeH="0" baseline="0" noProof="0" dirty="0">
              <a:ln>
                <a:noFill/>
              </a:ln>
              <a:solidFill>
                <a:srgbClr val="3E454A"/>
              </a:solidFill>
              <a:effectLst/>
              <a:uLnTx/>
              <a:uFillTx/>
              <a:latin typeface="Arial"/>
              <a:cs typeface="Arial"/>
            </a:endParaRPr>
          </a:p>
        </p:txBody>
      </p:sp>
    </p:spTree>
    <p:extLst>
      <p:ext uri="{BB962C8B-B14F-4D97-AF65-F5344CB8AC3E}">
        <p14:creationId xmlns:p14="http://schemas.microsoft.com/office/powerpoint/2010/main" val="1265366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84B0CFC-8305-6079-BD58-0A7BC6E108A9}"/>
              </a:ext>
            </a:extLst>
          </p:cNvPr>
          <p:cNvSpPr>
            <a:spLocks noGrp="1"/>
          </p:cNvSpPr>
          <p:nvPr>
            <p:ph idx="17"/>
          </p:nvPr>
        </p:nvSpPr>
        <p:spPr>
          <a:xfrm>
            <a:off x="695325" y="1059485"/>
            <a:ext cx="10980738" cy="4860000"/>
          </a:xfrm>
        </p:spPr>
        <p:txBody>
          <a:bodyPr/>
          <a:lstStyle/>
          <a:p>
            <a:r>
              <a:rPr lang="fr-FR" dirty="0"/>
              <a:t>Initier des virements SEPA</a:t>
            </a:r>
          </a:p>
        </p:txBody>
      </p:sp>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Qu’est ce que </a:t>
            </a:r>
            <a:r>
              <a:rPr lang="fr-FR" dirty="0" err="1"/>
              <a:t>PulCEo</a:t>
            </a:r>
            <a:r>
              <a:rPr lang="fr-FR" dirty="0"/>
              <a:t> </a:t>
            </a:r>
            <a:r>
              <a:rPr lang="fr-FR" dirty="0" err="1"/>
              <a:t>Connect</a:t>
            </a:r>
            <a:r>
              <a:rPr lang="fr-FR" dirty="0"/>
              <a:t> (vision de l’outil)</a:t>
            </a:r>
          </a:p>
        </p:txBody>
      </p:sp>
      <p:pic>
        <p:nvPicPr>
          <p:cNvPr id="20" name="Image 19">
            <a:extLst>
              <a:ext uri="{FF2B5EF4-FFF2-40B4-BE49-F238E27FC236}">
                <a16:creationId xmlns:a16="http://schemas.microsoft.com/office/drawing/2014/main" id="{64EBE360-3EBA-08AE-8C6A-4A97306754B1}"/>
              </a:ext>
            </a:extLst>
          </p:cNvPr>
          <p:cNvPicPr>
            <a:picLocks noChangeAspect="1"/>
          </p:cNvPicPr>
          <p:nvPr/>
        </p:nvPicPr>
        <p:blipFill>
          <a:blip r:embed="rId2"/>
          <a:srcRect/>
          <a:stretch/>
        </p:blipFill>
        <p:spPr bwMode="auto">
          <a:xfrm>
            <a:off x="824279" y="1484784"/>
            <a:ext cx="9679346" cy="4077639"/>
          </a:xfrm>
          <a:prstGeom prst="rect">
            <a:avLst/>
          </a:prstGeom>
          <a:ln w="12700">
            <a:solidFill>
              <a:srgbClr val="3E454A"/>
            </a:solidFill>
          </a:ln>
        </p:spPr>
      </p:pic>
      <p:sp>
        <p:nvSpPr>
          <p:cNvPr id="21" name="Espace réservé du texte 9">
            <a:extLst>
              <a:ext uri="{FF2B5EF4-FFF2-40B4-BE49-F238E27FC236}">
                <a16:creationId xmlns:a16="http://schemas.microsoft.com/office/drawing/2014/main" id="{71D05726-6C6B-81D6-41E6-101B1CAF4F6D}"/>
              </a:ext>
            </a:extLst>
          </p:cNvPr>
          <p:cNvSpPr txBox="1">
            <a:spLocks/>
          </p:cNvSpPr>
          <p:nvPr/>
        </p:nvSpPr>
        <p:spPr bwMode="auto">
          <a:xfrm>
            <a:off x="678289" y="5296341"/>
            <a:ext cx="7632848" cy="83733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88000" tIns="108000" rIns="251999" bIns="7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300"/>
              </a:spcBef>
              <a:spcAft>
                <a:spcPts val="0"/>
              </a:spcAft>
              <a:buClrTx/>
              <a:buSzTx/>
              <a:buFont typeface="Arial"/>
              <a:buNone/>
              <a:tabLst/>
              <a:defRPr/>
            </a:pPr>
            <a:r>
              <a:rPr kumimoji="0" lang="fr-FR" sz="1400" b="1" i="0" u="none" strike="noStrike" kern="0" cap="none" spc="0" normalizeH="0" baseline="0" noProof="0">
                <a:ln>
                  <a:noFill/>
                </a:ln>
                <a:solidFill>
                  <a:srgbClr val="3E454A"/>
                </a:solidFill>
                <a:effectLst/>
                <a:uLnTx/>
                <a:uFillTx/>
                <a:latin typeface="Arial"/>
                <a:cs typeface="Arial"/>
              </a:rPr>
              <a:t>Retrouvez tous les détails dans le tuto dédié à l’initiation de virements :</a:t>
            </a:r>
          </a:p>
          <a:p>
            <a:pPr marL="0" marR="0" lvl="0" indent="0" algn="l" defTabSz="914400" eaLnBrk="1" fontAlgn="auto" latinLnBrk="0" hangingPunct="1">
              <a:lnSpc>
                <a:spcPct val="100000"/>
              </a:lnSpc>
              <a:spcBef>
                <a:spcPts val="300"/>
              </a:spcBef>
              <a:spcAft>
                <a:spcPts val="0"/>
              </a:spcAft>
              <a:buClrTx/>
              <a:buSzTx/>
              <a:buFont typeface="Arial"/>
              <a:buNone/>
              <a:tabLst/>
              <a:defRPr/>
            </a:pPr>
            <a:r>
              <a:rPr kumimoji="0" lang="fr-FR" sz="1400" b="1" i="0" u="none" strike="noStrike" kern="0" cap="none" spc="0" normalizeH="0" baseline="0" noProof="0">
                <a:ln>
                  <a:noFill/>
                </a:ln>
                <a:solidFill>
                  <a:srgbClr val="3E454A"/>
                </a:solidFill>
                <a:effectLst/>
                <a:uLnTx/>
                <a:uFillTx/>
                <a:latin typeface="Arial"/>
                <a:cs typeface="Arial"/>
                <a:hlinkClick r:id="rId3"/>
              </a:rPr>
              <a:t>https://www.tutos-pulceoconnect.caisse-epargne.fr/</a:t>
            </a:r>
            <a:r>
              <a:rPr kumimoji="0" lang="fr-FR" sz="1400" b="1" i="0" u="none" strike="noStrike" kern="0" cap="none" spc="0" normalizeH="0" baseline="0" noProof="0">
                <a:ln>
                  <a:noFill/>
                </a:ln>
                <a:solidFill>
                  <a:srgbClr val="3E454A"/>
                </a:solidFill>
                <a:effectLst/>
                <a:uLnTx/>
                <a:uFillTx/>
                <a:latin typeface="Arial"/>
                <a:cs typeface="Arial"/>
              </a:rPr>
              <a:t>  </a:t>
            </a:r>
            <a:endParaRPr kumimoji="0" lang="fr-FR" sz="1400" b="1" i="0" u="none" strike="noStrike" kern="0" cap="none" spc="0" normalizeH="0" baseline="0" noProof="0" dirty="0">
              <a:ln>
                <a:noFill/>
              </a:ln>
              <a:solidFill>
                <a:srgbClr val="3E454A"/>
              </a:solidFill>
              <a:effectLst/>
              <a:uLnTx/>
              <a:uFillTx/>
              <a:latin typeface="Arial"/>
              <a:cs typeface="Arial"/>
            </a:endParaRPr>
          </a:p>
        </p:txBody>
      </p:sp>
      <p:sp>
        <p:nvSpPr>
          <p:cNvPr id="22" name="Espace réservé du texte 9">
            <a:extLst>
              <a:ext uri="{FF2B5EF4-FFF2-40B4-BE49-F238E27FC236}">
                <a16:creationId xmlns:a16="http://schemas.microsoft.com/office/drawing/2014/main" id="{52B9AAE4-2DBB-8496-2296-B66B9502F8CC}"/>
              </a:ext>
            </a:extLst>
          </p:cNvPr>
          <p:cNvSpPr txBox="1">
            <a:spLocks/>
          </p:cNvSpPr>
          <p:nvPr/>
        </p:nvSpPr>
        <p:spPr bwMode="auto">
          <a:xfrm>
            <a:off x="7159009" y="836712"/>
            <a:ext cx="4635946" cy="800785"/>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342000" tIns="108000" rIns="342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200" b="1" i="0" u="none" strike="noStrike" kern="0" cap="none" spc="0" normalizeH="0" baseline="0" noProof="0" dirty="0">
                <a:ln>
                  <a:noFill/>
                </a:ln>
                <a:solidFill>
                  <a:srgbClr val="3E454A"/>
                </a:solidFill>
                <a:effectLst/>
                <a:uLnTx/>
                <a:uFillTx/>
                <a:latin typeface="Arial"/>
                <a:cs typeface="Arial"/>
              </a:rPr>
              <a:t>Vous pouvez effectuer un virement depuis la liste des bénéficiaires à 2 endroits sur l’écran ou depuis le menu « virements »</a:t>
            </a:r>
          </a:p>
        </p:txBody>
      </p:sp>
      <p:sp>
        <p:nvSpPr>
          <p:cNvPr id="23" name="Ellipse 22">
            <a:extLst>
              <a:ext uri="{FF2B5EF4-FFF2-40B4-BE49-F238E27FC236}">
                <a16:creationId xmlns:a16="http://schemas.microsoft.com/office/drawing/2014/main" id="{E0543DDC-7EDC-54B8-959F-4A5D1F8A8831}"/>
              </a:ext>
            </a:extLst>
          </p:cNvPr>
          <p:cNvSpPr/>
          <p:nvPr/>
        </p:nvSpPr>
        <p:spPr bwMode="auto">
          <a:xfrm>
            <a:off x="753707" y="2852936"/>
            <a:ext cx="1097231" cy="432048"/>
          </a:xfrm>
          <a:prstGeom prst="ellipse">
            <a:avLst/>
          </a:prstGeom>
          <a:solidFill>
            <a:srgbClr val="3E454A">
              <a:alpha val="31000"/>
            </a:srgbClr>
          </a:solidFill>
          <a:ln w="25400" cap="flat" cmpd="sng" algn="ctr">
            <a:solidFill>
              <a:srgbClr val="3E454A"/>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cs typeface="Arial"/>
            </a:endParaRPr>
          </a:p>
        </p:txBody>
      </p:sp>
      <p:sp>
        <p:nvSpPr>
          <p:cNvPr id="24" name="Ellipse 23">
            <a:extLst>
              <a:ext uri="{FF2B5EF4-FFF2-40B4-BE49-F238E27FC236}">
                <a16:creationId xmlns:a16="http://schemas.microsoft.com/office/drawing/2014/main" id="{3959277D-4BA7-B73C-E22B-CD6E15510141}"/>
              </a:ext>
            </a:extLst>
          </p:cNvPr>
          <p:cNvSpPr/>
          <p:nvPr/>
        </p:nvSpPr>
        <p:spPr bwMode="auto">
          <a:xfrm>
            <a:off x="4307989" y="2052612"/>
            <a:ext cx="1096399" cy="432048"/>
          </a:xfrm>
          <a:prstGeom prst="ellipse">
            <a:avLst/>
          </a:prstGeom>
          <a:solidFill>
            <a:srgbClr val="3E454A">
              <a:alpha val="31000"/>
            </a:srgbClr>
          </a:solidFill>
          <a:ln w="25400" cap="flat" cmpd="sng" algn="ctr">
            <a:solidFill>
              <a:srgbClr val="3E454A"/>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cs typeface="Arial"/>
            </a:endParaRPr>
          </a:p>
        </p:txBody>
      </p:sp>
      <p:cxnSp>
        <p:nvCxnSpPr>
          <p:cNvPr id="25" name="Connecteur droit 24">
            <a:extLst>
              <a:ext uri="{FF2B5EF4-FFF2-40B4-BE49-F238E27FC236}">
                <a16:creationId xmlns:a16="http://schemas.microsoft.com/office/drawing/2014/main" id="{0E8005DB-C893-BCCF-B630-C7908408026E}"/>
              </a:ext>
            </a:extLst>
          </p:cNvPr>
          <p:cNvCxnSpPr>
            <a:cxnSpLocks/>
            <a:stCxn id="24" idx="6"/>
          </p:cNvCxnSpPr>
          <p:nvPr/>
        </p:nvCxnSpPr>
        <p:spPr bwMode="auto">
          <a:xfrm flipV="1">
            <a:off x="5404388" y="1638210"/>
            <a:ext cx="1800201" cy="630426"/>
          </a:xfrm>
          <a:prstGeom prst="line">
            <a:avLst/>
          </a:prstGeom>
          <a:noFill/>
          <a:ln w="25400" cap="flat" cmpd="sng" algn="ctr">
            <a:solidFill>
              <a:srgbClr val="D7000F"/>
            </a:solidFill>
            <a:prstDash val="solid"/>
            <a:miter lim="800000"/>
          </a:ln>
          <a:effectLst/>
        </p:spPr>
      </p:cxnSp>
      <p:sp>
        <p:nvSpPr>
          <p:cNvPr id="26" name="Ellipse 25">
            <a:extLst>
              <a:ext uri="{FF2B5EF4-FFF2-40B4-BE49-F238E27FC236}">
                <a16:creationId xmlns:a16="http://schemas.microsoft.com/office/drawing/2014/main" id="{636534F5-7C1E-0063-60BD-743F7291782E}"/>
              </a:ext>
            </a:extLst>
          </p:cNvPr>
          <p:cNvSpPr/>
          <p:nvPr/>
        </p:nvSpPr>
        <p:spPr bwMode="auto">
          <a:xfrm>
            <a:off x="9477798" y="4797152"/>
            <a:ext cx="1096399" cy="432048"/>
          </a:xfrm>
          <a:prstGeom prst="ellipse">
            <a:avLst/>
          </a:prstGeom>
          <a:solidFill>
            <a:srgbClr val="3E454A">
              <a:alpha val="31000"/>
            </a:srgbClr>
          </a:solidFill>
          <a:ln w="25400" cap="flat" cmpd="sng" algn="ctr">
            <a:solidFill>
              <a:srgbClr val="3E454A"/>
            </a:solid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a:cs typeface="Arial"/>
            </a:endParaRPr>
          </a:p>
        </p:txBody>
      </p:sp>
      <p:grpSp>
        <p:nvGrpSpPr>
          <p:cNvPr id="27" name="Groupe 26">
            <a:extLst>
              <a:ext uri="{FF2B5EF4-FFF2-40B4-BE49-F238E27FC236}">
                <a16:creationId xmlns:a16="http://schemas.microsoft.com/office/drawing/2014/main" id="{553A6196-484C-DE1C-122C-0E0FF4069719}"/>
              </a:ext>
            </a:extLst>
          </p:cNvPr>
          <p:cNvGrpSpPr/>
          <p:nvPr/>
        </p:nvGrpSpPr>
        <p:grpSpPr>
          <a:xfrm>
            <a:off x="1850938" y="1105516"/>
            <a:ext cx="5308071" cy="1917724"/>
            <a:chOff x="1850938" y="1105516"/>
            <a:chExt cx="5308071" cy="1917724"/>
          </a:xfrm>
        </p:grpSpPr>
        <p:cxnSp>
          <p:nvCxnSpPr>
            <p:cNvPr id="28" name="Connecteur droit 27">
              <a:extLst>
                <a:ext uri="{FF2B5EF4-FFF2-40B4-BE49-F238E27FC236}">
                  <a16:creationId xmlns:a16="http://schemas.microsoft.com/office/drawing/2014/main" id="{78799A61-FAF6-B070-51DF-E0A8416FB24F}"/>
                </a:ext>
              </a:extLst>
            </p:cNvPr>
            <p:cNvCxnSpPr>
              <a:cxnSpLocks/>
            </p:cNvCxnSpPr>
            <p:nvPr/>
          </p:nvCxnSpPr>
          <p:spPr bwMode="auto">
            <a:xfrm flipV="1">
              <a:off x="1850938" y="1107056"/>
              <a:ext cx="3582302" cy="1916184"/>
            </a:xfrm>
            <a:prstGeom prst="line">
              <a:avLst/>
            </a:prstGeom>
            <a:noFill/>
            <a:ln w="25400" cap="flat" cmpd="sng" algn="ctr">
              <a:solidFill>
                <a:srgbClr val="D7000F"/>
              </a:solidFill>
              <a:prstDash val="solid"/>
              <a:miter lim="800000"/>
            </a:ln>
            <a:effectLst/>
          </p:spPr>
        </p:cxnSp>
        <p:cxnSp>
          <p:nvCxnSpPr>
            <p:cNvPr id="29" name="Connecteur droit 28">
              <a:extLst>
                <a:ext uri="{FF2B5EF4-FFF2-40B4-BE49-F238E27FC236}">
                  <a16:creationId xmlns:a16="http://schemas.microsoft.com/office/drawing/2014/main" id="{EC7881AF-6FF3-82EE-366D-41F4C7B8D7DD}"/>
                </a:ext>
              </a:extLst>
            </p:cNvPr>
            <p:cNvCxnSpPr>
              <a:cxnSpLocks/>
            </p:cNvCxnSpPr>
            <p:nvPr/>
          </p:nvCxnSpPr>
          <p:spPr bwMode="auto">
            <a:xfrm flipV="1">
              <a:off x="5404388" y="1105516"/>
              <a:ext cx="1754621" cy="4692"/>
            </a:xfrm>
            <a:prstGeom prst="line">
              <a:avLst/>
            </a:prstGeom>
            <a:noFill/>
            <a:ln w="25400" cap="flat" cmpd="sng" algn="ctr">
              <a:solidFill>
                <a:srgbClr val="D7000F"/>
              </a:solidFill>
              <a:prstDash val="solid"/>
              <a:miter lim="800000"/>
            </a:ln>
            <a:effectLst/>
          </p:spPr>
        </p:cxnSp>
      </p:grpSp>
    </p:spTree>
    <p:extLst>
      <p:ext uri="{BB962C8B-B14F-4D97-AF65-F5344CB8AC3E}">
        <p14:creationId xmlns:p14="http://schemas.microsoft.com/office/powerpoint/2010/main" val="2672584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84B0CFC-8305-6079-BD58-0A7BC6E108A9}"/>
              </a:ext>
            </a:extLst>
          </p:cNvPr>
          <p:cNvSpPr>
            <a:spLocks noGrp="1"/>
          </p:cNvSpPr>
          <p:nvPr>
            <p:ph idx="17"/>
          </p:nvPr>
        </p:nvSpPr>
        <p:spPr>
          <a:xfrm>
            <a:off x="695325" y="1059485"/>
            <a:ext cx="10980738" cy="4860000"/>
          </a:xfrm>
        </p:spPr>
        <p:txBody>
          <a:bodyPr/>
          <a:lstStyle/>
          <a:p>
            <a:r>
              <a:rPr lang="fr-FR" sz="2000" dirty="0"/>
              <a:t>Pour mieux connaitre ses clients et fournisseurs</a:t>
            </a:r>
          </a:p>
        </p:txBody>
      </p:sp>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Une Option : Informations commerciales</a:t>
            </a:r>
          </a:p>
        </p:txBody>
      </p:sp>
      <p:pic>
        <p:nvPicPr>
          <p:cNvPr id="6" name="Espace réservé pour une image  3">
            <a:extLst>
              <a:ext uri="{FF2B5EF4-FFF2-40B4-BE49-F238E27FC236}">
                <a16:creationId xmlns:a16="http://schemas.microsoft.com/office/drawing/2014/main" id="{3F1DB333-2836-8B7F-8BC1-FF7C885E600C}"/>
              </a:ext>
            </a:extLst>
          </p:cNvPr>
          <p:cNvPicPr>
            <a:picLocks noChangeAspect="1"/>
          </p:cNvPicPr>
          <p:nvPr/>
        </p:nvPicPr>
        <p:blipFill>
          <a:blip r:embed="rId2"/>
          <a:srcRect/>
          <a:stretch/>
        </p:blipFill>
        <p:spPr bwMode="auto">
          <a:xfrm>
            <a:off x="6888088" y="2492180"/>
            <a:ext cx="3270820" cy="2995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Espace réservé du texte 2">
            <a:extLst>
              <a:ext uri="{FF2B5EF4-FFF2-40B4-BE49-F238E27FC236}">
                <a16:creationId xmlns:a16="http://schemas.microsoft.com/office/drawing/2014/main" id="{5583D71C-53AF-30EB-E714-DFF9E32F6F1B}"/>
              </a:ext>
            </a:extLst>
          </p:cNvPr>
          <p:cNvSpPr txBox="1">
            <a:spLocks/>
          </p:cNvSpPr>
          <p:nvPr/>
        </p:nvSpPr>
        <p:spPr bwMode="auto">
          <a:xfrm>
            <a:off x="623392" y="2661039"/>
            <a:ext cx="6264696" cy="2995383"/>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342000" tIns="252000" rIns="288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79388" marR="0" lvl="0" indent="-179388" algn="l" defTabSz="914400" eaLnBrk="1" fontAlgn="auto" latinLnBrk="0" hangingPunct="1">
              <a:lnSpc>
                <a:spcPct val="100000"/>
              </a:lnSpc>
              <a:spcBef>
                <a:spcPts val="300"/>
              </a:spcBef>
              <a:spcAft>
                <a:spcPts val="0"/>
              </a:spcAft>
              <a:buClr>
                <a:srgbClr val="C30F0F"/>
              </a:buClr>
              <a:buSzPct val="120000"/>
              <a:buFont typeface="Wingdings" pitchFamily="2" charset="2"/>
              <a:buChar char="§"/>
              <a:tabLst/>
              <a:defRPr/>
            </a:pPr>
            <a:r>
              <a:rPr kumimoji="0" lang="fr-FR" sz="1600" b="1" i="0" u="none" strike="noStrike" kern="0" cap="none" spc="0" normalizeH="0" baseline="0" noProof="0">
                <a:ln>
                  <a:noFill/>
                </a:ln>
                <a:solidFill>
                  <a:srgbClr val="3E454A"/>
                </a:solidFill>
                <a:effectLst/>
                <a:uLnTx/>
                <a:uFillTx/>
                <a:latin typeface="Arial"/>
                <a:cs typeface="Arial"/>
              </a:rPr>
              <a:t>En partenariat avec</a:t>
            </a:r>
            <a:br>
              <a:rPr kumimoji="0" lang="fr-FR" sz="1600" b="0" i="0" u="none" strike="noStrike" kern="0" cap="none" spc="0" normalizeH="0" baseline="0" noProof="0">
                <a:ln>
                  <a:noFill/>
                </a:ln>
                <a:solidFill>
                  <a:srgbClr val="3E454A"/>
                </a:solidFill>
                <a:effectLst/>
                <a:uLnTx/>
                <a:uFillTx/>
                <a:latin typeface="Arial"/>
                <a:cs typeface="Arial"/>
              </a:rPr>
            </a:br>
            <a:r>
              <a:rPr kumimoji="0" lang="fr-FR" sz="1600" b="0" i="0" u="none" strike="noStrike" kern="0" cap="none" spc="0" normalizeH="0" baseline="0" noProof="0">
                <a:ln>
                  <a:noFill/>
                </a:ln>
                <a:solidFill>
                  <a:srgbClr val="3E454A"/>
                </a:solidFill>
                <a:effectLst/>
                <a:uLnTx/>
                <a:uFillTx/>
                <a:latin typeface="Arial"/>
                <a:cs typeface="Arial"/>
              </a:rPr>
              <a:t>un des leaders du marché sur l’information commerciale</a:t>
            </a:r>
          </a:p>
          <a:p>
            <a:pPr marL="179388" marR="0" lvl="0" indent="-179388" algn="l" defTabSz="914400" eaLnBrk="1" fontAlgn="auto" latinLnBrk="0" hangingPunct="1">
              <a:lnSpc>
                <a:spcPct val="100000"/>
              </a:lnSpc>
              <a:spcBef>
                <a:spcPts val="300"/>
              </a:spcBef>
              <a:spcAft>
                <a:spcPts val="0"/>
              </a:spcAft>
              <a:buClr>
                <a:srgbClr val="C30F0F"/>
              </a:buClr>
              <a:buSzPct val="120000"/>
              <a:buFont typeface="Wingdings" pitchFamily="2" charset="2"/>
              <a:buChar char="§"/>
              <a:tabLst/>
              <a:defRPr/>
            </a:pPr>
            <a:endParaRPr kumimoji="0" lang="fr-FR" sz="1600" b="0" i="0" u="none" strike="noStrike" kern="0" cap="none" spc="0" normalizeH="0" baseline="0" noProof="0">
              <a:ln>
                <a:noFill/>
              </a:ln>
              <a:solidFill>
                <a:srgbClr val="3E454A"/>
              </a:solidFill>
              <a:effectLst/>
              <a:uLnTx/>
              <a:uFillTx/>
              <a:latin typeface="Arial"/>
              <a:cs typeface="Arial"/>
            </a:endParaRPr>
          </a:p>
          <a:p>
            <a:pPr marL="179388" marR="0" lvl="0" indent="-179388" algn="l" defTabSz="914400" eaLnBrk="1" fontAlgn="auto" latinLnBrk="0" hangingPunct="1">
              <a:lnSpc>
                <a:spcPct val="100000"/>
              </a:lnSpc>
              <a:spcBef>
                <a:spcPts val="300"/>
              </a:spcBef>
              <a:spcAft>
                <a:spcPts val="0"/>
              </a:spcAft>
              <a:buClr>
                <a:srgbClr val="C30F0F"/>
              </a:buClr>
              <a:buSzPct val="120000"/>
              <a:buFont typeface="Wingdings" pitchFamily="2" charset="2"/>
              <a:buChar char="§"/>
              <a:tabLst/>
              <a:defRPr/>
            </a:pPr>
            <a:r>
              <a:rPr kumimoji="0" lang="fr-FR" sz="1600" b="1" i="0" u="none" strike="noStrike" kern="0" cap="none" spc="0" normalizeH="0" baseline="0" noProof="0">
                <a:ln>
                  <a:noFill/>
                </a:ln>
                <a:solidFill>
                  <a:srgbClr val="3E454A"/>
                </a:solidFill>
                <a:effectLst/>
                <a:uLnTx/>
                <a:uFillTx/>
                <a:latin typeface="Arial"/>
                <a:cs typeface="Arial"/>
              </a:rPr>
              <a:t>Le client bénéficie d’informations sur la santé financière de l’entreprise : </a:t>
            </a:r>
          </a:p>
          <a:p>
            <a:pPr marL="0" marR="0" lvl="0" indent="0" algn="l" defTabSz="914400" eaLnBrk="1" fontAlgn="auto" latinLnBrk="0" hangingPunct="1">
              <a:lnSpc>
                <a:spcPct val="100000"/>
              </a:lnSpc>
              <a:spcBef>
                <a:spcPts val="300"/>
              </a:spcBef>
              <a:spcAft>
                <a:spcPts val="0"/>
              </a:spcAft>
              <a:buClrTx/>
              <a:buSzTx/>
              <a:buFont typeface="Arial"/>
              <a:buNone/>
              <a:tabLst/>
              <a:defRPr/>
            </a:pPr>
            <a:r>
              <a:rPr kumimoji="0" lang="fr-FR" sz="1600" b="0" i="0" u="none" strike="noStrike" kern="0" cap="none" spc="0" normalizeH="0" baseline="0" noProof="0">
                <a:ln>
                  <a:noFill/>
                </a:ln>
                <a:solidFill>
                  <a:srgbClr val="3E454A"/>
                </a:solidFill>
                <a:effectLst/>
                <a:uLnTx/>
                <a:uFillTx/>
                <a:latin typeface="Arial"/>
                <a:cs typeface="Arial"/>
              </a:rPr>
              <a:t>- la classe risque (risque de défaillance à 1 an)</a:t>
            </a:r>
          </a:p>
          <a:p>
            <a:pPr marL="0" marR="0" lvl="0" indent="0" algn="l" defTabSz="914400" eaLnBrk="1" fontAlgn="auto" latinLnBrk="0" hangingPunct="1">
              <a:lnSpc>
                <a:spcPct val="100000"/>
              </a:lnSpc>
              <a:spcBef>
                <a:spcPts val="300"/>
              </a:spcBef>
              <a:spcAft>
                <a:spcPts val="0"/>
              </a:spcAft>
              <a:buClrTx/>
              <a:buSzTx/>
              <a:buFont typeface="Arial"/>
              <a:buNone/>
              <a:tabLst/>
              <a:defRPr/>
            </a:pPr>
            <a:r>
              <a:rPr kumimoji="0" lang="fr-FR" sz="1600" b="0" i="0" u="none" strike="noStrike" kern="0" cap="none" spc="0" normalizeH="0" baseline="0" noProof="0">
                <a:ln>
                  <a:noFill/>
                </a:ln>
                <a:solidFill>
                  <a:srgbClr val="3E454A"/>
                </a:solidFill>
                <a:effectLst/>
                <a:uLnTx/>
                <a:uFillTx/>
                <a:latin typeface="Arial"/>
                <a:cs typeface="Arial"/>
              </a:rPr>
              <a:t>- sa date de mise à jour et son évolution</a:t>
            </a:r>
          </a:p>
          <a:p>
            <a:pPr marL="0" marR="0" lvl="0" indent="0" algn="l" defTabSz="914400" eaLnBrk="1" fontAlgn="auto" latinLnBrk="0" hangingPunct="1">
              <a:lnSpc>
                <a:spcPct val="100000"/>
              </a:lnSpc>
              <a:spcBef>
                <a:spcPts val="300"/>
              </a:spcBef>
              <a:spcAft>
                <a:spcPts val="0"/>
              </a:spcAft>
              <a:buClrTx/>
              <a:buSzTx/>
              <a:buFont typeface="Arial"/>
              <a:buNone/>
              <a:tabLst/>
              <a:defRPr/>
            </a:pPr>
            <a:r>
              <a:rPr kumimoji="0" lang="fr-FR" sz="1600" b="0" i="0" u="none" strike="noStrike" kern="0" cap="none" spc="0" normalizeH="0" baseline="0" noProof="0">
                <a:ln>
                  <a:noFill/>
                </a:ln>
                <a:solidFill>
                  <a:srgbClr val="3E454A"/>
                </a:solidFill>
                <a:effectLst/>
                <a:uLnTx/>
                <a:uFillTx/>
                <a:latin typeface="Arial"/>
                <a:cs typeface="Arial"/>
              </a:rPr>
              <a:t>- l’avis de crédit (ce qu’un assureur Crédit est prêt à assurer sur cette contrepartie)</a:t>
            </a:r>
            <a:endParaRPr kumimoji="0" lang="fr-FR" sz="1600" b="0" i="0" u="none" strike="noStrike" kern="0" cap="none" spc="0" normalizeH="0" baseline="0" noProof="0" dirty="0">
              <a:ln>
                <a:noFill/>
              </a:ln>
              <a:solidFill>
                <a:srgbClr val="3E454A"/>
              </a:solidFill>
              <a:effectLst/>
              <a:uLnTx/>
              <a:uFillTx/>
              <a:latin typeface="Arial"/>
              <a:cs typeface="Arial"/>
            </a:endParaRPr>
          </a:p>
        </p:txBody>
      </p:sp>
      <p:sp>
        <p:nvSpPr>
          <p:cNvPr id="8" name="Espace réservé du texte 12">
            <a:extLst>
              <a:ext uri="{FF2B5EF4-FFF2-40B4-BE49-F238E27FC236}">
                <a16:creationId xmlns:a16="http://schemas.microsoft.com/office/drawing/2014/main" id="{F84E2261-3FD0-84FE-0A2A-FCE6B21277D9}"/>
              </a:ext>
            </a:extLst>
          </p:cNvPr>
          <p:cNvSpPr txBox="1">
            <a:spLocks/>
          </p:cNvSpPr>
          <p:nvPr/>
        </p:nvSpPr>
        <p:spPr bwMode="auto">
          <a:xfrm>
            <a:off x="632384" y="1513680"/>
            <a:ext cx="10800000" cy="907208"/>
          </a:xfrm>
          <a:prstGeom prst="rect">
            <a:avLst/>
          </a:prstGeom>
        </p:spPr>
        <p:txBody>
          <a:bodyPr vert="horz" lIns="91440" tIns="45720" rIns="91440" bIns="45720" rtlCol="0">
            <a:noAutofit/>
          </a:bodyPr>
          <a:lstStyle>
            <a:lvl1pPr marL="0" indent="0" algn="l" defTabSz="914400">
              <a:lnSpc>
                <a:spcPct val="100000"/>
              </a:lnSpc>
              <a:spcBef>
                <a:spcPts val="1500"/>
              </a:spcBef>
              <a:buFont typeface="Arial"/>
              <a:buNone/>
              <a:defRPr sz="1600" b="1">
                <a:solidFill>
                  <a:schemeClr val="tx2"/>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1" indent="0" algn="l" defTabSz="914400" eaLnBrk="1" fontAlgn="auto" latinLnBrk="0" hangingPunct="1">
              <a:lnSpc>
                <a:spcPct val="100000"/>
              </a:lnSpc>
              <a:spcBef>
                <a:spcPts val="1300"/>
              </a:spcBef>
              <a:spcAft>
                <a:spcPts val="0"/>
              </a:spcAft>
              <a:buClr>
                <a:srgbClr val="D7000F"/>
              </a:buClr>
              <a:buSzTx/>
              <a:buFont typeface="Wingdings 2"/>
              <a:buNone/>
              <a:tabLst/>
              <a:defRPr/>
            </a:pPr>
            <a:r>
              <a:rPr kumimoji="0" lang="fr-FR" sz="1600" b="1" i="0" u="none" strike="noStrike" kern="0" cap="none" spc="0" normalizeH="0" baseline="0" noProof="0">
                <a:ln>
                  <a:noFill/>
                </a:ln>
                <a:solidFill>
                  <a:srgbClr val="3E454A"/>
                </a:solidFill>
                <a:effectLst/>
                <a:uLnTx/>
                <a:uFillTx/>
                <a:latin typeface="Arial"/>
                <a:cs typeface="Arial"/>
              </a:rPr>
              <a:t>Si votre client connait mieux ses clients et ses fournisseurs</a:t>
            </a:r>
            <a:r>
              <a:rPr kumimoji="0" lang="fr-FR" sz="1600" b="0" i="0" u="none" strike="noStrike" kern="0" cap="none" spc="0" normalizeH="0" baseline="0" noProof="0">
                <a:ln>
                  <a:noFill/>
                </a:ln>
                <a:solidFill>
                  <a:srgbClr val="3E454A"/>
                </a:solidFill>
                <a:effectLst/>
                <a:uLnTx/>
                <a:uFillTx/>
                <a:latin typeface="Arial"/>
                <a:cs typeface="Arial"/>
              </a:rPr>
              <a:t>, il pourra anticiper d’éventuelles difficultés de ses partenaires et adapter sa relation commerciale (délais de paiement, prospection, …)</a:t>
            </a:r>
            <a:endParaRPr kumimoji="0" lang="fr-FR" sz="1600" b="0" i="0" u="none" strike="noStrike" kern="0" cap="none" spc="0" normalizeH="0" baseline="0" noProof="0" dirty="0">
              <a:ln>
                <a:noFill/>
              </a:ln>
              <a:solidFill>
                <a:srgbClr val="3E454A"/>
              </a:solidFill>
              <a:effectLst/>
              <a:uLnTx/>
              <a:uFillTx/>
              <a:latin typeface="Arial"/>
              <a:cs typeface="Arial"/>
            </a:endParaRPr>
          </a:p>
        </p:txBody>
      </p:sp>
      <p:pic>
        <p:nvPicPr>
          <p:cNvPr id="9" name="Image 8">
            <a:extLst>
              <a:ext uri="{FF2B5EF4-FFF2-40B4-BE49-F238E27FC236}">
                <a16:creationId xmlns:a16="http://schemas.microsoft.com/office/drawing/2014/main" id="{7E5FF14C-32E7-425E-F3E2-B4E955E82F04}"/>
              </a:ext>
            </a:extLst>
          </p:cNvPr>
          <p:cNvPicPr>
            <a:picLocks noChangeAspect="1"/>
          </p:cNvPicPr>
          <p:nvPr/>
        </p:nvPicPr>
        <p:blipFill>
          <a:blip r:embed="rId3"/>
          <a:stretch>
            <a:fillRect/>
          </a:stretch>
        </p:blipFill>
        <p:spPr bwMode="auto">
          <a:xfrm>
            <a:off x="3139077" y="2859980"/>
            <a:ext cx="1739217" cy="287454"/>
          </a:xfrm>
          <a:prstGeom prst="rect">
            <a:avLst/>
          </a:prstGeom>
        </p:spPr>
      </p:pic>
      <p:sp>
        <p:nvSpPr>
          <p:cNvPr id="10" name="Rectangle 9">
            <a:extLst>
              <a:ext uri="{FF2B5EF4-FFF2-40B4-BE49-F238E27FC236}">
                <a16:creationId xmlns:a16="http://schemas.microsoft.com/office/drawing/2014/main" id="{4F9CC8E6-77E5-5196-D4D6-756BBAAF7048}"/>
              </a:ext>
            </a:extLst>
          </p:cNvPr>
          <p:cNvSpPr/>
          <p:nvPr/>
        </p:nvSpPr>
        <p:spPr bwMode="auto">
          <a:xfrm>
            <a:off x="6922647" y="5558856"/>
            <a:ext cx="3384376" cy="646331"/>
          </a:xfrm>
          <a:prstGeom prst="rect">
            <a:avLst/>
          </a:prstGeom>
        </p:spPr>
        <p:txBody>
          <a:bodyPr wrap="square">
            <a:spAutoFit/>
          </a:bodyPr>
          <a:lstStyle/>
          <a:p>
            <a:r>
              <a:rPr lang="fr-FR" sz="1200" b="1" i="1" kern="0" dirty="0">
                <a:solidFill>
                  <a:srgbClr val="3E454A"/>
                </a:solidFill>
                <a:cs typeface="Arial"/>
              </a:rPr>
              <a:t>Exemple d’informations consultables dans PULCEO </a:t>
            </a:r>
            <a:r>
              <a:rPr lang="fr-FR" sz="1200" b="1" i="1" kern="0" dirty="0" err="1">
                <a:solidFill>
                  <a:srgbClr val="3E454A"/>
                </a:solidFill>
                <a:cs typeface="Arial"/>
              </a:rPr>
              <a:t>Connect</a:t>
            </a:r>
            <a:r>
              <a:rPr lang="fr-FR" sz="1200" b="1" i="1" kern="0" dirty="0">
                <a:solidFill>
                  <a:srgbClr val="3E454A"/>
                </a:solidFill>
                <a:cs typeface="Arial"/>
              </a:rPr>
              <a:t> quand l’option </a:t>
            </a:r>
            <a:r>
              <a:rPr lang="fr-FR" sz="1200" b="1" i="1" kern="0" dirty="0" err="1">
                <a:solidFill>
                  <a:srgbClr val="3E454A"/>
                </a:solidFill>
                <a:cs typeface="Arial"/>
              </a:rPr>
              <a:t>Ellisphere</a:t>
            </a:r>
            <a:r>
              <a:rPr lang="fr-FR" sz="1200" b="1" i="1" kern="0" dirty="0">
                <a:solidFill>
                  <a:srgbClr val="3E454A"/>
                </a:solidFill>
                <a:cs typeface="Arial"/>
              </a:rPr>
              <a:t> est activée</a:t>
            </a:r>
          </a:p>
        </p:txBody>
      </p:sp>
    </p:spTree>
    <p:extLst>
      <p:ext uri="{BB962C8B-B14F-4D97-AF65-F5344CB8AC3E}">
        <p14:creationId xmlns:p14="http://schemas.microsoft.com/office/powerpoint/2010/main" val="2373070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84B0CFC-8305-6079-BD58-0A7BC6E108A9}"/>
              </a:ext>
            </a:extLst>
          </p:cNvPr>
          <p:cNvSpPr>
            <a:spLocks noGrp="1"/>
          </p:cNvSpPr>
          <p:nvPr>
            <p:ph idx="17"/>
          </p:nvPr>
        </p:nvSpPr>
        <p:spPr>
          <a:xfrm>
            <a:off x="677037" y="995477"/>
            <a:ext cx="10980738" cy="4860000"/>
          </a:xfrm>
        </p:spPr>
        <p:txBody>
          <a:bodyPr/>
          <a:lstStyle/>
          <a:p>
            <a:r>
              <a:rPr lang="fr-FR" sz="2000" dirty="0"/>
              <a:t>Les listes Pays : un outil efficace</a:t>
            </a:r>
          </a:p>
        </p:txBody>
      </p:sp>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Comment vendre </a:t>
            </a:r>
            <a:r>
              <a:rPr lang="fr-FR" dirty="0" err="1"/>
              <a:t>Pulcéo</a:t>
            </a:r>
            <a:r>
              <a:rPr lang="fr-FR" dirty="0"/>
              <a:t> </a:t>
            </a:r>
            <a:r>
              <a:rPr lang="fr-FR" dirty="0" err="1"/>
              <a:t>Connect</a:t>
            </a:r>
            <a:r>
              <a:rPr lang="fr-FR" dirty="0"/>
              <a:t> ?</a:t>
            </a:r>
          </a:p>
        </p:txBody>
      </p:sp>
      <p:sp>
        <p:nvSpPr>
          <p:cNvPr id="16" name="ZoneTexte 15">
            <a:extLst>
              <a:ext uri="{FF2B5EF4-FFF2-40B4-BE49-F238E27FC236}">
                <a16:creationId xmlns:a16="http://schemas.microsoft.com/office/drawing/2014/main" id="{F74BD84C-C667-72DE-9AFA-5B1841D29C9A}"/>
              </a:ext>
            </a:extLst>
          </p:cNvPr>
          <p:cNvSpPr txBox="1"/>
          <p:nvPr/>
        </p:nvSpPr>
        <p:spPr bwMode="auto">
          <a:xfrm>
            <a:off x="5879976" y="1752764"/>
            <a:ext cx="5716153" cy="1077218"/>
          </a:xfrm>
          <a:prstGeom prst="rect">
            <a:avLst/>
          </a:prstGeom>
          <a:noFill/>
        </p:spPr>
        <p:txBody>
          <a:bodyPr wrap="square">
            <a:spAutoFit/>
          </a:bodyPr>
          <a:lstStyle/>
          <a:p>
            <a:pPr>
              <a:defRPr/>
            </a:pPr>
            <a:r>
              <a:rPr lang="fr-FR" sz="1600" b="1" kern="0" dirty="0">
                <a:solidFill>
                  <a:srgbClr val="C30F0F"/>
                </a:solidFill>
                <a:cs typeface="Arial"/>
              </a:rPr>
              <a:t>Vous enregistrez au moment du contrat PULCEO </a:t>
            </a:r>
            <a:r>
              <a:rPr lang="fr-FR" sz="1600" b="1" kern="0" dirty="0" err="1">
                <a:solidFill>
                  <a:srgbClr val="C30F0F"/>
                </a:solidFill>
                <a:cs typeface="Arial"/>
              </a:rPr>
              <a:t>Connect</a:t>
            </a:r>
            <a:r>
              <a:rPr lang="fr-FR" sz="1600" b="1" kern="0" dirty="0">
                <a:solidFill>
                  <a:srgbClr val="C30F0F"/>
                </a:solidFill>
                <a:cs typeface="Arial"/>
              </a:rPr>
              <a:t> les pays dans lesquels votre client a des fournisseurs au sein de la zone SEPA ainsi que les plafonds associés</a:t>
            </a:r>
          </a:p>
        </p:txBody>
      </p:sp>
      <p:sp>
        <p:nvSpPr>
          <p:cNvPr id="17" name="Espace réservé du texte 2">
            <a:extLst>
              <a:ext uri="{FF2B5EF4-FFF2-40B4-BE49-F238E27FC236}">
                <a16:creationId xmlns:a16="http://schemas.microsoft.com/office/drawing/2014/main" id="{5393B5C5-03F5-457F-F94D-C31988ED6EBA}"/>
              </a:ext>
            </a:extLst>
          </p:cNvPr>
          <p:cNvSpPr>
            <a:spLocks noGrp="1"/>
          </p:cNvSpPr>
          <p:nvPr/>
        </p:nvSpPr>
        <p:spPr bwMode="auto">
          <a:xfrm>
            <a:off x="627910" y="1363861"/>
            <a:ext cx="5108090" cy="3149341"/>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180000" tIns="108000" rIns="144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38113" marR="0" lvl="0" indent="-138113" algn="l" defTabSz="91440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Votre client peut définir </a:t>
            </a:r>
            <a:r>
              <a:rPr kumimoji="0" lang="fr-FR" sz="1400" b="1" i="0" u="none" strike="noStrike" kern="0" cap="none" spc="0" normalizeH="0" baseline="0" noProof="0" dirty="0">
                <a:ln>
                  <a:noFill/>
                </a:ln>
                <a:solidFill>
                  <a:srgbClr val="3E454A"/>
                </a:solidFill>
                <a:effectLst/>
                <a:uLnTx/>
                <a:uFillTx/>
                <a:latin typeface="Arial"/>
                <a:cs typeface="Arial"/>
              </a:rPr>
              <a:t>la liste des pays</a:t>
            </a:r>
            <a:r>
              <a:rPr kumimoji="0" lang="fr-FR" sz="1400" b="0" i="0" u="none" strike="noStrike" kern="0" cap="none" spc="0" normalizeH="0" baseline="0" noProof="0" dirty="0">
                <a:ln>
                  <a:noFill/>
                </a:ln>
                <a:solidFill>
                  <a:srgbClr val="3E454A"/>
                </a:solidFill>
                <a:effectLst/>
                <a:uLnTx/>
                <a:uFillTx/>
                <a:latin typeface="Arial"/>
                <a:cs typeface="Arial"/>
              </a:rPr>
              <a:t> vers lesquels il émet des virements, pour payer ses fournisseurs</a:t>
            </a:r>
          </a:p>
          <a:p>
            <a:pPr marL="138113" marR="0" lvl="0" indent="-138113" algn="l" defTabSz="91440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Il peut également définir </a:t>
            </a:r>
            <a:r>
              <a:rPr kumimoji="0" lang="fr-FR" sz="1400" b="1" i="0" u="none" strike="noStrike" kern="0" cap="none" spc="0" normalizeH="0" baseline="0" noProof="0" dirty="0">
                <a:ln>
                  <a:noFill/>
                </a:ln>
                <a:solidFill>
                  <a:srgbClr val="3E454A"/>
                </a:solidFill>
                <a:effectLst/>
                <a:uLnTx/>
                <a:uFillTx/>
                <a:latin typeface="Arial"/>
                <a:cs typeface="Arial"/>
              </a:rPr>
              <a:t>des plafonds </a:t>
            </a:r>
            <a:r>
              <a:rPr kumimoji="0" lang="fr-FR" sz="1400" b="0" i="0" u="none" strike="noStrike" kern="0" cap="none" spc="0" normalizeH="0" baseline="0" noProof="0" dirty="0">
                <a:ln>
                  <a:noFill/>
                </a:ln>
                <a:solidFill>
                  <a:srgbClr val="3E454A"/>
                </a:solidFill>
                <a:effectLst/>
                <a:uLnTx/>
                <a:uFillTx/>
                <a:latin typeface="Arial"/>
                <a:cs typeface="Arial"/>
              </a:rPr>
              <a:t>de montant de virement pour chaque pays autorisé.</a:t>
            </a:r>
          </a:p>
          <a:p>
            <a:pPr marL="138113" marR="0" lvl="0" indent="-138113" algn="l" defTabSz="91440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Les virements vers d’autres pays ou au-dessus du montant seront automatiquement bloqués par PULCEO </a:t>
            </a:r>
            <a:r>
              <a:rPr kumimoji="0" lang="fr-FR" sz="1400" b="0" i="0" u="none" strike="noStrike" kern="0" cap="none" spc="0" normalizeH="0" baseline="0" noProof="0" dirty="0" err="1">
                <a:ln>
                  <a:noFill/>
                </a:ln>
                <a:solidFill>
                  <a:srgbClr val="3E454A"/>
                </a:solidFill>
                <a:effectLst/>
                <a:uLnTx/>
                <a:uFillTx/>
                <a:latin typeface="Arial"/>
                <a:cs typeface="Arial"/>
              </a:rPr>
              <a:t>Connect</a:t>
            </a:r>
            <a:r>
              <a:rPr kumimoji="0" lang="fr-FR" sz="1400" b="0" i="0" u="none" strike="noStrike" kern="0" cap="none" spc="0" normalizeH="0" baseline="0" noProof="0" dirty="0">
                <a:ln>
                  <a:noFill/>
                </a:ln>
                <a:solidFill>
                  <a:srgbClr val="3E454A"/>
                </a:solidFill>
                <a:effectLst/>
                <a:uLnTx/>
                <a:uFillTx/>
                <a:latin typeface="Arial"/>
                <a:cs typeface="Arial"/>
              </a:rPr>
              <a:t>.</a:t>
            </a:r>
          </a:p>
          <a:p>
            <a:pPr marL="0" marR="0" lvl="0" indent="0" algn="l" defTabSz="914400" eaLnBrk="1" fontAlgn="auto" latinLnBrk="0" hangingPunct="1">
              <a:lnSpc>
                <a:spcPct val="100000"/>
              </a:lnSpc>
              <a:spcBef>
                <a:spcPts val="900"/>
              </a:spcBef>
              <a:spcAft>
                <a:spcPts val="0"/>
              </a:spcAft>
              <a:buClrTx/>
              <a:buSzTx/>
              <a:buFont typeface="Arial"/>
              <a:buNone/>
              <a:tabLst/>
              <a:defRPr/>
            </a:pPr>
            <a:r>
              <a:rPr kumimoji="0" lang="fr-FR" sz="1400" b="0" i="0" u="none" strike="noStrike" kern="0" cap="none" spc="0" normalizeH="0" baseline="0" noProof="0" dirty="0">
                <a:ln>
                  <a:noFill/>
                </a:ln>
                <a:solidFill>
                  <a:srgbClr val="C30F0F"/>
                </a:solidFill>
                <a:effectLst/>
                <a:uLnTx/>
                <a:uFillTx/>
                <a:latin typeface="Arial"/>
                <a:cs typeface="Arial"/>
              </a:rPr>
              <a:t>Comme cela, le client bénéficie de la souplesse des paiements dans la zone SEPA sans être exposé à des tentatives de </a:t>
            </a:r>
            <a:r>
              <a:rPr kumimoji="0" lang="fr-FR" sz="1400" b="1" i="0" u="none" strike="noStrike" kern="0" cap="none" spc="0" normalizeH="0" baseline="0" noProof="0" dirty="0">
                <a:ln>
                  <a:noFill/>
                </a:ln>
                <a:solidFill>
                  <a:srgbClr val="C30F0F"/>
                </a:solidFill>
                <a:effectLst/>
                <a:uLnTx/>
                <a:uFillTx/>
                <a:latin typeface="Arial"/>
                <a:cs typeface="Arial"/>
              </a:rPr>
              <a:t>fraude</a:t>
            </a:r>
            <a:r>
              <a:rPr kumimoji="0" lang="fr-FR" sz="1400" b="0" i="0" u="none" strike="noStrike" kern="0" cap="none" spc="0" normalizeH="0" baseline="0" noProof="0" dirty="0">
                <a:ln>
                  <a:noFill/>
                </a:ln>
                <a:solidFill>
                  <a:srgbClr val="C30F0F"/>
                </a:solidFill>
                <a:effectLst/>
                <a:uLnTx/>
                <a:uFillTx/>
                <a:latin typeface="Arial"/>
                <a:cs typeface="Arial"/>
              </a:rPr>
              <a:t> vers des pays avec lesquels il ne travaille pas.</a:t>
            </a:r>
            <a:endParaRPr kumimoji="0" lang="fr-FR" sz="1400" b="1" i="0" u="none" strike="noStrike" kern="0" cap="none" spc="0" normalizeH="0" baseline="0" noProof="0" dirty="0">
              <a:ln>
                <a:noFill/>
              </a:ln>
              <a:solidFill>
                <a:srgbClr val="C30F0F"/>
              </a:solidFill>
              <a:effectLst/>
              <a:uLnTx/>
              <a:uFillTx/>
              <a:latin typeface="Arial"/>
              <a:cs typeface="Arial"/>
            </a:endParaRPr>
          </a:p>
        </p:txBody>
      </p:sp>
      <p:sp>
        <p:nvSpPr>
          <p:cNvPr id="18" name="Espace réservé du texte 2">
            <a:extLst>
              <a:ext uri="{FF2B5EF4-FFF2-40B4-BE49-F238E27FC236}">
                <a16:creationId xmlns:a16="http://schemas.microsoft.com/office/drawing/2014/main" id="{ED8685BC-6A6B-3C58-A705-CD6495EBB6C7}"/>
              </a:ext>
            </a:extLst>
          </p:cNvPr>
          <p:cNvSpPr>
            <a:spLocks noGrp="1"/>
          </p:cNvSpPr>
          <p:nvPr/>
        </p:nvSpPr>
        <p:spPr bwMode="auto">
          <a:xfrm>
            <a:off x="5879976" y="3293959"/>
            <a:ext cx="5716153" cy="2942062"/>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180000" tIns="108000" rIns="144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38113" marR="0" lvl="1" indent="-138113" algn="l" defTabSz="914400" eaLnBrk="1" fontAlgn="auto" latinLnBrk="0" hangingPunct="1">
              <a:lnSpc>
                <a:spcPct val="100000"/>
              </a:lnSpc>
              <a:spcBef>
                <a:spcPts val="700"/>
              </a:spcBef>
              <a:spcAft>
                <a:spcPts val="30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Quel que soit le plafond indiqué, le plafond </a:t>
            </a:r>
            <a:r>
              <a:rPr kumimoji="0" lang="fr-FR" sz="1400" b="0" i="0" u="none" strike="noStrike" kern="0" cap="none" spc="0" normalizeH="0" baseline="0" noProof="0" dirty="0" err="1">
                <a:ln>
                  <a:noFill/>
                </a:ln>
                <a:solidFill>
                  <a:srgbClr val="3E454A"/>
                </a:solidFill>
                <a:effectLst/>
                <a:uLnTx/>
                <a:uFillTx/>
                <a:latin typeface="Arial"/>
                <a:cs typeface="Arial"/>
              </a:rPr>
              <a:t>CEnet</a:t>
            </a:r>
            <a:r>
              <a:rPr kumimoji="0" lang="fr-FR" sz="1400" b="0" i="0" u="none" strike="noStrike" kern="0" cap="none" spc="0" normalizeH="0" baseline="0" noProof="0" dirty="0">
                <a:ln>
                  <a:noFill/>
                </a:ln>
                <a:solidFill>
                  <a:srgbClr val="3E454A"/>
                </a:solidFill>
                <a:effectLst/>
                <a:uLnTx/>
                <a:uFillTx/>
                <a:latin typeface="Arial"/>
                <a:cs typeface="Arial"/>
              </a:rPr>
              <a:t> continuera de s’appliquer.</a:t>
            </a:r>
          </a:p>
          <a:p>
            <a:pPr marL="138113" marR="0" lvl="1" indent="-138113" algn="l" defTabSz="914400" eaLnBrk="1" fontAlgn="auto" latinLnBrk="0" hangingPunct="1">
              <a:lnSpc>
                <a:spcPct val="100000"/>
              </a:lnSpc>
              <a:spcBef>
                <a:spcPts val="700"/>
              </a:spcBef>
              <a:spcAft>
                <a:spcPts val="30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Dans l’exemple ci-contre, le professionnel ne pourra pas envoyer de virement de plus de 10 000 € à un fournisseur en Allemagne, même si son plafond </a:t>
            </a:r>
            <a:r>
              <a:rPr kumimoji="0" lang="fr-FR" sz="1400" b="0" i="0" u="none" strike="noStrike" kern="0" cap="none" spc="0" normalizeH="0" baseline="0" noProof="0" dirty="0" err="1">
                <a:ln>
                  <a:noFill/>
                </a:ln>
                <a:solidFill>
                  <a:srgbClr val="3E454A"/>
                </a:solidFill>
                <a:effectLst/>
                <a:uLnTx/>
                <a:uFillTx/>
                <a:latin typeface="Arial"/>
                <a:cs typeface="Arial"/>
              </a:rPr>
              <a:t>CEnet</a:t>
            </a:r>
            <a:r>
              <a:rPr kumimoji="0" lang="fr-FR" sz="1400" b="0" i="0" u="none" strike="noStrike" kern="0" cap="none" spc="0" normalizeH="0" baseline="0" noProof="0" dirty="0">
                <a:ln>
                  <a:noFill/>
                </a:ln>
                <a:solidFill>
                  <a:srgbClr val="3E454A"/>
                </a:solidFill>
                <a:effectLst/>
                <a:uLnTx/>
                <a:uFillTx/>
                <a:latin typeface="Arial"/>
                <a:cs typeface="Arial"/>
              </a:rPr>
              <a:t> est supérieur à ce montant</a:t>
            </a:r>
          </a:p>
          <a:p>
            <a:pPr marL="138113" marR="0" lvl="1" indent="-138113" algn="l" defTabSz="914400" eaLnBrk="1" fontAlgn="auto" latinLnBrk="0" hangingPunct="1">
              <a:lnSpc>
                <a:spcPct val="100000"/>
              </a:lnSpc>
              <a:spcBef>
                <a:spcPts val="700"/>
              </a:spcBef>
              <a:spcAft>
                <a:spcPts val="30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Le client pourra créer un virement de 30 000 € vers un fournisseur français dans PULCEO </a:t>
            </a:r>
            <a:r>
              <a:rPr kumimoji="0" lang="fr-FR" sz="1400" b="0" i="0" u="none" strike="noStrike" kern="0" cap="none" spc="0" normalizeH="0" baseline="0" noProof="0" dirty="0" err="1">
                <a:ln>
                  <a:noFill/>
                </a:ln>
                <a:solidFill>
                  <a:srgbClr val="3E454A"/>
                </a:solidFill>
                <a:effectLst/>
                <a:uLnTx/>
                <a:uFillTx/>
                <a:latin typeface="Arial"/>
                <a:cs typeface="Arial"/>
              </a:rPr>
              <a:t>Connect</a:t>
            </a:r>
            <a:r>
              <a:rPr kumimoji="0" lang="fr-FR" sz="1400" b="0" i="0" u="none" strike="noStrike" kern="0" cap="none" spc="0" normalizeH="0" baseline="0" noProof="0" dirty="0">
                <a:ln>
                  <a:noFill/>
                </a:ln>
                <a:solidFill>
                  <a:srgbClr val="3E454A"/>
                </a:solidFill>
                <a:effectLst/>
                <a:uLnTx/>
                <a:uFillTx/>
                <a:latin typeface="Arial"/>
                <a:cs typeface="Arial"/>
              </a:rPr>
              <a:t> mais ne pourra pas l’envoyer si le plafond de son abonnement BNP est de 20 000€ par exemple </a:t>
            </a:r>
          </a:p>
        </p:txBody>
      </p:sp>
      <p:pic>
        <p:nvPicPr>
          <p:cNvPr id="19" name="Image 18">
            <a:extLst>
              <a:ext uri="{FF2B5EF4-FFF2-40B4-BE49-F238E27FC236}">
                <a16:creationId xmlns:a16="http://schemas.microsoft.com/office/drawing/2014/main" id="{84BFFA3E-E9B1-118B-F37A-937E86B1EEA3}"/>
              </a:ext>
            </a:extLst>
          </p:cNvPr>
          <p:cNvPicPr>
            <a:picLocks noChangeAspect="1"/>
          </p:cNvPicPr>
          <p:nvPr/>
        </p:nvPicPr>
        <p:blipFill rotWithShape="1">
          <a:blip r:embed="rId2"/>
          <a:srcRect l="1951" t="1" r="1410" b="828"/>
          <a:stretch/>
        </p:blipFill>
        <p:spPr bwMode="auto">
          <a:xfrm>
            <a:off x="3360000" y="4437112"/>
            <a:ext cx="2376000" cy="1908000"/>
          </a:xfrm>
          <a:prstGeom prst="rect">
            <a:avLst/>
          </a:prstGeom>
          <a:solidFill>
            <a:schemeClr val="bg1">
              <a:lumMod val="85000"/>
            </a:schemeClr>
          </a:solidFill>
        </p:spPr>
      </p:pic>
      <p:sp>
        <p:nvSpPr>
          <p:cNvPr id="20" name="ZoneTexte 19">
            <a:extLst>
              <a:ext uri="{FF2B5EF4-FFF2-40B4-BE49-F238E27FC236}">
                <a16:creationId xmlns:a16="http://schemas.microsoft.com/office/drawing/2014/main" id="{F0347C7F-8441-C508-CE0D-F41BC84B6117}"/>
              </a:ext>
            </a:extLst>
          </p:cNvPr>
          <p:cNvSpPr txBox="1"/>
          <p:nvPr/>
        </p:nvSpPr>
        <p:spPr bwMode="auto">
          <a:xfrm>
            <a:off x="964303" y="5805264"/>
            <a:ext cx="2323385" cy="432000"/>
          </a:xfrm>
          <a:prstGeom prst="rect">
            <a:avLst/>
          </a:prstGeom>
          <a:solidFill>
            <a:schemeClr val="bg1">
              <a:lumMod val="85000"/>
            </a:schemeClr>
          </a:solidFill>
        </p:spPr>
        <p:txBody>
          <a:bodyPr wrap="square" rtlCol="0">
            <a:spAutoFit/>
          </a:bodyPr>
          <a:lstStyle/>
          <a:p>
            <a:pPr>
              <a:defRPr/>
            </a:pPr>
            <a:r>
              <a:rPr lang="fr-FR" sz="1050" i="1" kern="0" dirty="0">
                <a:solidFill>
                  <a:srgbClr val="FFFFFF">
                    <a:lumMod val="50000"/>
                  </a:srgbClr>
                </a:solidFill>
                <a:cs typeface="Arial"/>
              </a:rPr>
              <a:t>Exemple de liste de pays enregistrés dans PULCEO </a:t>
            </a:r>
            <a:r>
              <a:rPr lang="fr-FR" sz="1050" i="1" kern="0" dirty="0" err="1">
                <a:solidFill>
                  <a:srgbClr val="FFFFFF">
                    <a:lumMod val="50000"/>
                  </a:srgbClr>
                </a:solidFill>
                <a:cs typeface="Arial"/>
              </a:rPr>
              <a:t>Connect</a:t>
            </a:r>
            <a:endParaRPr lang="fr-FR" sz="1050" i="1" kern="0" dirty="0">
              <a:solidFill>
                <a:srgbClr val="FFFFFF">
                  <a:lumMod val="50000"/>
                </a:srgbClr>
              </a:solidFill>
              <a:cs typeface="Arial"/>
            </a:endParaRPr>
          </a:p>
        </p:txBody>
      </p:sp>
    </p:spTree>
    <p:extLst>
      <p:ext uri="{BB962C8B-B14F-4D97-AF65-F5344CB8AC3E}">
        <p14:creationId xmlns:p14="http://schemas.microsoft.com/office/powerpoint/2010/main" val="3597561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84B0CFC-8305-6079-BD58-0A7BC6E108A9}"/>
              </a:ext>
            </a:extLst>
          </p:cNvPr>
          <p:cNvSpPr>
            <a:spLocks noGrp="1"/>
          </p:cNvSpPr>
          <p:nvPr>
            <p:ph idx="17"/>
          </p:nvPr>
        </p:nvSpPr>
        <p:spPr>
          <a:xfrm>
            <a:off x="677037" y="995477"/>
            <a:ext cx="10980738" cy="4860000"/>
          </a:xfrm>
        </p:spPr>
        <p:txBody>
          <a:bodyPr/>
          <a:lstStyle/>
          <a:p>
            <a:r>
              <a:rPr lang="fr-FR" sz="2000" dirty="0" err="1"/>
              <a:t>Pulceo</a:t>
            </a:r>
            <a:r>
              <a:rPr lang="fr-FR" sz="2000" dirty="0"/>
              <a:t> Mobile : un outil de mobilité indispensable pour votre client</a:t>
            </a:r>
          </a:p>
        </p:txBody>
      </p:sp>
      <p:sp>
        <p:nvSpPr>
          <p:cNvPr id="3" name="Espace réservé du texte 2">
            <a:extLst>
              <a:ext uri="{FF2B5EF4-FFF2-40B4-BE49-F238E27FC236}">
                <a16:creationId xmlns:a16="http://schemas.microsoft.com/office/drawing/2014/main" id="{DC6D9B37-A00D-0776-E6C9-597BE01B3A49}"/>
              </a:ext>
            </a:extLst>
          </p:cNvPr>
          <p:cNvSpPr>
            <a:spLocks noGrp="1"/>
          </p:cNvSpPr>
          <p:nvPr>
            <p:ph type="body" sz="quarter" idx="12"/>
          </p:nvPr>
        </p:nvSpPr>
        <p:spPr/>
        <p:txBody>
          <a:bodyPr/>
          <a:lstStyle/>
          <a:p>
            <a:r>
              <a:rPr lang="fr-FR" dirty="0"/>
              <a:t>Comment vendre </a:t>
            </a:r>
            <a:r>
              <a:rPr lang="fr-FR" dirty="0" err="1"/>
              <a:t>Pulcéo</a:t>
            </a:r>
            <a:r>
              <a:rPr lang="fr-FR" dirty="0"/>
              <a:t> </a:t>
            </a:r>
            <a:r>
              <a:rPr lang="fr-FR" dirty="0" err="1"/>
              <a:t>Connect</a:t>
            </a:r>
            <a:r>
              <a:rPr lang="fr-FR" dirty="0"/>
              <a:t> ?</a:t>
            </a:r>
          </a:p>
        </p:txBody>
      </p:sp>
      <p:sp>
        <p:nvSpPr>
          <p:cNvPr id="12" name="Espace réservé du texte 2">
            <a:extLst>
              <a:ext uri="{FF2B5EF4-FFF2-40B4-BE49-F238E27FC236}">
                <a16:creationId xmlns:a16="http://schemas.microsoft.com/office/drawing/2014/main" id="{0397DED2-5765-D38E-5927-28461562736A}"/>
              </a:ext>
            </a:extLst>
          </p:cNvPr>
          <p:cNvSpPr>
            <a:spLocks noGrp="1"/>
          </p:cNvSpPr>
          <p:nvPr/>
        </p:nvSpPr>
        <p:spPr bwMode="auto">
          <a:xfrm>
            <a:off x="627910" y="1363861"/>
            <a:ext cx="5108090" cy="1705099"/>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180000" tIns="108000" rIns="144000" bIns="252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38113" marR="0" lvl="0" indent="-138113" algn="l" defTabSz="91440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Votre client peut consulter les soldes et les écritures de l’ensemble de ses sociétés et comptes bancaires</a:t>
            </a:r>
          </a:p>
          <a:p>
            <a:pPr marL="138113" marR="0" lvl="0" indent="-138113" algn="l" defTabSz="91440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Il pourra directement connecter ses banques en DSP2 et lancer le renouvellement des jetons d’authentification</a:t>
            </a:r>
          </a:p>
          <a:p>
            <a:pPr marL="138113" marR="0" lvl="0" indent="-138113" algn="l" defTabSz="914400" eaLnBrk="1" fontAlgn="auto" latinLnBrk="0" hangingPunct="1">
              <a:lnSpc>
                <a:spcPct val="100000"/>
              </a:lnSpc>
              <a:spcBef>
                <a:spcPts val="900"/>
              </a:spcBef>
              <a:spcAft>
                <a:spcPts val="0"/>
              </a:spcAft>
              <a:buClr>
                <a:srgbClr val="C30F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rPr>
              <a:t>Il pourra activer ses nouveaux bénéficiaires</a:t>
            </a:r>
            <a:endParaRPr kumimoji="0" lang="fr-FR" sz="1400" b="1" i="0" u="none" strike="noStrike" kern="0" cap="none" spc="0" normalizeH="0" baseline="0" noProof="0" dirty="0">
              <a:ln>
                <a:noFill/>
              </a:ln>
              <a:solidFill>
                <a:srgbClr val="C30F0F"/>
              </a:solidFill>
              <a:effectLst/>
              <a:uLnTx/>
              <a:uFillTx/>
              <a:latin typeface="Arial"/>
              <a:cs typeface="Arial"/>
            </a:endParaRPr>
          </a:p>
        </p:txBody>
      </p:sp>
      <p:pic>
        <p:nvPicPr>
          <p:cNvPr id="13" name="Image 12" descr="Une image contenant texte, capture d’écran, Police, conception&#10;&#10;Description générée automatiquement">
            <a:extLst>
              <a:ext uri="{FF2B5EF4-FFF2-40B4-BE49-F238E27FC236}">
                <a16:creationId xmlns:a16="http://schemas.microsoft.com/office/drawing/2014/main" id="{7539EA2D-4891-71EB-4416-82CE8070A629}"/>
              </a:ext>
            </a:extLst>
          </p:cNvPr>
          <p:cNvPicPr>
            <a:picLocks noChangeAspect="1"/>
          </p:cNvPicPr>
          <p:nvPr/>
        </p:nvPicPr>
        <p:blipFill>
          <a:blip r:embed="rId2"/>
          <a:stretch>
            <a:fillRect/>
          </a:stretch>
        </p:blipFill>
        <p:spPr bwMode="auto">
          <a:xfrm>
            <a:off x="867583" y="3140861"/>
            <a:ext cx="1463998" cy="3168460"/>
          </a:xfrm>
          <a:prstGeom prst="rect">
            <a:avLst/>
          </a:prstGeom>
          <a:effectLst>
            <a:outerShdw blurRad="50800" dist="38100" dir="2700000" algn="tl" rotWithShape="0">
              <a:prstClr val="black">
                <a:alpha val="40000"/>
              </a:prstClr>
            </a:outerShdw>
          </a:effectLst>
        </p:spPr>
      </p:pic>
      <p:pic>
        <p:nvPicPr>
          <p:cNvPr id="14" name="Image 13" descr="Une image contenant texte, capture d’écran, Police, conception&#10;&#10;Description générée automatiquement">
            <a:extLst>
              <a:ext uri="{FF2B5EF4-FFF2-40B4-BE49-F238E27FC236}">
                <a16:creationId xmlns:a16="http://schemas.microsoft.com/office/drawing/2014/main" id="{B97C2E43-987B-CC26-5E25-23AC67D42E9F}"/>
              </a:ext>
            </a:extLst>
          </p:cNvPr>
          <p:cNvPicPr>
            <a:picLocks noChangeAspect="1"/>
          </p:cNvPicPr>
          <p:nvPr/>
        </p:nvPicPr>
        <p:blipFill>
          <a:blip r:embed="rId3"/>
          <a:stretch>
            <a:fillRect/>
          </a:stretch>
        </p:blipFill>
        <p:spPr bwMode="auto">
          <a:xfrm>
            <a:off x="2829399" y="3228615"/>
            <a:ext cx="1451485" cy="3141378"/>
          </a:xfrm>
          <a:prstGeom prst="rect">
            <a:avLst/>
          </a:prstGeom>
          <a:effectLst>
            <a:outerShdw blurRad="50800" dist="38100" dir="2700000" algn="tl" rotWithShape="0">
              <a:prstClr val="black">
                <a:alpha val="40000"/>
              </a:prstClr>
            </a:outerShdw>
          </a:effectLst>
        </p:spPr>
      </p:pic>
      <p:pic>
        <p:nvPicPr>
          <p:cNvPr id="15" name="Image 14" descr="Une image contenant texte, capture d’écran, logiciel, Page web&#10;&#10;Description générée automatiquement">
            <a:extLst>
              <a:ext uri="{FF2B5EF4-FFF2-40B4-BE49-F238E27FC236}">
                <a16:creationId xmlns:a16="http://schemas.microsoft.com/office/drawing/2014/main" id="{DA4FCFC4-03C1-92FE-0B1B-84A1CE7CB09F}"/>
              </a:ext>
            </a:extLst>
          </p:cNvPr>
          <p:cNvPicPr>
            <a:picLocks noChangeAspect="1"/>
          </p:cNvPicPr>
          <p:nvPr/>
        </p:nvPicPr>
        <p:blipFill>
          <a:blip r:embed="rId4"/>
          <a:stretch>
            <a:fillRect/>
          </a:stretch>
        </p:blipFill>
        <p:spPr bwMode="auto">
          <a:xfrm>
            <a:off x="4778702" y="3223022"/>
            <a:ext cx="1454069" cy="3146971"/>
          </a:xfrm>
          <a:prstGeom prst="rect">
            <a:avLst/>
          </a:prstGeom>
          <a:effectLst>
            <a:outerShdw blurRad="50800" dist="38100" dir="2700000" algn="tl" rotWithShape="0">
              <a:prstClr val="black">
                <a:alpha val="40000"/>
              </a:prstClr>
            </a:outerShdw>
          </a:effectLst>
        </p:spPr>
      </p:pic>
      <p:pic>
        <p:nvPicPr>
          <p:cNvPr id="21" name="Image 20" descr="Une image contenant texte, capture d’écran, nombre, Police&#10;&#10;Description générée automatiquement">
            <a:extLst>
              <a:ext uri="{FF2B5EF4-FFF2-40B4-BE49-F238E27FC236}">
                <a16:creationId xmlns:a16="http://schemas.microsoft.com/office/drawing/2014/main" id="{45FF90CA-55C5-5F3A-A251-B774AD04B078}"/>
              </a:ext>
            </a:extLst>
          </p:cNvPr>
          <p:cNvPicPr>
            <a:picLocks noChangeAspect="1"/>
          </p:cNvPicPr>
          <p:nvPr/>
        </p:nvPicPr>
        <p:blipFill>
          <a:blip r:embed="rId5"/>
          <a:stretch>
            <a:fillRect/>
          </a:stretch>
        </p:blipFill>
        <p:spPr bwMode="auto">
          <a:xfrm>
            <a:off x="6700986" y="3223022"/>
            <a:ext cx="1454069" cy="3146971"/>
          </a:xfrm>
          <a:prstGeom prst="rect">
            <a:avLst/>
          </a:prstGeom>
          <a:effectLst>
            <a:outerShdw blurRad="50800" dist="38100" dir="2700000" algn="tl" rotWithShape="0">
              <a:prstClr val="black">
                <a:alpha val="40000"/>
              </a:prstClr>
            </a:outerShdw>
          </a:effectLst>
        </p:spPr>
      </p:pic>
      <p:pic>
        <p:nvPicPr>
          <p:cNvPr id="22" name="Image 21" descr="Une image contenant texte, capture d’écran, Police, nombre&#10;&#10;Description générée automatiquement">
            <a:extLst>
              <a:ext uri="{FF2B5EF4-FFF2-40B4-BE49-F238E27FC236}">
                <a16:creationId xmlns:a16="http://schemas.microsoft.com/office/drawing/2014/main" id="{CE201001-5643-969E-2467-709CA762CAE7}"/>
              </a:ext>
            </a:extLst>
          </p:cNvPr>
          <p:cNvPicPr>
            <a:picLocks noChangeAspect="1"/>
          </p:cNvPicPr>
          <p:nvPr/>
        </p:nvPicPr>
        <p:blipFill>
          <a:blip r:embed="rId6"/>
          <a:stretch>
            <a:fillRect/>
          </a:stretch>
        </p:blipFill>
        <p:spPr bwMode="auto">
          <a:xfrm>
            <a:off x="8623270" y="3195680"/>
            <a:ext cx="1454069" cy="314697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95044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1E0AD99-8569-AFED-F30B-1D48B588C3C0}"/>
              </a:ext>
            </a:extLst>
          </p:cNvPr>
          <p:cNvSpPr>
            <a:spLocks noGrp="1"/>
          </p:cNvSpPr>
          <p:nvPr>
            <p:ph idx="17"/>
          </p:nvPr>
        </p:nvSpPr>
        <p:spPr>
          <a:xfrm>
            <a:off x="64492" y="1126383"/>
            <a:ext cx="11940403" cy="4948492"/>
          </a:xfrm>
        </p:spPr>
        <p:txBody>
          <a:bodyPr/>
          <a:lstStyle/>
          <a:p>
            <a:r>
              <a:rPr lang="fr-FR" sz="2000" dirty="0"/>
              <a:t>Une solution simple et intuitive</a:t>
            </a:r>
          </a:p>
        </p:txBody>
      </p:sp>
      <p:sp>
        <p:nvSpPr>
          <p:cNvPr id="3" name="Espace réservé du texte 2">
            <a:extLst>
              <a:ext uri="{FF2B5EF4-FFF2-40B4-BE49-F238E27FC236}">
                <a16:creationId xmlns:a16="http://schemas.microsoft.com/office/drawing/2014/main" id="{66C73459-EAC6-04B7-6509-AFC1AD3328D1}"/>
              </a:ext>
            </a:extLst>
          </p:cNvPr>
          <p:cNvSpPr>
            <a:spLocks noGrp="1"/>
          </p:cNvSpPr>
          <p:nvPr>
            <p:ph type="body" sz="quarter" idx="12"/>
          </p:nvPr>
        </p:nvSpPr>
        <p:spPr/>
        <p:txBody>
          <a:bodyPr/>
          <a:lstStyle/>
          <a:p>
            <a:r>
              <a:rPr lang="fr-FR" dirty="0"/>
              <a:t>Comment vendre </a:t>
            </a:r>
            <a:r>
              <a:rPr lang="fr-FR" dirty="0" err="1"/>
              <a:t>Pulcéo</a:t>
            </a:r>
            <a:r>
              <a:rPr lang="fr-FR" dirty="0"/>
              <a:t> </a:t>
            </a:r>
            <a:r>
              <a:rPr lang="fr-FR" dirty="0" err="1"/>
              <a:t>Connect</a:t>
            </a:r>
            <a:r>
              <a:rPr lang="fr-FR" dirty="0"/>
              <a:t> ?</a:t>
            </a:r>
          </a:p>
        </p:txBody>
      </p:sp>
      <p:cxnSp>
        <p:nvCxnSpPr>
          <p:cNvPr id="39" name="Connecteur droit 38">
            <a:extLst>
              <a:ext uri="{FF2B5EF4-FFF2-40B4-BE49-F238E27FC236}">
                <a16:creationId xmlns:a16="http://schemas.microsoft.com/office/drawing/2014/main" id="{F246E5DA-7D02-5CF1-B4D0-5B2D9601E7C5}"/>
              </a:ext>
            </a:extLst>
          </p:cNvPr>
          <p:cNvCxnSpPr>
            <a:cxnSpLocks/>
          </p:cNvCxnSpPr>
          <p:nvPr/>
        </p:nvCxnSpPr>
        <p:spPr bwMode="auto">
          <a:xfrm flipV="1">
            <a:off x="9232426" y="3892396"/>
            <a:ext cx="2104716" cy="1451793"/>
          </a:xfrm>
          <a:prstGeom prst="line">
            <a:avLst/>
          </a:prstGeom>
          <a:solidFill>
            <a:srgbClr val="D7000F"/>
          </a:solidFill>
          <a:ln w="19049" cap="flat" cmpd="sng" algn="ctr">
            <a:solidFill>
              <a:srgbClr val="3E454A"/>
            </a:solidFill>
            <a:prstDash val="solid"/>
            <a:miter lim="800000"/>
          </a:ln>
          <a:effectLst/>
        </p:spPr>
      </p:cxnSp>
      <p:cxnSp>
        <p:nvCxnSpPr>
          <p:cNvPr id="40" name="Connecteur droit 39">
            <a:extLst>
              <a:ext uri="{FF2B5EF4-FFF2-40B4-BE49-F238E27FC236}">
                <a16:creationId xmlns:a16="http://schemas.microsoft.com/office/drawing/2014/main" id="{6A8365F9-8FAC-3CCE-8EA2-1428FB026FBB}"/>
              </a:ext>
            </a:extLst>
          </p:cNvPr>
          <p:cNvCxnSpPr>
            <a:cxnSpLocks/>
          </p:cNvCxnSpPr>
          <p:nvPr/>
        </p:nvCxnSpPr>
        <p:spPr bwMode="auto">
          <a:xfrm flipV="1">
            <a:off x="813557" y="3892397"/>
            <a:ext cx="2104717" cy="1451794"/>
          </a:xfrm>
          <a:prstGeom prst="line">
            <a:avLst/>
          </a:prstGeom>
          <a:solidFill>
            <a:srgbClr val="D7000F"/>
          </a:solidFill>
          <a:ln w="19049" cap="flat" cmpd="sng" algn="ctr">
            <a:solidFill>
              <a:srgbClr val="3E454A"/>
            </a:solidFill>
            <a:prstDash val="solid"/>
            <a:miter lim="800000"/>
          </a:ln>
          <a:effectLst/>
        </p:spPr>
      </p:cxnSp>
      <p:cxnSp>
        <p:nvCxnSpPr>
          <p:cNvPr id="41" name="Connecteur droit 40">
            <a:extLst>
              <a:ext uri="{FF2B5EF4-FFF2-40B4-BE49-F238E27FC236}">
                <a16:creationId xmlns:a16="http://schemas.microsoft.com/office/drawing/2014/main" id="{E1D31C80-E0CC-C929-81C3-5123157171F0}"/>
              </a:ext>
            </a:extLst>
          </p:cNvPr>
          <p:cNvCxnSpPr>
            <a:cxnSpLocks/>
          </p:cNvCxnSpPr>
          <p:nvPr/>
        </p:nvCxnSpPr>
        <p:spPr bwMode="auto">
          <a:xfrm flipH="1" flipV="1">
            <a:off x="2918275" y="3892397"/>
            <a:ext cx="2104716" cy="1451793"/>
          </a:xfrm>
          <a:prstGeom prst="line">
            <a:avLst/>
          </a:prstGeom>
          <a:solidFill>
            <a:srgbClr val="D7000F"/>
          </a:solidFill>
          <a:ln w="19049" cap="flat" cmpd="sng" algn="ctr">
            <a:solidFill>
              <a:srgbClr val="3E454A"/>
            </a:solidFill>
            <a:prstDash val="solid"/>
            <a:miter lim="800000"/>
          </a:ln>
          <a:effectLst/>
        </p:spPr>
      </p:cxnSp>
      <p:cxnSp>
        <p:nvCxnSpPr>
          <p:cNvPr id="42" name="Connecteur droit 41">
            <a:extLst>
              <a:ext uri="{FF2B5EF4-FFF2-40B4-BE49-F238E27FC236}">
                <a16:creationId xmlns:a16="http://schemas.microsoft.com/office/drawing/2014/main" id="{792A7FBC-138E-86E1-285F-E0005F196573}"/>
              </a:ext>
            </a:extLst>
          </p:cNvPr>
          <p:cNvCxnSpPr>
            <a:cxnSpLocks/>
          </p:cNvCxnSpPr>
          <p:nvPr/>
        </p:nvCxnSpPr>
        <p:spPr bwMode="auto">
          <a:xfrm flipV="1">
            <a:off x="5022991" y="3892397"/>
            <a:ext cx="2104716" cy="1451793"/>
          </a:xfrm>
          <a:prstGeom prst="line">
            <a:avLst/>
          </a:prstGeom>
          <a:solidFill>
            <a:srgbClr val="D7000F"/>
          </a:solidFill>
          <a:ln w="19049" cap="flat" cmpd="sng" algn="ctr">
            <a:solidFill>
              <a:srgbClr val="3E454A"/>
            </a:solidFill>
            <a:prstDash val="solid"/>
            <a:miter lim="800000"/>
          </a:ln>
          <a:effectLst/>
        </p:spPr>
      </p:cxnSp>
      <p:cxnSp>
        <p:nvCxnSpPr>
          <p:cNvPr id="43" name="Connecteur droit 42">
            <a:extLst>
              <a:ext uri="{FF2B5EF4-FFF2-40B4-BE49-F238E27FC236}">
                <a16:creationId xmlns:a16="http://schemas.microsoft.com/office/drawing/2014/main" id="{0E9CC1A5-6F88-CFC4-0412-240C724F891A}"/>
              </a:ext>
            </a:extLst>
          </p:cNvPr>
          <p:cNvCxnSpPr>
            <a:cxnSpLocks/>
          </p:cNvCxnSpPr>
          <p:nvPr/>
        </p:nvCxnSpPr>
        <p:spPr bwMode="auto">
          <a:xfrm flipH="1" flipV="1">
            <a:off x="7127709" y="3892397"/>
            <a:ext cx="2104716" cy="1451793"/>
          </a:xfrm>
          <a:prstGeom prst="line">
            <a:avLst/>
          </a:prstGeom>
          <a:solidFill>
            <a:srgbClr val="D7000F"/>
          </a:solidFill>
          <a:ln w="19049" cap="flat" cmpd="sng" algn="ctr">
            <a:solidFill>
              <a:srgbClr val="3E454A"/>
            </a:solidFill>
            <a:prstDash val="solid"/>
            <a:miter lim="800000"/>
          </a:ln>
          <a:effectLst/>
        </p:spPr>
      </p:cxnSp>
      <p:sp>
        <p:nvSpPr>
          <p:cNvPr id="44" name="Ellipse 43">
            <a:extLst>
              <a:ext uri="{FF2B5EF4-FFF2-40B4-BE49-F238E27FC236}">
                <a16:creationId xmlns:a16="http://schemas.microsoft.com/office/drawing/2014/main" id="{547E803D-B240-2F60-5206-5B7D18E127B7}"/>
              </a:ext>
            </a:extLst>
          </p:cNvPr>
          <p:cNvSpPr/>
          <p:nvPr/>
        </p:nvSpPr>
        <p:spPr bwMode="auto">
          <a:xfrm>
            <a:off x="2841461" y="3815583"/>
            <a:ext cx="153627" cy="153627"/>
          </a:xfrm>
          <a:prstGeom prst="ellipse">
            <a:avLst/>
          </a:prstGeom>
          <a:solidFill>
            <a:srgbClr val="D7000F"/>
          </a:solidFill>
          <a:ln w="12700" cap="flat" cmpd="sng" algn="ctr">
            <a:noFill/>
            <a:prstDash val="solid"/>
            <a:miter lim="800000"/>
          </a:ln>
          <a:effectLst/>
        </p:spPr>
      </p:sp>
      <p:sp>
        <p:nvSpPr>
          <p:cNvPr id="45" name="Ellipse 44">
            <a:extLst>
              <a:ext uri="{FF2B5EF4-FFF2-40B4-BE49-F238E27FC236}">
                <a16:creationId xmlns:a16="http://schemas.microsoft.com/office/drawing/2014/main" id="{CA84EDE5-8715-C409-8084-3139B952D017}"/>
              </a:ext>
            </a:extLst>
          </p:cNvPr>
          <p:cNvSpPr/>
          <p:nvPr/>
        </p:nvSpPr>
        <p:spPr bwMode="auto">
          <a:xfrm>
            <a:off x="4946178" y="5267377"/>
            <a:ext cx="153627" cy="153627"/>
          </a:xfrm>
          <a:prstGeom prst="ellipse">
            <a:avLst/>
          </a:prstGeom>
          <a:solidFill>
            <a:srgbClr val="D7000F"/>
          </a:solidFill>
          <a:ln w="12700" cap="flat" cmpd="sng" algn="ctr">
            <a:noFill/>
            <a:prstDash val="solid"/>
            <a:miter lim="800000"/>
          </a:ln>
          <a:effectLst/>
        </p:spPr>
      </p:sp>
      <p:sp>
        <p:nvSpPr>
          <p:cNvPr id="46" name="Ellipse 45">
            <a:extLst>
              <a:ext uri="{FF2B5EF4-FFF2-40B4-BE49-F238E27FC236}">
                <a16:creationId xmlns:a16="http://schemas.microsoft.com/office/drawing/2014/main" id="{EEC71C44-3F24-3167-6EAB-71CC881E286F}"/>
              </a:ext>
            </a:extLst>
          </p:cNvPr>
          <p:cNvSpPr/>
          <p:nvPr/>
        </p:nvSpPr>
        <p:spPr bwMode="auto">
          <a:xfrm>
            <a:off x="7050895" y="3815583"/>
            <a:ext cx="153627" cy="153627"/>
          </a:xfrm>
          <a:prstGeom prst="ellipse">
            <a:avLst/>
          </a:prstGeom>
          <a:solidFill>
            <a:srgbClr val="D7000F"/>
          </a:solidFill>
          <a:ln w="12700" cap="flat" cmpd="sng" algn="ctr">
            <a:noFill/>
            <a:prstDash val="solid"/>
            <a:miter lim="800000"/>
          </a:ln>
          <a:effectLst/>
        </p:spPr>
      </p:sp>
      <p:sp>
        <p:nvSpPr>
          <p:cNvPr id="47" name="Ellipse 46">
            <a:extLst>
              <a:ext uri="{FF2B5EF4-FFF2-40B4-BE49-F238E27FC236}">
                <a16:creationId xmlns:a16="http://schemas.microsoft.com/office/drawing/2014/main" id="{4287821E-47ED-0AF0-6AAD-BA5A99D0C8D5}"/>
              </a:ext>
            </a:extLst>
          </p:cNvPr>
          <p:cNvSpPr/>
          <p:nvPr/>
        </p:nvSpPr>
        <p:spPr bwMode="auto">
          <a:xfrm>
            <a:off x="9155612" y="5267377"/>
            <a:ext cx="153627" cy="153627"/>
          </a:xfrm>
          <a:prstGeom prst="ellipse">
            <a:avLst/>
          </a:prstGeom>
          <a:solidFill>
            <a:srgbClr val="D7000F"/>
          </a:solidFill>
          <a:ln w="12700" cap="flat" cmpd="sng" algn="ctr">
            <a:noFill/>
            <a:prstDash val="solid"/>
            <a:miter lim="800000"/>
          </a:ln>
          <a:effectLst/>
        </p:spPr>
      </p:sp>
      <p:cxnSp>
        <p:nvCxnSpPr>
          <p:cNvPr id="48" name="Connecteur droit 47">
            <a:extLst>
              <a:ext uri="{FF2B5EF4-FFF2-40B4-BE49-F238E27FC236}">
                <a16:creationId xmlns:a16="http://schemas.microsoft.com/office/drawing/2014/main" id="{D20AE17C-8E98-2D05-EE97-5FD8079601A5}"/>
              </a:ext>
            </a:extLst>
          </p:cNvPr>
          <p:cNvCxnSpPr>
            <a:cxnSpLocks/>
          </p:cNvCxnSpPr>
          <p:nvPr/>
        </p:nvCxnSpPr>
        <p:spPr bwMode="auto">
          <a:xfrm flipV="1">
            <a:off x="2918275" y="3331651"/>
            <a:ext cx="0" cy="391753"/>
          </a:xfrm>
          <a:prstGeom prst="line">
            <a:avLst/>
          </a:prstGeom>
          <a:solidFill>
            <a:srgbClr val="D7000F"/>
          </a:solidFill>
          <a:ln w="12699" cap="flat" cmpd="sng" algn="ctr">
            <a:solidFill>
              <a:srgbClr val="A5CC74">
                <a:lumMod val="50196"/>
              </a:srgbClr>
            </a:solidFill>
            <a:prstDash val="sysDot"/>
            <a:miter lim="800000"/>
          </a:ln>
          <a:effectLst/>
        </p:spPr>
      </p:cxnSp>
      <p:cxnSp>
        <p:nvCxnSpPr>
          <p:cNvPr id="49" name="Connecteur droit 48">
            <a:extLst>
              <a:ext uri="{FF2B5EF4-FFF2-40B4-BE49-F238E27FC236}">
                <a16:creationId xmlns:a16="http://schemas.microsoft.com/office/drawing/2014/main" id="{2B719D99-59F8-0AE5-413F-8E73969C92FA}"/>
              </a:ext>
            </a:extLst>
          </p:cNvPr>
          <p:cNvCxnSpPr>
            <a:cxnSpLocks/>
          </p:cNvCxnSpPr>
          <p:nvPr/>
        </p:nvCxnSpPr>
        <p:spPr bwMode="auto">
          <a:xfrm flipV="1">
            <a:off x="5022991" y="4760401"/>
            <a:ext cx="0" cy="391753"/>
          </a:xfrm>
          <a:prstGeom prst="line">
            <a:avLst/>
          </a:prstGeom>
          <a:solidFill>
            <a:srgbClr val="D7000F"/>
          </a:solidFill>
          <a:ln w="12699" cap="flat" cmpd="sng" algn="ctr">
            <a:solidFill>
              <a:srgbClr val="A5CC74">
                <a:lumMod val="50196"/>
              </a:srgbClr>
            </a:solidFill>
            <a:prstDash val="sysDot"/>
            <a:miter lim="800000"/>
          </a:ln>
          <a:effectLst/>
        </p:spPr>
      </p:cxnSp>
      <p:cxnSp>
        <p:nvCxnSpPr>
          <p:cNvPr id="50" name="Connecteur droit 49">
            <a:extLst>
              <a:ext uri="{FF2B5EF4-FFF2-40B4-BE49-F238E27FC236}">
                <a16:creationId xmlns:a16="http://schemas.microsoft.com/office/drawing/2014/main" id="{48E117A9-B078-C14F-87AA-DE97279BB03F}"/>
              </a:ext>
            </a:extLst>
          </p:cNvPr>
          <p:cNvCxnSpPr>
            <a:cxnSpLocks/>
          </p:cNvCxnSpPr>
          <p:nvPr/>
        </p:nvCxnSpPr>
        <p:spPr bwMode="auto">
          <a:xfrm flipV="1">
            <a:off x="7127709" y="3331650"/>
            <a:ext cx="0" cy="391753"/>
          </a:xfrm>
          <a:prstGeom prst="line">
            <a:avLst/>
          </a:prstGeom>
          <a:solidFill>
            <a:srgbClr val="D7000F"/>
          </a:solidFill>
          <a:ln w="12699" cap="flat" cmpd="sng" algn="ctr">
            <a:solidFill>
              <a:srgbClr val="A5CC74">
                <a:lumMod val="50196"/>
              </a:srgbClr>
            </a:solidFill>
            <a:prstDash val="sysDot"/>
            <a:miter lim="800000"/>
          </a:ln>
          <a:effectLst/>
        </p:spPr>
      </p:cxnSp>
      <p:cxnSp>
        <p:nvCxnSpPr>
          <p:cNvPr id="51" name="Connecteur droit 50">
            <a:extLst>
              <a:ext uri="{FF2B5EF4-FFF2-40B4-BE49-F238E27FC236}">
                <a16:creationId xmlns:a16="http://schemas.microsoft.com/office/drawing/2014/main" id="{CAAB1686-5653-F190-55FD-22A1E91D4946}"/>
              </a:ext>
            </a:extLst>
          </p:cNvPr>
          <p:cNvCxnSpPr>
            <a:cxnSpLocks/>
          </p:cNvCxnSpPr>
          <p:nvPr/>
        </p:nvCxnSpPr>
        <p:spPr bwMode="auto">
          <a:xfrm flipV="1">
            <a:off x="9232426" y="4760402"/>
            <a:ext cx="0" cy="391752"/>
          </a:xfrm>
          <a:prstGeom prst="line">
            <a:avLst/>
          </a:prstGeom>
          <a:solidFill>
            <a:srgbClr val="D7000F"/>
          </a:solidFill>
          <a:ln w="12699" cap="flat" cmpd="sng" algn="ctr">
            <a:solidFill>
              <a:srgbClr val="A5CC74">
                <a:lumMod val="50196"/>
              </a:srgbClr>
            </a:solidFill>
            <a:prstDash val="sysDot"/>
            <a:miter lim="800000"/>
          </a:ln>
          <a:effectLst/>
        </p:spPr>
      </p:cxnSp>
      <p:pic>
        <p:nvPicPr>
          <p:cNvPr id="52" name="Image 51">
            <a:extLst>
              <a:ext uri="{FF2B5EF4-FFF2-40B4-BE49-F238E27FC236}">
                <a16:creationId xmlns:a16="http://schemas.microsoft.com/office/drawing/2014/main" id="{A1A0D26A-EA7B-5C78-20F9-1E6840E25E32}"/>
              </a:ext>
            </a:extLst>
          </p:cNvPr>
          <p:cNvPicPr>
            <a:picLocks noChangeAspect="1"/>
          </p:cNvPicPr>
          <p:nvPr/>
        </p:nvPicPr>
        <p:blipFill>
          <a:blip r:embed="rId2"/>
          <a:stretch/>
        </p:blipFill>
        <p:spPr bwMode="auto">
          <a:xfrm>
            <a:off x="4739922" y="3969211"/>
            <a:ext cx="566139" cy="678685"/>
          </a:xfrm>
          <a:prstGeom prst="rect">
            <a:avLst/>
          </a:prstGeom>
        </p:spPr>
      </p:pic>
      <p:grpSp>
        <p:nvGrpSpPr>
          <p:cNvPr id="53" name="Groupe 52">
            <a:extLst>
              <a:ext uri="{FF2B5EF4-FFF2-40B4-BE49-F238E27FC236}">
                <a16:creationId xmlns:a16="http://schemas.microsoft.com/office/drawing/2014/main" id="{8D2ACCF8-8337-79AA-CE36-4769CA4D0CBA}"/>
              </a:ext>
            </a:extLst>
          </p:cNvPr>
          <p:cNvGrpSpPr/>
          <p:nvPr/>
        </p:nvGrpSpPr>
        <p:grpSpPr>
          <a:xfrm>
            <a:off x="271247" y="3793896"/>
            <a:ext cx="1084620" cy="1627109"/>
            <a:chOff x="280391" y="2989442"/>
            <a:chExt cx="1084620" cy="1627109"/>
          </a:xfrm>
        </p:grpSpPr>
        <p:sp>
          <p:nvSpPr>
            <p:cNvPr id="54" name="Ellipse 53">
              <a:extLst>
                <a:ext uri="{FF2B5EF4-FFF2-40B4-BE49-F238E27FC236}">
                  <a16:creationId xmlns:a16="http://schemas.microsoft.com/office/drawing/2014/main" id="{A70B513D-77D2-FA40-0FB1-25850E27FD69}"/>
                </a:ext>
              </a:extLst>
            </p:cNvPr>
            <p:cNvSpPr/>
            <p:nvPr/>
          </p:nvSpPr>
          <p:spPr bwMode="auto">
            <a:xfrm>
              <a:off x="745886" y="4462923"/>
              <a:ext cx="153628" cy="153628"/>
            </a:xfrm>
            <a:prstGeom prst="ellipse">
              <a:avLst/>
            </a:prstGeom>
            <a:solidFill>
              <a:srgbClr val="D7000F"/>
            </a:solidFill>
            <a:ln w="12700" cap="flat" cmpd="sng" algn="ctr">
              <a:noFill/>
              <a:prstDash val="solid"/>
              <a:miter lim="800000"/>
            </a:ln>
            <a:effectLst/>
          </p:spPr>
        </p:sp>
        <p:cxnSp>
          <p:nvCxnSpPr>
            <p:cNvPr id="55" name="Connecteur droit 54">
              <a:extLst>
                <a:ext uri="{FF2B5EF4-FFF2-40B4-BE49-F238E27FC236}">
                  <a16:creationId xmlns:a16="http://schemas.microsoft.com/office/drawing/2014/main" id="{E8B932CC-9CB7-28EF-F374-71EDACA10706}"/>
                </a:ext>
              </a:extLst>
            </p:cNvPr>
            <p:cNvCxnSpPr>
              <a:cxnSpLocks/>
            </p:cNvCxnSpPr>
            <p:nvPr/>
          </p:nvCxnSpPr>
          <p:spPr bwMode="auto">
            <a:xfrm flipV="1">
              <a:off x="822701" y="3955947"/>
              <a:ext cx="0" cy="391752"/>
            </a:xfrm>
            <a:prstGeom prst="line">
              <a:avLst/>
            </a:prstGeom>
            <a:solidFill>
              <a:srgbClr val="D7000F"/>
            </a:solidFill>
            <a:ln w="12699" cap="flat" cmpd="sng" algn="ctr">
              <a:solidFill>
                <a:srgbClr val="A5CC74">
                  <a:lumMod val="50196"/>
                </a:srgbClr>
              </a:solidFill>
              <a:prstDash val="sysDot"/>
              <a:miter lim="800000"/>
            </a:ln>
            <a:effectLst/>
          </p:spPr>
        </p:cxnSp>
        <p:pic>
          <p:nvPicPr>
            <p:cNvPr id="56" name="Image 55">
              <a:extLst>
                <a:ext uri="{FF2B5EF4-FFF2-40B4-BE49-F238E27FC236}">
                  <a16:creationId xmlns:a16="http://schemas.microsoft.com/office/drawing/2014/main" id="{2C8133E9-B2F6-E5C8-644F-02E4EA27D98C}"/>
                </a:ext>
              </a:extLst>
            </p:cNvPr>
            <p:cNvPicPr>
              <a:picLocks noChangeAspect="1"/>
            </p:cNvPicPr>
            <p:nvPr/>
          </p:nvPicPr>
          <p:blipFill>
            <a:blip r:embed="rId3"/>
            <a:srcRect/>
            <a:stretch/>
          </p:blipFill>
          <p:spPr bwMode="auto">
            <a:xfrm>
              <a:off x="280391" y="2989442"/>
              <a:ext cx="1084620" cy="1084620"/>
            </a:xfrm>
            <a:prstGeom prst="rect">
              <a:avLst/>
            </a:prstGeom>
          </p:spPr>
        </p:pic>
      </p:grpSp>
      <p:pic>
        <p:nvPicPr>
          <p:cNvPr id="57" name="Image 56">
            <a:extLst>
              <a:ext uri="{FF2B5EF4-FFF2-40B4-BE49-F238E27FC236}">
                <a16:creationId xmlns:a16="http://schemas.microsoft.com/office/drawing/2014/main" id="{913D53B8-EBA5-1480-BFD4-484A0EE29B4E}"/>
              </a:ext>
            </a:extLst>
          </p:cNvPr>
          <p:cNvPicPr>
            <a:picLocks noChangeAspect="1"/>
          </p:cNvPicPr>
          <p:nvPr/>
        </p:nvPicPr>
        <p:blipFill>
          <a:blip r:embed="rId4"/>
          <a:stretch/>
        </p:blipFill>
        <p:spPr bwMode="auto">
          <a:xfrm>
            <a:off x="2646139" y="2650450"/>
            <a:ext cx="544271" cy="616215"/>
          </a:xfrm>
          <a:prstGeom prst="rect">
            <a:avLst/>
          </a:prstGeom>
        </p:spPr>
      </p:pic>
      <p:pic>
        <p:nvPicPr>
          <p:cNvPr id="58" name="Image 57">
            <a:extLst>
              <a:ext uri="{FF2B5EF4-FFF2-40B4-BE49-F238E27FC236}">
                <a16:creationId xmlns:a16="http://schemas.microsoft.com/office/drawing/2014/main" id="{F0F69223-D28E-1178-4078-B2C6B258E4B4}"/>
              </a:ext>
            </a:extLst>
          </p:cNvPr>
          <p:cNvPicPr>
            <a:picLocks noChangeAspect="1"/>
          </p:cNvPicPr>
          <p:nvPr/>
        </p:nvPicPr>
        <p:blipFill>
          <a:blip r:embed="rId5"/>
          <a:stretch/>
        </p:blipFill>
        <p:spPr bwMode="auto">
          <a:xfrm>
            <a:off x="8793712" y="3838627"/>
            <a:ext cx="877428" cy="877428"/>
          </a:xfrm>
          <a:prstGeom prst="rect">
            <a:avLst/>
          </a:prstGeom>
        </p:spPr>
      </p:pic>
      <p:pic>
        <p:nvPicPr>
          <p:cNvPr id="59" name="Image 58">
            <a:extLst>
              <a:ext uri="{FF2B5EF4-FFF2-40B4-BE49-F238E27FC236}">
                <a16:creationId xmlns:a16="http://schemas.microsoft.com/office/drawing/2014/main" id="{538F3206-4453-34A5-D22F-B653B218645C}"/>
              </a:ext>
            </a:extLst>
          </p:cNvPr>
          <p:cNvPicPr>
            <a:picLocks noChangeAspect="1"/>
          </p:cNvPicPr>
          <p:nvPr/>
        </p:nvPicPr>
        <p:blipFill>
          <a:blip r:embed="rId6"/>
          <a:stretch/>
        </p:blipFill>
        <p:spPr bwMode="auto">
          <a:xfrm>
            <a:off x="11013393" y="2650450"/>
            <a:ext cx="647498" cy="606834"/>
          </a:xfrm>
          <a:prstGeom prst="rect">
            <a:avLst/>
          </a:prstGeom>
        </p:spPr>
      </p:pic>
      <p:sp>
        <p:nvSpPr>
          <p:cNvPr id="60" name="Ellipse 59">
            <a:extLst>
              <a:ext uri="{FF2B5EF4-FFF2-40B4-BE49-F238E27FC236}">
                <a16:creationId xmlns:a16="http://schemas.microsoft.com/office/drawing/2014/main" id="{078B0342-6E04-CF66-0F04-FB6122DC2CF5}"/>
              </a:ext>
            </a:extLst>
          </p:cNvPr>
          <p:cNvSpPr/>
          <p:nvPr/>
        </p:nvSpPr>
        <p:spPr bwMode="auto">
          <a:xfrm>
            <a:off x="11260329" y="3815582"/>
            <a:ext cx="153627" cy="153627"/>
          </a:xfrm>
          <a:prstGeom prst="ellipse">
            <a:avLst/>
          </a:prstGeom>
          <a:solidFill>
            <a:srgbClr val="D7000F"/>
          </a:solidFill>
          <a:ln w="12700" cap="flat" cmpd="sng" algn="ctr">
            <a:noFill/>
            <a:prstDash val="solid"/>
            <a:miter lim="800000"/>
          </a:ln>
          <a:effectLst/>
        </p:spPr>
      </p:sp>
      <p:cxnSp>
        <p:nvCxnSpPr>
          <p:cNvPr id="61" name="Connecteur droit 60">
            <a:extLst>
              <a:ext uri="{FF2B5EF4-FFF2-40B4-BE49-F238E27FC236}">
                <a16:creationId xmlns:a16="http://schemas.microsoft.com/office/drawing/2014/main" id="{B1C68A29-02A9-6E9C-BE0F-C0F46BC8039F}"/>
              </a:ext>
            </a:extLst>
          </p:cNvPr>
          <p:cNvCxnSpPr>
            <a:cxnSpLocks/>
          </p:cNvCxnSpPr>
          <p:nvPr/>
        </p:nvCxnSpPr>
        <p:spPr bwMode="auto">
          <a:xfrm flipV="1">
            <a:off x="11337143" y="3331651"/>
            <a:ext cx="0" cy="391752"/>
          </a:xfrm>
          <a:prstGeom prst="line">
            <a:avLst/>
          </a:prstGeom>
          <a:solidFill>
            <a:srgbClr val="D7000F"/>
          </a:solidFill>
          <a:ln w="12699" cap="flat" cmpd="sng" algn="ctr">
            <a:solidFill>
              <a:srgbClr val="A5CC74">
                <a:lumMod val="50196"/>
              </a:srgbClr>
            </a:solidFill>
            <a:prstDash val="sysDot"/>
            <a:miter lim="800000"/>
          </a:ln>
          <a:effectLst/>
        </p:spPr>
      </p:cxnSp>
      <p:pic>
        <p:nvPicPr>
          <p:cNvPr id="62" name="Image 61">
            <a:extLst>
              <a:ext uri="{FF2B5EF4-FFF2-40B4-BE49-F238E27FC236}">
                <a16:creationId xmlns:a16="http://schemas.microsoft.com/office/drawing/2014/main" id="{7477E86C-FEB7-AB40-8979-7D85FF3C89CC}"/>
              </a:ext>
            </a:extLst>
          </p:cNvPr>
          <p:cNvPicPr>
            <a:picLocks noChangeAspect="1"/>
          </p:cNvPicPr>
          <p:nvPr/>
        </p:nvPicPr>
        <p:blipFill>
          <a:blip r:embed="rId7"/>
          <a:stretch/>
        </p:blipFill>
        <p:spPr bwMode="auto">
          <a:xfrm>
            <a:off x="6465354" y="2832357"/>
            <a:ext cx="1324708" cy="483858"/>
          </a:xfrm>
          <a:prstGeom prst="rect">
            <a:avLst/>
          </a:prstGeom>
        </p:spPr>
      </p:pic>
      <p:sp>
        <p:nvSpPr>
          <p:cNvPr id="63" name="Espace réservé du texte 12">
            <a:extLst>
              <a:ext uri="{FF2B5EF4-FFF2-40B4-BE49-F238E27FC236}">
                <a16:creationId xmlns:a16="http://schemas.microsoft.com/office/drawing/2014/main" id="{8226AA7F-EFA2-25AB-3920-71F6EEC60FCB}"/>
              </a:ext>
            </a:extLst>
          </p:cNvPr>
          <p:cNvSpPr txBox="1">
            <a:spLocks/>
          </p:cNvSpPr>
          <p:nvPr/>
        </p:nvSpPr>
        <p:spPr bwMode="auto">
          <a:xfrm>
            <a:off x="-153144" y="5521953"/>
            <a:ext cx="1994271" cy="408179"/>
          </a:xfrm>
          <a:prstGeom prst="rect">
            <a:avLst/>
          </a:prstGeom>
        </p:spPr>
        <p:txBody>
          <a:bodyPr vert="horz" lIns="72000" tIns="36000" rIns="36000" bIns="36000" rtlCol="0">
            <a:noAutofit/>
          </a:bodyPr>
          <a:lstStyle>
            <a:lvl1pPr marL="0" indent="0" algn="l" defTabSz="914400">
              <a:lnSpc>
                <a:spcPct val="100000"/>
              </a:lnSpc>
              <a:spcBef>
                <a:spcPts val="1500"/>
              </a:spcBef>
              <a:buFont typeface="Arial"/>
              <a:buNone/>
              <a:defRPr sz="1600" b="1">
                <a:solidFill>
                  <a:schemeClr val="tx2"/>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317500" marR="0" lvl="3" indent="-101600" algn="l" defTabSz="914400" eaLnBrk="1" fontAlgn="auto" latinLnBrk="0" hangingPunct="1">
              <a:lnSpc>
                <a:spcPct val="100000"/>
              </a:lnSpc>
              <a:spcBef>
                <a:spcPts val="1300"/>
              </a:spcBef>
              <a:spcAft>
                <a:spcPts val="0"/>
              </a:spcAft>
              <a:buClr>
                <a:srgbClr val="C30F0F"/>
              </a:buClr>
              <a:buSzPct val="120000"/>
              <a:buFont typeface="Wingdings" pitchFamily="2" charset="2"/>
              <a:buChar char="§"/>
              <a:tabLst/>
              <a:defRPr/>
            </a:pPr>
            <a:r>
              <a:rPr kumimoji="0" lang="fr-FR" sz="1200" b="1" i="0" u="none" strike="noStrike" kern="0" cap="none" spc="0" normalizeH="0" baseline="0" noProof="0" dirty="0">
                <a:ln>
                  <a:noFill/>
                </a:ln>
                <a:solidFill>
                  <a:srgbClr val="3E454A"/>
                </a:solidFill>
                <a:effectLst/>
                <a:uLnTx/>
                <a:uFillTx/>
                <a:latin typeface="Arial"/>
                <a:cs typeface="Arial"/>
              </a:rPr>
              <a:t>Vision d’ensemble </a:t>
            </a:r>
            <a:br>
              <a:rPr kumimoji="0" lang="fr-FR" sz="1200" b="1" i="0" u="none" strike="noStrike" kern="0" cap="none" spc="0" normalizeH="0" baseline="0" noProof="0" dirty="0">
                <a:ln>
                  <a:noFill/>
                </a:ln>
                <a:solidFill>
                  <a:srgbClr val="3E454A"/>
                </a:solidFill>
                <a:effectLst/>
                <a:uLnTx/>
                <a:uFillTx/>
                <a:latin typeface="Arial"/>
                <a:cs typeface="Arial"/>
              </a:rPr>
            </a:br>
            <a:r>
              <a:rPr kumimoji="0" lang="fr-FR" sz="1200" b="1" i="0" u="none" strike="noStrike" kern="0" cap="none" spc="0" normalizeH="0" baseline="0" noProof="0" dirty="0">
                <a:ln>
                  <a:noFill/>
                </a:ln>
                <a:solidFill>
                  <a:srgbClr val="3E454A"/>
                </a:solidFill>
                <a:effectLst/>
                <a:uLnTx/>
                <a:uFillTx/>
                <a:latin typeface="Arial"/>
                <a:cs typeface="Arial"/>
              </a:rPr>
              <a:t>de ses comptes pros</a:t>
            </a:r>
          </a:p>
        </p:txBody>
      </p:sp>
      <p:sp>
        <p:nvSpPr>
          <p:cNvPr id="64" name="Espace réservé du texte 12">
            <a:extLst>
              <a:ext uri="{FF2B5EF4-FFF2-40B4-BE49-F238E27FC236}">
                <a16:creationId xmlns:a16="http://schemas.microsoft.com/office/drawing/2014/main" id="{21F14B08-F067-14FD-D8B4-A28F4CDD58F5}"/>
              </a:ext>
            </a:extLst>
          </p:cNvPr>
          <p:cNvSpPr>
            <a:spLocks noGrp="1"/>
          </p:cNvSpPr>
          <p:nvPr/>
        </p:nvSpPr>
        <p:spPr bwMode="auto">
          <a:xfrm>
            <a:off x="1871242" y="4123227"/>
            <a:ext cx="1994270" cy="408179"/>
          </a:xfrm>
        </p:spPr>
        <p:txBody>
          <a:bodyPr vert="horz" lIns="91440" tIns="45720" rIns="91440" bIns="4572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88900" lvl="3" indent="-88900" algn="ctr">
              <a:buClr>
                <a:srgbClr val="C30F0F"/>
              </a:buClr>
              <a:buSzPct val="120000"/>
              <a:buFont typeface="Wingdings" pitchFamily="2" charset="2"/>
              <a:buChar char="§"/>
              <a:defRPr/>
            </a:pPr>
            <a:r>
              <a:rPr lang="fr-FR" b="1" kern="0" dirty="0">
                <a:solidFill>
                  <a:srgbClr val="3E454A"/>
                </a:solidFill>
                <a:cs typeface="Arial"/>
              </a:rPr>
              <a:t> Un gain </a:t>
            </a:r>
            <a:br>
              <a:rPr lang="fr-FR" b="1" kern="0" dirty="0">
                <a:solidFill>
                  <a:srgbClr val="3E454A"/>
                </a:solidFill>
                <a:cs typeface="Arial"/>
              </a:rPr>
            </a:br>
            <a:r>
              <a:rPr lang="fr-FR" b="1" kern="0" dirty="0">
                <a:solidFill>
                  <a:srgbClr val="3E454A"/>
                </a:solidFill>
                <a:cs typeface="Arial"/>
              </a:rPr>
              <a:t>de temps</a:t>
            </a:r>
            <a:br>
              <a:rPr lang="fr-FR" b="1" kern="0" dirty="0">
                <a:solidFill>
                  <a:srgbClr val="3E454A"/>
                </a:solidFill>
                <a:cs typeface="Arial"/>
              </a:rPr>
            </a:br>
            <a:r>
              <a:rPr lang="fr-FR" b="1" kern="0" dirty="0">
                <a:solidFill>
                  <a:srgbClr val="3E454A"/>
                </a:solidFill>
                <a:ea typeface="Arial"/>
                <a:cs typeface="Arial"/>
              </a:rPr>
              <a:t>au quotidien</a:t>
            </a:r>
            <a:endParaRPr lang="fr-FR" b="1" kern="0" dirty="0">
              <a:solidFill>
                <a:srgbClr val="3E454A"/>
              </a:solidFill>
              <a:cs typeface="Arial"/>
            </a:endParaRPr>
          </a:p>
        </p:txBody>
      </p:sp>
      <p:sp>
        <p:nvSpPr>
          <p:cNvPr id="65" name="Espace réservé du texte 12">
            <a:extLst>
              <a:ext uri="{FF2B5EF4-FFF2-40B4-BE49-F238E27FC236}">
                <a16:creationId xmlns:a16="http://schemas.microsoft.com/office/drawing/2014/main" id="{703543E6-33A1-32F1-5D60-0FCED4CD9378}"/>
              </a:ext>
            </a:extLst>
          </p:cNvPr>
          <p:cNvSpPr>
            <a:spLocks noGrp="1"/>
          </p:cNvSpPr>
          <p:nvPr/>
        </p:nvSpPr>
        <p:spPr bwMode="auto">
          <a:xfrm>
            <a:off x="4142640" y="5521953"/>
            <a:ext cx="2199152" cy="408179"/>
          </a:xfrm>
        </p:spPr>
        <p:txBody>
          <a:bodyPr vert="horz" lIns="0" tIns="0" rIns="0" bIns="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88900" lvl="3" indent="-88900">
              <a:buClr>
                <a:srgbClr val="C30F0F"/>
              </a:buClr>
              <a:buSzPct val="120000"/>
              <a:buFont typeface="Wingdings" pitchFamily="2" charset="2"/>
              <a:buChar char="§"/>
              <a:defRPr/>
            </a:pPr>
            <a:r>
              <a:rPr lang="fr-FR" b="1" kern="0" dirty="0">
                <a:solidFill>
                  <a:srgbClr val="3E454A"/>
                </a:solidFill>
                <a:ea typeface="Arial"/>
                <a:cs typeface="Arial"/>
              </a:rPr>
              <a:t>Une meilleure sécurité pour ses virements</a:t>
            </a:r>
            <a:endParaRPr lang="fr-FR" b="1" kern="0" dirty="0">
              <a:solidFill>
                <a:srgbClr val="3E454A"/>
              </a:solidFill>
              <a:cs typeface="Arial"/>
            </a:endParaRPr>
          </a:p>
        </p:txBody>
      </p:sp>
      <p:sp>
        <p:nvSpPr>
          <p:cNvPr id="66" name="Espace réservé du texte 12">
            <a:extLst>
              <a:ext uri="{FF2B5EF4-FFF2-40B4-BE49-F238E27FC236}">
                <a16:creationId xmlns:a16="http://schemas.microsoft.com/office/drawing/2014/main" id="{ECA01686-696E-AD80-0FBE-5A34750CC405}"/>
              </a:ext>
            </a:extLst>
          </p:cNvPr>
          <p:cNvSpPr>
            <a:spLocks noGrp="1"/>
          </p:cNvSpPr>
          <p:nvPr/>
        </p:nvSpPr>
        <p:spPr bwMode="auto">
          <a:xfrm>
            <a:off x="5896810" y="4201489"/>
            <a:ext cx="2199151" cy="553191"/>
          </a:xfrm>
        </p:spPr>
        <p:txBody>
          <a:bodyPr vert="horz" lIns="91440" tIns="45720" rIns="91440" bIns="4572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317500" lvl="3" indent="-101600" algn="ctr">
              <a:buClr>
                <a:srgbClr val="C30F0F"/>
              </a:buClr>
              <a:buSzPct val="120000"/>
              <a:buFont typeface="Wingdings" pitchFamily="2" charset="2"/>
              <a:buChar char="§"/>
              <a:defRPr/>
            </a:pPr>
            <a:r>
              <a:rPr lang="fr-FR" b="1" kern="0" dirty="0">
                <a:solidFill>
                  <a:srgbClr val="3E454A"/>
                </a:solidFill>
                <a:ea typeface="Arial"/>
                <a:cs typeface="Arial"/>
              </a:rPr>
              <a:t>Un solde </a:t>
            </a:r>
            <a:br>
              <a:rPr lang="fr-FR" b="1" kern="0" dirty="0">
                <a:solidFill>
                  <a:srgbClr val="3E454A"/>
                </a:solidFill>
                <a:ea typeface="Arial"/>
                <a:cs typeface="Arial"/>
              </a:rPr>
            </a:br>
            <a:r>
              <a:rPr lang="fr-FR" b="1" kern="0" dirty="0">
                <a:solidFill>
                  <a:srgbClr val="3E454A"/>
                </a:solidFill>
                <a:ea typeface="Arial"/>
                <a:cs typeface="Arial"/>
              </a:rPr>
              <a:t>minute, </a:t>
            </a:r>
            <a:br>
              <a:rPr lang="fr-FR" b="1" kern="0" dirty="0">
                <a:solidFill>
                  <a:srgbClr val="3E454A"/>
                </a:solidFill>
                <a:ea typeface="Arial"/>
                <a:cs typeface="Arial"/>
              </a:rPr>
            </a:br>
            <a:r>
              <a:rPr lang="fr-FR" b="1" kern="0" dirty="0">
                <a:solidFill>
                  <a:srgbClr val="3E454A"/>
                </a:solidFill>
                <a:ea typeface="Arial"/>
                <a:cs typeface="Arial"/>
              </a:rPr>
              <a:t>un relevé </a:t>
            </a:r>
            <a:br>
              <a:rPr lang="fr-FR" b="1" kern="0" dirty="0">
                <a:solidFill>
                  <a:srgbClr val="3E454A"/>
                </a:solidFill>
                <a:ea typeface="Arial"/>
                <a:cs typeface="Arial"/>
              </a:rPr>
            </a:br>
            <a:r>
              <a:rPr lang="fr-FR" b="1" kern="0" dirty="0">
                <a:solidFill>
                  <a:srgbClr val="3E454A"/>
                </a:solidFill>
                <a:ea typeface="Arial"/>
                <a:cs typeface="Arial"/>
              </a:rPr>
              <a:t>de ses opérations à J.</a:t>
            </a:r>
            <a:br>
              <a:rPr lang="fr-FR" b="1" kern="0" dirty="0">
                <a:solidFill>
                  <a:srgbClr val="3E454A"/>
                </a:solidFill>
                <a:ea typeface="Arial"/>
                <a:cs typeface="Arial"/>
              </a:rPr>
            </a:br>
            <a:r>
              <a:rPr lang="fr-FR" b="1" kern="0" dirty="0">
                <a:solidFill>
                  <a:srgbClr val="3E454A"/>
                </a:solidFill>
                <a:ea typeface="Arial"/>
                <a:cs typeface="Arial"/>
              </a:rPr>
              <a:t>Le virement instantané</a:t>
            </a:r>
            <a:endParaRPr lang="fr-FR" b="1" kern="0" dirty="0">
              <a:solidFill>
                <a:srgbClr val="3E454A"/>
              </a:solidFill>
              <a:cs typeface="Arial"/>
            </a:endParaRPr>
          </a:p>
        </p:txBody>
      </p:sp>
      <p:sp>
        <p:nvSpPr>
          <p:cNvPr id="67" name="Espace réservé du texte 12">
            <a:extLst>
              <a:ext uri="{FF2B5EF4-FFF2-40B4-BE49-F238E27FC236}">
                <a16:creationId xmlns:a16="http://schemas.microsoft.com/office/drawing/2014/main" id="{B6D516C3-3FE1-4597-6976-ABF10516126B}"/>
              </a:ext>
            </a:extLst>
          </p:cNvPr>
          <p:cNvSpPr>
            <a:spLocks noGrp="1"/>
          </p:cNvSpPr>
          <p:nvPr/>
        </p:nvSpPr>
        <p:spPr bwMode="auto">
          <a:xfrm>
            <a:off x="8132850" y="5521953"/>
            <a:ext cx="2199151" cy="408179"/>
          </a:xfrm>
        </p:spPr>
        <p:txBody>
          <a:bodyPr vert="horz" lIns="91440" tIns="45720" rIns="91440" bIns="4572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317500" lvl="3" indent="-101600">
              <a:buClr>
                <a:srgbClr val="C30F0F"/>
              </a:buClr>
              <a:buSzPct val="120000"/>
              <a:buFont typeface="Wingdings" pitchFamily="2" charset="2"/>
              <a:buChar char="§"/>
              <a:defRPr/>
            </a:pPr>
            <a:r>
              <a:rPr lang="fr-FR" b="1" kern="0" dirty="0">
                <a:solidFill>
                  <a:srgbClr val="3E454A"/>
                </a:solidFill>
                <a:ea typeface="Arial"/>
                <a:cs typeface="Arial"/>
              </a:rPr>
              <a:t>Une Application Mobile</a:t>
            </a:r>
            <a:endParaRPr lang="fr-FR" b="1" kern="0" dirty="0">
              <a:solidFill>
                <a:srgbClr val="3E454A"/>
              </a:solidFill>
              <a:cs typeface="Arial"/>
            </a:endParaRPr>
          </a:p>
        </p:txBody>
      </p:sp>
      <p:sp>
        <p:nvSpPr>
          <p:cNvPr id="68" name="Espace réservé du texte 12">
            <a:extLst>
              <a:ext uri="{FF2B5EF4-FFF2-40B4-BE49-F238E27FC236}">
                <a16:creationId xmlns:a16="http://schemas.microsoft.com/office/drawing/2014/main" id="{B9E7BE02-83CE-3B2F-F5DB-86B61DA0E822}"/>
              </a:ext>
            </a:extLst>
          </p:cNvPr>
          <p:cNvSpPr>
            <a:spLocks noGrp="1"/>
          </p:cNvSpPr>
          <p:nvPr/>
        </p:nvSpPr>
        <p:spPr bwMode="auto">
          <a:xfrm>
            <a:off x="10335009" y="4351953"/>
            <a:ext cx="1792499" cy="547499"/>
          </a:xfrm>
        </p:spPr>
        <p:txBody>
          <a:bodyPr vert="horz" lIns="91440" tIns="45720" rIns="91440" bIns="45720" rtlCol="0">
            <a:noAutofit/>
          </a:bodyPr>
          <a:lstStyle>
            <a:lvl1pPr marL="0" indent="0" algn="l" defTabSz="914400">
              <a:lnSpc>
                <a:spcPct val="100000"/>
              </a:lnSpc>
              <a:spcBef>
                <a:spcPts val="1499"/>
              </a:spcBef>
              <a:buFont typeface="Arial"/>
              <a:buNone/>
              <a:defRPr sz="1600" b="1">
                <a:solidFill>
                  <a:schemeClr val="tx2"/>
                </a:solidFill>
                <a:latin typeface="+mn-lt"/>
                <a:ea typeface="+mn-ea"/>
                <a:cs typeface="+mn-cs"/>
              </a:defRPr>
            </a:lvl1pPr>
            <a:lvl2pPr marL="0" indent="0" algn="l" defTabSz="914400">
              <a:lnSpc>
                <a:spcPct val="100000"/>
              </a:lnSpc>
              <a:spcBef>
                <a:spcPts val="1299"/>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499"/>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299"/>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299"/>
              </a:spcBef>
              <a:buClr>
                <a:schemeClr val="tx1"/>
              </a:buClr>
              <a:buFont typeface="Arial"/>
              <a:buChar char="-"/>
              <a:defRPr sz="1200" b="0">
                <a:solidFill>
                  <a:schemeClr val="tx1"/>
                </a:solidFill>
                <a:latin typeface="+mn-lt"/>
                <a:ea typeface="+mn-ea"/>
                <a:cs typeface="+mn-cs"/>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317500" lvl="3" indent="-101600">
              <a:buClr>
                <a:srgbClr val="C30F0F"/>
              </a:buClr>
              <a:buSzPct val="120000"/>
              <a:buFont typeface="Wingdings" pitchFamily="2" charset="2"/>
              <a:buChar char="§"/>
              <a:defRPr/>
            </a:pPr>
            <a:r>
              <a:rPr lang="fr-FR" b="1" kern="0" dirty="0">
                <a:solidFill>
                  <a:srgbClr val="3E454A"/>
                </a:solidFill>
                <a:ea typeface="Arial"/>
                <a:cs typeface="Arial"/>
              </a:rPr>
              <a:t>Des facilités </a:t>
            </a:r>
            <a:br>
              <a:rPr lang="fr-FR" b="1" kern="0" dirty="0">
                <a:solidFill>
                  <a:srgbClr val="3E454A"/>
                </a:solidFill>
                <a:ea typeface="Arial"/>
                <a:cs typeface="Arial"/>
              </a:rPr>
            </a:br>
            <a:r>
              <a:rPr lang="fr-FR" b="1" kern="0" dirty="0">
                <a:solidFill>
                  <a:srgbClr val="3E454A"/>
                </a:solidFill>
                <a:ea typeface="Arial"/>
                <a:cs typeface="Arial"/>
              </a:rPr>
              <a:t>pour mieux gérer </a:t>
            </a:r>
            <a:br>
              <a:rPr lang="fr-FR" b="1" kern="0" dirty="0">
                <a:solidFill>
                  <a:srgbClr val="3E454A"/>
                </a:solidFill>
                <a:ea typeface="Arial"/>
                <a:cs typeface="Arial"/>
              </a:rPr>
            </a:br>
            <a:r>
              <a:rPr lang="fr-FR" b="1" kern="0" dirty="0">
                <a:solidFill>
                  <a:srgbClr val="3E454A"/>
                </a:solidFill>
                <a:ea typeface="Arial"/>
                <a:cs typeface="Arial"/>
              </a:rPr>
              <a:t>sa trésorerie</a:t>
            </a:r>
            <a:endParaRPr lang="fr-FR" b="1" kern="0" dirty="0">
              <a:solidFill>
                <a:srgbClr val="3E454A"/>
              </a:solidFill>
              <a:cs typeface="Arial"/>
            </a:endParaRPr>
          </a:p>
        </p:txBody>
      </p:sp>
      <p:grpSp>
        <p:nvGrpSpPr>
          <p:cNvPr id="69" name="Groupe 68">
            <a:extLst>
              <a:ext uri="{FF2B5EF4-FFF2-40B4-BE49-F238E27FC236}">
                <a16:creationId xmlns:a16="http://schemas.microsoft.com/office/drawing/2014/main" id="{E24FE63F-B03D-4A51-AE61-978E0D842522}"/>
              </a:ext>
            </a:extLst>
          </p:cNvPr>
          <p:cNvGrpSpPr/>
          <p:nvPr/>
        </p:nvGrpSpPr>
        <p:grpSpPr>
          <a:xfrm>
            <a:off x="3430584" y="1863516"/>
            <a:ext cx="6032544" cy="695497"/>
            <a:chOff x="3458226" y="1402107"/>
            <a:chExt cx="6032544" cy="695497"/>
          </a:xfrm>
        </p:grpSpPr>
        <p:sp>
          <p:nvSpPr>
            <p:cNvPr id="70" name="Forme libre 48">
              <a:extLst>
                <a:ext uri="{FF2B5EF4-FFF2-40B4-BE49-F238E27FC236}">
                  <a16:creationId xmlns:a16="http://schemas.microsoft.com/office/drawing/2014/main" id="{770BB4FD-3174-12E7-8B9E-06A454ED50E1}"/>
                </a:ext>
              </a:extLst>
            </p:cNvPr>
            <p:cNvSpPr/>
            <p:nvPr/>
          </p:nvSpPr>
          <p:spPr bwMode="auto">
            <a:xfrm>
              <a:off x="3458226" y="1402107"/>
              <a:ext cx="6032544" cy="695497"/>
            </a:xfrm>
            <a:custGeom>
              <a:avLst/>
              <a:gdLst>
                <a:gd name="connsiteX0" fmla="*/ 0 w 5400600"/>
                <a:gd name="connsiteY0" fmla="*/ 0 h 864926"/>
                <a:gd name="connsiteX1" fmla="*/ 5400600 w 5400600"/>
                <a:gd name="connsiteY1" fmla="*/ 0 h 864926"/>
                <a:gd name="connsiteX2" fmla="*/ 5400600 w 5400600"/>
                <a:gd name="connsiteY2" fmla="*/ 764932 h 864926"/>
                <a:gd name="connsiteX3" fmla="*/ 2448272 w 5400600"/>
                <a:gd name="connsiteY3" fmla="*/ 764932 h 864926"/>
                <a:gd name="connsiteX4" fmla="*/ 2448272 w 5400600"/>
                <a:gd name="connsiteY4" fmla="*/ 864926 h 864926"/>
                <a:gd name="connsiteX5" fmla="*/ 0 w 5400600"/>
                <a:gd name="connsiteY5" fmla="*/ 864926 h 864926"/>
                <a:gd name="connsiteX6" fmla="*/ 0 w 5400600"/>
                <a:gd name="connsiteY6" fmla="*/ 764932 h 864926"/>
                <a:gd name="connsiteX7" fmla="*/ 0 w 5400600"/>
                <a:gd name="connsiteY7" fmla="*/ 683329 h 86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0600" h="864926">
                  <a:moveTo>
                    <a:pt x="0" y="0"/>
                  </a:moveTo>
                  <a:lnTo>
                    <a:pt x="5400600" y="0"/>
                  </a:lnTo>
                  <a:lnTo>
                    <a:pt x="5400600" y="764932"/>
                  </a:lnTo>
                  <a:lnTo>
                    <a:pt x="2448272" y="764932"/>
                  </a:lnTo>
                  <a:lnTo>
                    <a:pt x="2448272" y="864926"/>
                  </a:lnTo>
                  <a:lnTo>
                    <a:pt x="0" y="864926"/>
                  </a:lnTo>
                  <a:lnTo>
                    <a:pt x="0" y="764932"/>
                  </a:lnTo>
                  <a:lnTo>
                    <a:pt x="0" y="683329"/>
                  </a:lnTo>
                  <a:close/>
                </a:path>
              </a:pathLst>
            </a:custGeom>
            <a:solidFill>
              <a:srgbClr val="FFFFFF"/>
            </a:solidFill>
            <a:ln w="25400" cap="flat" cmpd="sng" algn="ctr">
              <a:solidFill>
                <a:srgbClr val="C30F0F"/>
              </a:solidFill>
              <a:prstDash val="solid"/>
              <a:miter lim="800000"/>
            </a:ln>
            <a:effectLst/>
          </p:spPr>
          <p:txBody>
            <a:bodyPr wrap="square" lIns="720000" rIns="46800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srgbClr val="3E454A"/>
                  </a:solidFill>
                  <a:effectLst/>
                  <a:uLnTx/>
                  <a:uFillTx/>
                  <a:latin typeface="Arial"/>
                  <a:cs typeface="Arial"/>
                </a:rPr>
                <a:t>Les avantages de </a:t>
              </a:r>
            </a:p>
          </p:txBody>
        </p:sp>
        <p:pic>
          <p:nvPicPr>
            <p:cNvPr id="71" name="Image 70">
              <a:extLst>
                <a:ext uri="{FF2B5EF4-FFF2-40B4-BE49-F238E27FC236}">
                  <a16:creationId xmlns:a16="http://schemas.microsoft.com/office/drawing/2014/main" id="{092FF7E0-B52D-3164-2D12-F23590553620}"/>
                </a:ext>
              </a:extLst>
            </p:cNvPr>
            <p:cNvPicPr>
              <a:picLocks noChangeAspect="1"/>
            </p:cNvPicPr>
            <p:nvPr/>
          </p:nvPicPr>
          <p:blipFill>
            <a:blip r:embed="rId8"/>
            <a:stretch/>
          </p:blipFill>
          <p:spPr bwMode="auto">
            <a:xfrm>
              <a:off x="6168007" y="1581330"/>
              <a:ext cx="3073561" cy="335502"/>
            </a:xfrm>
            <a:prstGeom prst="rect">
              <a:avLst/>
            </a:prstGeom>
          </p:spPr>
        </p:pic>
      </p:grpSp>
    </p:spTree>
    <p:extLst>
      <p:ext uri="{BB962C8B-B14F-4D97-AF65-F5344CB8AC3E}">
        <p14:creationId xmlns:p14="http://schemas.microsoft.com/office/powerpoint/2010/main" val="526476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ppt_x"/>
                                          </p:val>
                                        </p:tav>
                                        <p:tav tm="100000">
                                          <p:val>
                                            <p:strVal val="#ppt_x"/>
                                          </p:val>
                                        </p:tav>
                                      </p:tavLst>
                                    </p:anim>
                                    <p:anim calcmode="lin" valueType="num">
                                      <p:cBhvr additive="base">
                                        <p:cTn id="12" dur="50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3">
                                            <p:txEl>
                                              <p:pRg st="0" end="0"/>
                                            </p:txEl>
                                          </p:spTgt>
                                        </p:tgtEl>
                                        <p:attrNameLst>
                                          <p:attrName>style.visibility</p:attrName>
                                        </p:attrNameLst>
                                      </p:cBhvr>
                                      <p:to>
                                        <p:strVal val="visible"/>
                                      </p:to>
                                    </p:set>
                                    <p:anim calcmode="lin" valueType="num">
                                      <p:cBhvr additive="base">
                                        <p:cTn id="15"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1000"/>
                                        <p:tgtEl>
                                          <p:spTgt spid="40"/>
                                        </p:tgtEl>
                                      </p:cBhvr>
                                    </p:animEffect>
                                    <p:anim calcmode="lin" valueType="num">
                                      <p:cBhvr>
                                        <p:cTn id="22" dur="1000" fill="hold"/>
                                        <p:tgtEl>
                                          <p:spTgt spid="40"/>
                                        </p:tgtEl>
                                        <p:attrNameLst>
                                          <p:attrName>ppt_x</p:attrName>
                                        </p:attrNameLst>
                                      </p:cBhvr>
                                      <p:tavLst>
                                        <p:tav tm="0">
                                          <p:val>
                                            <p:strVal val="#ppt_x"/>
                                          </p:val>
                                        </p:tav>
                                        <p:tav tm="100000">
                                          <p:val>
                                            <p:strVal val="#ppt_x"/>
                                          </p:val>
                                        </p:tav>
                                      </p:tavLst>
                                    </p:anim>
                                    <p:anim calcmode="lin" valueType="num">
                                      <p:cBhvr>
                                        <p:cTn id="23"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500"/>
                                        <p:tgtEl>
                                          <p:spTgt spid="64"/>
                                        </p:tgtEl>
                                        <p:attrNameLst>
                                          <p:attrName>ppt_y</p:attrName>
                                        </p:attrNameLst>
                                      </p:cBhvr>
                                      <p:tavLst>
                                        <p:tav tm="0">
                                          <p:val>
                                            <p:strVal val="#ppt_y+#ppt_h*1.125000"/>
                                          </p:val>
                                        </p:tav>
                                        <p:tav tm="100000">
                                          <p:val>
                                            <p:strVal val="#ppt_y"/>
                                          </p:val>
                                        </p:tav>
                                      </p:tavLst>
                                    </p:anim>
                                    <p:animEffect transition="in" filter="wipe(up)">
                                      <p:cBhvr>
                                        <p:cTn id="29" dur="500"/>
                                        <p:tgtEl>
                                          <p:spTgt spid="64"/>
                                        </p:tgtEl>
                                      </p:cBhvr>
                                    </p:animEffect>
                                  </p:childTnLst>
                                </p:cTn>
                              </p:par>
                              <p:par>
                                <p:cTn id="30" presetID="12" presetClass="entr" presetSubtype="4"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p:tgtEl>
                                          <p:spTgt spid="44"/>
                                        </p:tgtEl>
                                        <p:attrNameLst>
                                          <p:attrName>ppt_y</p:attrName>
                                        </p:attrNameLst>
                                      </p:cBhvr>
                                      <p:tavLst>
                                        <p:tav tm="0">
                                          <p:val>
                                            <p:strVal val="#ppt_y+#ppt_h*1.125000"/>
                                          </p:val>
                                        </p:tav>
                                        <p:tav tm="100000">
                                          <p:val>
                                            <p:strVal val="#ppt_y"/>
                                          </p:val>
                                        </p:tav>
                                      </p:tavLst>
                                    </p:anim>
                                    <p:animEffect transition="in" filter="wipe(up)">
                                      <p:cBhvr>
                                        <p:cTn id="33" dur="500"/>
                                        <p:tgtEl>
                                          <p:spTgt spid="44"/>
                                        </p:tgtEl>
                                      </p:cBhvr>
                                    </p:animEffect>
                                  </p:childTnLst>
                                </p:cTn>
                              </p:par>
                              <p:par>
                                <p:cTn id="34" presetID="12" presetClass="entr" presetSubtype="4"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p:tgtEl>
                                          <p:spTgt spid="48"/>
                                        </p:tgtEl>
                                        <p:attrNameLst>
                                          <p:attrName>ppt_y</p:attrName>
                                        </p:attrNameLst>
                                      </p:cBhvr>
                                      <p:tavLst>
                                        <p:tav tm="0">
                                          <p:val>
                                            <p:strVal val="#ppt_y+#ppt_h*1.125000"/>
                                          </p:val>
                                        </p:tav>
                                        <p:tav tm="100000">
                                          <p:val>
                                            <p:strVal val="#ppt_y"/>
                                          </p:val>
                                        </p:tav>
                                      </p:tavLst>
                                    </p:anim>
                                    <p:animEffect transition="in" filter="wipe(up)">
                                      <p:cBhvr>
                                        <p:cTn id="37" dur="500"/>
                                        <p:tgtEl>
                                          <p:spTgt spid="48"/>
                                        </p:tgtEl>
                                      </p:cBhvr>
                                    </p:animEffect>
                                  </p:childTnLst>
                                </p:cTn>
                              </p:par>
                              <p:par>
                                <p:cTn id="38" presetID="1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p:tgtEl>
                                          <p:spTgt spid="57"/>
                                        </p:tgtEl>
                                        <p:attrNameLst>
                                          <p:attrName>ppt_y</p:attrName>
                                        </p:attrNameLst>
                                      </p:cBhvr>
                                      <p:tavLst>
                                        <p:tav tm="0">
                                          <p:val>
                                            <p:strVal val="#ppt_y+#ppt_h*1.125000"/>
                                          </p:val>
                                        </p:tav>
                                        <p:tav tm="100000">
                                          <p:val>
                                            <p:strVal val="#ppt_y"/>
                                          </p:val>
                                        </p:tav>
                                      </p:tavLst>
                                    </p:anim>
                                    <p:animEffect transition="in" filter="wipe(up)">
                                      <p:cBhvr>
                                        <p:cTn id="41" dur="500"/>
                                        <p:tgtEl>
                                          <p:spTgt spid="57"/>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nodeType="click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500"/>
                                        <p:tgtEl>
                                          <p:spTgt spid="41"/>
                                        </p:tgtEl>
                                        <p:attrNameLst>
                                          <p:attrName>ppt_y</p:attrName>
                                        </p:attrNameLst>
                                      </p:cBhvr>
                                      <p:tavLst>
                                        <p:tav tm="0">
                                          <p:val>
                                            <p:strVal val="#ppt_y+#ppt_h*1.125000"/>
                                          </p:val>
                                        </p:tav>
                                        <p:tav tm="100000">
                                          <p:val>
                                            <p:strVal val="#ppt_y"/>
                                          </p:val>
                                        </p:tav>
                                      </p:tavLst>
                                    </p:anim>
                                    <p:animEffect transition="in" filter="wipe(up)">
                                      <p:cBhvr>
                                        <p:cTn id="47" dur="500"/>
                                        <p:tgtEl>
                                          <p:spTgt spid="41"/>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p:tgtEl>
                                          <p:spTgt spid="52"/>
                                        </p:tgtEl>
                                        <p:attrNameLst>
                                          <p:attrName>ppt_y</p:attrName>
                                        </p:attrNameLst>
                                      </p:cBhvr>
                                      <p:tavLst>
                                        <p:tav tm="0">
                                          <p:val>
                                            <p:strVal val="#ppt_y+#ppt_h*1.125000"/>
                                          </p:val>
                                        </p:tav>
                                        <p:tav tm="100000">
                                          <p:val>
                                            <p:strVal val="#ppt_y"/>
                                          </p:val>
                                        </p:tav>
                                      </p:tavLst>
                                    </p:anim>
                                    <p:animEffect transition="in" filter="wipe(up)">
                                      <p:cBhvr>
                                        <p:cTn id="53" dur="500"/>
                                        <p:tgtEl>
                                          <p:spTgt spid="52"/>
                                        </p:tgtEl>
                                      </p:cBhvr>
                                    </p:animEffect>
                                  </p:childTnLst>
                                </p:cTn>
                              </p:par>
                              <p:par>
                                <p:cTn id="54" presetID="12" presetClass="entr" presetSubtype="4" fill="hold" nodeType="with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additive="base">
                                        <p:cTn id="56" dur="500"/>
                                        <p:tgtEl>
                                          <p:spTgt spid="49"/>
                                        </p:tgtEl>
                                        <p:attrNameLst>
                                          <p:attrName>ppt_y</p:attrName>
                                        </p:attrNameLst>
                                      </p:cBhvr>
                                      <p:tavLst>
                                        <p:tav tm="0">
                                          <p:val>
                                            <p:strVal val="#ppt_y+#ppt_h*1.125000"/>
                                          </p:val>
                                        </p:tav>
                                        <p:tav tm="100000">
                                          <p:val>
                                            <p:strVal val="#ppt_y"/>
                                          </p:val>
                                        </p:tav>
                                      </p:tavLst>
                                    </p:anim>
                                    <p:animEffect transition="in" filter="wipe(up)">
                                      <p:cBhvr>
                                        <p:cTn id="57" dur="500"/>
                                        <p:tgtEl>
                                          <p:spTgt spid="49"/>
                                        </p:tgtEl>
                                      </p:cBhvr>
                                    </p:animEffect>
                                  </p:childTnLst>
                                </p:cTn>
                              </p:par>
                              <p:par>
                                <p:cTn id="58" presetID="12" presetClass="entr" presetSubtype="4" fill="hold" nodeType="with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ppt_y</p:attrName>
                                        </p:attrNameLst>
                                      </p:cBhvr>
                                      <p:tavLst>
                                        <p:tav tm="0">
                                          <p:val>
                                            <p:strVal val="#ppt_y+#ppt_h*1.125000"/>
                                          </p:val>
                                        </p:tav>
                                        <p:tav tm="100000">
                                          <p:val>
                                            <p:strVal val="#ppt_y"/>
                                          </p:val>
                                        </p:tav>
                                      </p:tavLst>
                                    </p:anim>
                                    <p:animEffect transition="in" filter="wipe(up)">
                                      <p:cBhvr>
                                        <p:cTn id="61" dur="500"/>
                                        <p:tgtEl>
                                          <p:spTgt spid="45"/>
                                        </p:tgtEl>
                                      </p:cBhvr>
                                    </p:animEffect>
                                  </p:childTnLst>
                                </p:cTn>
                              </p:par>
                              <p:par>
                                <p:cTn id="62" presetID="12" presetClass="entr" presetSubtype="4"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cBhvr additive="base">
                                        <p:cTn id="64" dur="500"/>
                                        <p:tgtEl>
                                          <p:spTgt spid="65"/>
                                        </p:tgtEl>
                                        <p:attrNameLst>
                                          <p:attrName>ppt_y</p:attrName>
                                        </p:attrNameLst>
                                      </p:cBhvr>
                                      <p:tavLst>
                                        <p:tav tm="0">
                                          <p:val>
                                            <p:strVal val="#ppt_y+#ppt_h*1.125000"/>
                                          </p:val>
                                        </p:tav>
                                        <p:tav tm="100000">
                                          <p:val>
                                            <p:strVal val="#ppt_y"/>
                                          </p:val>
                                        </p:tav>
                                      </p:tavLst>
                                    </p:anim>
                                    <p:animEffect transition="in" filter="wipe(up)">
                                      <p:cBhvr>
                                        <p:cTn id="65" dur="500"/>
                                        <p:tgtEl>
                                          <p:spTgt spid="65"/>
                                        </p:tgtEl>
                                      </p:cBhvr>
                                    </p:animEffect>
                                  </p:childTnLst>
                                </p:cTn>
                              </p:par>
                            </p:childTnLst>
                          </p:cTn>
                        </p:par>
                      </p:childTnLst>
                    </p:cTn>
                  </p:par>
                  <p:par>
                    <p:cTn id="66" fill="hold">
                      <p:stCondLst>
                        <p:cond delay="indefinite"/>
                      </p:stCondLst>
                      <p:childTnLst>
                        <p:par>
                          <p:cTn id="67" fill="hold">
                            <p:stCondLst>
                              <p:cond delay="0"/>
                            </p:stCondLst>
                            <p:childTnLst>
                              <p:par>
                                <p:cTn id="68" presetID="12" presetClass="entr" presetSubtype="4" fill="hold" nodeType="click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additive="base">
                                        <p:cTn id="70" dur="500"/>
                                        <p:tgtEl>
                                          <p:spTgt spid="42"/>
                                        </p:tgtEl>
                                        <p:attrNameLst>
                                          <p:attrName>ppt_y</p:attrName>
                                        </p:attrNameLst>
                                      </p:cBhvr>
                                      <p:tavLst>
                                        <p:tav tm="0">
                                          <p:val>
                                            <p:strVal val="#ppt_y+#ppt_h*1.125000"/>
                                          </p:val>
                                        </p:tav>
                                        <p:tav tm="100000">
                                          <p:val>
                                            <p:strVal val="#ppt_y"/>
                                          </p:val>
                                        </p:tav>
                                      </p:tavLst>
                                    </p:anim>
                                    <p:animEffect transition="in" filter="wipe(up)">
                                      <p:cBhvr>
                                        <p:cTn id="71" dur="500"/>
                                        <p:tgtEl>
                                          <p:spTgt spid="42"/>
                                        </p:tgtEl>
                                      </p:cBhvr>
                                    </p:animEffect>
                                  </p:childTnLst>
                                </p:cTn>
                              </p:par>
                            </p:childTnLst>
                          </p:cTn>
                        </p:par>
                      </p:childTnLst>
                    </p:cTn>
                  </p:par>
                  <p:par>
                    <p:cTn id="72" fill="hold">
                      <p:stCondLst>
                        <p:cond delay="indefinite"/>
                      </p:stCondLst>
                      <p:childTnLst>
                        <p:par>
                          <p:cTn id="73" fill="hold">
                            <p:stCondLst>
                              <p:cond delay="0"/>
                            </p:stCondLst>
                            <p:childTnLst>
                              <p:par>
                                <p:cTn id="74" presetID="12" presetClass="entr" presetSubtype="4" fill="hold" grpId="0" nodeType="clickEffect">
                                  <p:stCondLst>
                                    <p:cond delay="0"/>
                                  </p:stCondLst>
                                  <p:childTnLst>
                                    <p:set>
                                      <p:cBhvr>
                                        <p:cTn id="75" dur="1" fill="hold">
                                          <p:stCondLst>
                                            <p:cond delay="0"/>
                                          </p:stCondLst>
                                        </p:cTn>
                                        <p:tgtEl>
                                          <p:spTgt spid="66"/>
                                        </p:tgtEl>
                                        <p:attrNameLst>
                                          <p:attrName>style.visibility</p:attrName>
                                        </p:attrNameLst>
                                      </p:cBhvr>
                                      <p:to>
                                        <p:strVal val="visible"/>
                                      </p:to>
                                    </p:set>
                                    <p:anim calcmode="lin" valueType="num">
                                      <p:cBhvr additive="base">
                                        <p:cTn id="76" dur="500"/>
                                        <p:tgtEl>
                                          <p:spTgt spid="66"/>
                                        </p:tgtEl>
                                        <p:attrNameLst>
                                          <p:attrName>ppt_y</p:attrName>
                                        </p:attrNameLst>
                                      </p:cBhvr>
                                      <p:tavLst>
                                        <p:tav tm="0">
                                          <p:val>
                                            <p:strVal val="#ppt_y+#ppt_h*1.125000"/>
                                          </p:val>
                                        </p:tav>
                                        <p:tav tm="100000">
                                          <p:val>
                                            <p:strVal val="#ppt_y"/>
                                          </p:val>
                                        </p:tav>
                                      </p:tavLst>
                                    </p:anim>
                                    <p:animEffect transition="in" filter="wipe(up)">
                                      <p:cBhvr>
                                        <p:cTn id="77" dur="500"/>
                                        <p:tgtEl>
                                          <p:spTgt spid="66"/>
                                        </p:tgtEl>
                                      </p:cBhvr>
                                    </p:animEffect>
                                  </p:childTnLst>
                                </p:cTn>
                              </p:par>
                              <p:par>
                                <p:cTn id="78" presetID="12" presetClass="entr" presetSubtype="4" fill="hold" nodeType="withEffect">
                                  <p:stCondLst>
                                    <p:cond delay="0"/>
                                  </p:stCondLst>
                                  <p:childTnLst>
                                    <p:set>
                                      <p:cBhvr>
                                        <p:cTn id="79" dur="1" fill="hold">
                                          <p:stCondLst>
                                            <p:cond delay="0"/>
                                          </p:stCondLst>
                                        </p:cTn>
                                        <p:tgtEl>
                                          <p:spTgt spid="46"/>
                                        </p:tgtEl>
                                        <p:attrNameLst>
                                          <p:attrName>style.visibility</p:attrName>
                                        </p:attrNameLst>
                                      </p:cBhvr>
                                      <p:to>
                                        <p:strVal val="visible"/>
                                      </p:to>
                                    </p:set>
                                    <p:anim calcmode="lin" valueType="num">
                                      <p:cBhvr additive="base">
                                        <p:cTn id="80" dur="500"/>
                                        <p:tgtEl>
                                          <p:spTgt spid="46"/>
                                        </p:tgtEl>
                                        <p:attrNameLst>
                                          <p:attrName>ppt_y</p:attrName>
                                        </p:attrNameLst>
                                      </p:cBhvr>
                                      <p:tavLst>
                                        <p:tav tm="0">
                                          <p:val>
                                            <p:strVal val="#ppt_y+#ppt_h*1.125000"/>
                                          </p:val>
                                        </p:tav>
                                        <p:tav tm="100000">
                                          <p:val>
                                            <p:strVal val="#ppt_y"/>
                                          </p:val>
                                        </p:tav>
                                      </p:tavLst>
                                    </p:anim>
                                    <p:animEffect transition="in" filter="wipe(up)">
                                      <p:cBhvr>
                                        <p:cTn id="81" dur="500"/>
                                        <p:tgtEl>
                                          <p:spTgt spid="46"/>
                                        </p:tgtEl>
                                      </p:cBhvr>
                                    </p:animEffect>
                                  </p:childTnLst>
                                </p:cTn>
                              </p:par>
                              <p:par>
                                <p:cTn id="82" presetID="12" presetClass="entr" presetSubtype="4" fill="hold" nodeType="withEffect">
                                  <p:stCondLst>
                                    <p:cond delay="0"/>
                                  </p:stCondLst>
                                  <p:childTnLst>
                                    <p:set>
                                      <p:cBhvr>
                                        <p:cTn id="83" dur="1" fill="hold">
                                          <p:stCondLst>
                                            <p:cond delay="0"/>
                                          </p:stCondLst>
                                        </p:cTn>
                                        <p:tgtEl>
                                          <p:spTgt spid="50"/>
                                        </p:tgtEl>
                                        <p:attrNameLst>
                                          <p:attrName>style.visibility</p:attrName>
                                        </p:attrNameLst>
                                      </p:cBhvr>
                                      <p:to>
                                        <p:strVal val="visible"/>
                                      </p:to>
                                    </p:set>
                                    <p:anim calcmode="lin" valueType="num">
                                      <p:cBhvr additive="base">
                                        <p:cTn id="84" dur="500"/>
                                        <p:tgtEl>
                                          <p:spTgt spid="50"/>
                                        </p:tgtEl>
                                        <p:attrNameLst>
                                          <p:attrName>ppt_y</p:attrName>
                                        </p:attrNameLst>
                                      </p:cBhvr>
                                      <p:tavLst>
                                        <p:tav tm="0">
                                          <p:val>
                                            <p:strVal val="#ppt_y+#ppt_h*1.125000"/>
                                          </p:val>
                                        </p:tav>
                                        <p:tav tm="100000">
                                          <p:val>
                                            <p:strVal val="#ppt_y"/>
                                          </p:val>
                                        </p:tav>
                                      </p:tavLst>
                                    </p:anim>
                                    <p:animEffect transition="in" filter="wipe(up)">
                                      <p:cBhvr>
                                        <p:cTn id="85" dur="500"/>
                                        <p:tgtEl>
                                          <p:spTgt spid="50"/>
                                        </p:tgtEl>
                                      </p:cBhvr>
                                    </p:animEffect>
                                  </p:childTnLst>
                                </p:cTn>
                              </p:par>
                              <p:par>
                                <p:cTn id="86" presetID="12" presetClass="entr" presetSubtype="4" fill="hold" nodeType="withEffect">
                                  <p:stCondLst>
                                    <p:cond delay="0"/>
                                  </p:stCondLst>
                                  <p:childTnLst>
                                    <p:set>
                                      <p:cBhvr>
                                        <p:cTn id="87" dur="1" fill="hold">
                                          <p:stCondLst>
                                            <p:cond delay="0"/>
                                          </p:stCondLst>
                                        </p:cTn>
                                        <p:tgtEl>
                                          <p:spTgt spid="62"/>
                                        </p:tgtEl>
                                        <p:attrNameLst>
                                          <p:attrName>style.visibility</p:attrName>
                                        </p:attrNameLst>
                                      </p:cBhvr>
                                      <p:to>
                                        <p:strVal val="visible"/>
                                      </p:to>
                                    </p:set>
                                    <p:anim calcmode="lin" valueType="num">
                                      <p:cBhvr additive="base">
                                        <p:cTn id="88" dur="500"/>
                                        <p:tgtEl>
                                          <p:spTgt spid="62"/>
                                        </p:tgtEl>
                                        <p:attrNameLst>
                                          <p:attrName>ppt_y</p:attrName>
                                        </p:attrNameLst>
                                      </p:cBhvr>
                                      <p:tavLst>
                                        <p:tav tm="0">
                                          <p:val>
                                            <p:strVal val="#ppt_y+#ppt_h*1.125000"/>
                                          </p:val>
                                        </p:tav>
                                        <p:tav tm="100000">
                                          <p:val>
                                            <p:strVal val="#ppt_y"/>
                                          </p:val>
                                        </p:tav>
                                      </p:tavLst>
                                    </p:anim>
                                    <p:animEffect transition="in" filter="wipe(up)">
                                      <p:cBhvr>
                                        <p:cTn id="89" dur="500"/>
                                        <p:tgtEl>
                                          <p:spTgt spid="62"/>
                                        </p:tgtEl>
                                      </p:cBhvr>
                                    </p:animEffect>
                                  </p:childTnLst>
                                </p:cTn>
                              </p:par>
                            </p:childTnLst>
                          </p:cTn>
                        </p:par>
                      </p:childTnLst>
                    </p:cTn>
                  </p:par>
                  <p:par>
                    <p:cTn id="90" fill="hold">
                      <p:stCondLst>
                        <p:cond delay="indefinite"/>
                      </p:stCondLst>
                      <p:childTnLst>
                        <p:par>
                          <p:cTn id="91" fill="hold">
                            <p:stCondLst>
                              <p:cond delay="0"/>
                            </p:stCondLst>
                            <p:childTnLst>
                              <p:par>
                                <p:cTn id="92" presetID="12" presetClass="entr" presetSubtype="4" fill="hold" nodeType="clickEffect">
                                  <p:stCondLst>
                                    <p:cond delay="0"/>
                                  </p:stCondLst>
                                  <p:childTnLst>
                                    <p:set>
                                      <p:cBhvr>
                                        <p:cTn id="93" dur="1" fill="hold">
                                          <p:stCondLst>
                                            <p:cond delay="0"/>
                                          </p:stCondLst>
                                        </p:cTn>
                                        <p:tgtEl>
                                          <p:spTgt spid="43"/>
                                        </p:tgtEl>
                                        <p:attrNameLst>
                                          <p:attrName>style.visibility</p:attrName>
                                        </p:attrNameLst>
                                      </p:cBhvr>
                                      <p:to>
                                        <p:strVal val="visible"/>
                                      </p:to>
                                    </p:set>
                                    <p:anim calcmode="lin" valueType="num">
                                      <p:cBhvr additive="base">
                                        <p:cTn id="94" dur="500"/>
                                        <p:tgtEl>
                                          <p:spTgt spid="43"/>
                                        </p:tgtEl>
                                        <p:attrNameLst>
                                          <p:attrName>ppt_y</p:attrName>
                                        </p:attrNameLst>
                                      </p:cBhvr>
                                      <p:tavLst>
                                        <p:tav tm="0">
                                          <p:val>
                                            <p:strVal val="#ppt_y+#ppt_h*1.125000"/>
                                          </p:val>
                                        </p:tav>
                                        <p:tav tm="100000">
                                          <p:val>
                                            <p:strVal val="#ppt_y"/>
                                          </p:val>
                                        </p:tav>
                                      </p:tavLst>
                                    </p:anim>
                                    <p:animEffect transition="in" filter="wipe(up)">
                                      <p:cBhvr>
                                        <p:cTn id="95" dur="500"/>
                                        <p:tgtEl>
                                          <p:spTgt spid="43"/>
                                        </p:tgtEl>
                                      </p:cBhvr>
                                    </p:animEffect>
                                  </p:childTnLst>
                                </p:cTn>
                              </p:par>
                            </p:childTnLst>
                          </p:cTn>
                        </p:par>
                      </p:childTnLst>
                    </p:cTn>
                  </p:par>
                  <p:par>
                    <p:cTn id="96" fill="hold">
                      <p:stCondLst>
                        <p:cond delay="indefinite"/>
                      </p:stCondLst>
                      <p:childTnLst>
                        <p:par>
                          <p:cTn id="97" fill="hold">
                            <p:stCondLst>
                              <p:cond delay="0"/>
                            </p:stCondLst>
                            <p:childTnLst>
                              <p:par>
                                <p:cTn id="98" presetID="12" presetClass="entr" presetSubtype="4" fill="hold" nodeType="clickEffect">
                                  <p:stCondLst>
                                    <p:cond delay="0"/>
                                  </p:stCondLst>
                                  <p:childTnLst>
                                    <p:set>
                                      <p:cBhvr>
                                        <p:cTn id="99" dur="1" fill="hold">
                                          <p:stCondLst>
                                            <p:cond delay="0"/>
                                          </p:stCondLst>
                                        </p:cTn>
                                        <p:tgtEl>
                                          <p:spTgt spid="58"/>
                                        </p:tgtEl>
                                        <p:attrNameLst>
                                          <p:attrName>style.visibility</p:attrName>
                                        </p:attrNameLst>
                                      </p:cBhvr>
                                      <p:to>
                                        <p:strVal val="visible"/>
                                      </p:to>
                                    </p:set>
                                    <p:anim calcmode="lin" valueType="num">
                                      <p:cBhvr additive="base">
                                        <p:cTn id="100" dur="500"/>
                                        <p:tgtEl>
                                          <p:spTgt spid="58"/>
                                        </p:tgtEl>
                                        <p:attrNameLst>
                                          <p:attrName>ppt_y</p:attrName>
                                        </p:attrNameLst>
                                      </p:cBhvr>
                                      <p:tavLst>
                                        <p:tav tm="0">
                                          <p:val>
                                            <p:strVal val="#ppt_y+#ppt_h*1.125000"/>
                                          </p:val>
                                        </p:tav>
                                        <p:tav tm="100000">
                                          <p:val>
                                            <p:strVal val="#ppt_y"/>
                                          </p:val>
                                        </p:tav>
                                      </p:tavLst>
                                    </p:anim>
                                    <p:animEffect transition="in" filter="wipe(up)">
                                      <p:cBhvr>
                                        <p:cTn id="101" dur="500"/>
                                        <p:tgtEl>
                                          <p:spTgt spid="58"/>
                                        </p:tgtEl>
                                      </p:cBhvr>
                                    </p:animEffect>
                                  </p:childTnLst>
                                </p:cTn>
                              </p:par>
                              <p:par>
                                <p:cTn id="102" presetID="12" presetClass="entr" presetSubtype="4" fill="hold" nodeType="withEffect">
                                  <p:stCondLst>
                                    <p:cond delay="0"/>
                                  </p:stCondLst>
                                  <p:childTnLst>
                                    <p:set>
                                      <p:cBhvr>
                                        <p:cTn id="103" dur="1" fill="hold">
                                          <p:stCondLst>
                                            <p:cond delay="0"/>
                                          </p:stCondLst>
                                        </p:cTn>
                                        <p:tgtEl>
                                          <p:spTgt spid="51"/>
                                        </p:tgtEl>
                                        <p:attrNameLst>
                                          <p:attrName>style.visibility</p:attrName>
                                        </p:attrNameLst>
                                      </p:cBhvr>
                                      <p:to>
                                        <p:strVal val="visible"/>
                                      </p:to>
                                    </p:set>
                                    <p:anim calcmode="lin" valueType="num">
                                      <p:cBhvr additive="base">
                                        <p:cTn id="104" dur="500"/>
                                        <p:tgtEl>
                                          <p:spTgt spid="51"/>
                                        </p:tgtEl>
                                        <p:attrNameLst>
                                          <p:attrName>ppt_y</p:attrName>
                                        </p:attrNameLst>
                                      </p:cBhvr>
                                      <p:tavLst>
                                        <p:tav tm="0">
                                          <p:val>
                                            <p:strVal val="#ppt_y+#ppt_h*1.125000"/>
                                          </p:val>
                                        </p:tav>
                                        <p:tav tm="100000">
                                          <p:val>
                                            <p:strVal val="#ppt_y"/>
                                          </p:val>
                                        </p:tav>
                                      </p:tavLst>
                                    </p:anim>
                                    <p:animEffect transition="in" filter="wipe(up)">
                                      <p:cBhvr>
                                        <p:cTn id="105" dur="500"/>
                                        <p:tgtEl>
                                          <p:spTgt spid="51"/>
                                        </p:tgtEl>
                                      </p:cBhvr>
                                    </p:animEffect>
                                  </p:childTnLst>
                                </p:cTn>
                              </p:par>
                              <p:par>
                                <p:cTn id="106" presetID="12" presetClass="entr" presetSubtype="4" fill="hold" nodeType="withEffect">
                                  <p:stCondLst>
                                    <p:cond delay="0"/>
                                  </p:stCondLst>
                                  <p:childTnLst>
                                    <p:set>
                                      <p:cBhvr>
                                        <p:cTn id="107" dur="1" fill="hold">
                                          <p:stCondLst>
                                            <p:cond delay="0"/>
                                          </p:stCondLst>
                                        </p:cTn>
                                        <p:tgtEl>
                                          <p:spTgt spid="47"/>
                                        </p:tgtEl>
                                        <p:attrNameLst>
                                          <p:attrName>style.visibility</p:attrName>
                                        </p:attrNameLst>
                                      </p:cBhvr>
                                      <p:to>
                                        <p:strVal val="visible"/>
                                      </p:to>
                                    </p:set>
                                    <p:anim calcmode="lin" valueType="num">
                                      <p:cBhvr additive="base">
                                        <p:cTn id="108" dur="500"/>
                                        <p:tgtEl>
                                          <p:spTgt spid="47"/>
                                        </p:tgtEl>
                                        <p:attrNameLst>
                                          <p:attrName>ppt_y</p:attrName>
                                        </p:attrNameLst>
                                      </p:cBhvr>
                                      <p:tavLst>
                                        <p:tav tm="0">
                                          <p:val>
                                            <p:strVal val="#ppt_y+#ppt_h*1.125000"/>
                                          </p:val>
                                        </p:tav>
                                        <p:tav tm="100000">
                                          <p:val>
                                            <p:strVal val="#ppt_y"/>
                                          </p:val>
                                        </p:tav>
                                      </p:tavLst>
                                    </p:anim>
                                    <p:animEffect transition="in" filter="wipe(up)">
                                      <p:cBhvr>
                                        <p:cTn id="109" dur="500"/>
                                        <p:tgtEl>
                                          <p:spTgt spid="47"/>
                                        </p:tgtEl>
                                      </p:cBhvr>
                                    </p:animEffect>
                                  </p:childTnLst>
                                </p:cTn>
                              </p:par>
                              <p:par>
                                <p:cTn id="110" presetID="12" presetClass="entr" presetSubtype="4" fill="hold" grpId="0" nodeType="withEffect">
                                  <p:stCondLst>
                                    <p:cond delay="0"/>
                                  </p:stCondLst>
                                  <p:childTnLst>
                                    <p:set>
                                      <p:cBhvr>
                                        <p:cTn id="111" dur="1" fill="hold">
                                          <p:stCondLst>
                                            <p:cond delay="0"/>
                                          </p:stCondLst>
                                        </p:cTn>
                                        <p:tgtEl>
                                          <p:spTgt spid="67"/>
                                        </p:tgtEl>
                                        <p:attrNameLst>
                                          <p:attrName>style.visibility</p:attrName>
                                        </p:attrNameLst>
                                      </p:cBhvr>
                                      <p:to>
                                        <p:strVal val="visible"/>
                                      </p:to>
                                    </p:set>
                                    <p:anim calcmode="lin" valueType="num">
                                      <p:cBhvr additive="base">
                                        <p:cTn id="112" dur="500"/>
                                        <p:tgtEl>
                                          <p:spTgt spid="67"/>
                                        </p:tgtEl>
                                        <p:attrNameLst>
                                          <p:attrName>ppt_y</p:attrName>
                                        </p:attrNameLst>
                                      </p:cBhvr>
                                      <p:tavLst>
                                        <p:tav tm="0">
                                          <p:val>
                                            <p:strVal val="#ppt_y+#ppt_h*1.125000"/>
                                          </p:val>
                                        </p:tav>
                                        <p:tav tm="100000">
                                          <p:val>
                                            <p:strVal val="#ppt_y"/>
                                          </p:val>
                                        </p:tav>
                                      </p:tavLst>
                                    </p:anim>
                                    <p:animEffect transition="in" filter="wipe(up)">
                                      <p:cBhvr>
                                        <p:cTn id="113" dur="500"/>
                                        <p:tgtEl>
                                          <p:spTgt spid="67"/>
                                        </p:tgtEl>
                                      </p:cBhvr>
                                    </p:animEffect>
                                  </p:childTnLst>
                                </p:cTn>
                              </p:par>
                            </p:childTnLst>
                          </p:cTn>
                        </p:par>
                      </p:childTnLst>
                    </p:cTn>
                  </p:par>
                  <p:par>
                    <p:cTn id="114" fill="hold">
                      <p:stCondLst>
                        <p:cond delay="indefinite"/>
                      </p:stCondLst>
                      <p:childTnLst>
                        <p:par>
                          <p:cTn id="115" fill="hold">
                            <p:stCondLst>
                              <p:cond delay="0"/>
                            </p:stCondLst>
                            <p:childTnLst>
                              <p:par>
                                <p:cTn id="116" presetID="12" presetClass="entr" presetSubtype="4" fill="hold" nodeType="clickEffect">
                                  <p:stCondLst>
                                    <p:cond delay="0"/>
                                  </p:stCondLst>
                                  <p:childTnLst>
                                    <p:set>
                                      <p:cBhvr>
                                        <p:cTn id="117" dur="1" fill="hold">
                                          <p:stCondLst>
                                            <p:cond delay="0"/>
                                          </p:stCondLst>
                                        </p:cTn>
                                        <p:tgtEl>
                                          <p:spTgt spid="39"/>
                                        </p:tgtEl>
                                        <p:attrNameLst>
                                          <p:attrName>style.visibility</p:attrName>
                                        </p:attrNameLst>
                                      </p:cBhvr>
                                      <p:to>
                                        <p:strVal val="visible"/>
                                      </p:to>
                                    </p:set>
                                    <p:anim calcmode="lin" valueType="num">
                                      <p:cBhvr additive="base">
                                        <p:cTn id="118" dur="500"/>
                                        <p:tgtEl>
                                          <p:spTgt spid="39"/>
                                        </p:tgtEl>
                                        <p:attrNameLst>
                                          <p:attrName>ppt_y</p:attrName>
                                        </p:attrNameLst>
                                      </p:cBhvr>
                                      <p:tavLst>
                                        <p:tav tm="0">
                                          <p:val>
                                            <p:strVal val="#ppt_y+#ppt_h*1.125000"/>
                                          </p:val>
                                        </p:tav>
                                        <p:tav tm="100000">
                                          <p:val>
                                            <p:strVal val="#ppt_y"/>
                                          </p:val>
                                        </p:tav>
                                      </p:tavLst>
                                    </p:anim>
                                    <p:animEffect transition="in" filter="wipe(up)">
                                      <p:cBhvr>
                                        <p:cTn id="119" dur="500"/>
                                        <p:tgtEl>
                                          <p:spTgt spid="39"/>
                                        </p:tgtEl>
                                      </p:cBhvr>
                                    </p:animEffect>
                                  </p:childTnLst>
                                </p:cTn>
                              </p:par>
                            </p:childTnLst>
                          </p:cTn>
                        </p:par>
                      </p:childTnLst>
                    </p:cTn>
                  </p:par>
                  <p:par>
                    <p:cTn id="120" fill="hold">
                      <p:stCondLst>
                        <p:cond delay="indefinite"/>
                      </p:stCondLst>
                      <p:childTnLst>
                        <p:par>
                          <p:cTn id="121" fill="hold">
                            <p:stCondLst>
                              <p:cond delay="0"/>
                            </p:stCondLst>
                            <p:childTnLst>
                              <p:par>
                                <p:cTn id="122" presetID="12" presetClass="entr" presetSubtype="4" fill="hold" grpId="0" nodeType="clickEffect">
                                  <p:stCondLst>
                                    <p:cond delay="0"/>
                                  </p:stCondLst>
                                  <p:childTnLst>
                                    <p:set>
                                      <p:cBhvr>
                                        <p:cTn id="123" dur="1" fill="hold">
                                          <p:stCondLst>
                                            <p:cond delay="0"/>
                                          </p:stCondLst>
                                        </p:cTn>
                                        <p:tgtEl>
                                          <p:spTgt spid="68"/>
                                        </p:tgtEl>
                                        <p:attrNameLst>
                                          <p:attrName>style.visibility</p:attrName>
                                        </p:attrNameLst>
                                      </p:cBhvr>
                                      <p:to>
                                        <p:strVal val="visible"/>
                                      </p:to>
                                    </p:set>
                                    <p:anim calcmode="lin" valueType="num">
                                      <p:cBhvr additive="base">
                                        <p:cTn id="124" dur="500"/>
                                        <p:tgtEl>
                                          <p:spTgt spid="68"/>
                                        </p:tgtEl>
                                        <p:attrNameLst>
                                          <p:attrName>ppt_y</p:attrName>
                                        </p:attrNameLst>
                                      </p:cBhvr>
                                      <p:tavLst>
                                        <p:tav tm="0">
                                          <p:val>
                                            <p:strVal val="#ppt_y+#ppt_h*1.125000"/>
                                          </p:val>
                                        </p:tav>
                                        <p:tav tm="100000">
                                          <p:val>
                                            <p:strVal val="#ppt_y"/>
                                          </p:val>
                                        </p:tav>
                                      </p:tavLst>
                                    </p:anim>
                                    <p:animEffect transition="in" filter="wipe(up)">
                                      <p:cBhvr>
                                        <p:cTn id="125" dur="500"/>
                                        <p:tgtEl>
                                          <p:spTgt spid="68"/>
                                        </p:tgtEl>
                                      </p:cBhvr>
                                    </p:animEffect>
                                  </p:childTnLst>
                                </p:cTn>
                              </p:par>
                              <p:par>
                                <p:cTn id="126" presetID="12" presetClass="entr" presetSubtype="4" fill="hold" nodeType="withEffect">
                                  <p:stCondLst>
                                    <p:cond delay="0"/>
                                  </p:stCondLst>
                                  <p:childTnLst>
                                    <p:set>
                                      <p:cBhvr>
                                        <p:cTn id="127" dur="1" fill="hold">
                                          <p:stCondLst>
                                            <p:cond delay="0"/>
                                          </p:stCondLst>
                                        </p:cTn>
                                        <p:tgtEl>
                                          <p:spTgt spid="60"/>
                                        </p:tgtEl>
                                        <p:attrNameLst>
                                          <p:attrName>style.visibility</p:attrName>
                                        </p:attrNameLst>
                                      </p:cBhvr>
                                      <p:to>
                                        <p:strVal val="visible"/>
                                      </p:to>
                                    </p:set>
                                    <p:anim calcmode="lin" valueType="num">
                                      <p:cBhvr additive="base">
                                        <p:cTn id="128" dur="500"/>
                                        <p:tgtEl>
                                          <p:spTgt spid="60"/>
                                        </p:tgtEl>
                                        <p:attrNameLst>
                                          <p:attrName>ppt_y</p:attrName>
                                        </p:attrNameLst>
                                      </p:cBhvr>
                                      <p:tavLst>
                                        <p:tav tm="0">
                                          <p:val>
                                            <p:strVal val="#ppt_y+#ppt_h*1.125000"/>
                                          </p:val>
                                        </p:tav>
                                        <p:tav tm="100000">
                                          <p:val>
                                            <p:strVal val="#ppt_y"/>
                                          </p:val>
                                        </p:tav>
                                      </p:tavLst>
                                    </p:anim>
                                    <p:animEffect transition="in" filter="wipe(up)">
                                      <p:cBhvr>
                                        <p:cTn id="129" dur="500"/>
                                        <p:tgtEl>
                                          <p:spTgt spid="60"/>
                                        </p:tgtEl>
                                      </p:cBhvr>
                                    </p:animEffect>
                                  </p:childTnLst>
                                </p:cTn>
                              </p:par>
                              <p:par>
                                <p:cTn id="130" presetID="12" presetClass="entr" presetSubtype="4" fill="hold" nodeType="withEffect">
                                  <p:stCondLst>
                                    <p:cond delay="0"/>
                                  </p:stCondLst>
                                  <p:childTnLst>
                                    <p:set>
                                      <p:cBhvr>
                                        <p:cTn id="131" dur="1" fill="hold">
                                          <p:stCondLst>
                                            <p:cond delay="0"/>
                                          </p:stCondLst>
                                        </p:cTn>
                                        <p:tgtEl>
                                          <p:spTgt spid="61"/>
                                        </p:tgtEl>
                                        <p:attrNameLst>
                                          <p:attrName>style.visibility</p:attrName>
                                        </p:attrNameLst>
                                      </p:cBhvr>
                                      <p:to>
                                        <p:strVal val="visible"/>
                                      </p:to>
                                    </p:set>
                                    <p:anim calcmode="lin" valueType="num">
                                      <p:cBhvr additive="base">
                                        <p:cTn id="132" dur="500"/>
                                        <p:tgtEl>
                                          <p:spTgt spid="61"/>
                                        </p:tgtEl>
                                        <p:attrNameLst>
                                          <p:attrName>ppt_y</p:attrName>
                                        </p:attrNameLst>
                                      </p:cBhvr>
                                      <p:tavLst>
                                        <p:tav tm="0">
                                          <p:val>
                                            <p:strVal val="#ppt_y+#ppt_h*1.125000"/>
                                          </p:val>
                                        </p:tav>
                                        <p:tav tm="100000">
                                          <p:val>
                                            <p:strVal val="#ppt_y"/>
                                          </p:val>
                                        </p:tav>
                                      </p:tavLst>
                                    </p:anim>
                                    <p:animEffect transition="in" filter="wipe(up)">
                                      <p:cBhvr>
                                        <p:cTn id="133" dur="500"/>
                                        <p:tgtEl>
                                          <p:spTgt spid="61"/>
                                        </p:tgtEl>
                                      </p:cBhvr>
                                    </p:animEffect>
                                  </p:childTnLst>
                                </p:cTn>
                              </p:par>
                              <p:par>
                                <p:cTn id="134" presetID="12" presetClass="entr" presetSubtype="4" fill="hold" nodeType="withEffect">
                                  <p:stCondLst>
                                    <p:cond delay="0"/>
                                  </p:stCondLst>
                                  <p:childTnLst>
                                    <p:set>
                                      <p:cBhvr>
                                        <p:cTn id="135" dur="1" fill="hold">
                                          <p:stCondLst>
                                            <p:cond delay="0"/>
                                          </p:stCondLst>
                                        </p:cTn>
                                        <p:tgtEl>
                                          <p:spTgt spid="59"/>
                                        </p:tgtEl>
                                        <p:attrNameLst>
                                          <p:attrName>style.visibility</p:attrName>
                                        </p:attrNameLst>
                                      </p:cBhvr>
                                      <p:to>
                                        <p:strVal val="visible"/>
                                      </p:to>
                                    </p:set>
                                    <p:anim calcmode="lin" valueType="num">
                                      <p:cBhvr additive="base">
                                        <p:cTn id="136" dur="500"/>
                                        <p:tgtEl>
                                          <p:spTgt spid="59"/>
                                        </p:tgtEl>
                                        <p:attrNameLst>
                                          <p:attrName>ppt_y</p:attrName>
                                        </p:attrNameLst>
                                      </p:cBhvr>
                                      <p:tavLst>
                                        <p:tav tm="0">
                                          <p:val>
                                            <p:strVal val="#ppt_y+#ppt_h*1.125000"/>
                                          </p:val>
                                        </p:tav>
                                        <p:tav tm="100000">
                                          <p:val>
                                            <p:strVal val="#ppt_y"/>
                                          </p:val>
                                        </p:tav>
                                      </p:tavLst>
                                    </p:anim>
                                    <p:animEffect transition="in" filter="wipe(up)">
                                      <p:cBhvr>
                                        <p:cTn id="13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uild="p"/>
      <p:bldP spid="64" grpId="0"/>
      <p:bldP spid="65" grpId="0"/>
      <p:bldP spid="66" grpId="0"/>
      <p:bldP spid="67" grpId="0"/>
      <p:bldP spid="6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E71F923-3AE9-33A8-82CE-7C7FA9F12307}"/>
              </a:ext>
            </a:extLst>
          </p:cNvPr>
          <p:cNvSpPr>
            <a:spLocks noGrp="1"/>
          </p:cNvSpPr>
          <p:nvPr>
            <p:ph idx="17"/>
          </p:nvPr>
        </p:nvSpPr>
        <p:spPr/>
        <p:txBody>
          <a:bodyPr/>
          <a:lstStyle/>
          <a:p>
            <a:r>
              <a:rPr lang="fr-FR" sz="2000" dirty="0"/>
              <a:t>Faites une démonstration facilement </a:t>
            </a:r>
          </a:p>
        </p:txBody>
      </p:sp>
      <p:sp>
        <p:nvSpPr>
          <p:cNvPr id="3" name="Espace réservé du texte 2">
            <a:extLst>
              <a:ext uri="{FF2B5EF4-FFF2-40B4-BE49-F238E27FC236}">
                <a16:creationId xmlns:a16="http://schemas.microsoft.com/office/drawing/2014/main" id="{E82B4C60-BD19-E44B-2BC7-21BB5180399F}"/>
              </a:ext>
            </a:extLst>
          </p:cNvPr>
          <p:cNvSpPr>
            <a:spLocks noGrp="1"/>
          </p:cNvSpPr>
          <p:nvPr>
            <p:ph type="body" sz="quarter" idx="12"/>
          </p:nvPr>
        </p:nvSpPr>
        <p:spPr/>
        <p:txBody>
          <a:bodyPr/>
          <a:lstStyle/>
          <a:p>
            <a:r>
              <a:rPr lang="fr-FR" dirty="0"/>
              <a:t>Comment vendre </a:t>
            </a:r>
            <a:r>
              <a:rPr lang="fr-FR" dirty="0" err="1"/>
              <a:t>Pulcéo</a:t>
            </a:r>
            <a:r>
              <a:rPr lang="fr-FR" dirty="0"/>
              <a:t> </a:t>
            </a:r>
            <a:r>
              <a:rPr lang="fr-FR" dirty="0" err="1"/>
              <a:t>Connect</a:t>
            </a:r>
            <a:r>
              <a:rPr lang="fr-FR" dirty="0"/>
              <a:t> ?</a:t>
            </a:r>
          </a:p>
        </p:txBody>
      </p:sp>
      <p:grpSp>
        <p:nvGrpSpPr>
          <p:cNvPr id="6" name="Groupe 5">
            <a:extLst>
              <a:ext uri="{FF2B5EF4-FFF2-40B4-BE49-F238E27FC236}">
                <a16:creationId xmlns:a16="http://schemas.microsoft.com/office/drawing/2014/main" id="{EAD1F72E-5256-896E-A0BF-E2298491BD27}"/>
              </a:ext>
            </a:extLst>
          </p:cNvPr>
          <p:cNvGrpSpPr/>
          <p:nvPr/>
        </p:nvGrpSpPr>
        <p:grpSpPr>
          <a:xfrm>
            <a:off x="-360289" y="1619608"/>
            <a:ext cx="8159203" cy="4833583"/>
            <a:chOff x="-369433" y="1072307"/>
            <a:chExt cx="6722090" cy="3982225"/>
          </a:xfrm>
        </p:grpSpPr>
        <p:pic>
          <p:nvPicPr>
            <p:cNvPr id="7" name="Image 6">
              <a:extLst>
                <a:ext uri="{FF2B5EF4-FFF2-40B4-BE49-F238E27FC236}">
                  <a16:creationId xmlns:a16="http://schemas.microsoft.com/office/drawing/2014/main" id="{FA33D6CC-AB0F-9496-7E98-A91125FC1439}"/>
                </a:ext>
              </a:extLst>
            </p:cNvPr>
            <p:cNvPicPr>
              <a:picLocks noChangeAspect="1"/>
            </p:cNvPicPr>
            <p:nvPr/>
          </p:nvPicPr>
          <p:blipFill>
            <a:blip r:embed="rId2"/>
            <a:stretch/>
          </p:blipFill>
          <p:spPr bwMode="auto">
            <a:xfrm rot="21341193">
              <a:off x="2181763" y="1816317"/>
              <a:ext cx="4170894" cy="2986566"/>
            </a:xfrm>
            <a:prstGeom prst="rect">
              <a:avLst/>
            </a:prstGeom>
          </p:spPr>
        </p:pic>
        <p:pic>
          <p:nvPicPr>
            <p:cNvPr id="8" name="Image 7">
              <a:extLst>
                <a:ext uri="{FF2B5EF4-FFF2-40B4-BE49-F238E27FC236}">
                  <a16:creationId xmlns:a16="http://schemas.microsoft.com/office/drawing/2014/main" id="{109B6F01-08EA-4771-8DC0-24D26A49E831}"/>
                </a:ext>
              </a:extLst>
            </p:cNvPr>
            <p:cNvPicPr>
              <a:picLocks noChangeAspect="1"/>
            </p:cNvPicPr>
            <p:nvPr/>
          </p:nvPicPr>
          <p:blipFill>
            <a:blip r:embed="rId3"/>
            <a:srcRect/>
            <a:stretch/>
          </p:blipFill>
          <p:spPr bwMode="auto">
            <a:xfrm rot="21341193">
              <a:off x="2394247" y="1970439"/>
              <a:ext cx="3792043" cy="2648714"/>
            </a:xfrm>
            <a:prstGeom prst="rect">
              <a:avLst/>
            </a:prstGeom>
          </p:spPr>
        </p:pic>
        <p:pic>
          <p:nvPicPr>
            <p:cNvPr id="9" name="Image 8">
              <a:extLst>
                <a:ext uri="{FF2B5EF4-FFF2-40B4-BE49-F238E27FC236}">
                  <a16:creationId xmlns:a16="http://schemas.microsoft.com/office/drawing/2014/main" id="{E693052D-9DFC-805B-0152-12CC6F295ACC}"/>
                </a:ext>
              </a:extLst>
            </p:cNvPr>
            <p:cNvPicPr>
              <a:picLocks noChangeAspect="1"/>
            </p:cNvPicPr>
            <p:nvPr/>
          </p:nvPicPr>
          <p:blipFill>
            <a:blip r:embed="rId4"/>
            <a:stretch/>
          </p:blipFill>
          <p:spPr bwMode="auto">
            <a:xfrm>
              <a:off x="-369433" y="1072307"/>
              <a:ext cx="3982225" cy="3982225"/>
            </a:xfrm>
            <a:prstGeom prst="rect">
              <a:avLst/>
            </a:prstGeom>
          </p:spPr>
        </p:pic>
        <p:pic>
          <p:nvPicPr>
            <p:cNvPr id="10" name="Image 9">
              <a:extLst>
                <a:ext uri="{FF2B5EF4-FFF2-40B4-BE49-F238E27FC236}">
                  <a16:creationId xmlns:a16="http://schemas.microsoft.com/office/drawing/2014/main" id="{9CEB65D1-A6CA-04F4-C8A7-03BA6569E20E}"/>
                </a:ext>
              </a:extLst>
            </p:cNvPr>
            <p:cNvPicPr>
              <a:picLocks noChangeAspect="1"/>
            </p:cNvPicPr>
            <p:nvPr/>
          </p:nvPicPr>
          <p:blipFill rotWithShape="1">
            <a:blip r:embed="rId5"/>
            <a:srcRect t="-1638" r="-2465" b="17658"/>
            <a:stretch/>
          </p:blipFill>
          <p:spPr bwMode="auto">
            <a:xfrm>
              <a:off x="863796" y="1778474"/>
              <a:ext cx="1440160" cy="2508110"/>
            </a:xfrm>
            <a:prstGeom prst="rect">
              <a:avLst/>
            </a:prstGeom>
          </p:spPr>
        </p:pic>
      </p:grpSp>
      <p:sp>
        <p:nvSpPr>
          <p:cNvPr id="11" name="ZoneTexte 10">
            <a:extLst>
              <a:ext uri="{FF2B5EF4-FFF2-40B4-BE49-F238E27FC236}">
                <a16:creationId xmlns:a16="http://schemas.microsoft.com/office/drawing/2014/main" id="{EA16902E-111A-8DFF-01FE-2A9F7EE5F465}"/>
              </a:ext>
            </a:extLst>
          </p:cNvPr>
          <p:cNvSpPr txBox="1"/>
          <p:nvPr/>
        </p:nvSpPr>
        <p:spPr bwMode="auto">
          <a:xfrm>
            <a:off x="8398647" y="4469878"/>
            <a:ext cx="2754537" cy="1384995"/>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FF0000"/>
                </a:solidFill>
                <a:effectLst/>
                <a:uLnTx/>
                <a:uFillTx/>
                <a:latin typeface="Arial"/>
                <a:cs typeface="Arial"/>
              </a:rPr>
              <a:t>Saisissez ce code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srgbClr val="FF0000"/>
              </a:solidFill>
              <a:effectLst/>
              <a:uLnTx/>
              <a:uFillTx/>
              <a:latin typeface="Arial"/>
              <a:cs typeface="Arial"/>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400" b="1" i="0" u="none" strike="noStrike" kern="0" cap="none" spc="0" normalizeH="0" baseline="0" noProof="0" dirty="0">
                <a:ln>
                  <a:noFill/>
                </a:ln>
                <a:solidFill>
                  <a:srgbClr val="FF0000"/>
                </a:solidFill>
                <a:effectLst/>
                <a:uLnTx/>
                <a:uFillTx/>
                <a:latin typeface="Arial"/>
                <a:cs typeface="Arial"/>
              </a:rPr>
              <a:t>123456789 pour Android</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400" b="1" i="0" u="none" strike="noStrike" kern="0" cap="none" spc="0" normalizeH="0" baseline="0" noProof="0" dirty="0">
                <a:ln>
                  <a:noFill/>
                </a:ln>
                <a:solidFill>
                  <a:srgbClr val="FF0000"/>
                </a:solidFill>
                <a:effectLst/>
                <a:uLnTx/>
                <a:uFillTx/>
                <a:latin typeface="Arial"/>
                <a:cs typeface="Arial"/>
              </a:rPr>
              <a:t>000000000 pour Apple</a:t>
            </a:r>
          </a:p>
          <a:p>
            <a:pPr marL="0" marR="0" lvl="0" indent="0" algn="ctr" defTabSz="914400" eaLnBrk="1" fontAlgn="auto" latinLnBrk="0" hangingPunct="1">
              <a:lnSpc>
                <a:spcPct val="100000"/>
              </a:lnSpc>
              <a:spcBef>
                <a:spcPts val="0"/>
              </a:spcBef>
              <a:spcAft>
                <a:spcPts val="0"/>
              </a:spcAft>
              <a:buClrTx/>
              <a:buSzTx/>
              <a:buFontTx/>
              <a:buNone/>
              <a:tabLst/>
              <a:defRPr/>
            </a:pPr>
            <a:br>
              <a:rPr kumimoji="0" lang="fr-FR" sz="1400" b="1" i="0" u="none" strike="noStrike" kern="0" cap="none" spc="0" normalizeH="0" baseline="0" noProof="0" dirty="0">
                <a:ln>
                  <a:noFill/>
                </a:ln>
                <a:solidFill>
                  <a:srgbClr val="FF0000"/>
                </a:solidFill>
                <a:effectLst/>
                <a:uLnTx/>
                <a:uFillTx/>
                <a:latin typeface="Arial"/>
                <a:cs typeface="Arial"/>
              </a:rPr>
            </a:br>
            <a:r>
              <a:rPr kumimoji="0" lang="fr-FR" sz="1400" b="1" i="0" u="none" strike="noStrike" kern="0" cap="none" spc="0" normalizeH="0" baseline="0" noProof="0" dirty="0">
                <a:ln>
                  <a:noFill/>
                </a:ln>
                <a:solidFill>
                  <a:srgbClr val="FF0000"/>
                </a:solidFill>
                <a:effectLst/>
                <a:uLnTx/>
                <a:uFillTx/>
                <a:latin typeface="Arial"/>
                <a:cs typeface="Arial"/>
              </a:rPr>
              <a:t>pour lancer le mode démo</a:t>
            </a:r>
            <a:endParaRPr kumimoji="0" lang="fr-FR" sz="1400" b="0" i="0" u="none" strike="noStrike" kern="0" cap="none" spc="0" normalizeH="0" baseline="0" noProof="0" dirty="0">
              <a:ln>
                <a:noFill/>
              </a:ln>
              <a:solidFill>
                <a:srgbClr val="FF0000"/>
              </a:solidFill>
              <a:effectLst/>
              <a:uLnTx/>
              <a:uFillTx/>
              <a:latin typeface="Arial"/>
              <a:cs typeface="Arial"/>
            </a:endParaRPr>
          </a:p>
        </p:txBody>
      </p:sp>
      <p:grpSp>
        <p:nvGrpSpPr>
          <p:cNvPr id="12" name="Groupe 11">
            <a:extLst>
              <a:ext uri="{FF2B5EF4-FFF2-40B4-BE49-F238E27FC236}">
                <a16:creationId xmlns:a16="http://schemas.microsoft.com/office/drawing/2014/main" id="{A218828C-A51F-6467-BE25-5DB884BD090F}"/>
              </a:ext>
            </a:extLst>
          </p:cNvPr>
          <p:cNvGrpSpPr/>
          <p:nvPr/>
        </p:nvGrpSpPr>
        <p:grpSpPr>
          <a:xfrm>
            <a:off x="8337392" y="2514890"/>
            <a:ext cx="2877049" cy="1788999"/>
            <a:chOff x="7539431" y="4520731"/>
            <a:chExt cx="2088232" cy="1298499"/>
          </a:xfrm>
        </p:grpSpPr>
        <p:pic>
          <p:nvPicPr>
            <p:cNvPr id="13" name="Image 12">
              <a:extLst>
                <a:ext uri="{FF2B5EF4-FFF2-40B4-BE49-F238E27FC236}">
                  <a16:creationId xmlns:a16="http://schemas.microsoft.com/office/drawing/2014/main" id="{7FCA02BC-E5F2-46B4-578D-9B43A43C6F34}"/>
                </a:ext>
              </a:extLst>
            </p:cNvPr>
            <p:cNvPicPr>
              <a:picLocks noChangeAspect="1"/>
            </p:cNvPicPr>
            <p:nvPr/>
          </p:nvPicPr>
          <p:blipFill>
            <a:blip r:embed="rId6"/>
            <a:stretch/>
          </p:blipFill>
          <p:spPr bwMode="auto">
            <a:xfrm>
              <a:off x="7971479" y="4942931"/>
              <a:ext cx="1208967" cy="876299"/>
            </a:xfrm>
            <a:prstGeom prst="rect">
              <a:avLst/>
            </a:prstGeom>
          </p:spPr>
        </p:pic>
        <p:sp>
          <p:nvSpPr>
            <p:cNvPr id="14" name="Rectangle 13">
              <a:extLst>
                <a:ext uri="{FF2B5EF4-FFF2-40B4-BE49-F238E27FC236}">
                  <a16:creationId xmlns:a16="http://schemas.microsoft.com/office/drawing/2014/main" id="{A0235706-EA90-817D-0D6E-E29EE9028D3C}"/>
                </a:ext>
              </a:extLst>
            </p:cNvPr>
            <p:cNvSpPr/>
            <p:nvPr/>
          </p:nvSpPr>
          <p:spPr bwMode="auto">
            <a:xfrm>
              <a:off x="7539431" y="4520731"/>
              <a:ext cx="2088232" cy="33508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Arial"/>
                  <a:cs typeface="Arial"/>
                </a:rPr>
                <a:t>Téléchargez l’appli </a:t>
              </a:r>
              <a:br>
                <a:rPr kumimoji="0" lang="fr-FR" sz="1200" b="0" i="0" u="none" strike="noStrike" kern="0" cap="none" spc="0" normalizeH="0" baseline="0" noProof="0" dirty="0">
                  <a:ln>
                    <a:noFill/>
                  </a:ln>
                  <a:solidFill>
                    <a:srgbClr val="3E454A"/>
                  </a:solidFill>
                  <a:effectLst/>
                  <a:uLnTx/>
                  <a:uFillTx/>
                  <a:latin typeface="Arial"/>
                  <a:cs typeface="Arial"/>
                </a:rPr>
              </a:br>
              <a:r>
                <a:rPr kumimoji="0" lang="fr-FR" sz="1200" b="0" i="0" u="none" strike="noStrike" kern="0" cap="none" spc="0" normalizeH="0" baseline="0" noProof="0" dirty="0">
                  <a:ln>
                    <a:noFill/>
                  </a:ln>
                  <a:solidFill>
                    <a:srgbClr val="3E454A"/>
                  </a:solidFill>
                  <a:effectLst/>
                  <a:uLnTx/>
                  <a:uFillTx/>
                  <a:latin typeface="Arial"/>
                  <a:cs typeface="Arial"/>
                </a:rPr>
                <a:t>depuis les stores : </a:t>
              </a:r>
            </a:p>
          </p:txBody>
        </p:sp>
      </p:grpSp>
    </p:spTree>
    <p:extLst>
      <p:ext uri="{BB962C8B-B14F-4D97-AF65-F5344CB8AC3E}">
        <p14:creationId xmlns:p14="http://schemas.microsoft.com/office/powerpoint/2010/main" val="246276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293B903-10A7-FCBE-79E2-6A37F4BFCD4A}"/>
              </a:ext>
            </a:extLst>
          </p:cNvPr>
          <p:cNvSpPr>
            <a:spLocks noGrp="1"/>
          </p:cNvSpPr>
          <p:nvPr>
            <p:ph type="body" sz="quarter" idx="12"/>
          </p:nvPr>
        </p:nvSpPr>
        <p:spPr/>
        <p:txBody>
          <a:bodyPr/>
          <a:lstStyle/>
          <a:p>
            <a:r>
              <a:rPr lang="fr-FR" dirty="0"/>
              <a:t>La tarification</a:t>
            </a:r>
          </a:p>
        </p:txBody>
      </p:sp>
      <p:sp>
        <p:nvSpPr>
          <p:cNvPr id="6" name="Espace réservé du texte 6">
            <a:extLst>
              <a:ext uri="{FF2B5EF4-FFF2-40B4-BE49-F238E27FC236}">
                <a16:creationId xmlns:a16="http://schemas.microsoft.com/office/drawing/2014/main" id="{5EF2F965-294C-5843-E912-B39A071B3AA0}"/>
              </a:ext>
            </a:extLst>
          </p:cNvPr>
          <p:cNvSpPr txBox="1">
            <a:spLocks/>
          </p:cNvSpPr>
          <p:nvPr/>
        </p:nvSpPr>
        <p:spPr bwMode="auto">
          <a:xfrm>
            <a:off x="508636" y="1192650"/>
            <a:ext cx="5594158" cy="1973093"/>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extrusionOk="0">
                <a:moveTo>
                  <a:pt x="0" y="0"/>
                </a:moveTo>
                <a:lnTo>
                  <a:pt x="5594158" y="0"/>
                </a:lnTo>
                <a:lnTo>
                  <a:pt x="5594158" y="1451091"/>
                </a:lnTo>
                <a:lnTo>
                  <a:pt x="5513710" y="1451091"/>
                </a:lnTo>
                <a:lnTo>
                  <a:pt x="5513710" y="2982754"/>
                </a:lnTo>
                <a:lnTo>
                  <a:pt x="0" y="2982754"/>
                </a:lnTo>
                <a:close/>
              </a:path>
            </a:pathLst>
          </a:custGeom>
          <a:solidFill>
            <a:schemeClr val="bg1">
              <a:lumMod val="85000"/>
            </a:schemeClr>
          </a:solidFill>
        </p:spPr>
        <p:txBody>
          <a:bodyPr vert="horz" wrap="square" lIns="540000" tIns="540000" rIns="540000" bIns="540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6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6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6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ctr" defTabSz="914400" eaLnBrk="1" fontAlgn="auto" latinLnBrk="0" hangingPunct="1">
              <a:lnSpc>
                <a:spcPct val="100000"/>
              </a:lnSpc>
              <a:spcBef>
                <a:spcPts val="1500"/>
              </a:spcBef>
              <a:spcAft>
                <a:spcPts val="0"/>
              </a:spcAft>
              <a:buClrTx/>
              <a:buSzTx/>
              <a:buFont typeface="Arial"/>
              <a:buNone/>
              <a:tabLst/>
              <a:defRPr/>
            </a:pPr>
            <a:r>
              <a:rPr kumimoji="0" lang="fr-FR" sz="2800" b="1" i="0" u="none" strike="noStrike" kern="0" cap="none" spc="0" normalizeH="0" baseline="0" noProof="0">
                <a:ln>
                  <a:noFill/>
                </a:ln>
                <a:solidFill>
                  <a:srgbClr val="3E454A"/>
                </a:solidFill>
                <a:effectLst/>
                <a:uLnTx/>
                <a:uFillTx/>
                <a:latin typeface="Arial"/>
                <a:cs typeface="Arial"/>
              </a:rPr>
              <a:t>PULCEO Connect : </a:t>
            </a:r>
            <a:br>
              <a:rPr kumimoji="0" lang="fr-FR" sz="2800" b="1" i="0" u="none" strike="noStrike" kern="0" cap="none" spc="0" normalizeH="0" baseline="0" noProof="0">
                <a:ln>
                  <a:noFill/>
                </a:ln>
                <a:solidFill>
                  <a:srgbClr val="3E454A"/>
                </a:solidFill>
                <a:effectLst/>
                <a:uLnTx/>
                <a:uFillTx/>
                <a:latin typeface="Arial"/>
                <a:cs typeface="Arial"/>
              </a:rPr>
            </a:br>
            <a:r>
              <a:rPr kumimoji="0" lang="fr-FR" sz="2800" b="1" i="0" u="none" strike="noStrike" kern="0" cap="none" spc="0" normalizeH="0" baseline="0" noProof="0">
                <a:ln>
                  <a:noFill/>
                </a:ln>
                <a:solidFill>
                  <a:srgbClr val="3E454A"/>
                </a:solidFill>
                <a:effectLst/>
                <a:uLnTx/>
                <a:uFillTx/>
                <a:latin typeface="Arial"/>
                <a:cs typeface="Arial"/>
              </a:rPr>
              <a:t>9 € HT/mois</a:t>
            </a:r>
            <a:endParaRPr kumimoji="0" lang="fr-FR" sz="2800" b="1" i="0" u="none" strike="noStrike" kern="0" cap="none" spc="0" normalizeH="0" baseline="0" noProof="0" dirty="0">
              <a:ln>
                <a:noFill/>
              </a:ln>
              <a:solidFill>
                <a:srgbClr val="3E454A"/>
              </a:solidFill>
              <a:effectLst/>
              <a:uLnTx/>
              <a:uFillTx/>
              <a:latin typeface="Arial"/>
              <a:cs typeface="Arial"/>
            </a:endParaRPr>
          </a:p>
        </p:txBody>
      </p:sp>
      <p:sp>
        <p:nvSpPr>
          <p:cNvPr id="7" name="Espace réservé du texte 7">
            <a:extLst>
              <a:ext uri="{FF2B5EF4-FFF2-40B4-BE49-F238E27FC236}">
                <a16:creationId xmlns:a16="http://schemas.microsoft.com/office/drawing/2014/main" id="{3B3CE3FE-B153-A960-24EC-C2C5730BE3F8}"/>
              </a:ext>
            </a:extLst>
          </p:cNvPr>
          <p:cNvSpPr txBox="1">
            <a:spLocks/>
          </p:cNvSpPr>
          <p:nvPr/>
        </p:nvSpPr>
        <p:spPr bwMode="auto">
          <a:xfrm>
            <a:off x="6118225" y="1192650"/>
            <a:ext cx="5565074" cy="1973093"/>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extrusionOk="0">
                <a:moveTo>
                  <a:pt x="80490" y="0"/>
                </a:moveTo>
                <a:lnTo>
                  <a:pt x="5565074" y="0"/>
                </a:lnTo>
                <a:lnTo>
                  <a:pt x="5565074" y="2984401"/>
                </a:lnTo>
                <a:lnTo>
                  <a:pt x="0" y="2984401"/>
                </a:lnTo>
                <a:lnTo>
                  <a:pt x="0" y="1532383"/>
                </a:lnTo>
                <a:lnTo>
                  <a:pt x="80490" y="1532383"/>
                </a:lnTo>
                <a:close/>
              </a:path>
            </a:pathLst>
          </a:custGeom>
          <a:solidFill>
            <a:schemeClr val="bg1">
              <a:lumMod val="85000"/>
            </a:schemeClr>
          </a:solidFill>
        </p:spPr>
        <p:txBody>
          <a:bodyPr vert="horz" wrap="square" lIns="540000" tIns="540000" rIns="540000" bIns="54000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6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6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6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ctr" defTabSz="914400" eaLnBrk="1" fontAlgn="auto" latinLnBrk="0" hangingPunct="1">
              <a:lnSpc>
                <a:spcPct val="100000"/>
              </a:lnSpc>
              <a:spcBef>
                <a:spcPts val="1500"/>
              </a:spcBef>
              <a:spcAft>
                <a:spcPts val="0"/>
              </a:spcAft>
              <a:buClrTx/>
              <a:buSzTx/>
              <a:buFont typeface="Arial"/>
              <a:buNone/>
              <a:tabLst/>
              <a:defRPr/>
            </a:pPr>
            <a:r>
              <a:rPr kumimoji="0" lang="fr-FR" sz="2800" b="1" i="0" u="none" strike="noStrike" kern="0" cap="none" spc="0" normalizeH="0" baseline="0" noProof="0">
                <a:ln>
                  <a:noFill/>
                </a:ln>
                <a:solidFill>
                  <a:srgbClr val="3E454A"/>
                </a:solidFill>
                <a:effectLst/>
                <a:uLnTx/>
                <a:uFillTx/>
                <a:latin typeface="Arial"/>
                <a:cs typeface="Arial"/>
              </a:rPr>
              <a:t>Option Ellisphere : </a:t>
            </a:r>
            <a:br>
              <a:rPr kumimoji="0" lang="fr-FR" sz="2800" b="1" i="0" u="none" strike="noStrike" kern="0" cap="none" spc="0" normalizeH="0" baseline="0" noProof="0">
                <a:ln>
                  <a:noFill/>
                </a:ln>
                <a:solidFill>
                  <a:srgbClr val="3E454A"/>
                </a:solidFill>
                <a:effectLst/>
                <a:uLnTx/>
                <a:uFillTx/>
                <a:latin typeface="Arial"/>
                <a:cs typeface="Arial"/>
              </a:rPr>
            </a:br>
            <a:r>
              <a:rPr kumimoji="0" lang="fr-FR" sz="2800" b="1" i="0" u="none" strike="noStrike" kern="0" cap="none" spc="0" normalizeH="0" baseline="0" noProof="0">
                <a:ln>
                  <a:noFill/>
                </a:ln>
                <a:solidFill>
                  <a:srgbClr val="3E454A"/>
                </a:solidFill>
                <a:effectLst/>
                <a:uLnTx/>
                <a:uFillTx/>
                <a:latin typeface="Arial"/>
                <a:cs typeface="Arial"/>
              </a:rPr>
              <a:t>10 € HT/mois</a:t>
            </a:r>
            <a:endParaRPr kumimoji="0" lang="fr-FR" sz="2800" b="1" i="0" u="none" strike="noStrike" kern="0" cap="none" spc="0" normalizeH="0" baseline="0" noProof="0" dirty="0">
              <a:ln>
                <a:noFill/>
              </a:ln>
              <a:solidFill>
                <a:srgbClr val="3E454A"/>
              </a:solidFill>
              <a:effectLst/>
              <a:uLnTx/>
              <a:uFillTx/>
              <a:latin typeface="Arial"/>
              <a:cs typeface="Arial"/>
            </a:endParaRPr>
          </a:p>
        </p:txBody>
      </p:sp>
      <p:sp>
        <p:nvSpPr>
          <p:cNvPr id="4" name="Espace réservé du texte 7">
            <a:extLst>
              <a:ext uri="{FF2B5EF4-FFF2-40B4-BE49-F238E27FC236}">
                <a16:creationId xmlns:a16="http://schemas.microsoft.com/office/drawing/2014/main" id="{6E556AF5-442B-9895-5BFE-09FF6841FB75}"/>
              </a:ext>
            </a:extLst>
          </p:cNvPr>
          <p:cNvSpPr txBox="1">
            <a:spLocks/>
          </p:cNvSpPr>
          <p:nvPr/>
        </p:nvSpPr>
        <p:spPr bwMode="auto">
          <a:xfrm>
            <a:off x="1746310" y="3348984"/>
            <a:ext cx="8712968" cy="1299477"/>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extrusionOk="0">
                <a:moveTo>
                  <a:pt x="80490" y="0"/>
                </a:moveTo>
                <a:lnTo>
                  <a:pt x="5565074" y="0"/>
                </a:lnTo>
                <a:lnTo>
                  <a:pt x="5565074" y="2984401"/>
                </a:lnTo>
                <a:lnTo>
                  <a:pt x="0" y="2984401"/>
                </a:lnTo>
                <a:lnTo>
                  <a:pt x="0" y="1532383"/>
                </a:lnTo>
                <a:lnTo>
                  <a:pt x="80490" y="1532383"/>
                </a:lnTo>
                <a:close/>
              </a:path>
            </a:pathLst>
          </a:custGeom>
          <a:solidFill>
            <a:schemeClr val="bg1">
              <a:lumMod val="85000"/>
            </a:schemeClr>
          </a:solidFill>
        </p:spPr>
        <p:txBody>
          <a:bodyPr vert="horz" wrap="square" lIns="540000" tIns="540000" rIns="540000" bIns="540000" rtlCol="0" anchor="ctr">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6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6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6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a:buNone/>
              <a:tabLst/>
              <a:defRPr/>
            </a:pPr>
            <a:r>
              <a:rPr kumimoji="0" lang="fr-FR" sz="2000" b="1" i="0" u="none" strike="noStrike" kern="0" cap="none" spc="0" normalizeH="0" baseline="0" noProof="0" dirty="0">
                <a:ln>
                  <a:noFill/>
                </a:ln>
                <a:solidFill>
                  <a:srgbClr val="3E454A"/>
                </a:solidFill>
                <a:effectLst/>
                <a:uLnTx/>
                <a:uFillTx/>
                <a:latin typeface="Arial"/>
                <a:ea typeface="+mn-ea"/>
                <a:cs typeface="Arial"/>
              </a:rPr>
              <a:t>En complément de l’abonnement Ce Net Comptes/Remises/EDI (PULCEO)</a:t>
            </a:r>
          </a:p>
        </p:txBody>
      </p:sp>
      <p:sp>
        <p:nvSpPr>
          <p:cNvPr id="9" name="Espace réservé du texte 7">
            <a:extLst>
              <a:ext uri="{FF2B5EF4-FFF2-40B4-BE49-F238E27FC236}">
                <a16:creationId xmlns:a16="http://schemas.microsoft.com/office/drawing/2014/main" id="{0DAD8956-9155-3644-A14A-CBE698112FAA}"/>
              </a:ext>
            </a:extLst>
          </p:cNvPr>
          <p:cNvSpPr txBox="1">
            <a:spLocks/>
          </p:cNvSpPr>
          <p:nvPr/>
        </p:nvSpPr>
        <p:spPr bwMode="auto">
          <a:xfrm>
            <a:off x="1746311" y="4831341"/>
            <a:ext cx="8712968" cy="1299477"/>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extrusionOk="0">
                <a:moveTo>
                  <a:pt x="80490" y="0"/>
                </a:moveTo>
                <a:lnTo>
                  <a:pt x="5565074" y="0"/>
                </a:lnTo>
                <a:lnTo>
                  <a:pt x="5565074" y="2984401"/>
                </a:lnTo>
                <a:lnTo>
                  <a:pt x="0" y="2984401"/>
                </a:lnTo>
                <a:lnTo>
                  <a:pt x="0" y="1532383"/>
                </a:lnTo>
                <a:lnTo>
                  <a:pt x="80490" y="1532383"/>
                </a:lnTo>
                <a:close/>
              </a:path>
            </a:pathLst>
          </a:custGeom>
          <a:solidFill>
            <a:srgbClr val="C00000"/>
          </a:solidFill>
        </p:spPr>
        <p:txBody>
          <a:bodyPr vert="horz" wrap="square" lIns="540000" tIns="540000" rIns="540000" bIns="540000" rtlCol="0" anchor="ctr">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6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6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6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6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500"/>
              </a:spcBef>
              <a:spcAft>
                <a:spcPts val="0"/>
              </a:spcAft>
              <a:buClrTx/>
              <a:buSzTx/>
              <a:buFont typeface="Arial"/>
              <a:buNone/>
              <a:tabLst/>
              <a:defRPr/>
            </a:pPr>
            <a:r>
              <a:rPr kumimoji="0" lang="fr-FR" sz="2000" b="1" i="0" u="none" strike="noStrike" kern="0" cap="none" spc="0" normalizeH="0" baseline="0" noProof="0" dirty="0">
                <a:ln>
                  <a:noFill/>
                </a:ln>
                <a:solidFill>
                  <a:schemeClr val="bg1"/>
                </a:solidFill>
                <a:effectLst/>
                <a:uLnTx/>
                <a:uFillTx/>
                <a:latin typeface="Arial"/>
                <a:ea typeface="+mn-ea"/>
                <a:cs typeface="Arial"/>
              </a:rPr>
              <a:t>3 premiers mois offerts.</a:t>
            </a:r>
            <a:r>
              <a:rPr kumimoji="0" lang="fr-FR" sz="2000" b="1" i="0" u="none" strike="noStrike" kern="0" cap="none" spc="0" normalizeH="0" noProof="0" dirty="0">
                <a:ln>
                  <a:noFill/>
                </a:ln>
                <a:solidFill>
                  <a:schemeClr val="bg1"/>
                </a:solidFill>
                <a:effectLst/>
                <a:uLnTx/>
                <a:uFillTx/>
                <a:latin typeface="Arial"/>
                <a:ea typeface="+mn-ea"/>
                <a:cs typeface="Arial"/>
              </a:rPr>
              <a:t> </a:t>
            </a:r>
            <a:endParaRPr kumimoji="0" lang="fr-FR" sz="2000" b="1" i="0" u="none" strike="noStrike" kern="0" cap="none" spc="0" normalizeH="0" baseline="0" noProof="0" dirty="0">
              <a:ln>
                <a:noFill/>
              </a:ln>
              <a:solidFill>
                <a:schemeClr val="bg1"/>
              </a:solidFill>
              <a:effectLst/>
              <a:uLnTx/>
              <a:uFillTx/>
              <a:latin typeface="Arial"/>
              <a:ea typeface="+mn-ea"/>
              <a:cs typeface="Arial"/>
            </a:endParaRPr>
          </a:p>
          <a:p>
            <a:pPr marL="0" marR="0" lvl="0" indent="0" algn="ctr" defTabSz="914400" rtl="0" eaLnBrk="1" fontAlgn="auto" latinLnBrk="0" hangingPunct="1">
              <a:lnSpc>
                <a:spcPct val="100000"/>
              </a:lnSpc>
              <a:spcBef>
                <a:spcPts val="1500"/>
              </a:spcBef>
              <a:spcAft>
                <a:spcPts val="0"/>
              </a:spcAft>
              <a:buClrTx/>
              <a:buSzTx/>
              <a:buFont typeface="Arial"/>
              <a:buNone/>
              <a:tabLst/>
              <a:defRPr/>
            </a:pPr>
            <a:r>
              <a:rPr lang="fr-FR" sz="2000" kern="0" dirty="0">
                <a:solidFill>
                  <a:schemeClr val="bg1"/>
                </a:solidFill>
                <a:latin typeface="Arial"/>
                <a:cs typeface="Arial"/>
              </a:rPr>
              <a:t>Si souscription en complément de PULCEO : remise pérenne de 50 %. </a:t>
            </a:r>
            <a:r>
              <a:rPr kumimoji="0" lang="fr-FR" sz="2000" b="1" i="0" u="none" strike="noStrike" kern="0" cap="none" spc="0" normalizeH="0" baseline="0" noProof="0" dirty="0">
                <a:ln>
                  <a:noFill/>
                </a:ln>
                <a:solidFill>
                  <a:schemeClr val="bg1"/>
                </a:solidFill>
                <a:effectLst/>
                <a:uLnTx/>
                <a:uFillTx/>
                <a:latin typeface="Arial"/>
                <a:ea typeface="+mn-ea"/>
                <a:cs typeface="Arial"/>
              </a:rPr>
              <a:t> </a:t>
            </a:r>
          </a:p>
        </p:txBody>
      </p:sp>
    </p:spTree>
    <p:extLst>
      <p:ext uri="{BB962C8B-B14F-4D97-AF65-F5344CB8AC3E}">
        <p14:creationId xmlns:p14="http://schemas.microsoft.com/office/powerpoint/2010/main" val="287508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additive="base">
                                        <p:cTn id="7" dur="500"/>
                                        <p:tgtEl>
                                          <p:spTgt spid="6">
                                            <p:bg/>
                                          </p:spTgt>
                                        </p:tgtEl>
                                        <p:attrNameLst>
                                          <p:attrName>ppt_y</p:attrName>
                                        </p:attrNameLst>
                                      </p:cBhvr>
                                      <p:tavLst>
                                        <p:tav tm="0">
                                          <p:val>
                                            <p:strVal val="#ppt_y+#ppt_h*1.125000"/>
                                          </p:val>
                                        </p:tav>
                                        <p:tav tm="100000">
                                          <p:val>
                                            <p:strVal val="#ppt_y"/>
                                          </p:val>
                                        </p:tav>
                                      </p:tavLst>
                                    </p:anim>
                                    <p:animEffect transition="in" filter="wipe(up)">
                                      <p:cBhvr>
                                        <p:cTn id="8" dur="500"/>
                                        <p:tgtEl>
                                          <p:spTgt spid="6">
                                            <p:bg/>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7">
                                            <p:bg/>
                                          </p:spTgt>
                                        </p:tgtEl>
                                        <p:attrNameLst>
                                          <p:attrName>style.visibility</p:attrName>
                                        </p:attrNameLst>
                                      </p:cBhvr>
                                      <p:to>
                                        <p:strVal val="visible"/>
                                      </p:to>
                                    </p:set>
                                    <p:anim calcmode="lin" valueType="num">
                                      <p:cBhvr additive="base">
                                        <p:cTn id="17" dur="500"/>
                                        <p:tgtEl>
                                          <p:spTgt spid="7">
                                            <p:bg/>
                                          </p:spTgt>
                                        </p:tgtEl>
                                        <p:attrNameLst>
                                          <p:attrName>ppt_x</p:attrName>
                                        </p:attrNameLst>
                                      </p:cBhvr>
                                      <p:tavLst>
                                        <p:tav tm="0">
                                          <p:val>
                                            <p:strVal val="#ppt_x+#ppt_w*1.125000"/>
                                          </p:val>
                                        </p:tav>
                                        <p:tav tm="100000">
                                          <p:val>
                                            <p:strVal val="#ppt_x"/>
                                          </p:val>
                                        </p:tav>
                                      </p:tavLst>
                                    </p:anim>
                                    <p:animEffect transition="in" filter="wipe(left)">
                                      <p:cBhvr>
                                        <p:cTn id="18" dur="500"/>
                                        <p:tgtEl>
                                          <p:spTgt spid="7">
                                            <p:bg/>
                                          </p:spTgt>
                                        </p:tgtEl>
                                      </p:cBhvr>
                                    </p:animEffect>
                                  </p:childTnLst>
                                </p:cTn>
                              </p:par>
                              <p:par>
                                <p:cTn id="19" presetID="12" presetClass="entr" presetSubtype="2" fill="hold" grpId="0" nodeType="with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 calcmode="lin" valueType="num">
                                      <p:cBhvr additive="base">
                                        <p:cTn id="21" dur="500"/>
                                        <p:tgtEl>
                                          <p:spTgt spid="7">
                                            <p:txEl>
                                              <p:pRg st="0" end="0"/>
                                            </p:txEl>
                                          </p:spTgt>
                                        </p:tgtEl>
                                        <p:attrNameLst>
                                          <p:attrName>ppt_x</p:attrName>
                                        </p:attrNameLst>
                                      </p:cBhvr>
                                      <p:tavLst>
                                        <p:tav tm="0">
                                          <p:val>
                                            <p:strVal val="#ppt_x+#ppt_w*1.125000"/>
                                          </p:val>
                                        </p:tav>
                                        <p:tav tm="100000">
                                          <p:val>
                                            <p:strVal val="#ppt_x"/>
                                          </p:val>
                                        </p:tav>
                                      </p:tavLst>
                                    </p:anim>
                                    <p:animEffect transition="in" filter="wipe(left)">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up)">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p:tgtEl>
                                          <p:spTgt spid="9"/>
                                        </p:tgtEl>
                                        <p:attrNameLst>
                                          <p:attrName>ppt_y</p:attrName>
                                        </p:attrNameLst>
                                      </p:cBhvr>
                                      <p:tavLst>
                                        <p:tav tm="0">
                                          <p:val>
                                            <p:strVal val="#ppt_y+#ppt_h*1.125000"/>
                                          </p:val>
                                        </p:tav>
                                        <p:tav tm="100000">
                                          <p:val>
                                            <p:strVal val="#ppt_y"/>
                                          </p:val>
                                        </p:tav>
                                      </p:tavLst>
                                    </p:anim>
                                    <p:animEffect transition="in" filter="wipe(up)">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uiExpand="1" build="p" animBg="1"/>
      <p:bldP spid="4"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293B903-10A7-FCBE-79E2-6A37F4BFCD4A}"/>
              </a:ext>
            </a:extLst>
          </p:cNvPr>
          <p:cNvSpPr>
            <a:spLocks noGrp="1"/>
          </p:cNvSpPr>
          <p:nvPr>
            <p:ph type="body" sz="quarter" idx="12"/>
          </p:nvPr>
        </p:nvSpPr>
        <p:spPr/>
        <p:txBody>
          <a:bodyPr/>
          <a:lstStyle/>
          <a:p>
            <a:r>
              <a:rPr lang="fr-FR" dirty="0"/>
              <a:t>Le parcours de souscription</a:t>
            </a:r>
          </a:p>
        </p:txBody>
      </p:sp>
      <p:pic>
        <p:nvPicPr>
          <p:cNvPr id="2" name="Picture 6" descr="Résultat de recherche d'images pour &quot;commerçant&quot;&quot;">
            <a:extLst>
              <a:ext uri="{FF2B5EF4-FFF2-40B4-BE49-F238E27FC236}">
                <a16:creationId xmlns:a16="http://schemas.microsoft.com/office/drawing/2014/main" id="{BCA1F423-2385-DF41-3D52-6B912DB5C8B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202" y="1406959"/>
            <a:ext cx="1546732" cy="103073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6D9E3BA0-0EE4-6D91-780D-89A9E19A284D}"/>
              </a:ext>
            </a:extLst>
          </p:cNvPr>
          <p:cNvPicPr>
            <a:picLocks noChangeAspect="1"/>
          </p:cNvPicPr>
          <p:nvPr/>
        </p:nvPicPr>
        <p:blipFill rotWithShape="1">
          <a:blip r:embed="rId3"/>
          <a:srcRect l="19845" t="16411" r="14260"/>
          <a:stretch/>
        </p:blipFill>
        <p:spPr>
          <a:xfrm>
            <a:off x="8658016" y="1361639"/>
            <a:ext cx="1431623" cy="1204777"/>
          </a:xfrm>
          <a:prstGeom prst="rect">
            <a:avLst/>
          </a:prstGeom>
        </p:spPr>
      </p:pic>
      <p:sp>
        <p:nvSpPr>
          <p:cNvPr id="5" name="ZoneTexte 4">
            <a:extLst>
              <a:ext uri="{FF2B5EF4-FFF2-40B4-BE49-F238E27FC236}">
                <a16:creationId xmlns:a16="http://schemas.microsoft.com/office/drawing/2014/main" id="{BDEFE857-C0C4-2449-8CCB-416A07B7E43A}"/>
              </a:ext>
            </a:extLst>
          </p:cNvPr>
          <p:cNvSpPr txBox="1"/>
          <p:nvPr/>
        </p:nvSpPr>
        <p:spPr>
          <a:xfrm>
            <a:off x="266864" y="2735575"/>
            <a:ext cx="3904588" cy="728341"/>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sym typeface="Arial"/>
              </a:rPr>
              <a:t>Pré-requis</a:t>
            </a: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Disposer d’une convention compte courant</a:t>
            </a:r>
            <a:r>
              <a:rPr kumimoji="0" lang="fr-FR" sz="1733"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a:t>
            </a:r>
          </a:p>
          <a:p>
            <a:pPr marL="0" marR="0" lvl="0" indent="0" algn="l" defTabSz="1219170" rtl="0" eaLnBrk="1" fontAlgn="auto" latinLnBrk="0" hangingPunct="1">
              <a:lnSpc>
                <a:spcPct val="100000"/>
              </a:lnSpc>
              <a:spcBef>
                <a:spcPts val="0"/>
              </a:spcBef>
              <a:spcAft>
                <a:spcPts val="0"/>
              </a:spcAft>
              <a:buClrTx/>
              <a:buSzTx/>
              <a:buFontTx/>
              <a:buNone/>
              <a:tabLst/>
              <a:defRPr/>
            </a:pPr>
            <a:r>
              <a:rPr lang="fr-FR" sz="1200" kern="0" dirty="0">
                <a:solidFill>
                  <a:srgbClr val="3E454A"/>
                </a:solidFill>
                <a:latin typeface="Calibri" panose="020F0502020204030204" pitchFamily="34" charset="0"/>
                <a:cs typeface="Calibri" panose="020F0502020204030204" pitchFamily="34" charset="0"/>
                <a:sym typeface="Arial"/>
              </a:rPr>
              <a:t>Disposer d’un Ce Net Comptes, Remises ou EDI activé. </a:t>
            </a:r>
            <a:endPar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9" name="Bulle narrative : rectangle à coins arrondis 8">
            <a:extLst>
              <a:ext uri="{FF2B5EF4-FFF2-40B4-BE49-F238E27FC236}">
                <a16:creationId xmlns:a16="http://schemas.microsoft.com/office/drawing/2014/main" id="{1C3162F5-5BB8-329A-0CAE-365CAB0ABDEA}"/>
              </a:ext>
            </a:extLst>
          </p:cNvPr>
          <p:cNvSpPr/>
          <p:nvPr/>
        </p:nvSpPr>
        <p:spPr>
          <a:xfrm>
            <a:off x="1963268" y="1361639"/>
            <a:ext cx="2203523" cy="912721"/>
          </a:xfrm>
          <a:prstGeom prst="wedgeRoundRectCallout">
            <a:avLst>
              <a:gd name="adj1" fmla="val -62929"/>
              <a:gd name="adj2" fmla="val 6522"/>
              <a:gd name="adj3" fmla="val 16667"/>
            </a:avLst>
          </a:prstGeom>
          <a:solidFill>
            <a:schemeClr val="accent5">
              <a:lumMod val="20000"/>
              <a:lumOff val="80000"/>
              <a:alpha val="18039"/>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3E454A"/>
                </a:solidFill>
                <a:effectLst/>
                <a:uLnTx/>
                <a:uFillTx/>
                <a:latin typeface="Calibri"/>
                <a:ea typeface="Calibri"/>
                <a:cs typeface="Calibri"/>
                <a:sym typeface="Arial"/>
              </a:rPr>
              <a:t>Je deviens client de la CE </a:t>
            </a:r>
            <a:endParaRPr kumimoji="0" lang="fr-FR" sz="16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10" name="Bulle narrative : rectangle à coins arrondis 9">
            <a:extLst>
              <a:ext uri="{FF2B5EF4-FFF2-40B4-BE49-F238E27FC236}">
                <a16:creationId xmlns:a16="http://schemas.microsoft.com/office/drawing/2014/main" id="{76DD35BF-5CEB-4490-1034-6CD83163E861}"/>
              </a:ext>
            </a:extLst>
          </p:cNvPr>
          <p:cNvSpPr/>
          <p:nvPr/>
        </p:nvSpPr>
        <p:spPr>
          <a:xfrm>
            <a:off x="10289830" y="1361639"/>
            <a:ext cx="1635306" cy="1097555"/>
          </a:xfrm>
          <a:prstGeom prst="wedgeRoundRectCallout">
            <a:avLst>
              <a:gd name="adj1" fmla="val -62929"/>
              <a:gd name="adj2" fmla="val 6522"/>
              <a:gd name="adj3" fmla="val 16667"/>
            </a:avLst>
          </a:prstGeom>
          <a:solidFill>
            <a:schemeClr val="accent5">
              <a:lumMod val="20000"/>
              <a:lumOff val="80000"/>
              <a:alpha val="18039"/>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Je suis détenteur de la solution </a:t>
            </a:r>
            <a:r>
              <a:rPr kumimoji="0" lang="fr-FR" sz="1600" b="1"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PulCEo</a:t>
            </a:r>
            <a:endParaRPr kumimoji="0" lang="fr-FR" sz="16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11" name="ZoneTexte 10">
            <a:extLst>
              <a:ext uri="{FF2B5EF4-FFF2-40B4-BE49-F238E27FC236}">
                <a16:creationId xmlns:a16="http://schemas.microsoft.com/office/drawing/2014/main" id="{6CD9E921-B684-5080-1423-187E1B7D0AB0}"/>
              </a:ext>
            </a:extLst>
          </p:cNvPr>
          <p:cNvSpPr txBox="1"/>
          <p:nvPr/>
        </p:nvSpPr>
        <p:spPr>
          <a:xfrm>
            <a:off x="262202" y="5805922"/>
            <a:ext cx="11549665" cy="523220"/>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Gestion de l’après-vente :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Pour activer le contrat un appel sortant sera pris en charge par les </a:t>
            </a:r>
            <a:r>
              <a:rPr kumimoji="0" lang="fr-FR" sz="1400" b="0"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Cif</a:t>
            </a:r>
            <a:r>
              <a:rPr kumimoji="0" lang="fr-FR" sz="14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Pro immédiatement après la vente</a:t>
            </a:r>
            <a:r>
              <a:rPr lang="fr-FR" sz="1400" kern="0" dirty="0">
                <a:solidFill>
                  <a:srgbClr val="3E454A"/>
                </a:solidFill>
                <a:latin typeface="Calibri" panose="020F0502020204030204" pitchFamily="34" charset="0"/>
                <a:cs typeface="Calibri" panose="020F0502020204030204" pitchFamily="34" charset="0"/>
                <a:sym typeface="Arial"/>
              </a:rPr>
              <a:t>. </a:t>
            </a:r>
            <a:endParaRPr kumimoji="0" lang="fr-FR" sz="14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12" name="Bulle narrative : rectangle à coins arrondis 11">
            <a:extLst>
              <a:ext uri="{FF2B5EF4-FFF2-40B4-BE49-F238E27FC236}">
                <a16:creationId xmlns:a16="http://schemas.microsoft.com/office/drawing/2014/main" id="{3E03CE6D-6EA9-9B65-9A07-AE377CEB9490}"/>
              </a:ext>
            </a:extLst>
          </p:cNvPr>
          <p:cNvSpPr/>
          <p:nvPr/>
        </p:nvSpPr>
        <p:spPr>
          <a:xfrm>
            <a:off x="6032384" y="1671930"/>
            <a:ext cx="2353065" cy="912721"/>
          </a:xfrm>
          <a:prstGeom prst="wedgeRoundRectCallout">
            <a:avLst>
              <a:gd name="adj1" fmla="val -62929"/>
              <a:gd name="adj2" fmla="val 6522"/>
              <a:gd name="adj3" fmla="val 16667"/>
            </a:avLst>
          </a:prstGeom>
          <a:solidFill>
            <a:schemeClr val="accent5">
              <a:lumMod val="20000"/>
              <a:lumOff val="80000"/>
              <a:alpha val="18039"/>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J’ai un abonnement CE NET</a:t>
            </a:r>
            <a:endParaRPr kumimoji="0" lang="fr-FR" sz="16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pic>
        <p:nvPicPr>
          <p:cNvPr id="13" name="Image 12">
            <a:extLst>
              <a:ext uri="{FF2B5EF4-FFF2-40B4-BE49-F238E27FC236}">
                <a16:creationId xmlns:a16="http://schemas.microsoft.com/office/drawing/2014/main" id="{7DB7B4BD-44C8-9E6C-3753-40184B76A336}"/>
              </a:ext>
            </a:extLst>
          </p:cNvPr>
          <p:cNvPicPr>
            <a:picLocks noChangeAspect="1"/>
          </p:cNvPicPr>
          <p:nvPr/>
        </p:nvPicPr>
        <p:blipFill>
          <a:blip r:embed="rId4"/>
          <a:stretch>
            <a:fillRect/>
          </a:stretch>
        </p:blipFill>
        <p:spPr>
          <a:xfrm>
            <a:off x="4480857" y="1562505"/>
            <a:ext cx="1142939" cy="1210171"/>
          </a:xfrm>
          <a:prstGeom prst="rect">
            <a:avLst/>
          </a:prstGeom>
        </p:spPr>
      </p:pic>
      <p:sp>
        <p:nvSpPr>
          <p:cNvPr id="14" name="ZoneTexte 13">
            <a:extLst>
              <a:ext uri="{FF2B5EF4-FFF2-40B4-BE49-F238E27FC236}">
                <a16:creationId xmlns:a16="http://schemas.microsoft.com/office/drawing/2014/main" id="{6B354BE0-23AC-820A-63CA-C7DDC8225315}"/>
              </a:ext>
            </a:extLst>
          </p:cNvPr>
          <p:cNvSpPr txBox="1"/>
          <p:nvPr/>
        </p:nvSpPr>
        <p:spPr>
          <a:xfrm>
            <a:off x="262203" y="3666376"/>
            <a:ext cx="3904591" cy="461665"/>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Souscrire à l’offre</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Voir ci-contre « J’ai un abonnement Ce Net »</a:t>
            </a:r>
          </a:p>
        </p:txBody>
      </p:sp>
      <p:sp>
        <p:nvSpPr>
          <p:cNvPr id="15" name="ZoneTexte 14">
            <a:extLst>
              <a:ext uri="{FF2B5EF4-FFF2-40B4-BE49-F238E27FC236}">
                <a16:creationId xmlns:a16="http://schemas.microsoft.com/office/drawing/2014/main" id="{E172D823-1776-2639-A8AC-553E2863B9B9}"/>
              </a:ext>
            </a:extLst>
          </p:cNvPr>
          <p:cNvSpPr txBox="1"/>
          <p:nvPr/>
        </p:nvSpPr>
        <p:spPr>
          <a:xfrm>
            <a:off x="4480862" y="2877112"/>
            <a:ext cx="3834707" cy="646331"/>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Souscrire à l’offre</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Procéder à la contractualisation de </a:t>
            </a:r>
            <a:r>
              <a:rPr kumimoji="0" lang="fr-FR" sz="1200" b="0"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connect</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via le </a:t>
            </a:r>
            <a:r>
              <a:rPr kumimoji="0" lang="fr-FR" sz="1200" b="1"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parcours simplifié</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a:t>
            </a:r>
            <a:r>
              <a:rPr lang="fr-FR" sz="1200" kern="0" dirty="0">
                <a:solidFill>
                  <a:srgbClr val="3E454A"/>
                </a:solidFill>
                <a:latin typeface="Calibri" panose="020F0502020204030204" pitchFamily="34" charset="0"/>
                <a:cs typeface="Calibri" panose="020F0502020204030204" pitchFamily="34" charset="0"/>
                <a:sym typeface="Arial"/>
              </a:rPr>
              <a:t>sur</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a:t>
            </a:r>
            <a:r>
              <a:rPr kumimoji="0" lang="fr-FR" sz="1200" b="0" i="0" u="none" strike="noStrike" kern="0" cap="none" spc="0" normalizeH="0" baseline="0" noProof="0" dirty="0" err="1">
                <a:ln>
                  <a:noFill/>
                </a:ln>
                <a:solidFill>
                  <a:srgbClr val="3E454A"/>
                </a:solidFill>
                <a:effectLst/>
                <a:uLnTx/>
                <a:uFillTx/>
                <a:latin typeface="Calibri" panose="020F0502020204030204" pitchFamily="34" charset="0"/>
                <a:ea typeface="+mn-ea"/>
                <a:cs typeface="Calibri" panose="020F0502020204030204" pitchFamily="34" charset="0"/>
                <a:sym typeface="Arial"/>
              </a:rPr>
              <a:t>Mysys</a:t>
            </a: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 </a:t>
            </a:r>
          </a:p>
        </p:txBody>
      </p:sp>
      <p:sp>
        <p:nvSpPr>
          <p:cNvPr id="16" name="ZoneTexte 15">
            <a:extLst>
              <a:ext uri="{FF2B5EF4-FFF2-40B4-BE49-F238E27FC236}">
                <a16:creationId xmlns:a16="http://schemas.microsoft.com/office/drawing/2014/main" id="{9CDCDC0E-29D3-18AB-4E17-8EEE19EFD4AE}"/>
              </a:ext>
            </a:extLst>
          </p:cNvPr>
          <p:cNvSpPr txBox="1"/>
          <p:nvPr/>
        </p:nvSpPr>
        <p:spPr>
          <a:xfrm>
            <a:off x="4480857" y="3650330"/>
            <a:ext cx="3834707" cy="1200329"/>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Signature du contrat</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Le client bénéficie de la signature électronique. La signature du contrat enclenche automatiquement l’activation du service dans la console Turbo.</a:t>
            </a:r>
          </a:p>
          <a:p>
            <a:pPr marL="0" marR="0" lvl="0" indent="0" algn="l" defTabSz="1219170" rtl="0" eaLnBrk="1" fontAlgn="auto" latinLnBrk="0" hangingPunct="1">
              <a:lnSpc>
                <a:spcPct val="100000"/>
              </a:lnSpc>
              <a:spcBef>
                <a:spcPts val="0"/>
              </a:spcBef>
              <a:spcAft>
                <a:spcPts val="0"/>
              </a:spcAft>
              <a:buClrTx/>
              <a:buSzTx/>
              <a:buFontTx/>
              <a:buNone/>
              <a:tabLst/>
              <a:defRPr/>
            </a:pPr>
            <a:r>
              <a:rPr lang="fr-FR" sz="1200" kern="0" dirty="0">
                <a:solidFill>
                  <a:srgbClr val="3E454A"/>
                </a:solidFill>
                <a:latin typeface="Calibri" panose="020F0502020204030204" pitchFamily="34" charset="0"/>
                <a:cs typeface="Calibri" panose="020F0502020204030204" pitchFamily="34" charset="0"/>
                <a:sym typeface="Arial"/>
              </a:rPr>
              <a:t>En cas de signature papier il faut saisir une </a:t>
            </a:r>
            <a:r>
              <a:rPr lang="fr-FR" sz="1200" kern="0" dirty="0" err="1">
                <a:solidFill>
                  <a:srgbClr val="3E454A"/>
                </a:solidFill>
                <a:latin typeface="Calibri" panose="020F0502020204030204" pitchFamily="34" charset="0"/>
                <a:cs typeface="Calibri" panose="020F0502020204030204" pitchFamily="34" charset="0"/>
                <a:sym typeface="Arial"/>
              </a:rPr>
              <a:t>myflow</a:t>
            </a:r>
            <a:r>
              <a:rPr lang="fr-FR" sz="1200" kern="0" dirty="0">
                <a:solidFill>
                  <a:srgbClr val="3E454A"/>
                </a:solidFill>
                <a:latin typeface="Calibri" panose="020F0502020204030204" pitchFamily="34" charset="0"/>
                <a:cs typeface="Calibri" panose="020F0502020204030204" pitchFamily="34" charset="0"/>
                <a:sym typeface="Arial"/>
              </a:rPr>
              <a:t> pour activer le contrat.</a:t>
            </a:r>
            <a:endPar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endParaRPr>
          </a:p>
        </p:txBody>
      </p:sp>
      <p:sp>
        <p:nvSpPr>
          <p:cNvPr id="17" name="ZoneTexte 16">
            <a:extLst>
              <a:ext uri="{FF2B5EF4-FFF2-40B4-BE49-F238E27FC236}">
                <a16:creationId xmlns:a16="http://schemas.microsoft.com/office/drawing/2014/main" id="{97CF758C-E8B2-E3E3-9634-C5E804F95870}"/>
              </a:ext>
            </a:extLst>
          </p:cNvPr>
          <p:cNvSpPr txBox="1"/>
          <p:nvPr/>
        </p:nvSpPr>
        <p:spPr>
          <a:xfrm>
            <a:off x="8475243" y="2656761"/>
            <a:ext cx="3336624" cy="1415772"/>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Souscrire à l’offre</a:t>
            </a: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Times New Roman" panose="02020603050405020304" pitchFamily="18" charset="0"/>
                <a:cs typeface="+mn-cs"/>
              </a:rPr>
              <a:t>Si le client détient déjà un service Pulceo.fr</a:t>
            </a:r>
            <a:endPar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3E454A"/>
                </a:solidFill>
                <a:effectLst/>
                <a:uLnTx/>
                <a:uFillTx/>
                <a:latin typeface="Calibri" panose="020F0502020204030204" pitchFamily="34" charset="0"/>
                <a:ea typeface="Calibri" panose="020F0502020204030204" pitchFamily="34" charset="0"/>
                <a:cs typeface="+mn-cs"/>
              </a:rPr>
              <a:t>Alors</a:t>
            </a: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rPr>
              <a:t>, la souscription ne peut être réalisée par le commercial. Seuls les experts </a:t>
            </a:r>
            <a:r>
              <a:rPr kumimoji="0" lang="fr-FR" sz="1200" b="1"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rPr>
              <a:t>(parcours réservé) </a:t>
            </a: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rPr>
              <a:t>peuvent le faire et, en deux temps : </a:t>
            </a: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Times New Roman" panose="02020603050405020304" pitchFamily="18" charset="0"/>
                <a:cs typeface="+mn-cs"/>
              </a:rPr>
              <a:t>L’ouverture dans </a:t>
            </a:r>
            <a:r>
              <a:rPr kumimoji="0" lang="fr-FR" sz="1200" b="0" i="0" u="none" strike="noStrike" kern="1200" cap="none" spc="0" normalizeH="0" baseline="0" noProof="0" dirty="0" err="1">
                <a:ln>
                  <a:noFill/>
                </a:ln>
                <a:solidFill>
                  <a:srgbClr val="3E454A"/>
                </a:solidFill>
                <a:effectLst/>
                <a:uLnTx/>
                <a:uFillTx/>
                <a:latin typeface="Calibri" panose="020F0502020204030204" pitchFamily="34" charset="0"/>
                <a:ea typeface="Times New Roman" panose="02020603050405020304" pitchFamily="18" charset="0"/>
                <a:cs typeface="+mn-cs"/>
              </a:rPr>
              <a:t>MySys</a:t>
            </a:r>
            <a:endPar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Times New Roman" panose="02020603050405020304" pitchFamily="18" charset="0"/>
                <a:cs typeface="+mn-cs"/>
              </a:rPr>
              <a:t>L’ouverture dans TURBO</a:t>
            </a:r>
            <a:endParaRPr kumimoji="0" lang="fr-FR" sz="1200" b="0" i="0" u="none" strike="noStrike" kern="120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mn-cs"/>
            </a:endParaRPr>
          </a:p>
        </p:txBody>
      </p:sp>
      <p:sp>
        <p:nvSpPr>
          <p:cNvPr id="18" name="ZoneTexte 17">
            <a:extLst>
              <a:ext uri="{FF2B5EF4-FFF2-40B4-BE49-F238E27FC236}">
                <a16:creationId xmlns:a16="http://schemas.microsoft.com/office/drawing/2014/main" id="{606DA70A-5DF9-46F8-29B2-D3A8005EB558}"/>
              </a:ext>
            </a:extLst>
          </p:cNvPr>
          <p:cNvSpPr txBox="1"/>
          <p:nvPr/>
        </p:nvSpPr>
        <p:spPr>
          <a:xfrm>
            <a:off x="8475242" y="4297197"/>
            <a:ext cx="3336623" cy="830997"/>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Traitement du contrat signé</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latin typeface="Calibri" panose="020F0502020204030204" pitchFamily="34" charset="0"/>
                <a:ea typeface="+mn-ea"/>
                <a:cs typeface="Calibri" panose="020F0502020204030204" pitchFamily="34" charset="0"/>
                <a:sym typeface="Arial"/>
              </a:rPr>
              <a:t>Envoi de la demande au service EDI pour implémentation du contrat. Le parcours simplifié est alors réservé aux experts (service EDI…)</a:t>
            </a:r>
          </a:p>
        </p:txBody>
      </p:sp>
      <p:sp>
        <p:nvSpPr>
          <p:cNvPr id="19" name="ZoneTexte 18">
            <a:extLst>
              <a:ext uri="{FF2B5EF4-FFF2-40B4-BE49-F238E27FC236}">
                <a16:creationId xmlns:a16="http://schemas.microsoft.com/office/drawing/2014/main" id="{7B7CEBE4-838D-2E08-FEAD-5646530AB052}"/>
              </a:ext>
            </a:extLst>
          </p:cNvPr>
          <p:cNvSpPr txBox="1"/>
          <p:nvPr/>
        </p:nvSpPr>
        <p:spPr>
          <a:xfrm>
            <a:off x="4480856" y="4897252"/>
            <a:ext cx="3834707" cy="276999"/>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Pas à pas souscription au poste de travail  : </a:t>
            </a:r>
            <a:r>
              <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rPr>
              <a:t>clic </a:t>
            </a:r>
            <a:r>
              <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hlinkClick r:id="rId5"/>
              </a:rPr>
              <a:t>ici</a:t>
            </a:r>
            <a:endPar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endParaRPr>
          </a:p>
        </p:txBody>
      </p:sp>
      <p:sp>
        <p:nvSpPr>
          <p:cNvPr id="20" name="ZoneTexte 19">
            <a:extLst>
              <a:ext uri="{FF2B5EF4-FFF2-40B4-BE49-F238E27FC236}">
                <a16:creationId xmlns:a16="http://schemas.microsoft.com/office/drawing/2014/main" id="{38688468-A900-76BF-00D5-C1B96A5E5F24}"/>
              </a:ext>
            </a:extLst>
          </p:cNvPr>
          <p:cNvSpPr txBox="1"/>
          <p:nvPr/>
        </p:nvSpPr>
        <p:spPr>
          <a:xfrm>
            <a:off x="8475242" y="5280878"/>
            <a:ext cx="3336623" cy="276999"/>
          </a:xfrm>
          <a:prstGeom prst="rect">
            <a:avLst/>
          </a:prstGeom>
          <a:noFill/>
          <a:ln>
            <a:solidFill>
              <a:schemeClr val="accent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rPr>
              <a:t>Pas à pas souscription : </a:t>
            </a:r>
            <a:r>
              <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rPr>
              <a:t>clic </a:t>
            </a:r>
            <a:r>
              <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hlinkClick r:id="rId6"/>
              </a:rPr>
              <a:t>ici</a:t>
            </a:r>
            <a:endParaRPr kumimoji="0" lang="fr-FR" sz="1200" b="0" i="0" u="none" strike="noStrike" kern="0" cap="none" spc="0" normalizeH="0" baseline="0" noProof="0" dirty="0">
              <a:ln>
                <a:noFill/>
              </a:ln>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911376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descr="Une image contenant symbole, clipart, logo, Police&#10;&#10;Description générée automatiquement">
            <a:extLst>
              <a:ext uri="{FF2B5EF4-FFF2-40B4-BE49-F238E27FC236}">
                <a16:creationId xmlns:a16="http://schemas.microsoft.com/office/drawing/2014/main" id="{E679D229-C5BF-CB5C-5D49-3332A777B2E2}"/>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8877556" y="5069906"/>
            <a:ext cx="1013370" cy="1087837"/>
          </a:xfrm>
          <a:prstGeom prst="rect">
            <a:avLst/>
          </a:prstGeom>
        </p:spPr>
      </p:pic>
      <p:pic>
        <p:nvPicPr>
          <p:cNvPr id="23" name="Image 22" descr="Une image contenant symbole, clipart, logo, Police&#10;&#10;Description générée automatiquement">
            <a:extLst>
              <a:ext uri="{FF2B5EF4-FFF2-40B4-BE49-F238E27FC236}">
                <a16:creationId xmlns:a16="http://schemas.microsoft.com/office/drawing/2014/main" id="{73F3CE1B-6FFB-9D31-9939-916416814B09}"/>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6173496" y="5420334"/>
            <a:ext cx="1002309" cy="1075963"/>
          </a:xfrm>
          <a:prstGeom prst="rect">
            <a:avLst/>
          </a:prstGeom>
        </p:spPr>
      </p:pic>
      <p:cxnSp>
        <p:nvCxnSpPr>
          <p:cNvPr id="13" name="Connecteur droit avec flèche 12">
            <a:extLst>
              <a:ext uri="{FF2B5EF4-FFF2-40B4-BE49-F238E27FC236}">
                <a16:creationId xmlns:a16="http://schemas.microsoft.com/office/drawing/2014/main" id="{BECD668C-A936-D065-BE4F-D105A02FE044}"/>
              </a:ext>
            </a:extLst>
          </p:cNvPr>
          <p:cNvCxnSpPr>
            <a:cxnSpLocks/>
          </p:cNvCxnSpPr>
          <p:nvPr/>
        </p:nvCxnSpPr>
        <p:spPr>
          <a:xfrm>
            <a:off x="0" y="4220366"/>
            <a:ext cx="12192000" cy="0"/>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6293B903-10A7-FCBE-79E2-6A37F4BFCD4A}"/>
              </a:ext>
            </a:extLst>
          </p:cNvPr>
          <p:cNvSpPr>
            <a:spLocks noGrp="1"/>
          </p:cNvSpPr>
          <p:nvPr>
            <p:ph type="body" sz="quarter" idx="12"/>
          </p:nvPr>
        </p:nvSpPr>
        <p:spPr/>
        <p:txBody>
          <a:bodyPr/>
          <a:lstStyle/>
          <a:p>
            <a:r>
              <a:rPr lang="fr-FR" dirty="0"/>
              <a:t>Le parcours de souscription</a:t>
            </a:r>
          </a:p>
        </p:txBody>
      </p:sp>
      <p:graphicFrame>
        <p:nvGraphicFramePr>
          <p:cNvPr id="6" name="Objet 5">
            <a:extLst>
              <a:ext uri="{FF2B5EF4-FFF2-40B4-BE49-F238E27FC236}">
                <a16:creationId xmlns:a16="http://schemas.microsoft.com/office/drawing/2014/main" id="{C7F91C3F-F4E9-FC17-D16D-9ED7EE712AD0}"/>
              </a:ext>
            </a:extLst>
          </p:cNvPr>
          <p:cNvGraphicFramePr>
            <a:graphicFrameLocks noChangeAspect="1"/>
          </p:cNvGraphicFramePr>
          <p:nvPr>
            <p:extLst>
              <p:ext uri="{D42A27DB-BD31-4B8C-83A1-F6EECF244321}">
                <p14:modId xmlns:p14="http://schemas.microsoft.com/office/powerpoint/2010/main" val="2545284993"/>
              </p:ext>
            </p:extLst>
          </p:nvPr>
        </p:nvGraphicFramePr>
        <p:xfrm>
          <a:off x="7612014" y="5202540"/>
          <a:ext cx="2711450" cy="457200"/>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6" imgW="2712240" imgH="456480" progId="Package">
                  <p:embed/>
                </p:oleObj>
              </mc:Choice>
              <mc:Fallback>
                <p:oleObj name="Objet d’environnement du Gestionnaire de liaisons" showAsIcon="1" r:id="rId6" imgW="2712240" imgH="456480" progId="Package">
                  <p:embed/>
                  <p:pic>
                    <p:nvPicPr>
                      <p:cNvPr id="6" name="Objet 5">
                        <a:extLst>
                          <a:ext uri="{FF2B5EF4-FFF2-40B4-BE49-F238E27FC236}">
                            <a16:creationId xmlns:a16="http://schemas.microsoft.com/office/drawing/2014/main" id="{C7F91C3F-F4E9-FC17-D16D-9ED7EE712AD0}"/>
                          </a:ext>
                        </a:extLst>
                      </p:cNvPr>
                      <p:cNvPicPr/>
                      <p:nvPr/>
                    </p:nvPicPr>
                    <p:blipFill>
                      <a:blip r:embed="rId7"/>
                      <a:stretch>
                        <a:fillRect/>
                      </a:stretch>
                    </p:blipFill>
                    <p:spPr>
                      <a:xfrm>
                        <a:off x="7612014" y="5202540"/>
                        <a:ext cx="2711450" cy="457200"/>
                      </a:xfrm>
                      <a:prstGeom prst="rect">
                        <a:avLst/>
                      </a:prstGeom>
                    </p:spPr>
                  </p:pic>
                </p:oleObj>
              </mc:Fallback>
            </mc:AlternateContent>
          </a:graphicData>
        </a:graphic>
      </p:graphicFrame>
      <p:graphicFrame>
        <p:nvGraphicFramePr>
          <p:cNvPr id="7" name="Objet 6">
            <a:extLst>
              <a:ext uri="{FF2B5EF4-FFF2-40B4-BE49-F238E27FC236}">
                <a16:creationId xmlns:a16="http://schemas.microsoft.com/office/drawing/2014/main" id="{46CF0E72-1349-1D86-1A12-AF9CACD7EE02}"/>
              </a:ext>
            </a:extLst>
          </p:cNvPr>
          <p:cNvGraphicFramePr>
            <a:graphicFrameLocks noChangeAspect="1"/>
          </p:cNvGraphicFramePr>
          <p:nvPr>
            <p:extLst>
              <p:ext uri="{D42A27DB-BD31-4B8C-83A1-F6EECF244321}">
                <p14:modId xmlns:p14="http://schemas.microsoft.com/office/powerpoint/2010/main" val="2939744158"/>
              </p:ext>
            </p:extLst>
          </p:nvPr>
        </p:nvGraphicFramePr>
        <p:xfrm>
          <a:off x="5699935" y="5568339"/>
          <a:ext cx="1092200" cy="457200"/>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8" imgW="1091520" imgH="456480" progId="Package">
                  <p:embed/>
                </p:oleObj>
              </mc:Choice>
              <mc:Fallback>
                <p:oleObj name="Objet d’environnement du Gestionnaire de liaisons" showAsIcon="1" r:id="rId8" imgW="1091520" imgH="456480" progId="Package">
                  <p:embed/>
                  <p:pic>
                    <p:nvPicPr>
                      <p:cNvPr id="7" name="Objet 6">
                        <a:extLst>
                          <a:ext uri="{FF2B5EF4-FFF2-40B4-BE49-F238E27FC236}">
                            <a16:creationId xmlns:a16="http://schemas.microsoft.com/office/drawing/2014/main" id="{46CF0E72-1349-1D86-1A12-AF9CACD7EE02}"/>
                          </a:ext>
                        </a:extLst>
                      </p:cNvPr>
                      <p:cNvPicPr/>
                      <p:nvPr/>
                    </p:nvPicPr>
                    <p:blipFill>
                      <a:blip r:embed="rId9"/>
                      <a:stretch>
                        <a:fillRect/>
                      </a:stretch>
                    </p:blipFill>
                    <p:spPr>
                      <a:xfrm>
                        <a:off x="5699935" y="5568339"/>
                        <a:ext cx="1092200" cy="457200"/>
                      </a:xfrm>
                      <a:prstGeom prst="rect">
                        <a:avLst/>
                      </a:prstGeom>
                    </p:spPr>
                  </p:pic>
                </p:oleObj>
              </mc:Fallback>
            </mc:AlternateContent>
          </a:graphicData>
        </a:graphic>
      </p:graphicFrame>
      <p:sp>
        <p:nvSpPr>
          <p:cNvPr id="8" name="ZoneTexte 7">
            <a:extLst>
              <a:ext uri="{FF2B5EF4-FFF2-40B4-BE49-F238E27FC236}">
                <a16:creationId xmlns:a16="http://schemas.microsoft.com/office/drawing/2014/main" id="{D9DBEA5C-DC5A-2F69-316F-D626B95DFA59}"/>
              </a:ext>
            </a:extLst>
          </p:cNvPr>
          <p:cNvSpPr txBox="1"/>
          <p:nvPr/>
        </p:nvSpPr>
        <p:spPr>
          <a:xfrm>
            <a:off x="4403557" y="5546305"/>
            <a:ext cx="1402948" cy="369332"/>
          </a:xfrm>
          <a:prstGeom prst="rect">
            <a:avLst/>
          </a:prstGeom>
          <a:noFill/>
        </p:spPr>
        <p:txBody>
          <a:bodyPr wrap="none" rtlCol="0">
            <a:spAutoFit/>
          </a:bodyPr>
          <a:lstStyle/>
          <a:p>
            <a:r>
              <a:rPr lang="fr-FR" dirty="0">
                <a:latin typeface="+mj-lt"/>
              </a:rPr>
              <a:t>Mail client : </a:t>
            </a:r>
          </a:p>
        </p:txBody>
      </p:sp>
      <p:sp>
        <p:nvSpPr>
          <p:cNvPr id="21" name="ZoneTexte 20">
            <a:extLst>
              <a:ext uri="{FF2B5EF4-FFF2-40B4-BE49-F238E27FC236}">
                <a16:creationId xmlns:a16="http://schemas.microsoft.com/office/drawing/2014/main" id="{E30477DE-FFBA-167E-7C3B-86CA676E318B}"/>
              </a:ext>
            </a:extLst>
          </p:cNvPr>
          <p:cNvSpPr txBox="1"/>
          <p:nvPr/>
        </p:nvSpPr>
        <p:spPr>
          <a:xfrm>
            <a:off x="7550867" y="5160713"/>
            <a:ext cx="1281120" cy="369332"/>
          </a:xfrm>
          <a:prstGeom prst="rect">
            <a:avLst/>
          </a:prstGeom>
          <a:noFill/>
        </p:spPr>
        <p:txBody>
          <a:bodyPr wrap="none" rtlCol="0">
            <a:spAutoFit/>
          </a:bodyPr>
          <a:lstStyle/>
          <a:p>
            <a:r>
              <a:rPr lang="fr-FR" dirty="0">
                <a:latin typeface="+mj-lt"/>
              </a:rPr>
              <a:t>Mail CIF : </a:t>
            </a:r>
          </a:p>
        </p:txBody>
      </p:sp>
      <p:sp>
        <p:nvSpPr>
          <p:cNvPr id="22" name="ZoneTexte 21">
            <a:extLst>
              <a:ext uri="{FF2B5EF4-FFF2-40B4-BE49-F238E27FC236}">
                <a16:creationId xmlns:a16="http://schemas.microsoft.com/office/drawing/2014/main" id="{9D86F7AD-CDF1-420E-A6A6-E29A845DDFD3}"/>
              </a:ext>
            </a:extLst>
          </p:cNvPr>
          <p:cNvSpPr txBox="1"/>
          <p:nvPr/>
        </p:nvSpPr>
        <p:spPr>
          <a:xfrm>
            <a:off x="695325" y="1139709"/>
            <a:ext cx="10980738" cy="1477328"/>
          </a:xfrm>
          <a:prstGeom prst="rect">
            <a:avLst/>
          </a:prstGeom>
          <a:noFill/>
        </p:spPr>
        <p:txBody>
          <a:bodyPr wrap="square">
            <a:spAutoFit/>
          </a:bodyPr>
          <a:lstStyle/>
          <a:p>
            <a:pPr marL="285750" indent="-285750">
              <a:buClr>
                <a:srgbClr val="C00000"/>
              </a:buClr>
              <a:buFont typeface="Wingdings" panose="05000000000000000000" pitchFamily="2" charset="2"/>
              <a:buChar char="§"/>
            </a:pPr>
            <a:r>
              <a:rPr lang="fr-FR" dirty="0">
                <a:solidFill>
                  <a:schemeClr val="tx1"/>
                </a:solidFill>
                <a:latin typeface="+mj-lt"/>
              </a:rPr>
              <a:t>Afin de sécuriser la souscription au service </a:t>
            </a:r>
            <a:r>
              <a:rPr lang="fr-FR" dirty="0" err="1">
                <a:solidFill>
                  <a:schemeClr val="tx1"/>
                </a:solidFill>
                <a:latin typeface="+mj-lt"/>
              </a:rPr>
              <a:t>Connect</a:t>
            </a:r>
            <a:r>
              <a:rPr lang="fr-FR" dirty="0">
                <a:solidFill>
                  <a:schemeClr val="tx1"/>
                </a:solidFill>
                <a:latin typeface="+mj-lt"/>
              </a:rPr>
              <a:t>, des mails d’activation sont envoyés à chaque utilisateur afin d’activer leur accès au service.</a:t>
            </a:r>
          </a:p>
          <a:p>
            <a:pPr marL="285750" indent="-285750">
              <a:buClr>
                <a:srgbClr val="C00000"/>
              </a:buClr>
              <a:buFont typeface="Wingdings" panose="05000000000000000000" pitchFamily="2" charset="2"/>
              <a:buChar char="§"/>
            </a:pPr>
            <a:endParaRPr lang="fr-FR" dirty="0">
              <a:latin typeface="+mj-lt"/>
            </a:endParaRPr>
          </a:p>
          <a:p>
            <a:pPr marL="285750" indent="-285750">
              <a:buClr>
                <a:srgbClr val="C00000"/>
              </a:buClr>
              <a:buFont typeface="Wingdings" panose="05000000000000000000" pitchFamily="2" charset="2"/>
              <a:buChar char="§"/>
            </a:pPr>
            <a:r>
              <a:rPr lang="fr-FR" dirty="0">
                <a:solidFill>
                  <a:schemeClr val="tx1"/>
                </a:solidFill>
                <a:latin typeface="+mj-lt"/>
              </a:rPr>
              <a:t>Pour sécuriser l’activation du contrat nous vous proposons de faire intervenir nos CIF pour une prise de contact avec le client. Il vous faudra définir avec lui le créneau privilégié d’appel. </a:t>
            </a:r>
          </a:p>
        </p:txBody>
      </p:sp>
      <p:sp>
        <p:nvSpPr>
          <p:cNvPr id="2" name="Rectangle 1">
            <a:extLst>
              <a:ext uri="{FF2B5EF4-FFF2-40B4-BE49-F238E27FC236}">
                <a16:creationId xmlns:a16="http://schemas.microsoft.com/office/drawing/2014/main" id="{5C0B473B-5ECA-CBB0-44C7-C075CB4428A3}"/>
              </a:ext>
            </a:extLst>
          </p:cNvPr>
          <p:cNvSpPr/>
          <p:nvPr/>
        </p:nvSpPr>
        <p:spPr>
          <a:xfrm>
            <a:off x="121183" y="3542754"/>
            <a:ext cx="1445294" cy="1242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j-lt"/>
              </a:rPr>
              <a:t>Le client vient de signer son contrat.</a:t>
            </a:r>
          </a:p>
        </p:txBody>
      </p:sp>
      <p:sp>
        <p:nvSpPr>
          <p:cNvPr id="4" name="Rectangle 3">
            <a:extLst>
              <a:ext uri="{FF2B5EF4-FFF2-40B4-BE49-F238E27FC236}">
                <a16:creationId xmlns:a16="http://schemas.microsoft.com/office/drawing/2014/main" id="{D3CB859B-6571-69B7-A7A8-C221ACDE8728}"/>
              </a:ext>
            </a:extLst>
          </p:cNvPr>
          <p:cNvSpPr/>
          <p:nvPr/>
        </p:nvSpPr>
        <p:spPr>
          <a:xfrm>
            <a:off x="4500389" y="2847884"/>
            <a:ext cx="2683487" cy="2632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j-lt"/>
              </a:rPr>
              <a:t>Vous transmettez au client le mail prévu à cet effet l’informant de la prise de contact prochaine par un Expert  pour l’accompagner dans la découverte de l’outil. </a:t>
            </a:r>
          </a:p>
        </p:txBody>
      </p:sp>
      <p:sp>
        <p:nvSpPr>
          <p:cNvPr id="5" name="Rectangle 4">
            <a:extLst>
              <a:ext uri="{FF2B5EF4-FFF2-40B4-BE49-F238E27FC236}">
                <a16:creationId xmlns:a16="http://schemas.microsoft.com/office/drawing/2014/main" id="{57D3C919-89AF-218B-09B4-B72CC300A3FD}"/>
              </a:ext>
            </a:extLst>
          </p:cNvPr>
          <p:cNvSpPr/>
          <p:nvPr/>
        </p:nvSpPr>
        <p:spPr>
          <a:xfrm>
            <a:off x="1884445" y="3168518"/>
            <a:ext cx="2297976" cy="19910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j-lt"/>
              </a:rPr>
              <a:t>Vous définissez avec lui le créneau de prise de contact à privilégier (jour, créneau horaire, tél…).</a:t>
            </a:r>
          </a:p>
        </p:txBody>
      </p:sp>
      <p:sp>
        <p:nvSpPr>
          <p:cNvPr id="9" name="Rectangle 8">
            <a:extLst>
              <a:ext uri="{FF2B5EF4-FFF2-40B4-BE49-F238E27FC236}">
                <a16:creationId xmlns:a16="http://schemas.microsoft.com/office/drawing/2014/main" id="{9E9690EB-F9CB-7A34-3250-88D79346A8DC}"/>
              </a:ext>
            </a:extLst>
          </p:cNvPr>
          <p:cNvSpPr/>
          <p:nvPr/>
        </p:nvSpPr>
        <p:spPr>
          <a:xfrm>
            <a:off x="7501844" y="3153561"/>
            <a:ext cx="2230098" cy="2020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j-lt"/>
              </a:rPr>
              <a:t>Vous faites parvenir  au CIF le mail destiné à transmettre les coordonnées client et le créneau défini.</a:t>
            </a:r>
          </a:p>
        </p:txBody>
      </p:sp>
      <p:sp>
        <p:nvSpPr>
          <p:cNvPr id="10" name="Rectangle 9">
            <a:extLst>
              <a:ext uri="{FF2B5EF4-FFF2-40B4-BE49-F238E27FC236}">
                <a16:creationId xmlns:a16="http://schemas.microsoft.com/office/drawing/2014/main" id="{A29664C6-D47A-7EED-9A8E-586B16491B23}"/>
              </a:ext>
            </a:extLst>
          </p:cNvPr>
          <p:cNvSpPr/>
          <p:nvPr/>
        </p:nvSpPr>
        <p:spPr>
          <a:xfrm>
            <a:off x="10049910" y="3031704"/>
            <a:ext cx="1886886" cy="22646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j-lt"/>
              </a:rPr>
              <a:t>Le CIF appelle le client pour lui présenter </a:t>
            </a:r>
            <a:r>
              <a:rPr lang="fr-FR" dirty="0" err="1">
                <a:latin typeface="+mj-lt"/>
              </a:rPr>
              <a:t>Pulceo</a:t>
            </a:r>
            <a:r>
              <a:rPr lang="fr-FR" dirty="0">
                <a:latin typeface="+mj-lt"/>
              </a:rPr>
              <a:t> </a:t>
            </a:r>
            <a:r>
              <a:rPr lang="fr-FR" dirty="0" err="1">
                <a:latin typeface="+mj-lt"/>
              </a:rPr>
              <a:t>Connect</a:t>
            </a:r>
            <a:r>
              <a:rPr lang="fr-FR" dirty="0">
                <a:latin typeface="+mj-lt"/>
              </a:rPr>
              <a:t> et répondre à ses questions.</a:t>
            </a:r>
          </a:p>
        </p:txBody>
      </p:sp>
      <p:sp>
        <p:nvSpPr>
          <p:cNvPr id="11" name="ZoneTexte 10">
            <a:extLst>
              <a:ext uri="{FF2B5EF4-FFF2-40B4-BE49-F238E27FC236}">
                <a16:creationId xmlns:a16="http://schemas.microsoft.com/office/drawing/2014/main" id="{4AAB52CD-1652-63F7-07C5-8A022DAE293F}"/>
              </a:ext>
            </a:extLst>
          </p:cNvPr>
          <p:cNvSpPr txBox="1"/>
          <p:nvPr/>
        </p:nvSpPr>
        <p:spPr>
          <a:xfrm>
            <a:off x="695325" y="6157743"/>
            <a:ext cx="10980738" cy="338554"/>
          </a:xfrm>
          <a:prstGeom prst="rect">
            <a:avLst/>
          </a:prstGeom>
          <a:noFill/>
        </p:spPr>
        <p:txBody>
          <a:bodyPr wrap="square">
            <a:spAutoFit/>
          </a:bodyPr>
          <a:lstStyle/>
          <a:p>
            <a:pPr marL="285750" indent="-285750">
              <a:buClr>
                <a:srgbClr val="C00000"/>
              </a:buClr>
              <a:buFont typeface="Wingdings" panose="05000000000000000000" pitchFamily="2" charset="2"/>
              <a:buChar char="§"/>
            </a:pPr>
            <a:r>
              <a:rPr lang="fr-FR" sz="1600" dirty="0">
                <a:latin typeface="+mj-lt"/>
              </a:rPr>
              <a:t>Les modèles de mails sont disponibles sous BDD part/pro – Banque à distance – </a:t>
            </a:r>
            <a:r>
              <a:rPr lang="fr-FR" sz="1600" dirty="0" err="1">
                <a:latin typeface="+mj-lt"/>
              </a:rPr>
              <a:t>Pulceo</a:t>
            </a:r>
            <a:r>
              <a:rPr lang="fr-FR" sz="1600" dirty="0">
                <a:latin typeface="+mj-lt"/>
              </a:rPr>
              <a:t> </a:t>
            </a:r>
            <a:r>
              <a:rPr lang="fr-FR" sz="1600" dirty="0" err="1">
                <a:latin typeface="+mj-lt"/>
              </a:rPr>
              <a:t>Connect</a:t>
            </a:r>
            <a:endParaRPr lang="fr-FR" sz="1600" dirty="0">
              <a:solidFill>
                <a:schemeClr val="tx1"/>
              </a:solidFill>
              <a:latin typeface="+mj-lt"/>
            </a:endParaRPr>
          </a:p>
        </p:txBody>
      </p:sp>
      <p:sp>
        <p:nvSpPr>
          <p:cNvPr id="17" name="ZoneTexte 16">
            <a:extLst>
              <a:ext uri="{FF2B5EF4-FFF2-40B4-BE49-F238E27FC236}">
                <a16:creationId xmlns:a16="http://schemas.microsoft.com/office/drawing/2014/main" id="{3656CBAA-60DD-9F4F-2EBD-78027C58B3DC}"/>
              </a:ext>
            </a:extLst>
          </p:cNvPr>
          <p:cNvSpPr txBox="1"/>
          <p:nvPr/>
        </p:nvSpPr>
        <p:spPr>
          <a:xfrm>
            <a:off x="7612014" y="5588411"/>
            <a:ext cx="1556836" cy="369332"/>
          </a:xfrm>
          <a:prstGeom prst="rect">
            <a:avLst/>
          </a:prstGeom>
          <a:noFill/>
        </p:spPr>
        <p:txBody>
          <a:bodyPr wrap="none" rtlCol="0">
            <a:spAutoFit/>
          </a:bodyPr>
          <a:lstStyle/>
          <a:p>
            <a:r>
              <a:rPr lang="fr-FR" dirty="0">
                <a:latin typeface="+mj-lt"/>
              </a:rPr>
              <a:t>À adresser à </a:t>
            </a:r>
          </a:p>
        </p:txBody>
      </p:sp>
      <p:sp>
        <p:nvSpPr>
          <p:cNvPr id="19" name="ZoneTexte 18">
            <a:extLst>
              <a:ext uri="{FF2B5EF4-FFF2-40B4-BE49-F238E27FC236}">
                <a16:creationId xmlns:a16="http://schemas.microsoft.com/office/drawing/2014/main" id="{CF81D86A-0277-5CB9-0C91-68B5AEF7DDA1}"/>
              </a:ext>
            </a:extLst>
          </p:cNvPr>
          <p:cNvSpPr txBox="1"/>
          <p:nvPr/>
        </p:nvSpPr>
        <p:spPr>
          <a:xfrm>
            <a:off x="7612014" y="5885725"/>
            <a:ext cx="6538510" cy="307777"/>
          </a:xfrm>
          <a:prstGeom prst="rect">
            <a:avLst/>
          </a:prstGeom>
          <a:noFill/>
        </p:spPr>
        <p:txBody>
          <a:bodyPr wrap="square">
            <a:spAutoFit/>
          </a:bodyPr>
          <a:lstStyle/>
          <a:p>
            <a:r>
              <a:rPr lang="fr-FR" sz="1400" dirty="0">
                <a:hlinkClick r:id="rId10"/>
              </a:rPr>
              <a:t>CEGEE-B-DEVELOPPEMENT-FLUX</a:t>
            </a:r>
            <a:r>
              <a:rPr lang="fr-FR" sz="1400" dirty="0"/>
              <a:t> [CEGEE]</a:t>
            </a:r>
          </a:p>
        </p:txBody>
      </p:sp>
    </p:spTree>
    <p:extLst>
      <p:ext uri="{BB962C8B-B14F-4D97-AF65-F5344CB8AC3E}">
        <p14:creationId xmlns:p14="http://schemas.microsoft.com/office/powerpoint/2010/main" val="2555945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293B903-10A7-FCBE-79E2-6A37F4BFCD4A}"/>
              </a:ext>
            </a:extLst>
          </p:cNvPr>
          <p:cNvSpPr>
            <a:spLocks noGrp="1"/>
          </p:cNvSpPr>
          <p:nvPr>
            <p:ph type="body" sz="quarter" idx="12"/>
          </p:nvPr>
        </p:nvSpPr>
        <p:spPr/>
        <p:txBody>
          <a:bodyPr/>
          <a:lstStyle/>
          <a:p>
            <a:r>
              <a:rPr lang="fr-FR" dirty="0"/>
              <a:t>Le SAV</a:t>
            </a:r>
          </a:p>
        </p:txBody>
      </p:sp>
      <p:pic>
        <p:nvPicPr>
          <p:cNvPr id="12" name="Espace réservé pour une image  3" descr="Une image contenant personne, intérieur, préparation, repas&#10;&#10;Description générée automatiquement">
            <a:extLst>
              <a:ext uri="{FF2B5EF4-FFF2-40B4-BE49-F238E27FC236}">
                <a16:creationId xmlns:a16="http://schemas.microsoft.com/office/drawing/2014/main" id="{C614B829-D8CA-5C01-CC23-D1F8F9F77CCC}"/>
              </a:ext>
            </a:extLst>
          </p:cNvPr>
          <p:cNvPicPr>
            <a:picLocks noChangeAspect="1"/>
          </p:cNvPicPr>
          <p:nvPr/>
        </p:nvPicPr>
        <p:blipFill>
          <a:blip r:embed="rId2"/>
          <a:srcRect l="3988" r="3988"/>
          <a:stretch>
            <a:fillRect/>
          </a:stretch>
        </p:blipFill>
        <p:spPr bwMode="auto">
          <a:xfrm>
            <a:off x="875846" y="1445704"/>
            <a:ext cx="3090572" cy="2235195"/>
          </a:xfrm>
          <a:prstGeom prst="rect">
            <a:avLst/>
          </a:prstGeom>
          <a:solidFill>
            <a:srgbClr val="D7000F">
              <a:lumMod val="20000"/>
              <a:lumOff val="80000"/>
            </a:srgbClr>
          </a:solidFill>
        </p:spPr>
      </p:pic>
      <p:sp>
        <p:nvSpPr>
          <p:cNvPr id="14" name="Espace réservé du texte 12">
            <a:extLst>
              <a:ext uri="{FF2B5EF4-FFF2-40B4-BE49-F238E27FC236}">
                <a16:creationId xmlns:a16="http://schemas.microsoft.com/office/drawing/2014/main" id="{9C2712CD-C6D2-4E5A-50C5-D9FAD808A139}"/>
              </a:ext>
            </a:extLst>
          </p:cNvPr>
          <p:cNvSpPr txBox="1">
            <a:spLocks/>
          </p:cNvSpPr>
          <p:nvPr/>
        </p:nvSpPr>
        <p:spPr bwMode="auto">
          <a:xfrm>
            <a:off x="4515157" y="1519191"/>
            <a:ext cx="3510903" cy="190980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q"/>
              <a:tabLst/>
              <a:defRPr/>
            </a:pPr>
            <a:r>
              <a:rPr lang="fr-FR" sz="1600" dirty="0">
                <a:latin typeface="Arial" panose="020B0604020202020204"/>
              </a:rPr>
              <a:t>A</a:t>
            </a:r>
            <a:r>
              <a:rPr kumimoji="0" lang="fr-FR" sz="1600" i="0" u="none" strike="noStrike" kern="1200" cap="none" spc="0" normalizeH="0" baseline="0" noProof="0" dirty="0" err="1">
                <a:ln>
                  <a:noFill/>
                </a:ln>
                <a:effectLst/>
                <a:uLnTx/>
                <a:uFillTx/>
                <a:latin typeface="Arial" panose="020B0604020202020204"/>
                <a:ea typeface="+mn-ea"/>
                <a:cs typeface="+mn-cs"/>
              </a:rPr>
              <a:t>ux</a:t>
            </a:r>
            <a:r>
              <a:rPr kumimoji="0" lang="fr-FR" sz="1600" i="0" u="none" strike="noStrike" kern="1200" cap="none" spc="0" normalizeH="0" baseline="0" noProof="0" dirty="0">
                <a:ln>
                  <a:noFill/>
                </a:ln>
                <a:effectLst/>
                <a:uLnTx/>
                <a:uFillTx/>
                <a:latin typeface="Arial" panose="020B0604020202020204"/>
                <a:ea typeface="+mn-ea"/>
                <a:cs typeface="+mn-cs"/>
              </a:rPr>
              <a:t> diverses vidéos tuto mis à sa disposition et traitant notamment des sujets suivants :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lang="fr-FR" sz="1600" dirty="0">
                <a:latin typeface="Arial" panose="020B0604020202020204"/>
              </a:rPr>
              <a:t>Bien démarrer,</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kumimoji="0" lang="fr-FR" sz="1600" i="0" u="none" strike="noStrike" kern="1200" cap="none" spc="0" normalizeH="0" baseline="0" noProof="0" dirty="0">
                <a:ln>
                  <a:noFill/>
                </a:ln>
                <a:effectLst/>
                <a:uLnTx/>
                <a:uFillTx/>
                <a:latin typeface="Arial" panose="020B0604020202020204"/>
                <a:ea typeface="+mn-ea"/>
                <a:cs typeface="+mn-cs"/>
              </a:rPr>
              <a:t>Gérer ses utilisateurs,</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lang="fr-FR" sz="1600" dirty="0">
                <a:latin typeface="Arial" panose="020B0604020202020204"/>
              </a:rPr>
              <a:t>Initier un virement,</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kumimoji="0" lang="fr-FR" sz="1600" i="0" u="none" strike="noStrike" kern="1200" cap="none" spc="0" normalizeH="0" baseline="0" noProof="0" dirty="0">
                <a:ln>
                  <a:noFill/>
                </a:ln>
                <a:effectLst/>
                <a:uLnTx/>
                <a:uFillTx/>
                <a:latin typeface="Arial" panose="020B0604020202020204"/>
                <a:ea typeface="+mn-ea"/>
                <a:cs typeface="+mn-cs"/>
              </a:rPr>
              <a:t>Gérer sa trésorerie,</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lang="fr-FR" sz="1600" dirty="0">
                <a:latin typeface="Arial" panose="020B0604020202020204"/>
              </a:rPr>
              <a:t>Appairer son mobile</a:t>
            </a:r>
          </a:p>
          <a:p>
            <a:pPr marL="0" marR="0" lvl="1" indent="0" algn="l" defTabSz="914400" rtl="0" eaLnBrk="1" fontAlgn="auto" latinLnBrk="0" hangingPunct="1">
              <a:lnSpc>
                <a:spcPct val="100000"/>
              </a:lnSpc>
              <a:spcBef>
                <a:spcPts val="1300"/>
              </a:spcBef>
              <a:spcAft>
                <a:spcPts val="0"/>
              </a:spcAft>
              <a:buClr>
                <a:srgbClr val="D7000F"/>
              </a:buClr>
              <a:buSzTx/>
              <a:buFont typeface="Wingdings 2" panose="05020102010507070707" pitchFamily="18" charset="2"/>
              <a:buNone/>
              <a:tabLst/>
              <a:defRPr/>
            </a:pP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15" name="Espace réservé du texte 12">
            <a:extLst>
              <a:ext uri="{FF2B5EF4-FFF2-40B4-BE49-F238E27FC236}">
                <a16:creationId xmlns:a16="http://schemas.microsoft.com/office/drawing/2014/main" id="{4C0DE497-4BC6-E486-6935-69663F833D0A}"/>
              </a:ext>
            </a:extLst>
          </p:cNvPr>
          <p:cNvSpPr txBox="1">
            <a:spLocks/>
          </p:cNvSpPr>
          <p:nvPr/>
        </p:nvSpPr>
        <p:spPr bwMode="auto">
          <a:xfrm>
            <a:off x="486440" y="4484044"/>
            <a:ext cx="6200799" cy="1909809"/>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defRPr/>
            </a:pPr>
            <a:r>
              <a:rPr lang="fr-FR" sz="1600" b="1" dirty="0">
                <a:solidFill>
                  <a:schemeClr val="tx1"/>
                </a:solidFill>
              </a:rPr>
              <a:t>Le Chargé d’Affaires reste la porte d’entrée du client pour ses besoins d’assistance : </a:t>
            </a:r>
          </a:p>
          <a:p>
            <a:pPr marL="465750" lvl="2" indent="-107950">
              <a:buSzPct val="120000"/>
              <a:defRPr/>
            </a:pPr>
            <a:r>
              <a:rPr lang="fr-FR" dirty="0"/>
              <a:t> Perte de mot de passe, </a:t>
            </a:r>
          </a:p>
          <a:p>
            <a:pPr marL="465750" lvl="2" indent="-107950">
              <a:buSzPct val="120000"/>
              <a:defRPr/>
            </a:pPr>
            <a:r>
              <a:rPr lang="fr-FR" dirty="0"/>
              <a:t> Soucis avec son authentification forte, </a:t>
            </a:r>
          </a:p>
          <a:p>
            <a:pPr marL="465750" lvl="2" indent="-107950">
              <a:buSzPct val="120000"/>
              <a:defRPr/>
            </a:pPr>
            <a:r>
              <a:rPr lang="fr-FR" dirty="0"/>
              <a:t> N’arrive pas à envoyer un virement, …</a:t>
            </a:r>
            <a:endParaRPr lang="fr-FR" b="1" dirty="0">
              <a:solidFill>
                <a:schemeClr val="bg2"/>
              </a:solidFill>
            </a:endParaRPr>
          </a:p>
          <a:p>
            <a:pPr lvl="1">
              <a:defRPr/>
            </a:pPr>
            <a:endParaRPr lang="fr-FR" dirty="0"/>
          </a:p>
        </p:txBody>
      </p:sp>
      <p:sp>
        <p:nvSpPr>
          <p:cNvPr id="16" name="ZoneTexte 15">
            <a:extLst>
              <a:ext uri="{FF2B5EF4-FFF2-40B4-BE49-F238E27FC236}">
                <a16:creationId xmlns:a16="http://schemas.microsoft.com/office/drawing/2014/main" id="{909D58F3-9FD7-D94C-C6AD-1D8B7D628692}"/>
              </a:ext>
            </a:extLst>
          </p:cNvPr>
          <p:cNvSpPr txBox="1"/>
          <p:nvPr/>
        </p:nvSpPr>
        <p:spPr>
          <a:xfrm>
            <a:off x="6497542" y="5007045"/>
            <a:ext cx="5465571" cy="646331"/>
          </a:xfrm>
          <a:prstGeom prst="rect">
            <a:avLst/>
          </a:prstGeom>
          <a:noFill/>
        </p:spPr>
        <p:txBody>
          <a:bodyPr wrap="square" rtlCol="0">
            <a:spAutoFit/>
          </a:bodyPr>
          <a:lstStyle/>
          <a:p>
            <a:r>
              <a:rPr lang="fr-FR" dirty="0">
                <a:solidFill>
                  <a:schemeClr val="tx1">
                    <a:lumMod val="75000"/>
                    <a:lumOff val="25000"/>
                  </a:schemeClr>
                </a:solidFill>
              </a:rPr>
              <a:t>En cas de besoin, l’assistance flux est à disposition du réseau ainsi que les </a:t>
            </a:r>
            <a:r>
              <a:rPr lang="fr-FR" dirty="0" err="1">
                <a:solidFill>
                  <a:schemeClr val="tx1">
                    <a:lumMod val="75000"/>
                    <a:lumOff val="25000"/>
                  </a:schemeClr>
                </a:solidFill>
              </a:rPr>
              <a:t>Cif</a:t>
            </a:r>
            <a:r>
              <a:rPr lang="fr-FR" dirty="0">
                <a:solidFill>
                  <a:schemeClr val="tx1">
                    <a:lumMod val="75000"/>
                    <a:lumOff val="25000"/>
                  </a:schemeClr>
                </a:solidFill>
              </a:rPr>
              <a:t>    </a:t>
            </a:r>
          </a:p>
        </p:txBody>
      </p:sp>
      <p:sp>
        <p:nvSpPr>
          <p:cNvPr id="24" name="Espace réservé du texte 12">
            <a:extLst>
              <a:ext uri="{FF2B5EF4-FFF2-40B4-BE49-F238E27FC236}">
                <a16:creationId xmlns:a16="http://schemas.microsoft.com/office/drawing/2014/main" id="{07B8DE9A-E0A3-D3DB-1B5F-0CE1D7165B77}"/>
              </a:ext>
            </a:extLst>
          </p:cNvPr>
          <p:cNvSpPr txBox="1">
            <a:spLocks/>
          </p:cNvSpPr>
          <p:nvPr/>
        </p:nvSpPr>
        <p:spPr bwMode="auto">
          <a:xfrm>
            <a:off x="7502207" y="3801220"/>
            <a:ext cx="4847980" cy="9144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defRPr/>
            </a:pPr>
            <a:r>
              <a:rPr lang="fr-FR" sz="1600" b="1" dirty="0">
                <a:solidFill>
                  <a:srgbClr val="C00000"/>
                </a:solidFill>
              </a:rPr>
              <a:t>Si le client a besoin de montée en gamme (</a:t>
            </a:r>
            <a:r>
              <a:rPr lang="fr-FR" sz="1600" b="1" dirty="0" err="1">
                <a:solidFill>
                  <a:srgbClr val="C00000"/>
                </a:solidFill>
              </a:rPr>
              <a:t>PulCEo</a:t>
            </a:r>
            <a:r>
              <a:rPr lang="fr-FR" sz="1600" b="1" dirty="0">
                <a:solidFill>
                  <a:srgbClr val="C00000"/>
                </a:solidFill>
              </a:rPr>
              <a:t>), </a:t>
            </a:r>
            <a:br>
              <a:rPr lang="fr-FR" sz="1600" b="1" dirty="0">
                <a:solidFill>
                  <a:srgbClr val="C00000"/>
                </a:solidFill>
              </a:rPr>
            </a:br>
            <a:r>
              <a:rPr lang="fr-FR" sz="1600" b="1" dirty="0">
                <a:solidFill>
                  <a:srgbClr val="C00000"/>
                </a:solidFill>
              </a:rPr>
              <a:t>faites appel à votre expert flux.</a:t>
            </a:r>
          </a:p>
        </p:txBody>
      </p:sp>
      <p:sp>
        <p:nvSpPr>
          <p:cNvPr id="25" name="Espace réservé du texte 12">
            <a:extLst>
              <a:ext uri="{FF2B5EF4-FFF2-40B4-BE49-F238E27FC236}">
                <a16:creationId xmlns:a16="http://schemas.microsoft.com/office/drawing/2014/main" id="{942A2082-9736-4678-A480-6E4996C85D7E}"/>
              </a:ext>
            </a:extLst>
          </p:cNvPr>
          <p:cNvSpPr txBox="1">
            <a:spLocks/>
          </p:cNvSpPr>
          <p:nvPr/>
        </p:nvSpPr>
        <p:spPr bwMode="auto">
          <a:xfrm>
            <a:off x="4534160" y="932147"/>
            <a:ext cx="6781994" cy="190980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1300"/>
              </a:spcBef>
              <a:spcAft>
                <a:spcPts val="0"/>
              </a:spcAft>
              <a:buClr>
                <a:srgbClr val="D7000F"/>
              </a:buClr>
              <a:buSzTx/>
              <a:buFont typeface="Wingdings 2" panose="05020102010507070707" pitchFamily="18" charset="2"/>
              <a:buNone/>
              <a:tabLst/>
              <a:defRPr/>
            </a:pPr>
            <a:r>
              <a:rPr kumimoji="0" lang="fr-FR" sz="1600" i="0" u="none" strike="noStrike" kern="1200" cap="none" spc="0" normalizeH="0" baseline="0" noProof="0" dirty="0">
                <a:ln>
                  <a:noFill/>
                </a:ln>
                <a:effectLst/>
                <a:uLnTx/>
                <a:uFillTx/>
                <a:latin typeface="Arial" panose="020B0604020202020204"/>
                <a:ea typeface="+mn-ea"/>
                <a:cs typeface="+mn-cs"/>
              </a:rPr>
              <a:t>Pour anticiper tout besoin en assistance il faut systématiser le recours par le client :</a:t>
            </a:r>
            <a:endParaRPr kumimoji="0" lang="fr-FR" sz="1400" b="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26" name="Espace réservé du texte 12">
            <a:extLst>
              <a:ext uri="{FF2B5EF4-FFF2-40B4-BE49-F238E27FC236}">
                <a16:creationId xmlns:a16="http://schemas.microsoft.com/office/drawing/2014/main" id="{E8E1DBD7-3B2A-6FA8-C75D-093B6E6D0B32}"/>
              </a:ext>
            </a:extLst>
          </p:cNvPr>
          <p:cNvSpPr txBox="1">
            <a:spLocks/>
          </p:cNvSpPr>
          <p:nvPr/>
        </p:nvSpPr>
        <p:spPr bwMode="auto">
          <a:xfrm>
            <a:off x="8426725" y="1527789"/>
            <a:ext cx="6781994" cy="139599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q"/>
              <a:tabLst/>
              <a:defRPr/>
            </a:pPr>
            <a:r>
              <a:rPr lang="fr-FR" sz="1600" dirty="0">
                <a:latin typeface="Arial" panose="020B0604020202020204"/>
              </a:rPr>
              <a:t>A</a:t>
            </a:r>
            <a:r>
              <a:rPr kumimoji="0" lang="fr-FR" sz="1600" i="0" u="none" strike="noStrike" kern="1200" cap="none" spc="0" normalizeH="0" baseline="0" noProof="0" dirty="0" err="1">
                <a:ln>
                  <a:noFill/>
                </a:ln>
                <a:effectLst/>
                <a:uLnTx/>
                <a:uFillTx/>
                <a:latin typeface="Arial" panose="020B0604020202020204"/>
                <a:ea typeface="+mn-ea"/>
                <a:cs typeface="+mn-cs"/>
              </a:rPr>
              <a:t>ux</a:t>
            </a:r>
            <a:r>
              <a:rPr kumimoji="0" lang="fr-FR" sz="1600" i="0" u="none" strike="noStrike" kern="1200" cap="none" spc="0" normalizeH="0" baseline="0" noProof="0" dirty="0">
                <a:ln>
                  <a:noFill/>
                </a:ln>
                <a:effectLst/>
                <a:uLnTx/>
                <a:uFillTx/>
                <a:latin typeface="Arial" panose="020B0604020202020204"/>
                <a:ea typeface="+mn-ea"/>
                <a:cs typeface="+mn-cs"/>
              </a:rPr>
              <a:t> 2 guides disponibles :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lang="fr-FR" sz="1600" dirty="0">
                <a:latin typeface="Arial" panose="020B0604020202020204"/>
              </a:rPr>
              <a:t>Le guide utilisateur </a:t>
            </a:r>
          </a:p>
          <a:p>
            <a:pPr marL="285750" marR="0" lvl="1" indent="-285750" algn="l" defTabSz="914400" rtl="0" eaLnBrk="1" fontAlgn="auto" latinLnBrk="0" hangingPunct="1">
              <a:lnSpc>
                <a:spcPct val="100000"/>
              </a:lnSpc>
              <a:spcBef>
                <a:spcPts val="1300"/>
              </a:spcBef>
              <a:spcAft>
                <a:spcPts val="0"/>
              </a:spcAft>
              <a:buClr>
                <a:srgbClr val="D7000F"/>
              </a:buClr>
              <a:buSzTx/>
              <a:buFont typeface="Wingdings" panose="05000000000000000000" pitchFamily="2" charset="2"/>
              <a:buChar char="§"/>
              <a:tabLst/>
              <a:defRPr/>
            </a:pPr>
            <a:r>
              <a:rPr kumimoji="0" lang="fr-FR" sz="1600" i="0" u="none" strike="noStrike" kern="1200" cap="none" spc="0" normalizeH="0" baseline="0" noProof="0" dirty="0">
                <a:ln>
                  <a:noFill/>
                </a:ln>
                <a:effectLst/>
                <a:uLnTx/>
                <a:uFillTx/>
                <a:latin typeface="Arial" panose="020B0604020202020204"/>
                <a:ea typeface="+mn-ea"/>
                <a:cs typeface="+mn-cs"/>
              </a:rPr>
              <a:t>Le guide administrateur</a:t>
            </a:r>
          </a:p>
        </p:txBody>
      </p:sp>
      <p:pic>
        <p:nvPicPr>
          <p:cNvPr id="4" name="Image 3">
            <a:extLst>
              <a:ext uri="{FF2B5EF4-FFF2-40B4-BE49-F238E27FC236}">
                <a16:creationId xmlns:a16="http://schemas.microsoft.com/office/drawing/2014/main" id="{4EA660A3-21E3-6CAF-B2E2-57093D2A2A98}"/>
              </a:ext>
            </a:extLst>
          </p:cNvPr>
          <p:cNvPicPr>
            <a:picLocks noChangeAspect="1"/>
          </p:cNvPicPr>
          <p:nvPr/>
        </p:nvPicPr>
        <p:blipFill>
          <a:blip r:embed="rId3"/>
          <a:stretch>
            <a:fillRect/>
          </a:stretch>
        </p:blipFill>
        <p:spPr>
          <a:xfrm>
            <a:off x="6520781" y="5732376"/>
            <a:ext cx="743054" cy="781159"/>
          </a:xfrm>
          <a:prstGeom prst="rect">
            <a:avLst/>
          </a:prstGeom>
        </p:spPr>
      </p:pic>
      <p:sp>
        <p:nvSpPr>
          <p:cNvPr id="5" name="ZoneTexte 4">
            <a:extLst>
              <a:ext uri="{FF2B5EF4-FFF2-40B4-BE49-F238E27FC236}">
                <a16:creationId xmlns:a16="http://schemas.microsoft.com/office/drawing/2014/main" id="{687A6594-BCEA-A3EF-F233-ADC59E9A68BB}"/>
              </a:ext>
            </a:extLst>
          </p:cNvPr>
          <p:cNvSpPr txBox="1"/>
          <p:nvPr/>
        </p:nvSpPr>
        <p:spPr>
          <a:xfrm>
            <a:off x="7348251" y="5799789"/>
            <a:ext cx="3294043" cy="646331"/>
          </a:xfrm>
          <a:prstGeom prst="rect">
            <a:avLst/>
          </a:prstGeom>
          <a:noFill/>
        </p:spPr>
        <p:txBody>
          <a:bodyPr wrap="square" rtlCol="0">
            <a:spAutoFit/>
          </a:bodyPr>
          <a:lstStyle/>
          <a:p>
            <a:r>
              <a:rPr lang="fr-FR" dirty="0">
                <a:solidFill>
                  <a:schemeClr val="tx1">
                    <a:lumMod val="75000"/>
                    <a:lumOff val="25000"/>
                  </a:schemeClr>
                </a:solidFill>
              </a:rPr>
              <a:t>Chloé répond également à de nombreuses interrogations</a:t>
            </a:r>
          </a:p>
        </p:txBody>
      </p:sp>
    </p:spTree>
    <p:extLst>
      <p:ext uri="{BB962C8B-B14F-4D97-AF65-F5344CB8AC3E}">
        <p14:creationId xmlns:p14="http://schemas.microsoft.com/office/powerpoint/2010/main" val="721234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293B903-10A7-FCBE-79E2-6A37F4BFCD4A}"/>
              </a:ext>
            </a:extLst>
          </p:cNvPr>
          <p:cNvSpPr>
            <a:spLocks noGrp="1"/>
          </p:cNvSpPr>
          <p:nvPr>
            <p:ph type="body" sz="quarter" idx="12"/>
          </p:nvPr>
        </p:nvSpPr>
        <p:spPr/>
        <p:txBody>
          <a:bodyPr/>
          <a:lstStyle/>
          <a:p>
            <a:r>
              <a:rPr lang="fr-FR" dirty="0"/>
              <a:t>La documentation </a:t>
            </a:r>
          </a:p>
        </p:txBody>
      </p:sp>
      <p:pic>
        <p:nvPicPr>
          <p:cNvPr id="5" name="Image 4">
            <a:hlinkClick r:id="rId2"/>
            <a:extLst>
              <a:ext uri="{FF2B5EF4-FFF2-40B4-BE49-F238E27FC236}">
                <a16:creationId xmlns:a16="http://schemas.microsoft.com/office/drawing/2014/main" id="{FDB05CE6-DF34-EC9B-CF69-639CAE6C67E6}"/>
              </a:ext>
            </a:extLst>
          </p:cNvPr>
          <p:cNvPicPr>
            <a:picLocks noChangeAspect="1"/>
          </p:cNvPicPr>
          <p:nvPr/>
        </p:nvPicPr>
        <p:blipFill>
          <a:blip r:embed="rId3"/>
          <a:stretch>
            <a:fillRect/>
          </a:stretch>
        </p:blipFill>
        <p:spPr bwMode="auto">
          <a:xfrm>
            <a:off x="10419090" y="3284242"/>
            <a:ext cx="1408062" cy="2924976"/>
          </a:xfrm>
          <a:prstGeom prst="rect">
            <a:avLst/>
          </a:prstGeom>
        </p:spPr>
      </p:pic>
      <p:sp>
        <p:nvSpPr>
          <p:cNvPr id="6" name="Espace réservé du texte 11">
            <a:extLst>
              <a:ext uri="{FF2B5EF4-FFF2-40B4-BE49-F238E27FC236}">
                <a16:creationId xmlns:a16="http://schemas.microsoft.com/office/drawing/2014/main" id="{6B65015A-C341-F7FD-D0E5-F3A1F88A60CD}"/>
              </a:ext>
            </a:extLst>
          </p:cNvPr>
          <p:cNvSpPr txBox="1">
            <a:spLocks/>
          </p:cNvSpPr>
          <p:nvPr/>
        </p:nvSpPr>
        <p:spPr bwMode="auto">
          <a:xfrm>
            <a:off x="9347694" y="2316738"/>
            <a:ext cx="2959439" cy="428064"/>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000" i="0" u="none" strike="noStrike" kern="1200" cap="none" spc="0" normalizeH="0" baseline="0" noProof="0" dirty="0">
                <a:ln>
                  <a:noFill/>
                </a:ln>
                <a:solidFill>
                  <a:srgbClr val="C00000"/>
                </a:solidFill>
                <a:effectLst/>
                <a:uLnTx/>
                <a:uFillTx/>
                <a:latin typeface="Arial" panose="020B0604020202020204"/>
                <a:ea typeface="+mn-ea"/>
                <a:cs typeface="+mn-cs"/>
              </a:rPr>
              <a:t>Les supports clients</a:t>
            </a:r>
          </a:p>
        </p:txBody>
      </p:sp>
      <p:pic>
        <p:nvPicPr>
          <p:cNvPr id="7" name="Image 6" descr="Une image contenant texte, équipement électronique, capture d’écran, afficher&#10;&#10;Description générée automatiquement">
            <a:extLst>
              <a:ext uri="{FF2B5EF4-FFF2-40B4-BE49-F238E27FC236}">
                <a16:creationId xmlns:a16="http://schemas.microsoft.com/office/drawing/2014/main" id="{B4B472F9-A8A4-00B9-5138-B88278D49476}"/>
              </a:ext>
            </a:extLst>
          </p:cNvPr>
          <p:cNvPicPr>
            <a:picLocks noChangeAspect="1"/>
          </p:cNvPicPr>
          <p:nvPr/>
        </p:nvPicPr>
        <p:blipFill>
          <a:blip r:embed="rId4"/>
          <a:stretch>
            <a:fillRect/>
          </a:stretch>
        </p:blipFill>
        <p:spPr bwMode="auto">
          <a:xfrm>
            <a:off x="624608" y="920961"/>
            <a:ext cx="2832157" cy="1595123"/>
          </a:xfrm>
          <a:prstGeom prst="rect">
            <a:avLst/>
          </a:prstGeom>
          <a:ln>
            <a:solidFill>
              <a:srgbClr val="3E454A"/>
            </a:solidFill>
          </a:ln>
        </p:spPr>
      </p:pic>
      <p:sp>
        <p:nvSpPr>
          <p:cNvPr id="8" name="Espace réservé du texte 2">
            <a:extLst>
              <a:ext uri="{FF2B5EF4-FFF2-40B4-BE49-F238E27FC236}">
                <a16:creationId xmlns:a16="http://schemas.microsoft.com/office/drawing/2014/main" id="{D516C6C5-2FCE-B2A8-F3E7-53DB85A76E53}"/>
              </a:ext>
            </a:extLst>
          </p:cNvPr>
          <p:cNvSpPr>
            <a:spLocks noGrp="1"/>
          </p:cNvSpPr>
          <p:nvPr/>
        </p:nvSpPr>
        <p:spPr bwMode="auto">
          <a:xfrm>
            <a:off x="3653037" y="638760"/>
            <a:ext cx="5313465" cy="272078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chor="t">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panose="020B0604020202020204"/>
                <a:ea typeface="+mn-ea"/>
                <a:cs typeface="+mn-cs"/>
              </a:rPr>
              <a:t>Vidéos : </a:t>
            </a:r>
          </a:p>
          <a:p>
            <a:pPr marL="136525" marR="0" lvl="1" indent="-136525" algn="l" defTabSz="914400" eaLnBrk="1" fontAlgn="auto" latinLnBrk="0" hangingPunct="1">
              <a:lnSpc>
                <a:spcPct val="100000"/>
              </a:lnSpc>
              <a:spcBef>
                <a:spcPts val="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2 Vidéos de démonstration (</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rPr>
              <a:t>clic </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hlinkClick r:id="rId5"/>
              </a:rPr>
              <a:t>ici</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rPr>
              <a:t> et </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hlinkClick r:id="rId6"/>
              </a:rPr>
              <a:t>ici</a:t>
            </a:r>
            <a:r>
              <a:rPr kumimoji="0" lang="fr-FR" sz="1400" b="0" i="1" u="none" strike="noStrike" kern="0" cap="none" spc="0" normalizeH="0" baseline="0" noProof="0" dirty="0">
                <a:ln>
                  <a:noFill/>
                </a:ln>
                <a:solidFill>
                  <a:srgbClr val="3E454A"/>
                </a:solidFill>
                <a:effectLst/>
                <a:uLnTx/>
                <a:uFillTx/>
                <a:latin typeface="Arial" panose="020B0604020202020204"/>
                <a:ea typeface="+mn-ea"/>
                <a:cs typeface="+mn-cs"/>
              </a:rPr>
              <a:t>). </a:t>
            </a:r>
            <a:endParaRPr kumimoji="0" lang="fr-FR" sz="1400" b="0" i="0" u="none" strike="noStrike" kern="0" cap="none" spc="0" normalizeH="0" baseline="0" noProof="0" dirty="0">
              <a:ln>
                <a:noFill/>
              </a:ln>
              <a:solidFill>
                <a:srgbClr val="3E454A"/>
              </a:solidFill>
              <a:effectLst/>
              <a:highlight>
                <a:srgbClr val="FFFF00"/>
              </a:highlight>
              <a:uLnTx/>
              <a:uFillTx/>
              <a:latin typeface="Arial" panose="020B0604020202020204"/>
              <a:ea typeface="+mn-ea"/>
              <a:cs typeface="+mn-cs"/>
            </a:endParaRPr>
          </a:p>
          <a:p>
            <a:pPr marL="136525" marR="0" lvl="1" indent="-136525" algn="l" defTabSz="914400" eaLnBrk="1" fontAlgn="auto" latinLnBrk="0" hangingPunct="1">
              <a:lnSpc>
                <a:spcPct val="100000"/>
              </a:lnSpc>
              <a:spcBef>
                <a:spcPts val="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rPr>
              <a:t>Tutos client</a:t>
            </a:r>
          </a:p>
          <a:p>
            <a:pPr marL="336550" marR="0" lvl="1" indent="0" algn="l" defTabSz="914400" eaLnBrk="1" fontAlgn="auto" latinLnBrk="0" hangingPunct="1">
              <a:lnSpc>
                <a:spcPct val="100000"/>
              </a:lnSpc>
              <a:spcBef>
                <a:spcPts val="0"/>
              </a:spcBef>
              <a:spcAft>
                <a:spcPts val="0"/>
              </a:spcAft>
              <a:buClr>
                <a:srgbClr val="D7000F"/>
              </a:buClr>
              <a:buSzTx/>
              <a:buFont typeface="Wingdings 2"/>
              <a:buNone/>
              <a:tabLst/>
              <a:defRPr/>
            </a:pPr>
            <a:r>
              <a:rPr kumimoji="0" lang="fr-FR" sz="1400" b="0" i="0" u="sng" strike="noStrike" kern="0" cap="none" spc="0" normalizeH="0" baseline="0" noProof="0" dirty="0">
                <a:ln>
                  <a:noFill/>
                </a:ln>
                <a:solidFill>
                  <a:srgbClr val="3E454A"/>
                </a:solidFill>
                <a:effectLst/>
                <a:uLnTx/>
                <a:uFillTx/>
                <a:latin typeface="Arial" panose="020B0604020202020204"/>
                <a:ea typeface="+mn-ea"/>
                <a:cs typeface="+mn-cs"/>
                <a:hlinkClick r:id="rId7"/>
              </a:rPr>
              <a:t>https://www.tutos-pulceoconnect.caisse-epargne.fr/</a:t>
            </a:r>
            <a:endParaRPr kumimoji="0" lang="fr-FR" sz="1400" b="0" i="0" u="sng" strike="noStrike" kern="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eaLnBrk="0" fontAlgn="base" latinLnBrk="0" hangingPunct="0">
              <a:lnSpc>
                <a:spcPct val="100000"/>
              </a:lnSpc>
              <a:spcBef>
                <a:spcPct val="0"/>
              </a:spcBef>
              <a:spcAft>
                <a:spcPct val="0"/>
              </a:spcAft>
              <a:buClrTx/>
              <a:buSzTx/>
              <a:buFont typeface="Arial"/>
              <a:buNone/>
              <a:tabLst/>
              <a:defRPr/>
            </a:pPr>
            <a:r>
              <a:rPr kumimoji="0" lang="fr-FR" altLang="fr-FR" sz="1100" b="0" i="0" u="none" strike="noStrike" kern="0" cap="none" spc="0" normalizeH="0" baseline="0" noProof="0" dirty="0">
                <a:ln>
                  <a:noFill/>
                </a:ln>
                <a:solidFill>
                  <a:srgbClr val="3E454A"/>
                </a:solidFill>
                <a:effectLst/>
                <a:uLnTx/>
                <a:uFillTx/>
                <a:latin typeface="Arial" panose="020B0604020202020204"/>
                <a:ea typeface="Calibri" panose="020F0502020204030204" pitchFamily="34" charset="0"/>
                <a:cs typeface="+mn-cs"/>
              </a:rPr>
              <a:t>Disponible à l’ouverture de la première connexion. Le lien est accessible </a:t>
            </a:r>
            <a:endParaRPr kumimoji="0" lang="fr-FR" altLang="fr-FR" sz="800" b="0" i="0" u="none" strike="noStrike" kern="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eaLnBrk="0" fontAlgn="base" latinLnBrk="0" hangingPunct="0">
              <a:lnSpc>
                <a:spcPct val="100000"/>
              </a:lnSpc>
              <a:spcBef>
                <a:spcPct val="0"/>
              </a:spcBef>
              <a:spcAft>
                <a:spcPct val="0"/>
              </a:spcAft>
              <a:buClrTx/>
              <a:buSzTx/>
              <a:buFont typeface="Arial"/>
              <a:buNone/>
              <a:tabLst/>
              <a:defRPr/>
            </a:pPr>
            <a:r>
              <a:rPr kumimoji="0" lang="fr-FR" altLang="fr-FR" sz="1100" b="0" i="0" u="none" strike="noStrike" kern="0" cap="none" spc="0" normalizeH="0" baseline="0" noProof="0" dirty="0">
                <a:ln>
                  <a:noFill/>
                </a:ln>
                <a:solidFill>
                  <a:srgbClr val="3E454A"/>
                </a:solidFill>
                <a:effectLst/>
                <a:uLnTx/>
                <a:uFillTx/>
                <a:latin typeface="Arial" panose="020B0604020202020204"/>
                <a:ea typeface="Calibri" panose="020F0502020204030204" pitchFamily="34" charset="0"/>
                <a:cs typeface="+mn-cs"/>
              </a:rPr>
              <a:t>depuis la page d’accueil (avec les informations pour contacter sa banque).</a:t>
            </a:r>
            <a:endParaRPr kumimoji="0" lang="fr-FR" altLang="fr-FR" sz="1800" b="0" i="0" u="none" strike="noStrike" kern="0" cap="none" spc="0" normalizeH="0" baseline="0" noProof="0" dirty="0">
              <a:ln>
                <a:noFill/>
              </a:ln>
              <a:solidFill>
                <a:srgbClr val="3E454A"/>
              </a:solidFill>
              <a:effectLst/>
              <a:uLnTx/>
              <a:uFillTx/>
              <a:latin typeface="Arial" panose="020B0604020202020204"/>
              <a:ea typeface="+mn-ea"/>
              <a:cs typeface="+mn-cs"/>
            </a:endParaRPr>
          </a:p>
          <a:p>
            <a:pPr marL="336550" marR="0" lvl="1" indent="0" algn="l" defTabSz="914400" eaLnBrk="1" fontAlgn="auto" latinLnBrk="0" hangingPunct="1">
              <a:lnSpc>
                <a:spcPct val="100000"/>
              </a:lnSpc>
              <a:spcBef>
                <a:spcPts val="0"/>
              </a:spcBef>
              <a:spcAft>
                <a:spcPts val="0"/>
              </a:spcAft>
              <a:buClr>
                <a:srgbClr val="D7000F"/>
              </a:buClr>
              <a:buSzTx/>
              <a:buFont typeface="Wingdings 2"/>
              <a:buNone/>
              <a:tabLst/>
              <a:defRPr/>
            </a:pPr>
            <a:endPar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eaLnBrk="1" fontAlgn="auto" latinLnBrk="0" hangingPunct="1">
              <a:lnSpc>
                <a:spcPct val="100000"/>
              </a:lnSpc>
              <a:spcBef>
                <a:spcPts val="1500"/>
              </a:spcBef>
              <a:spcAft>
                <a:spcPts val="0"/>
              </a:spcAft>
              <a:buClrTx/>
              <a:buSzTx/>
              <a:buFont typeface="Arial"/>
              <a:buNone/>
              <a:tabLst/>
              <a:defRPr/>
            </a:pPr>
            <a:endParaRPr kumimoji="0" lang="fr-FR" sz="1600" b="1" i="0" u="none" strike="noStrike" kern="0" cap="none" spc="0" normalizeH="0" baseline="0" noProof="0" dirty="0">
              <a:ln>
                <a:noFill/>
              </a:ln>
              <a:solidFill>
                <a:srgbClr val="3E454A"/>
              </a:solidFill>
              <a:effectLst/>
              <a:uLnTx/>
              <a:uFillTx/>
              <a:latin typeface="Arial" panose="020B0604020202020204"/>
              <a:ea typeface="+mn-ea"/>
              <a:cs typeface="+mn-cs"/>
            </a:endParaRPr>
          </a:p>
        </p:txBody>
      </p:sp>
      <p:sp>
        <p:nvSpPr>
          <p:cNvPr id="9" name="Espace réservé du texte 2">
            <a:extLst>
              <a:ext uri="{FF2B5EF4-FFF2-40B4-BE49-F238E27FC236}">
                <a16:creationId xmlns:a16="http://schemas.microsoft.com/office/drawing/2014/main" id="{C093DBBB-D303-A973-78E7-A2330E16486F}"/>
              </a:ext>
            </a:extLst>
          </p:cNvPr>
          <p:cNvSpPr>
            <a:spLocks noGrp="1"/>
          </p:cNvSpPr>
          <p:nvPr/>
        </p:nvSpPr>
        <p:spPr bwMode="auto">
          <a:xfrm>
            <a:off x="9377660" y="2935407"/>
            <a:ext cx="1723894" cy="728883"/>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panose="020B0604020202020204"/>
                <a:ea typeface="+mn-ea"/>
                <a:cs typeface="+mn-cs"/>
              </a:rPr>
              <a:t>2 dépliants</a:t>
            </a:r>
          </a:p>
        </p:txBody>
      </p:sp>
      <p:pic>
        <p:nvPicPr>
          <p:cNvPr id="10" name="Image 9">
            <a:extLst>
              <a:ext uri="{FF2B5EF4-FFF2-40B4-BE49-F238E27FC236}">
                <a16:creationId xmlns:a16="http://schemas.microsoft.com/office/drawing/2014/main" id="{29BE1795-5121-3DF3-028D-639CB3A12166}"/>
              </a:ext>
            </a:extLst>
          </p:cNvPr>
          <p:cNvPicPr>
            <a:picLocks noChangeAspect="1"/>
          </p:cNvPicPr>
          <p:nvPr/>
        </p:nvPicPr>
        <p:blipFill>
          <a:blip r:embed="rId8"/>
          <a:stretch>
            <a:fillRect/>
          </a:stretch>
        </p:blipFill>
        <p:spPr bwMode="auto">
          <a:xfrm>
            <a:off x="3788298" y="2256317"/>
            <a:ext cx="3996030" cy="915047"/>
          </a:xfrm>
          <a:prstGeom prst="rect">
            <a:avLst/>
          </a:prstGeom>
        </p:spPr>
      </p:pic>
      <p:pic>
        <p:nvPicPr>
          <p:cNvPr id="11" name="Image 10" descr="Une image contenant symbole, clipart, logo, Police&#10;&#10;Description générée automatiquement">
            <a:extLst>
              <a:ext uri="{FF2B5EF4-FFF2-40B4-BE49-F238E27FC236}">
                <a16:creationId xmlns:a16="http://schemas.microsoft.com/office/drawing/2014/main" id="{60F5AF07-7F20-0213-96CE-6102A4023223}"/>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7497366" y="1197223"/>
            <a:ext cx="1231261" cy="1231261"/>
          </a:xfrm>
          <a:prstGeom prst="rect">
            <a:avLst/>
          </a:prstGeom>
        </p:spPr>
      </p:pic>
      <p:sp>
        <p:nvSpPr>
          <p:cNvPr id="13" name="Espace réservé du texte 11">
            <a:extLst>
              <a:ext uri="{FF2B5EF4-FFF2-40B4-BE49-F238E27FC236}">
                <a16:creationId xmlns:a16="http://schemas.microsoft.com/office/drawing/2014/main" id="{CDED5011-3597-882F-8B8D-0288D071F51D}"/>
              </a:ext>
            </a:extLst>
          </p:cNvPr>
          <p:cNvSpPr txBox="1">
            <a:spLocks/>
          </p:cNvSpPr>
          <p:nvPr/>
        </p:nvSpPr>
        <p:spPr bwMode="auto">
          <a:xfrm>
            <a:off x="224436" y="3634539"/>
            <a:ext cx="10799999" cy="432000"/>
          </a:xfrm>
          <a:prstGeom prst="rect">
            <a:avLst/>
          </a:prstGeom>
        </p:spPr>
        <p:txBody>
          <a:bodyPr vert="horz" lIns="91440" tIns="45720" rIns="91440" bIns="45720" rtlCol="0" anchor="t">
            <a:noAutofit/>
          </a:bodyPr>
          <a:lstStyle>
            <a:lvl1pPr marL="0" indent="0" algn="l" defTabSz="914400">
              <a:lnSpc>
                <a:spcPct val="100000"/>
              </a:lnSpc>
              <a:spcBef>
                <a:spcPts val="1500"/>
              </a:spcBef>
              <a:buFont typeface="Arial"/>
              <a:buNone/>
              <a:defRPr sz="1900" b="1">
                <a:solidFill>
                  <a:schemeClr val="tx1"/>
                </a:solidFill>
                <a:latin typeface="+mn-lt"/>
                <a:ea typeface="+mn-ea"/>
                <a:cs typeface="+mn-cs"/>
              </a:defRPr>
            </a:lvl1pPr>
            <a:lvl2pPr marL="457200" indent="0" algn="l" defTabSz="914400">
              <a:lnSpc>
                <a:spcPct val="100000"/>
              </a:lnSpc>
              <a:spcBef>
                <a:spcPts val="1300"/>
              </a:spcBef>
              <a:buClr>
                <a:schemeClr val="tx2"/>
              </a:buClr>
              <a:buFont typeface="Wingdings 2"/>
              <a:buNone/>
              <a:defRPr sz="2000" b="1">
                <a:solidFill>
                  <a:schemeClr val="tx1"/>
                </a:solidFill>
                <a:latin typeface="+mn-lt"/>
                <a:ea typeface="+mn-ea"/>
                <a:cs typeface="+mn-cs"/>
              </a:defRPr>
            </a:lvl2pPr>
            <a:lvl3pPr marL="914400" indent="0" algn="l" defTabSz="914400">
              <a:lnSpc>
                <a:spcPct val="100000"/>
              </a:lnSpc>
              <a:spcBef>
                <a:spcPts val="1500"/>
              </a:spcBef>
              <a:buClr>
                <a:schemeClr val="tx2"/>
              </a:buClr>
              <a:buFont typeface="Wingdings 2"/>
              <a:buNone/>
              <a:defRPr sz="1800" b="1" i="0">
                <a:solidFill>
                  <a:schemeClr val="tx1"/>
                </a:solidFill>
                <a:latin typeface="+mn-lt"/>
                <a:ea typeface="+mn-ea"/>
                <a:cs typeface="+mn-cs"/>
              </a:defRPr>
            </a:lvl3pPr>
            <a:lvl4pPr marL="1371600" indent="0" algn="l" defTabSz="914400">
              <a:lnSpc>
                <a:spcPct val="100000"/>
              </a:lnSpc>
              <a:spcBef>
                <a:spcPts val="1300"/>
              </a:spcBef>
              <a:buClr>
                <a:schemeClr val="tx1"/>
              </a:buClr>
              <a:buFont typeface="Arial"/>
              <a:buNone/>
              <a:defRPr sz="1600" b="1">
                <a:solidFill>
                  <a:schemeClr val="tx1"/>
                </a:solidFill>
                <a:latin typeface="+mn-lt"/>
                <a:ea typeface="+mn-ea"/>
                <a:cs typeface="+mn-cs"/>
              </a:defRPr>
            </a:lvl4pPr>
            <a:lvl5pPr marL="1828800" indent="0" algn="l" defTabSz="914400">
              <a:lnSpc>
                <a:spcPct val="100000"/>
              </a:lnSpc>
              <a:spcBef>
                <a:spcPts val="1300"/>
              </a:spcBef>
              <a:buClr>
                <a:schemeClr val="tx1"/>
              </a:buClr>
              <a:buFont typeface="Arial"/>
              <a:buNone/>
              <a:defRPr sz="1600" b="1">
                <a:solidFill>
                  <a:schemeClr val="tx1"/>
                </a:solidFill>
                <a:latin typeface="+mn-lt"/>
                <a:ea typeface="+mn-ea"/>
                <a:cs typeface="+mn-cs"/>
              </a:defRPr>
            </a:lvl5pPr>
            <a:lvl6pPr marL="2286000" indent="0" algn="l" defTabSz="914400">
              <a:lnSpc>
                <a:spcPct val="90000"/>
              </a:lnSpc>
              <a:spcBef>
                <a:spcPts val="500"/>
              </a:spcBef>
              <a:buFont typeface="Arial"/>
              <a:buNone/>
              <a:defRPr sz="1600" b="1">
                <a:solidFill>
                  <a:schemeClr val="tx1"/>
                </a:solidFill>
                <a:latin typeface="+mn-lt"/>
                <a:ea typeface="+mn-ea"/>
                <a:cs typeface="+mn-cs"/>
              </a:defRPr>
            </a:lvl6pPr>
            <a:lvl7pPr marL="2743200" indent="0" algn="l" defTabSz="914400">
              <a:lnSpc>
                <a:spcPct val="90000"/>
              </a:lnSpc>
              <a:spcBef>
                <a:spcPts val="500"/>
              </a:spcBef>
              <a:buFont typeface="Arial"/>
              <a:buNone/>
              <a:defRPr sz="1600" b="1">
                <a:solidFill>
                  <a:schemeClr val="tx1"/>
                </a:solidFill>
                <a:latin typeface="+mn-lt"/>
                <a:ea typeface="+mn-ea"/>
                <a:cs typeface="+mn-cs"/>
              </a:defRPr>
            </a:lvl7pPr>
            <a:lvl8pPr marL="3200400" indent="0" algn="l" defTabSz="914400">
              <a:lnSpc>
                <a:spcPct val="90000"/>
              </a:lnSpc>
              <a:spcBef>
                <a:spcPts val="500"/>
              </a:spcBef>
              <a:buFont typeface="Arial"/>
              <a:buNone/>
              <a:defRPr sz="1600" b="1">
                <a:solidFill>
                  <a:schemeClr val="tx1"/>
                </a:solidFill>
                <a:latin typeface="+mn-lt"/>
                <a:ea typeface="+mn-ea"/>
                <a:cs typeface="+mn-cs"/>
              </a:defRPr>
            </a:lvl8pPr>
            <a:lvl9pPr marL="3657600" indent="0" algn="l" defTabSz="914400">
              <a:lnSpc>
                <a:spcPct val="90000"/>
              </a:lnSpc>
              <a:spcBef>
                <a:spcPts val="500"/>
              </a:spcBef>
              <a:buFont typeface="Arial"/>
              <a:buNone/>
              <a:defRPr sz="1600" b="1">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2000" b="1" i="0" u="none" strike="noStrike" kern="0" cap="none" spc="0" normalizeH="0" baseline="0" noProof="0" dirty="0">
                <a:ln>
                  <a:noFill/>
                </a:ln>
                <a:solidFill>
                  <a:srgbClr val="C00000"/>
                </a:solidFill>
                <a:effectLst/>
                <a:uLnTx/>
                <a:uFillTx/>
                <a:latin typeface="Arial"/>
                <a:cs typeface="Arial"/>
              </a:rPr>
              <a:t>Les supports à disposition du conseiller</a:t>
            </a:r>
          </a:p>
        </p:txBody>
      </p:sp>
      <p:sp>
        <p:nvSpPr>
          <p:cNvPr id="20" name="Espace réservé du texte 2">
            <a:extLst>
              <a:ext uri="{FF2B5EF4-FFF2-40B4-BE49-F238E27FC236}">
                <a16:creationId xmlns:a16="http://schemas.microsoft.com/office/drawing/2014/main" id="{E3E231DC-7DF5-7EC7-6805-00A29E56F380}"/>
              </a:ext>
            </a:extLst>
          </p:cNvPr>
          <p:cNvSpPr>
            <a:spLocks noGrp="1"/>
          </p:cNvSpPr>
          <p:nvPr/>
        </p:nvSpPr>
        <p:spPr bwMode="auto">
          <a:xfrm>
            <a:off x="3855095" y="4021356"/>
            <a:ext cx="2923432" cy="1169625"/>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hlinkClick r:id="rId2"/>
              </a:rPr>
              <a:t>Un dépliant commercial</a:t>
            </a:r>
            <a:endParaRPr kumimoji="0" lang="fr-FR" sz="1600" b="1" i="0" u="none" strike="noStrike" kern="0" cap="none" spc="0" normalizeH="0" baseline="0" noProof="0" dirty="0">
              <a:ln>
                <a:noFill/>
              </a:ln>
              <a:solidFill>
                <a:srgbClr val="3E454A"/>
              </a:solidFill>
              <a:effectLst/>
              <a:uLnTx/>
              <a:uFillTx/>
              <a:latin typeface="Arial"/>
              <a:cs typeface="Arial"/>
            </a:endParaRPr>
          </a:p>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3E454A"/>
                </a:solidFill>
                <a:effectLst/>
                <a:uLnTx/>
                <a:uFillTx/>
                <a:latin typeface="Arial"/>
                <a:cs typeface="Arial"/>
                <a:hlinkClick r:id="rId11"/>
              </a:rPr>
              <a:t>Une fiche produit conseiller </a:t>
            </a:r>
            <a:endParaRPr kumimoji="0" lang="fr-FR" sz="1600" b="1" i="0" u="none" strike="noStrike" kern="0" cap="none" spc="0" normalizeH="0" baseline="0" noProof="0" dirty="0">
              <a:ln>
                <a:noFill/>
              </a:ln>
              <a:solidFill>
                <a:srgbClr val="3E454A"/>
              </a:solidFill>
              <a:effectLst/>
              <a:uLnTx/>
              <a:uFillTx/>
              <a:latin typeface="Arial"/>
              <a:cs typeface="Arial"/>
            </a:endParaRPr>
          </a:p>
        </p:txBody>
      </p:sp>
      <p:pic>
        <p:nvPicPr>
          <p:cNvPr id="21" name="Image 20">
            <a:extLst>
              <a:ext uri="{FF2B5EF4-FFF2-40B4-BE49-F238E27FC236}">
                <a16:creationId xmlns:a16="http://schemas.microsoft.com/office/drawing/2014/main" id="{33D47D79-997F-667E-619B-B3C5B2F1A4D8}"/>
              </a:ext>
            </a:extLst>
          </p:cNvPr>
          <p:cNvPicPr>
            <a:picLocks noChangeAspect="1"/>
          </p:cNvPicPr>
          <p:nvPr/>
        </p:nvPicPr>
        <p:blipFill>
          <a:blip r:embed="rId3"/>
          <a:stretch>
            <a:fillRect/>
          </a:stretch>
        </p:blipFill>
        <p:spPr bwMode="auto">
          <a:xfrm>
            <a:off x="6778527" y="3543155"/>
            <a:ext cx="1380584" cy="2867896"/>
          </a:xfrm>
          <a:prstGeom prst="rect">
            <a:avLst/>
          </a:prstGeom>
        </p:spPr>
      </p:pic>
      <p:pic>
        <p:nvPicPr>
          <p:cNvPr id="22" name="Image 21" descr="Une image contenant symbole, clipart, logo, Police&#10;&#10;Description générée automatiquement">
            <a:extLst>
              <a:ext uri="{FF2B5EF4-FFF2-40B4-BE49-F238E27FC236}">
                <a16:creationId xmlns:a16="http://schemas.microsoft.com/office/drawing/2014/main" id="{633A3396-2E04-5D2F-8A30-1AD8784E19FB}"/>
              </a:ext>
            </a:extLst>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5584198" y="4585960"/>
            <a:ext cx="1231261" cy="1321740"/>
          </a:xfrm>
          <a:prstGeom prst="rect">
            <a:avLst/>
          </a:prstGeom>
        </p:spPr>
      </p:pic>
      <p:pic>
        <p:nvPicPr>
          <p:cNvPr id="23" name="Image 22">
            <a:hlinkClick r:id="rId14"/>
            <a:extLst>
              <a:ext uri="{FF2B5EF4-FFF2-40B4-BE49-F238E27FC236}">
                <a16:creationId xmlns:a16="http://schemas.microsoft.com/office/drawing/2014/main" id="{2E4047B0-FC4E-B6D3-5BB9-D9BE8EB757E6}"/>
              </a:ext>
            </a:extLst>
          </p:cNvPr>
          <p:cNvPicPr>
            <a:picLocks noChangeAspect="1"/>
          </p:cNvPicPr>
          <p:nvPr/>
        </p:nvPicPr>
        <p:blipFill>
          <a:blip r:embed="rId15"/>
          <a:stretch>
            <a:fillRect/>
          </a:stretch>
        </p:blipFill>
        <p:spPr bwMode="auto">
          <a:xfrm>
            <a:off x="9333817" y="3692817"/>
            <a:ext cx="1293510" cy="2682443"/>
          </a:xfrm>
          <a:prstGeom prst="rect">
            <a:avLst/>
          </a:prstGeom>
        </p:spPr>
      </p:pic>
      <p:sp>
        <p:nvSpPr>
          <p:cNvPr id="26" name="Espace réservé du texte 2">
            <a:extLst>
              <a:ext uri="{FF2B5EF4-FFF2-40B4-BE49-F238E27FC236}">
                <a16:creationId xmlns:a16="http://schemas.microsoft.com/office/drawing/2014/main" id="{FB10DB5F-5495-8C62-D38D-CF41CC06616D}"/>
              </a:ext>
            </a:extLst>
          </p:cNvPr>
          <p:cNvSpPr>
            <a:spLocks noGrp="1"/>
          </p:cNvSpPr>
          <p:nvPr/>
        </p:nvSpPr>
        <p:spPr bwMode="auto">
          <a:xfrm>
            <a:off x="156731" y="4820011"/>
            <a:ext cx="3496306" cy="1478715"/>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extrusionOk="0">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rgbClr val="FFFFFF"/>
          </a:solidFill>
          <a:ln w="15240">
            <a:solidFill>
              <a:srgbClr val="D7000F"/>
            </a:solidFill>
          </a:ln>
        </p:spPr>
        <p:txBody>
          <a:bodyPr vert="horz" wrap="square" lIns="216000" tIns="144000" rIns="0" bIns="0" rtlCol="0">
            <a:noAutofit/>
          </a:bodyPr>
          <a:lstStyle>
            <a:lvl1pPr marL="0" indent="0" algn="l" defTabSz="914400">
              <a:lnSpc>
                <a:spcPct val="100000"/>
              </a:lnSpc>
              <a:spcBef>
                <a:spcPts val="1500"/>
              </a:spcBef>
              <a:buFont typeface="Arial"/>
              <a:buNone/>
              <a:defRPr sz="1600" b="1">
                <a:solidFill>
                  <a:schemeClr val="tx1"/>
                </a:solidFill>
                <a:latin typeface="+mn-lt"/>
                <a:ea typeface="+mn-ea"/>
                <a:cs typeface="+mn-cs"/>
              </a:defRPr>
            </a:lvl1pPr>
            <a:lvl2pPr marL="0" indent="0" algn="l" defTabSz="914400">
              <a:lnSpc>
                <a:spcPct val="100000"/>
              </a:lnSpc>
              <a:spcBef>
                <a:spcPts val="1300"/>
              </a:spcBef>
              <a:buClr>
                <a:schemeClr val="tx2"/>
              </a:buClr>
              <a:buFont typeface="Wingdings 2"/>
              <a:buNone/>
              <a:defRPr sz="1400">
                <a:solidFill>
                  <a:schemeClr val="tx1"/>
                </a:solidFill>
                <a:latin typeface="+mn-lt"/>
                <a:ea typeface="+mn-ea"/>
                <a:cs typeface="+mn-cs"/>
              </a:defRPr>
            </a:lvl2pPr>
            <a:lvl3pPr marL="180000" indent="-180000" algn="l" defTabSz="914400">
              <a:lnSpc>
                <a:spcPct val="100000"/>
              </a:lnSpc>
              <a:spcBef>
                <a:spcPts val="1500"/>
              </a:spcBef>
              <a:buClr>
                <a:schemeClr val="tx2"/>
              </a:buClr>
              <a:buFont typeface="Wingdings 2"/>
              <a:buChar char=""/>
              <a:defRPr sz="1400" i="0">
                <a:solidFill>
                  <a:schemeClr val="tx1"/>
                </a:solidFill>
                <a:latin typeface="+mn-lt"/>
                <a:ea typeface="+mn-ea"/>
                <a:cs typeface="+mn-cs"/>
              </a:defRPr>
            </a:lvl3pPr>
            <a:lvl4pPr marL="360000" indent="-144000" algn="l" defTabSz="914400">
              <a:lnSpc>
                <a:spcPct val="100000"/>
              </a:lnSpc>
              <a:spcBef>
                <a:spcPts val="1300"/>
              </a:spcBef>
              <a:buClr>
                <a:schemeClr val="tx1"/>
              </a:buClr>
              <a:buFont typeface="Arial"/>
              <a:buChar char="•"/>
              <a:defRPr sz="1200">
                <a:solidFill>
                  <a:schemeClr val="tx1"/>
                </a:solidFill>
                <a:latin typeface="+mn-lt"/>
                <a:ea typeface="+mn-ea"/>
                <a:cs typeface="+mn-cs"/>
              </a:defRPr>
            </a:lvl4pPr>
            <a:lvl5pPr marL="540000" indent="-144000" algn="l" defTabSz="914400">
              <a:lnSpc>
                <a:spcPct val="100000"/>
              </a:lnSpc>
              <a:spcBef>
                <a:spcPts val="1300"/>
              </a:spcBef>
              <a:buClr>
                <a:schemeClr val="tx1"/>
              </a:buClr>
              <a:buFont typeface="Arial"/>
              <a:buChar char="-"/>
              <a:defRPr sz="1200" b="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1500"/>
              </a:spcBef>
              <a:spcAft>
                <a:spcPts val="0"/>
              </a:spcAft>
              <a:buClrTx/>
              <a:buSzTx/>
              <a:buFont typeface="Arial"/>
              <a:buNone/>
              <a:tabLst/>
              <a:defRPr/>
            </a:pPr>
            <a:r>
              <a:rPr kumimoji="0" lang="fr-FR" sz="1600" b="1" i="0" u="none" strike="noStrike" kern="0" cap="none" spc="0" normalizeH="0" baseline="0" noProof="0" dirty="0">
                <a:ln>
                  <a:noFill/>
                </a:ln>
                <a:solidFill>
                  <a:srgbClr val="D7000F"/>
                </a:solidFill>
                <a:effectLst/>
                <a:uLnTx/>
                <a:uFillTx/>
                <a:latin typeface="Arial"/>
                <a:cs typeface="Arial"/>
              </a:rPr>
              <a:t>Et pour réviser vos arguments : </a:t>
            </a:r>
          </a:p>
          <a:p>
            <a:pPr marL="136525" marR="0" lvl="1" indent="-136525" algn="l" defTabSz="914400" eaLnBrk="1" fontAlgn="auto" latinLnBrk="0" hangingPunct="1">
              <a:lnSpc>
                <a:spcPct val="100000"/>
              </a:lnSpc>
              <a:spcBef>
                <a:spcPts val="130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hlinkClick r:id="rId16"/>
              </a:rPr>
              <a:t>Un argumentaire commercial</a:t>
            </a:r>
            <a:endParaRPr kumimoji="0" lang="fr-FR" sz="1400" b="0" i="0" u="none" strike="noStrike" kern="0" cap="none" spc="0" normalizeH="0" baseline="0" noProof="0" dirty="0">
              <a:ln>
                <a:noFill/>
              </a:ln>
              <a:solidFill>
                <a:srgbClr val="3E454A"/>
              </a:solidFill>
              <a:effectLst/>
              <a:uLnTx/>
              <a:uFillTx/>
              <a:latin typeface="Arial"/>
              <a:cs typeface="Arial"/>
            </a:endParaRPr>
          </a:p>
          <a:p>
            <a:pPr marL="136525" marR="0" lvl="1" indent="-136525" algn="l" defTabSz="914400" eaLnBrk="1" fontAlgn="auto" latinLnBrk="0" hangingPunct="1">
              <a:lnSpc>
                <a:spcPct val="100000"/>
              </a:lnSpc>
              <a:spcBef>
                <a:spcPts val="1300"/>
              </a:spcBef>
              <a:spcAft>
                <a:spcPts val="0"/>
              </a:spcAft>
              <a:buClr>
                <a:srgbClr val="D7000F"/>
              </a:buClr>
              <a:buSzPct val="120000"/>
              <a:buFont typeface="Wingdings" pitchFamily="2" charset="2"/>
              <a:buChar char="§"/>
              <a:tabLst/>
              <a:defRPr/>
            </a:pPr>
            <a:r>
              <a:rPr kumimoji="0" lang="fr-FR" sz="1400" b="0" i="0" u="none" strike="noStrike" kern="0" cap="none" spc="0" normalizeH="0" baseline="0" noProof="0" dirty="0">
                <a:ln>
                  <a:noFill/>
                </a:ln>
                <a:solidFill>
                  <a:srgbClr val="3E454A"/>
                </a:solidFill>
                <a:effectLst/>
                <a:uLnTx/>
                <a:uFillTx/>
                <a:latin typeface="Arial"/>
                <a:cs typeface="Arial"/>
                <a:hlinkClick r:id="rId17"/>
              </a:rPr>
              <a:t>Une FAQ</a:t>
            </a:r>
            <a:endParaRPr kumimoji="0" lang="fr-FR" sz="1400" b="0" i="0" u="none" strike="noStrike" kern="0" cap="none" spc="0" normalizeH="0" baseline="0" noProof="0" dirty="0">
              <a:ln>
                <a:noFill/>
              </a:ln>
              <a:solidFill>
                <a:srgbClr val="3E454A"/>
              </a:solidFill>
              <a:effectLst/>
              <a:uLnTx/>
              <a:uFillTx/>
              <a:latin typeface="Arial"/>
              <a:cs typeface="Arial"/>
            </a:endParaRPr>
          </a:p>
        </p:txBody>
      </p:sp>
      <p:cxnSp>
        <p:nvCxnSpPr>
          <p:cNvPr id="36" name="Connecteur droit 35">
            <a:extLst>
              <a:ext uri="{FF2B5EF4-FFF2-40B4-BE49-F238E27FC236}">
                <a16:creationId xmlns:a16="http://schemas.microsoft.com/office/drawing/2014/main" id="{8F334545-3C6C-E8AE-E875-EA6BC71B25F0}"/>
              </a:ext>
            </a:extLst>
          </p:cNvPr>
          <p:cNvCxnSpPr>
            <a:cxnSpLocks/>
          </p:cNvCxnSpPr>
          <p:nvPr/>
        </p:nvCxnSpPr>
        <p:spPr>
          <a:xfrm>
            <a:off x="8659909" y="3451034"/>
            <a:ext cx="0" cy="2847692"/>
          </a:xfrm>
          <a:prstGeom prst="line">
            <a:avLst/>
          </a:prstGeom>
          <a:ln w="28575">
            <a:solidFill>
              <a:schemeClr val="tx1"/>
            </a:solidFill>
            <a:prstDash val="dashDot"/>
          </a:ln>
        </p:spPr>
        <p:style>
          <a:lnRef idx="1">
            <a:schemeClr val="accent1"/>
          </a:lnRef>
          <a:fillRef idx="0">
            <a:schemeClr val="accent1"/>
          </a:fillRef>
          <a:effectRef idx="0">
            <a:schemeClr val="accent1"/>
          </a:effectRef>
          <a:fontRef idx="minor">
            <a:schemeClr val="tx1"/>
          </a:fontRef>
        </p:style>
      </p:cxnSp>
      <p:pic>
        <p:nvPicPr>
          <p:cNvPr id="40" name="Image 39" descr="Une image contenant symbole, clipart, logo, Police&#10;&#10;Description générée automatiquement">
            <a:extLst>
              <a:ext uri="{FF2B5EF4-FFF2-40B4-BE49-F238E27FC236}">
                <a16:creationId xmlns:a16="http://schemas.microsoft.com/office/drawing/2014/main" id="{DAA4327A-FDD8-2E96-343C-41064DB5289C}"/>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9940976" y="5676609"/>
            <a:ext cx="1231261" cy="1231261"/>
          </a:xfrm>
          <a:prstGeom prst="rect">
            <a:avLst/>
          </a:prstGeom>
        </p:spPr>
      </p:pic>
      <p:pic>
        <p:nvPicPr>
          <p:cNvPr id="41" name="Image 40" descr="Une image contenant symbole, clipart, logo, Police&#10;&#10;Description générée automatiquement">
            <a:extLst>
              <a:ext uri="{FF2B5EF4-FFF2-40B4-BE49-F238E27FC236}">
                <a16:creationId xmlns:a16="http://schemas.microsoft.com/office/drawing/2014/main" id="{A1CC939D-853B-A32C-67E0-9C985577F210}"/>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28125" y1="38625" x2="28125" y2="38625"/>
                        <a14:foregroundMark x1="28625" y1="30000" x2="28625" y2="30000"/>
                        <a14:foregroundMark x1="34000" y1="22750" x2="34000" y2="22750"/>
                        <a14:foregroundMark x1="42125" y1="21375" x2="42125" y2="21375"/>
                        <a14:foregroundMark x1="44375" y1="22375" x2="44375" y2="22375"/>
                        <a14:foregroundMark x1="51625" y1="30000" x2="51625" y2="30000"/>
                        <a14:foregroundMark x1="43125" y1="24125" x2="44375" y2="23625"/>
                      </a14:backgroundRemoval>
                    </a14:imgEffect>
                  </a14:imgLayer>
                </a14:imgProps>
              </a:ext>
              <a:ext uri="{28A0092B-C50C-407E-A947-70E740481C1C}">
                <a14:useLocalDpi xmlns:a14="http://schemas.microsoft.com/office/drawing/2010/main" val="0"/>
              </a:ext>
            </a:extLst>
          </a:blip>
          <a:stretch>
            <a:fillRect/>
          </a:stretch>
        </p:blipFill>
        <p:spPr>
          <a:xfrm>
            <a:off x="11096969" y="5384749"/>
            <a:ext cx="1231261" cy="1231261"/>
          </a:xfrm>
          <a:prstGeom prst="rect">
            <a:avLst/>
          </a:prstGeom>
        </p:spPr>
      </p:pic>
    </p:spTree>
    <p:extLst>
      <p:ext uri="{BB962C8B-B14F-4D97-AF65-F5344CB8AC3E}">
        <p14:creationId xmlns:p14="http://schemas.microsoft.com/office/powerpoint/2010/main" val="183581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0" grpId="0" animBg="1"/>
      <p:bldP spid="2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2E6DD53-9B14-408E-87E1-20B693DC60A1}"/>
              </a:ext>
            </a:extLst>
          </p:cNvPr>
          <p:cNvSpPr/>
          <p:nvPr/>
        </p:nvSpPr>
        <p:spPr>
          <a:xfrm>
            <a:off x="728741" y="1939993"/>
            <a:ext cx="10980738" cy="3077766"/>
          </a:xfrm>
          <a:prstGeom prst="rect">
            <a:avLst/>
          </a:prstGeom>
        </p:spPr>
        <p:txBody>
          <a:bodyPr wrap="square">
            <a:spAutoFit/>
          </a:bodyPr>
          <a:lstStyle/>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la documentation complète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2"/>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les Teasers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3"/>
              </a:rPr>
              <a:t>ici</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et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4"/>
              </a:rPr>
              <a:t>ici</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les vidéos Tuto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5"/>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la fiche produit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6"/>
              </a:rPr>
              <a:t>ici </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la FAQ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7"/>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les dépliants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8"/>
              </a:rPr>
              <a:t>ici</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et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9"/>
              </a:rPr>
              <a:t>ici </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l’argumentaire commercial et la réponse aux objections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10"/>
              </a:rPr>
              <a:t>ici</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le pas à pas de souscription au poste de travail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11"/>
              </a:rPr>
              <a:t>ici </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C00000"/>
              </a:buClr>
              <a:buFont typeface="Wingdings" panose="05000000000000000000" pitchFamily="2" charset="2"/>
              <a:buChar char="§"/>
            </a:pP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Lien vers le pas à pas de souscription réservé (</a:t>
            </a:r>
            <a:r>
              <a:rPr lang="fr-FR" dirty="0" err="1">
                <a:solidFill>
                  <a:srgbClr val="000000"/>
                </a:solidFill>
                <a:latin typeface="Calibri" panose="020F0502020204030204" pitchFamily="34" charset="0"/>
                <a:ea typeface="Calibri" panose="020F0502020204030204" pitchFamily="34" charset="0"/>
                <a:cs typeface="Calibri" panose="020F0502020204030204" pitchFamily="34" charset="0"/>
              </a:rPr>
              <a:t>Pulceo</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 </a:t>
            </a:r>
            <a:r>
              <a:rPr lang="fr-FR" dirty="0" err="1">
                <a:solidFill>
                  <a:srgbClr val="000000"/>
                </a:solidFill>
                <a:latin typeface="Calibri" panose="020F0502020204030204" pitchFamily="34" charset="0"/>
                <a:ea typeface="Calibri" panose="020F0502020204030204" pitchFamily="34" charset="0"/>
                <a:cs typeface="Calibri" panose="020F0502020204030204" pitchFamily="34" charset="0"/>
              </a:rPr>
              <a:t>PulCEo</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fr-FR" dirty="0" err="1">
                <a:solidFill>
                  <a:srgbClr val="000000"/>
                </a:solidFill>
                <a:latin typeface="Calibri" panose="020F0502020204030204" pitchFamily="34" charset="0"/>
                <a:ea typeface="Calibri" panose="020F0502020204030204" pitchFamily="34" charset="0"/>
                <a:cs typeface="Calibri" panose="020F0502020204030204" pitchFamily="34" charset="0"/>
              </a:rPr>
              <a:t>Connect</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rPr>
              <a:t>) : clic </a:t>
            </a:r>
            <a:r>
              <a:rPr lang="fr-FR"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12"/>
              </a:rPr>
              <a:t>ici </a:t>
            </a: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buClr>
                <a:srgbClr val="C00000"/>
              </a:buClr>
            </a:pPr>
            <a:endParaRPr lang="fr-FR"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spcAft>
                <a:spcPts val="75"/>
              </a:spcAft>
              <a:buClr>
                <a:srgbClr val="C00000"/>
              </a:buClr>
            </a:pPr>
            <a:r>
              <a:rPr lang="fr-FR" sz="14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p:txBody>
      </p:sp>
      <p:sp>
        <p:nvSpPr>
          <p:cNvPr id="35" name="Espace réservé du contenu 1">
            <a:extLst>
              <a:ext uri="{FF2B5EF4-FFF2-40B4-BE49-F238E27FC236}">
                <a16:creationId xmlns:a16="http://schemas.microsoft.com/office/drawing/2014/main" id="{C7A43934-AA99-422E-B7AE-A44B3953C958}"/>
              </a:ext>
            </a:extLst>
          </p:cNvPr>
          <p:cNvSpPr txBox="1">
            <a:spLocks/>
          </p:cNvSpPr>
          <p:nvPr/>
        </p:nvSpPr>
        <p:spPr>
          <a:xfrm>
            <a:off x="312147" y="1249328"/>
            <a:ext cx="10980738" cy="4860000"/>
          </a:xfrm>
          <a:prstGeom prst="rect">
            <a:avLst/>
          </a:prstGeom>
        </p:spPr>
        <p:txBody>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F0000"/>
              </a:buClr>
            </a:pPr>
            <a:r>
              <a:rPr lang="fr-FR" dirty="0">
                <a:solidFill>
                  <a:srgbClr val="000000"/>
                </a:solidFill>
                <a:latin typeface="Arial Narrow"/>
              </a:rPr>
              <a:t>Retrouvez la documentation et les liens concernant </a:t>
            </a:r>
            <a:r>
              <a:rPr lang="fr-FR" b="1" dirty="0" err="1">
                <a:solidFill>
                  <a:srgbClr val="000000"/>
                </a:solidFill>
                <a:latin typeface="Arial Narrow"/>
              </a:rPr>
              <a:t>PulCEo</a:t>
            </a:r>
            <a:r>
              <a:rPr lang="fr-FR" b="1" dirty="0">
                <a:solidFill>
                  <a:srgbClr val="000000"/>
                </a:solidFill>
                <a:latin typeface="Arial Narrow"/>
              </a:rPr>
              <a:t> </a:t>
            </a:r>
            <a:r>
              <a:rPr lang="fr-FR" b="1" dirty="0" err="1">
                <a:solidFill>
                  <a:srgbClr val="000000"/>
                </a:solidFill>
                <a:latin typeface="Arial Narrow"/>
              </a:rPr>
              <a:t>Connect</a:t>
            </a:r>
            <a:endParaRPr lang="fr-FR" b="1" dirty="0">
              <a:solidFill>
                <a:srgbClr val="000000"/>
              </a:solidFill>
              <a:latin typeface="Arial Narrow"/>
            </a:endParaRPr>
          </a:p>
        </p:txBody>
      </p:sp>
      <p:sp>
        <p:nvSpPr>
          <p:cNvPr id="5" name="Espace réservé du texte 2">
            <a:extLst>
              <a:ext uri="{FF2B5EF4-FFF2-40B4-BE49-F238E27FC236}">
                <a16:creationId xmlns:a16="http://schemas.microsoft.com/office/drawing/2014/main" id="{2AF87140-0626-8618-0F28-71BA00BA53A5}"/>
              </a:ext>
            </a:extLst>
          </p:cNvPr>
          <p:cNvSpPr>
            <a:spLocks noGrp="1"/>
          </p:cNvSpPr>
          <p:nvPr>
            <p:ph type="body" sz="quarter" idx="12"/>
          </p:nvPr>
        </p:nvSpPr>
        <p:spPr>
          <a:xfrm>
            <a:off x="1274763" y="-115888"/>
            <a:ext cx="10980737" cy="719138"/>
          </a:xfrm>
        </p:spPr>
        <p:txBody>
          <a:bodyPr/>
          <a:lstStyle/>
          <a:p>
            <a:r>
              <a:rPr lang="fr-FR" dirty="0"/>
              <a:t>La documentation et les liens utiles </a:t>
            </a:r>
          </a:p>
        </p:txBody>
      </p:sp>
    </p:spTree>
    <p:extLst>
      <p:ext uri="{BB962C8B-B14F-4D97-AF65-F5344CB8AC3E}">
        <p14:creationId xmlns:p14="http://schemas.microsoft.com/office/powerpoint/2010/main" val="4150120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F1864B0-3D4E-4B65-B7FC-819A385FB87B}"/>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927A869F-3AE8-479E-8594-E06AB283FBCE}"/>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9E056450-088D-4FC9-84F4-787DC1DE508A}"/>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AF03EC4B-CEC8-4680-ADA2-1844576FD0AF}"/>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4E19F3B7-8B0F-417A-888F-C9D97FA5DEBB}"/>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7779AC40-68FD-451C-A581-9CC95E880FA3}"/>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D0092C64-F9EC-4643-90C4-F3522E66D739}"/>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80371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F1B93D31-E97C-4757-816B-1C2F6C0AAF71}"/>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719DF98A-4E16-48D1-BA40-A4833E521EEB}"/>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36F23D84-A91B-4349-9125-E60CB3A0E7EE}"/>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63A0EC83-6A64-46C7-A2F5-526EBE17882D}"/>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C77FFB29-8749-4CAB-9EBF-CEF9E9385880}"/>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D04684C2-7125-4BF8-9231-4D76228BF754}"/>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2A0DA5C2-2FC4-4035-90E9-0CBA4082399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4093409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685D50FC222545853BED558FEC142C" ma:contentTypeVersion="14" ma:contentTypeDescription="Crée un document." ma:contentTypeScope="" ma:versionID="a1a00701321c2eacd05476243acbd794">
  <xsd:schema xmlns:xsd="http://www.w3.org/2001/XMLSchema" xmlns:xs="http://www.w3.org/2001/XMLSchema" xmlns:p="http://schemas.microsoft.com/office/2006/metadata/properties" xmlns:ns2="e85a251b-a9eb-4960-a579-a2f6573062c1" xmlns:ns3="9c2a82c5-7382-469d-9a70-51880d8bc67c" targetNamespace="http://schemas.microsoft.com/office/2006/metadata/properties" ma:root="true" ma:fieldsID="edba5b487621e8f541a418dcbd05b42d" ns2:_="" ns3:_="">
    <xsd:import namespace="e85a251b-a9eb-4960-a579-a2f6573062c1"/>
    <xsd:import namespace="9c2a82c5-7382-469d-9a70-51880d8bc6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a251b-a9eb-4960-a579-a2f6573062c1"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b6a2abaa-9f04-47b4-b3e8-4ef882d4f22d}" ma:internalName="TaxCatchAll" ma:showField="CatchAllData" ma:web="e85a251b-a9eb-4960-a579-a2f6573062c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a82c5-7382-469d-9a70-51880d8bc6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85a251b-a9eb-4960-a579-a2f6573062c1" xsi:nil="true"/>
    <lcf76f155ced4ddcb4097134ff3c332f xmlns="9c2a82c5-7382-469d-9a70-51880d8bc67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4675BA54-3298-404B-8A0B-A30998C5A2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5a251b-a9eb-4960-a579-a2f6573062c1"/>
    <ds:schemaRef ds:uri="9c2a82c5-7382-469d-9a70-51880d8bc6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515AA-57AE-4459-BE05-37022DA03708}">
  <ds:schemaRefs>
    <ds:schemaRef ds:uri="e85a251b-a9eb-4960-a579-a2f6573062c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9c2a82c5-7382-469d-9a70-51880d8bc67c"/>
    <ds:schemaRef ds:uri="http://www.w3.org/XML/1998/namespace"/>
    <ds:schemaRef ds:uri="http://purl.org/dc/dcmitype/"/>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12527</TotalTime>
  <Words>2215</Words>
  <Application>Microsoft Office PowerPoint</Application>
  <PresentationFormat>Grand écran</PresentationFormat>
  <Paragraphs>245</Paragraphs>
  <Slides>27</Slides>
  <Notes>2</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1</vt:i4>
      </vt:variant>
      <vt:variant>
        <vt:lpstr>Titres des diapositives</vt:lpstr>
      </vt:variant>
      <vt:variant>
        <vt:i4>27</vt:i4>
      </vt:variant>
    </vt:vector>
  </HeadingPairs>
  <TitlesOfParts>
    <vt:vector size="37" baseType="lpstr">
      <vt:lpstr>Arial</vt:lpstr>
      <vt:lpstr>Arial Black</vt:lpstr>
      <vt:lpstr>Arial Narrow</vt:lpstr>
      <vt:lpstr>Calibri</vt:lpstr>
      <vt:lpstr>Montserrat Black</vt:lpstr>
      <vt:lpstr>Segoe UI</vt:lpstr>
      <vt:lpstr>Wingdings</vt:lpstr>
      <vt:lpstr>Wingdings 2</vt:lpstr>
      <vt:lpstr>Thème Office</vt:lpstr>
      <vt:lpstr>Package</vt:lpstr>
      <vt:lpstr>L’HEBDO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POIGNANT Anne [CEGEE]</cp:lastModifiedBy>
  <cp:revision>425</cp:revision>
  <cp:lastPrinted>2023-04-03T15:31:05Z</cp:lastPrinted>
  <dcterms:created xsi:type="dcterms:W3CDTF">2020-06-24T09:20:11Z</dcterms:created>
  <dcterms:modified xsi:type="dcterms:W3CDTF">2023-09-29T14:33:11Z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0x010100D7685D50FC222545853BED558FEC142C</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y fmtid="{D5CDD505-2E9C-101B-9397-08002B2CF9AE}" pid="9" name="MediaServiceImageTags">
    <vt:lpwstr/>
  </property>
</Properties>
</file>