
<file path=[Content_Types].xml><?xml version="1.0" encoding="utf-8"?>
<Types xmlns="http://schemas.openxmlformats.org/package/2006/content-types">
  <Default Extension="emf" ContentType="image/x-emf"/>
  <Default Extension="png" ContentType="image/png"/>
  <Default Extension="pptx" ContentType="application/vnd.openxmlformats-officedocument.presentationml.presentation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0"/>
  </p:notesMasterIdLst>
  <p:sldIdLst>
    <p:sldId id="268" r:id="rId6"/>
    <p:sldId id="269" r:id="rId7"/>
    <p:sldId id="564" r:id="rId8"/>
    <p:sldId id="1924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25BE"/>
    <a:srgbClr val="CC2C94"/>
    <a:srgbClr val="AA0136"/>
    <a:srgbClr val="83001D"/>
    <a:srgbClr val="B30038"/>
    <a:srgbClr val="F5F5F5"/>
    <a:srgbClr val="3EAB36"/>
    <a:srgbClr val="558C0E"/>
    <a:srgbClr val="2010D3"/>
    <a:srgbClr val="1D9D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6A0569-B6C0-4885-8424-26BDF6D9B4A4}" v="93" dt="2023-12-15T06:52:10.6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62" d="100"/>
          <a:sy n="62" d="100"/>
        </p:scale>
        <p:origin x="109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FFORT Didier [CEGEE]" userId="1ee2bfa2-614f-445e-af1b-d096af47a93d" providerId="ADAL" clId="{CC6A0569-B6C0-4885-8424-26BDF6D9B4A4}"/>
    <pc:docChg chg="undo custSel delSld modSld">
      <pc:chgData name="REFFORT Didier [CEGEE]" userId="1ee2bfa2-614f-445e-af1b-d096af47a93d" providerId="ADAL" clId="{CC6A0569-B6C0-4885-8424-26BDF6D9B4A4}" dt="2023-12-15T07:31:01.544" v="45" actId="20577"/>
      <pc:docMkLst>
        <pc:docMk/>
      </pc:docMkLst>
      <pc:sldChg chg="modSp mod">
        <pc:chgData name="REFFORT Didier [CEGEE]" userId="1ee2bfa2-614f-445e-af1b-d096af47a93d" providerId="ADAL" clId="{CC6A0569-B6C0-4885-8424-26BDF6D9B4A4}" dt="2023-12-15T07:03:11.514" v="44" actId="6549"/>
        <pc:sldMkLst>
          <pc:docMk/>
          <pc:sldMk cId="4018691443" sldId="268"/>
        </pc:sldMkLst>
        <pc:spChg chg="mod">
          <ac:chgData name="REFFORT Didier [CEGEE]" userId="1ee2bfa2-614f-445e-af1b-d096af47a93d" providerId="ADAL" clId="{CC6A0569-B6C0-4885-8424-26BDF6D9B4A4}" dt="2023-12-15T07:03:11.514" v="44" actId="6549"/>
          <ac:spMkLst>
            <pc:docMk/>
            <pc:sldMk cId="4018691443" sldId="268"/>
            <ac:spMk id="3" creationId="{A889D46D-81BD-4B0D-8959-EFD6B3C25377}"/>
          </ac:spMkLst>
        </pc:spChg>
      </pc:sldChg>
      <pc:sldChg chg="addSp modSp mod">
        <pc:chgData name="REFFORT Didier [CEGEE]" userId="1ee2bfa2-614f-445e-af1b-d096af47a93d" providerId="ADAL" clId="{CC6A0569-B6C0-4885-8424-26BDF6D9B4A4}" dt="2023-12-15T06:53:45.137" v="40" actId="114"/>
        <pc:sldMkLst>
          <pc:docMk/>
          <pc:sldMk cId="2111532554" sldId="269"/>
        </pc:sldMkLst>
        <pc:spChg chg="add mod">
          <ac:chgData name="REFFORT Didier [CEGEE]" userId="1ee2bfa2-614f-445e-af1b-d096af47a93d" providerId="ADAL" clId="{CC6A0569-B6C0-4885-8424-26BDF6D9B4A4}" dt="2023-12-15T06:51:43.295" v="27" actId="113"/>
          <ac:spMkLst>
            <pc:docMk/>
            <pc:sldMk cId="2111532554" sldId="269"/>
            <ac:spMk id="3" creationId="{A0618F8D-1175-E4AA-ED41-E4F44F8C4349}"/>
          </ac:spMkLst>
        </pc:spChg>
        <pc:spChg chg="add mod">
          <ac:chgData name="REFFORT Didier [CEGEE]" userId="1ee2bfa2-614f-445e-af1b-d096af47a93d" providerId="ADAL" clId="{CC6A0569-B6C0-4885-8424-26BDF6D9B4A4}" dt="2023-12-15T06:53:40.363" v="39" actId="1076"/>
          <ac:spMkLst>
            <pc:docMk/>
            <pc:sldMk cId="2111532554" sldId="269"/>
            <ac:spMk id="4" creationId="{5736ED0E-1A62-CAA5-458F-3F9D4B4AAD2B}"/>
          </ac:spMkLst>
        </pc:spChg>
        <pc:spChg chg="add mod">
          <ac:chgData name="REFFORT Didier [CEGEE]" userId="1ee2bfa2-614f-445e-af1b-d096af47a93d" providerId="ADAL" clId="{CC6A0569-B6C0-4885-8424-26BDF6D9B4A4}" dt="2023-12-15T06:53:45.137" v="40" actId="114"/>
          <ac:spMkLst>
            <pc:docMk/>
            <pc:sldMk cId="2111532554" sldId="269"/>
            <ac:spMk id="6" creationId="{23AFAA3C-F4C8-8E7D-D8AD-7123F614BFC3}"/>
          </ac:spMkLst>
        </pc:spChg>
        <pc:spChg chg="mod">
          <ac:chgData name="REFFORT Didier [CEGEE]" userId="1ee2bfa2-614f-445e-af1b-d096af47a93d" providerId="ADAL" clId="{CC6A0569-B6C0-4885-8424-26BDF6D9B4A4}" dt="2023-12-15T06:51:07.887" v="16"/>
          <ac:spMkLst>
            <pc:docMk/>
            <pc:sldMk cId="2111532554" sldId="269"/>
            <ac:spMk id="16" creationId="{DE038FA3-8CBD-485F-81A6-4814B8DC34B1}"/>
          </ac:spMkLst>
        </pc:spChg>
        <pc:spChg chg="mod">
          <ac:chgData name="REFFORT Didier [CEGEE]" userId="1ee2bfa2-614f-445e-af1b-d096af47a93d" providerId="ADAL" clId="{CC6A0569-B6C0-4885-8424-26BDF6D9B4A4}" dt="2023-12-15T06:51:07.228" v="15" actId="1076"/>
          <ac:spMkLst>
            <pc:docMk/>
            <pc:sldMk cId="2111532554" sldId="269"/>
            <ac:spMk id="17" creationId="{ECCB6C47-CF17-47D3-B7F7-D22C3B5FCD16}"/>
          </ac:spMkLst>
        </pc:spChg>
      </pc:sldChg>
      <pc:sldChg chg="modSp del mod">
        <pc:chgData name="REFFORT Didier [CEGEE]" userId="1ee2bfa2-614f-445e-af1b-d096af47a93d" providerId="ADAL" clId="{CC6A0569-B6C0-4885-8424-26BDF6D9B4A4}" dt="2023-12-15T06:52:43.970" v="31" actId="47"/>
        <pc:sldMkLst>
          <pc:docMk/>
          <pc:sldMk cId="1666926556" sldId="560"/>
        </pc:sldMkLst>
        <pc:spChg chg="mod">
          <ac:chgData name="REFFORT Didier [CEGEE]" userId="1ee2bfa2-614f-445e-af1b-d096af47a93d" providerId="ADAL" clId="{CC6A0569-B6C0-4885-8424-26BDF6D9B4A4}" dt="2023-12-14T16:43:52.834" v="6" actId="20577"/>
          <ac:spMkLst>
            <pc:docMk/>
            <pc:sldMk cId="1666926556" sldId="560"/>
            <ac:spMk id="4" creationId="{392DB45C-B9C3-9B69-97AE-E07F2D03B726}"/>
          </ac:spMkLst>
        </pc:spChg>
      </pc:sldChg>
      <pc:sldChg chg="modSp mod">
        <pc:chgData name="REFFORT Didier [CEGEE]" userId="1ee2bfa2-614f-445e-af1b-d096af47a93d" providerId="ADAL" clId="{CC6A0569-B6C0-4885-8424-26BDF6D9B4A4}" dt="2023-12-15T07:31:01.544" v="45" actId="20577"/>
        <pc:sldMkLst>
          <pc:docMk/>
          <pc:sldMk cId="4093640538" sldId="1924"/>
        </pc:sldMkLst>
        <pc:spChg chg="mod">
          <ac:chgData name="REFFORT Didier [CEGEE]" userId="1ee2bfa2-614f-445e-af1b-d096af47a93d" providerId="ADAL" clId="{CC6A0569-B6C0-4885-8424-26BDF6D9B4A4}" dt="2023-12-15T07:31:01.544" v="45" actId="20577"/>
          <ac:spMkLst>
            <pc:docMk/>
            <pc:sldMk cId="4093640538" sldId="1924"/>
            <ac:spMk id="4" creationId="{F0432F4D-6B97-1EEE-4BB9-7F127447419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2ADFC-EDD7-4E36-BDAC-EB5A83F7D702}" type="datetimeFigureOut">
              <a:rPr lang="fr-FR" smtClean="0"/>
              <a:t>15/12/2023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B6E3E-140C-411A-87D3-856606D25F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822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o climat vier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2D93B1D-DC01-4893-A595-B9340BCAA29B}"/>
              </a:ext>
            </a:extLst>
          </p:cNvPr>
          <p:cNvSpPr txBox="1"/>
          <p:nvPr userDrawn="1"/>
        </p:nvSpPr>
        <p:spPr>
          <a:xfrm>
            <a:off x="4556886" y="6514155"/>
            <a:ext cx="23048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S50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A78AEF-1694-4C9B-B3E4-D69BEA27D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emf"/><Relationship Id="rId4" Type="http://schemas.openxmlformats.org/officeDocument/2006/relationships/package" Target="../embeddings/Microsoft_PowerPoint_Presentation.ppt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055" y="4295474"/>
            <a:ext cx="7893700" cy="282887"/>
          </a:xfrm>
        </p:spPr>
        <p:txBody>
          <a:bodyPr/>
          <a:lstStyle/>
          <a:p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L’ESSENTIEL DE VOS INFOS MARCHÉ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15 décembre 2023 S50 2023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L’HEBDO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8956" y="147125"/>
            <a:ext cx="10686197" cy="303679"/>
          </a:xfrm>
        </p:spPr>
        <p:txBody>
          <a:bodyPr/>
          <a:lstStyle/>
          <a:p>
            <a:r>
              <a:rPr lang="fr-FR" dirty="0"/>
              <a:t>Direction du marché des Professionnels, Agriculture, Viticulture et Associations de Proximité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0AF53C6-EF25-404B-B9B9-9A5419E2E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09" b="94083" l="5317" r="95501">
                        <a14:foregroundMark x1="26585" y1="25148" x2="26585" y2="25148"/>
                        <a14:foregroundMark x1="6953" y1="31953" x2="6953" y2="31953"/>
                        <a14:foregroundMark x1="5521" y1="39645" x2="5521" y2="39645"/>
                        <a14:foregroundMark x1="12474" y1="87278" x2="12474" y2="87278"/>
                        <a14:foregroundMark x1="19223" y1="94083" x2="19223" y2="94083"/>
                        <a14:foregroundMark x1="21881" y1="64497" x2="21881" y2="64497"/>
                        <a14:foregroundMark x1="41922" y1="33432" x2="41922" y2="33432"/>
                        <a14:foregroundMark x1="68303" y1="34615" x2="68303" y2="34615"/>
                        <a14:foregroundMark x1="85276" y1="6509" x2="85276" y2="6509"/>
                        <a14:foregroundMark x1="95501" y1="70118" x2="95501" y2="70118"/>
                        <a14:foregroundMark x1="13497" y1="32249" x2="13497" y2="32249"/>
                      </a14:backgroundRemoval>
                    </a14:imgEffect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73694" y="1969433"/>
            <a:ext cx="1832798" cy="12668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B9D90C-9A3F-4105-9E3E-D2E50A11E3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810" y="354035"/>
            <a:ext cx="1825030" cy="182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492DFAC-1091-4A05-B9EB-8A2EE60B2EF4}"/>
              </a:ext>
            </a:extLst>
          </p:cNvPr>
          <p:cNvSpPr/>
          <p:nvPr/>
        </p:nvSpPr>
        <p:spPr>
          <a:xfrm>
            <a:off x="1420664" y="503772"/>
            <a:ext cx="39583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Votre actualité…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038FA3-8CBD-485F-81A6-4814B8DC34B1}"/>
              </a:ext>
            </a:extLst>
          </p:cNvPr>
          <p:cNvSpPr/>
          <p:nvPr/>
        </p:nvSpPr>
        <p:spPr>
          <a:xfrm>
            <a:off x="962241" y="1710729"/>
            <a:ext cx="10267517" cy="310861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CB6C47-CF17-47D3-B7F7-D22C3B5FCD16}"/>
              </a:ext>
            </a:extLst>
          </p:cNvPr>
          <p:cNvSpPr/>
          <p:nvPr/>
        </p:nvSpPr>
        <p:spPr>
          <a:xfrm>
            <a:off x="3274665" y="2087293"/>
            <a:ext cx="7875806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sz="44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Les attendus en matière   de traitement LCB-FT</a:t>
            </a:r>
            <a:endParaRPr lang="fr-FR" sz="4800" b="1" dirty="0">
              <a:solidFill>
                <a:srgbClr val="000000">
                  <a:lumMod val="75000"/>
                  <a:lumOff val="2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Black" panose="00000A00000000000000" pitchFamily="2" charset="0"/>
              <a:cs typeface="Aharoni" panose="02010803020104030203" pitchFamily="2" charset="-79"/>
            </a:endParaRPr>
          </a:p>
          <a:p>
            <a:pPr>
              <a:defRPr/>
            </a:pPr>
            <a:endParaRPr lang="fr-FR" sz="3600" b="1" dirty="0">
              <a:solidFill>
                <a:srgbClr val="000000">
                  <a:lumMod val="75000"/>
                  <a:lumOff val="2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Black" panose="00000A00000000000000" pitchFamily="2" charset="0"/>
              <a:cs typeface="Aharoni" panose="02010803020104030203" pitchFamily="2" charset="-79"/>
            </a:endParaRPr>
          </a:p>
          <a:p>
            <a:pPr>
              <a:defRPr/>
            </a:pPr>
            <a:r>
              <a:rPr lang="fr-FR" sz="20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  <a:cs typeface="Aharoni" panose="02010803020104030203" pitchFamily="2" charset="-79"/>
              </a:rPr>
              <a:t>                     </a:t>
            </a:r>
            <a:endParaRPr lang="fr-FR" sz="2400" dirty="0">
              <a:ln w="0"/>
              <a:solidFill>
                <a:srgbClr val="00B050"/>
              </a:solidFill>
              <a:latin typeface="+mj-lt"/>
              <a:cs typeface="Aharoni" panose="02010803020104030203" pitchFamily="2" charset="-79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462251C-9535-C89A-F947-52BD70FC23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64" b="94218" l="9910" r="91291">
                        <a14:foregroundMark x1="32132" y1="94218" x2="32132" y2="94218"/>
                        <a14:foregroundMark x1="80180" y1="43878" x2="80180" y2="43878"/>
                        <a14:foregroundMark x1="62462" y1="43197" x2="62462" y2="43197"/>
                        <a14:foregroundMark x1="57658" y1="39796" x2="80180" y2="48639"/>
                        <a14:foregroundMark x1="83193" y1="38857" x2="65465" y2="43878"/>
                        <a14:foregroundMark x1="65465" y1="43878" x2="82883" y2="46599"/>
                        <a14:foregroundMark x1="82883" y1="46599" x2="57357" y2="35714"/>
                        <a14:foregroundMark x1="57357" y1="35714" x2="72072" y2="44898"/>
                        <a14:foregroundMark x1="72072" y1="44898" x2="61261" y2="38095"/>
                        <a14:foregroundMark x1="59760" y1="43537" x2="73574" y2="47619"/>
                        <a14:foregroundMark x1="63964" y1="49660" x2="75075" y2="48980"/>
                        <a14:foregroundMark x1="83483" y1="42465" x2="83483" y2="53061"/>
                        <a14:foregroundMark x1="76276" y1="38435" x2="71171" y2="40136"/>
                        <a14:foregroundMark x1="70871" y1="51020" x2="78078" y2="50000"/>
                        <a14:foregroundMark x1="90691" y1="58163" x2="91291" y2="64966"/>
                        <a14:foregroundMark x1="84084" y1="38776" x2="86186" y2="50680"/>
                        <a14:foregroundMark x1="85886" y1="37415" x2="85886" y2="42177"/>
                        <a14:foregroundMark x1="85886" y1="37075" x2="87087" y2="40816"/>
                        <a14:backgroundMark x1="89216" y1="50003" x2="89489" y2="53401"/>
                        <a14:backgroundMark x1="87988" y1="34694" x2="88108" y2="361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6173" y="2003117"/>
            <a:ext cx="2339206" cy="20652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0618F8D-1175-E4AA-ED41-E4F44F8C4349}"/>
              </a:ext>
            </a:extLst>
          </p:cNvPr>
          <p:cNvSpPr txBox="1"/>
          <p:nvPr/>
        </p:nvSpPr>
        <p:spPr>
          <a:xfrm>
            <a:off x="1821180" y="4260260"/>
            <a:ext cx="98499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Ou comment traiter une alerte LCB-FT livrée dans l’outil VIGICLIENT*  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736ED0E-1A62-CAA5-458F-3F9D4B4AAD2B}"/>
              </a:ext>
            </a:extLst>
          </p:cNvPr>
          <p:cNvSpPr/>
          <p:nvPr/>
        </p:nvSpPr>
        <p:spPr>
          <a:xfrm>
            <a:off x="1276096" y="5301479"/>
            <a:ext cx="46913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  <a:defRPr/>
            </a:pPr>
            <a:endParaRPr lang="fr-FR" sz="2400" b="1" dirty="0">
              <a:solidFill>
                <a:srgbClr val="000000">
                  <a:lumMod val="75000"/>
                  <a:lumOff val="25000"/>
                </a:srgbClr>
              </a:solidFill>
              <a:cs typeface="Aharoni" panose="02010803020104030203" pitchFamily="2" charset="-79"/>
            </a:endParaRPr>
          </a:p>
          <a:p>
            <a:pPr>
              <a:defRPr/>
            </a:pPr>
            <a:r>
              <a:rPr lang="fr-FR" dirty="0">
                <a:solidFill>
                  <a:srgbClr val="000000"/>
                </a:solidFill>
                <a:latin typeface="Montserrat" panose="00000500000000000000" pitchFamily="2" charset="0"/>
              </a:rPr>
              <a:t>*  </a:t>
            </a:r>
            <a:endParaRPr lang="fr-FR" b="1" dirty="0">
              <a:solidFill>
                <a:srgbClr val="000000">
                  <a:lumMod val="75000"/>
                  <a:lumOff val="2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Black" panose="00000A00000000000000" pitchFamily="2" charset="0"/>
              <a:cs typeface="Aharoni" panose="02010803020104030203" pitchFamily="2" charset="-79"/>
            </a:endParaRPr>
          </a:p>
          <a:p>
            <a:pPr>
              <a:defRPr/>
            </a:pPr>
            <a:r>
              <a:rPr lang="fr-FR" sz="24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   </a:t>
            </a:r>
            <a:endParaRPr lang="fr-FR" sz="2400" dirty="0">
              <a:ln w="0"/>
              <a:solidFill>
                <a:srgbClr val="00B05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3AFAA3C-F4C8-8E7D-D8AD-7123F614BFC3}"/>
              </a:ext>
            </a:extLst>
          </p:cNvPr>
          <p:cNvSpPr txBox="1"/>
          <p:nvPr/>
        </p:nvSpPr>
        <p:spPr>
          <a:xfrm>
            <a:off x="1510665" y="5778777"/>
            <a:ext cx="100452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i="1" dirty="0">
                <a:latin typeface="Montserrat" panose="00000500000000000000" pitchFamily="2" charset="0"/>
              </a:rPr>
              <a:t>VIGICLIENT génère des alertes permettant de détecter les opérations atypiques. </a:t>
            </a:r>
          </a:p>
          <a:p>
            <a:r>
              <a:rPr lang="fr-FR" sz="1600" i="1" dirty="0">
                <a:latin typeface="Montserrat" panose="00000500000000000000" pitchFamily="2" charset="0"/>
              </a:rPr>
              <a:t>Ces alertes sont à traiter par le commercial en charge de la relation d’affaires</a:t>
            </a:r>
          </a:p>
        </p:txBody>
      </p:sp>
    </p:spTree>
    <p:extLst>
      <p:ext uri="{BB962C8B-B14F-4D97-AF65-F5344CB8AC3E}">
        <p14:creationId xmlns:p14="http://schemas.microsoft.com/office/powerpoint/2010/main" val="2111532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70484" y="82958"/>
            <a:ext cx="10133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000000"/>
                </a:solidFill>
                <a:latin typeface="Montserrat" panose="00000500000000000000" pitchFamily="2" charset="0"/>
              </a:rPr>
              <a:t>Comment traiter une alerte LCB-FT livrée dans l’outil VIGICLIENT  ?     1/2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FA90045-9073-E74B-B423-D07F9AB0233E}"/>
              </a:ext>
            </a:extLst>
          </p:cNvPr>
          <p:cNvSpPr txBox="1"/>
          <p:nvPr/>
        </p:nvSpPr>
        <p:spPr>
          <a:xfrm>
            <a:off x="1024676" y="470813"/>
            <a:ext cx="10613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Montserrat" panose="00000500000000000000" pitchFamily="2" charset="0"/>
              </a:rPr>
              <a:t>Les étapes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0432F4D-6B97-1EEE-4BB9-7F1274474191}"/>
              </a:ext>
            </a:extLst>
          </p:cNvPr>
          <p:cNvSpPr txBox="1"/>
          <p:nvPr/>
        </p:nvSpPr>
        <p:spPr>
          <a:xfrm>
            <a:off x="832378" y="1313164"/>
            <a:ext cx="1052724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/>
              <a:t>Je prends connaissance du scénario qui a généré l’alerte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/>
              <a:t>Je procède à une analyse de la connaissance du client (documents présents au DRC, informations saisies sur Mysys,  lecture des CRE ou du fil de contact….), j’examine la </a:t>
            </a:r>
            <a:r>
              <a:rPr lang="fr-FR" sz="1600" dirty="0">
                <a:solidFill>
                  <a:srgbClr val="C00000"/>
                </a:solidFill>
              </a:rPr>
              <a:t>cohérence des opérations </a:t>
            </a:r>
            <a:r>
              <a:rPr lang="fr-FR" sz="1600" dirty="0"/>
              <a:t>au regard de la connaissance du client et du fonctionnement attendu du compte et je m’assure que l’origine et la destination des fonds sont traçables et licites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/>
              <a:t>Je renseigne les menus déroulants sur l’origine et la destination des fonds en lien avec le scénario (sa fréquence : mensuel, trimestriel; son objet : débit ou crédit; l’instrument financier : espèces, chèques, virements, prélèvements) et les opérations enregistrées sur le compte du client visées par l’alerte.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1D3A64A-D408-9274-C353-09450A62D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3352" y="4118517"/>
            <a:ext cx="2096235" cy="211260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073E9BA-913E-3A01-B917-622AC8866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199" y="4178777"/>
            <a:ext cx="1771597" cy="205234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F572A8-72EA-0427-BB77-447FFE811A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r="-4447" b="2155"/>
          <a:stretch/>
        </p:blipFill>
        <p:spPr>
          <a:xfrm>
            <a:off x="9451926" y="4198620"/>
            <a:ext cx="2189441" cy="203250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4FE5301-F564-A5E8-5664-6CD01FE497B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58" r="9951" b="7262"/>
          <a:stretch/>
        </p:blipFill>
        <p:spPr>
          <a:xfrm>
            <a:off x="3596640" y="4178778"/>
            <a:ext cx="2096235" cy="205234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2137227-4BED-8BF6-9778-7C0B8FA116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12" b="91765" l="8602" r="89247">
                        <a14:foregroundMark x1="40860" y1="15294" x2="40860" y2="15294"/>
                        <a14:foregroundMark x1="38710" y1="14118" x2="38710" y2="14118"/>
                        <a14:foregroundMark x1="38710" y1="12941" x2="38710" y2="12941"/>
                        <a14:foregroundMark x1="44086" y1="12941" x2="45161" y2="12941"/>
                        <a14:foregroundMark x1="46237" y1="12941" x2="46237" y2="12941"/>
                        <a14:foregroundMark x1="79570" y1="80000" x2="79570" y2="80000"/>
                        <a14:foregroundMark x1="86022" y1="76471" x2="86022" y2="76471"/>
                        <a14:foregroundMark x1="77419" y1="69412" x2="77419" y2="69412"/>
                        <a14:foregroundMark x1="56989" y1="92941" x2="56989" y2="92941"/>
                        <a14:foregroundMark x1="36559" y1="75294" x2="36559" y2="75294"/>
                        <a14:foregroundMark x1="31183" y1="60000" x2="31183" y2="60000"/>
                        <a14:foregroundMark x1="29032" y1="75294" x2="29032" y2="75294"/>
                        <a14:foregroundMark x1="33333" y1="45882" x2="33333" y2="45882"/>
                        <a14:foregroundMark x1="29032" y1="25882" x2="29032" y2="25882"/>
                        <a14:foregroundMark x1="27957" y1="77647" x2="27957" y2="77647"/>
                        <a14:foregroundMark x1="26882" y1="77647" x2="26882" y2="77647"/>
                        <a14:foregroundMark x1="34409" y1="80000" x2="34409" y2="80000"/>
                        <a14:foregroundMark x1="89247" y1="85882" x2="89247" y2="8588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21224" y="435475"/>
            <a:ext cx="611535" cy="55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870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7763B08-EFF8-BC69-EEA0-4C79B69141E8}"/>
              </a:ext>
            </a:extLst>
          </p:cNvPr>
          <p:cNvSpPr/>
          <p:nvPr/>
        </p:nvSpPr>
        <p:spPr>
          <a:xfrm>
            <a:off x="4772632" y="4638589"/>
            <a:ext cx="6431280" cy="162667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fr-FR" sz="1400" dirty="0"/>
              <a:t>Vous souhaitez en savoir plus sur les points suivants :</a:t>
            </a:r>
          </a:p>
          <a:p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/>
              <a:t>Découvrir le process détaillé ou global pour traiter une alerte Vigiclient 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/>
              <a:t>Les précisions à apporter pour un classement sans suite 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/>
              <a:t>La conduite à tenir en cas de soupçons ?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/>
              <a:t>Comment faire une remontée de doute ?</a:t>
            </a:r>
          </a:p>
          <a:p>
            <a:r>
              <a:rPr lang="fr-FR" sz="1400" dirty="0"/>
              <a:t>Cliquez sur l’icône pour obtenir ces réponses et bien d’autres…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70484" y="82958"/>
            <a:ext cx="10133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000000"/>
                </a:solidFill>
                <a:latin typeface="Montserrat" panose="00000500000000000000" pitchFamily="2" charset="0"/>
              </a:rPr>
              <a:t>Comment traiter une alerte LCB-FT livrée dans l’outil VIGICLIENT  ?     2/2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FA90045-9073-E74B-B423-D07F9AB0233E}"/>
              </a:ext>
            </a:extLst>
          </p:cNvPr>
          <p:cNvSpPr txBox="1"/>
          <p:nvPr/>
        </p:nvSpPr>
        <p:spPr>
          <a:xfrm>
            <a:off x="1024676" y="470813"/>
            <a:ext cx="10613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Montserrat" panose="00000500000000000000" pitchFamily="2" charset="0"/>
              </a:rPr>
              <a:t>Les étapes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0432F4D-6B97-1EEE-4BB9-7F1274474191}"/>
              </a:ext>
            </a:extLst>
          </p:cNvPr>
          <p:cNvSpPr txBox="1"/>
          <p:nvPr/>
        </p:nvSpPr>
        <p:spPr>
          <a:xfrm>
            <a:off x="1067674" y="1484583"/>
            <a:ext cx="1052724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/>
              <a:t>Le choix « autres » doit toujours être expliqué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600"/>
              <a:t>Je saisis </a:t>
            </a:r>
            <a:r>
              <a:rPr lang="fr-FR" sz="1600" dirty="0"/>
              <a:t>un commentaire qui synthétise mon analyse et les informations en lien avec l’alerte afin de justifier le classement sans suite (bouton = clos RAS) ou la remontée de doute au SLAB (bouton = clos douteux) de l’alerte : </a:t>
            </a:r>
            <a:r>
              <a:rPr lang="fr-FR" sz="1600" dirty="0">
                <a:solidFill>
                  <a:srgbClr val="C00000"/>
                </a:solidFill>
              </a:rPr>
              <a:t>le commentaire « RAS » est à proscrire</a:t>
            </a:r>
            <a:r>
              <a:rPr lang="fr-FR" sz="160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b="1" dirty="0"/>
              <a:t>Je contrôle le TOP CC </a:t>
            </a:r>
            <a:r>
              <a:rPr lang="fr-FR" sz="1600" dirty="0"/>
              <a:t>lors d’une alerte VIGICLIENT et le remets à jour si nécessaire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/>
              <a:t>En présence d’une alerte VIGICLIENT </a:t>
            </a:r>
            <a:r>
              <a:rPr lang="fr-FR" sz="1600" b="1" dirty="0"/>
              <a:t>je mets à jour le CA </a:t>
            </a:r>
            <a:r>
              <a:rPr lang="fr-FR" sz="1600" dirty="0"/>
              <a:t>dans Mysys sur la base de la dernière liasse fiscale ou du prévisionnel </a:t>
            </a:r>
          </a:p>
          <a:p>
            <a:r>
              <a:rPr lang="fr-FR" sz="16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26A5766-5802-BE18-C290-786D8EE520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12" b="91765" l="8602" r="89247">
                        <a14:foregroundMark x1="40860" y1="15294" x2="40860" y2="15294"/>
                        <a14:foregroundMark x1="38710" y1="14118" x2="38710" y2="14118"/>
                        <a14:foregroundMark x1="38710" y1="12941" x2="38710" y2="12941"/>
                        <a14:foregroundMark x1="44086" y1="12941" x2="45161" y2="12941"/>
                        <a14:foregroundMark x1="46237" y1="12941" x2="46237" y2="12941"/>
                        <a14:foregroundMark x1="79570" y1="80000" x2="79570" y2="80000"/>
                        <a14:foregroundMark x1="86022" y1="76471" x2="86022" y2="76471"/>
                        <a14:foregroundMark x1="77419" y1="69412" x2="77419" y2="69412"/>
                        <a14:foregroundMark x1="56989" y1="92941" x2="56989" y2="92941"/>
                        <a14:foregroundMark x1="36559" y1="75294" x2="36559" y2="75294"/>
                        <a14:foregroundMark x1="31183" y1="60000" x2="31183" y2="60000"/>
                        <a14:foregroundMark x1="29032" y1="75294" x2="29032" y2="75294"/>
                        <a14:foregroundMark x1="33333" y1="45882" x2="33333" y2="45882"/>
                        <a14:foregroundMark x1="29032" y1="25882" x2="29032" y2="25882"/>
                        <a14:foregroundMark x1="27957" y1="77647" x2="27957" y2="77647"/>
                        <a14:foregroundMark x1="26882" y1="77647" x2="26882" y2="77647"/>
                        <a14:foregroundMark x1="34409" y1="80000" x2="34409" y2="80000"/>
                        <a14:foregroundMark x1="89247" y1="85882" x2="89247" y2="8588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21224" y="435475"/>
            <a:ext cx="611535" cy="558929"/>
          </a:xfrm>
          <a:prstGeom prst="rect">
            <a:avLst/>
          </a:prstGeom>
        </p:spPr>
      </p:pic>
      <p:graphicFrame>
        <p:nvGraphicFramePr>
          <p:cNvPr id="7" name="Objet 6">
            <a:hlinkClick r:id="" action="ppaction://ole?verb=0"/>
            <a:extLst>
              <a:ext uri="{FF2B5EF4-FFF2-40B4-BE49-F238E27FC236}">
                <a16:creationId xmlns:a16="http://schemas.microsoft.com/office/drawing/2014/main" id="{CD510181-4595-F067-5605-9E7D51A552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9064136"/>
              </p:ext>
            </p:extLst>
          </p:nvPr>
        </p:nvGraphicFramePr>
        <p:xfrm>
          <a:off x="10104120" y="5451928"/>
          <a:ext cx="1036320" cy="8743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esentation" showAsIcon="1" r:id="rId4" imgW="914400" imgH="771525" progId="PowerPoint.Show.12">
                  <p:embed/>
                </p:oleObj>
              </mc:Choice>
              <mc:Fallback>
                <p:oleObj name="Presentation" showAsIcon="1" r:id="rId4" imgW="914400" imgH="771525" progId="PowerPoint.Show.12">
                  <p:embed/>
                  <p:pic>
                    <p:nvPicPr>
                      <p:cNvPr id="7" name="Objet 6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CD510181-4595-F067-5605-9E7D51A552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104120" y="5451928"/>
                        <a:ext cx="1036320" cy="8743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3440A314-4318-B111-6317-E0638EDE59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662" b="89372" l="5827" r="89850">
                        <a14:foregroundMark x1="6579" y1="23671" x2="6579" y2="23671"/>
                        <a14:foregroundMark x1="12406" y1="33333" x2="12406" y2="33333"/>
                        <a14:foregroundMark x1="81203" y1="27536" x2="80075" y2="27536"/>
                        <a14:foregroundMark x1="75188" y1="26570" x2="76504" y2="36232"/>
                        <a14:foregroundMark x1="81579" y1="37198" x2="81579" y2="64251"/>
                        <a14:foregroundMark x1="86842" y1="40097" x2="75564" y2="51208"/>
                        <a14:foregroundMark x1="69361" y1="36232" x2="5827" y2="56039"/>
                        <a14:foregroundMark x1="5827" y1="56039" x2="11466" y2="51691"/>
                        <a14:foregroundMark x1="9962" y1="37198" x2="71053" y2="61836"/>
                        <a14:foregroundMark x1="71053" y1="61836" x2="70865" y2="61836"/>
                        <a14:foregroundMark x1="65226" y1="39614" x2="30639" y2="32367"/>
                        <a14:foregroundMark x1="30639" y1="32367" x2="17481" y2="66667"/>
                        <a14:foregroundMark x1="17481" y1="66667" x2="33835" y2="66184"/>
                        <a14:foregroundMark x1="33835" y1="66184" x2="50188" y2="66667"/>
                        <a14:foregroundMark x1="50188" y1="66667" x2="56955" y2="55556"/>
                        <a14:foregroundMark x1="26316" y1="31401" x2="14286" y2="30918"/>
                        <a14:foregroundMark x1="57895" y1="30918" x2="85526" y2="36232"/>
                        <a14:foregroundMark x1="85526" y1="36232" x2="84398" y2="36232"/>
                        <a14:foregroundMark x1="24812" y1="87923" x2="24812" y2="87923"/>
                        <a14:foregroundMark x1="6391" y1="58454" x2="5827" y2="623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52240" y="3994151"/>
            <a:ext cx="2475427" cy="9631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364053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8897</TotalTime>
  <Words>389</Words>
  <Application>Microsoft Office PowerPoint</Application>
  <PresentationFormat>Grand écran</PresentationFormat>
  <Paragraphs>38</Paragraphs>
  <Slides>4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3" baseType="lpstr">
      <vt:lpstr>Arial</vt:lpstr>
      <vt:lpstr>Arial Black</vt:lpstr>
      <vt:lpstr>Arial Narrow</vt:lpstr>
      <vt:lpstr>Calibri</vt:lpstr>
      <vt:lpstr>Montserrat</vt:lpstr>
      <vt:lpstr>Montserrat Black</vt:lpstr>
      <vt:lpstr>Wingdings</vt:lpstr>
      <vt:lpstr>Thème Office</vt:lpstr>
      <vt:lpstr>Presentation</vt:lpstr>
      <vt:lpstr>L’HEBDO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POIGNANT Anne [CEGEE]</cp:lastModifiedBy>
  <cp:revision>352</cp:revision>
  <dcterms:created xsi:type="dcterms:W3CDTF">2020-06-24T09:20:11Z</dcterms:created>
  <dcterms:modified xsi:type="dcterms:W3CDTF">2023-12-15T09:58:33Z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