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68" r:id="rId5"/>
    <p:sldId id="269" r:id="rId6"/>
    <p:sldId id="560" r:id="rId7"/>
    <p:sldId id="271" r:id="rId8"/>
    <p:sldId id="566" r:id="rId9"/>
    <p:sldId id="564" r:id="rId10"/>
    <p:sldId id="562" r:id="rId11"/>
    <p:sldId id="563"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3EAB36"/>
    <a:srgbClr val="558C0E"/>
    <a:srgbClr val="2010D3"/>
    <a:srgbClr val="1D9DD9"/>
    <a:srgbClr val="FFD817"/>
    <a:srgbClr val="E60B15"/>
    <a:srgbClr val="1EA3E2"/>
    <a:srgbClr val="77BF32"/>
    <a:srgbClr val="3F6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62" d="100"/>
          <a:sy n="62" d="100"/>
        </p:scale>
        <p:origin x="109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62ADFC-EDD7-4E36-BDAC-EB5A83F7D702}" type="datetimeFigureOut">
              <a:rPr lang="fr-FR" smtClean="0"/>
              <a:t>19/01/2024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572000" y="6514155"/>
            <a:ext cx="2474259"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S3 2024</a:t>
            </a:r>
            <a:endParaRPr lang="fr-FR" sz="1200" dirty="0">
              <a:solidFill>
                <a:schemeClr val="bg1">
                  <a:lumMod val="50000"/>
                </a:schemeClr>
              </a:solidFill>
            </a:endParaRP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16 janvier 2024 </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Votre actualité…</a:t>
            </a:r>
          </a:p>
        </p:txBody>
      </p:sp>
      <p:sp>
        <p:nvSpPr>
          <p:cNvPr id="16" name="Rectangle 15">
            <a:extLst>
              <a:ext uri="{FF2B5EF4-FFF2-40B4-BE49-F238E27FC236}">
                <a16:creationId xmlns:a16="http://schemas.microsoft.com/office/drawing/2014/main" id="{DE038FA3-8CBD-485F-81A6-4814B8DC34B1}"/>
              </a:ext>
            </a:extLst>
          </p:cNvPr>
          <p:cNvSpPr/>
          <p:nvPr/>
        </p:nvSpPr>
        <p:spPr>
          <a:xfrm>
            <a:off x="1356189" y="1493862"/>
            <a:ext cx="9626885" cy="4249391"/>
          </a:xfrm>
          <a:prstGeom prst="rect">
            <a:avLst/>
          </a:prstGeom>
          <a:solidFill>
            <a:schemeClr val="bg1">
              <a:lumMod val="95000"/>
            </a:scheme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17" name="Rectangle 16">
            <a:extLst>
              <a:ext uri="{FF2B5EF4-FFF2-40B4-BE49-F238E27FC236}">
                <a16:creationId xmlns:a16="http://schemas.microsoft.com/office/drawing/2014/main" id="{ECCB6C47-CF17-47D3-B7F7-D22C3B5FCD16}"/>
              </a:ext>
            </a:extLst>
          </p:cNvPr>
          <p:cNvSpPr/>
          <p:nvPr/>
        </p:nvSpPr>
        <p:spPr>
          <a:xfrm>
            <a:off x="1953307" y="1197620"/>
            <a:ext cx="8285386" cy="4462760"/>
          </a:xfrm>
          <a:prstGeom prst="rect">
            <a:avLst/>
          </a:prstGeom>
        </p:spPr>
        <p:txBody>
          <a:bodyPr wrap="square">
            <a:spAutoFit/>
          </a:bodyPr>
          <a:lstStyle/>
          <a:p>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32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algn="ctr">
              <a:defRPr/>
            </a:pPr>
            <a:r>
              <a:rPr lang="fr-FR" sz="4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Evolution du schéma délégataire concernant   la mise </a:t>
            </a:r>
            <a:r>
              <a:rPr lang="fr-FR" sz="4400" b="1">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en place des </a:t>
            </a:r>
            <a:r>
              <a:rPr lang="fr-FR" sz="4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prélèvements SEPA</a:t>
            </a:r>
            <a:endParaRPr lang="fr-FR" sz="4000" b="1" dirty="0">
              <a:solidFill>
                <a:srgbClr val="000000">
                  <a:lumMod val="75000"/>
                  <a:lumOff val="25000"/>
                </a:srgbClr>
              </a:solidFill>
              <a:effectLst>
                <a:outerShdw blurRad="38100" dist="38100" dir="2700000" algn="tl">
                  <a:srgbClr val="000000">
                    <a:alpha val="43137"/>
                  </a:srgbClr>
                </a:outerShdw>
              </a:effectLst>
              <a:latin typeface="Montserrat" panose="00000500000000000000" pitchFamily="2" charset="0"/>
              <a:cs typeface="Aharoni" panose="02010803020104030203" pitchFamily="2" charset="-79"/>
            </a:endParaRPr>
          </a:p>
          <a:p>
            <a:pPr>
              <a:defRPr/>
            </a:pPr>
            <a:endPar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a:p>
            <a:pPr>
              <a:defRPr/>
            </a:pPr>
            <a:r>
              <a:rPr lang="fr-FR" sz="1600" dirty="0">
                <a:solidFill>
                  <a:srgbClr val="000000">
                    <a:lumMod val="75000"/>
                    <a:lumOff val="25000"/>
                  </a:srgbClr>
                </a:solidFill>
                <a:latin typeface="+mj-lt"/>
                <a:cs typeface="Aharoni" panose="02010803020104030203" pitchFamily="2" charset="-79"/>
              </a:rPr>
              <a:t>                     </a:t>
            </a:r>
            <a:endParaRPr lang="fr-FR" dirty="0">
              <a:ln w="0"/>
              <a:solidFill>
                <a:srgbClr val="00B050"/>
              </a:solidFill>
              <a:latin typeface="+mj-lt"/>
              <a:cs typeface="Aharoni" panose="02010803020104030203" pitchFamily="2" charset="-79"/>
            </a:endParaRPr>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92DFAC-1091-4A05-B9EB-8A2EE60B2EF4}"/>
              </a:ext>
            </a:extLst>
          </p:cNvPr>
          <p:cNvSpPr/>
          <p:nvPr/>
        </p:nvSpPr>
        <p:spPr>
          <a:xfrm>
            <a:off x="609005" y="1079125"/>
            <a:ext cx="3087897"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Le sommaire</a:t>
            </a:r>
          </a:p>
        </p:txBody>
      </p:sp>
      <p:sp>
        <p:nvSpPr>
          <p:cNvPr id="17" name="Rectangle 16">
            <a:extLst>
              <a:ext uri="{FF2B5EF4-FFF2-40B4-BE49-F238E27FC236}">
                <a16:creationId xmlns:a16="http://schemas.microsoft.com/office/drawing/2014/main" id="{ECCB6C47-CF17-47D3-B7F7-D22C3B5FCD16}"/>
              </a:ext>
            </a:extLst>
          </p:cNvPr>
          <p:cNvSpPr/>
          <p:nvPr/>
        </p:nvSpPr>
        <p:spPr>
          <a:xfrm>
            <a:off x="2036928" y="1147853"/>
            <a:ext cx="9226023" cy="3908762"/>
          </a:xfrm>
          <a:prstGeom prst="rect">
            <a:avLst/>
          </a:prstGeom>
        </p:spPr>
        <p:txBody>
          <a:bodyPr wrap="square">
            <a:spAutoFit/>
          </a:bodyPr>
          <a:lstStyle/>
          <a:p>
            <a:endParaRPr lang="fr-FR" sz="28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28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endParaRPr lang="fr-FR" sz="2400" b="1" dirty="0">
              <a:solidFill>
                <a:srgbClr val="000000">
                  <a:lumMod val="75000"/>
                  <a:lumOff val="25000"/>
                </a:srgbClr>
              </a:solidFill>
              <a:cs typeface="Aharoni" panose="02010803020104030203" pitchFamily="2" charset="-79"/>
            </a:endParaRPr>
          </a:p>
          <a:p>
            <a:pPr marL="457200" indent="-457200">
              <a:buFont typeface="Wingdings" panose="05000000000000000000" pitchFamily="2" charset="2"/>
              <a:buChar char="Ø"/>
              <a:defRPr/>
            </a:pPr>
            <a:r>
              <a:rPr lang="fr-FR" sz="2400" dirty="0">
                <a:solidFill>
                  <a:srgbClr val="000000"/>
                </a:solidFill>
                <a:latin typeface="Montserrat" panose="00000500000000000000" pitchFamily="2" charset="0"/>
              </a:rPr>
              <a:t>Introduction</a:t>
            </a:r>
          </a:p>
          <a:p>
            <a:pPr marL="457200" indent="-457200">
              <a:buFont typeface="Wingdings" panose="05000000000000000000" pitchFamily="2" charset="2"/>
              <a:buChar char="Ø"/>
              <a:defRPr/>
            </a:pPr>
            <a:r>
              <a:rPr lang="fr-FR" sz="2400" dirty="0">
                <a:solidFill>
                  <a:srgbClr val="000000"/>
                </a:solidFill>
                <a:latin typeface="Montserrat" panose="00000500000000000000" pitchFamily="2" charset="0"/>
              </a:rPr>
              <a:t>Qu’est-ce qu’un prélèvement SEPA ?</a:t>
            </a:r>
          </a:p>
          <a:p>
            <a:pPr marL="457200" indent="-457200">
              <a:buFont typeface="Wingdings" panose="05000000000000000000" pitchFamily="2" charset="2"/>
              <a:buChar char="Ø"/>
              <a:defRPr/>
            </a:pPr>
            <a:r>
              <a:rPr lang="fr-FR" sz="2400" dirty="0">
                <a:solidFill>
                  <a:srgbClr val="000000"/>
                </a:solidFill>
                <a:latin typeface="Montserrat" panose="00000500000000000000" pitchFamily="2" charset="0"/>
              </a:rPr>
              <a:t>Le process</a:t>
            </a:r>
          </a:p>
          <a:p>
            <a:pPr marL="457200" indent="-457200">
              <a:buFont typeface="Wingdings" panose="05000000000000000000" pitchFamily="2" charset="2"/>
              <a:buChar char="Ø"/>
              <a:defRPr/>
            </a:pPr>
            <a:r>
              <a:rPr lang="fr-FR" sz="2400" dirty="0">
                <a:solidFill>
                  <a:srgbClr val="000000"/>
                </a:solidFill>
                <a:latin typeface="Montserrat" panose="00000500000000000000" pitchFamily="2" charset="0"/>
              </a:rPr>
              <a:t>Les risques portés par la CEGEE</a:t>
            </a:r>
          </a:p>
          <a:p>
            <a:pPr marL="457200" indent="-457200">
              <a:buFont typeface="Wingdings" panose="05000000000000000000" pitchFamily="2" charset="2"/>
              <a:buChar char="Ø"/>
              <a:defRPr/>
            </a:pPr>
            <a:r>
              <a:rPr lang="fr-FR" sz="2400" dirty="0">
                <a:solidFill>
                  <a:srgbClr val="000000">
                    <a:lumMod val="75000"/>
                    <a:lumOff val="25000"/>
                  </a:srgbClr>
                </a:solidFill>
                <a:latin typeface="Montserrat" panose="00000500000000000000" pitchFamily="2" charset="0"/>
                <a:cs typeface="Aharoni" panose="02010803020104030203" pitchFamily="2" charset="-79"/>
              </a:rPr>
              <a:t>Les évolutions du schéma délégataire</a:t>
            </a:r>
          </a:p>
          <a:p>
            <a:pPr>
              <a:defRPr/>
            </a:pPr>
            <a:endParaRPr lang="fr-FR" sz="2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endParaRPr>
          </a:p>
          <a:p>
            <a:pPr>
              <a:defRPr/>
            </a:pPr>
            <a:r>
              <a:rPr lang="fr-FR" sz="24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    </a:t>
            </a:r>
            <a:endParaRPr lang="fr-FR" sz="2400" dirty="0">
              <a:ln w="0"/>
              <a:solidFill>
                <a:srgbClr val="00B050"/>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1666926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b="1" dirty="0">
                <a:solidFill>
                  <a:srgbClr val="000000"/>
                </a:solidFill>
                <a:latin typeface="Montserrat" panose="00000500000000000000" pitchFamily="2" charset="0"/>
              </a:rPr>
              <a:t>Introduction</a:t>
            </a:r>
          </a:p>
        </p:txBody>
      </p:sp>
      <p:sp>
        <p:nvSpPr>
          <p:cNvPr id="7" name="ZoneTexte 6">
            <a:extLst>
              <a:ext uri="{FF2B5EF4-FFF2-40B4-BE49-F238E27FC236}">
                <a16:creationId xmlns:a16="http://schemas.microsoft.com/office/drawing/2014/main" id="{E3283CAD-49C5-0E4D-9DC4-E8D3FE5F02A6}"/>
              </a:ext>
            </a:extLst>
          </p:cNvPr>
          <p:cNvSpPr txBox="1"/>
          <p:nvPr/>
        </p:nvSpPr>
        <p:spPr>
          <a:xfrm>
            <a:off x="1892175" y="1919009"/>
            <a:ext cx="9243588" cy="1631216"/>
          </a:xfrm>
          <a:prstGeom prst="rect">
            <a:avLst/>
          </a:prstGeom>
          <a:noFill/>
        </p:spPr>
        <p:txBody>
          <a:bodyPr wrap="square">
            <a:spAutoFit/>
          </a:bodyPr>
          <a:lstStyle/>
          <a:p>
            <a:r>
              <a:rPr lang="fr-FR" sz="2000" dirty="0">
                <a:latin typeface="Montserrat" panose="00000500000000000000" pitchFamily="2" charset="0"/>
              </a:rPr>
              <a:t>Introduction :</a:t>
            </a:r>
          </a:p>
          <a:p>
            <a:r>
              <a:rPr lang="fr-FR" sz="2000" dirty="0">
                <a:latin typeface="Montserrat" panose="00000500000000000000" pitchFamily="2" charset="0"/>
              </a:rPr>
              <a:t> </a:t>
            </a:r>
          </a:p>
          <a:p>
            <a:pPr algn="just"/>
            <a:r>
              <a:rPr lang="fr-FR" sz="2000" dirty="0">
                <a:latin typeface="Montserrat" panose="00000500000000000000" pitchFamily="2" charset="0"/>
              </a:rPr>
              <a:t>Pour faire face au risque important de fraude avec perte pour nos clients et la CEGEE, le schéma délégataire évolue pour la mise en place des prélèvements SEPA</a:t>
            </a:r>
          </a:p>
        </p:txBody>
      </p:sp>
      <p:pic>
        <p:nvPicPr>
          <p:cNvPr id="4" name="Image 3">
            <a:extLst>
              <a:ext uri="{FF2B5EF4-FFF2-40B4-BE49-F238E27FC236}">
                <a16:creationId xmlns:a16="http://schemas.microsoft.com/office/drawing/2014/main" id="{345FFA10-548B-CEDB-FAEC-20788C3A04FA}"/>
              </a:ext>
            </a:extLst>
          </p:cNvPr>
          <p:cNvPicPr>
            <a:picLocks noChangeAspect="1"/>
          </p:cNvPicPr>
          <p:nvPr/>
        </p:nvPicPr>
        <p:blipFill>
          <a:blip r:embed="rId2"/>
          <a:stretch>
            <a:fillRect/>
          </a:stretch>
        </p:blipFill>
        <p:spPr>
          <a:xfrm>
            <a:off x="544229" y="2315914"/>
            <a:ext cx="1052510" cy="1113086"/>
          </a:xfrm>
          <a:prstGeom prst="rect">
            <a:avLst/>
          </a:prstGeom>
        </p:spPr>
      </p:pic>
    </p:spTree>
    <p:extLst>
      <p:ext uri="{BB962C8B-B14F-4D97-AF65-F5344CB8AC3E}">
        <p14:creationId xmlns:p14="http://schemas.microsoft.com/office/powerpoint/2010/main" val="265497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b="1" dirty="0">
                <a:solidFill>
                  <a:srgbClr val="000000"/>
                </a:solidFill>
                <a:latin typeface="Montserrat" panose="00000500000000000000" pitchFamily="2" charset="0"/>
              </a:rPr>
              <a:t>Qu’est-ce qu’un prélèvement SEPA ?</a:t>
            </a:r>
          </a:p>
        </p:txBody>
      </p:sp>
      <p:sp>
        <p:nvSpPr>
          <p:cNvPr id="4" name="ZoneTexte 3">
            <a:extLst>
              <a:ext uri="{FF2B5EF4-FFF2-40B4-BE49-F238E27FC236}">
                <a16:creationId xmlns:a16="http://schemas.microsoft.com/office/drawing/2014/main" id="{67969EB6-B1AA-7928-9FF2-83CE68AED24E}"/>
              </a:ext>
            </a:extLst>
          </p:cNvPr>
          <p:cNvSpPr txBox="1"/>
          <p:nvPr/>
        </p:nvSpPr>
        <p:spPr>
          <a:xfrm>
            <a:off x="1640541" y="1153207"/>
            <a:ext cx="3162993" cy="369332"/>
          </a:xfrm>
          <a:prstGeom prst="rect">
            <a:avLst/>
          </a:prstGeom>
          <a:solidFill>
            <a:schemeClr val="bg2">
              <a:lumMod val="20000"/>
              <a:lumOff val="80000"/>
            </a:schemeClr>
          </a:solidFill>
        </p:spPr>
        <p:txBody>
          <a:bodyPr wrap="square">
            <a:spAutoFit/>
          </a:bodyPr>
          <a:lstStyle/>
          <a:p>
            <a:r>
              <a:rPr lang="fr-FR" b="1" dirty="0">
                <a:solidFill>
                  <a:srgbClr val="C00000"/>
                </a:solidFill>
                <a:latin typeface="Montserrat" panose="00000500000000000000" pitchFamily="2" charset="0"/>
              </a:rPr>
              <a:t>Les mandats SDD CORE</a:t>
            </a:r>
          </a:p>
        </p:txBody>
      </p:sp>
      <p:sp>
        <p:nvSpPr>
          <p:cNvPr id="5" name="ZoneTexte 4">
            <a:extLst>
              <a:ext uri="{FF2B5EF4-FFF2-40B4-BE49-F238E27FC236}">
                <a16:creationId xmlns:a16="http://schemas.microsoft.com/office/drawing/2014/main" id="{4D762EA4-F64A-8766-30F9-9F5D428B4469}"/>
              </a:ext>
            </a:extLst>
          </p:cNvPr>
          <p:cNvSpPr txBox="1"/>
          <p:nvPr/>
        </p:nvSpPr>
        <p:spPr>
          <a:xfrm>
            <a:off x="1174686" y="670975"/>
            <a:ext cx="6097508" cy="369332"/>
          </a:xfrm>
          <a:prstGeom prst="rect">
            <a:avLst/>
          </a:prstGeom>
          <a:noFill/>
        </p:spPr>
        <p:txBody>
          <a:bodyPr wrap="square">
            <a:spAutoFit/>
          </a:bodyPr>
          <a:lstStyle/>
          <a:p>
            <a:r>
              <a:rPr lang="fr-FR" dirty="0">
                <a:latin typeface="Montserrat" panose="00000500000000000000" pitchFamily="2" charset="0"/>
              </a:rPr>
              <a:t>Il existe 2 types de prélèvements SEPA</a:t>
            </a:r>
          </a:p>
        </p:txBody>
      </p:sp>
      <p:sp>
        <p:nvSpPr>
          <p:cNvPr id="6" name="Rectangle 5">
            <a:extLst>
              <a:ext uri="{FF2B5EF4-FFF2-40B4-BE49-F238E27FC236}">
                <a16:creationId xmlns:a16="http://schemas.microsoft.com/office/drawing/2014/main" id="{FD74CF61-EC57-CF42-8939-D6A14C0ABA18}"/>
              </a:ext>
            </a:extLst>
          </p:cNvPr>
          <p:cNvSpPr/>
          <p:nvPr/>
        </p:nvSpPr>
        <p:spPr>
          <a:xfrm>
            <a:off x="790427" y="1636690"/>
            <a:ext cx="4686398" cy="1763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i="0" dirty="0">
                <a:solidFill>
                  <a:schemeClr val="accent1"/>
                </a:solidFill>
                <a:effectLst/>
                <a:latin typeface="Montserrat" panose="00000500000000000000" pitchFamily="2" charset="0"/>
                <a:cs typeface="Arial"/>
              </a:rPr>
              <a:t>Les mandats SEPA </a:t>
            </a:r>
            <a:r>
              <a:rPr lang="fr-FR" sz="1400" b="1" i="1" dirty="0">
                <a:solidFill>
                  <a:schemeClr val="accent1"/>
                </a:solidFill>
                <a:effectLst/>
                <a:latin typeface="Montserrat" panose="00000500000000000000" pitchFamily="2" charset="0"/>
                <a:cs typeface="Arial"/>
              </a:rPr>
              <a:t>Direct Debit </a:t>
            </a:r>
            <a:r>
              <a:rPr lang="fr-FR" sz="1400" b="1" i="1" dirty="0" err="1">
                <a:solidFill>
                  <a:schemeClr val="accent1"/>
                </a:solidFill>
                <a:effectLst/>
                <a:latin typeface="Montserrat" panose="00000500000000000000" pitchFamily="2" charset="0"/>
                <a:cs typeface="Arial"/>
              </a:rPr>
              <a:t>Core</a:t>
            </a:r>
            <a:r>
              <a:rPr lang="fr-FR" sz="1400" b="1" i="0" dirty="0">
                <a:solidFill>
                  <a:schemeClr val="accent1"/>
                </a:solidFill>
                <a:effectLst/>
                <a:latin typeface="Montserrat" panose="00000500000000000000" pitchFamily="2" charset="0"/>
                <a:cs typeface="Arial"/>
              </a:rPr>
              <a:t> </a:t>
            </a:r>
            <a:r>
              <a:rPr lang="fr-FR" sz="1400" b="0" i="0" dirty="0">
                <a:solidFill>
                  <a:schemeClr val="tx1"/>
                </a:solidFill>
                <a:effectLst/>
                <a:latin typeface="Montserrat" panose="00000500000000000000" pitchFamily="2" charset="0"/>
                <a:cs typeface="Arial"/>
              </a:rPr>
              <a:t>(en anglais), ou classiques, sont les plus courants. Ils peuvent être émis avec des particuliers ou des professionnels. Vous les avez déjà rencontrés en tant que particulier pour régler votre facture téléphonique ou internet. Pour être prélevé, il suffit généralement de transmettre ses coordonnées bancaires à son créancier (IBAN et BIC) et signer une autorisation de prélèvement. Votre créancier se charge ensuite d’effectuer un prélèvement sur votre compte tous les mois ou selon la fréquence définie avec lui. </a:t>
            </a:r>
          </a:p>
          <a:p>
            <a:pPr algn="ctr"/>
            <a:r>
              <a:rPr lang="fr-FR" sz="1400" b="0" i="0" dirty="0">
                <a:solidFill>
                  <a:schemeClr val="tx1"/>
                </a:solidFill>
                <a:effectLst/>
                <a:latin typeface="Montserrat" panose="00000500000000000000" pitchFamily="2" charset="0"/>
                <a:cs typeface="Arial"/>
              </a:rPr>
              <a:t>Le mandat de prélèvement SEPA </a:t>
            </a:r>
            <a:r>
              <a:rPr lang="fr-FR" sz="1400" b="0" i="0" dirty="0" err="1">
                <a:solidFill>
                  <a:schemeClr val="tx1"/>
                </a:solidFill>
                <a:effectLst/>
                <a:latin typeface="Montserrat" panose="00000500000000000000" pitchFamily="2" charset="0"/>
                <a:cs typeface="Arial"/>
              </a:rPr>
              <a:t>Core</a:t>
            </a:r>
            <a:r>
              <a:rPr lang="fr-FR" sz="1400" b="0" i="0" dirty="0">
                <a:solidFill>
                  <a:schemeClr val="tx1"/>
                </a:solidFill>
                <a:effectLst/>
                <a:latin typeface="Montserrat" panose="00000500000000000000" pitchFamily="2" charset="0"/>
                <a:cs typeface="Arial"/>
              </a:rPr>
              <a:t> est révocable à tout moment</a:t>
            </a:r>
          </a:p>
          <a:p>
            <a:pPr algn="ctr"/>
            <a:endParaRPr lang="fr-FR" sz="1400" dirty="0">
              <a:solidFill>
                <a:schemeClr val="tx1"/>
              </a:solidFill>
              <a:latin typeface="Montserrat" panose="00000500000000000000" pitchFamily="2" charset="0"/>
              <a:cs typeface="Arial"/>
            </a:endParaRPr>
          </a:p>
          <a:p>
            <a:pPr algn="ctr"/>
            <a:r>
              <a:rPr lang="fr-FR" sz="1400" b="1" u="sng" dirty="0">
                <a:solidFill>
                  <a:schemeClr val="tx1"/>
                </a:solidFill>
                <a:effectLst/>
                <a:latin typeface="Montserrat" panose="00000500000000000000" pitchFamily="2" charset="0"/>
                <a:cs typeface="Arial"/>
              </a:rPr>
              <a:t>Le </a:t>
            </a:r>
            <a:r>
              <a:rPr lang="fr-FR" sz="1400" b="1" u="sng" dirty="0">
                <a:solidFill>
                  <a:schemeClr val="tx1"/>
                </a:solidFill>
                <a:latin typeface="Montserrat" panose="00000500000000000000" pitchFamily="2" charset="0"/>
                <a:cs typeface="Arial"/>
              </a:rPr>
              <a:t>mandat n’a pas besoin d’être envoyé</a:t>
            </a:r>
            <a:r>
              <a:rPr lang="fr-FR" sz="1400" b="1" u="sng" dirty="0">
                <a:solidFill>
                  <a:schemeClr val="tx1"/>
                </a:solidFill>
                <a:effectLst/>
                <a:latin typeface="Montserrat" panose="00000500000000000000" pitchFamily="2" charset="0"/>
                <a:cs typeface="Arial"/>
              </a:rPr>
              <a:t> à la banque par le client</a:t>
            </a:r>
            <a:r>
              <a:rPr lang="fr-FR" sz="1400" b="1" i="0" dirty="0">
                <a:solidFill>
                  <a:schemeClr val="tx1"/>
                </a:solidFill>
                <a:effectLst/>
                <a:latin typeface="Montserrat" panose="00000500000000000000" pitchFamily="2" charset="0"/>
                <a:cs typeface="Arial"/>
              </a:rPr>
              <a:t>, tout se fait automatiquement lors de la demande de prélèvement par le créancier.</a:t>
            </a:r>
          </a:p>
          <a:p>
            <a:pPr algn="ctr"/>
            <a:endParaRPr lang="fr-FR" sz="3600" dirty="0">
              <a:latin typeface="Montserrat" panose="00000500000000000000" pitchFamily="2" charset="0"/>
            </a:endParaRPr>
          </a:p>
        </p:txBody>
      </p:sp>
      <p:sp>
        <p:nvSpPr>
          <p:cNvPr id="8" name="Rectangle 7">
            <a:extLst>
              <a:ext uri="{FF2B5EF4-FFF2-40B4-BE49-F238E27FC236}">
                <a16:creationId xmlns:a16="http://schemas.microsoft.com/office/drawing/2014/main" id="{D4701055-9B42-6FAD-65D5-5653718F3680}"/>
              </a:ext>
            </a:extLst>
          </p:cNvPr>
          <p:cNvSpPr/>
          <p:nvPr/>
        </p:nvSpPr>
        <p:spPr>
          <a:xfrm>
            <a:off x="6733283" y="1636690"/>
            <a:ext cx="4566565" cy="1763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i="0" dirty="0">
                <a:solidFill>
                  <a:schemeClr val="accent1"/>
                </a:solidFill>
                <a:effectLst/>
                <a:latin typeface="Montserrat" panose="00000500000000000000" pitchFamily="2" charset="0"/>
                <a:cs typeface="Arial"/>
              </a:rPr>
              <a:t>Les mandats SEPA </a:t>
            </a:r>
            <a:r>
              <a:rPr lang="fr-FR" sz="1400" b="1" i="1" dirty="0">
                <a:solidFill>
                  <a:schemeClr val="accent1"/>
                </a:solidFill>
                <a:effectLst/>
                <a:latin typeface="Montserrat" panose="00000500000000000000" pitchFamily="2" charset="0"/>
                <a:cs typeface="Arial"/>
              </a:rPr>
              <a:t>Direct Debit B2B</a:t>
            </a:r>
            <a:r>
              <a:rPr lang="fr-FR" sz="1400" b="1" i="0" dirty="0">
                <a:solidFill>
                  <a:schemeClr val="accent1"/>
                </a:solidFill>
                <a:effectLst/>
                <a:latin typeface="Montserrat" panose="00000500000000000000" pitchFamily="2" charset="0"/>
                <a:cs typeface="Arial"/>
              </a:rPr>
              <a:t> (en anglais), ou interentreprises</a:t>
            </a:r>
            <a:r>
              <a:rPr lang="fr-FR" sz="1400" b="0" i="0" dirty="0">
                <a:solidFill>
                  <a:schemeClr val="accent1"/>
                </a:solidFill>
                <a:effectLst/>
                <a:latin typeface="Montserrat" panose="00000500000000000000" pitchFamily="2" charset="0"/>
                <a:cs typeface="Arial"/>
              </a:rPr>
              <a:t>, </a:t>
            </a:r>
            <a:r>
              <a:rPr lang="fr-FR" sz="1400" b="0" i="0" dirty="0">
                <a:solidFill>
                  <a:schemeClr val="tx1"/>
                </a:solidFill>
                <a:effectLst/>
                <a:latin typeface="Montserrat" panose="00000500000000000000" pitchFamily="2" charset="0"/>
                <a:cs typeface="Arial"/>
              </a:rPr>
              <a:t>sont principalement utilisés par les institutions publiques pour prélever des entreprises. Pour activer un mandat SEPA B2B, l’entreprise devra transmettre le mandat de prélèvement signé avec son créancier ou consentir aux informations du mandat envoyées par son créancier lors de la demande de prélèvement.</a:t>
            </a:r>
          </a:p>
          <a:p>
            <a:pPr algn="ctr"/>
            <a:r>
              <a:rPr lang="fr-FR" sz="1400" b="0" i="0" dirty="0">
                <a:solidFill>
                  <a:schemeClr val="tx1"/>
                </a:solidFill>
                <a:effectLst/>
                <a:latin typeface="Montserrat" panose="00000500000000000000" pitchFamily="2" charset="0"/>
                <a:cs typeface="Arial"/>
              </a:rPr>
              <a:t>Une fois débité sur le compte, le prélèvement SEPA interentreprises est irrévocable. Il n’est donc pas possible de solliciter son remboursement auprès de la banque</a:t>
            </a:r>
          </a:p>
          <a:p>
            <a:pPr algn="ctr"/>
            <a:endParaRPr lang="fr-FR" sz="1400" dirty="0">
              <a:solidFill>
                <a:schemeClr val="tx1"/>
              </a:solidFill>
              <a:latin typeface="Montserrat" panose="00000500000000000000" pitchFamily="2" charset="0"/>
              <a:cs typeface="Arial"/>
            </a:endParaRPr>
          </a:p>
          <a:p>
            <a:pPr algn="ctr"/>
            <a:endParaRPr lang="fr-FR" sz="1400" b="1" dirty="0">
              <a:solidFill>
                <a:schemeClr val="tx1"/>
              </a:solidFill>
              <a:latin typeface="Montserrat" panose="00000500000000000000" pitchFamily="2" charset="0"/>
              <a:cs typeface="Arial"/>
            </a:endParaRPr>
          </a:p>
          <a:p>
            <a:pPr algn="ctr"/>
            <a:r>
              <a:rPr lang="fr-FR" sz="1400" b="1" i="0" u="sng" dirty="0">
                <a:solidFill>
                  <a:schemeClr val="tx1"/>
                </a:solidFill>
                <a:effectLst/>
                <a:latin typeface="Montserrat" panose="00000500000000000000" pitchFamily="2" charset="0"/>
                <a:cs typeface="Arial"/>
              </a:rPr>
              <a:t>Sans recueil du consentement, le </a:t>
            </a:r>
            <a:r>
              <a:rPr lang="fr-FR" sz="1400" b="1" u="sng" dirty="0">
                <a:solidFill>
                  <a:schemeClr val="tx1"/>
                </a:solidFill>
                <a:latin typeface="Montserrat" panose="00000500000000000000" pitchFamily="2" charset="0"/>
                <a:cs typeface="Arial"/>
              </a:rPr>
              <a:t>démarrage du 1</a:t>
            </a:r>
            <a:r>
              <a:rPr lang="fr-FR" sz="1400" b="1" u="sng" baseline="30000" dirty="0">
                <a:solidFill>
                  <a:schemeClr val="tx1"/>
                </a:solidFill>
                <a:latin typeface="Montserrat" panose="00000500000000000000" pitchFamily="2" charset="0"/>
                <a:cs typeface="Arial"/>
              </a:rPr>
              <a:t>er</a:t>
            </a:r>
            <a:r>
              <a:rPr lang="fr-FR" sz="1400" b="1" u="sng" dirty="0">
                <a:solidFill>
                  <a:schemeClr val="tx1"/>
                </a:solidFill>
                <a:latin typeface="Montserrat" panose="00000500000000000000" pitchFamily="2" charset="0"/>
                <a:cs typeface="Arial"/>
              </a:rPr>
              <a:t> prélèvement ne peut pas être accepté </a:t>
            </a:r>
            <a:r>
              <a:rPr lang="fr-FR" sz="1400" b="1" dirty="0">
                <a:solidFill>
                  <a:schemeClr val="tx1"/>
                </a:solidFill>
                <a:latin typeface="Montserrat" panose="00000500000000000000" pitchFamily="2" charset="0"/>
                <a:cs typeface="Arial"/>
              </a:rPr>
              <a:t>par la banque du débiteur.</a:t>
            </a:r>
            <a:endParaRPr lang="fr-FR" sz="1400" b="0" i="0" dirty="0">
              <a:solidFill>
                <a:schemeClr val="tx1"/>
              </a:solidFill>
              <a:effectLst/>
              <a:latin typeface="Montserrat" panose="00000500000000000000" pitchFamily="2" charset="0"/>
              <a:cs typeface="Arial"/>
            </a:endParaRPr>
          </a:p>
          <a:p>
            <a:pPr algn="ctr"/>
            <a:endParaRPr lang="fr-FR" sz="3600" dirty="0">
              <a:latin typeface="Montserrat" panose="00000500000000000000" pitchFamily="2" charset="0"/>
            </a:endParaRPr>
          </a:p>
        </p:txBody>
      </p:sp>
      <p:cxnSp>
        <p:nvCxnSpPr>
          <p:cNvPr id="9" name="Connecteur droit 8">
            <a:extLst>
              <a:ext uri="{FF2B5EF4-FFF2-40B4-BE49-F238E27FC236}">
                <a16:creationId xmlns:a16="http://schemas.microsoft.com/office/drawing/2014/main" id="{EE2ACC23-D272-22B3-2E75-E1EEF15C9075}"/>
              </a:ext>
            </a:extLst>
          </p:cNvPr>
          <p:cNvCxnSpPr>
            <a:cxnSpLocks/>
          </p:cNvCxnSpPr>
          <p:nvPr/>
        </p:nvCxnSpPr>
        <p:spPr>
          <a:xfrm>
            <a:off x="5994435" y="1761881"/>
            <a:ext cx="0" cy="3028873"/>
          </a:xfrm>
          <a:prstGeom prst="line">
            <a:avLst/>
          </a:prstGeom>
          <a:noFill/>
          <a:ln w="28575" cap="flat" cmpd="sng" algn="ctr">
            <a:solidFill>
              <a:schemeClr val="bg1">
                <a:lumMod val="50000"/>
              </a:schemeClr>
            </a:solidFill>
            <a:prstDash val="solid"/>
            <a:miter lim="800000"/>
          </a:ln>
          <a:effectLst/>
        </p:spPr>
      </p:cxnSp>
      <p:sp>
        <p:nvSpPr>
          <p:cNvPr id="13" name="ZoneTexte 12">
            <a:extLst>
              <a:ext uri="{FF2B5EF4-FFF2-40B4-BE49-F238E27FC236}">
                <a16:creationId xmlns:a16="http://schemas.microsoft.com/office/drawing/2014/main" id="{76DA0E4E-353B-1E0E-AA51-85F548AE835C}"/>
              </a:ext>
            </a:extLst>
          </p:cNvPr>
          <p:cNvSpPr txBox="1"/>
          <p:nvPr/>
        </p:nvSpPr>
        <p:spPr>
          <a:xfrm>
            <a:off x="6929719" y="1143131"/>
            <a:ext cx="4471854" cy="369332"/>
          </a:xfrm>
          <a:prstGeom prst="rect">
            <a:avLst/>
          </a:prstGeom>
          <a:solidFill>
            <a:schemeClr val="bg2">
              <a:lumMod val="20000"/>
              <a:lumOff val="80000"/>
            </a:schemeClr>
          </a:solidFill>
        </p:spPr>
        <p:txBody>
          <a:bodyPr wrap="square">
            <a:spAutoFit/>
          </a:bodyPr>
          <a:lstStyle/>
          <a:p>
            <a:r>
              <a:rPr lang="fr-FR" b="1" dirty="0">
                <a:solidFill>
                  <a:srgbClr val="C00000"/>
                </a:solidFill>
                <a:latin typeface="Montserrat" panose="00000500000000000000" pitchFamily="2" charset="0"/>
              </a:rPr>
              <a:t>Les mandats SDD interentreprises</a:t>
            </a:r>
            <a:endParaRPr lang="fr-FR" b="1" dirty="0">
              <a:solidFill>
                <a:srgbClr val="C00000"/>
              </a:solidFill>
            </a:endParaRPr>
          </a:p>
        </p:txBody>
      </p:sp>
      <p:sp>
        <p:nvSpPr>
          <p:cNvPr id="16" name="ZoneTexte 15">
            <a:extLst>
              <a:ext uri="{FF2B5EF4-FFF2-40B4-BE49-F238E27FC236}">
                <a16:creationId xmlns:a16="http://schemas.microsoft.com/office/drawing/2014/main" id="{01D17B6B-820D-9DE6-A182-A5DF239DD7A8}"/>
              </a:ext>
            </a:extLst>
          </p:cNvPr>
          <p:cNvSpPr txBox="1"/>
          <p:nvPr/>
        </p:nvSpPr>
        <p:spPr>
          <a:xfrm>
            <a:off x="2408537" y="6409975"/>
            <a:ext cx="1450176" cy="276999"/>
          </a:xfrm>
          <a:prstGeom prst="rect">
            <a:avLst/>
          </a:prstGeom>
          <a:noFill/>
        </p:spPr>
        <p:txBody>
          <a:bodyPr wrap="square" rtlCol="0">
            <a:spAutoFit/>
          </a:bodyPr>
          <a:lstStyle/>
          <a:p>
            <a:r>
              <a:rPr lang="fr-FR" sz="1200" dirty="0">
                <a:latin typeface="Montserrat" panose="00000500000000000000" pitchFamily="2" charset="0"/>
              </a:rPr>
              <a:t>PEU SECURISÉS</a:t>
            </a:r>
          </a:p>
        </p:txBody>
      </p:sp>
      <p:pic>
        <p:nvPicPr>
          <p:cNvPr id="7" name="Image 6">
            <a:extLst>
              <a:ext uri="{FF2B5EF4-FFF2-40B4-BE49-F238E27FC236}">
                <a16:creationId xmlns:a16="http://schemas.microsoft.com/office/drawing/2014/main" id="{FE3305DD-F357-88A6-AF35-489225D8EE23}"/>
              </a:ext>
            </a:extLst>
          </p:cNvPr>
          <p:cNvPicPr>
            <a:picLocks noChangeAspect="1"/>
          </p:cNvPicPr>
          <p:nvPr/>
        </p:nvPicPr>
        <p:blipFill>
          <a:blip r:embed="rId2"/>
          <a:stretch>
            <a:fillRect/>
          </a:stretch>
        </p:blipFill>
        <p:spPr>
          <a:xfrm>
            <a:off x="2480022" y="5804376"/>
            <a:ext cx="1307207" cy="605599"/>
          </a:xfrm>
          <a:prstGeom prst="rect">
            <a:avLst/>
          </a:prstGeom>
        </p:spPr>
      </p:pic>
      <p:pic>
        <p:nvPicPr>
          <p:cNvPr id="11" name="Image 10">
            <a:extLst>
              <a:ext uri="{FF2B5EF4-FFF2-40B4-BE49-F238E27FC236}">
                <a16:creationId xmlns:a16="http://schemas.microsoft.com/office/drawing/2014/main" id="{9138618C-434E-130F-795F-A7C44FEBA275}"/>
              </a:ext>
            </a:extLst>
          </p:cNvPr>
          <p:cNvPicPr>
            <a:picLocks noChangeAspect="1"/>
          </p:cNvPicPr>
          <p:nvPr/>
        </p:nvPicPr>
        <p:blipFill>
          <a:blip r:embed="rId3"/>
          <a:stretch>
            <a:fillRect/>
          </a:stretch>
        </p:blipFill>
        <p:spPr>
          <a:xfrm>
            <a:off x="8752459" y="5725971"/>
            <a:ext cx="1307207" cy="684004"/>
          </a:xfrm>
          <a:prstGeom prst="rect">
            <a:avLst/>
          </a:prstGeom>
        </p:spPr>
      </p:pic>
      <p:sp>
        <p:nvSpPr>
          <p:cNvPr id="12" name="ZoneTexte 11">
            <a:extLst>
              <a:ext uri="{FF2B5EF4-FFF2-40B4-BE49-F238E27FC236}">
                <a16:creationId xmlns:a16="http://schemas.microsoft.com/office/drawing/2014/main" id="{D63F51DF-BFC8-82B4-06A3-BE19F853D6AF}"/>
              </a:ext>
            </a:extLst>
          </p:cNvPr>
          <p:cNvSpPr txBox="1"/>
          <p:nvPr/>
        </p:nvSpPr>
        <p:spPr>
          <a:xfrm>
            <a:off x="8892598" y="6409974"/>
            <a:ext cx="1167068" cy="276999"/>
          </a:xfrm>
          <a:prstGeom prst="rect">
            <a:avLst/>
          </a:prstGeom>
          <a:noFill/>
        </p:spPr>
        <p:txBody>
          <a:bodyPr wrap="square" rtlCol="0">
            <a:spAutoFit/>
          </a:bodyPr>
          <a:lstStyle/>
          <a:p>
            <a:r>
              <a:rPr lang="fr-FR" sz="1200" dirty="0">
                <a:latin typeface="Montserrat" panose="00000500000000000000" pitchFamily="2" charset="0"/>
              </a:rPr>
              <a:t>SECURISÉS</a:t>
            </a:r>
          </a:p>
        </p:txBody>
      </p:sp>
      <p:pic>
        <p:nvPicPr>
          <p:cNvPr id="14" name="Image 13">
            <a:extLst>
              <a:ext uri="{FF2B5EF4-FFF2-40B4-BE49-F238E27FC236}">
                <a16:creationId xmlns:a16="http://schemas.microsoft.com/office/drawing/2014/main" id="{679522D9-0DD2-61A4-3693-97784DCFEFB4}"/>
              </a:ext>
            </a:extLst>
          </p:cNvPr>
          <p:cNvPicPr>
            <a:picLocks noChangeAspect="1"/>
          </p:cNvPicPr>
          <p:nvPr/>
        </p:nvPicPr>
        <p:blipFill>
          <a:blip r:embed="rId4"/>
          <a:stretch>
            <a:fillRect/>
          </a:stretch>
        </p:blipFill>
        <p:spPr>
          <a:xfrm>
            <a:off x="5542381" y="1100814"/>
            <a:ext cx="714501" cy="1071752"/>
          </a:xfrm>
          <a:prstGeom prst="rect">
            <a:avLst/>
          </a:prstGeom>
        </p:spPr>
      </p:pic>
    </p:spTree>
    <p:extLst>
      <p:ext uri="{BB962C8B-B14F-4D97-AF65-F5344CB8AC3E}">
        <p14:creationId xmlns:p14="http://schemas.microsoft.com/office/powerpoint/2010/main" val="3065718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b="1" dirty="0">
                <a:solidFill>
                  <a:srgbClr val="000000"/>
                </a:solidFill>
                <a:latin typeface="Montserrat" panose="00000500000000000000" pitchFamily="2" charset="0"/>
              </a:rPr>
              <a:t>Le process</a:t>
            </a:r>
          </a:p>
        </p:txBody>
      </p:sp>
      <p:sp>
        <p:nvSpPr>
          <p:cNvPr id="3" name="ZoneTexte 2">
            <a:extLst>
              <a:ext uri="{FF2B5EF4-FFF2-40B4-BE49-F238E27FC236}">
                <a16:creationId xmlns:a16="http://schemas.microsoft.com/office/drawing/2014/main" id="{6A4CC7E0-1394-E92B-CD46-7D4FCC53F08C}"/>
              </a:ext>
            </a:extLst>
          </p:cNvPr>
          <p:cNvSpPr txBox="1"/>
          <p:nvPr/>
        </p:nvSpPr>
        <p:spPr>
          <a:xfrm>
            <a:off x="850050" y="738652"/>
            <a:ext cx="10491900" cy="6247864"/>
          </a:xfrm>
          <a:prstGeom prst="rect">
            <a:avLst/>
          </a:prstGeom>
          <a:noFill/>
        </p:spPr>
        <p:txBody>
          <a:bodyPr wrap="square" rtlCol="0">
            <a:spAutoFit/>
          </a:bodyPr>
          <a:lstStyle/>
          <a:p>
            <a:pPr algn="just"/>
            <a:r>
              <a:rPr lang="fr-FR" sz="1400" dirty="0">
                <a:latin typeface="Montserrat" panose="00000500000000000000" pitchFamily="2" charset="0"/>
              </a:rPr>
              <a:t>Nos clients professionnels peuvent émettre des prélèvements SEPA (SDD) par mandat CORE ou B to B.</a:t>
            </a:r>
          </a:p>
          <a:p>
            <a:pPr algn="just"/>
            <a:r>
              <a:rPr lang="fr-FR" sz="1400" dirty="0">
                <a:latin typeface="Montserrat" panose="00000500000000000000" pitchFamily="2" charset="0"/>
              </a:rPr>
              <a:t>Pour ce faire, ils doivent détenir un n° ICS (Identifiant Créancier Sepa, remplaçant le n° d’émetteur NNE), propre à chaque client et qui permet leur identification dans le cadre des futures opérations.</a:t>
            </a:r>
          </a:p>
          <a:p>
            <a:pPr algn="just"/>
            <a:endParaRPr lang="fr-FR" sz="1400" dirty="0">
              <a:latin typeface="Montserrat" panose="00000500000000000000" pitchFamily="2" charset="0"/>
            </a:endParaRPr>
          </a:p>
          <a:p>
            <a:pPr marL="285750" indent="-285750" algn="just">
              <a:buFont typeface="Wingdings" panose="05000000000000000000" pitchFamily="2" charset="2"/>
              <a:buChar char="q"/>
            </a:pPr>
            <a:r>
              <a:rPr lang="fr-FR" sz="1400" dirty="0">
                <a:latin typeface="Montserrat" panose="00000500000000000000" pitchFamily="2" charset="0"/>
              </a:rPr>
              <a:t>Le chargé d’affaire reçoit le client souhaitant émettre des prélèvements SEPA (SDD) </a:t>
            </a:r>
            <a:r>
              <a:rPr lang="fr-FR" sz="1400" b="1" dirty="0">
                <a:latin typeface="Montserrat" panose="00000500000000000000" pitchFamily="2" charset="0"/>
              </a:rPr>
              <a:t>et analyse impérativement  la demande</a:t>
            </a:r>
            <a:r>
              <a:rPr lang="fr-FR" sz="1400" dirty="0">
                <a:latin typeface="Montserrat" panose="00000500000000000000" pitchFamily="2" charset="0"/>
              </a:rPr>
              <a:t>.</a:t>
            </a:r>
          </a:p>
          <a:p>
            <a:pPr algn="just"/>
            <a:r>
              <a:rPr lang="fr-FR" sz="1400" dirty="0">
                <a:latin typeface="Montserrat" panose="00000500000000000000" pitchFamily="2" charset="0"/>
              </a:rPr>
              <a:t> </a:t>
            </a:r>
          </a:p>
          <a:p>
            <a:pPr marL="742950" lvl="1" indent="-285750" algn="just">
              <a:buFont typeface="Arial" panose="020B0604020202020204" pitchFamily="34" charset="0"/>
              <a:buChar char="•"/>
            </a:pPr>
            <a:r>
              <a:rPr lang="fr-FR" sz="1400" dirty="0">
                <a:latin typeface="Montserrat" panose="00000500000000000000" pitchFamily="2" charset="0"/>
              </a:rPr>
              <a:t>L’analyse doit être circonstanciée (identité, capacité du client, compatibilité avec l’activité , volumétrie des flux attendus et en cohérence avec l’activité/le prévisionnel, qualité des clients,…) </a:t>
            </a:r>
          </a:p>
          <a:p>
            <a:pPr lvl="1" algn="just"/>
            <a:endParaRPr lang="fr-FR" sz="1400" dirty="0">
              <a:latin typeface="Montserrat" panose="00000500000000000000" pitchFamily="2" charset="0"/>
            </a:endParaRPr>
          </a:p>
          <a:p>
            <a:pPr marL="742950" lvl="1" indent="-285750" algn="just">
              <a:buFont typeface="Arial" panose="020B0604020202020204" pitchFamily="34" charset="0"/>
              <a:buChar char="•"/>
            </a:pPr>
            <a:r>
              <a:rPr lang="fr-FR" sz="1400" dirty="0">
                <a:latin typeface="Montserrat" panose="00000500000000000000" pitchFamily="2" charset="0"/>
              </a:rPr>
              <a:t>Après analyse et si le client n’est pas déjà référencé auprès de la BDF, le chargé d’affaire peut remplir le formulaire « SEPA- Demande d’ICS » (bordereau de liaison FLU021/FLU022) et l’adresser au département Solutions Paiements qui se mettra en relation avec la Banque de France (BDF) pour obtention d’un n° ICS. Prestation Myflow : </a:t>
            </a:r>
          </a:p>
          <a:p>
            <a:pPr marL="742950" lvl="1" indent="-285750" algn="just">
              <a:buFont typeface="Arial" panose="020B0604020202020204" pitchFamily="34" charset="0"/>
              <a:buChar char="•"/>
            </a:pPr>
            <a:endParaRPr lang="fr-FR" sz="1400" dirty="0">
              <a:latin typeface="Montserrat" panose="00000500000000000000" pitchFamily="2" charset="0"/>
            </a:endParaRPr>
          </a:p>
          <a:p>
            <a:pPr lvl="1" algn="just"/>
            <a:endParaRPr lang="fr-FR" sz="1400" dirty="0">
              <a:latin typeface="Montserrat" panose="00000500000000000000" pitchFamily="2" charset="0"/>
            </a:endParaRPr>
          </a:p>
          <a:p>
            <a:pPr marL="742950" lvl="1" indent="-285750" algn="just">
              <a:buFont typeface="Arial" panose="020B0604020202020204" pitchFamily="34" charset="0"/>
              <a:buChar char="•"/>
            </a:pPr>
            <a:r>
              <a:rPr lang="fr-FR" sz="1400" dirty="0">
                <a:latin typeface="Montserrat" panose="00000500000000000000" pitchFamily="2" charset="0"/>
              </a:rPr>
              <a:t>Le CAPRO adresse simultanément une demande de création ou d’avenant au département Solutions Paiements via Myflow « prestation demande de création ou demande d’avenant d’un contrat CENET » (Flux 001 ou Flux002). </a:t>
            </a:r>
            <a:r>
              <a:rPr lang="fr-FR" sz="1400" b="1" dirty="0">
                <a:latin typeface="Montserrat" panose="00000500000000000000" pitchFamily="2" charset="0"/>
              </a:rPr>
              <a:t>Il convient de privilégier le mandat SEPA Interentreprise si le créancier et le débiteur sont tous deux des professionnels.</a:t>
            </a:r>
          </a:p>
          <a:p>
            <a:pPr marL="742950" lvl="1" indent="-285750" algn="just">
              <a:buFont typeface="Arial" panose="020B0604020202020204" pitchFamily="34" charset="0"/>
              <a:buChar char="•"/>
            </a:pPr>
            <a:endParaRPr lang="fr-FR" sz="1400" b="1" dirty="0">
              <a:latin typeface="Montserrat" panose="00000500000000000000" pitchFamily="2" charset="0"/>
            </a:endParaRPr>
          </a:p>
          <a:p>
            <a:pPr algn="ctr"/>
            <a:r>
              <a:rPr lang="fr-FR" sz="1600" b="1" dirty="0">
                <a:solidFill>
                  <a:srgbClr val="C00000"/>
                </a:solidFill>
                <a:latin typeface="Montserrat" panose="00000500000000000000" pitchFamily="2" charset="0"/>
              </a:rPr>
              <a:t>Cas des clients n’ayant pas encore activé le service depuis plus de 13 mois  = Neutralisation</a:t>
            </a:r>
          </a:p>
          <a:p>
            <a:pPr algn="just"/>
            <a:endParaRPr lang="fr-FR" sz="1400" b="1" dirty="0">
              <a:latin typeface="Montserrat" panose="00000500000000000000" pitchFamily="2" charset="0"/>
            </a:endParaRPr>
          </a:p>
          <a:p>
            <a:pPr algn="just"/>
            <a:r>
              <a:rPr lang="fr-FR" sz="1400" dirty="0">
                <a:latin typeface="Montserrat" panose="00000500000000000000" pitchFamily="2" charset="0"/>
              </a:rPr>
              <a:t>Ces clients ne pourront pas émettre de prélèvements sous CENET, le montant de ceux-ci étant plafonnés à 1 euros par défaut. Il convient d’adresser une nouvelle demande d’avenant, soumis au schéma délégataire, au département Solutions Paiements pour réactivation du service.</a:t>
            </a:r>
          </a:p>
          <a:p>
            <a:pPr algn="just"/>
            <a:endParaRPr lang="fr-FR" sz="1400" dirty="0">
              <a:latin typeface="Montserrat" panose="00000500000000000000" pitchFamily="2" charset="0"/>
            </a:endParaRPr>
          </a:p>
          <a:p>
            <a:pPr algn="just"/>
            <a:endParaRPr lang="fr-FR" sz="1000" dirty="0">
              <a:latin typeface="Montserrat" panose="00000500000000000000" pitchFamily="2" charset="0"/>
            </a:endParaRPr>
          </a:p>
          <a:p>
            <a:pPr algn="just"/>
            <a:endParaRPr lang="fr-FR" sz="1000" dirty="0">
              <a:latin typeface="Montserrat" panose="00000500000000000000" pitchFamily="2" charset="0"/>
            </a:endParaRPr>
          </a:p>
        </p:txBody>
      </p:sp>
      <p:pic>
        <p:nvPicPr>
          <p:cNvPr id="4" name="Picture 2">
            <a:extLst>
              <a:ext uri="{FF2B5EF4-FFF2-40B4-BE49-F238E27FC236}">
                <a16:creationId xmlns:a16="http://schemas.microsoft.com/office/drawing/2014/main" id="{008771EF-4C25-3CEB-E952-A0531A6DF4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264" y="3596351"/>
            <a:ext cx="2676808" cy="60586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AE16E5C8-A039-938A-2751-25B2EB029FE5}"/>
              </a:ext>
            </a:extLst>
          </p:cNvPr>
          <p:cNvPicPr>
            <a:picLocks noChangeAspect="1"/>
          </p:cNvPicPr>
          <p:nvPr/>
        </p:nvPicPr>
        <p:blipFill>
          <a:blip r:embed="rId3"/>
          <a:stretch>
            <a:fillRect/>
          </a:stretch>
        </p:blipFill>
        <p:spPr>
          <a:xfrm>
            <a:off x="10393" y="5268727"/>
            <a:ext cx="839657" cy="1055744"/>
          </a:xfrm>
          <a:prstGeom prst="rect">
            <a:avLst/>
          </a:prstGeom>
        </p:spPr>
      </p:pic>
    </p:spTree>
    <p:extLst>
      <p:ext uri="{BB962C8B-B14F-4D97-AF65-F5344CB8AC3E}">
        <p14:creationId xmlns:p14="http://schemas.microsoft.com/office/powerpoint/2010/main" val="4097545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b="1" dirty="0">
                <a:solidFill>
                  <a:srgbClr val="000000"/>
                </a:solidFill>
                <a:latin typeface="Montserrat" panose="00000500000000000000" pitchFamily="2" charset="0"/>
              </a:rPr>
              <a:t>Les risques portés par la CEGEE</a:t>
            </a:r>
          </a:p>
        </p:txBody>
      </p:sp>
      <p:sp>
        <p:nvSpPr>
          <p:cNvPr id="5" name="ZoneTexte 4">
            <a:extLst>
              <a:ext uri="{FF2B5EF4-FFF2-40B4-BE49-F238E27FC236}">
                <a16:creationId xmlns:a16="http://schemas.microsoft.com/office/drawing/2014/main" id="{B03983F2-BBA4-E325-BA04-C35125D22917}"/>
              </a:ext>
            </a:extLst>
          </p:cNvPr>
          <p:cNvSpPr txBox="1"/>
          <p:nvPr/>
        </p:nvSpPr>
        <p:spPr>
          <a:xfrm>
            <a:off x="1070484" y="914239"/>
            <a:ext cx="9576152" cy="4832092"/>
          </a:xfrm>
          <a:prstGeom prst="rect">
            <a:avLst/>
          </a:prstGeom>
          <a:noFill/>
        </p:spPr>
        <p:txBody>
          <a:bodyPr wrap="square" rtlCol="0">
            <a:spAutoFit/>
          </a:bodyPr>
          <a:lstStyle/>
          <a:p>
            <a:pPr marL="285750" indent="-285750" algn="just">
              <a:buFont typeface="Arial" panose="020B0604020202020204" pitchFamily="34" charset="0"/>
              <a:buChar char="•"/>
            </a:pPr>
            <a:r>
              <a:rPr lang="fr-FR" sz="1400" dirty="0">
                <a:latin typeface="Montserrat" panose="00000500000000000000" pitchFamily="2" charset="0"/>
              </a:rPr>
              <a:t>La loi prévoit que les banques remboursent les clients et c’est la banque de l’émetteur qui est responsable financièrement en cas de défaut de son client. Le client prélevé victime d’une fraude aura treize mois pour signaler le problème et réclamer un remboursement</a:t>
            </a:r>
          </a:p>
          <a:p>
            <a:pPr algn="just"/>
            <a:endParaRPr lang="fr-FR" sz="1400" dirty="0">
              <a:latin typeface="Montserrat" panose="00000500000000000000" pitchFamily="2" charset="0"/>
            </a:endParaRPr>
          </a:p>
          <a:p>
            <a:pPr marL="285750" indent="-285750" algn="just">
              <a:buFont typeface="Arial" panose="020B0604020202020204" pitchFamily="34" charset="0"/>
              <a:buChar char="•"/>
            </a:pPr>
            <a:r>
              <a:rPr lang="fr-FR" sz="1400" dirty="0">
                <a:latin typeface="Montserrat" panose="00000500000000000000" pitchFamily="2" charset="0"/>
              </a:rPr>
              <a:t>Des clients malveillants opèrent des prélèvements SDD CORE (très peu sécurisés) sur des comptes d’autres professionnels complices. Ces prélèvements SDD CORE pouvant être rejetés dans les 13 mois ultérieurs, le compte de notre client (fraudeur ou non) peut se retrouver fortement débiteur, charge à la CEGEE d’assumer le débit en compte ainsi généré.</a:t>
            </a:r>
          </a:p>
          <a:p>
            <a:pPr marL="285750" indent="-285750" algn="just">
              <a:buFont typeface="Arial" panose="020B0604020202020204" pitchFamily="34" charset="0"/>
              <a:buChar char="•"/>
            </a:pPr>
            <a:endParaRPr lang="fr-FR" sz="1400" dirty="0">
              <a:latin typeface="Montserrat" panose="00000500000000000000" pitchFamily="2" charset="0"/>
            </a:endParaRPr>
          </a:p>
          <a:p>
            <a:pPr marL="285750" indent="-285750" algn="just">
              <a:buFont typeface="Arial" panose="020B0604020202020204" pitchFamily="34" charset="0"/>
              <a:buChar char="•"/>
            </a:pPr>
            <a:r>
              <a:rPr lang="fr-FR" sz="1400" dirty="0">
                <a:latin typeface="Montserrat" panose="00000500000000000000" pitchFamily="2" charset="0"/>
              </a:rPr>
              <a:t>Certains fraudeurs utilisent les prélèvements SDD pour créditer leur compte (à partir de listings de compte achetés sur le darknet par exemple) pour ensuite émettre des virements vers d’autres comptes externes. Dans ce cas, la perte sera entièrement supportée par la CEGEE qui sera dans l’obligation de rembourser les clients prélevés à tort. En effet, les crédits sont immédiats (alors que les réclamations parviendront souvent plusieurs jours plus tard) très souvent après la sortie des fonds.</a:t>
            </a:r>
          </a:p>
          <a:p>
            <a:pPr algn="just"/>
            <a:endParaRPr lang="fr-FR" sz="1400" dirty="0">
              <a:latin typeface="Montserrat" panose="00000500000000000000" pitchFamily="2" charset="0"/>
            </a:endParaRPr>
          </a:p>
          <a:p>
            <a:pPr marL="285750" indent="-285750" algn="just">
              <a:buFont typeface="Arial" panose="020B0604020202020204" pitchFamily="34" charset="0"/>
              <a:buChar char="•"/>
            </a:pPr>
            <a:r>
              <a:rPr lang="fr-FR" sz="1400" dirty="0">
                <a:latin typeface="Montserrat" panose="00000500000000000000" pitchFamily="2" charset="0"/>
              </a:rPr>
              <a:t> Le montant de ces fraudes peut être particulièrement important. Il convient donc d’être extrêmement vigilent avant de proposer ce service à un client (analyse complète du client, cohérence avec l’activité, qualité et connaissance du client, solidité financière du client, …).</a:t>
            </a:r>
          </a:p>
          <a:p>
            <a:pPr marL="285750" indent="-285750" algn="just">
              <a:buFont typeface="Arial" panose="020B0604020202020204" pitchFamily="34" charset="0"/>
              <a:buChar char="•"/>
            </a:pPr>
            <a:endParaRPr lang="fr-FR" sz="1400" dirty="0">
              <a:latin typeface="Montserrat" panose="00000500000000000000" pitchFamily="2" charset="0"/>
            </a:endParaRPr>
          </a:p>
          <a:p>
            <a:pPr marL="285750" indent="-285750" algn="just">
              <a:buFont typeface="Arial" panose="020B0604020202020204" pitchFamily="34" charset="0"/>
              <a:buChar char="•"/>
            </a:pPr>
            <a:r>
              <a:rPr lang="fr-FR" sz="1400" dirty="0">
                <a:latin typeface="Montserrat" panose="00000500000000000000" pitchFamily="2" charset="0"/>
              </a:rPr>
              <a:t>Ces fraudes peuvent avoir lieu avec des nouvelles entrées en relation mais aussi avec des clients de plus longue date (rachat de société, réveil d’un compte en dormance, …).</a:t>
            </a:r>
          </a:p>
          <a:p>
            <a:pPr algn="just"/>
            <a:endParaRPr lang="fr-FR" sz="1400" dirty="0">
              <a:latin typeface="Montserrat" panose="00000500000000000000" pitchFamily="2" charset="0"/>
            </a:endParaRPr>
          </a:p>
        </p:txBody>
      </p:sp>
      <p:sp>
        <p:nvSpPr>
          <p:cNvPr id="4" name="ZoneTexte 3">
            <a:extLst>
              <a:ext uri="{FF2B5EF4-FFF2-40B4-BE49-F238E27FC236}">
                <a16:creationId xmlns:a16="http://schemas.microsoft.com/office/drawing/2014/main" id="{19CBA93E-F40D-6058-CB6A-E86B6AD0E434}"/>
              </a:ext>
            </a:extLst>
          </p:cNvPr>
          <p:cNvSpPr txBox="1"/>
          <p:nvPr/>
        </p:nvSpPr>
        <p:spPr>
          <a:xfrm>
            <a:off x="1106578" y="544765"/>
            <a:ext cx="9503964" cy="307777"/>
          </a:xfrm>
          <a:prstGeom prst="rect">
            <a:avLst/>
          </a:prstGeom>
          <a:noFill/>
        </p:spPr>
        <p:txBody>
          <a:bodyPr wrap="square">
            <a:spAutoFit/>
          </a:bodyPr>
          <a:lstStyle/>
          <a:p>
            <a:pPr algn="just"/>
            <a:r>
              <a:rPr lang="fr-FR" sz="1400" b="1" dirty="0">
                <a:solidFill>
                  <a:srgbClr val="C00000"/>
                </a:solidFill>
                <a:latin typeface="Montserrat" panose="00000500000000000000" pitchFamily="2" charset="0"/>
              </a:rPr>
              <a:t>Risque important de fraude avec perte pour la CEGEE (principalement SDD CORE)</a:t>
            </a:r>
          </a:p>
        </p:txBody>
      </p:sp>
      <p:pic>
        <p:nvPicPr>
          <p:cNvPr id="9" name="Image 8">
            <a:extLst>
              <a:ext uri="{FF2B5EF4-FFF2-40B4-BE49-F238E27FC236}">
                <a16:creationId xmlns:a16="http://schemas.microsoft.com/office/drawing/2014/main" id="{DC41CB12-D74F-3C69-3D3B-94F5E123FBEC}"/>
              </a:ext>
            </a:extLst>
          </p:cNvPr>
          <p:cNvPicPr>
            <a:picLocks noChangeAspect="1"/>
          </p:cNvPicPr>
          <p:nvPr/>
        </p:nvPicPr>
        <p:blipFill>
          <a:blip r:embed="rId2"/>
          <a:stretch>
            <a:fillRect/>
          </a:stretch>
        </p:blipFill>
        <p:spPr>
          <a:xfrm>
            <a:off x="10817615" y="505795"/>
            <a:ext cx="1295921" cy="1397650"/>
          </a:xfrm>
          <a:prstGeom prst="rect">
            <a:avLst/>
          </a:prstGeom>
        </p:spPr>
      </p:pic>
      <p:sp>
        <p:nvSpPr>
          <p:cNvPr id="6" name="ZoneTexte 5">
            <a:extLst>
              <a:ext uri="{FF2B5EF4-FFF2-40B4-BE49-F238E27FC236}">
                <a16:creationId xmlns:a16="http://schemas.microsoft.com/office/drawing/2014/main" id="{78042773-2914-C50E-B688-44E210DD9C8F}"/>
              </a:ext>
            </a:extLst>
          </p:cNvPr>
          <p:cNvSpPr txBox="1"/>
          <p:nvPr/>
        </p:nvSpPr>
        <p:spPr>
          <a:xfrm rot="10800000" flipV="1">
            <a:off x="805041" y="6005458"/>
            <a:ext cx="10581916" cy="307777"/>
          </a:xfrm>
          <a:prstGeom prst="rect">
            <a:avLst/>
          </a:prstGeom>
          <a:noFill/>
        </p:spPr>
        <p:txBody>
          <a:bodyPr wrap="square">
            <a:spAutoFit/>
          </a:bodyPr>
          <a:lstStyle/>
          <a:p>
            <a:r>
              <a:rPr lang="fr-FR" sz="1400" dirty="0">
                <a:solidFill>
                  <a:srgbClr val="C00000"/>
                </a:solidFill>
                <a:latin typeface="Montserrat" panose="00000500000000000000" pitchFamily="2" charset="0"/>
              </a:rPr>
              <a:t>Le risque financier important qui pèse sur la CEGEE et nos clients impose une évolution du schéma délégataire</a:t>
            </a:r>
          </a:p>
        </p:txBody>
      </p:sp>
      <p:sp>
        <p:nvSpPr>
          <p:cNvPr id="7" name="ZoneTexte 6">
            <a:extLst>
              <a:ext uri="{FF2B5EF4-FFF2-40B4-BE49-F238E27FC236}">
                <a16:creationId xmlns:a16="http://schemas.microsoft.com/office/drawing/2014/main" id="{C48507DE-4041-3486-F913-E1A1BA224D08}"/>
              </a:ext>
            </a:extLst>
          </p:cNvPr>
          <p:cNvSpPr txBox="1"/>
          <p:nvPr/>
        </p:nvSpPr>
        <p:spPr>
          <a:xfrm>
            <a:off x="501484" y="5607831"/>
            <a:ext cx="11189031" cy="276999"/>
          </a:xfrm>
          <a:prstGeom prst="rect">
            <a:avLst/>
          </a:prstGeom>
          <a:solidFill>
            <a:schemeClr val="bg1">
              <a:lumMod val="85000"/>
            </a:schemeClr>
          </a:solidFill>
        </p:spPr>
        <p:txBody>
          <a:bodyPr wrap="square">
            <a:spAutoFit/>
          </a:bodyPr>
          <a:lstStyle/>
          <a:p>
            <a:pPr algn="just"/>
            <a:r>
              <a:rPr lang="fr-FR" sz="1200" dirty="0">
                <a:latin typeface="Montserrat" panose="00000500000000000000" pitchFamily="2" charset="0"/>
              </a:rPr>
              <a:t>En cas de doute ou d’alerte, contacter sans délai le Département fraude Externe par courriel : cegee-b-fraude-externe@cegee.caisse-epargne.fr</a:t>
            </a:r>
          </a:p>
        </p:txBody>
      </p:sp>
    </p:spTree>
    <p:extLst>
      <p:ext uri="{BB962C8B-B14F-4D97-AF65-F5344CB8AC3E}">
        <p14:creationId xmlns:p14="http://schemas.microsoft.com/office/powerpoint/2010/main" val="2373980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70484" y="82958"/>
            <a:ext cx="10133428" cy="400110"/>
          </a:xfrm>
          <a:prstGeom prst="rect">
            <a:avLst/>
          </a:prstGeom>
        </p:spPr>
        <p:txBody>
          <a:bodyPr wrap="square">
            <a:spAutoFit/>
          </a:bodyPr>
          <a:lstStyle/>
          <a:p>
            <a:r>
              <a:rPr lang="fr-FR" sz="2000" b="1" dirty="0">
                <a:solidFill>
                  <a:srgbClr val="000000"/>
                </a:solidFill>
                <a:latin typeface="Montserrat" panose="00000500000000000000" pitchFamily="2" charset="0"/>
              </a:rPr>
              <a:t>Les évolutions du schéma délégataire</a:t>
            </a:r>
          </a:p>
        </p:txBody>
      </p:sp>
      <p:sp>
        <p:nvSpPr>
          <p:cNvPr id="5" name="ZoneTexte 4">
            <a:extLst>
              <a:ext uri="{FF2B5EF4-FFF2-40B4-BE49-F238E27FC236}">
                <a16:creationId xmlns:a16="http://schemas.microsoft.com/office/drawing/2014/main" id="{B03983F2-BBA4-E325-BA04-C35125D22917}"/>
              </a:ext>
            </a:extLst>
          </p:cNvPr>
          <p:cNvSpPr txBox="1"/>
          <p:nvPr/>
        </p:nvSpPr>
        <p:spPr>
          <a:xfrm>
            <a:off x="990864" y="1579698"/>
            <a:ext cx="10242111" cy="3785652"/>
          </a:xfrm>
          <a:prstGeom prst="rect">
            <a:avLst/>
          </a:prstGeom>
          <a:noFill/>
        </p:spPr>
        <p:txBody>
          <a:bodyPr wrap="square" rtlCol="0">
            <a:spAutoFit/>
          </a:bodyPr>
          <a:lstStyle/>
          <a:p>
            <a:pPr marL="742950" lvl="1" indent="-285750">
              <a:buFont typeface="Wingdings" panose="05000000000000000000" pitchFamily="2" charset="2"/>
              <a:buChar char="q"/>
            </a:pPr>
            <a:r>
              <a:rPr lang="fr-FR" sz="1600" dirty="0">
                <a:latin typeface="Montserrat" panose="00000500000000000000" pitchFamily="2" charset="0"/>
              </a:rPr>
              <a:t>L’ouverture du service SDD est dorénavant du ressort exclusif de la Direction de Marché.</a:t>
            </a:r>
          </a:p>
          <a:p>
            <a:pPr marL="742950" lvl="1" indent="-285750">
              <a:buFont typeface="Wingdings" panose="05000000000000000000" pitchFamily="2" charset="2"/>
              <a:buChar char="q"/>
            </a:pPr>
            <a:endParaRPr lang="fr-FR" sz="1600" dirty="0">
              <a:latin typeface="Montserrat" panose="00000500000000000000" pitchFamily="2" charset="0"/>
            </a:endParaRPr>
          </a:p>
          <a:p>
            <a:pPr marL="1200150" lvl="2" indent="-285750">
              <a:buFont typeface="Wingdings" panose="05000000000000000000" pitchFamily="2" charset="2"/>
              <a:buChar char="§"/>
            </a:pPr>
            <a:r>
              <a:rPr lang="fr-FR" sz="1600" dirty="0">
                <a:latin typeface="Montserrat" panose="00000500000000000000" pitchFamily="2" charset="0"/>
              </a:rPr>
              <a:t>Sont concernés :</a:t>
            </a:r>
          </a:p>
          <a:p>
            <a:pPr marL="1657350" lvl="3" indent="-285750">
              <a:buFont typeface="Wingdings" panose="05000000000000000000" pitchFamily="2" charset="2"/>
              <a:buChar char="§"/>
            </a:pPr>
            <a:r>
              <a:rPr lang="fr-FR" sz="1600" dirty="0">
                <a:latin typeface="Montserrat" panose="00000500000000000000" pitchFamily="2" charset="0"/>
              </a:rPr>
              <a:t>Demande d’ICS</a:t>
            </a:r>
          </a:p>
          <a:p>
            <a:pPr marL="1657350" lvl="3" indent="-285750">
              <a:buFont typeface="Wingdings" panose="05000000000000000000" pitchFamily="2" charset="2"/>
              <a:buChar char="§"/>
            </a:pPr>
            <a:r>
              <a:rPr lang="fr-FR" sz="1600" dirty="0">
                <a:latin typeface="Montserrat" panose="00000500000000000000" pitchFamily="2" charset="0"/>
              </a:rPr>
              <a:t>prestation création ou avenant d’un contrat CENET en vue de la mise en place d’un mandat SEPA CORE ou Interentreprise</a:t>
            </a:r>
          </a:p>
          <a:p>
            <a:pPr marL="1657350" lvl="3" indent="-285750">
              <a:buFont typeface="Wingdings" panose="05000000000000000000" pitchFamily="2" charset="2"/>
              <a:buChar char="§"/>
            </a:pPr>
            <a:r>
              <a:rPr lang="fr-FR" sz="1600" dirty="0">
                <a:latin typeface="Montserrat" panose="00000500000000000000" pitchFamily="2" charset="0"/>
              </a:rPr>
              <a:t>Les réactivations de services inactifs (mise en place de plafonds de 1€ pour les contrats inactifs)</a:t>
            </a:r>
          </a:p>
          <a:p>
            <a:pPr marL="1200150" lvl="2" indent="-285750">
              <a:buFont typeface="Wingdings" panose="05000000000000000000" pitchFamily="2" charset="2"/>
              <a:buChar char="§"/>
            </a:pPr>
            <a:endParaRPr lang="fr-FR" sz="1600" dirty="0">
              <a:latin typeface="Montserrat" panose="00000500000000000000" pitchFamily="2" charset="0"/>
            </a:endParaRPr>
          </a:p>
          <a:p>
            <a:pPr marL="742950" lvl="1" indent="-285750">
              <a:buFont typeface="Wingdings" panose="05000000000000000000" pitchFamily="2" charset="2"/>
              <a:buChar char="q"/>
            </a:pPr>
            <a:r>
              <a:rPr lang="fr-FR" sz="1600" dirty="0">
                <a:latin typeface="Montserrat" panose="00000500000000000000" pitchFamily="2" charset="0"/>
              </a:rPr>
              <a:t>Le schéma délégataire évolue en conséquence avec  présence de la mention suivante *:</a:t>
            </a:r>
          </a:p>
          <a:p>
            <a:pPr marL="742950" lvl="1" indent="-285750">
              <a:buFont typeface="Wingdings" panose="05000000000000000000" pitchFamily="2" charset="2"/>
              <a:buChar char="q"/>
            </a:pPr>
            <a:endParaRPr lang="fr-FR" sz="1600" dirty="0">
              <a:latin typeface="Montserrat" panose="00000500000000000000" pitchFamily="2" charset="0"/>
            </a:endParaRPr>
          </a:p>
          <a:p>
            <a:pPr marL="742950" lvl="1" indent="-285750">
              <a:buFont typeface="Wingdings" panose="05000000000000000000" pitchFamily="2" charset="2"/>
              <a:buChar char="q"/>
            </a:pPr>
            <a:endParaRPr lang="fr-FR" sz="1600" dirty="0">
              <a:latin typeface="Montserrat" panose="00000500000000000000" pitchFamily="2" charset="0"/>
            </a:endParaRPr>
          </a:p>
          <a:p>
            <a:pPr lvl="1"/>
            <a:endParaRPr lang="fr-FR" sz="1600" dirty="0">
              <a:latin typeface="Montserrat" panose="00000500000000000000" pitchFamily="2" charset="0"/>
            </a:endParaRPr>
          </a:p>
          <a:p>
            <a:pPr lvl="1"/>
            <a:endParaRPr lang="fr-FR" sz="1600" dirty="0">
              <a:latin typeface="Montserrat" panose="00000500000000000000" pitchFamily="2" charset="0"/>
            </a:endParaRPr>
          </a:p>
          <a:p>
            <a:pPr marL="742950" lvl="1" indent="-285750">
              <a:buFont typeface="Arial" panose="020B0604020202020204" pitchFamily="34" charset="0"/>
              <a:buChar char="•"/>
            </a:pPr>
            <a:endParaRPr lang="fr-FR" sz="1600" dirty="0">
              <a:latin typeface="Montserrat" panose="00000500000000000000" pitchFamily="2" charset="0"/>
            </a:endParaRPr>
          </a:p>
        </p:txBody>
      </p:sp>
      <p:pic>
        <p:nvPicPr>
          <p:cNvPr id="7" name="Image 6">
            <a:extLst>
              <a:ext uri="{FF2B5EF4-FFF2-40B4-BE49-F238E27FC236}">
                <a16:creationId xmlns:a16="http://schemas.microsoft.com/office/drawing/2014/main" id="{95587213-B33A-E4D4-CED0-8CBEE02289C7}"/>
              </a:ext>
            </a:extLst>
          </p:cNvPr>
          <p:cNvPicPr>
            <a:picLocks noChangeAspect="1"/>
          </p:cNvPicPr>
          <p:nvPr/>
        </p:nvPicPr>
        <p:blipFill>
          <a:blip r:embed="rId2"/>
          <a:stretch>
            <a:fillRect/>
          </a:stretch>
        </p:blipFill>
        <p:spPr>
          <a:xfrm>
            <a:off x="1624727" y="4482267"/>
            <a:ext cx="8974386" cy="720255"/>
          </a:xfrm>
          <a:prstGeom prst="rect">
            <a:avLst/>
          </a:prstGeom>
        </p:spPr>
      </p:pic>
      <p:pic>
        <p:nvPicPr>
          <p:cNvPr id="9" name="Image 8">
            <a:extLst>
              <a:ext uri="{FF2B5EF4-FFF2-40B4-BE49-F238E27FC236}">
                <a16:creationId xmlns:a16="http://schemas.microsoft.com/office/drawing/2014/main" id="{C4E0A83B-5DBB-CD74-ECD5-1FC2C447827E}"/>
              </a:ext>
            </a:extLst>
          </p:cNvPr>
          <p:cNvPicPr>
            <a:picLocks noChangeAspect="1"/>
          </p:cNvPicPr>
          <p:nvPr/>
        </p:nvPicPr>
        <p:blipFill>
          <a:blip r:embed="rId3"/>
          <a:stretch>
            <a:fillRect/>
          </a:stretch>
        </p:blipFill>
        <p:spPr>
          <a:xfrm rot="21434754">
            <a:off x="7350222" y="5228273"/>
            <a:ext cx="1771548" cy="1206568"/>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AFF824E5-5E2A-4DC4-2B07-54CB17923183}"/>
              </a:ext>
            </a:extLst>
          </p:cNvPr>
          <p:cNvPicPr>
            <a:picLocks noChangeAspect="1"/>
          </p:cNvPicPr>
          <p:nvPr/>
        </p:nvPicPr>
        <p:blipFill>
          <a:blip r:embed="rId4"/>
          <a:stretch>
            <a:fillRect/>
          </a:stretch>
        </p:blipFill>
        <p:spPr>
          <a:xfrm rot="187311">
            <a:off x="8348214" y="5259867"/>
            <a:ext cx="1719130" cy="1143377"/>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676FCE3D-4E0F-E1A2-3155-342F1719CF8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219" b="91781" l="8000" r="90000">
                        <a14:foregroundMark x1="67000" y1="73973" x2="67000" y2="73973"/>
                        <a14:foregroundMark x1="8000" y1="90411" x2="58000" y2="80822"/>
                        <a14:foregroundMark x1="58000" y1="80822" x2="90000" y2="42466"/>
                        <a14:foregroundMark x1="90000" y1="23288" x2="88000" y2="42466"/>
                        <a14:foregroundMark x1="89000" y1="24658" x2="83000" y2="46575"/>
                        <a14:foregroundMark x1="60000" y1="78082" x2="10000" y2="91781"/>
                        <a14:foregroundMark x1="10000" y1="91781" x2="10000" y2="91781"/>
                      </a14:backgroundRemoval>
                    </a14:imgEffect>
                  </a14:imgLayer>
                </a14:imgProps>
              </a:ext>
            </a:extLst>
          </a:blip>
          <a:stretch>
            <a:fillRect/>
          </a:stretch>
        </p:blipFill>
        <p:spPr>
          <a:xfrm rot="3523965" flipV="1">
            <a:off x="10329285" y="5112789"/>
            <a:ext cx="637089" cy="655480"/>
          </a:xfrm>
          <a:prstGeom prst="rect">
            <a:avLst/>
          </a:prstGeom>
        </p:spPr>
      </p:pic>
      <p:sp>
        <p:nvSpPr>
          <p:cNvPr id="18" name="ZoneTexte 17">
            <a:extLst>
              <a:ext uri="{FF2B5EF4-FFF2-40B4-BE49-F238E27FC236}">
                <a16:creationId xmlns:a16="http://schemas.microsoft.com/office/drawing/2014/main" id="{FFFCE9B0-80F9-1033-7C56-0EC6E36D76AC}"/>
              </a:ext>
            </a:extLst>
          </p:cNvPr>
          <p:cNvSpPr txBox="1"/>
          <p:nvPr/>
        </p:nvSpPr>
        <p:spPr>
          <a:xfrm>
            <a:off x="312466" y="5744416"/>
            <a:ext cx="6673869" cy="276999"/>
          </a:xfrm>
          <a:prstGeom prst="rect">
            <a:avLst/>
          </a:prstGeom>
          <a:noFill/>
        </p:spPr>
        <p:txBody>
          <a:bodyPr wrap="square" rtlCol="0">
            <a:spAutoFit/>
          </a:bodyPr>
          <a:lstStyle/>
          <a:p>
            <a:r>
              <a:rPr lang="fr-FR" sz="1200" dirty="0">
                <a:latin typeface="Montserrat" panose="00000500000000000000" pitchFamily="2" charset="0"/>
              </a:rPr>
              <a:t>*Les procédures sous Mydoccs seront remises à jour prochainement en ce sens</a:t>
            </a:r>
          </a:p>
        </p:txBody>
      </p:sp>
      <p:pic>
        <p:nvPicPr>
          <p:cNvPr id="20" name="Image 19">
            <a:extLst>
              <a:ext uri="{FF2B5EF4-FFF2-40B4-BE49-F238E27FC236}">
                <a16:creationId xmlns:a16="http://schemas.microsoft.com/office/drawing/2014/main" id="{DA433917-4394-76DD-895B-A565B4790999}"/>
              </a:ext>
            </a:extLst>
          </p:cNvPr>
          <p:cNvPicPr>
            <a:picLocks noChangeAspect="1"/>
          </p:cNvPicPr>
          <p:nvPr/>
        </p:nvPicPr>
        <p:blipFill rotWithShape="1">
          <a:blip r:embed="rId7"/>
          <a:srcRect t="34564"/>
          <a:stretch/>
        </p:blipFill>
        <p:spPr>
          <a:xfrm>
            <a:off x="312466" y="2350375"/>
            <a:ext cx="1087126" cy="1389496"/>
          </a:xfrm>
          <a:prstGeom prst="rect">
            <a:avLst/>
          </a:prstGeom>
        </p:spPr>
      </p:pic>
      <p:sp>
        <p:nvSpPr>
          <p:cNvPr id="8" name="ZoneTexte 7">
            <a:extLst>
              <a:ext uri="{FF2B5EF4-FFF2-40B4-BE49-F238E27FC236}">
                <a16:creationId xmlns:a16="http://schemas.microsoft.com/office/drawing/2014/main" id="{D7E927BA-4C7B-937D-14D4-BF8B2A9D9D50}"/>
              </a:ext>
            </a:extLst>
          </p:cNvPr>
          <p:cNvSpPr txBox="1"/>
          <p:nvPr/>
        </p:nvSpPr>
        <p:spPr>
          <a:xfrm>
            <a:off x="1171941" y="523524"/>
            <a:ext cx="10464887" cy="923330"/>
          </a:xfrm>
          <a:prstGeom prst="rect">
            <a:avLst/>
          </a:prstGeom>
          <a:noFill/>
        </p:spPr>
        <p:txBody>
          <a:bodyPr wrap="square">
            <a:spAutoFit/>
          </a:bodyPr>
          <a:lstStyle/>
          <a:p>
            <a:pPr algn="just"/>
            <a:r>
              <a:rPr lang="fr-FR" dirty="0">
                <a:solidFill>
                  <a:srgbClr val="C00000"/>
                </a:solidFill>
                <a:latin typeface="Montserrat" panose="00000500000000000000" pitchFamily="2" charset="0"/>
              </a:rPr>
              <a:t>Toutes les demandes d’ICS ou de mise en place de prélèvements SEPA adressées au service Solutions Paiements seront routées automatiquement au Marché des Professionnels pour validation. </a:t>
            </a:r>
          </a:p>
        </p:txBody>
      </p:sp>
    </p:spTree>
    <p:extLst>
      <p:ext uri="{BB962C8B-B14F-4D97-AF65-F5344CB8AC3E}">
        <p14:creationId xmlns:p14="http://schemas.microsoft.com/office/powerpoint/2010/main" val="591595012"/>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4ed548e1-9252-4383-89e4-daa065924a3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12256E142290C448B749FFC681C15DC" ma:contentTypeVersion="15" ma:contentTypeDescription="Create a new document." ma:contentTypeScope="" ma:versionID="253ef794eaed783b43220a671ea7c761">
  <xsd:schema xmlns:xsd="http://www.w3.org/2001/XMLSchema" xmlns:xs="http://www.w3.org/2001/XMLSchema" xmlns:p="http://schemas.microsoft.com/office/2006/metadata/properties" xmlns:ns3="4ed548e1-9252-4383-89e4-daa065924a31" xmlns:ns4="907edc36-f8c7-4079-91bc-0258a5bfee00" targetNamespace="http://schemas.microsoft.com/office/2006/metadata/properties" ma:root="true" ma:fieldsID="9576f0439a9a06eb65122d9a0c4f67c5" ns3:_="" ns4:_="">
    <xsd:import namespace="4ed548e1-9252-4383-89e4-daa065924a31"/>
    <xsd:import namespace="907edc36-f8c7-4079-91bc-0258a5bfee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_activity" minOccurs="0"/>
                <xsd:element ref="ns3:MediaServiceObjectDetectorVersions" minOccurs="0"/>
                <xsd:element ref="ns3:MediaLengthInSecond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d548e1-9252-4383-89e4-daa065924a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ystemTags" ma:index="2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7edc36-f8c7-4079-91bc-0258a5bfee0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purl.org/dc/elements/1.1/"/>
    <ds:schemaRef ds:uri="http://schemas.microsoft.com/office/2006/metadata/properties"/>
    <ds:schemaRef ds:uri="907edc36-f8c7-4079-91bc-0258a5bfee00"/>
    <ds:schemaRef ds:uri="4ed548e1-9252-4383-89e4-daa065924a3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1B9E1F8E-B57C-4D07-8242-E492B2D5E5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d548e1-9252-4383-89e4-daa065924a31"/>
    <ds:schemaRef ds:uri="907edc36-f8c7-4079-91bc-0258a5bfe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9633</TotalTime>
  <Words>1098</Words>
  <Application>Microsoft Office PowerPoint</Application>
  <PresentationFormat>Grand écran</PresentationFormat>
  <Paragraphs>84</Paragraphs>
  <Slides>8</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vt:i4>
      </vt:variant>
    </vt:vector>
  </HeadingPairs>
  <TitlesOfParts>
    <vt:vector size="16" baseType="lpstr">
      <vt:lpstr>Arial</vt:lpstr>
      <vt:lpstr>Arial Black</vt:lpstr>
      <vt:lpstr>Arial Narrow</vt:lpstr>
      <vt:lpstr>Calibri</vt:lpstr>
      <vt:lpstr>Montserrat</vt:lpstr>
      <vt:lpstr>Montserrat Black</vt:lpstr>
      <vt:lpstr>Wingdings</vt:lpstr>
      <vt:lpstr>Thème Office</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361</cp:revision>
  <dcterms:created xsi:type="dcterms:W3CDTF">2020-06-24T09:20:11Z</dcterms:created>
  <dcterms:modified xsi:type="dcterms:W3CDTF">2024-01-19T09:32:23Z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0x010100D12256E142290C448B749FFC681C15DC</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