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68" r:id="rId6"/>
    <p:sldId id="269" r:id="rId7"/>
    <p:sldId id="576" r:id="rId8"/>
    <p:sldId id="578" r:id="rId9"/>
    <p:sldId id="563" r:id="rId10"/>
    <p:sldId id="271" r:id="rId11"/>
    <p:sldId id="592" r:id="rId12"/>
    <p:sldId id="581" r:id="rId13"/>
    <p:sldId id="582" r:id="rId14"/>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3EAB36"/>
    <a:srgbClr val="558C0E"/>
    <a:srgbClr val="2010D3"/>
    <a:srgbClr val="1D9DD9"/>
    <a:srgbClr val="FFD817"/>
    <a:srgbClr val="E60B15"/>
    <a:srgbClr val="1EA3E2"/>
    <a:srgbClr val="77BF32"/>
    <a:srgbClr val="3F6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24" d="100"/>
          <a:sy n="124" d="100"/>
        </p:scale>
        <p:origin x="3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9462ADFC-EDD7-4E36-BDAC-EB5A83F7D702}" type="datetimeFigureOut">
              <a:rPr lang="fr-FR" smtClean="0"/>
              <a:t>26/04/2024</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S17 2024</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5195241" y="6488276"/>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S12 2024</a:t>
            </a:r>
            <a:endParaRPr lang="fr-FR" sz="1200" dirty="0">
              <a:solidFill>
                <a:schemeClr val="bg1">
                  <a:lumMod val="50000"/>
                </a:schemeClr>
              </a:solidFill>
            </a:endParaRPr>
          </a:p>
        </p:txBody>
      </p:sp>
      <p:sp>
        <p:nvSpPr>
          <p:cNvPr id="8" name="Espace réservé du texte 3">
            <a:extLst>
              <a:ext uri="{FF2B5EF4-FFF2-40B4-BE49-F238E27FC236}">
                <a16:creationId xmlns:a16="http://schemas.microsoft.com/office/drawing/2014/main" id="{367864B5-ACED-42C9-9790-4A552B257568}"/>
              </a:ext>
            </a:extLst>
          </p:cNvPr>
          <p:cNvSpPr>
            <a:spLocks noGrp="1"/>
          </p:cNvSpPr>
          <p:nvPr>
            <p:ph type="body" sz="quarter" idx="14"/>
          </p:nvPr>
        </p:nvSpPr>
        <p:spPr>
          <a:xfrm>
            <a:off x="9761840" y="60129"/>
            <a:ext cx="2503212" cy="231775"/>
          </a:xfrm>
          <a:prstGeom prst="rect">
            <a:avLst/>
          </a:prstGeom>
        </p:spPr>
        <p:txBody>
          <a:bodyPr/>
          <a:lstStyle/>
          <a:p>
            <a:r>
              <a:rPr lang="fr-FR" sz="2000" dirty="0">
                <a:solidFill>
                  <a:srgbClr val="00B050"/>
                </a:solidFill>
                <a:latin typeface="Montserrat Black" panose="00000A00000000000000" pitchFamily="2" charset="0"/>
              </a:rPr>
              <a:t>TRÉSO CLIMAT</a:t>
            </a: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3422699116"/>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package" Target="../embeddings/Microsoft_PowerPoint_Presentation.pptx"/></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PowerPoint_Presentation1.pptx"/><Relationship Id="rId2" Type="http://schemas.openxmlformats.org/officeDocument/2006/relationships/hyperlink" Target="mailto:cegee-b-drccp-slab@cegee.caisse-epargne.fr" TargetMode="External"/><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11.png"/><Relationship Id="rId4"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2024 S5 avec évolutions S17</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pour une image  10">
            <a:extLst>
              <a:ext uri="{FF2B5EF4-FFF2-40B4-BE49-F238E27FC236}">
                <a16:creationId xmlns:a16="http://schemas.microsoft.com/office/drawing/2014/main" id="{53328ECD-3EF5-D1E6-358B-70D29B9C20A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34332" t="11029" r="8668" b="4751"/>
          <a:stretch/>
        </p:blipFill>
        <p:spPr>
          <a:xfrm>
            <a:off x="861125" y="1088547"/>
            <a:ext cx="5838253" cy="5231860"/>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p:spPr>
      </p:pic>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Votre actualité…</a:t>
            </a:r>
          </a:p>
        </p:txBody>
      </p:sp>
      <p:sp>
        <p:nvSpPr>
          <p:cNvPr id="3" name="Titre 31">
            <a:extLst>
              <a:ext uri="{FF2B5EF4-FFF2-40B4-BE49-F238E27FC236}">
                <a16:creationId xmlns:a16="http://schemas.microsoft.com/office/drawing/2014/main" id="{A58BC27F-A421-DB55-56F4-8190D2167CF3}"/>
              </a:ext>
            </a:extLst>
          </p:cNvPr>
          <p:cNvSpPr txBox="1">
            <a:spLocks/>
          </p:cNvSpPr>
          <p:nvPr/>
        </p:nvSpPr>
        <p:spPr>
          <a:xfrm>
            <a:off x="5500290" y="2693415"/>
            <a:ext cx="6691710" cy="3151650"/>
          </a:xfrm>
          <a:prstGeom prst="rect">
            <a:avLst/>
          </a:prstGeom>
        </p:spPr>
        <p:txBody>
          <a:bodyPr vert="horz" lIns="0" tIns="0" rIns="0" bIns="0" rtlCol="0" anchor="ctr" anchorCtr="0">
            <a:noAutofit/>
          </a:bodyPr>
          <a:lstStyle>
            <a:lvl1pPr lvl="0" algn="l" defTabSz="914400" rtl="0" eaLnBrk="1" latinLnBrk="0" hangingPunct="1">
              <a:lnSpc>
                <a:spcPct val="90000"/>
              </a:lnSpc>
              <a:spcBef>
                <a:spcPts val="0"/>
              </a:spcBef>
              <a:buClr>
                <a:srgbClr val="FFFFFF"/>
              </a:buClr>
              <a:buSzPct val="100000"/>
              <a:buFont typeface="Cabin Condensed"/>
              <a:buNone/>
              <a:defRPr sz="3600" kern="120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dirty="0">
                <a:solidFill>
                  <a:srgbClr val="C00000"/>
                </a:solidFill>
              </a:rPr>
              <a:t>B</a:t>
            </a:r>
            <a:r>
              <a:rPr lang="fr-FR" dirty="0"/>
              <a:t>énéficiaires</a:t>
            </a:r>
            <a:r>
              <a:rPr lang="fr-FR" dirty="0">
                <a:solidFill>
                  <a:srgbClr val="C00000"/>
                </a:solidFill>
              </a:rPr>
              <a:t> </a:t>
            </a:r>
          </a:p>
          <a:p>
            <a:r>
              <a:rPr lang="fr-FR" dirty="0">
                <a:solidFill>
                  <a:srgbClr val="C00000"/>
                </a:solidFill>
              </a:rPr>
              <a:t>E</a:t>
            </a:r>
            <a:r>
              <a:rPr lang="fr-FR" dirty="0"/>
              <a:t>ffectifs :</a:t>
            </a:r>
          </a:p>
          <a:p>
            <a:pPr marL="0" marR="0" lvl="0" indent="0" defTabSz="914400" rtl="0" eaLnBrk="1" fontAlgn="auto" latinLnBrk="0" hangingPunct="1">
              <a:lnSpc>
                <a:spcPct val="90000"/>
              </a:lnSpc>
              <a:spcBef>
                <a:spcPts val="0"/>
              </a:spcBef>
              <a:spcAft>
                <a:spcPts val="0"/>
              </a:spcAft>
              <a:buClr>
                <a:srgbClr val="FFFFFF"/>
              </a:buClr>
              <a:buSzPct val="100000"/>
              <a:buFont typeface="Cabin Condensed"/>
              <a:buNone/>
              <a:tabLst/>
              <a:defRPr/>
            </a:pPr>
            <a:r>
              <a:rPr lang="fr-FR" sz="4400" dirty="0">
                <a:solidFill>
                  <a:srgbClr val="C00000"/>
                </a:solidFill>
              </a:rPr>
              <a:t>[</a:t>
            </a:r>
            <a:r>
              <a:rPr lang="fr-FR" dirty="0"/>
              <a:t> </a:t>
            </a:r>
            <a:r>
              <a:rPr kumimoji="0" lang="fr-FR" b="0" i="0" u="none" strike="noStrike" kern="1200" cap="none" spc="0" normalizeH="0" baseline="0" noProof="0" dirty="0">
                <a:ln>
                  <a:noFill/>
                </a:ln>
                <a:solidFill>
                  <a:srgbClr val="000000"/>
                </a:solidFill>
                <a:effectLst/>
                <a:uLnTx/>
                <a:uFillTx/>
                <a:latin typeface="Arial Black" panose="020B0A04020102020204" pitchFamily="34" charset="0"/>
                <a:sym typeface="Cabin Condensed"/>
              </a:rPr>
              <a:t>Nouvelles dispositions</a:t>
            </a:r>
            <a:r>
              <a:rPr lang="fr-FR" dirty="0"/>
              <a:t> </a:t>
            </a:r>
            <a:r>
              <a:rPr lang="fr-FR" sz="4400" dirty="0">
                <a:solidFill>
                  <a:srgbClr val="C00000"/>
                </a:solidFill>
              </a:rPr>
              <a:t>]</a:t>
            </a:r>
            <a:endParaRPr kumimoji="0" lang="fr-FR" sz="4400" b="0" i="0" u="none" strike="noStrike" kern="1200" cap="none" spc="0" normalizeH="0" baseline="0" noProof="0" dirty="0">
              <a:ln>
                <a:noFill/>
              </a:ln>
              <a:solidFill>
                <a:srgbClr val="C00000"/>
              </a:solidFill>
              <a:effectLst/>
              <a:uLnTx/>
              <a:uFillTx/>
              <a:latin typeface="Arial Black" panose="020B0A04020102020204" pitchFamily="34" charset="0"/>
              <a:sym typeface="Cabin Condensed"/>
            </a:endParaRPr>
          </a:p>
          <a:p>
            <a:pPr marL="0" marR="0" lvl="0" indent="0" algn="ctr" defTabSz="914400" rtl="0" eaLnBrk="1" fontAlgn="auto" latinLnBrk="0" hangingPunct="1">
              <a:lnSpc>
                <a:spcPct val="90000"/>
              </a:lnSpc>
              <a:spcBef>
                <a:spcPts val="0"/>
              </a:spcBef>
              <a:spcAft>
                <a:spcPts val="0"/>
              </a:spcAft>
              <a:buClr>
                <a:srgbClr val="FFFFFF"/>
              </a:buClr>
              <a:buSzPct val="100000"/>
              <a:buFont typeface="Cabin Condensed"/>
              <a:buNone/>
              <a:tabLst/>
              <a:defRPr/>
            </a:pPr>
            <a:endParaRPr lang="fr-FR" dirty="0">
              <a:solidFill>
                <a:srgbClr val="000000"/>
              </a:solidFill>
            </a:endParaRPr>
          </a:p>
          <a:p>
            <a:pPr marL="0" marR="0" lvl="0" indent="0" algn="ctr" defTabSz="914400" rtl="0" eaLnBrk="1" fontAlgn="auto" latinLnBrk="0" hangingPunct="1">
              <a:lnSpc>
                <a:spcPct val="90000"/>
              </a:lnSpc>
              <a:spcBef>
                <a:spcPts val="0"/>
              </a:spcBef>
              <a:spcAft>
                <a:spcPts val="0"/>
              </a:spcAft>
              <a:buClr>
                <a:srgbClr val="FFFFFF"/>
              </a:buClr>
              <a:buSzPct val="100000"/>
              <a:buFont typeface="Cabin Condensed"/>
              <a:buNone/>
              <a:tabLst/>
              <a:defRPr/>
            </a:pPr>
            <a:endParaRPr kumimoji="0" lang="fr-FR" b="0" i="0" u="none" strike="noStrike" kern="1200" cap="none" spc="0" normalizeH="0" baseline="0" noProof="0" dirty="0">
              <a:ln>
                <a:noFill/>
              </a:ln>
              <a:solidFill>
                <a:srgbClr val="000000"/>
              </a:solidFill>
              <a:effectLst/>
              <a:uLnTx/>
              <a:uFillTx/>
              <a:latin typeface="Arial Black" panose="020B0A04020102020204" pitchFamily="34" charset="0"/>
              <a:sym typeface="Cabin Condensed"/>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084866" y="0"/>
            <a:ext cx="2329484" cy="461665"/>
          </a:xfrm>
          <a:prstGeom prst="rect">
            <a:avLst/>
          </a:prstGeom>
        </p:spPr>
        <p:txBody>
          <a:bodyPr wrap="none">
            <a:spAutoFit/>
          </a:bodyPr>
          <a:lstStyle/>
          <a:p>
            <a:r>
              <a:rPr lang="fr-FR" sz="24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sommaire</a:t>
            </a:r>
          </a:p>
        </p:txBody>
      </p:sp>
      <p:sp>
        <p:nvSpPr>
          <p:cNvPr id="2" name="Espace réservé du texte 21">
            <a:extLst>
              <a:ext uri="{FF2B5EF4-FFF2-40B4-BE49-F238E27FC236}">
                <a16:creationId xmlns:a16="http://schemas.microsoft.com/office/drawing/2014/main" id="{B43FA36E-9B55-89F5-2750-D886BC0C718B}"/>
              </a:ext>
            </a:extLst>
          </p:cNvPr>
          <p:cNvSpPr txBox="1">
            <a:spLocks/>
          </p:cNvSpPr>
          <p:nvPr/>
        </p:nvSpPr>
        <p:spPr>
          <a:xfrm>
            <a:off x="638303" y="2701358"/>
            <a:ext cx="753348"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spcBef>
                <a:spcPts val="0"/>
              </a:spcBef>
              <a:spcAft>
                <a:spcPts val="0"/>
              </a:spcAft>
              <a:buClr>
                <a:srgbClr val="B34A8C"/>
              </a:buClr>
              <a:buSzTx/>
              <a:buFont typeface="Cambria Math" panose="02040503050406030204" pitchFamily="18" charset="0"/>
              <a:buNone/>
              <a:tabLst/>
              <a:defRPr/>
            </a:pPr>
            <a:r>
              <a:rPr kumimoji="0" lang="fr-FR" sz="3200" b="1" i="0" u="none" strike="noStrike" kern="1200" cap="none" spc="0" normalizeH="0" baseline="0" noProof="0" dirty="0">
                <a:ln>
                  <a:noFill/>
                </a:ln>
                <a:solidFill>
                  <a:srgbClr val="581D74"/>
                </a:solidFill>
                <a:effectLst/>
                <a:uLnTx/>
                <a:uFillTx/>
                <a:latin typeface="Arial" panose="020B0604020202020204" pitchFamily="34" charset="0"/>
                <a:cs typeface="Arial" panose="020B0604020202020204" pitchFamily="34" charset="0"/>
                <a:sym typeface="Arial"/>
              </a:rPr>
              <a:t>01</a:t>
            </a:r>
          </a:p>
        </p:txBody>
      </p:sp>
      <p:sp>
        <p:nvSpPr>
          <p:cNvPr id="4" name="Espace réservé du texte 23">
            <a:extLst>
              <a:ext uri="{FF2B5EF4-FFF2-40B4-BE49-F238E27FC236}">
                <a16:creationId xmlns:a16="http://schemas.microsoft.com/office/drawing/2014/main" id="{74AD4BBE-2217-3A5A-6CAD-102C727870AD}"/>
              </a:ext>
            </a:extLst>
          </p:cNvPr>
          <p:cNvSpPr txBox="1">
            <a:spLocks/>
          </p:cNvSpPr>
          <p:nvPr/>
        </p:nvSpPr>
        <p:spPr>
          <a:xfrm>
            <a:off x="638303" y="3454430"/>
            <a:ext cx="753348" cy="509122"/>
          </a:xfrm>
          <a:prstGeom prst="rect">
            <a:avLst/>
          </a:prstGeom>
          <a:noFill/>
          <a:ln w="38100">
            <a:noFill/>
          </a:ln>
        </p:spPr>
        <p:txBody>
          <a:bodyPr vert="horz" wrap="none" lIns="72000" tIns="0" rIns="72000" bIns="0" rtlCol="0" anchor="ctr" anchorCtr="0">
            <a:noAutofit/>
          </a:bodyPr>
          <a:lstStyle>
            <a:lvl1pPr marL="0" marR="0" indent="0" algn="r" defTabSz="914400"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spcBef>
                <a:spcPts val="0"/>
              </a:spcBef>
              <a:spcAft>
                <a:spcPts val="0"/>
              </a:spcAft>
              <a:buClr>
                <a:srgbClr val="B34A8C"/>
              </a:buClr>
              <a:buSzTx/>
              <a:buFont typeface="Cambria Math" panose="02040503050406030204" pitchFamily="18" charset="0"/>
              <a:buNone/>
              <a:tabLst/>
              <a:defRPr/>
            </a:pPr>
            <a:r>
              <a:rPr kumimoji="0" lang="fr-FR" sz="3200" b="1" i="0" u="none" strike="noStrike" kern="1200" cap="none" spc="0" normalizeH="0" baseline="0" noProof="0" dirty="0">
                <a:ln>
                  <a:noFill/>
                </a:ln>
                <a:solidFill>
                  <a:srgbClr val="B34A8C"/>
                </a:solidFill>
                <a:effectLst/>
                <a:uLnTx/>
                <a:uFillTx/>
                <a:latin typeface="Arial" panose="020B0604020202020204" pitchFamily="34" charset="0"/>
                <a:cs typeface="Arial" panose="020B0604020202020204" pitchFamily="34" charset="0"/>
                <a:sym typeface="Arial"/>
              </a:rPr>
              <a:t>02</a:t>
            </a:r>
          </a:p>
        </p:txBody>
      </p:sp>
      <p:sp>
        <p:nvSpPr>
          <p:cNvPr id="5" name="Espace réservé du texte 24">
            <a:extLst>
              <a:ext uri="{FF2B5EF4-FFF2-40B4-BE49-F238E27FC236}">
                <a16:creationId xmlns:a16="http://schemas.microsoft.com/office/drawing/2014/main" id="{9490B835-DAB3-17C3-61BF-0FA272A38165}"/>
              </a:ext>
            </a:extLst>
          </p:cNvPr>
          <p:cNvSpPr txBox="1">
            <a:spLocks/>
          </p:cNvSpPr>
          <p:nvPr/>
        </p:nvSpPr>
        <p:spPr>
          <a:xfrm>
            <a:off x="1525957" y="2798364"/>
            <a:ext cx="10333405" cy="540883"/>
          </a:xfrm>
          <a:prstGeom prst="rect">
            <a:avLst/>
          </a:prstGeom>
        </p:spPr>
        <p:txBody>
          <a:bodyPr vert="horz" lIns="0" tIns="0" rIns="0" bIns="0" rtlCol="0" anchor="ctr" anchorCtr="0">
            <a:normAutofit fontScale="92500" lnSpcReduction="10000"/>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b="0" i="0" u="none" strike="noStrike" kern="1200" cap="none" spc="0" normalizeH="0" baseline="0" noProof="0" dirty="0">
                <a:ln>
                  <a:noFill/>
                </a:ln>
                <a:solidFill>
                  <a:srgbClr val="000000"/>
                </a:solidFill>
                <a:effectLst/>
                <a:uLnTx/>
                <a:uFillTx/>
                <a:latin typeface="Montserrat" panose="00000500000000000000" pitchFamily="2" charset="0"/>
                <a:sym typeface="Arial"/>
              </a:rPr>
              <a:t>Nouvelles dispositions concernant les entrées en relations (EER)</a:t>
            </a:r>
          </a:p>
          <a:p>
            <a:pPr marL="0" marR="0" lvl="0" indent="0" algn="l"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b="0" i="0" u="none" strike="noStrike" kern="1200" cap="none" spc="0" normalizeH="0" baseline="0" noProof="0" dirty="0">
                <a:ln>
                  <a:noFill/>
                </a:ln>
                <a:solidFill>
                  <a:srgbClr val="000000"/>
                </a:solidFill>
                <a:effectLst/>
                <a:uLnTx/>
                <a:uFillTx/>
                <a:latin typeface="Montserrat" panose="00000500000000000000" pitchFamily="2" charset="0"/>
                <a:sym typeface="Arial"/>
              </a:rPr>
              <a:t>- </a:t>
            </a:r>
            <a:r>
              <a:rPr kumimoji="0" lang="fr-FR" sz="1900" b="0" i="1" u="none" strike="noStrike" kern="1200" cap="none" spc="0" normalizeH="0" baseline="0" noProof="0" dirty="0">
                <a:ln>
                  <a:noFill/>
                </a:ln>
                <a:solidFill>
                  <a:srgbClr val="000000"/>
                </a:solidFill>
                <a:effectLst/>
                <a:uLnTx/>
                <a:uFillTx/>
                <a:latin typeface="Montserrat" panose="00000500000000000000" pitchFamily="2" charset="0"/>
                <a:sym typeface="Arial"/>
              </a:rPr>
              <a:t>Spécificité en cas du </a:t>
            </a:r>
            <a:r>
              <a:rPr kumimoji="0" lang="fr-FR" sz="1900" b="0" i="1" u="none" strike="noStrike" kern="1200" cap="none" spc="0" normalizeH="0" baseline="0" noProof="0" dirty="0">
                <a:ln>
                  <a:noFill/>
                </a:ln>
                <a:solidFill>
                  <a:srgbClr val="C00000"/>
                </a:solidFill>
                <a:effectLst/>
                <a:uLnTx/>
                <a:uFillTx/>
                <a:latin typeface="Montserrat" panose="00000500000000000000" pitchFamily="2" charset="0"/>
                <a:sym typeface="Arial"/>
              </a:rPr>
              <a:t>Score de Vigilance LCB-FT Rouge </a:t>
            </a:r>
            <a:r>
              <a:rPr kumimoji="0" lang="fr-FR" sz="1900" b="0" i="1" u="none" strike="noStrike" kern="1200" cap="none" spc="0" normalizeH="0" baseline="0" noProof="0" dirty="0">
                <a:ln>
                  <a:noFill/>
                </a:ln>
                <a:solidFill>
                  <a:schemeClr val="tx1"/>
                </a:solidFill>
                <a:effectLst/>
                <a:uLnTx/>
                <a:uFillTx/>
                <a:latin typeface="Montserrat" panose="00000500000000000000" pitchFamily="2" charset="0"/>
                <a:sym typeface="Arial"/>
              </a:rPr>
              <a:t>avec opposition SLAB </a:t>
            </a:r>
            <a:r>
              <a:rPr kumimoji="0" lang="fr-FR" sz="1400" b="0" i="1" u="none" strike="noStrike" kern="1200" cap="none" spc="0" normalizeH="0" baseline="0" noProof="0" dirty="0">
                <a:ln>
                  <a:noFill/>
                </a:ln>
                <a:solidFill>
                  <a:schemeClr val="tx1"/>
                </a:solidFill>
                <a:effectLst/>
                <a:uLnTx/>
                <a:uFillTx/>
                <a:latin typeface="Montserrat" panose="00000500000000000000" pitchFamily="2" charset="0"/>
                <a:sym typeface="Arial"/>
              </a:rPr>
              <a:t>(évolution s17)  </a:t>
            </a:r>
            <a:endParaRPr kumimoji="0" lang="fr-FR" b="0" i="1" u="none" strike="noStrike" kern="1200" cap="none" spc="0" normalizeH="0" baseline="0" noProof="0" dirty="0">
              <a:ln>
                <a:noFill/>
              </a:ln>
              <a:solidFill>
                <a:schemeClr val="tx1"/>
              </a:solidFill>
              <a:effectLst/>
              <a:uLnTx/>
              <a:uFillTx/>
              <a:latin typeface="Montserrat" panose="00000500000000000000" pitchFamily="2" charset="0"/>
              <a:sym typeface="Arial"/>
            </a:endParaRPr>
          </a:p>
        </p:txBody>
      </p:sp>
      <p:sp>
        <p:nvSpPr>
          <p:cNvPr id="7" name="Espace réservé du texte 26">
            <a:extLst>
              <a:ext uri="{FF2B5EF4-FFF2-40B4-BE49-F238E27FC236}">
                <a16:creationId xmlns:a16="http://schemas.microsoft.com/office/drawing/2014/main" id="{186A8F85-9F65-18F0-1C13-578B30AA5B75}"/>
              </a:ext>
            </a:extLst>
          </p:cNvPr>
          <p:cNvSpPr txBox="1">
            <a:spLocks/>
          </p:cNvSpPr>
          <p:nvPr/>
        </p:nvSpPr>
        <p:spPr>
          <a:xfrm>
            <a:off x="1609777" y="3422669"/>
            <a:ext cx="10333405" cy="540883"/>
          </a:xfrm>
          <a:prstGeom prst="rect">
            <a:avLst/>
          </a:prstGeom>
        </p:spPr>
        <p:txBody>
          <a:bodyPr vert="horz" lIns="0" tIns="0" rIns="0" bIns="0" rtlCol="0" anchor="ctr" anchorCtr="0">
            <a:normAutofit fontScale="92500"/>
          </a:bodyPr>
          <a:lstStyle>
            <a:lvl1pPr marL="0" marR="0" indent="0" algn="l" defTabSz="914400" rtl="0" eaLnBrk="1" latinLnBrk="0" hangingPunct="1">
              <a:lnSpc>
                <a:spcPct val="70000"/>
              </a:lnSpc>
              <a:spcBef>
                <a:spcPts val="0"/>
              </a:spcBef>
              <a:spcAft>
                <a:spcPts val="0"/>
              </a:spcAft>
              <a:buClr>
                <a:schemeClr val="tx2"/>
              </a:buClr>
              <a:buFont typeface="Cambria Math" panose="02040503050406030204" pitchFamily="18" charset="0"/>
              <a:buNone/>
              <a:defRPr lang="fr-FR" sz="2000" b="0" i="0" u="none" strike="noStrike" kern="1200" cap="none" dirty="0" smtClean="0">
                <a:solidFill>
                  <a:srgbClr val="000000"/>
                </a:solidFill>
                <a:latin typeface="Arial Narrow" panose="020B0606020202030204" pitchFamily="34" charset="0"/>
                <a:ea typeface="Arial"/>
                <a:cs typeface="Arial"/>
                <a:sym typeface="Arial"/>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200" b="0" i="0" u="none" strike="noStrike" kern="1200" cap="none" spc="0" normalizeH="0" baseline="0" noProof="0" dirty="0">
                <a:ln>
                  <a:noFill/>
                </a:ln>
                <a:solidFill>
                  <a:srgbClr val="000000"/>
                </a:solidFill>
                <a:effectLst/>
                <a:uLnTx/>
                <a:uFillTx/>
                <a:latin typeface="Montserrat" panose="00000500000000000000" pitchFamily="2" charset="0"/>
                <a:sym typeface="Arial"/>
              </a:rPr>
              <a:t>Nouvelles dispositions concernant les personnes politiquement exposées (PPE)</a:t>
            </a:r>
          </a:p>
        </p:txBody>
      </p:sp>
    </p:spTree>
    <p:extLst>
      <p:ext uri="{BB962C8B-B14F-4D97-AF65-F5344CB8AC3E}">
        <p14:creationId xmlns:p14="http://schemas.microsoft.com/office/powerpoint/2010/main" val="3903671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31E8B35-49B0-0CDE-C27A-DBBFB81561D6}"/>
              </a:ext>
            </a:extLst>
          </p:cNvPr>
          <p:cNvPicPr>
            <a:picLocks noChangeAspect="1"/>
          </p:cNvPicPr>
          <p:nvPr/>
        </p:nvPicPr>
        <p:blipFill>
          <a:blip r:embed="rId2"/>
          <a:stretch>
            <a:fillRect/>
          </a:stretch>
        </p:blipFill>
        <p:spPr>
          <a:xfrm>
            <a:off x="1082040" y="2837180"/>
            <a:ext cx="10325100" cy="6883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0313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Nouvelles dispositions concernant les EER</a:t>
            </a:r>
          </a:p>
        </p:txBody>
      </p:sp>
      <p:sp>
        <p:nvSpPr>
          <p:cNvPr id="3" name="ZoneTexte 2">
            <a:extLst>
              <a:ext uri="{FF2B5EF4-FFF2-40B4-BE49-F238E27FC236}">
                <a16:creationId xmlns:a16="http://schemas.microsoft.com/office/drawing/2014/main" id="{820DA992-01C1-D0A0-6D7F-B539EE49BCBE}"/>
              </a:ext>
            </a:extLst>
          </p:cNvPr>
          <p:cNvSpPr txBox="1"/>
          <p:nvPr/>
        </p:nvSpPr>
        <p:spPr>
          <a:xfrm>
            <a:off x="795805" y="1165816"/>
            <a:ext cx="10682783" cy="1231106"/>
          </a:xfrm>
          <a:prstGeom prst="rect">
            <a:avLst/>
          </a:prstGeom>
          <a:noFill/>
        </p:spPr>
        <p:txBody>
          <a:bodyPr wrap="square" rtlCol="0">
            <a:spAutoFit/>
          </a:bodyPr>
          <a:lstStyle/>
          <a:p>
            <a:pPr marL="285750" indent="-285750" algn="just">
              <a:buFont typeface="Wingdings" panose="05000000000000000000" pitchFamily="2" charset="2"/>
              <a:buChar char="q"/>
            </a:pPr>
            <a:r>
              <a:rPr lang="fr-FR" sz="1600" b="1" dirty="0">
                <a:latin typeface="Montserrat" panose="00000500000000000000" pitchFamily="2" charset="0"/>
              </a:rPr>
              <a:t>Pour toutes les entrées en relation, la collecte de l’extrait du </a:t>
            </a:r>
            <a:r>
              <a:rPr lang="fr-FR" sz="1600" b="1" dirty="0">
                <a:solidFill>
                  <a:srgbClr val="C00000"/>
                </a:solidFill>
                <a:latin typeface="Montserrat" panose="00000500000000000000" pitchFamily="2" charset="0"/>
              </a:rPr>
              <a:t>Registre National des Bénéficiaires Effectifs</a:t>
            </a:r>
            <a:r>
              <a:rPr lang="fr-FR" sz="1600" b="1" dirty="0">
                <a:latin typeface="Montserrat" panose="00000500000000000000" pitchFamily="2" charset="0"/>
              </a:rPr>
              <a:t> (RNBE) devient dorénavant la norme. </a:t>
            </a:r>
          </a:p>
          <a:p>
            <a:pPr lvl="1" algn="just"/>
            <a:r>
              <a:rPr lang="fr-FR" sz="1400" i="1" dirty="0">
                <a:highlight>
                  <a:srgbClr val="F5F5F5"/>
                </a:highlight>
                <a:latin typeface="Montserrat" panose="00000500000000000000" pitchFamily="2" charset="0"/>
              </a:rPr>
              <a:t>Tout autre document d’identification BE devenant de ce fait transitoire et exceptionnel dans l’attente de l’extrait du RNBE (risque de requalification du TOP CC en rouge en l’absence de l’extrait RNBE) </a:t>
            </a:r>
          </a:p>
          <a:p>
            <a:pPr lvl="1" algn="just"/>
            <a:endParaRPr lang="fr-FR" sz="1400" i="1" dirty="0">
              <a:latin typeface="Montserrat" panose="00000500000000000000" pitchFamily="2" charset="0"/>
            </a:endParaRPr>
          </a:p>
        </p:txBody>
      </p:sp>
      <p:sp>
        <p:nvSpPr>
          <p:cNvPr id="8" name="ZoneTexte 7">
            <a:extLst>
              <a:ext uri="{FF2B5EF4-FFF2-40B4-BE49-F238E27FC236}">
                <a16:creationId xmlns:a16="http://schemas.microsoft.com/office/drawing/2014/main" id="{B20B7D5D-2514-6A43-123E-9EA3481429AC}"/>
              </a:ext>
            </a:extLst>
          </p:cNvPr>
          <p:cNvSpPr txBox="1"/>
          <p:nvPr/>
        </p:nvSpPr>
        <p:spPr>
          <a:xfrm>
            <a:off x="871299" y="2496114"/>
            <a:ext cx="10592577" cy="2308324"/>
          </a:xfrm>
          <a:prstGeom prst="rect">
            <a:avLst/>
          </a:prstGeom>
          <a:noFill/>
        </p:spPr>
        <p:txBody>
          <a:bodyPr wrap="square">
            <a:spAutoFit/>
          </a:bodyPr>
          <a:lstStyle/>
          <a:p>
            <a:pPr marL="285750" indent="-285750">
              <a:buFont typeface="Wingdings" panose="05000000000000000000" pitchFamily="2" charset="2"/>
              <a:buChar char="q"/>
            </a:pPr>
            <a:r>
              <a:rPr lang="fr-FR" sz="1600" u="sng" dirty="0">
                <a:latin typeface="Montserrat" panose="00000500000000000000" pitchFamily="2" charset="0"/>
              </a:rPr>
              <a:t>Quelles démarches côté client et quelles sanctions pour non-déclaration?</a:t>
            </a:r>
          </a:p>
          <a:p>
            <a:endParaRPr lang="fr-FR" sz="1600" dirty="0">
              <a:latin typeface="Montserrat" panose="00000500000000000000" pitchFamily="2" charset="0"/>
            </a:endParaRPr>
          </a:p>
          <a:p>
            <a:pPr marL="285750" indent="-285750">
              <a:buFont typeface="Arial" panose="020B0604020202020204" pitchFamily="34" charset="0"/>
              <a:buChar char="•"/>
            </a:pPr>
            <a:r>
              <a:rPr lang="fr-FR" sz="1600" dirty="0">
                <a:latin typeface="Montserrat" panose="00000500000000000000" pitchFamily="2" charset="0"/>
              </a:rPr>
              <a:t>Le formulaire de déclaration des bénéficiaires effectifs doit être déposé par notre client lors de la demande d'immatriculation sur le site du guichet unique*. </a:t>
            </a:r>
          </a:p>
          <a:p>
            <a:pPr marL="285750" indent="-285750" algn="just">
              <a:buFont typeface="Arial" panose="020B0604020202020204" pitchFamily="34" charset="0"/>
              <a:buChar char="•"/>
            </a:pPr>
            <a:endParaRPr lang="fr-FR" sz="1600" dirty="0">
              <a:latin typeface="Montserrat" panose="00000500000000000000" pitchFamily="2" charset="0"/>
            </a:endParaRPr>
          </a:p>
          <a:p>
            <a:pPr marL="285750" indent="-285750" algn="just">
              <a:buFont typeface="Arial" panose="020B0604020202020204" pitchFamily="34" charset="0"/>
              <a:buChar char="•"/>
            </a:pPr>
            <a:r>
              <a:rPr lang="fr-FR" sz="1600" dirty="0">
                <a:latin typeface="Montserrat" panose="00000500000000000000" pitchFamily="2" charset="0"/>
              </a:rPr>
              <a:t>Le fait pour le bénéficiaire effectif de ne pas transmettre les informations requises dans le délai de 30 jours ou de transmettre des informations inexactes ou incomplètes constitue un délit pénal et peut être puni de 6 mois d'emprisonnement et de 7 500 € d'amende (Ordonnance du 12 février 2020)</a:t>
            </a:r>
          </a:p>
        </p:txBody>
      </p:sp>
      <p:sp>
        <p:nvSpPr>
          <p:cNvPr id="10" name="ZoneTexte 9">
            <a:extLst>
              <a:ext uri="{FF2B5EF4-FFF2-40B4-BE49-F238E27FC236}">
                <a16:creationId xmlns:a16="http://schemas.microsoft.com/office/drawing/2014/main" id="{08529DD9-FE3E-F6EB-F125-B728688DF6CB}"/>
              </a:ext>
            </a:extLst>
          </p:cNvPr>
          <p:cNvSpPr txBox="1"/>
          <p:nvPr/>
        </p:nvSpPr>
        <p:spPr>
          <a:xfrm>
            <a:off x="750703" y="5695890"/>
            <a:ext cx="11074105" cy="707886"/>
          </a:xfrm>
          <a:prstGeom prst="rect">
            <a:avLst/>
          </a:prstGeom>
          <a:noFill/>
        </p:spPr>
        <p:txBody>
          <a:bodyPr wrap="square">
            <a:spAutoFit/>
          </a:bodyPr>
          <a:lstStyle/>
          <a:p>
            <a:pPr algn="just"/>
            <a:r>
              <a:rPr lang="fr-FR" sz="1600" i="1" dirty="0"/>
              <a:t>*</a:t>
            </a:r>
            <a:r>
              <a:rPr lang="fr-FR" sz="1200" i="1" dirty="0"/>
              <a:t>C'est la loi pour la croissance et la transformation des entreprises, dite loi Pacte de 2019 qui a mis en place le guichet électronique des formalités des entreprises (guichet unique) afin de se substituer aux 6 centres des formalités jusqu'alors existants, dans un but de simplification des démarches.</a:t>
            </a:r>
          </a:p>
          <a:p>
            <a:pPr algn="just"/>
            <a:r>
              <a:rPr lang="fr-FR" sz="1200" i="1" dirty="0"/>
              <a:t>Depuis le 1er janvier 2023, l'utilisation du guichet unique pour toutes les démarches d'immatriculation, de modification et de cessation est obligatoire. </a:t>
            </a:r>
          </a:p>
        </p:txBody>
      </p:sp>
      <p:pic>
        <p:nvPicPr>
          <p:cNvPr id="5" name="Image 4">
            <a:extLst>
              <a:ext uri="{FF2B5EF4-FFF2-40B4-BE49-F238E27FC236}">
                <a16:creationId xmlns:a16="http://schemas.microsoft.com/office/drawing/2014/main" id="{2F340A68-D754-BFD1-EA15-58FC20A53E8D}"/>
              </a:ext>
            </a:extLst>
          </p:cNvPr>
          <p:cNvPicPr>
            <a:picLocks noChangeAspect="1"/>
          </p:cNvPicPr>
          <p:nvPr/>
        </p:nvPicPr>
        <p:blipFill>
          <a:blip r:embed="rId2"/>
          <a:stretch>
            <a:fillRect/>
          </a:stretch>
        </p:blipFill>
        <p:spPr>
          <a:xfrm>
            <a:off x="135467" y="3746204"/>
            <a:ext cx="697443" cy="1101643"/>
          </a:xfrm>
          <a:prstGeom prst="rect">
            <a:avLst/>
          </a:prstGeom>
        </p:spPr>
      </p:pic>
      <p:pic>
        <p:nvPicPr>
          <p:cNvPr id="7" name="Image 6">
            <a:extLst>
              <a:ext uri="{FF2B5EF4-FFF2-40B4-BE49-F238E27FC236}">
                <a16:creationId xmlns:a16="http://schemas.microsoft.com/office/drawing/2014/main" id="{F40BA31F-562E-EC22-617E-AAD617CA210B}"/>
              </a:ext>
            </a:extLst>
          </p:cNvPr>
          <p:cNvPicPr>
            <a:picLocks noChangeAspect="1"/>
          </p:cNvPicPr>
          <p:nvPr/>
        </p:nvPicPr>
        <p:blipFill>
          <a:blip r:embed="rId3"/>
          <a:stretch>
            <a:fillRect/>
          </a:stretch>
        </p:blipFill>
        <p:spPr>
          <a:xfrm rot="20966271">
            <a:off x="257909" y="1429082"/>
            <a:ext cx="455504" cy="399777"/>
          </a:xfrm>
          <a:prstGeom prst="rect">
            <a:avLst/>
          </a:prstGeom>
        </p:spPr>
      </p:pic>
      <p:graphicFrame>
        <p:nvGraphicFramePr>
          <p:cNvPr id="4" name="Objet 3">
            <a:hlinkClick r:id="" action="ppaction://ole?verb=0"/>
            <a:extLst>
              <a:ext uri="{FF2B5EF4-FFF2-40B4-BE49-F238E27FC236}">
                <a16:creationId xmlns:a16="http://schemas.microsoft.com/office/drawing/2014/main" id="{99385EDC-2AB1-7689-AD1C-36F282125BDF}"/>
              </a:ext>
            </a:extLst>
          </p:cNvPr>
          <p:cNvGraphicFramePr>
            <a:graphicFrameLocks noChangeAspect="1"/>
          </p:cNvGraphicFramePr>
          <p:nvPr>
            <p:extLst>
              <p:ext uri="{D42A27DB-BD31-4B8C-83A1-F6EECF244321}">
                <p14:modId xmlns:p14="http://schemas.microsoft.com/office/powerpoint/2010/main" val="3839786634"/>
              </p:ext>
            </p:extLst>
          </p:nvPr>
        </p:nvGraphicFramePr>
        <p:xfrm>
          <a:off x="10316308" y="4976817"/>
          <a:ext cx="1246670" cy="1051878"/>
        </p:xfrm>
        <a:graphic>
          <a:graphicData uri="http://schemas.openxmlformats.org/presentationml/2006/ole">
            <mc:AlternateContent xmlns:mc="http://schemas.openxmlformats.org/markup-compatibility/2006">
              <mc:Choice xmlns:v="urn:schemas-microsoft-com:vml" Requires="v">
                <p:oleObj name="Presentation" showAsIcon="1" r:id="rId4" imgW="914400" imgH="771525" progId="PowerPoint.Show.12">
                  <p:embed/>
                </p:oleObj>
              </mc:Choice>
              <mc:Fallback>
                <p:oleObj name="Presentation" showAsIcon="1" r:id="rId4" imgW="914400" imgH="771525" progId="PowerPoint.Show.12">
                  <p:embed/>
                  <p:pic>
                    <p:nvPicPr>
                      <p:cNvPr id="4" name="Objet 3">
                        <a:hlinkClick r:id="" action="ppaction://ole?verb=0"/>
                        <a:extLst>
                          <a:ext uri="{FF2B5EF4-FFF2-40B4-BE49-F238E27FC236}">
                            <a16:creationId xmlns:a16="http://schemas.microsoft.com/office/drawing/2014/main" id="{99385EDC-2AB1-7689-AD1C-36F282125BDF}"/>
                          </a:ext>
                        </a:extLst>
                      </p:cNvPr>
                      <p:cNvPicPr/>
                      <p:nvPr/>
                    </p:nvPicPr>
                    <p:blipFill>
                      <a:blip r:embed="rId5"/>
                      <a:stretch>
                        <a:fillRect/>
                      </a:stretch>
                    </p:blipFill>
                    <p:spPr>
                      <a:xfrm>
                        <a:off x="10316308" y="4976817"/>
                        <a:ext cx="1246670" cy="1051878"/>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F0C3B078-3F5B-697F-6BB8-AE686FE8B1AF}"/>
              </a:ext>
            </a:extLst>
          </p:cNvPr>
          <p:cNvSpPr txBox="1"/>
          <p:nvPr/>
        </p:nvSpPr>
        <p:spPr>
          <a:xfrm>
            <a:off x="10273323" y="4663181"/>
            <a:ext cx="1496646" cy="369332"/>
          </a:xfrm>
          <a:prstGeom prst="rect">
            <a:avLst/>
          </a:prstGeom>
          <a:noFill/>
        </p:spPr>
        <p:txBody>
          <a:bodyPr wrap="square" rtlCol="0">
            <a:spAutoFit/>
          </a:bodyPr>
          <a:lstStyle/>
          <a:p>
            <a:r>
              <a:rPr lang="fr-FR" sz="900" dirty="0"/>
              <a:t>Rappel : qu’est-ce que le Bénéficiaire Effectif ?</a:t>
            </a:r>
          </a:p>
        </p:txBody>
      </p:sp>
      <p:pic>
        <p:nvPicPr>
          <p:cNvPr id="12" name="Image 11">
            <a:extLst>
              <a:ext uri="{FF2B5EF4-FFF2-40B4-BE49-F238E27FC236}">
                <a16:creationId xmlns:a16="http://schemas.microsoft.com/office/drawing/2014/main" id="{63499BE4-AAE1-DE91-2FB7-8352CE009E0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77" b="91770" l="9796" r="89796">
                        <a14:foregroundMark x1="32245" y1="12346" x2="32245" y2="12346"/>
                        <a14:foregroundMark x1="63265" y1="91770" x2="63265" y2="91770"/>
                        <a14:foregroundMark x1="48980" y1="24280" x2="48980" y2="24280"/>
                        <a14:foregroundMark x1="19184" y1="30864" x2="19184" y2="30864"/>
                        <a14:foregroundMark x1="23265" y1="20576" x2="23265" y2="20576"/>
                        <a14:foregroundMark x1="27755" y1="38272" x2="27755" y2="38272"/>
                        <a14:foregroundMark x1="53061" y1="34568" x2="53061" y2="34568"/>
                        <a14:foregroundMark x1="44082" y1="14815" x2="44082" y2="14815"/>
                      </a14:backgroundRemoval>
                    </a14:imgEffect>
                  </a14:imgLayer>
                </a14:imgProps>
              </a:ext>
            </a:extLst>
          </a:blip>
          <a:stretch>
            <a:fillRect/>
          </a:stretch>
        </p:blipFill>
        <p:spPr>
          <a:xfrm rot="19938970">
            <a:off x="11237398" y="4977233"/>
            <a:ext cx="737130" cy="731113"/>
          </a:xfrm>
          <a:prstGeom prst="rect">
            <a:avLst/>
          </a:prstGeom>
        </p:spPr>
      </p:pic>
    </p:spTree>
    <p:extLst>
      <p:ext uri="{BB962C8B-B14F-4D97-AF65-F5344CB8AC3E}">
        <p14:creationId xmlns:p14="http://schemas.microsoft.com/office/powerpoint/2010/main" val="591595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91FCB7B-5A84-BC4B-72AD-1D57914E7C20}"/>
              </a:ext>
            </a:extLst>
          </p:cNvPr>
          <p:cNvSpPr>
            <a:spLocks noGrp="1"/>
          </p:cNvSpPr>
          <p:nvPr>
            <p:ph type="body" sz="quarter" idx="14"/>
          </p:nvPr>
        </p:nvSpPr>
        <p:spPr>
          <a:xfrm>
            <a:off x="1165197" y="0"/>
            <a:ext cx="10407677" cy="501846"/>
          </a:xfrm>
        </p:spPr>
        <p:txBody>
          <a:bodyPr/>
          <a:lstStyle/>
          <a:p>
            <a:r>
              <a:rPr lang="fr-FR" sz="2000" b="1" dirty="0">
                <a:solidFill>
                  <a:srgbClr val="000000"/>
                </a:solidFill>
                <a:latin typeface="Montserrat" panose="00000500000000000000" pitchFamily="2" charset="0"/>
              </a:rPr>
              <a:t>Nouvelles dispositions concernant les EER Personnes Morales</a:t>
            </a:r>
          </a:p>
          <a:p>
            <a:endParaRPr lang="fr-FR" dirty="0"/>
          </a:p>
        </p:txBody>
      </p:sp>
      <p:sp>
        <p:nvSpPr>
          <p:cNvPr id="6" name="ZoneTexte 5">
            <a:extLst>
              <a:ext uri="{FF2B5EF4-FFF2-40B4-BE49-F238E27FC236}">
                <a16:creationId xmlns:a16="http://schemas.microsoft.com/office/drawing/2014/main" id="{A5783700-DFF2-6CCE-6AF4-01B19F6DF010}"/>
              </a:ext>
            </a:extLst>
          </p:cNvPr>
          <p:cNvSpPr txBox="1"/>
          <p:nvPr/>
        </p:nvSpPr>
        <p:spPr>
          <a:xfrm>
            <a:off x="245487" y="4610100"/>
            <a:ext cx="167558" cy="307777"/>
          </a:xfrm>
          <a:prstGeom prst="rect">
            <a:avLst/>
          </a:prstGeom>
          <a:noFill/>
        </p:spPr>
        <p:txBody>
          <a:bodyPr wrap="square" rtlCol="0">
            <a:spAutoFit/>
          </a:bodyPr>
          <a:lstStyle/>
          <a:p>
            <a:endParaRPr lang="fr-FR" sz="1400" dirty="0"/>
          </a:p>
        </p:txBody>
      </p:sp>
      <p:sp>
        <p:nvSpPr>
          <p:cNvPr id="7" name="Rectangle 1">
            <a:extLst>
              <a:ext uri="{FF2B5EF4-FFF2-40B4-BE49-F238E27FC236}">
                <a16:creationId xmlns:a16="http://schemas.microsoft.com/office/drawing/2014/main" id="{AF85A5B1-17C0-559D-5A4D-56B4BB49376E}"/>
              </a:ext>
            </a:extLst>
          </p:cNvPr>
          <p:cNvSpPr>
            <a:spLocks noChangeArrowheads="1"/>
          </p:cNvSpPr>
          <p:nvPr/>
        </p:nvSpPr>
        <p:spPr bwMode="auto">
          <a:xfrm>
            <a:off x="938048" y="921107"/>
            <a:ext cx="10861973"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600" b="1"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Lors de l’Entrée en En Relation avec une Personne Morale</a:t>
            </a: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 si un des </a:t>
            </a:r>
            <a:r>
              <a:rPr kumimoji="0" lang="fr-FR" altLang="fr-FR" sz="1600" b="1" i="0" u="none" strike="noStrike" cap="none" normalizeH="0" baseline="0" dirty="0">
                <a:ln>
                  <a:noFill/>
                </a:ln>
                <a:solidFill>
                  <a:srgbClr val="C00000"/>
                </a:solidFill>
                <a:effectLst/>
                <a:latin typeface="Montserrat" panose="00000500000000000000" pitchFamily="2" charset="0"/>
                <a:ea typeface="Calibri" panose="020F0502020204030204" pitchFamily="34" charset="0"/>
                <a:cs typeface="Arial" panose="020B0604020202020204" pitchFamily="34" charset="0"/>
              </a:rPr>
              <a:t>Bénéficiaires Effectifs</a:t>
            </a: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 est présent dans le SI et que ce dernier est </a:t>
            </a:r>
            <a:r>
              <a:rPr kumimoji="0" lang="fr-FR" altLang="fr-FR" sz="1600" b="1" i="0" u="none" strike="noStrike" cap="none" normalizeH="0" baseline="0" dirty="0">
                <a:ln>
                  <a:noFill/>
                </a:ln>
                <a:solidFill>
                  <a:srgbClr val="C00000"/>
                </a:solidFill>
                <a:effectLst/>
                <a:latin typeface="Montserrat" panose="00000500000000000000" pitchFamily="2" charset="0"/>
                <a:ea typeface="Calibri" panose="020F0502020204030204" pitchFamily="34" charset="0"/>
                <a:cs typeface="Arial" panose="020B0604020202020204" pitchFamily="34" charset="0"/>
              </a:rPr>
              <a:t>scoré rouge </a:t>
            </a: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avec opposition (0B03) du SLAB, il convient de recueillir l’accord du SLAB en amont de la création du client bancaire de cette personne morale. </a:t>
            </a:r>
            <a:endParaRPr kumimoji="0" lang="fr-FR" altLang="fr-FR" sz="1600" i="0" u="none" strike="noStrike" cap="none" normalizeH="0" baseline="0" dirty="0">
              <a:ln>
                <a:noFill/>
              </a:ln>
              <a:effectLst/>
              <a:latin typeface="Montserrat" panose="00000500000000000000" pitchFamily="2"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 </a:t>
            </a:r>
            <a:endParaRPr kumimoji="0" lang="fr-FR" altLang="fr-FR" sz="1600" i="0" u="none" strike="noStrike" cap="none" normalizeH="0" baseline="0" dirty="0">
              <a:ln>
                <a:noFill/>
              </a:ln>
              <a:effectLst/>
              <a:latin typeface="Montserrat" panose="00000500000000000000" pitchFamily="2"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En effet, l’interdiction de développement de la relation commerciale avec un client scoré et opposé SLAB vise également l’interdiction d’entrer en relation avec une personne morale dont il est BE.</a:t>
            </a:r>
            <a:endParaRPr kumimoji="0" lang="fr-FR" altLang="fr-FR" sz="1600" i="0" u="none" strike="noStrike" cap="none" normalizeH="0" baseline="0" dirty="0">
              <a:ln>
                <a:noFill/>
              </a:ln>
              <a:effectLst/>
              <a:latin typeface="Montserrat" panose="00000500000000000000" pitchFamily="2"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a:ln>
                  <a:noFill/>
                </a:ln>
                <a:effectLst/>
                <a:latin typeface="Montserrat" panose="00000500000000000000" pitchFamily="2" charset="0"/>
                <a:ea typeface="Calibri" panose="020F0502020204030204" pitchFamily="34" charset="0"/>
                <a:cs typeface="Arial" panose="020B0604020202020204" pitchFamily="34" charset="0"/>
              </a:rPr>
              <a:t> </a:t>
            </a:r>
          </a:p>
          <a:p>
            <a:pPr marL="285750" marR="0" lvl="0" indent="-285750"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fr-FR" sz="1600" dirty="0">
                <a:solidFill>
                  <a:srgbClr val="000000"/>
                </a:solidFill>
                <a:effectLst/>
                <a:latin typeface="Montserrat" panose="00000500000000000000" pitchFamily="2" charset="0"/>
                <a:ea typeface="Calibri" panose="020F0502020204030204" pitchFamily="34" charset="0"/>
              </a:rPr>
              <a:t>Vous trouverez les points d’attention relatifs aux clients, </a:t>
            </a:r>
            <a:r>
              <a:rPr lang="fr-FR" sz="1600" b="1" dirty="0">
                <a:solidFill>
                  <a:srgbClr val="C00000"/>
                </a:solidFill>
                <a:effectLst/>
                <a:latin typeface="Montserrat" panose="00000500000000000000" pitchFamily="2" charset="0"/>
                <a:ea typeface="Calibri" panose="020F0502020204030204" pitchFamily="34" charset="0"/>
              </a:rPr>
              <a:t>scorés rouge et opposés SLAB dans </a:t>
            </a:r>
            <a:r>
              <a:rPr lang="fr-FR" sz="1600" b="1" dirty="0" err="1">
                <a:solidFill>
                  <a:srgbClr val="C00000"/>
                </a:solidFill>
                <a:effectLst/>
                <a:latin typeface="Montserrat" panose="00000500000000000000" pitchFamily="2" charset="0"/>
                <a:ea typeface="Calibri" panose="020F0502020204030204" pitchFamily="34" charset="0"/>
              </a:rPr>
              <a:t>CloE</a:t>
            </a:r>
            <a:r>
              <a:rPr lang="fr-FR" sz="1600" b="1" dirty="0">
                <a:solidFill>
                  <a:srgbClr val="C00000"/>
                </a:solidFill>
                <a:effectLst/>
                <a:latin typeface="Montserrat" panose="00000500000000000000" pitchFamily="2" charset="0"/>
                <a:ea typeface="Calibri" panose="020F0502020204030204" pitchFamily="34" charset="0"/>
              </a:rPr>
              <a:t> </a:t>
            </a:r>
            <a:r>
              <a:rPr lang="fr-FR" sz="1600" dirty="0">
                <a:solidFill>
                  <a:srgbClr val="000000"/>
                </a:solidFill>
                <a:effectLst/>
                <a:latin typeface="Montserrat" panose="00000500000000000000" pitchFamily="2" charset="0"/>
                <a:ea typeface="Calibri" panose="020F0502020204030204" pitchFamily="34" charset="0"/>
              </a:rPr>
              <a:t>(mot-clé « score rouge ») </a:t>
            </a:r>
            <a:endParaRPr kumimoji="0" lang="fr-FR" altLang="fr-FR" sz="1600" i="0" u="none" strike="noStrike" cap="none" normalizeH="0" baseline="0" dirty="0">
              <a:ln>
                <a:noFill/>
              </a:ln>
              <a:effectLst/>
              <a:latin typeface="Montserrat" panose="00000500000000000000" pitchFamily="2" charset="0"/>
            </a:endParaRPr>
          </a:p>
        </p:txBody>
      </p:sp>
      <p:pic>
        <p:nvPicPr>
          <p:cNvPr id="1028" name="Picture 4">
            <a:extLst>
              <a:ext uri="{FF2B5EF4-FFF2-40B4-BE49-F238E27FC236}">
                <a16:creationId xmlns:a16="http://schemas.microsoft.com/office/drawing/2014/main" id="{8EBF07A1-6634-6E69-60E9-DE642207EE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25" y="3567013"/>
            <a:ext cx="7162800" cy="270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A2F34BB7-F5DE-A5CC-5834-82E95E8443A6}"/>
              </a:ext>
            </a:extLst>
          </p:cNvPr>
          <p:cNvPicPr>
            <a:picLocks noChangeAspect="1"/>
          </p:cNvPicPr>
          <p:nvPr/>
        </p:nvPicPr>
        <p:blipFill>
          <a:blip r:embed="rId3"/>
          <a:stretch>
            <a:fillRect/>
          </a:stretch>
        </p:blipFill>
        <p:spPr>
          <a:xfrm rot="20966271">
            <a:off x="216222" y="1179745"/>
            <a:ext cx="752168" cy="660147"/>
          </a:xfrm>
          <a:prstGeom prst="rect">
            <a:avLst/>
          </a:prstGeom>
        </p:spPr>
      </p:pic>
    </p:spTree>
    <p:extLst>
      <p:ext uri="{BB962C8B-B14F-4D97-AF65-F5344CB8AC3E}">
        <p14:creationId xmlns:p14="http://schemas.microsoft.com/office/powerpoint/2010/main" val="2654970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1D6173-D03F-E2AC-32B6-9D9D7E259C6D}"/>
              </a:ext>
            </a:extLst>
          </p:cNvPr>
          <p:cNvSpPr txBox="1"/>
          <p:nvPr/>
        </p:nvSpPr>
        <p:spPr>
          <a:xfrm>
            <a:off x="1231271" y="81479"/>
            <a:ext cx="10456753" cy="338554"/>
          </a:xfrm>
          <a:prstGeom prst="rect">
            <a:avLst/>
          </a:prstGeom>
          <a:noFill/>
        </p:spPr>
        <p:txBody>
          <a:bodyPr wrap="square" rtlCol="0">
            <a:spAutoFit/>
          </a:bodyPr>
          <a:lstStyle/>
          <a:p>
            <a:r>
              <a:rPr lang="fr-FR" sz="1600" b="1" dirty="0">
                <a:latin typeface="Montserrat" panose="00000500000000000000" pitchFamily="2" charset="0"/>
              </a:rPr>
              <a:t>Synthèse : Quel justificatif « Bénéficiaire Effectif » recueillir lors de l’EER avec une société ?</a:t>
            </a:r>
          </a:p>
        </p:txBody>
      </p:sp>
      <p:sp>
        <p:nvSpPr>
          <p:cNvPr id="3" name="ZoneTexte 2">
            <a:extLst>
              <a:ext uri="{FF2B5EF4-FFF2-40B4-BE49-F238E27FC236}">
                <a16:creationId xmlns:a16="http://schemas.microsoft.com/office/drawing/2014/main" id="{0A3547BF-8D13-9FEB-3F1B-6D8737B32C54}"/>
              </a:ext>
            </a:extLst>
          </p:cNvPr>
          <p:cNvSpPr txBox="1"/>
          <p:nvPr/>
        </p:nvSpPr>
        <p:spPr>
          <a:xfrm>
            <a:off x="822357" y="1067893"/>
            <a:ext cx="10547286" cy="4524315"/>
          </a:xfrm>
          <a:prstGeom prst="rect">
            <a:avLst/>
          </a:prstGeom>
          <a:noFill/>
        </p:spPr>
        <p:txBody>
          <a:bodyPr wrap="square" rtlCol="0">
            <a:spAutoFit/>
          </a:bodyPr>
          <a:lstStyle/>
          <a:p>
            <a:r>
              <a:rPr lang="fr-FR" sz="1600" b="1" dirty="0">
                <a:latin typeface="Montserrat" panose="00000500000000000000" pitchFamily="2" charset="0"/>
              </a:rPr>
              <a:t>      </a:t>
            </a:r>
            <a:endParaRPr lang="fr-FR" sz="1600" dirty="0">
              <a:latin typeface="Montserrat" panose="00000500000000000000" pitchFamily="2" charset="0"/>
            </a:endParaRPr>
          </a:p>
          <a:p>
            <a:pPr marL="285750" indent="-285750">
              <a:buFont typeface="Wingdings" panose="05000000000000000000" pitchFamily="2" charset="2"/>
              <a:buChar char="q"/>
            </a:pPr>
            <a:r>
              <a:rPr lang="fr-FR" sz="1600" dirty="0">
                <a:solidFill>
                  <a:srgbClr val="C00000"/>
                </a:solidFill>
                <a:latin typeface="Montserrat" panose="00000500000000000000" pitchFamily="2" charset="0"/>
              </a:rPr>
              <a:t>Lors de l’EER d’une société déjà existante :</a:t>
            </a:r>
          </a:p>
          <a:p>
            <a:pPr marL="285750" indent="-285750">
              <a:buFont typeface="Wingdings" panose="05000000000000000000" pitchFamily="2" charset="2"/>
              <a:buChar char="q"/>
            </a:pPr>
            <a:endParaRPr lang="fr-FR" sz="1600" dirty="0">
              <a:latin typeface="Montserrat" panose="00000500000000000000" pitchFamily="2" charset="0"/>
            </a:endParaRPr>
          </a:p>
          <a:p>
            <a:pPr marL="742950" lvl="1" indent="-285750" algn="just">
              <a:buFont typeface="Wingdings" panose="05000000000000000000" pitchFamily="2" charset="2"/>
              <a:buChar char="§"/>
            </a:pPr>
            <a:r>
              <a:rPr lang="fr-FR" sz="1600" dirty="0">
                <a:latin typeface="Montserrat" panose="00000500000000000000" pitchFamily="2" charset="0"/>
              </a:rPr>
              <a:t>Toutes les sociétés inscrites au Registre du Commerce doivent avoir déclaré leurs Bénéficiaires Effectifs</a:t>
            </a:r>
          </a:p>
          <a:p>
            <a:pPr marL="742950" lvl="1" indent="-285750" algn="just">
              <a:buFont typeface="Wingdings" panose="05000000000000000000" pitchFamily="2" charset="2"/>
              <a:buChar char="§"/>
            </a:pPr>
            <a:r>
              <a:rPr lang="fr-FR" sz="1600" dirty="0">
                <a:latin typeface="Montserrat" panose="00000500000000000000" pitchFamily="2" charset="0"/>
              </a:rPr>
              <a:t>Au même titre que les autres documents réglementaires, l’extrait du RNBE doit être en notre possession avant de procéder à l’ouverture du compte</a:t>
            </a:r>
          </a:p>
          <a:p>
            <a:pPr marL="742950" lvl="1" indent="-285750" algn="just">
              <a:buFont typeface="Wingdings" panose="05000000000000000000" pitchFamily="2" charset="2"/>
              <a:buChar char="§"/>
            </a:pPr>
            <a:r>
              <a:rPr lang="fr-FR" sz="1600" dirty="0">
                <a:latin typeface="Montserrat" panose="00000500000000000000" pitchFamily="2" charset="0"/>
              </a:rPr>
              <a:t>Pour ce cas de figure, dès lors que </a:t>
            </a:r>
            <a:r>
              <a:rPr lang="fr-FR" sz="1600" u="sng" dirty="0">
                <a:latin typeface="Montserrat" panose="00000500000000000000" pitchFamily="2" charset="0"/>
              </a:rPr>
              <a:t>l’entité titulaire </a:t>
            </a:r>
            <a:r>
              <a:rPr lang="fr-FR" sz="1600" dirty="0">
                <a:latin typeface="Montserrat" panose="00000500000000000000" pitchFamily="2" charset="0"/>
              </a:rPr>
              <a:t>a été créée, la surveillance automatique Infogreffe permet de récupérer dans le SI sous 24/48h le K-Bis, les Statuts </a:t>
            </a:r>
            <a:r>
              <a:rPr lang="fr-FR" sz="1600">
                <a:latin typeface="Montserrat" panose="00000500000000000000" pitchFamily="2" charset="0"/>
              </a:rPr>
              <a:t>et l’extrait </a:t>
            </a:r>
            <a:r>
              <a:rPr lang="fr-FR" sz="1600" dirty="0">
                <a:latin typeface="Montserrat" panose="00000500000000000000" pitchFamily="2" charset="0"/>
              </a:rPr>
              <a:t>du RNBE</a:t>
            </a:r>
          </a:p>
          <a:p>
            <a:pPr marL="742950" lvl="1" indent="-285750">
              <a:buFont typeface="Wingdings" panose="05000000000000000000" pitchFamily="2" charset="2"/>
              <a:buChar char="§"/>
            </a:pPr>
            <a:endParaRPr lang="fr-FR" sz="1600" dirty="0">
              <a:latin typeface="Montserrat" panose="00000500000000000000" pitchFamily="2" charset="0"/>
            </a:endParaRPr>
          </a:p>
          <a:p>
            <a:pPr marL="285750" indent="-285750">
              <a:buFont typeface="Wingdings" panose="05000000000000000000" pitchFamily="2" charset="2"/>
              <a:buChar char="q"/>
            </a:pPr>
            <a:r>
              <a:rPr lang="fr-FR" sz="1600" dirty="0">
                <a:solidFill>
                  <a:srgbClr val="C00000"/>
                </a:solidFill>
                <a:latin typeface="Montserrat" panose="00000500000000000000" pitchFamily="2" charset="0"/>
              </a:rPr>
              <a:t>Lors de l’EER d’une société en création :</a:t>
            </a:r>
          </a:p>
          <a:p>
            <a:pPr marL="285750" indent="-285750">
              <a:buFont typeface="Wingdings" panose="05000000000000000000" pitchFamily="2" charset="2"/>
              <a:buChar char="q"/>
            </a:pPr>
            <a:endParaRPr lang="fr-FR" sz="1600" dirty="0">
              <a:latin typeface="Montserrat" panose="00000500000000000000" pitchFamily="2" charset="0"/>
            </a:endParaRPr>
          </a:p>
          <a:p>
            <a:pPr marL="742950" lvl="1" indent="-285750" algn="just">
              <a:buFont typeface="Wingdings" panose="05000000000000000000" pitchFamily="2" charset="2"/>
              <a:buChar char="§"/>
            </a:pPr>
            <a:r>
              <a:rPr lang="fr-FR" sz="1600" dirty="0">
                <a:latin typeface="Montserrat" panose="00000500000000000000" pitchFamily="2" charset="0"/>
              </a:rPr>
              <a:t>Dans l’attente de la remise de l’extrait du RNBE, le client doit nous fournir préalablement à l’ouverture du compte le justificatif du dépôt de demande d’extrait RNBE</a:t>
            </a:r>
          </a:p>
          <a:p>
            <a:pPr marL="742950" lvl="1" indent="-285750" algn="just">
              <a:buFont typeface="Wingdings" panose="05000000000000000000" pitchFamily="2" charset="2"/>
              <a:buChar char="§"/>
            </a:pPr>
            <a:r>
              <a:rPr lang="fr-FR" sz="1600" dirty="0">
                <a:latin typeface="Montserrat" panose="00000500000000000000" pitchFamily="2" charset="0"/>
              </a:rPr>
              <a:t>Une fois l’immatriculation de la société réalisée, et le SIREN saisi dans notre base, la mise en surveillance du client se fait automatiquement et l’extrait du RNBE est rapatrié selon le process précité</a:t>
            </a:r>
          </a:p>
          <a:p>
            <a:pPr lvl="2"/>
            <a:endParaRPr lang="fr-FR" sz="1600" dirty="0"/>
          </a:p>
        </p:txBody>
      </p:sp>
      <p:sp>
        <p:nvSpPr>
          <p:cNvPr id="5" name="ZoneTexte 4">
            <a:extLst>
              <a:ext uri="{FF2B5EF4-FFF2-40B4-BE49-F238E27FC236}">
                <a16:creationId xmlns:a16="http://schemas.microsoft.com/office/drawing/2014/main" id="{BCB3EB2A-324F-250E-4EC2-51E1A0A65F19}"/>
              </a:ext>
            </a:extLst>
          </p:cNvPr>
          <p:cNvSpPr txBox="1"/>
          <p:nvPr/>
        </p:nvSpPr>
        <p:spPr>
          <a:xfrm>
            <a:off x="840736" y="5580512"/>
            <a:ext cx="10721566" cy="338554"/>
          </a:xfrm>
          <a:prstGeom prst="rect">
            <a:avLst/>
          </a:prstGeom>
          <a:noFill/>
          <a:ln>
            <a:solidFill>
              <a:schemeClr val="bg1">
                <a:lumMod val="50000"/>
              </a:schemeClr>
            </a:solidFill>
          </a:ln>
        </p:spPr>
        <p:txBody>
          <a:bodyPr wrap="square">
            <a:spAutoFit/>
          </a:bodyPr>
          <a:lstStyle/>
          <a:p>
            <a:r>
              <a:rPr lang="fr-FR" sz="1600" dirty="0">
                <a:latin typeface="Montserrat" panose="00000500000000000000" pitchFamily="2" charset="0"/>
              </a:rPr>
              <a:t>Pour les EER avant le 01/07/2022, le DIBE reste valable, sous réserve que la surveillance BE soit active</a:t>
            </a:r>
          </a:p>
        </p:txBody>
      </p:sp>
      <p:sp>
        <p:nvSpPr>
          <p:cNvPr id="7" name="ZoneTexte 6">
            <a:extLst>
              <a:ext uri="{FF2B5EF4-FFF2-40B4-BE49-F238E27FC236}">
                <a16:creationId xmlns:a16="http://schemas.microsoft.com/office/drawing/2014/main" id="{054F1B0F-2405-BD3D-1862-458A6498EF9C}"/>
              </a:ext>
            </a:extLst>
          </p:cNvPr>
          <p:cNvSpPr txBox="1"/>
          <p:nvPr/>
        </p:nvSpPr>
        <p:spPr>
          <a:xfrm>
            <a:off x="616769" y="729339"/>
            <a:ext cx="6096000" cy="338554"/>
          </a:xfrm>
          <a:prstGeom prst="rect">
            <a:avLst/>
          </a:prstGeom>
          <a:noFill/>
        </p:spPr>
        <p:txBody>
          <a:bodyPr wrap="square">
            <a:spAutoFit/>
          </a:bodyPr>
          <a:lstStyle/>
          <a:p>
            <a:r>
              <a:rPr lang="fr-FR" sz="1600" b="1" dirty="0">
                <a:latin typeface="Montserrat" panose="00000500000000000000" pitchFamily="2" charset="0"/>
              </a:rPr>
              <a:t>Deux cas de figure :</a:t>
            </a:r>
          </a:p>
        </p:txBody>
      </p:sp>
    </p:spTree>
    <p:extLst>
      <p:ext uri="{BB962C8B-B14F-4D97-AF65-F5344CB8AC3E}">
        <p14:creationId xmlns:p14="http://schemas.microsoft.com/office/powerpoint/2010/main" val="414367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A3B4914-D2D3-9580-D40E-010ACB5FE14F}"/>
              </a:ext>
            </a:extLst>
          </p:cNvPr>
          <p:cNvPicPr>
            <a:picLocks noChangeAspect="1"/>
          </p:cNvPicPr>
          <p:nvPr/>
        </p:nvPicPr>
        <p:blipFill>
          <a:blip r:embed="rId2"/>
          <a:stretch>
            <a:fillRect/>
          </a:stretch>
        </p:blipFill>
        <p:spPr>
          <a:xfrm>
            <a:off x="1000369" y="2798870"/>
            <a:ext cx="10621108" cy="6301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2381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Nouvelles dispositions concernant les PPE</a:t>
            </a:r>
          </a:p>
        </p:txBody>
      </p:sp>
      <p:sp>
        <p:nvSpPr>
          <p:cNvPr id="8" name="ZoneTexte 7">
            <a:extLst>
              <a:ext uri="{FF2B5EF4-FFF2-40B4-BE49-F238E27FC236}">
                <a16:creationId xmlns:a16="http://schemas.microsoft.com/office/drawing/2014/main" id="{B20B7D5D-2514-6A43-123E-9EA3481429AC}"/>
              </a:ext>
            </a:extLst>
          </p:cNvPr>
          <p:cNvSpPr txBox="1"/>
          <p:nvPr/>
        </p:nvSpPr>
        <p:spPr>
          <a:xfrm>
            <a:off x="697463" y="645801"/>
            <a:ext cx="10592577" cy="830997"/>
          </a:xfrm>
          <a:prstGeom prst="rect">
            <a:avLst/>
          </a:prstGeom>
          <a:noFill/>
        </p:spPr>
        <p:txBody>
          <a:bodyPr wrap="square">
            <a:spAutoFit/>
          </a:bodyPr>
          <a:lstStyle/>
          <a:p>
            <a:endParaRPr lang="fr-FR" sz="1600" dirty="0">
              <a:latin typeface="Montserrat" panose="00000500000000000000" pitchFamily="2" charset="0"/>
            </a:endParaRPr>
          </a:p>
          <a:p>
            <a:r>
              <a:rPr lang="fr-FR" sz="1600" dirty="0">
                <a:latin typeface="Montserrat" panose="00000500000000000000" pitchFamily="2" charset="0"/>
              </a:rPr>
              <a:t>La collecte du formulaire d’auto-déclaration pour les </a:t>
            </a:r>
            <a:r>
              <a:rPr lang="fr-FR" sz="1600" b="1" dirty="0">
                <a:solidFill>
                  <a:srgbClr val="C00000"/>
                </a:solidFill>
                <a:latin typeface="Montserrat" panose="00000500000000000000" pitchFamily="2" charset="0"/>
              </a:rPr>
              <a:t>P</a:t>
            </a:r>
            <a:r>
              <a:rPr lang="fr-FR" sz="1600" dirty="0">
                <a:solidFill>
                  <a:srgbClr val="C00000"/>
                </a:solidFill>
                <a:latin typeface="Montserrat" panose="00000500000000000000" pitchFamily="2" charset="0"/>
              </a:rPr>
              <a:t>ersonnes </a:t>
            </a:r>
            <a:r>
              <a:rPr lang="fr-FR" sz="1600" b="1" dirty="0">
                <a:solidFill>
                  <a:srgbClr val="C00000"/>
                </a:solidFill>
                <a:latin typeface="Montserrat" panose="00000500000000000000" pitchFamily="2" charset="0"/>
              </a:rPr>
              <a:t>P</a:t>
            </a:r>
            <a:r>
              <a:rPr lang="fr-FR" sz="1600" dirty="0">
                <a:solidFill>
                  <a:srgbClr val="C00000"/>
                </a:solidFill>
                <a:latin typeface="Montserrat" panose="00000500000000000000" pitchFamily="2" charset="0"/>
              </a:rPr>
              <a:t>olitiquement </a:t>
            </a:r>
            <a:r>
              <a:rPr lang="fr-FR" sz="1600" b="1" dirty="0">
                <a:solidFill>
                  <a:srgbClr val="C00000"/>
                </a:solidFill>
                <a:latin typeface="Montserrat" panose="00000500000000000000" pitchFamily="2" charset="0"/>
              </a:rPr>
              <a:t>E</a:t>
            </a:r>
            <a:r>
              <a:rPr lang="fr-FR" sz="1600" dirty="0">
                <a:solidFill>
                  <a:srgbClr val="C00000"/>
                </a:solidFill>
                <a:latin typeface="Montserrat" panose="00000500000000000000" pitchFamily="2" charset="0"/>
              </a:rPr>
              <a:t>xposées </a:t>
            </a:r>
            <a:r>
              <a:rPr lang="fr-FR" sz="1600" dirty="0">
                <a:latin typeface="Montserrat" panose="00000500000000000000" pitchFamily="2" charset="0"/>
              </a:rPr>
              <a:t>devient obligatoire pour tous nos Représentants Légaux ou Bénéficiaires Effectifs</a:t>
            </a:r>
          </a:p>
        </p:txBody>
      </p:sp>
      <p:sp>
        <p:nvSpPr>
          <p:cNvPr id="7" name="ZoneTexte 6">
            <a:extLst>
              <a:ext uri="{FF2B5EF4-FFF2-40B4-BE49-F238E27FC236}">
                <a16:creationId xmlns:a16="http://schemas.microsoft.com/office/drawing/2014/main" id="{F28B647E-C9D8-C916-22E7-1C40538DBDB2}"/>
              </a:ext>
            </a:extLst>
          </p:cNvPr>
          <p:cNvSpPr txBox="1"/>
          <p:nvPr/>
        </p:nvSpPr>
        <p:spPr>
          <a:xfrm>
            <a:off x="930728" y="2104291"/>
            <a:ext cx="10126048" cy="2062103"/>
          </a:xfrm>
          <a:prstGeom prst="rect">
            <a:avLst/>
          </a:prstGeom>
          <a:noFill/>
        </p:spPr>
        <p:txBody>
          <a:bodyPr wrap="square">
            <a:spAutoFit/>
          </a:bodyPr>
          <a:lstStyle/>
          <a:p>
            <a:pPr marL="285750" indent="-285750" algn="just">
              <a:buFont typeface="Wingdings" panose="05000000000000000000" pitchFamily="2" charset="2"/>
              <a:buChar char="q"/>
            </a:pPr>
            <a:r>
              <a:rPr lang="fr-FR" sz="1600" dirty="0">
                <a:latin typeface="Montserrat" panose="00000500000000000000" pitchFamily="2" charset="0"/>
              </a:rPr>
              <a:t>En application de l’article R 561-18 du Code Monétaire et Financier, dont les dispositions sont venues étendre le champ des Contrôles de 1er Niveau, </a:t>
            </a:r>
            <a:r>
              <a:rPr lang="fr-FR" sz="1600" b="1" dirty="0">
                <a:latin typeface="Montserrat" panose="00000500000000000000" pitchFamily="2" charset="0"/>
              </a:rPr>
              <a:t>il est désormais demandé de recueillir, pour chaque entrée en relation, pour l’ensemble des Représentants Légaux et Bénéficiaires Effectifs de nos clients, un formulaire d’auto-déclaration au regard de la définition des Personnes Politiquement Exposées.</a:t>
            </a:r>
          </a:p>
          <a:p>
            <a:pPr marL="285750" indent="-285750" algn="just">
              <a:buFont typeface="Wingdings" panose="05000000000000000000" pitchFamily="2" charset="2"/>
              <a:buChar char="q"/>
            </a:pPr>
            <a:endParaRPr lang="fr-FR" sz="1600" b="1" dirty="0">
              <a:latin typeface="Montserrat" panose="00000500000000000000" pitchFamily="2" charset="0"/>
            </a:endParaRPr>
          </a:p>
          <a:p>
            <a:pPr marL="285750" indent="-285750" algn="just">
              <a:buFont typeface="Wingdings" panose="05000000000000000000" pitchFamily="2" charset="2"/>
              <a:buChar char="q"/>
            </a:pPr>
            <a:r>
              <a:rPr lang="fr-FR" sz="1600" b="1" dirty="0">
                <a:latin typeface="Montserrat" panose="00000500000000000000" pitchFamily="2" charset="0"/>
              </a:rPr>
              <a:t>Les Représentants Légaux peuvent signer le document des Bénéficiaires Effectifs.</a:t>
            </a:r>
          </a:p>
          <a:p>
            <a:pPr marL="285750" indent="-285750" algn="just">
              <a:buFont typeface="Wingdings" panose="05000000000000000000" pitchFamily="2" charset="2"/>
              <a:buChar char="q"/>
            </a:pPr>
            <a:endParaRPr lang="fr-FR" sz="1600" b="1" dirty="0">
              <a:latin typeface="Montserrat" panose="00000500000000000000" pitchFamily="2" charset="0"/>
            </a:endParaRPr>
          </a:p>
        </p:txBody>
      </p:sp>
      <p:sp>
        <p:nvSpPr>
          <p:cNvPr id="13" name="ZoneTexte 12">
            <a:extLst>
              <a:ext uri="{FF2B5EF4-FFF2-40B4-BE49-F238E27FC236}">
                <a16:creationId xmlns:a16="http://schemas.microsoft.com/office/drawing/2014/main" id="{92F29B8E-F957-424A-E157-255301945639}"/>
              </a:ext>
            </a:extLst>
          </p:cNvPr>
          <p:cNvSpPr txBox="1"/>
          <p:nvPr/>
        </p:nvSpPr>
        <p:spPr>
          <a:xfrm>
            <a:off x="930728" y="4193589"/>
            <a:ext cx="10126048" cy="58477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2400"/>
              </a:spcBef>
              <a:spcAft>
                <a:spcPts val="0"/>
              </a:spcAft>
              <a:buClrTx/>
              <a:buSzTx/>
              <a:buFont typeface="Wingdings" panose="05000000000000000000" pitchFamily="2" charset="2"/>
              <a:buChar char="q"/>
              <a:tabLst/>
              <a:defRPr/>
            </a:pP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rPr>
              <a:t>En cas de déclaration « Oui », il convient de se rapprocher du SLAB : </a:t>
            </a:r>
            <a:r>
              <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hlinkClick r:id="rId2"/>
              </a:rPr>
              <a:t>cegee-b-drccp-slab@cegee.caisse-epargne.fr</a:t>
            </a:r>
            <a:endParaRPr kumimoji="0" lang="fr-FR" sz="16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graphicFrame>
        <p:nvGraphicFramePr>
          <p:cNvPr id="3" name="Objet 2">
            <a:hlinkClick r:id="" action="ppaction://ole?verb=0"/>
            <a:extLst>
              <a:ext uri="{FF2B5EF4-FFF2-40B4-BE49-F238E27FC236}">
                <a16:creationId xmlns:a16="http://schemas.microsoft.com/office/drawing/2014/main" id="{AE4F1FE0-E910-0149-7AD8-50E336844202}"/>
              </a:ext>
            </a:extLst>
          </p:cNvPr>
          <p:cNvGraphicFramePr>
            <a:graphicFrameLocks noChangeAspect="1"/>
          </p:cNvGraphicFramePr>
          <p:nvPr>
            <p:extLst>
              <p:ext uri="{D42A27DB-BD31-4B8C-83A1-F6EECF244321}">
                <p14:modId xmlns:p14="http://schemas.microsoft.com/office/powerpoint/2010/main" val="3425364961"/>
              </p:ext>
            </p:extLst>
          </p:nvPr>
        </p:nvGraphicFramePr>
        <p:xfrm>
          <a:off x="9468338" y="5370634"/>
          <a:ext cx="914400" cy="771525"/>
        </p:xfrm>
        <a:graphic>
          <a:graphicData uri="http://schemas.openxmlformats.org/presentationml/2006/ole">
            <mc:AlternateContent xmlns:mc="http://schemas.openxmlformats.org/markup-compatibility/2006">
              <mc:Choice xmlns:v="urn:schemas-microsoft-com:vml" Requires="v">
                <p:oleObj name="Presentation" showAsIcon="1" r:id="rId3" imgW="914400" imgH="771525" progId="PowerPoint.Show.12">
                  <p:embed/>
                </p:oleObj>
              </mc:Choice>
              <mc:Fallback>
                <p:oleObj name="Presentation" showAsIcon="1" r:id="rId3" imgW="914400" imgH="771525" progId="PowerPoint.Show.12">
                  <p:embed/>
                  <p:pic>
                    <p:nvPicPr>
                      <p:cNvPr id="3" name="Objet 2">
                        <a:hlinkClick r:id="" action="ppaction://ole?verb=0"/>
                        <a:extLst>
                          <a:ext uri="{FF2B5EF4-FFF2-40B4-BE49-F238E27FC236}">
                            <a16:creationId xmlns:a16="http://schemas.microsoft.com/office/drawing/2014/main" id="{AE4F1FE0-E910-0149-7AD8-50E336844202}"/>
                          </a:ext>
                        </a:extLst>
                      </p:cNvPr>
                      <p:cNvPicPr/>
                      <p:nvPr/>
                    </p:nvPicPr>
                    <p:blipFill>
                      <a:blip r:embed="rId4"/>
                      <a:stretch>
                        <a:fillRect/>
                      </a:stretch>
                    </p:blipFill>
                    <p:spPr>
                      <a:xfrm>
                        <a:off x="9468338" y="5370634"/>
                        <a:ext cx="914400" cy="771525"/>
                      </a:xfrm>
                      <a:prstGeom prst="rect">
                        <a:avLst/>
                      </a:prstGeom>
                    </p:spPr>
                  </p:pic>
                </p:oleObj>
              </mc:Fallback>
            </mc:AlternateContent>
          </a:graphicData>
        </a:graphic>
      </p:graphicFrame>
      <p:sp>
        <p:nvSpPr>
          <p:cNvPr id="4" name="ZoneTexte 3">
            <a:extLst>
              <a:ext uri="{FF2B5EF4-FFF2-40B4-BE49-F238E27FC236}">
                <a16:creationId xmlns:a16="http://schemas.microsoft.com/office/drawing/2014/main" id="{6ECB0022-E9D2-C236-43E5-360F622179D5}"/>
              </a:ext>
            </a:extLst>
          </p:cNvPr>
          <p:cNvSpPr txBox="1"/>
          <p:nvPr/>
        </p:nvSpPr>
        <p:spPr>
          <a:xfrm>
            <a:off x="7518400" y="5313842"/>
            <a:ext cx="1949938" cy="600164"/>
          </a:xfrm>
          <a:prstGeom prst="rect">
            <a:avLst/>
          </a:prstGeom>
          <a:noFill/>
        </p:spPr>
        <p:txBody>
          <a:bodyPr wrap="square" rtlCol="0">
            <a:spAutoFit/>
          </a:bodyPr>
          <a:lstStyle/>
          <a:p>
            <a:pPr algn="just"/>
            <a:r>
              <a:rPr lang="fr-FR" sz="1100" dirty="0"/>
              <a:t>A votre disposition un mode opératoire pour la saisie des PPE sous Mysys</a:t>
            </a:r>
          </a:p>
        </p:txBody>
      </p:sp>
      <p:pic>
        <p:nvPicPr>
          <p:cNvPr id="5" name="Image 4">
            <a:extLst>
              <a:ext uri="{FF2B5EF4-FFF2-40B4-BE49-F238E27FC236}">
                <a16:creationId xmlns:a16="http://schemas.microsoft.com/office/drawing/2014/main" id="{480CE066-26CC-0633-004E-6160E96F356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77" b="91770" l="9796" r="89796">
                        <a14:foregroundMark x1="32245" y1="12346" x2="32245" y2="12346"/>
                        <a14:foregroundMark x1="63265" y1="91770" x2="63265" y2="91770"/>
                        <a14:foregroundMark x1="48980" y1="24280" x2="48980" y2="24280"/>
                        <a14:foregroundMark x1="19184" y1="30864" x2="19184" y2="30864"/>
                        <a14:foregroundMark x1="23265" y1="20576" x2="23265" y2="20576"/>
                        <a14:foregroundMark x1="27755" y1="38272" x2="27755" y2="38272"/>
                        <a14:foregroundMark x1="53061" y1="34568" x2="53061" y2="34568"/>
                        <a14:foregroundMark x1="44082" y1="14815" x2="44082" y2="14815"/>
                      </a14:backgroundRemoval>
                    </a14:imgEffect>
                  </a14:imgLayer>
                </a14:imgProps>
              </a:ext>
            </a:extLst>
          </a:blip>
          <a:stretch>
            <a:fillRect/>
          </a:stretch>
        </p:blipFill>
        <p:spPr>
          <a:xfrm rot="19938970">
            <a:off x="10192001" y="5390839"/>
            <a:ext cx="737130" cy="731113"/>
          </a:xfrm>
          <a:prstGeom prst="rect">
            <a:avLst/>
          </a:prstGeom>
        </p:spPr>
      </p:pic>
    </p:spTree>
    <p:extLst>
      <p:ext uri="{BB962C8B-B14F-4D97-AF65-F5344CB8AC3E}">
        <p14:creationId xmlns:p14="http://schemas.microsoft.com/office/powerpoint/2010/main" val="1519623361"/>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9077</TotalTime>
  <Words>761</Words>
  <Application>Microsoft Office PowerPoint</Application>
  <PresentationFormat>Grand écran</PresentationFormat>
  <Paragraphs>53</Paragraphs>
  <Slides>9</Slides>
  <Notes>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9</vt:i4>
      </vt:variant>
    </vt:vector>
  </HeadingPairs>
  <TitlesOfParts>
    <vt:vector size="19" baseType="lpstr">
      <vt:lpstr>Arial</vt:lpstr>
      <vt:lpstr>Arial Black</vt:lpstr>
      <vt:lpstr>Cabin Condensed</vt:lpstr>
      <vt:lpstr>Calibri</vt:lpstr>
      <vt:lpstr>Cambria Math</vt:lpstr>
      <vt:lpstr>Montserrat</vt:lpstr>
      <vt:lpstr>Montserrat Black</vt:lpstr>
      <vt:lpstr>Wingdings</vt:lpstr>
      <vt:lpstr>Thème Office</vt:lpstr>
      <vt:lpstr>Presentation</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L’HEBDO</dc:title>
  <dc:creator>REFFORT Didier [CEGEE]</dc:creator>
  <cp:lastModifiedBy>REFFORT Didier [CEGEE]</cp:lastModifiedBy>
  <cp:revision>11</cp:revision>
  <cp:lastPrinted>2024-02-07T13:56:33Z</cp:lastPrinted>
  <dcterms:created xsi:type="dcterms:W3CDTF">2020-06-24T09:20:11Z</dcterms:created>
  <dcterms:modified xsi:type="dcterms:W3CDTF">2024-04-26T13:46:01Z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