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83" r:id="rId8"/>
    <p:sldId id="287" r:id="rId9"/>
    <p:sldId id="284" r:id="rId10"/>
    <p:sldId id="285" r:id="rId11"/>
    <p:sldId id="286" r:id="rId12"/>
    <p:sldId id="281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99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8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commerciaux.celca.caisse-epargne.fr/particuliers/entree-en-relation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click.news.im.natixis.com/?qs=67f81ecf5e5b3064ccda5511633f17f1f2b3dd34a6c56bfd73f4284771cadc7c0d488975a39ac3f5801cd6d96210d44a9fd5bd84dd9acd8e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groupebpce-my.sharepoint.com/:v:/g/personal/romain_dehlinger_natixis_com/EUcjN_876qJHsOvCcNaZCCYBeerlRZomzHqyca7rOEJmtQ" TargetMode="Externa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hyperlink" Target="http://commerciaux.celca.caisse-epargne.fr/download/1648/lettre-hebdomadaire-vega-investment-managers/26035/la-lettre-hebdomadaire-de-vega-im_21-mars-2022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13 du Lundi 28 mars au  Samedi 2 avril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37087" y="2488755"/>
            <a:ext cx="8578776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 : Cercle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Meeschaert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2017 : </a:t>
            </a:r>
            <a:r>
              <a:rPr lang="fr-FR" dirty="0"/>
              <a:t>dispositif de réduction ISF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TOUS DOMAINES: Programme relationnel : </a:t>
            </a:r>
            <a:r>
              <a:rPr lang="fr-FR" dirty="0"/>
              <a:t>entrée en relation PREMIUM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mobilières: NIMI : </a:t>
            </a:r>
            <a:r>
              <a:rPr lang="fr-FR" dirty="0"/>
              <a:t>FCP OSTRUM SRI CASH modification au 1</a:t>
            </a:r>
            <a:r>
              <a:rPr lang="fr-FR" baseline="30000" dirty="0"/>
              <a:t>er</a:t>
            </a:r>
            <a:r>
              <a:rPr lang="fr-FR" dirty="0"/>
              <a:t> avril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</a:t>
            </a:r>
            <a:r>
              <a:rPr lang="fr-FR" dirty="0" err="1"/>
              <a:t>Ré-écoute</a:t>
            </a:r>
            <a:r>
              <a:rPr lang="fr-FR" dirty="0"/>
              <a:t> de la </a:t>
            </a:r>
            <a:r>
              <a:rPr lang="fr-FR" dirty="0" err="1"/>
              <a:t>webex</a:t>
            </a:r>
            <a:r>
              <a:rPr lang="fr-FR" dirty="0"/>
              <a:t> du jeudi 17 mars sur  VEGA ALPHA OPPORTUNITES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  du 21 mars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09" y="167532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62" y="196619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1C5D4-68B9-4DD3-A701-C67581988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" y="2455271"/>
            <a:ext cx="4760392" cy="28110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F0B882-AB0E-49A4-B580-34C242EFC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932" y="2455271"/>
            <a:ext cx="5953089" cy="27331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68972" y="2486652"/>
            <a:ext cx="1082796" cy="74736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5840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CERCLE MEESCHAERT 2017 (</a:t>
            </a: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dispositif de réduction ISF)</a:t>
            </a:r>
            <a:endParaRPr lang="fr-FR" sz="2400" b="1" kern="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6820" y="1733384"/>
            <a:ext cx="1076795" cy="45707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F9223E-1595-4940-8670-5468792C4818}"/>
              </a:ext>
            </a:extLst>
          </p:cNvPr>
          <p:cNvSpPr txBox="1"/>
          <p:nvPr/>
        </p:nvSpPr>
        <p:spPr>
          <a:xfrm>
            <a:off x="7215" y="1657790"/>
            <a:ext cx="10981083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/>
              <a:t>Contexte</a:t>
            </a:r>
            <a:r>
              <a:rPr lang="fr-FR" dirty="0"/>
              <a:t> :Nous avons été alertés par plusieurs d’entre vous sur une problématique liée à l’avantage fiscal du</a:t>
            </a:r>
          </a:p>
          <a:p>
            <a:r>
              <a:rPr lang="fr-FR" dirty="0"/>
              <a:t>Cercle </a:t>
            </a:r>
            <a:r>
              <a:rPr lang="fr-FR" dirty="0" err="1"/>
              <a:t>Meeschaert</a:t>
            </a:r>
            <a:r>
              <a:rPr lang="fr-FR" dirty="0"/>
              <a:t> 2017 : certains de vos clients, lors d’un contrôle fiscal, ont vu leur réduction d’ISF de 50 %</a:t>
            </a:r>
          </a:p>
          <a:p>
            <a:r>
              <a:rPr lang="fr-FR" dirty="0"/>
              <a:t> remis en cause par l’administration fiscale. La raison évoquée est que certaines</a:t>
            </a:r>
          </a:p>
          <a:p>
            <a:r>
              <a:rPr lang="fr-FR" dirty="0"/>
              <a:t> sociétés dans lesquelles les clients avaient investi, par le biais du Mandat, ne seraient pas éligibles au dispositif</a:t>
            </a:r>
          </a:p>
          <a:p>
            <a:r>
              <a:rPr lang="fr-FR" dirty="0"/>
              <a:t> de réduction ISF.             </a:t>
            </a:r>
          </a:p>
          <a:p>
            <a:r>
              <a:rPr lang="fr-FR" dirty="0"/>
              <a:t>                                                  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/>
              <a:t>Meanings</a:t>
            </a:r>
            <a:r>
              <a:rPr lang="fr-FR" dirty="0"/>
              <a:t> (ex-</a:t>
            </a:r>
            <a:r>
              <a:rPr lang="fr-FR" dirty="0" err="1"/>
              <a:t>Meeschaert</a:t>
            </a:r>
            <a:r>
              <a:rPr lang="fr-FR" dirty="0"/>
              <a:t>) a fourni aux clients et établissements concernés une réponse circonstanciée,</a:t>
            </a:r>
          </a:p>
          <a:p>
            <a:r>
              <a:rPr lang="fr-FR" dirty="0"/>
              <a:t> argumentée et documentée du  cabinet Francis Lefebvre prouvant que les sociétés en question sont bien éligibles, </a:t>
            </a:r>
          </a:p>
          <a:p>
            <a:r>
              <a:rPr lang="fr-FR" dirty="0"/>
              <a:t>que les clients ont pu envoyer à l’administration fiscale et  obtenir gain de cause.</a:t>
            </a:r>
          </a:p>
          <a:p>
            <a:endParaRPr lang="fr-FR" dirty="0"/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/>
              <a:t> 	 Si vous rencontrer cette situation avec certains de vos clients, il est important de noter que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clients 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concernés  ont 30 jours pour répondre au courrier de l’administration fiscale.  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conviendra de vous rapprocher de votre IP qui est en rapport avec les équipes de </a:t>
            </a:r>
            <a:r>
              <a:rPr lang="fr-FR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Meanings</a:t>
            </a:r>
            <a:r>
              <a:rPr lang="fr-FR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(ex-</a:t>
            </a:r>
            <a:r>
              <a:rPr lang="fr-FR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Meeschaert</a:t>
            </a:r>
            <a:r>
              <a:rPr lang="fr-FR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C685B2-3888-458D-BA5F-DD489DCD5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312" y="528612"/>
            <a:ext cx="1982256" cy="554871"/>
          </a:xfrm>
          <a:prstGeom prst="rect">
            <a:avLst/>
          </a:prstGeom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E571EBCB-403A-4BD4-872D-E1503643CBE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40" y="4326820"/>
            <a:ext cx="723900" cy="68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15DB0377-DCC1-4068-BA74-B7C63F8B755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291" y="422953"/>
            <a:ext cx="1164165" cy="6605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349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8650" y="980582"/>
            <a:ext cx="1070666" cy="450014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EER PREMIUM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PROGRAMME RELATIONNEL ENTREE EN RELATION PREMIUM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5589" y="1263742"/>
            <a:ext cx="10883495" cy="147732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</a:rPr>
              <a:t>Le 10 mars dernier, l’HDJ présentait le programme relationnel entrée en relation « particulier » dont s’inspire grandement le programme relationnel entrée en relation « premium ». Sur les 9 prises de paroles, les 3 premiers sont commun avec le marché des particuliers, seuls les 6 suivants sont spécifiques et vous en trouverez la déclinaison détaillée dans la RDC dans la rubrique part « </a:t>
            </a:r>
            <a:r>
              <a:rPr lang="fr-FR" b="1" dirty="0">
                <a:latin typeface="Calibri" panose="020F0502020204030204" pitchFamily="34" charset="0"/>
              </a:rPr>
              <a:t>moments de la vie et besoins clients</a:t>
            </a:r>
            <a:r>
              <a:rPr lang="fr-FR" dirty="0">
                <a:latin typeface="Calibri" panose="020F0502020204030204" pitchFamily="34" charset="0"/>
              </a:rPr>
              <a:t> » ou par simple clic sur l’image ci-dessous.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066037" y="1461822"/>
            <a:ext cx="1125963" cy="50940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809" y="3328834"/>
            <a:ext cx="7171082" cy="3079917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826676" y="3378782"/>
            <a:ext cx="1810693" cy="10750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3656597" y="3247973"/>
            <a:ext cx="5336649" cy="20437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1626879" y="2981879"/>
            <a:ext cx="2210285" cy="369332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Commun avec le part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392168" y="2850286"/>
            <a:ext cx="4565096" cy="369332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Prises de paroles spécifiques pour le premium</a:t>
            </a:r>
          </a:p>
        </p:txBody>
      </p:sp>
    </p:spTree>
    <p:extLst>
      <p:ext uri="{BB962C8B-B14F-4D97-AF65-F5344CB8AC3E}">
        <p14:creationId xmlns:p14="http://schemas.microsoft.com/office/powerpoint/2010/main" val="987934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1310268"/>
            <a:ext cx="1082796" cy="329688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MODIFICATION DU FCP OSTRUM SRI CASH AU 1</a:t>
            </a:r>
            <a:r>
              <a:rPr lang="fr-FR" sz="2400" b="1" kern="0" baseline="30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AVRIL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1964" y="3278520"/>
            <a:ext cx="1129177" cy="31459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CA3A06-D953-4564-AE9E-0F414F0241F6}"/>
              </a:ext>
            </a:extLst>
          </p:cNvPr>
          <p:cNvSpPr/>
          <p:nvPr/>
        </p:nvSpPr>
        <p:spPr>
          <a:xfrm>
            <a:off x="10995957" y="304611"/>
            <a:ext cx="1149659" cy="14446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D7BA25-3240-48C3-BC0A-306EC64B35E2}"/>
              </a:ext>
            </a:extLst>
          </p:cNvPr>
          <p:cNvSpPr/>
          <p:nvPr/>
        </p:nvSpPr>
        <p:spPr>
          <a:xfrm>
            <a:off x="0" y="1310268"/>
            <a:ext cx="10873649" cy="3857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2000" u="sng" dirty="0">
                <a:solidFill>
                  <a:srgbClr val="7030A0"/>
                </a:solidFill>
                <a:ea typeface="Calibri" panose="020F0502020204030204" pitchFamily="34" charset="0"/>
              </a:rPr>
              <a:t>Contexte et mise en </a:t>
            </a:r>
            <a:r>
              <a:rPr lang="fr-FR" sz="2000" u="sng" dirty="0" err="1">
                <a:solidFill>
                  <a:srgbClr val="7030A0"/>
                </a:solidFill>
                <a:ea typeface="Calibri" panose="020F0502020204030204" pitchFamily="34" charset="0"/>
              </a:rPr>
              <a:t>oeuvre</a:t>
            </a:r>
            <a:endParaRPr lang="fr-FR" sz="2000" u="sng" dirty="0">
              <a:solidFill>
                <a:srgbClr val="7030A0"/>
              </a:solidFill>
              <a:ea typeface="Calibri" panose="020F0502020204030204" pitchFamily="34" charset="0"/>
            </a:endParaRPr>
          </a:p>
          <a:p>
            <a:pPr algn="just"/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</a:rPr>
              <a:t>Natixis Investment Managers International, en qualité de société de gestion, a décidé d’apporter les modifications suivantes sur le </a:t>
            </a:r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</a:rPr>
              <a:t>FCP OSTRUM SRI CASH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</a:rPr>
              <a:t> : </a:t>
            </a:r>
          </a:p>
          <a:p>
            <a:pPr algn="just"/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  <a:ea typeface="Calibri" panose="020F0502020204030204" pitchFamily="34" charset="0"/>
            </a:endParaRPr>
          </a:p>
          <a:p>
            <a:pPr marL="342900" lvl="0" indent="-342900" algn="just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</a:rPr>
              <a:t>Sur  l’indicateur de référence : l’€STR capitalisé majoré de 8,5 bps est remplacé par l’€STR flat </a:t>
            </a: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  <a:ea typeface="Calibri" panose="020F0502020204030204" pitchFamily="34" charset="0"/>
            </a:endParaRPr>
          </a:p>
          <a:p>
            <a:pPr marL="342900" lvl="0" indent="-342900" algn="just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</a:rPr>
              <a:t>Impact de ce changement d’indicateur sur la commission de surperformance pour la Part I ;</a:t>
            </a: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  <a:ea typeface="Calibri" panose="020F0502020204030204" pitchFamily="34" charset="0"/>
            </a:endParaRPr>
          </a:p>
          <a:p>
            <a:pPr marL="342900" lvl="0" indent="-342900" algn="just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</a:rPr>
              <a:t>Modification de la stratégie d’investissement et des actifs utilisés : possibilité d’utilisation de l’article 17 du règlement MMF prévoyant la possibilité d’investir jusqu’à 100% de son actif net dans des titres émis ou garantis par un même émetteur de dette publique ; </a:t>
            </a: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82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</a:rPr>
              <a:t>Et augmentation de l’investissement en titres qualifiés de </a:t>
            </a:r>
            <a:r>
              <a:rPr lang="fr-FR" dirty="0" err="1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</a:rPr>
              <a:t>puttables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 panose="02020603050405020304" pitchFamily="18" charset="0"/>
              </a:rPr>
              <a:t> de 10 à 20% de l’actif net.  </a:t>
            </a: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  <a:ea typeface="Calibri" panose="020F0502020204030204" pitchFamily="34" charset="0"/>
            </a:endParaRPr>
          </a:p>
          <a:p>
            <a:b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</a:rPr>
            </a:b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</a:rPr>
              <a:t>	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Retrouvez tous les détails dans la lettre aux porteurs ,</a:t>
            </a:r>
          </a:p>
          <a:p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	 ci-après,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	cliquez sur l’image</a:t>
            </a:r>
            <a:endParaRPr lang="fr-FR" dirty="0"/>
          </a:p>
        </p:txBody>
      </p:sp>
      <p:pic>
        <p:nvPicPr>
          <p:cNvPr id="10" name="Image 9">
            <a:hlinkClick r:id="rId2"/>
            <a:extLst>
              <a:ext uri="{FF2B5EF4-FFF2-40B4-BE49-F238E27FC236}">
                <a16:creationId xmlns:a16="http://schemas.microsoft.com/office/drawing/2014/main" id="{E5576768-E145-4CB0-A886-5ED358058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118" y="4292143"/>
            <a:ext cx="1701579" cy="2171905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CDBE0693-92F2-4663-8103-780DEB50C20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FCP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1FAD15B2-673B-448F-B96F-7015AD201B3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008" y="481542"/>
            <a:ext cx="1739170" cy="60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819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28530" y="2519796"/>
            <a:ext cx="1163470" cy="747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5840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VEGA  ALPHA OPPORTUNITES  du jeudi  17 mars 2022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1861" y="2939405"/>
            <a:ext cx="1076795" cy="3462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772" y="151587"/>
            <a:ext cx="1739170" cy="60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178723" y="1800970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VEGA ALPHA OPPORTUNITES du jeudi 17 mars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</p:txBody>
      </p:sp>
      <p:sp>
        <p:nvSpPr>
          <p:cNvPr id="21" name="ZoneTexte 20">
            <a:hlinkClick r:id="rId3"/>
          </p:cNvPr>
          <p:cNvSpPr txBox="1"/>
          <p:nvPr/>
        </p:nvSpPr>
        <p:spPr>
          <a:xfrm>
            <a:off x="1693967" y="341046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54C961-4AF9-49C5-A656-9760C3B4C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944" y="2519796"/>
            <a:ext cx="4723774" cy="3462865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6049C3-091C-40EE-A595-F56D81877D25}"/>
              </a:ext>
            </a:extLst>
          </p:cNvPr>
          <p:cNvSpPr txBox="1"/>
          <p:nvPr/>
        </p:nvSpPr>
        <p:spPr>
          <a:xfrm>
            <a:off x="6165923" y="4251229"/>
            <a:ext cx="226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Lecture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762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21 MARS 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A47036E0-A60B-44AD-AA5D-4BA291C3D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1117" y="2257256"/>
            <a:ext cx="3081187" cy="4029244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25161</TotalTime>
  <Words>753</Words>
  <Application>Microsoft Office PowerPoint</Application>
  <PresentationFormat>Grand écran</PresentationFormat>
  <Paragraphs>81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1349</cp:revision>
  <dcterms:created xsi:type="dcterms:W3CDTF">2020-06-24T09:20:11Z</dcterms:created>
  <dcterms:modified xsi:type="dcterms:W3CDTF">2022-03-25T07:18:41Z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